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59" r:id="rId21"/>
  </p:sldIdLst>
  <p:sldSz cx="18288000" cy="10287000"/>
  <p:notesSz cx="6858000" cy="9144000"/>
  <p:embeddedFontLst>
    <p:embeddedFont>
      <p:font typeface="Arial Black" panose="020B0A04020102020204" pitchFamily="34" charset="0"/>
      <p:bold r:id="rId22"/>
    </p:embeddedFont>
    <p:embeddedFont>
      <p:font typeface="Calibri" panose="020F0502020204030204" pitchFamily="34"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78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toreo MCP" userId="c4bf1f7c-d2ce-4d6f-bdc2-b46b024a9e85" providerId="ADAL" clId="{5EF7B5C7-1093-4BD2-B911-524887998828}"/>
    <pc:docChg chg="modSld">
      <pc:chgData name="Monitoreo MCP" userId="c4bf1f7c-d2ce-4d6f-bdc2-b46b024a9e85" providerId="ADAL" clId="{5EF7B5C7-1093-4BD2-B911-524887998828}" dt="2022-08-12T10:37:54.067" v="0" actId="1076"/>
      <pc:docMkLst>
        <pc:docMk/>
      </pc:docMkLst>
      <pc:sldChg chg="modSp mod">
        <pc:chgData name="Monitoreo MCP" userId="c4bf1f7c-d2ce-4d6f-bdc2-b46b024a9e85" providerId="ADAL" clId="{5EF7B5C7-1093-4BD2-B911-524887998828}" dt="2022-08-12T10:37:54.067" v="0" actId="1076"/>
        <pc:sldMkLst>
          <pc:docMk/>
          <pc:sldMk cId="1328323527" sldId="261"/>
        </pc:sldMkLst>
        <pc:spChg chg="mod">
          <ac:chgData name="Monitoreo MCP" userId="c4bf1f7c-d2ce-4d6f-bdc2-b46b024a9e85" providerId="ADAL" clId="{5EF7B5C7-1093-4BD2-B911-524887998828}" dt="2022-08-12T10:37:54.067" v="0" actId="1076"/>
          <ac:spMkLst>
            <pc:docMk/>
            <pc:sldMk cId="1328323527" sldId="261"/>
            <ac:spMk id="6" creationId="{96046F0B-9915-473C-9F18-704D4646794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311681-4C8E-4B31-9E43-EADE27A9C7C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SV"/>
        </a:p>
      </dgm:t>
    </dgm:pt>
    <dgm:pt modelId="{C7E966D4-5FD4-4C60-8E4D-01E3EE73EFCD}">
      <dgm:prSet phldrT="[Texto]" custT="1"/>
      <dgm:spPr>
        <a:solidFill>
          <a:schemeClr val="accent6">
            <a:lumMod val="75000"/>
          </a:schemeClr>
        </a:solidFill>
      </dgm:spPr>
      <dgm:t>
        <a:bodyPr/>
        <a:lstStyle/>
        <a:p>
          <a:pPr>
            <a:buFont typeface="Arial" panose="020B0604020202020204" pitchFamily="34" charset="0"/>
            <a:buNone/>
          </a:pPr>
          <a:r>
            <a:rPr lang="es-GT" sz="1800" b="1" dirty="0">
              <a:solidFill>
                <a:schemeClr val="tx1"/>
              </a:solidFill>
              <a:ea typeface="Calibri" panose="020F0502020204030204" pitchFamily="34" charset="0"/>
              <a:cs typeface="Times New Roman" panose="02020603050405020304" pitchFamily="18" charset="0"/>
            </a:rPr>
            <a:t>La primera sección </a:t>
          </a:r>
          <a:r>
            <a:rPr lang="es-GT" sz="1800" dirty="0">
              <a:solidFill>
                <a:schemeClr val="tx1"/>
              </a:solidFill>
              <a:ea typeface="Calibri" panose="020F0502020204030204" pitchFamily="34" charset="0"/>
              <a:cs typeface="Times New Roman" panose="02020603050405020304" pitchFamily="18" charset="0"/>
            </a:rPr>
            <a:t>del plan describe los objetivos, el marco conceptual del monitoreo estratégico, los requerimientos del Fondo Mundial para un ME adecuado, los indicadores que el Fondo Mundial monitorea para asegurarse que los MCP cumplan con su función de ME, los elementos para llevar a cabo un completo y adecuado proceso de ME, la estrategia CCM </a:t>
          </a:r>
          <a:r>
            <a:rPr lang="es-GT" sz="1800" dirty="0" err="1">
              <a:solidFill>
                <a:schemeClr val="tx1"/>
              </a:solidFill>
              <a:ea typeface="Calibri" panose="020F0502020204030204" pitchFamily="34" charset="0"/>
              <a:cs typeface="Times New Roman" panose="02020603050405020304" pitchFamily="18" charset="0"/>
            </a:rPr>
            <a:t>Evolution</a:t>
          </a:r>
          <a:r>
            <a:rPr lang="es-GT" sz="1800" dirty="0">
              <a:solidFill>
                <a:schemeClr val="tx1"/>
              </a:solidFill>
              <a:ea typeface="Calibri" panose="020F0502020204030204" pitchFamily="34" charset="0"/>
              <a:cs typeface="Times New Roman" panose="02020603050405020304" pitchFamily="18" charset="0"/>
            </a:rPr>
            <a:t> del FM, el monitoreo comunitario y revisión de calidad de datos.</a:t>
          </a:r>
          <a:endParaRPr lang="es-SV" sz="1800" dirty="0">
            <a:solidFill>
              <a:schemeClr val="tx1"/>
            </a:solidFill>
          </a:endParaRPr>
        </a:p>
      </dgm:t>
    </dgm:pt>
    <dgm:pt modelId="{EDCB5006-9DF6-4D40-8773-90E3AABF1B52}" type="parTrans" cxnId="{6C83E550-B656-46F2-810B-9994223D4A42}">
      <dgm:prSet/>
      <dgm:spPr/>
      <dgm:t>
        <a:bodyPr/>
        <a:lstStyle/>
        <a:p>
          <a:endParaRPr lang="es-SV"/>
        </a:p>
      </dgm:t>
    </dgm:pt>
    <dgm:pt modelId="{6A9F5A2C-82D2-4128-BA12-3CDD75B9B03E}" type="sibTrans" cxnId="{6C83E550-B656-46F2-810B-9994223D4A42}">
      <dgm:prSet/>
      <dgm:spPr/>
      <dgm:t>
        <a:bodyPr/>
        <a:lstStyle/>
        <a:p>
          <a:endParaRPr lang="es-SV"/>
        </a:p>
      </dgm:t>
    </dgm:pt>
    <dgm:pt modelId="{5870E8AB-1671-46FD-ACBA-CC2973C96546}">
      <dgm:prSet phldrT="[Texto]" custT="1"/>
      <dgm:spPr>
        <a:solidFill>
          <a:schemeClr val="accent6">
            <a:lumMod val="75000"/>
          </a:schemeClr>
        </a:solidFill>
      </dgm:spPr>
      <dgm:t>
        <a:bodyPr/>
        <a:lstStyle/>
        <a:p>
          <a:pPr>
            <a:buFont typeface="Arial" panose="020B0604020202020204" pitchFamily="34" charset="0"/>
            <a:buNone/>
          </a:pPr>
          <a:r>
            <a:rPr lang="es-GT" sz="1800" b="1" dirty="0">
              <a:solidFill>
                <a:prstClr val="black"/>
              </a:solidFill>
              <a:ea typeface="Calibri" panose="020F0502020204030204" pitchFamily="34" charset="0"/>
              <a:cs typeface="Times New Roman" panose="02020603050405020304" pitchFamily="18" charset="0"/>
            </a:rPr>
            <a:t>La segunda sección </a:t>
          </a:r>
          <a:r>
            <a:rPr lang="es-GT" sz="1800" dirty="0">
              <a:solidFill>
                <a:prstClr val="black"/>
              </a:solidFill>
              <a:ea typeface="Calibri" panose="020F0502020204030204" pitchFamily="34" charset="0"/>
              <a:cs typeface="Times New Roman" panose="02020603050405020304" pitchFamily="18" charset="0"/>
            </a:rPr>
            <a:t>del plan describe que es el Comité de Monitoreo Estratégico (CME), sus competencias, su conformación, su rol, la elegibilidad de sus miembros y el procedimiento de elección, el perfil del coordinador del CME y del oficial de monitoreo estratégico, el plan de trabajo y financiamiento, las reuniones y el apoyo de la Dirección Ejecutiva hacia el CME.</a:t>
          </a:r>
          <a:endParaRPr lang="es-SV" sz="1800" dirty="0"/>
        </a:p>
      </dgm:t>
    </dgm:pt>
    <dgm:pt modelId="{C10095D1-86A4-4B9B-8E0F-24BD61FE0188}" type="parTrans" cxnId="{D29CF59F-2F11-4EB4-8F62-90DFF25A5DBB}">
      <dgm:prSet/>
      <dgm:spPr/>
      <dgm:t>
        <a:bodyPr/>
        <a:lstStyle/>
        <a:p>
          <a:endParaRPr lang="es-SV"/>
        </a:p>
      </dgm:t>
    </dgm:pt>
    <dgm:pt modelId="{91994331-E72B-4230-8E09-8F0BBD2EF5A7}" type="sibTrans" cxnId="{D29CF59F-2F11-4EB4-8F62-90DFF25A5DBB}">
      <dgm:prSet/>
      <dgm:spPr/>
      <dgm:t>
        <a:bodyPr/>
        <a:lstStyle/>
        <a:p>
          <a:endParaRPr lang="es-SV"/>
        </a:p>
      </dgm:t>
    </dgm:pt>
    <dgm:pt modelId="{1CF86DA9-0E9D-4548-B5C6-96636F441D80}">
      <dgm:prSet phldrT="[Texto]" custT="1"/>
      <dgm:spPr>
        <a:solidFill>
          <a:schemeClr val="accent6">
            <a:lumMod val="75000"/>
          </a:schemeClr>
        </a:solidFill>
      </dgm:spPr>
      <dgm:t>
        <a:bodyPr/>
        <a:lstStyle/>
        <a:p>
          <a:pPr>
            <a:buFont typeface="Arial" panose="020B0604020202020204" pitchFamily="34" charset="0"/>
            <a:buNone/>
          </a:pPr>
          <a:r>
            <a:rPr lang="es-GT" sz="1800" b="1" dirty="0">
              <a:solidFill>
                <a:schemeClr val="tx1"/>
              </a:solidFill>
              <a:ea typeface="Calibri" panose="020F0502020204030204" pitchFamily="34" charset="0"/>
              <a:cs typeface="Times New Roman" panose="02020603050405020304" pitchFamily="18" charset="0"/>
            </a:rPr>
            <a:t>La tercera sección </a:t>
          </a:r>
          <a:r>
            <a:rPr lang="es-GT" sz="1800" dirty="0">
              <a:solidFill>
                <a:schemeClr val="tx1"/>
              </a:solidFill>
              <a:ea typeface="Calibri" panose="020F0502020204030204" pitchFamily="34" charset="0"/>
              <a:cs typeface="Times New Roman" panose="02020603050405020304" pitchFamily="18" charset="0"/>
            </a:rPr>
            <a:t>del manual presenta el proceso para llevar a cabo el ME y las herramientas que el CME puede usar para tal fin. </a:t>
          </a:r>
          <a:endParaRPr lang="es-SV" sz="1800" dirty="0">
            <a:solidFill>
              <a:schemeClr val="tx1"/>
            </a:solidFill>
          </a:endParaRPr>
        </a:p>
      </dgm:t>
    </dgm:pt>
    <dgm:pt modelId="{7C211445-AEF1-4F7D-864C-1B90F3A1DB12}" type="parTrans" cxnId="{DCA9A038-E630-48CE-9695-19B42DEC30AF}">
      <dgm:prSet/>
      <dgm:spPr/>
      <dgm:t>
        <a:bodyPr/>
        <a:lstStyle/>
        <a:p>
          <a:endParaRPr lang="es-SV"/>
        </a:p>
      </dgm:t>
    </dgm:pt>
    <dgm:pt modelId="{B8AC6C30-62ED-4250-AA5B-A35C6F70FF42}" type="sibTrans" cxnId="{DCA9A038-E630-48CE-9695-19B42DEC30AF}">
      <dgm:prSet/>
      <dgm:spPr/>
      <dgm:t>
        <a:bodyPr/>
        <a:lstStyle/>
        <a:p>
          <a:endParaRPr lang="es-SV"/>
        </a:p>
      </dgm:t>
    </dgm:pt>
    <dgm:pt modelId="{EF45243E-F187-4586-9369-BA9818F8FC97}" type="pres">
      <dgm:prSet presAssocID="{0B311681-4C8E-4B31-9E43-EADE27A9C7CB}" presName="linear" presStyleCnt="0">
        <dgm:presLayoutVars>
          <dgm:dir/>
          <dgm:animLvl val="lvl"/>
          <dgm:resizeHandles val="exact"/>
        </dgm:presLayoutVars>
      </dgm:prSet>
      <dgm:spPr/>
    </dgm:pt>
    <dgm:pt modelId="{9E69A584-E8FE-47C7-B517-97A955566C56}" type="pres">
      <dgm:prSet presAssocID="{C7E966D4-5FD4-4C60-8E4D-01E3EE73EFCD}" presName="parentLin" presStyleCnt="0"/>
      <dgm:spPr/>
    </dgm:pt>
    <dgm:pt modelId="{09BF2C72-88F1-4FF4-AA43-590581B52EE0}" type="pres">
      <dgm:prSet presAssocID="{C7E966D4-5FD4-4C60-8E4D-01E3EE73EFCD}" presName="parentLeftMargin" presStyleLbl="node1" presStyleIdx="0" presStyleCnt="3"/>
      <dgm:spPr/>
    </dgm:pt>
    <dgm:pt modelId="{07D6F5F8-8F28-4241-81AF-D35C7B334B8D}" type="pres">
      <dgm:prSet presAssocID="{C7E966D4-5FD4-4C60-8E4D-01E3EE73EFCD}" presName="parentText" presStyleLbl="node1" presStyleIdx="0" presStyleCnt="3" custScaleX="142857">
        <dgm:presLayoutVars>
          <dgm:chMax val="0"/>
          <dgm:bulletEnabled val="1"/>
        </dgm:presLayoutVars>
      </dgm:prSet>
      <dgm:spPr/>
    </dgm:pt>
    <dgm:pt modelId="{6BF2190F-24C7-4F7C-B2AB-1D52AD61D754}" type="pres">
      <dgm:prSet presAssocID="{C7E966D4-5FD4-4C60-8E4D-01E3EE73EFCD}" presName="negativeSpace" presStyleCnt="0"/>
      <dgm:spPr/>
    </dgm:pt>
    <dgm:pt modelId="{40756878-3FF9-483A-B45A-0BCA6A7ADC3A}" type="pres">
      <dgm:prSet presAssocID="{C7E966D4-5FD4-4C60-8E4D-01E3EE73EFCD}" presName="childText" presStyleLbl="conFgAcc1" presStyleIdx="0" presStyleCnt="3">
        <dgm:presLayoutVars>
          <dgm:bulletEnabled val="1"/>
        </dgm:presLayoutVars>
      </dgm:prSet>
      <dgm:spPr/>
    </dgm:pt>
    <dgm:pt modelId="{26F1D4D9-D77E-4E0D-AFC8-44F64730976E}" type="pres">
      <dgm:prSet presAssocID="{6A9F5A2C-82D2-4128-BA12-3CDD75B9B03E}" presName="spaceBetweenRectangles" presStyleCnt="0"/>
      <dgm:spPr/>
    </dgm:pt>
    <dgm:pt modelId="{74AF6578-D60A-4AD2-95CC-DF3742DA9BFD}" type="pres">
      <dgm:prSet presAssocID="{5870E8AB-1671-46FD-ACBA-CC2973C96546}" presName="parentLin" presStyleCnt="0"/>
      <dgm:spPr/>
    </dgm:pt>
    <dgm:pt modelId="{081913DF-FBB0-4CE1-956B-F789D55DD176}" type="pres">
      <dgm:prSet presAssocID="{5870E8AB-1671-46FD-ACBA-CC2973C96546}" presName="parentLeftMargin" presStyleLbl="node1" presStyleIdx="0" presStyleCnt="3"/>
      <dgm:spPr/>
    </dgm:pt>
    <dgm:pt modelId="{307243B1-0717-4356-BAC8-A21BDFAE4AB5}" type="pres">
      <dgm:prSet presAssocID="{5870E8AB-1671-46FD-ACBA-CC2973C96546}" presName="parentText" presStyleLbl="node1" presStyleIdx="1" presStyleCnt="3" custScaleX="142857">
        <dgm:presLayoutVars>
          <dgm:chMax val="0"/>
          <dgm:bulletEnabled val="1"/>
        </dgm:presLayoutVars>
      </dgm:prSet>
      <dgm:spPr/>
    </dgm:pt>
    <dgm:pt modelId="{BEB1B5D6-66B2-49B1-9FFB-7E6DB94CD1F0}" type="pres">
      <dgm:prSet presAssocID="{5870E8AB-1671-46FD-ACBA-CC2973C96546}" presName="negativeSpace" presStyleCnt="0"/>
      <dgm:spPr/>
    </dgm:pt>
    <dgm:pt modelId="{9994EFAB-8F85-44B5-AAB4-E7ECFC49B58D}" type="pres">
      <dgm:prSet presAssocID="{5870E8AB-1671-46FD-ACBA-CC2973C96546}" presName="childText" presStyleLbl="conFgAcc1" presStyleIdx="1" presStyleCnt="3">
        <dgm:presLayoutVars>
          <dgm:bulletEnabled val="1"/>
        </dgm:presLayoutVars>
      </dgm:prSet>
      <dgm:spPr/>
    </dgm:pt>
    <dgm:pt modelId="{F6826089-F7F4-445B-956A-A92BC6B4C648}" type="pres">
      <dgm:prSet presAssocID="{91994331-E72B-4230-8E09-8F0BBD2EF5A7}" presName="spaceBetweenRectangles" presStyleCnt="0"/>
      <dgm:spPr/>
    </dgm:pt>
    <dgm:pt modelId="{B51CC67E-A2C0-4530-AE19-FB720A85FF9F}" type="pres">
      <dgm:prSet presAssocID="{1CF86DA9-0E9D-4548-B5C6-96636F441D80}" presName="parentLin" presStyleCnt="0"/>
      <dgm:spPr/>
    </dgm:pt>
    <dgm:pt modelId="{CEB28E2A-65D5-44B7-A201-111E13AE0FB5}" type="pres">
      <dgm:prSet presAssocID="{1CF86DA9-0E9D-4548-B5C6-96636F441D80}" presName="parentLeftMargin" presStyleLbl="node1" presStyleIdx="1" presStyleCnt="3"/>
      <dgm:spPr/>
    </dgm:pt>
    <dgm:pt modelId="{8E26537C-99B2-4BB2-AAFF-F7EE045EBD64}" type="pres">
      <dgm:prSet presAssocID="{1CF86DA9-0E9D-4548-B5C6-96636F441D80}" presName="parentText" presStyleLbl="node1" presStyleIdx="2" presStyleCnt="3" custScaleX="142857">
        <dgm:presLayoutVars>
          <dgm:chMax val="0"/>
          <dgm:bulletEnabled val="1"/>
        </dgm:presLayoutVars>
      </dgm:prSet>
      <dgm:spPr/>
    </dgm:pt>
    <dgm:pt modelId="{EE578C94-711B-43DB-B32C-82C84C5DCB72}" type="pres">
      <dgm:prSet presAssocID="{1CF86DA9-0E9D-4548-B5C6-96636F441D80}" presName="negativeSpace" presStyleCnt="0"/>
      <dgm:spPr/>
    </dgm:pt>
    <dgm:pt modelId="{703380CB-CE35-45B2-A7EB-2FE74926AF56}" type="pres">
      <dgm:prSet presAssocID="{1CF86DA9-0E9D-4548-B5C6-96636F441D80}" presName="childText" presStyleLbl="conFgAcc1" presStyleIdx="2" presStyleCnt="3">
        <dgm:presLayoutVars>
          <dgm:bulletEnabled val="1"/>
        </dgm:presLayoutVars>
      </dgm:prSet>
      <dgm:spPr/>
    </dgm:pt>
  </dgm:ptLst>
  <dgm:cxnLst>
    <dgm:cxn modelId="{DCA9A038-E630-48CE-9695-19B42DEC30AF}" srcId="{0B311681-4C8E-4B31-9E43-EADE27A9C7CB}" destId="{1CF86DA9-0E9D-4548-B5C6-96636F441D80}" srcOrd="2" destOrd="0" parTransId="{7C211445-AEF1-4F7D-864C-1B90F3A1DB12}" sibTransId="{B8AC6C30-62ED-4250-AA5B-A35C6F70FF42}"/>
    <dgm:cxn modelId="{F1658261-439E-46EE-B63A-826E22523187}" type="presOf" srcId="{C7E966D4-5FD4-4C60-8E4D-01E3EE73EFCD}" destId="{07D6F5F8-8F28-4241-81AF-D35C7B334B8D}" srcOrd="1" destOrd="0" presId="urn:microsoft.com/office/officeart/2005/8/layout/list1"/>
    <dgm:cxn modelId="{6C83E550-B656-46F2-810B-9994223D4A42}" srcId="{0B311681-4C8E-4B31-9E43-EADE27A9C7CB}" destId="{C7E966D4-5FD4-4C60-8E4D-01E3EE73EFCD}" srcOrd="0" destOrd="0" parTransId="{EDCB5006-9DF6-4D40-8773-90E3AABF1B52}" sibTransId="{6A9F5A2C-82D2-4128-BA12-3CDD75B9B03E}"/>
    <dgm:cxn modelId="{C5109479-A5E6-4527-B728-54B42CAC0F7F}" type="presOf" srcId="{1CF86DA9-0E9D-4548-B5C6-96636F441D80}" destId="{CEB28E2A-65D5-44B7-A201-111E13AE0FB5}" srcOrd="0" destOrd="0" presId="urn:microsoft.com/office/officeart/2005/8/layout/list1"/>
    <dgm:cxn modelId="{2842B18E-38FC-45EA-A66E-908EF02271B2}" type="presOf" srcId="{5870E8AB-1671-46FD-ACBA-CC2973C96546}" destId="{081913DF-FBB0-4CE1-956B-F789D55DD176}" srcOrd="0" destOrd="0" presId="urn:microsoft.com/office/officeart/2005/8/layout/list1"/>
    <dgm:cxn modelId="{912D318F-3C14-4A3B-A18F-FF68CF30EB88}" type="presOf" srcId="{0B311681-4C8E-4B31-9E43-EADE27A9C7CB}" destId="{EF45243E-F187-4586-9369-BA9818F8FC97}" srcOrd="0" destOrd="0" presId="urn:microsoft.com/office/officeart/2005/8/layout/list1"/>
    <dgm:cxn modelId="{5EB1E798-3D93-4B28-8ABE-BF2C1C920EFD}" type="presOf" srcId="{C7E966D4-5FD4-4C60-8E4D-01E3EE73EFCD}" destId="{09BF2C72-88F1-4FF4-AA43-590581B52EE0}" srcOrd="0" destOrd="0" presId="urn:microsoft.com/office/officeart/2005/8/layout/list1"/>
    <dgm:cxn modelId="{F3EFF09C-526F-47A3-9DD1-C7FF3C9776AF}" type="presOf" srcId="{5870E8AB-1671-46FD-ACBA-CC2973C96546}" destId="{307243B1-0717-4356-BAC8-A21BDFAE4AB5}" srcOrd="1" destOrd="0" presId="urn:microsoft.com/office/officeart/2005/8/layout/list1"/>
    <dgm:cxn modelId="{D29CF59F-2F11-4EB4-8F62-90DFF25A5DBB}" srcId="{0B311681-4C8E-4B31-9E43-EADE27A9C7CB}" destId="{5870E8AB-1671-46FD-ACBA-CC2973C96546}" srcOrd="1" destOrd="0" parTransId="{C10095D1-86A4-4B9B-8E0F-24BD61FE0188}" sibTransId="{91994331-E72B-4230-8E09-8F0BBD2EF5A7}"/>
    <dgm:cxn modelId="{8B73B1C8-4CA9-4722-A1BF-F0E65BBE3E4C}" type="presOf" srcId="{1CF86DA9-0E9D-4548-B5C6-96636F441D80}" destId="{8E26537C-99B2-4BB2-AAFF-F7EE045EBD64}" srcOrd="1" destOrd="0" presId="urn:microsoft.com/office/officeart/2005/8/layout/list1"/>
    <dgm:cxn modelId="{F97739AA-4391-41B0-9880-A7546F349A7C}" type="presParOf" srcId="{EF45243E-F187-4586-9369-BA9818F8FC97}" destId="{9E69A584-E8FE-47C7-B517-97A955566C56}" srcOrd="0" destOrd="0" presId="urn:microsoft.com/office/officeart/2005/8/layout/list1"/>
    <dgm:cxn modelId="{181E7DA3-E697-4153-84B9-82CEDD8A7F84}" type="presParOf" srcId="{9E69A584-E8FE-47C7-B517-97A955566C56}" destId="{09BF2C72-88F1-4FF4-AA43-590581B52EE0}" srcOrd="0" destOrd="0" presId="urn:microsoft.com/office/officeart/2005/8/layout/list1"/>
    <dgm:cxn modelId="{A78D5EDA-8699-41EF-81BE-D673BE26E30C}" type="presParOf" srcId="{9E69A584-E8FE-47C7-B517-97A955566C56}" destId="{07D6F5F8-8F28-4241-81AF-D35C7B334B8D}" srcOrd="1" destOrd="0" presId="urn:microsoft.com/office/officeart/2005/8/layout/list1"/>
    <dgm:cxn modelId="{9A9F463C-D6FE-4CEE-93C1-B33A68E6998A}" type="presParOf" srcId="{EF45243E-F187-4586-9369-BA9818F8FC97}" destId="{6BF2190F-24C7-4F7C-B2AB-1D52AD61D754}" srcOrd="1" destOrd="0" presId="urn:microsoft.com/office/officeart/2005/8/layout/list1"/>
    <dgm:cxn modelId="{9CEC75C5-6A0C-4799-8BC3-4E8C372185B6}" type="presParOf" srcId="{EF45243E-F187-4586-9369-BA9818F8FC97}" destId="{40756878-3FF9-483A-B45A-0BCA6A7ADC3A}" srcOrd="2" destOrd="0" presId="urn:microsoft.com/office/officeart/2005/8/layout/list1"/>
    <dgm:cxn modelId="{5C6E62D6-D7C9-4D04-9E70-F39571672298}" type="presParOf" srcId="{EF45243E-F187-4586-9369-BA9818F8FC97}" destId="{26F1D4D9-D77E-4E0D-AFC8-44F64730976E}" srcOrd="3" destOrd="0" presId="urn:microsoft.com/office/officeart/2005/8/layout/list1"/>
    <dgm:cxn modelId="{05C40EFA-8C0E-4871-8C41-48AA5CB6CBBC}" type="presParOf" srcId="{EF45243E-F187-4586-9369-BA9818F8FC97}" destId="{74AF6578-D60A-4AD2-95CC-DF3742DA9BFD}" srcOrd="4" destOrd="0" presId="urn:microsoft.com/office/officeart/2005/8/layout/list1"/>
    <dgm:cxn modelId="{E25CBAEF-3A85-424E-B87D-D5D529D0A538}" type="presParOf" srcId="{74AF6578-D60A-4AD2-95CC-DF3742DA9BFD}" destId="{081913DF-FBB0-4CE1-956B-F789D55DD176}" srcOrd="0" destOrd="0" presId="urn:microsoft.com/office/officeart/2005/8/layout/list1"/>
    <dgm:cxn modelId="{AC034FCD-A38D-4407-895A-A70ECA64A4DD}" type="presParOf" srcId="{74AF6578-D60A-4AD2-95CC-DF3742DA9BFD}" destId="{307243B1-0717-4356-BAC8-A21BDFAE4AB5}" srcOrd="1" destOrd="0" presId="urn:microsoft.com/office/officeart/2005/8/layout/list1"/>
    <dgm:cxn modelId="{74B4F116-4F6E-4619-AA48-ECD9E64B07A0}" type="presParOf" srcId="{EF45243E-F187-4586-9369-BA9818F8FC97}" destId="{BEB1B5D6-66B2-49B1-9FFB-7E6DB94CD1F0}" srcOrd="5" destOrd="0" presId="urn:microsoft.com/office/officeart/2005/8/layout/list1"/>
    <dgm:cxn modelId="{891AC403-28CE-48A3-92A7-43C5BF31BA87}" type="presParOf" srcId="{EF45243E-F187-4586-9369-BA9818F8FC97}" destId="{9994EFAB-8F85-44B5-AAB4-E7ECFC49B58D}" srcOrd="6" destOrd="0" presId="urn:microsoft.com/office/officeart/2005/8/layout/list1"/>
    <dgm:cxn modelId="{EBD07C84-02E1-4D80-9B87-DDD463CC7723}" type="presParOf" srcId="{EF45243E-F187-4586-9369-BA9818F8FC97}" destId="{F6826089-F7F4-445B-956A-A92BC6B4C648}" srcOrd="7" destOrd="0" presId="urn:microsoft.com/office/officeart/2005/8/layout/list1"/>
    <dgm:cxn modelId="{1591505E-1C78-4C24-BB5C-A1683A7835ED}" type="presParOf" srcId="{EF45243E-F187-4586-9369-BA9818F8FC97}" destId="{B51CC67E-A2C0-4530-AE19-FB720A85FF9F}" srcOrd="8" destOrd="0" presId="urn:microsoft.com/office/officeart/2005/8/layout/list1"/>
    <dgm:cxn modelId="{EBC0CDDE-824A-454F-96BD-E125CC5D1D95}" type="presParOf" srcId="{B51CC67E-A2C0-4530-AE19-FB720A85FF9F}" destId="{CEB28E2A-65D5-44B7-A201-111E13AE0FB5}" srcOrd="0" destOrd="0" presId="urn:microsoft.com/office/officeart/2005/8/layout/list1"/>
    <dgm:cxn modelId="{35CE90A5-7C5B-4DAD-9495-02B238CB0374}" type="presParOf" srcId="{B51CC67E-A2C0-4530-AE19-FB720A85FF9F}" destId="{8E26537C-99B2-4BB2-AAFF-F7EE045EBD64}" srcOrd="1" destOrd="0" presId="urn:microsoft.com/office/officeart/2005/8/layout/list1"/>
    <dgm:cxn modelId="{A6A4B62E-F9B8-4364-95EC-CA51AB0D0C12}" type="presParOf" srcId="{EF45243E-F187-4586-9369-BA9818F8FC97}" destId="{EE578C94-711B-43DB-B32C-82C84C5DCB72}" srcOrd="9" destOrd="0" presId="urn:microsoft.com/office/officeart/2005/8/layout/list1"/>
    <dgm:cxn modelId="{6B824508-0DBA-483E-AEA3-664EAC88A83F}" type="presParOf" srcId="{EF45243E-F187-4586-9369-BA9818F8FC97}" destId="{703380CB-CE35-45B2-A7EB-2FE74926AF5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56878-3FF9-483A-B45A-0BCA6A7ADC3A}">
      <dsp:nvSpPr>
        <dsp:cNvPr id="0" name=""/>
        <dsp:cNvSpPr/>
      </dsp:nvSpPr>
      <dsp:spPr>
        <a:xfrm>
          <a:off x="0" y="811539"/>
          <a:ext cx="9906000" cy="131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D6F5F8-8F28-4241-81AF-D35C7B334B8D}">
      <dsp:nvSpPr>
        <dsp:cNvPr id="0" name=""/>
        <dsp:cNvSpPr/>
      </dsp:nvSpPr>
      <dsp:spPr>
        <a:xfrm>
          <a:off x="471599" y="44019"/>
          <a:ext cx="9431972" cy="153504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2096" tIns="0" rIns="262096" bIns="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s-GT" sz="1800" b="1" kern="1200" dirty="0">
              <a:solidFill>
                <a:schemeClr val="tx1"/>
              </a:solidFill>
              <a:ea typeface="Calibri" panose="020F0502020204030204" pitchFamily="34" charset="0"/>
              <a:cs typeface="Times New Roman" panose="02020603050405020304" pitchFamily="18" charset="0"/>
            </a:rPr>
            <a:t>La primera sección </a:t>
          </a:r>
          <a:r>
            <a:rPr lang="es-GT" sz="1800" kern="1200" dirty="0">
              <a:solidFill>
                <a:schemeClr val="tx1"/>
              </a:solidFill>
              <a:ea typeface="Calibri" panose="020F0502020204030204" pitchFamily="34" charset="0"/>
              <a:cs typeface="Times New Roman" panose="02020603050405020304" pitchFamily="18" charset="0"/>
            </a:rPr>
            <a:t>del plan describe los objetivos, el marco conceptual del monitoreo estratégico, los requerimientos del Fondo Mundial para un ME adecuado, los indicadores que el Fondo Mundial monitorea para asegurarse que los MCP cumplan con su función de ME, los elementos para llevar a cabo un completo y adecuado proceso de ME, la estrategia CCM </a:t>
          </a:r>
          <a:r>
            <a:rPr lang="es-GT" sz="1800" kern="1200" dirty="0" err="1">
              <a:solidFill>
                <a:schemeClr val="tx1"/>
              </a:solidFill>
              <a:ea typeface="Calibri" panose="020F0502020204030204" pitchFamily="34" charset="0"/>
              <a:cs typeface="Times New Roman" panose="02020603050405020304" pitchFamily="18" charset="0"/>
            </a:rPr>
            <a:t>Evolution</a:t>
          </a:r>
          <a:r>
            <a:rPr lang="es-GT" sz="1800" kern="1200" dirty="0">
              <a:solidFill>
                <a:schemeClr val="tx1"/>
              </a:solidFill>
              <a:ea typeface="Calibri" panose="020F0502020204030204" pitchFamily="34" charset="0"/>
              <a:cs typeface="Times New Roman" panose="02020603050405020304" pitchFamily="18" charset="0"/>
            </a:rPr>
            <a:t> del FM, el monitoreo comunitario y revisión de calidad de datos.</a:t>
          </a:r>
          <a:endParaRPr lang="es-SV" sz="1800" kern="1200" dirty="0">
            <a:solidFill>
              <a:schemeClr val="tx1"/>
            </a:solidFill>
          </a:endParaRPr>
        </a:p>
      </dsp:txBody>
      <dsp:txXfrm>
        <a:off x="546533" y="118953"/>
        <a:ext cx="9282104" cy="1385172"/>
      </dsp:txXfrm>
    </dsp:sp>
    <dsp:sp modelId="{9994EFAB-8F85-44B5-AAB4-E7ECFC49B58D}">
      <dsp:nvSpPr>
        <dsp:cNvPr id="0" name=""/>
        <dsp:cNvSpPr/>
      </dsp:nvSpPr>
      <dsp:spPr>
        <a:xfrm>
          <a:off x="0" y="3170259"/>
          <a:ext cx="9906000" cy="131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7243B1-0717-4356-BAC8-A21BDFAE4AB5}">
      <dsp:nvSpPr>
        <dsp:cNvPr id="0" name=""/>
        <dsp:cNvSpPr/>
      </dsp:nvSpPr>
      <dsp:spPr>
        <a:xfrm>
          <a:off x="471599" y="2402740"/>
          <a:ext cx="9431972" cy="153504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2096" tIns="0" rIns="262096" bIns="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s-GT" sz="1800" b="1" kern="1200" dirty="0">
              <a:solidFill>
                <a:prstClr val="black"/>
              </a:solidFill>
              <a:ea typeface="Calibri" panose="020F0502020204030204" pitchFamily="34" charset="0"/>
              <a:cs typeface="Times New Roman" panose="02020603050405020304" pitchFamily="18" charset="0"/>
            </a:rPr>
            <a:t>La segunda sección </a:t>
          </a:r>
          <a:r>
            <a:rPr lang="es-GT" sz="1800" kern="1200" dirty="0">
              <a:solidFill>
                <a:prstClr val="black"/>
              </a:solidFill>
              <a:ea typeface="Calibri" panose="020F0502020204030204" pitchFamily="34" charset="0"/>
              <a:cs typeface="Times New Roman" panose="02020603050405020304" pitchFamily="18" charset="0"/>
            </a:rPr>
            <a:t>del plan describe que es el Comité de Monitoreo Estratégico (CME), sus competencias, su conformación, su rol, la elegibilidad de sus miembros y el procedimiento de elección, el perfil del coordinador del CME y del oficial de monitoreo estratégico, el plan de trabajo y financiamiento, las reuniones y el apoyo de la Dirección Ejecutiva hacia el CME.</a:t>
          </a:r>
          <a:endParaRPr lang="es-SV" sz="1800" kern="1200" dirty="0"/>
        </a:p>
      </dsp:txBody>
      <dsp:txXfrm>
        <a:off x="546533" y="2477674"/>
        <a:ext cx="9282104" cy="1385172"/>
      </dsp:txXfrm>
    </dsp:sp>
    <dsp:sp modelId="{703380CB-CE35-45B2-A7EB-2FE74926AF56}">
      <dsp:nvSpPr>
        <dsp:cNvPr id="0" name=""/>
        <dsp:cNvSpPr/>
      </dsp:nvSpPr>
      <dsp:spPr>
        <a:xfrm>
          <a:off x="0" y="5528980"/>
          <a:ext cx="9906000" cy="131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26537C-99B2-4BB2-AAFF-F7EE045EBD64}">
      <dsp:nvSpPr>
        <dsp:cNvPr id="0" name=""/>
        <dsp:cNvSpPr/>
      </dsp:nvSpPr>
      <dsp:spPr>
        <a:xfrm>
          <a:off x="471599" y="4761460"/>
          <a:ext cx="9431972" cy="153504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2096" tIns="0" rIns="262096" bIns="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s-GT" sz="1800" b="1" kern="1200" dirty="0">
              <a:solidFill>
                <a:schemeClr val="tx1"/>
              </a:solidFill>
              <a:ea typeface="Calibri" panose="020F0502020204030204" pitchFamily="34" charset="0"/>
              <a:cs typeface="Times New Roman" panose="02020603050405020304" pitchFamily="18" charset="0"/>
            </a:rPr>
            <a:t>La tercera sección </a:t>
          </a:r>
          <a:r>
            <a:rPr lang="es-GT" sz="1800" kern="1200" dirty="0">
              <a:solidFill>
                <a:schemeClr val="tx1"/>
              </a:solidFill>
              <a:ea typeface="Calibri" panose="020F0502020204030204" pitchFamily="34" charset="0"/>
              <a:cs typeface="Times New Roman" panose="02020603050405020304" pitchFamily="18" charset="0"/>
            </a:rPr>
            <a:t>del manual presenta el proceso para llevar a cabo el ME y las herramientas que el CME puede usar para tal fin. </a:t>
          </a:r>
          <a:endParaRPr lang="es-SV" sz="1800" kern="1200" dirty="0">
            <a:solidFill>
              <a:schemeClr val="tx1"/>
            </a:solidFill>
          </a:endParaRPr>
        </a:p>
      </dsp:txBody>
      <dsp:txXfrm>
        <a:off x="546533" y="4836394"/>
        <a:ext cx="9282104" cy="13851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01803279-5F01-4573-882F-7E3CE79F144A}"/>
              </a:ext>
            </a:extLst>
          </p:cNvPr>
          <p:cNvSpPr txBox="1"/>
          <p:nvPr/>
        </p:nvSpPr>
        <p:spPr>
          <a:xfrm>
            <a:off x="380999" y="3086101"/>
            <a:ext cx="17754601" cy="1815882"/>
          </a:xfrm>
          <a:prstGeom prst="rect">
            <a:avLst/>
          </a:prstGeom>
          <a:noFill/>
        </p:spPr>
        <p:txBody>
          <a:bodyPr wrap="square" rtlCol="0">
            <a:spAutoFit/>
          </a:bodyPr>
          <a:lstStyle/>
          <a:p>
            <a:pPr algn="ctr"/>
            <a:r>
              <a:rPr lang="es-SV" sz="3600" dirty="0">
                <a:solidFill>
                  <a:schemeClr val="tx2"/>
                </a:solidFill>
                <a:latin typeface="Arial Black" panose="020B0A04020102020204" pitchFamily="34" charset="0"/>
              </a:rPr>
              <a:t>AVANCES ACTUALIZACIÓN PLAN DE MONITOREO ESTRATEGICO </a:t>
            </a:r>
          </a:p>
          <a:p>
            <a:pPr algn="ctr"/>
            <a:r>
              <a:rPr lang="es-SV" sz="3600" dirty="0">
                <a:solidFill>
                  <a:schemeClr val="tx2"/>
                </a:solidFill>
                <a:latin typeface="Arial Black" panose="020B0A04020102020204" pitchFamily="34" charset="0"/>
              </a:rPr>
              <a:t> MCP-ES</a:t>
            </a:r>
          </a:p>
          <a:p>
            <a:pPr algn="ctr"/>
            <a:endParaRPr lang="es-SV" sz="4000" dirty="0">
              <a:solidFill>
                <a:schemeClr val="tx2"/>
              </a:solidFill>
              <a:latin typeface="Arial Black" panose="020B0A04020102020204" pitchFamily="34" charset="0"/>
            </a:endParaRPr>
          </a:p>
        </p:txBody>
      </p:sp>
      <p:sp>
        <p:nvSpPr>
          <p:cNvPr id="7" name="CuadroTexto 6">
            <a:extLst>
              <a:ext uri="{FF2B5EF4-FFF2-40B4-BE49-F238E27FC236}">
                <a16:creationId xmlns:a16="http://schemas.microsoft.com/office/drawing/2014/main" id="{11231659-BAB6-489E-9FFB-9EFC4F9E0C16}"/>
              </a:ext>
            </a:extLst>
          </p:cNvPr>
          <p:cNvSpPr txBox="1"/>
          <p:nvPr/>
        </p:nvSpPr>
        <p:spPr>
          <a:xfrm>
            <a:off x="3276600" y="5143500"/>
            <a:ext cx="10392717" cy="2492990"/>
          </a:xfrm>
          <a:prstGeom prst="rect">
            <a:avLst/>
          </a:prstGeom>
          <a:noFill/>
        </p:spPr>
        <p:txBody>
          <a:bodyPr wrap="square" rtlCol="0">
            <a:spAutoFit/>
          </a:bodyPr>
          <a:lstStyle/>
          <a:p>
            <a:pPr algn="ctr"/>
            <a:r>
              <a:rPr lang="es-SV" sz="3200" dirty="0"/>
              <a:t>Presenta: </a:t>
            </a:r>
          </a:p>
          <a:p>
            <a:pPr algn="ctr"/>
            <a:r>
              <a:rPr lang="es-SV" sz="3200" b="1" dirty="0"/>
              <a:t>Lic. Roberto López</a:t>
            </a:r>
          </a:p>
          <a:p>
            <a:pPr algn="ctr"/>
            <a:r>
              <a:rPr lang="es-SV" sz="3200" dirty="0"/>
              <a:t>Oficial de Monitoreo y Transición </a:t>
            </a:r>
          </a:p>
          <a:p>
            <a:pPr algn="ctr"/>
            <a:r>
              <a:rPr lang="es-SV" sz="3200" dirty="0"/>
              <a:t>MCP-ES</a:t>
            </a:r>
          </a:p>
          <a:p>
            <a:endParaRPr lang="es-SV" sz="2800" dirty="0"/>
          </a:p>
        </p:txBody>
      </p:sp>
      <p:sp>
        <p:nvSpPr>
          <p:cNvPr id="8" name="CuadroTexto 7">
            <a:extLst>
              <a:ext uri="{FF2B5EF4-FFF2-40B4-BE49-F238E27FC236}">
                <a16:creationId xmlns:a16="http://schemas.microsoft.com/office/drawing/2014/main" id="{46837D26-53E4-4B88-B4AF-7E5147579D44}"/>
              </a:ext>
            </a:extLst>
          </p:cNvPr>
          <p:cNvSpPr txBox="1"/>
          <p:nvPr/>
        </p:nvSpPr>
        <p:spPr>
          <a:xfrm>
            <a:off x="6553200" y="8308895"/>
            <a:ext cx="4419600" cy="461665"/>
          </a:xfrm>
          <a:prstGeom prst="rect">
            <a:avLst/>
          </a:prstGeom>
          <a:noFill/>
        </p:spPr>
        <p:txBody>
          <a:bodyPr wrap="square" rtlCol="0">
            <a:spAutoFit/>
          </a:bodyPr>
          <a:lstStyle/>
          <a:p>
            <a:r>
              <a:rPr lang="es-SV" sz="2400" dirty="0"/>
              <a:t>Fecha: Jueves, 21 de julio de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3352800" y="800100"/>
            <a:ext cx="13716000" cy="3416320"/>
          </a:xfrm>
          <a:prstGeom prst="rect">
            <a:avLst/>
          </a:prstGeom>
          <a:noFill/>
        </p:spPr>
        <p:txBody>
          <a:bodyPr wrap="square" rtlCol="0">
            <a:spAutoFit/>
          </a:bodyPr>
          <a:lstStyle/>
          <a:p>
            <a:pPr algn="ctr"/>
            <a:r>
              <a:rPr lang="es-SV" sz="3600" dirty="0">
                <a:solidFill>
                  <a:schemeClr val="tx2"/>
                </a:solidFill>
                <a:latin typeface="Arial Black" panose="020B0A04020102020204" pitchFamily="34" charset="0"/>
              </a:rPr>
              <a:t>REVISIÓN DE LA CALIDAD DE LOS DATOS </a:t>
            </a: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p:txBody>
      </p:sp>
      <p:sp>
        <p:nvSpPr>
          <p:cNvPr id="4" name="1 CuadroTexto">
            <a:extLst>
              <a:ext uri="{FF2B5EF4-FFF2-40B4-BE49-F238E27FC236}">
                <a16:creationId xmlns:a16="http://schemas.microsoft.com/office/drawing/2014/main" id="{29CA05BD-F127-74AF-D487-A306B46D14AD}"/>
              </a:ext>
            </a:extLst>
          </p:cNvPr>
          <p:cNvSpPr txBox="1">
            <a:spLocks noChangeArrowheads="1"/>
          </p:cNvSpPr>
          <p:nvPr/>
        </p:nvSpPr>
        <p:spPr bwMode="auto">
          <a:xfrm>
            <a:off x="2438400" y="1790700"/>
            <a:ext cx="14325599" cy="6355586"/>
          </a:xfrm>
          <a:prstGeom prst="rect">
            <a:avLst/>
          </a:prstGeom>
          <a:noFill/>
          <a:ln>
            <a:noFill/>
          </a:ln>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eaLnBrk="1" hangingPunct="1">
              <a:spcBef>
                <a:spcPct val="0"/>
              </a:spcBef>
              <a:buFont typeface="Arial" panose="020B0604020202020204" pitchFamily="34" charset="0"/>
              <a:buNone/>
              <a:defRPr/>
            </a:pPr>
            <a:endParaRPr lang="es-ES" altLang="es-SV" sz="1500" b="1" u="sng" dirty="0">
              <a:solidFill>
                <a:prstClr val="black"/>
              </a:solidFill>
              <a:latin typeface="Calibri"/>
            </a:endParaRPr>
          </a:p>
          <a:p>
            <a:pPr marL="0" indent="0" algn="just" eaLnBrk="1" hangingPunct="1">
              <a:spcBef>
                <a:spcPct val="0"/>
              </a:spcBef>
              <a:buFont typeface="Arial" panose="020B0604020202020204" pitchFamily="34" charset="0"/>
              <a:buNone/>
              <a:defRPr/>
            </a:pPr>
            <a:endParaRPr lang="es-SV" altLang="es-SV" sz="1800" dirty="0">
              <a:solidFill>
                <a:prstClr val="black"/>
              </a:solidFill>
              <a:latin typeface="Calibri"/>
            </a:endParaRPr>
          </a:p>
          <a:p>
            <a:pPr marL="0" indent="0" algn="just" eaLnBrk="1" hangingPunct="1">
              <a:spcBef>
                <a:spcPct val="0"/>
              </a:spcBef>
              <a:buFont typeface="Arial" panose="020B0604020202020204" pitchFamily="34" charset="0"/>
              <a:buNone/>
              <a:defRPr/>
            </a:pPr>
            <a:endParaRPr lang="es-SV" altLang="es-SV" sz="1800" dirty="0">
              <a:solidFill>
                <a:prstClr val="black"/>
              </a:solidFill>
              <a:latin typeface="Calibri"/>
            </a:endParaRPr>
          </a:p>
          <a:p>
            <a:pPr marL="0" indent="0" algn="just" eaLnBrk="1" hangingPunct="1">
              <a:spcBef>
                <a:spcPct val="0"/>
              </a:spcBef>
              <a:buFont typeface="Arial" panose="020B0604020202020204" pitchFamily="34" charset="0"/>
              <a:buNone/>
              <a:defRPr/>
            </a:pPr>
            <a:endParaRPr lang="es-SV" dirty="0">
              <a:ea typeface="Calibri" panose="020F0502020204030204" pitchFamily="34" charset="0"/>
              <a:cs typeface="Times New Roman" panose="02020603050405020304" pitchFamily="18" charset="0"/>
            </a:endParaRPr>
          </a:p>
          <a:p>
            <a:pPr marL="0" indent="0" algn="just" eaLnBrk="1" hangingPunct="1">
              <a:spcBef>
                <a:spcPct val="0"/>
              </a:spcBef>
              <a:buFont typeface="Arial" panose="020B0604020202020204" pitchFamily="34" charset="0"/>
              <a:buNone/>
              <a:defRPr/>
            </a:pPr>
            <a:r>
              <a:rPr lang="es-SV" dirty="0">
                <a:ea typeface="Calibri" panose="020F0502020204030204" pitchFamily="34" charset="0"/>
                <a:cs typeface="Times New Roman" panose="02020603050405020304" pitchFamily="18" charset="0"/>
              </a:rPr>
              <a:t>La calidad de los datos es esencial para asegurar la consistencia de la información reportada, su validez, </a:t>
            </a:r>
            <a:r>
              <a:rPr lang="es-ES" dirty="0">
                <a:ea typeface="Calibri" panose="020F0502020204030204" pitchFamily="34" charset="0"/>
                <a:cs typeface="Times New Roman" panose="02020603050405020304" pitchFamily="18" charset="0"/>
              </a:rPr>
              <a:t>fiabilidad, oportunidad, relevancia, precisión e integridad, y no menos importante la confianza de los usuarios que los utilizan.</a:t>
            </a:r>
          </a:p>
          <a:p>
            <a:pPr marL="0" indent="0" algn="just" eaLnBrk="1" hangingPunct="1">
              <a:spcBef>
                <a:spcPct val="0"/>
              </a:spcBef>
              <a:buFont typeface="Arial" panose="020B0604020202020204" pitchFamily="34" charset="0"/>
              <a:buNone/>
              <a:defRPr/>
            </a:pPr>
            <a:endParaRPr lang="es-ES" altLang="es-SV" dirty="0">
              <a:solidFill>
                <a:prstClr val="black"/>
              </a:solidFill>
              <a:latin typeface="Calibri"/>
              <a:cs typeface="Times New Roman" panose="02020603050405020304" pitchFamily="18" charset="0"/>
            </a:endParaRPr>
          </a:p>
          <a:p>
            <a:pPr marL="0" indent="0" algn="just" eaLnBrk="1" hangingPunct="1">
              <a:spcBef>
                <a:spcPct val="0"/>
              </a:spcBef>
              <a:buFont typeface="Arial" panose="020B0604020202020204" pitchFamily="34" charset="0"/>
              <a:buNone/>
              <a:defRPr/>
            </a:pPr>
            <a:r>
              <a:rPr lang="es-ES" altLang="es-SV" dirty="0">
                <a:solidFill>
                  <a:prstClr val="black"/>
                </a:solidFill>
                <a:latin typeface="Calibri"/>
                <a:cs typeface="Times New Roman" panose="02020603050405020304" pitchFamily="18" charset="0"/>
              </a:rPr>
              <a:t>Se espera ofrecer capacitaciones a los miembros del MCP-ES sobre calidad de los datos.</a:t>
            </a:r>
          </a:p>
          <a:p>
            <a:pPr marL="0" indent="0" algn="just" eaLnBrk="1" hangingPunct="1">
              <a:spcBef>
                <a:spcPct val="0"/>
              </a:spcBef>
              <a:buFont typeface="Arial" panose="020B0604020202020204" pitchFamily="34" charset="0"/>
              <a:buNone/>
              <a:defRPr/>
            </a:pPr>
            <a:endParaRPr lang="es-ES" altLang="es-SV" dirty="0">
              <a:solidFill>
                <a:prstClr val="black"/>
              </a:solidFill>
              <a:latin typeface="Calibri"/>
              <a:cs typeface="Times New Roman" panose="02020603050405020304" pitchFamily="18" charset="0"/>
            </a:endParaRPr>
          </a:p>
          <a:p>
            <a:pPr marL="0" indent="0" algn="just" eaLnBrk="1" hangingPunct="1">
              <a:spcBef>
                <a:spcPct val="0"/>
              </a:spcBef>
              <a:buFont typeface="Arial" panose="020B0604020202020204" pitchFamily="34" charset="0"/>
              <a:buNone/>
              <a:defRPr/>
            </a:pPr>
            <a:r>
              <a:rPr lang="es-ES" altLang="es-SV" dirty="0">
                <a:solidFill>
                  <a:prstClr val="black"/>
                </a:solidFill>
                <a:latin typeface="Calibri"/>
                <a:cs typeface="Times New Roman" panose="02020603050405020304" pitchFamily="18" charset="0"/>
              </a:rPr>
              <a:t>Se definirán 2 criterios (ejemplo tiempo y relevancia) para asegura la calidad del dato, los cuales serán revisados de acuerdo a las exigencias. </a:t>
            </a:r>
            <a:endParaRPr lang="es-SV" altLang="es-SV" dirty="0">
              <a:solidFill>
                <a:prstClr val="black"/>
              </a:solidFill>
              <a:latin typeface="Calibri"/>
            </a:endParaRPr>
          </a:p>
          <a:p>
            <a:pPr marL="0" indent="0" algn="just" eaLnBrk="1" hangingPunct="1">
              <a:spcBef>
                <a:spcPct val="0"/>
              </a:spcBef>
              <a:buFont typeface="Arial" panose="020B0604020202020204" pitchFamily="34" charset="0"/>
              <a:buNone/>
              <a:defRPr/>
            </a:pPr>
            <a:endParaRPr lang="es-SV" sz="1800" dirty="0">
              <a:latin typeface="Century Gothic" panose="020B0502020202020204" pitchFamily="34" charset="0"/>
              <a:ea typeface="Century Gothic" panose="020B0502020202020204" pitchFamily="34" charset="0"/>
              <a:cs typeface="Times New Roman" panose="02020603050405020304" pitchFamily="18" charset="0"/>
            </a:endParaRPr>
          </a:p>
          <a:p>
            <a:pPr algn="just" eaLnBrk="1" hangingPunct="1">
              <a:spcBef>
                <a:spcPct val="0"/>
              </a:spcBef>
              <a:defRPr/>
            </a:pPr>
            <a:endParaRPr lang="es-SV" altLang="es-SV" sz="1800" dirty="0">
              <a:solidFill>
                <a:prstClr val="black"/>
              </a:solidFill>
              <a:latin typeface="Calibri"/>
            </a:endParaRPr>
          </a:p>
        </p:txBody>
      </p:sp>
    </p:spTree>
    <p:extLst>
      <p:ext uri="{BB962C8B-B14F-4D97-AF65-F5344CB8AC3E}">
        <p14:creationId xmlns:p14="http://schemas.microsoft.com/office/powerpoint/2010/main" val="1737038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2590800" y="800100"/>
            <a:ext cx="14478000" cy="3970318"/>
          </a:xfrm>
          <a:prstGeom prst="rect">
            <a:avLst/>
          </a:prstGeom>
          <a:noFill/>
        </p:spPr>
        <p:txBody>
          <a:bodyPr wrap="square" rtlCol="0">
            <a:spAutoFit/>
          </a:bodyPr>
          <a:lstStyle/>
          <a:p>
            <a:pPr algn="ctr"/>
            <a:r>
              <a:rPr lang="es-SV" sz="3600" dirty="0">
                <a:solidFill>
                  <a:schemeClr val="tx2"/>
                </a:solidFill>
                <a:latin typeface="Arial Black" panose="020B0A04020102020204" pitchFamily="34" charset="0"/>
              </a:rPr>
              <a:t>PROCESO DEL MONITOREO ESTRATEGICO DEL MCP-ES</a:t>
            </a:r>
          </a:p>
          <a:p>
            <a:pPr algn="ctr"/>
            <a:r>
              <a:rPr lang="es-SV" sz="3600" dirty="0">
                <a:solidFill>
                  <a:schemeClr val="tx2"/>
                </a:solidFill>
                <a:latin typeface="Arial Black" panose="020B0A04020102020204" pitchFamily="34" charset="0"/>
              </a:rPr>
              <a:t> </a:t>
            </a: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p:txBody>
      </p:sp>
      <p:pic>
        <p:nvPicPr>
          <p:cNvPr id="2" name="Imagen 1">
            <a:extLst>
              <a:ext uri="{FF2B5EF4-FFF2-40B4-BE49-F238E27FC236}">
                <a16:creationId xmlns:a16="http://schemas.microsoft.com/office/drawing/2014/main" id="{D9142F0D-973C-E69D-85F5-E9E590B03148}"/>
              </a:ext>
            </a:extLst>
          </p:cNvPr>
          <p:cNvPicPr>
            <a:picLocks noChangeAspect="1"/>
          </p:cNvPicPr>
          <p:nvPr/>
        </p:nvPicPr>
        <p:blipFill>
          <a:blip r:embed="rId2"/>
          <a:stretch>
            <a:fillRect/>
          </a:stretch>
        </p:blipFill>
        <p:spPr>
          <a:xfrm>
            <a:off x="5687268" y="2204973"/>
            <a:ext cx="8924636" cy="7586727"/>
          </a:xfrm>
          <a:prstGeom prst="rect">
            <a:avLst/>
          </a:prstGeom>
        </p:spPr>
      </p:pic>
    </p:spTree>
    <p:extLst>
      <p:ext uri="{BB962C8B-B14F-4D97-AF65-F5344CB8AC3E}">
        <p14:creationId xmlns:p14="http://schemas.microsoft.com/office/powerpoint/2010/main" val="946224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2590800" y="800100"/>
            <a:ext cx="14478000" cy="4524315"/>
          </a:xfrm>
          <a:prstGeom prst="rect">
            <a:avLst/>
          </a:prstGeom>
          <a:noFill/>
        </p:spPr>
        <p:txBody>
          <a:bodyPr wrap="square" rtlCol="0">
            <a:spAutoFit/>
          </a:bodyPr>
          <a:lstStyle/>
          <a:p>
            <a:pPr algn="ctr"/>
            <a:r>
              <a:rPr lang="es-SV" sz="3600" dirty="0">
                <a:solidFill>
                  <a:schemeClr val="tx2"/>
                </a:solidFill>
                <a:latin typeface="Arial Black" panose="020B0A04020102020204" pitchFamily="34" charset="0"/>
              </a:rPr>
              <a:t>INDICADORES SUBVENCIÓN VIH 2022-2024</a:t>
            </a:r>
          </a:p>
          <a:p>
            <a:pPr algn="ctr"/>
            <a:r>
              <a:rPr lang="es-SV" sz="3600" dirty="0">
                <a:solidFill>
                  <a:schemeClr val="tx2"/>
                </a:solidFill>
                <a:latin typeface="Arial Black" panose="020B0A04020102020204" pitchFamily="34" charset="0"/>
              </a:rPr>
              <a:t> </a:t>
            </a:r>
          </a:p>
          <a:p>
            <a:pPr algn="ctr"/>
            <a:r>
              <a:rPr lang="es-SV" sz="3600" dirty="0">
                <a:solidFill>
                  <a:schemeClr val="tx2"/>
                </a:solidFill>
                <a:latin typeface="Arial Black" panose="020B0A04020102020204" pitchFamily="34" charset="0"/>
              </a:rPr>
              <a:t> </a:t>
            </a: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p:txBody>
      </p:sp>
      <p:pic>
        <p:nvPicPr>
          <p:cNvPr id="3" name="Imagen 2">
            <a:extLst>
              <a:ext uri="{FF2B5EF4-FFF2-40B4-BE49-F238E27FC236}">
                <a16:creationId xmlns:a16="http://schemas.microsoft.com/office/drawing/2014/main" id="{08BF9D69-12FA-DE3F-FCA3-0488130240A6}"/>
              </a:ext>
            </a:extLst>
          </p:cNvPr>
          <p:cNvPicPr>
            <a:picLocks noChangeAspect="1"/>
          </p:cNvPicPr>
          <p:nvPr/>
        </p:nvPicPr>
        <p:blipFill>
          <a:blip r:embed="rId2"/>
          <a:stretch>
            <a:fillRect/>
          </a:stretch>
        </p:blipFill>
        <p:spPr>
          <a:xfrm>
            <a:off x="2057400" y="1860057"/>
            <a:ext cx="15922934" cy="6566886"/>
          </a:xfrm>
          <a:prstGeom prst="rect">
            <a:avLst/>
          </a:prstGeom>
        </p:spPr>
      </p:pic>
    </p:spTree>
    <p:extLst>
      <p:ext uri="{BB962C8B-B14F-4D97-AF65-F5344CB8AC3E}">
        <p14:creationId xmlns:p14="http://schemas.microsoft.com/office/powerpoint/2010/main" val="344949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2590800" y="800100"/>
            <a:ext cx="14478000" cy="4524315"/>
          </a:xfrm>
          <a:prstGeom prst="rect">
            <a:avLst/>
          </a:prstGeom>
          <a:noFill/>
        </p:spPr>
        <p:txBody>
          <a:bodyPr wrap="square" rtlCol="0">
            <a:spAutoFit/>
          </a:bodyPr>
          <a:lstStyle/>
          <a:p>
            <a:pPr algn="ctr"/>
            <a:r>
              <a:rPr lang="es-SV" sz="3600" dirty="0">
                <a:solidFill>
                  <a:schemeClr val="tx2"/>
                </a:solidFill>
                <a:latin typeface="Arial Black" panose="020B0A04020102020204" pitchFamily="34" charset="0"/>
              </a:rPr>
              <a:t>INDICADORES SUBVENCIÓN VIH 2022-2024</a:t>
            </a:r>
          </a:p>
          <a:p>
            <a:pPr algn="ctr"/>
            <a:r>
              <a:rPr lang="es-SV" sz="3600" dirty="0">
                <a:solidFill>
                  <a:schemeClr val="tx2"/>
                </a:solidFill>
                <a:latin typeface="Arial Black" panose="020B0A04020102020204" pitchFamily="34" charset="0"/>
              </a:rPr>
              <a:t> </a:t>
            </a:r>
          </a:p>
          <a:p>
            <a:pPr algn="ctr"/>
            <a:r>
              <a:rPr lang="es-SV" sz="3600" dirty="0">
                <a:solidFill>
                  <a:schemeClr val="tx2"/>
                </a:solidFill>
                <a:latin typeface="Arial Black" panose="020B0A04020102020204" pitchFamily="34" charset="0"/>
              </a:rPr>
              <a:t> </a:t>
            </a: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p:txBody>
      </p:sp>
      <p:pic>
        <p:nvPicPr>
          <p:cNvPr id="2" name="Imagen 1">
            <a:extLst>
              <a:ext uri="{FF2B5EF4-FFF2-40B4-BE49-F238E27FC236}">
                <a16:creationId xmlns:a16="http://schemas.microsoft.com/office/drawing/2014/main" id="{45237728-31BA-BED1-EF57-38A94F540A62}"/>
              </a:ext>
            </a:extLst>
          </p:cNvPr>
          <p:cNvPicPr>
            <a:picLocks noChangeAspect="1"/>
          </p:cNvPicPr>
          <p:nvPr/>
        </p:nvPicPr>
        <p:blipFill>
          <a:blip r:embed="rId2"/>
          <a:stretch>
            <a:fillRect/>
          </a:stretch>
        </p:blipFill>
        <p:spPr>
          <a:xfrm>
            <a:off x="2438400" y="1768702"/>
            <a:ext cx="14804167" cy="6749595"/>
          </a:xfrm>
          <a:prstGeom prst="rect">
            <a:avLst/>
          </a:prstGeom>
        </p:spPr>
      </p:pic>
    </p:spTree>
    <p:extLst>
      <p:ext uri="{BB962C8B-B14F-4D97-AF65-F5344CB8AC3E}">
        <p14:creationId xmlns:p14="http://schemas.microsoft.com/office/powerpoint/2010/main" val="133305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2590800" y="800100"/>
            <a:ext cx="14478000" cy="4524315"/>
          </a:xfrm>
          <a:prstGeom prst="rect">
            <a:avLst/>
          </a:prstGeom>
          <a:noFill/>
        </p:spPr>
        <p:txBody>
          <a:bodyPr wrap="square" rtlCol="0">
            <a:spAutoFit/>
          </a:bodyPr>
          <a:lstStyle/>
          <a:p>
            <a:pPr algn="ctr"/>
            <a:r>
              <a:rPr lang="es-SV" sz="3600" dirty="0">
                <a:solidFill>
                  <a:schemeClr val="tx2"/>
                </a:solidFill>
                <a:latin typeface="Arial Black" panose="020B0A04020102020204" pitchFamily="34" charset="0"/>
              </a:rPr>
              <a:t>INDICADORES SUBVENCIÓN VIH 2022-2024</a:t>
            </a:r>
          </a:p>
          <a:p>
            <a:pPr algn="ctr"/>
            <a:r>
              <a:rPr lang="es-SV" sz="3600" dirty="0">
                <a:solidFill>
                  <a:schemeClr val="tx2"/>
                </a:solidFill>
                <a:latin typeface="Arial Black" panose="020B0A04020102020204" pitchFamily="34" charset="0"/>
              </a:rPr>
              <a:t> </a:t>
            </a:r>
          </a:p>
          <a:p>
            <a:pPr algn="ctr"/>
            <a:r>
              <a:rPr lang="es-SV" sz="3600" dirty="0">
                <a:solidFill>
                  <a:schemeClr val="tx2"/>
                </a:solidFill>
                <a:latin typeface="Arial Black" panose="020B0A04020102020204" pitchFamily="34" charset="0"/>
              </a:rPr>
              <a:t> </a:t>
            </a: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p:txBody>
      </p:sp>
      <p:pic>
        <p:nvPicPr>
          <p:cNvPr id="3" name="Imagen 2">
            <a:extLst>
              <a:ext uri="{FF2B5EF4-FFF2-40B4-BE49-F238E27FC236}">
                <a16:creationId xmlns:a16="http://schemas.microsoft.com/office/drawing/2014/main" id="{B1AFC80D-C8AF-D249-EB3B-D96A5D41F4F7}"/>
              </a:ext>
            </a:extLst>
          </p:cNvPr>
          <p:cNvPicPr>
            <a:picLocks noChangeAspect="1"/>
          </p:cNvPicPr>
          <p:nvPr/>
        </p:nvPicPr>
        <p:blipFill>
          <a:blip r:embed="rId2"/>
          <a:stretch>
            <a:fillRect/>
          </a:stretch>
        </p:blipFill>
        <p:spPr>
          <a:xfrm>
            <a:off x="2057400" y="2258036"/>
            <a:ext cx="15889825" cy="6132758"/>
          </a:xfrm>
          <a:prstGeom prst="rect">
            <a:avLst/>
          </a:prstGeom>
        </p:spPr>
      </p:pic>
    </p:spTree>
    <p:extLst>
      <p:ext uri="{BB962C8B-B14F-4D97-AF65-F5344CB8AC3E}">
        <p14:creationId xmlns:p14="http://schemas.microsoft.com/office/powerpoint/2010/main" val="2542601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2590800" y="800100"/>
            <a:ext cx="14478000" cy="4524315"/>
          </a:xfrm>
          <a:prstGeom prst="rect">
            <a:avLst/>
          </a:prstGeom>
          <a:noFill/>
        </p:spPr>
        <p:txBody>
          <a:bodyPr wrap="square" rtlCol="0">
            <a:spAutoFit/>
          </a:bodyPr>
          <a:lstStyle/>
          <a:p>
            <a:pPr algn="ctr"/>
            <a:r>
              <a:rPr lang="es-SV" sz="3600" dirty="0">
                <a:solidFill>
                  <a:schemeClr val="tx2"/>
                </a:solidFill>
                <a:latin typeface="Arial Black" panose="020B0A04020102020204" pitchFamily="34" charset="0"/>
              </a:rPr>
              <a:t>INDICADORES SUBVENCIÓN TB 2022-2024</a:t>
            </a:r>
          </a:p>
          <a:p>
            <a:pPr algn="ctr"/>
            <a:r>
              <a:rPr lang="es-SV" sz="3600" dirty="0">
                <a:solidFill>
                  <a:schemeClr val="tx2"/>
                </a:solidFill>
                <a:latin typeface="Arial Black" panose="020B0A04020102020204" pitchFamily="34" charset="0"/>
              </a:rPr>
              <a:t> </a:t>
            </a:r>
          </a:p>
          <a:p>
            <a:pPr algn="ctr"/>
            <a:r>
              <a:rPr lang="es-SV" sz="3600" dirty="0">
                <a:solidFill>
                  <a:schemeClr val="tx2"/>
                </a:solidFill>
                <a:latin typeface="Arial Black" panose="020B0A04020102020204" pitchFamily="34" charset="0"/>
              </a:rPr>
              <a:t> </a:t>
            </a: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p:txBody>
      </p:sp>
      <p:pic>
        <p:nvPicPr>
          <p:cNvPr id="2" name="Imagen 1">
            <a:extLst>
              <a:ext uri="{FF2B5EF4-FFF2-40B4-BE49-F238E27FC236}">
                <a16:creationId xmlns:a16="http://schemas.microsoft.com/office/drawing/2014/main" id="{9B7FB910-AB2A-36B3-A320-4237A278E1DB}"/>
              </a:ext>
            </a:extLst>
          </p:cNvPr>
          <p:cNvPicPr>
            <a:picLocks noChangeAspect="1"/>
          </p:cNvPicPr>
          <p:nvPr/>
        </p:nvPicPr>
        <p:blipFill>
          <a:blip r:embed="rId2"/>
          <a:stretch>
            <a:fillRect/>
          </a:stretch>
        </p:blipFill>
        <p:spPr>
          <a:xfrm>
            <a:off x="2590800" y="1734194"/>
            <a:ext cx="14173200" cy="7003694"/>
          </a:xfrm>
          <a:prstGeom prst="rect">
            <a:avLst/>
          </a:prstGeom>
        </p:spPr>
      </p:pic>
    </p:spTree>
    <p:extLst>
      <p:ext uri="{BB962C8B-B14F-4D97-AF65-F5344CB8AC3E}">
        <p14:creationId xmlns:p14="http://schemas.microsoft.com/office/powerpoint/2010/main" val="3738730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2590800" y="800100"/>
            <a:ext cx="14478000" cy="4524315"/>
          </a:xfrm>
          <a:prstGeom prst="rect">
            <a:avLst/>
          </a:prstGeom>
          <a:noFill/>
        </p:spPr>
        <p:txBody>
          <a:bodyPr wrap="square" rtlCol="0">
            <a:spAutoFit/>
          </a:bodyPr>
          <a:lstStyle/>
          <a:p>
            <a:pPr algn="ctr"/>
            <a:r>
              <a:rPr lang="es-SV" sz="3600" dirty="0">
                <a:solidFill>
                  <a:schemeClr val="tx2"/>
                </a:solidFill>
                <a:latin typeface="Arial Black" panose="020B0A04020102020204" pitchFamily="34" charset="0"/>
              </a:rPr>
              <a:t>INDICADORES SUBVENCIÓN TB 2022-2024</a:t>
            </a:r>
          </a:p>
          <a:p>
            <a:pPr algn="ctr"/>
            <a:r>
              <a:rPr lang="es-SV" sz="3600" dirty="0">
                <a:solidFill>
                  <a:schemeClr val="tx2"/>
                </a:solidFill>
                <a:latin typeface="Arial Black" panose="020B0A04020102020204" pitchFamily="34" charset="0"/>
              </a:rPr>
              <a:t> </a:t>
            </a:r>
          </a:p>
          <a:p>
            <a:pPr algn="ctr"/>
            <a:r>
              <a:rPr lang="es-SV" sz="3600" dirty="0">
                <a:solidFill>
                  <a:schemeClr val="tx2"/>
                </a:solidFill>
                <a:latin typeface="Arial Black" panose="020B0A04020102020204" pitchFamily="34" charset="0"/>
              </a:rPr>
              <a:t> </a:t>
            </a: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p:txBody>
      </p:sp>
      <p:pic>
        <p:nvPicPr>
          <p:cNvPr id="3" name="Imagen 2">
            <a:extLst>
              <a:ext uri="{FF2B5EF4-FFF2-40B4-BE49-F238E27FC236}">
                <a16:creationId xmlns:a16="http://schemas.microsoft.com/office/drawing/2014/main" id="{76F7B0FB-974D-86C7-260B-A2BE35EABC62}"/>
              </a:ext>
            </a:extLst>
          </p:cNvPr>
          <p:cNvPicPr>
            <a:picLocks noChangeAspect="1"/>
          </p:cNvPicPr>
          <p:nvPr/>
        </p:nvPicPr>
        <p:blipFill>
          <a:blip r:embed="rId2"/>
          <a:stretch>
            <a:fillRect/>
          </a:stretch>
        </p:blipFill>
        <p:spPr>
          <a:xfrm>
            <a:off x="2456484" y="1781115"/>
            <a:ext cx="14746631" cy="7086600"/>
          </a:xfrm>
          <a:prstGeom prst="rect">
            <a:avLst/>
          </a:prstGeom>
        </p:spPr>
      </p:pic>
    </p:spTree>
    <p:extLst>
      <p:ext uri="{BB962C8B-B14F-4D97-AF65-F5344CB8AC3E}">
        <p14:creationId xmlns:p14="http://schemas.microsoft.com/office/powerpoint/2010/main" val="4234293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2590800" y="800100"/>
            <a:ext cx="14478000" cy="5078313"/>
          </a:xfrm>
          <a:prstGeom prst="rect">
            <a:avLst/>
          </a:prstGeom>
          <a:noFill/>
        </p:spPr>
        <p:txBody>
          <a:bodyPr wrap="square" rtlCol="0">
            <a:spAutoFit/>
          </a:bodyPr>
          <a:lstStyle/>
          <a:p>
            <a:pPr algn="ctr"/>
            <a:r>
              <a:rPr lang="es-SV" sz="3600" dirty="0">
                <a:solidFill>
                  <a:schemeClr val="tx2"/>
                </a:solidFill>
                <a:latin typeface="Arial Black" panose="020B0A04020102020204" pitchFamily="34" charset="0"/>
              </a:rPr>
              <a:t>INDICADORES FINANCIEROS VIH Y TB 2022-2024</a:t>
            </a:r>
          </a:p>
          <a:p>
            <a:pPr algn="ctr"/>
            <a:r>
              <a:rPr lang="es-SV" sz="3600" dirty="0">
                <a:solidFill>
                  <a:schemeClr val="tx2"/>
                </a:solidFill>
                <a:latin typeface="Arial Black" panose="020B0A04020102020204" pitchFamily="34" charset="0"/>
              </a:rPr>
              <a:t> </a:t>
            </a:r>
          </a:p>
          <a:p>
            <a:pPr algn="ctr"/>
            <a:r>
              <a:rPr lang="es-SV" sz="3600" dirty="0">
                <a:solidFill>
                  <a:schemeClr val="tx2"/>
                </a:solidFill>
                <a:latin typeface="Arial Black" panose="020B0A04020102020204" pitchFamily="34" charset="0"/>
              </a:rPr>
              <a:t> </a:t>
            </a:r>
          </a:p>
          <a:p>
            <a:pPr algn="ctr"/>
            <a:r>
              <a:rPr lang="es-SV" sz="3600" dirty="0">
                <a:solidFill>
                  <a:schemeClr val="tx2"/>
                </a:solidFill>
                <a:latin typeface="Arial Black" panose="020B0A04020102020204" pitchFamily="34" charset="0"/>
              </a:rPr>
              <a:t> </a:t>
            </a: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p:txBody>
      </p:sp>
      <p:sp>
        <p:nvSpPr>
          <p:cNvPr id="5" name="1 CuadroTexto">
            <a:extLst>
              <a:ext uri="{FF2B5EF4-FFF2-40B4-BE49-F238E27FC236}">
                <a16:creationId xmlns:a16="http://schemas.microsoft.com/office/drawing/2014/main" id="{8486C069-522F-F9BE-03CB-6A498FEF6E47}"/>
              </a:ext>
            </a:extLst>
          </p:cNvPr>
          <p:cNvSpPr txBox="1">
            <a:spLocks noChangeArrowheads="1"/>
          </p:cNvSpPr>
          <p:nvPr/>
        </p:nvSpPr>
        <p:spPr bwMode="auto">
          <a:xfrm>
            <a:off x="4038600" y="1485900"/>
            <a:ext cx="12838113"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 typeface="Arial" panose="020B0604020202020204" pitchFamily="34" charset="0"/>
              <a:buNone/>
            </a:pPr>
            <a:endParaRPr lang="es-SV" altLang="es-SV" sz="1800" dirty="0">
              <a:solidFill>
                <a:srgbClr val="000000"/>
              </a:solidFill>
            </a:endParaRPr>
          </a:p>
          <a:p>
            <a:pPr algn="just" eaLnBrk="1" hangingPunct="1">
              <a:spcBef>
                <a:spcPct val="0"/>
              </a:spcBef>
              <a:buFont typeface="Arial" panose="020B0604020202020204" pitchFamily="34" charset="0"/>
              <a:buNone/>
            </a:pPr>
            <a:endParaRPr lang="es-SV" altLang="es-SV" dirty="0">
              <a:solidFill>
                <a:srgbClr val="000000"/>
              </a:solidFill>
              <a:latin typeface="Century Gothic" panose="020B0502020202020204" pitchFamily="34" charset="0"/>
              <a:ea typeface="Century Gothic" panose="020B0502020202020204" pitchFamily="34" charset="0"/>
              <a:cs typeface="Times New Roman" panose="02020603050405020304" pitchFamily="18" charset="0"/>
            </a:endParaRPr>
          </a:p>
          <a:p>
            <a:pPr algn="just" eaLnBrk="1" hangingPunct="1">
              <a:spcBef>
                <a:spcPct val="0"/>
              </a:spcBef>
              <a:buFont typeface="Arial" panose="020B0604020202020204" pitchFamily="34" charset="0"/>
              <a:buNone/>
            </a:pPr>
            <a:endParaRPr lang="es-SV" altLang="es-SV" dirty="0">
              <a:solidFill>
                <a:srgbClr val="000000"/>
              </a:solidFill>
              <a:latin typeface="Century Gothic" panose="020B0502020202020204" pitchFamily="34" charset="0"/>
              <a:ea typeface="Century Gothic" panose="020B0502020202020204" pitchFamily="34" charset="0"/>
              <a:cs typeface="Times New Roman" panose="02020603050405020304" pitchFamily="18" charset="0"/>
            </a:endParaRPr>
          </a:p>
          <a:p>
            <a:pPr algn="just" eaLnBrk="1" hangingPunct="1">
              <a:spcBef>
                <a:spcPct val="0"/>
              </a:spcBef>
              <a:buFont typeface="Arial" panose="020B0604020202020204" pitchFamily="34" charset="0"/>
              <a:buNone/>
            </a:pPr>
            <a:endParaRPr lang="es-SV" altLang="es-SV" dirty="0">
              <a:solidFill>
                <a:srgbClr val="000000"/>
              </a:solidFill>
              <a:latin typeface="Century Gothic" panose="020B0502020202020204" pitchFamily="34" charset="0"/>
              <a:ea typeface="Century Gothic" panose="020B0502020202020204" pitchFamily="34" charset="0"/>
              <a:cs typeface="Times New Roman" panose="02020603050405020304" pitchFamily="18" charset="0"/>
            </a:endParaRPr>
          </a:p>
          <a:p>
            <a:pPr algn="just" eaLnBrk="1" hangingPunct="1">
              <a:spcBef>
                <a:spcPct val="0"/>
              </a:spcBef>
              <a:buFont typeface="Arial" panose="020B0604020202020204" pitchFamily="34" charset="0"/>
              <a:buNone/>
            </a:pPr>
            <a:r>
              <a:rPr lang="es-SV" altLang="es-SV" dirty="0">
                <a:solidFill>
                  <a:srgbClr val="000000"/>
                </a:solidFill>
                <a:ea typeface="Century Gothic" panose="020B0502020202020204" pitchFamily="34" charset="0"/>
              </a:rPr>
              <a:t>F1: Presupuesto y desembolsos del Fondo Mundial</a:t>
            </a:r>
          </a:p>
          <a:p>
            <a:pPr algn="just" eaLnBrk="1" hangingPunct="1">
              <a:spcBef>
                <a:spcPct val="0"/>
              </a:spcBef>
              <a:buFont typeface="Arial" panose="020B0604020202020204" pitchFamily="34" charset="0"/>
              <a:buNone/>
            </a:pPr>
            <a:endParaRPr lang="es-SV" altLang="es-SV" dirty="0">
              <a:solidFill>
                <a:srgbClr val="000000"/>
              </a:solidFill>
              <a:ea typeface="Century Gothic" panose="020B0502020202020204" pitchFamily="34" charset="0"/>
            </a:endParaRPr>
          </a:p>
          <a:p>
            <a:pPr algn="just" eaLnBrk="1" hangingPunct="1">
              <a:spcBef>
                <a:spcPct val="0"/>
              </a:spcBef>
              <a:buFont typeface="Arial" panose="020B0604020202020204" pitchFamily="34" charset="0"/>
              <a:buNone/>
            </a:pPr>
            <a:r>
              <a:rPr lang="es-SV" altLang="es-SV" dirty="0">
                <a:solidFill>
                  <a:srgbClr val="000000"/>
                </a:solidFill>
                <a:ea typeface="Century Gothic" panose="020B0502020202020204" pitchFamily="34" charset="0"/>
              </a:rPr>
              <a:t>F2: Presupuesto y gastos reales por modulo de la subvención</a:t>
            </a:r>
          </a:p>
          <a:p>
            <a:pPr algn="just" eaLnBrk="1" hangingPunct="1">
              <a:spcBef>
                <a:spcPct val="0"/>
              </a:spcBef>
              <a:buFont typeface="Arial" panose="020B0604020202020204" pitchFamily="34" charset="0"/>
              <a:buNone/>
            </a:pPr>
            <a:endParaRPr lang="es-SV" altLang="es-SV" dirty="0">
              <a:solidFill>
                <a:srgbClr val="000000"/>
              </a:solidFill>
              <a:ea typeface="Century Gothic" panose="020B0502020202020204" pitchFamily="34" charset="0"/>
            </a:endParaRPr>
          </a:p>
          <a:p>
            <a:pPr algn="just" eaLnBrk="1" hangingPunct="1">
              <a:spcBef>
                <a:spcPct val="0"/>
              </a:spcBef>
              <a:buFont typeface="Arial" panose="020B0604020202020204" pitchFamily="34" charset="0"/>
              <a:buNone/>
            </a:pPr>
            <a:r>
              <a:rPr lang="es-SV" altLang="es-SV" dirty="0">
                <a:solidFill>
                  <a:srgbClr val="000000"/>
                </a:solidFill>
                <a:ea typeface="Century Gothic" panose="020B0502020202020204" pitchFamily="34" charset="0"/>
              </a:rPr>
              <a:t>F3: Fuentes y usos </a:t>
            </a:r>
          </a:p>
          <a:p>
            <a:pPr algn="just" eaLnBrk="1" hangingPunct="1">
              <a:spcBef>
                <a:spcPct val="0"/>
              </a:spcBef>
              <a:buFont typeface="Arial" panose="020B0604020202020204" pitchFamily="34" charset="0"/>
              <a:buNone/>
            </a:pPr>
            <a:endParaRPr lang="es-SV" altLang="es-SV" sz="1800" b="1" dirty="0">
              <a:solidFill>
                <a:srgbClr val="000000"/>
              </a:solidFill>
              <a:ea typeface="Century Gothic" panose="020B0502020202020204" pitchFamily="34" charset="0"/>
            </a:endParaRPr>
          </a:p>
          <a:p>
            <a:pPr algn="just" eaLnBrk="1" hangingPunct="1">
              <a:spcBef>
                <a:spcPct val="0"/>
              </a:spcBef>
              <a:buFont typeface="Arial" panose="020B0604020202020204" pitchFamily="34" charset="0"/>
              <a:buNone/>
            </a:pPr>
            <a:endParaRPr lang="es-SV" altLang="es-SV" sz="1800" b="1" dirty="0">
              <a:solidFill>
                <a:srgbClr val="000000"/>
              </a:solidFill>
              <a:ea typeface="Century Gothic" panose="020B0502020202020204" pitchFamily="34" charset="0"/>
            </a:endParaRPr>
          </a:p>
        </p:txBody>
      </p:sp>
    </p:spTree>
    <p:extLst>
      <p:ext uri="{BB962C8B-B14F-4D97-AF65-F5344CB8AC3E}">
        <p14:creationId xmlns:p14="http://schemas.microsoft.com/office/powerpoint/2010/main" val="2023963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2590800" y="800100"/>
            <a:ext cx="14478000" cy="5078313"/>
          </a:xfrm>
          <a:prstGeom prst="rect">
            <a:avLst/>
          </a:prstGeom>
          <a:noFill/>
        </p:spPr>
        <p:txBody>
          <a:bodyPr wrap="square" rtlCol="0">
            <a:spAutoFit/>
          </a:bodyPr>
          <a:lstStyle/>
          <a:p>
            <a:pPr algn="ctr"/>
            <a:r>
              <a:rPr lang="es-SV" sz="3600" dirty="0">
                <a:solidFill>
                  <a:schemeClr val="tx2"/>
                </a:solidFill>
                <a:latin typeface="Arial Black" panose="020B0A04020102020204" pitchFamily="34" charset="0"/>
              </a:rPr>
              <a:t>INDICADORES FINANCIEROS VIH Y TB 2022-2024 </a:t>
            </a:r>
          </a:p>
          <a:p>
            <a:pPr algn="ctr"/>
            <a:r>
              <a:rPr lang="es-SV" sz="3600" dirty="0">
                <a:solidFill>
                  <a:schemeClr val="tx2"/>
                </a:solidFill>
                <a:latin typeface="Arial Black" panose="020B0A04020102020204" pitchFamily="34" charset="0"/>
              </a:rPr>
              <a:t> </a:t>
            </a:r>
          </a:p>
          <a:p>
            <a:pPr algn="ctr"/>
            <a:r>
              <a:rPr lang="es-SV" sz="3600" dirty="0">
                <a:solidFill>
                  <a:schemeClr val="tx2"/>
                </a:solidFill>
                <a:latin typeface="Arial Black" panose="020B0A04020102020204" pitchFamily="34" charset="0"/>
              </a:rPr>
              <a:t> </a:t>
            </a:r>
          </a:p>
          <a:p>
            <a:pPr algn="ctr"/>
            <a:r>
              <a:rPr lang="es-SV" sz="3600" dirty="0">
                <a:solidFill>
                  <a:schemeClr val="tx2"/>
                </a:solidFill>
                <a:latin typeface="Arial Black" panose="020B0A04020102020204" pitchFamily="34" charset="0"/>
              </a:rPr>
              <a:t> </a:t>
            </a: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p:txBody>
      </p:sp>
      <p:sp>
        <p:nvSpPr>
          <p:cNvPr id="5" name="1 CuadroTexto">
            <a:extLst>
              <a:ext uri="{FF2B5EF4-FFF2-40B4-BE49-F238E27FC236}">
                <a16:creationId xmlns:a16="http://schemas.microsoft.com/office/drawing/2014/main" id="{8486C069-522F-F9BE-03CB-6A498FEF6E47}"/>
              </a:ext>
            </a:extLst>
          </p:cNvPr>
          <p:cNvSpPr txBox="1">
            <a:spLocks noChangeArrowheads="1"/>
          </p:cNvSpPr>
          <p:nvPr/>
        </p:nvSpPr>
        <p:spPr bwMode="auto">
          <a:xfrm>
            <a:off x="4038600" y="1485900"/>
            <a:ext cx="12838113"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 typeface="Arial" panose="020B0604020202020204" pitchFamily="34" charset="0"/>
              <a:buNone/>
            </a:pPr>
            <a:endParaRPr lang="es-SV" altLang="es-SV" sz="1800" dirty="0">
              <a:solidFill>
                <a:srgbClr val="000000"/>
              </a:solidFill>
            </a:endParaRPr>
          </a:p>
          <a:p>
            <a:pPr algn="just" eaLnBrk="1" hangingPunct="1">
              <a:spcBef>
                <a:spcPct val="0"/>
              </a:spcBef>
              <a:buFont typeface="Arial" panose="020B0604020202020204" pitchFamily="34" charset="0"/>
              <a:buNone/>
            </a:pPr>
            <a:endParaRPr lang="es-SV" altLang="es-SV" dirty="0">
              <a:solidFill>
                <a:srgbClr val="000000"/>
              </a:solidFill>
              <a:latin typeface="Century Gothic" panose="020B0502020202020204" pitchFamily="34" charset="0"/>
              <a:ea typeface="Century Gothic" panose="020B0502020202020204" pitchFamily="34" charset="0"/>
              <a:cs typeface="Times New Roman" panose="02020603050405020304" pitchFamily="18" charset="0"/>
            </a:endParaRPr>
          </a:p>
          <a:p>
            <a:pPr algn="just" eaLnBrk="1" hangingPunct="1">
              <a:spcBef>
                <a:spcPct val="0"/>
              </a:spcBef>
              <a:buFont typeface="Arial" panose="020B0604020202020204" pitchFamily="34" charset="0"/>
              <a:buNone/>
            </a:pPr>
            <a:endParaRPr lang="es-SV" altLang="es-SV" dirty="0">
              <a:solidFill>
                <a:srgbClr val="000000"/>
              </a:solidFill>
              <a:latin typeface="Century Gothic" panose="020B0502020202020204" pitchFamily="34" charset="0"/>
              <a:ea typeface="Century Gothic" panose="020B0502020202020204" pitchFamily="34" charset="0"/>
              <a:cs typeface="Times New Roman" panose="02020603050405020304" pitchFamily="18" charset="0"/>
            </a:endParaRPr>
          </a:p>
          <a:p>
            <a:pPr algn="just" eaLnBrk="1" hangingPunct="1">
              <a:spcBef>
                <a:spcPct val="0"/>
              </a:spcBef>
              <a:buFont typeface="Arial" panose="020B0604020202020204" pitchFamily="34" charset="0"/>
              <a:buNone/>
            </a:pPr>
            <a:endParaRPr lang="es-SV" altLang="es-SV" dirty="0">
              <a:solidFill>
                <a:srgbClr val="000000"/>
              </a:solidFill>
              <a:latin typeface="Century Gothic" panose="020B0502020202020204" pitchFamily="34" charset="0"/>
              <a:ea typeface="Century Gothic" panose="020B0502020202020204" pitchFamily="34" charset="0"/>
              <a:cs typeface="Times New Roman" panose="02020603050405020304" pitchFamily="18" charset="0"/>
            </a:endParaRPr>
          </a:p>
          <a:p>
            <a:pPr algn="just" eaLnBrk="1" hangingPunct="1">
              <a:spcBef>
                <a:spcPct val="0"/>
              </a:spcBef>
              <a:buFont typeface="Arial" panose="020B0604020202020204" pitchFamily="34" charset="0"/>
              <a:buNone/>
            </a:pPr>
            <a:r>
              <a:rPr lang="es-SV" altLang="es-SV" dirty="0">
                <a:solidFill>
                  <a:srgbClr val="000000"/>
                </a:solidFill>
                <a:ea typeface="Century Gothic" panose="020B0502020202020204" pitchFamily="34" charset="0"/>
              </a:rPr>
              <a:t>F1: Presupuesto y desembolsos del Fondo Mundial</a:t>
            </a:r>
          </a:p>
          <a:p>
            <a:pPr algn="just" eaLnBrk="1" hangingPunct="1">
              <a:spcBef>
                <a:spcPct val="0"/>
              </a:spcBef>
              <a:buFont typeface="Arial" panose="020B0604020202020204" pitchFamily="34" charset="0"/>
              <a:buNone/>
            </a:pPr>
            <a:endParaRPr lang="es-SV" altLang="es-SV" dirty="0">
              <a:solidFill>
                <a:srgbClr val="000000"/>
              </a:solidFill>
              <a:ea typeface="Century Gothic" panose="020B0502020202020204" pitchFamily="34" charset="0"/>
            </a:endParaRPr>
          </a:p>
          <a:p>
            <a:pPr algn="just" eaLnBrk="1" hangingPunct="1">
              <a:spcBef>
                <a:spcPct val="0"/>
              </a:spcBef>
              <a:buFont typeface="Arial" panose="020B0604020202020204" pitchFamily="34" charset="0"/>
              <a:buNone/>
            </a:pPr>
            <a:r>
              <a:rPr lang="es-SV" altLang="es-SV" dirty="0">
                <a:solidFill>
                  <a:srgbClr val="000000"/>
                </a:solidFill>
                <a:ea typeface="Century Gothic" panose="020B0502020202020204" pitchFamily="34" charset="0"/>
              </a:rPr>
              <a:t>F2: Presupuesto y gastos reales por modulo de la subvención</a:t>
            </a:r>
          </a:p>
          <a:p>
            <a:pPr algn="just" eaLnBrk="1" hangingPunct="1">
              <a:spcBef>
                <a:spcPct val="0"/>
              </a:spcBef>
              <a:buFont typeface="Arial" panose="020B0604020202020204" pitchFamily="34" charset="0"/>
              <a:buNone/>
            </a:pPr>
            <a:endParaRPr lang="es-SV" altLang="es-SV" dirty="0">
              <a:solidFill>
                <a:srgbClr val="000000"/>
              </a:solidFill>
              <a:ea typeface="Century Gothic" panose="020B0502020202020204" pitchFamily="34" charset="0"/>
            </a:endParaRPr>
          </a:p>
          <a:p>
            <a:pPr algn="just" eaLnBrk="1" hangingPunct="1">
              <a:spcBef>
                <a:spcPct val="0"/>
              </a:spcBef>
              <a:buFont typeface="Arial" panose="020B0604020202020204" pitchFamily="34" charset="0"/>
              <a:buNone/>
            </a:pPr>
            <a:r>
              <a:rPr lang="es-SV" altLang="es-SV" dirty="0">
                <a:solidFill>
                  <a:srgbClr val="000000"/>
                </a:solidFill>
                <a:ea typeface="Century Gothic" panose="020B0502020202020204" pitchFamily="34" charset="0"/>
              </a:rPr>
              <a:t>F3: Fuentes y usos </a:t>
            </a:r>
          </a:p>
          <a:p>
            <a:pPr algn="just" eaLnBrk="1" hangingPunct="1">
              <a:spcBef>
                <a:spcPct val="0"/>
              </a:spcBef>
              <a:buFont typeface="Arial" panose="020B0604020202020204" pitchFamily="34" charset="0"/>
              <a:buNone/>
            </a:pPr>
            <a:endParaRPr lang="es-SV" altLang="es-SV" sz="1800" b="1" dirty="0">
              <a:solidFill>
                <a:srgbClr val="000000"/>
              </a:solidFill>
              <a:ea typeface="Century Gothic" panose="020B0502020202020204" pitchFamily="34" charset="0"/>
            </a:endParaRPr>
          </a:p>
          <a:p>
            <a:pPr algn="just" eaLnBrk="1" hangingPunct="1">
              <a:spcBef>
                <a:spcPct val="0"/>
              </a:spcBef>
              <a:buFont typeface="Arial" panose="020B0604020202020204" pitchFamily="34" charset="0"/>
              <a:buNone/>
            </a:pPr>
            <a:endParaRPr lang="es-SV" altLang="es-SV" sz="1800" b="1" dirty="0">
              <a:solidFill>
                <a:srgbClr val="000000"/>
              </a:solidFill>
              <a:ea typeface="Century Gothic" panose="020B0502020202020204" pitchFamily="34" charset="0"/>
            </a:endParaRPr>
          </a:p>
        </p:txBody>
      </p:sp>
    </p:spTree>
    <p:extLst>
      <p:ext uri="{BB962C8B-B14F-4D97-AF65-F5344CB8AC3E}">
        <p14:creationId xmlns:p14="http://schemas.microsoft.com/office/powerpoint/2010/main" val="1911818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2590800" y="800100"/>
            <a:ext cx="14478000" cy="5632311"/>
          </a:xfrm>
          <a:prstGeom prst="rect">
            <a:avLst/>
          </a:prstGeom>
          <a:noFill/>
        </p:spPr>
        <p:txBody>
          <a:bodyPr wrap="square" rtlCol="0">
            <a:spAutoFit/>
          </a:bodyPr>
          <a:lstStyle/>
          <a:p>
            <a:pPr algn="ctr"/>
            <a:r>
              <a:rPr lang="es-SV" sz="3600" dirty="0">
                <a:solidFill>
                  <a:schemeClr val="tx2"/>
                </a:solidFill>
                <a:latin typeface="Arial Black" panose="020B0A04020102020204" pitchFamily="34" charset="0"/>
              </a:rPr>
              <a:t>TABLERO DE MANDO</a:t>
            </a:r>
          </a:p>
          <a:p>
            <a:pPr algn="ctr"/>
            <a:endParaRPr lang="es-SV" sz="3600" dirty="0">
              <a:solidFill>
                <a:schemeClr val="tx2"/>
              </a:solidFill>
              <a:latin typeface="Arial Black" panose="020B0A04020102020204" pitchFamily="34" charset="0"/>
            </a:endParaRPr>
          </a:p>
          <a:p>
            <a:pPr algn="ctr"/>
            <a:r>
              <a:rPr lang="es-SV" sz="3600" dirty="0">
                <a:solidFill>
                  <a:schemeClr val="tx2"/>
                </a:solidFill>
                <a:latin typeface="Arial Black" panose="020B0A04020102020204" pitchFamily="34" charset="0"/>
              </a:rPr>
              <a:t> </a:t>
            </a:r>
          </a:p>
          <a:p>
            <a:pPr algn="ctr"/>
            <a:r>
              <a:rPr lang="es-SV" sz="3600" dirty="0">
                <a:solidFill>
                  <a:schemeClr val="tx2"/>
                </a:solidFill>
                <a:latin typeface="Arial Black" panose="020B0A04020102020204" pitchFamily="34" charset="0"/>
              </a:rPr>
              <a:t> </a:t>
            </a:r>
          </a:p>
          <a:p>
            <a:pPr algn="ctr"/>
            <a:r>
              <a:rPr lang="es-SV" sz="3600" dirty="0">
                <a:solidFill>
                  <a:schemeClr val="tx2"/>
                </a:solidFill>
                <a:latin typeface="Arial Black" panose="020B0A04020102020204" pitchFamily="34" charset="0"/>
              </a:rPr>
              <a:t> </a:t>
            </a: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p:txBody>
      </p:sp>
      <p:sp>
        <p:nvSpPr>
          <p:cNvPr id="4" name="1 CuadroTexto">
            <a:extLst>
              <a:ext uri="{FF2B5EF4-FFF2-40B4-BE49-F238E27FC236}">
                <a16:creationId xmlns:a16="http://schemas.microsoft.com/office/drawing/2014/main" id="{D720B3FC-B8B1-42D2-F579-3FDCAA359622}"/>
              </a:ext>
            </a:extLst>
          </p:cNvPr>
          <p:cNvSpPr txBox="1">
            <a:spLocks noChangeArrowheads="1"/>
          </p:cNvSpPr>
          <p:nvPr/>
        </p:nvSpPr>
        <p:spPr bwMode="auto">
          <a:xfrm>
            <a:off x="4191000" y="2095500"/>
            <a:ext cx="11017250" cy="5380832"/>
          </a:xfrm>
          <a:prstGeom prst="rect">
            <a:avLst/>
          </a:prstGeom>
          <a:noFill/>
          <a:ln>
            <a:noFill/>
          </a:ln>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eaLnBrk="1" hangingPunct="1">
              <a:spcBef>
                <a:spcPct val="0"/>
              </a:spcBef>
              <a:buFont typeface="Arial" panose="020B0604020202020204" pitchFamily="34" charset="0"/>
              <a:buNone/>
              <a:defRPr/>
            </a:pPr>
            <a:endParaRPr lang="es-ES" altLang="es-SV" sz="1500" b="1" u="sng" dirty="0">
              <a:solidFill>
                <a:prstClr val="black"/>
              </a:solidFill>
              <a:latin typeface="Calibri"/>
            </a:endParaRPr>
          </a:p>
          <a:p>
            <a:pPr marL="0" indent="0" algn="just" eaLnBrk="1" hangingPunct="1">
              <a:spcBef>
                <a:spcPct val="0"/>
              </a:spcBef>
              <a:buFont typeface="Arial" panose="020B0604020202020204" pitchFamily="34" charset="0"/>
              <a:buNone/>
              <a:defRPr/>
            </a:pPr>
            <a:endParaRPr lang="es-ES" altLang="es-SV" sz="1800" dirty="0">
              <a:solidFill>
                <a:prstClr val="black"/>
              </a:solidFill>
              <a:latin typeface="Calibri"/>
            </a:endParaRPr>
          </a:p>
          <a:p>
            <a:pPr marL="0" indent="0" algn="just">
              <a:lnSpc>
                <a:spcPct val="107000"/>
              </a:lnSpc>
              <a:spcBef>
                <a:spcPts val="200"/>
              </a:spcBef>
              <a:buFont typeface="Arial" panose="020B0604020202020204" pitchFamily="34" charset="0"/>
              <a:buNone/>
              <a:defRPr/>
            </a:pPr>
            <a:endParaRPr lang="es-ES" sz="2000" dirty="0">
              <a:ea typeface="Times New Roman" panose="02020603050405020304" pitchFamily="18" charset="0"/>
              <a:cs typeface="Calibri" panose="020F0502020204030204" pitchFamily="34" charset="0"/>
            </a:endParaRPr>
          </a:p>
          <a:p>
            <a:pPr marL="0" indent="0" algn="just">
              <a:lnSpc>
                <a:spcPct val="107000"/>
              </a:lnSpc>
              <a:spcBef>
                <a:spcPts val="200"/>
              </a:spcBef>
              <a:buFont typeface="Arial" panose="020B0604020202020204" pitchFamily="34" charset="0"/>
              <a:buNone/>
              <a:defRPr/>
            </a:pPr>
            <a:endParaRPr lang="es-ES" dirty="0">
              <a:ea typeface="Times New Roman" panose="02020603050405020304" pitchFamily="18" charset="0"/>
              <a:cs typeface="Calibri" panose="020F0502020204030204" pitchFamily="34" charset="0"/>
            </a:endParaRPr>
          </a:p>
          <a:p>
            <a:pPr marL="0" indent="0" algn="just">
              <a:lnSpc>
                <a:spcPct val="107000"/>
              </a:lnSpc>
              <a:spcBef>
                <a:spcPts val="200"/>
              </a:spcBef>
              <a:buFont typeface="Arial" panose="020B0604020202020204" pitchFamily="34" charset="0"/>
              <a:buNone/>
              <a:defRPr/>
            </a:pPr>
            <a:r>
              <a:rPr lang="es-ES" dirty="0">
                <a:ea typeface="Times New Roman" panose="02020603050405020304" pitchFamily="18" charset="0"/>
                <a:cs typeface="Calibri" panose="020F0502020204030204" pitchFamily="34" charset="0"/>
              </a:rPr>
              <a:t>En este momento se ha iniciado un proceso de diseño de tablero de mando con el apoyo del responsable de la pagina web del MCP-ES, con el objetivo de contar con una Demo y hacer un pilotaje de la herramienta.</a:t>
            </a:r>
          </a:p>
          <a:p>
            <a:pPr marL="0" indent="0" algn="just">
              <a:lnSpc>
                <a:spcPct val="107000"/>
              </a:lnSpc>
              <a:spcAft>
                <a:spcPts val="800"/>
              </a:spcAft>
              <a:buFont typeface="Arial" panose="020B0604020202020204" pitchFamily="34" charset="0"/>
              <a:buNone/>
              <a:defRPr/>
            </a:pPr>
            <a:endParaRPr lang="es-ES" sz="1800" dirty="0">
              <a:ea typeface="Calibri" panose="020F0502020204030204" pitchFamily="34" charset="0"/>
              <a:cs typeface="Times New Roman" panose="02020603050405020304" pitchFamily="18" charset="0"/>
            </a:endParaRPr>
          </a:p>
          <a:p>
            <a:pPr algn="just">
              <a:lnSpc>
                <a:spcPct val="107000"/>
              </a:lnSpc>
              <a:spcAft>
                <a:spcPts val="800"/>
              </a:spcAft>
              <a:defRPr/>
            </a:pPr>
            <a:endParaRPr lang="es-SV" sz="1800" dirty="0">
              <a:ea typeface="Calibri" panose="020F0502020204030204" pitchFamily="34" charset="0"/>
              <a:cs typeface="Times New Roman" panose="02020603050405020304" pitchFamily="18" charset="0"/>
            </a:endParaRPr>
          </a:p>
          <a:p>
            <a:pPr marL="0" indent="0" algn="just" eaLnBrk="1" hangingPunct="1">
              <a:spcBef>
                <a:spcPct val="0"/>
              </a:spcBef>
              <a:buFont typeface="Arial" panose="020B0604020202020204" pitchFamily="34" charset="0"/>
              <a:buNone/>
              <a:defRPr/>
            </a:pPr>
            <a:endParaRPr lang="es-ES" altLang="es-SV" sz="1800" dirty="0">
              <a:solidFill>
                <a:prstClr val="black"/>
              </a:solidFill>
              <a:latin typeface="Calibri"/>
            </a:endParaRPr>
          </a:p>
          <a:p>
            <a:pPr marL="0" indent="0" algn="just" eaLnBrk="1" hangingPunct="1">
              <a:spcBef>
                <a:spcPct val="0"/>
              </a:spcBef>
              <a:buFont typeface="Arial" panose="020B0604020202020204" pitchFamily="34" charset="0"/>
              <a:buNone/>
              <a:defRPr/>
            </a:pPr>
            <a:endParaRPr lang="es-SV" altLang="es-SV" sz="1800" dirty="0">
              <a:solidFill>
                <a:prstClr val="black"/>
              </a:solidFill>
              <a:latin typeface="Calibri"/>
            </a:endParaRPr>
          </a:p>
          <a:p>
            <a:pPr algn="just" eaLnBrk="1" hangingPunct="1">
              <a:spcBef>
                <a:spcPct val="0"/>
              </a:spcBef>
              <a:defRPr/>
            </a:pPr>
            <a:endParaRPr lang="es-SV" altLang="es-SV" sz="1800" dirty="0">
              <a:solidFill>
                <a:prstClr val="black"/>
              </a:solidFill>
              <a:latin typeface="Calibri"/>
            </a:endParaRPr>
          </a:p>
        </p:txBody>
      </p:sp>
    </p:spTree>
    <p:extLst>
      <p:ext uri="{BB962C8B-B14F-4D97-AF65-F5344CB8AC3E}">
        <p14:creationId xmlns:p14="http://schemas.microsoft.com/office/powerpoint/2010/main" val="254953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3352800" y="800100"/>
            <a:ext cx="11963400" cy="646331"/>
          </a:xfrm>
          <a:prstGeom prst="rect">
            <a:avLst/>
          </a:prstGeom>
          <a:noFill/>
        </p:spPr>
        <p:txBody>
          <a:bodyPr wrap="square" rtlCol="0">
            <a:spAutoFit/>
          </a:bodyPr>
          <a:lstStyle/>
          <a:p>
            <a:pPr algn="ctr"/>
            <a:r>
              <a:rPr lang="es-SV" sz="3600" dirty="0">
                <a:solidFill>
                  <a:schemeClr val="tx2"/>
                </a:solidFill>
                <a:latin typeface="Arial Black" panose="020B0A04020102020204" pitchFamily="34" charset="0"/>
              </a:rPr>
              <a:t>JUSTIFICACIÓN</a:t>
            </a:r>
          </a:p>
        </p:txBody>
      </p:sp>
      <p:sp>
        <p:nvSpPr>
          <p:cNvPr id="4" name="1 CuadroTexto">
            <a:extLst>
              <a:ext uri="{FF2B5EF4-FFF2-40B4-BE49-F238E27FC236}">
                <a16:creationId xmlns:a16="http://schemas.microsoft.com/office/drawing/2014/main" id="{CC5705EF-09BC-D6E4-B630-F180EF92876B}"/>
              </a:ext>
            </a:extLst>
          </p:cNvPr>
          <p:cNvSpPr txBox="1">
            <a:spLocks noChangeArrowheads="1"/>
          </p:cNvSpPr>
          <p:nvPr/>
        </p:nvSpPr>
        <p:spPr bwMode="auto">
          <a:xfrm>
            <a:off x="3825875" y="1446431"/>
            <a:ext cx="11017250" cy="6755696"/>
          </a:xfrm>
          <a:prstGeom prst="rect">
            <a:avLst/>
          </a:prstGeom>
          <a:noFill/>
          <a:ln>
            <a:noFill/>
          </a:ln>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eaLnBrk="1" hangingPunct="1">
              <a:spcBef>
                <a:spcPct val="0"/>
              </a:spcBef>
              <a:buFont typeface="Arial" panose="020B0604020202020204" pitchFamily="34" charset="0"/>
              <a:buNone/>
              <a:defRPr/>
            </a:pPr>
            <a:endParaRPr lang="es-ES" altLang="es-SV" sz="1500" b="1" u="sng" dirty="0">
              <a:latin typeface="+mn-lt"/>
            </a:endParaRPr>
          </a:p>
          <a:p>
            <a:pPr marL="0" indent="0" algn="just" eaLnBrk="1" hangingPunct="1">
              <a:spcBef>
                <a:spcPct val="0"/>
              </a:spcBef>
              <a:buFont typeface="Arial" panose="020B0604020202020204" pitchFamily="34" charset="0"/>
              <a:buNone/>
              <a:defRPr/>
            </a:pPr>
            <a:endParaRPr lang="es-ES" altLang="es-SV" sz="1800" dirty="0">
              <a:latin typeface="+mn-lt"/>
            </a:endParaRPr>
          </a:p>
          <a:p>
            <a:pPr marL="0" indent="0" algn="just" eaLnBrk="1" hangingPunct="1">
              <a:spcBef>
                <a:spcPct val="0"/>
              </a:spcBef>
              <a:buFont typeface="Arial" panose="020B0604020202020204" pitchFamily="34" charset="0"/>
              <a:buNone/>
              <a:defRPr/>
            </a:pPr>
            <a:endParaRPr lang="es-ES" altLang="es-SV" sz="1800" dirty="0">
              <a:latin typeface="+mn-lt"/>
            </a:endParaRPr>
          </a:p>
          <a:p>
            <a:pPr marL="0" indent="0" algn="just" eaLnBrk="1" hangingPunct="1">
              <a:spcBef>
                <a:spcPct val="0"/>
              </a:spcBef>
              <a:buFont typeface="Arial" panose="020B0604020202020204" pitchFamily="34" charset="0"/>
              <a:buNone/>
              <a:defRPr/>
            </a:pPr>
            <a:endParaRPr lang="es-SV" sz="2000" b="1" dirty="0">
              <a:solidFill>
                <a:srgbClr val="830F0E"/>
              </a:solidFill>
              <a:latin typeface="Century Gothic" panose="020B0502020202020204" pitchFamily="34" charset="0"/>
              <a:ea typeface="Times New Roman" panose="02020603050405020304" pitchFamily="18" charset="0"/>
              <a:cs typeface="Times New Roman" panose="02020603050405020304" pitchFamily="18" charset="0"/>
            </a:endParaRPr>
          </a:p>
          <a:p>
            <a:pPr marL="0" indent="0" algn="just" eaLnBrk="1" hangingPunct="1">
              <a:spcBef>
                <a:spcPct val="0"/>
              </a:spcBef>
              <a:buFont typeface="Arial" panose="020B0604020202020204" pitchFamily="34" charset="0"/>
              <a:buNone/>
              <a:defRPr/>
            </a:pPr>
            <a:endParaRPr lang="es-SV" sz="2000" b="1" dirty="0">
              <a:solidFill>
                <a:srgbClr val="830F0E"/>
              </a:solidFill>
              <a:latin typeface="Century Gothic" panose="020B0502020202020204" pitchFamily="34" charset="0"/>
              <a:ea typeface="Times New Roman" panose="02020603050405020304" pitchFamily="18" charset="0"/>
              <a:cs typeface="Times New Roman" panose="02020603050405020304" pitchFamily="18" charset="0"/>
            </a:endParaRPr>
          </a:p>
          <a:p>
            <a:pPr marL="0" indent="0" algn="just" eaLnBrk="1" hangingPunct="1">
              <a:spcBef>
                <a:spcPct val="0"/>
              </a:spcBef>
              <a:buFont typeface="Arial" panose="020B0604020202020204" pitchFamily="34" charset="0"/>
              <a:buNone/>
              <a:defRPr/>
            </a:pPr>
            <a:r>
              <a:rPr lang="es-SV" dirty="0">
                <a:ea typeface="Calibri" panose="020F0502020204030204" pitchFamily="34" charset="0"/>
                <a:cs typeface="Calibri" panose="020F0502020204030204" pitchFamily="34" charset="0"/>
              </a:rPr>
              <a:t>El Fondo Mundial </a:t>
            </a:r>
            <a:r>
              <a:rPr lang="es-ES" dirty="0">
                <a:solidFill>
                  <a:srgbClr val="000000"/>
                </a:solidFill>
                <a:ea typeface="Calibri" panose="020F0502020204030204" pitchFamily="34" charset="0"/>
                <a:cs typeface="Calibri" panose="020F0502020204030204" pitchFamily="34" charset="0"/>
              </a:rPr>
              <a:t>E</a:t>
            </a:r>
            <a:r>
              <a:rPr lang="es-ES" dirty="0">
                <a:ea typeface="Calibri" panose="020F0502020204030204" pitchFamily="34" charset="0"/>
                <a:cs typeface="Calibri" panose="020F0502020204030204" pitchFamily="34" charset="0"/>
              </a:rPr>
              <a:t>xige que todos los </a:t>
            </a:r>
            <a:r>
              <a:rPr lang="es-ES" dirty="0" err="1">
                <a:ea typeface="Calibri" panose="020F0502020204030204" pitchFamily="34" charset="0"/>
                <a:cs typeface="Calibri" panose="020F0502020204030204" pitchFamily="34" charset="0"/>
              </a:rPr>
              <a:t>MCPs</a:t>
            </a:r>
            <a:r>
              <a:rPr lang="es-ES" dirty="0">
                <a:ea typeface="Calibri" panose="020F0502020204030204" pitchFamily="34" charset="0"/>
                <a:cs typeface="Calibri" panose="020F0502020204030204" pitchFamily="34" charset="0"/>
              </a:rPr>
              <a:t> presenten y sigan un Plan de Monitoreo Estratégico (PME) de todo el financiamiento aprobado por el Fondo Mundial. El plan debe detallar las actividades y describir el procedimiento mediante el cual el MCP va a involucrar en el ME a las partes interesadas del programa (sean o no miembros del MCP) y, en particular, a los sectores constituyentes no gubernamentales, las personas que viven con las enfermedades y/o están afectadas por ellas y poblaciones clave según</a:t>
            </a:r>
            <a:r>
              <a:rPr lang="es-ES" dirty="0">
                <a:solidFill>
                  <a:srgbClr val="000000"/>
                </a:solidFill>
                <a:ea typeface="Calibri" panose="020F0502020204030204" pitchFamily="34" charset="0"/>
                <a:cs typeface="Calibri" panose="020F0502020204030204" pitchFamily="34" charset="0"/>
              </a:rPr>
              <a:t> datos epidemiológicos de cada país.</a:t>
            </a:r>
            <a:endParaRPr lang="es-SV" dirty="0">
              <a:ea typeface="Calibri" panose="020F0502020204030204" pitchFamily="34" charset="0"/>
              <a:cs typeface="Calibri" panose="020F0502020204030204" pitchFamily="34" charset="0"/>
            </a:endParaRPr>
          </a:p>
          <a:p>
            <a:pPr marL="0" indent="0" algn="just" eaLnBrk="1" hangingPunct="1">
              <a:spcBef>
                <a:spcPct val="0"/>
              </a:spcBef>
              <a:buFont typeface="Arial" panose="020B0604020202020204" pitchFamily="34" charset="0"/>
              <a:buNone/>
              <a:defRPr/>
            </a:pPr>
            <a:endParaRPr lang="es-ES" altLang="es-SV" sz="1800" dirty="0">
              <a:latin typeface="+mn-lt"/>
            </a:endParaRPr>
          </a:p>
          <a:p>
            <a:pPr marL="0" indent="0" algn="just" eaLnBrk="1" hangingPunct="1">
              <a:spcBef>
                <a:spcPct val="0"/>
              </a:spcBef>
              <a:buFont typeface="Arial" panose="020B0604020202020204" pitchFamily="34" charset="0"/>
              <a:buNone/>
              <a:defRPr/>
            </a:pPr>
            <a:endParaRPr lang="es-SV" altLang="es-SV" sz="1800" dirty="0">
              <a:latin typeface="+mn-lt"/>
            </a:endParaRPr>
          </a:p>
          <a:p>
            <a:pPr algn="just" eaLnBrk="1" hangingPunct="1">
              <a:spcBef>
                <a:spcPct val="0"/>
              </a:spcBef>
              <a:defRPr/>
            </a:pPr>
            <a:endParaRPr lang="es-SV" altLang="es-SV" sz="1800" dirty="0">
              <a:latin typeface="+mn-lt"/>
            </a:endParaRPr>
          </a:p>
        </p:txBody>
      </p:sp>
      <p:pic>
        <p:nvPicPr>
          <p:cNvPr id="5" name="Imagen 4">
            <a:extLst>
              <a:ext uri="{FF2B5EF4-FFF2-40B4-BE49-F238E27FC236}">
                <a16:creationId xmlns:a16="http://schemas.microsoft.com/office/drawing/2014/main" id="{D8D9B135-B47E-DD65-326C-C52878FEA558}"/>
              </a:ext>
            </a:extLst>
          </p:cNvPr>
          <p:cNvPicPr>
            <a:picLocks noChangeAspect="1"/>
          </p:cNvPicPr>
          <p:nvPr/>
        </p:nvPicPr>
        <p:blipFill>
          <a:blip r:embed="rId2"/>
          <a:stretch>
            <a:fillRect/>
          </a:stretch>
        </p:blipFill>
        <p:spPr>
          <a:xfrm>
            <a:off x="14322466" y="391731"/>
            <a:ext cx="1987468" cy="210939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462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3352800" y="800100"/>
            <a:ext cx="11963400" cy="1754326"/>
          </a:xfrm>
          <a:prstGeom prst="rect">
            <a:avLst/>
          </a:prstGeom>
          <a:noFill/>
        </p:spPr>
        <p:txBody>
          <a:bodyPr wrap="square" rtlCol="0">
            <a:spAutoFit/>
          </a:bodyPr>
          <a:lstStyle/>
          <a:p>
            <a:pPr algn="ctr"/>
            <a:r>
              <a:rPr lang="es-SV" sz="3600" dirty="0">
                <a:solidFill>
                  <a:schemeClr val="tx2"/>
                </a:solidFill>
                <a:latin typeface="Arial Black" panose="020B0A04020102020204" pitchFamily="34" charset="0"/>
              </a:rPr>
              <a:t>SECCIONES DEL PLAN DE MONITOREO ESTRATEGICO DEL MCP-ES</a:t>
            </a:r>
          </a:p>
          <a:p>
            <a:pPr algn="ctr"/>
            <a:endParaRPr lang="es-SV" sz="3600" dirty="0">
              <a:solidFill>
                <a:schemeClr val="tx2"/>
              </a:solidFill>
              <a:latin typeface="Arial Black" panose="020B0A04020102020204" pitchFamily="34" charset="0"/>
            </a:endParaRPr>
          </a:p>
        </p:txBody>
      </p:sp>
      <p:graphicFrame>
        <p:nvGraphicFramePr>
          <p:cNvPr id="2" name="Diagrama 1">
            <a:extLst>
              <a:ext uri="{FF2B5EF4-FFF2-40B4-BE49-F238E27FC236}">
                <a16:creationId xmlns:a16="http://schemas.microsoft.com/office/drawing/2014/main" id="{C654BD7D-F60B-E9E7-CC49-F9290500E350}"/>
              </a:ext>
            </a:extLst>
          </p:cNvPr>
          <p:cNvGraphicFramePr/>
          <p:nvPr>
            <p:extLst>
              <p:ext uri="{D42A27DB-BD31-4B8C-83A1-F6EECF244321}">
                <p14:modId xmlns:p14="http://schemas.microsoft.com/office/powerpoint/2010/main" val="3895616325"/>
              </p:ext>
            </p:extLst>
          </p:nvPr>
        </p:nvGraphicFramePr>
        <p:xfrm>
          <a:off x="4381500" y="2603500"/>
          <a:ext cx="9906000" cy="688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2961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3378200" y="952500"/>
            <a:ext cx="11963400" cy="2308324"/>
          </a:xfrm>
          <a:prstGeom prst="rect">
            <a:avLst/>
          </a:prstGeom>
          <a:noFill/>
        </p:spPr>
        <p:txBody>
          <a:bodyPr wrap="square" rtlCol="0">
            <a:spAutoFit/>
          </a:bodyPr>
          <a:lstStyle/>
          <a:p>
            <a:pPr algn="ctr"/>
            <a:r>
              <a:rPr lang="es-SV" sz="3600" dirty="0">
                <a:solidFill>
                  <a:schemeClr val="tx2"/>
                </a:solidFill>
                <a:latin typeface="Arial Black" panose="020B0A04020102020204" pitchFamily="34" charset="0"/>
              </a:rPr>
              <a:t>OBJETIVO GENERAL DEL PLAN DE MONITOREO ESTRATEGICO DEL MCP-ES</a:t>
            </a: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p:txBody>
      </p:sp>
      <p:sp>
        <p:nvSpPr>
          <p:cNvPr id="5" name="CuadroTexto 4">
            <a:extLst>
              <a:ext uri="{FF2B5EF4-FFF2-40B4-BE49-F238E27FC236}">
                <a16:creationId xmlns:a16="http://schemas.microsoft.com/office/drawing/2014/main" id="{0A003405-9292-67AF-15F2-85986E1430D4}"/>
              </a:ext>
            </a:extLst>
          </p:cNvPr>
          <p:cNvSpPr txBox="1"/>
          <p:nvPr/>
        </p:nvSpPr>
        <p:spPr>
          <a:xfrm>
            <a:off x="3378200" y="3535655"/>
            <a:ext cx="13030200" cy="3215689"/>
          </a:xfrm>
          <a:prstGeom prst="rect">
            <a:avLst/>
          </a:prstGeom>
          <a:noFill/>
        </p:spPr>
        <p:txBody>
          <a:bodyPr wrap="square">
            <a:spAutoFit/>
          </a:bodyPr>
          <a:lstStyle/>
          <a:p>
            <a:pPr marL="0" marR="0" lvl="0" indent="0" algn="just" defTabSz="914400" rtl="0" eaLnBrk="0" fontAlgn="base" latinLnBrk="0" hangingPunct="0">
              <a:lnSpc>
                <a:spcPct val="107000"/>
              </a:lnSpc>
              <a:spcBef>
                <a:spcPts val="200"/>
              </a:spcBef>
              <a:spcAft>
                <a:spcPct val="0"/>
              </a:spcAft>
              <a:buClrTx/>
              <a:buSzTx/>
              <a:buFont typeface="Arial" panose="020B0604020202020204" pitchFamily="34" charset="0"/>
              <a:buNone/>
              <a:tabLst/>
              <a:defRPr/>
            </a:pPr>
            <a:r>
              <a:rPr kumimoji="0" lang="es-GT"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Garantizar el cumplimiento del ME de las subvenciones vigentes de acuerdo con lo establecido en el plan a través de </a:t>
            </a:r>
            <a:r>
              <a:rPr kumimoji="0" lang="es-E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la sistematización de información, el uso de procesos, la socialización de buenas prácticas y herramientas que permitan al Mecanismo Coordinador de País cumplir con esta función y así asegurar el éxito de las subvenciones otorgadas al país.</a:t>
            </a:r>
            <a:endParaRPr kumimoji="0" lang="es-SV"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8323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3352800" y="800100"/>
            <a:ext cx="11963400" cy="2862322"/>
          </a:xfrm>
          <a:prstGeom prst="rect">
            <a:avLst/>
          </a:prstGeom>
          <a:noFill/>
        </p:spPr>
        <p:txBody>
          <a:bodyPr wrap="square" rtlCol="0">
            <a:spAutoFit/>
          </a:bodyPr>
          <a:lstStyle/>
          <a:p>
            <a:pPr algn="ctr"/>
            <a:r>
              <a:rPr lang="es-SV" sz="3600" dirty="0">
                <a:solidFill>
                  <a:schemeClr val="tx2"/>
                </a:solidFill>
                <a:latin typeface="Arial Black" panose="020B0A04020102020204" pitchFamily="34" charset="0"/>
              </a:rPr>
              <a:t>OBJETIVOS ESPECIFICOS DEL PLAN DE MONITOREO ESTRATEGICO</a:t>
            </a: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p:txBody>
      </p:sp>
      <p:sp>
        <p:nvSpPr>
          <p:cNvPr id="7" name="CuadroTexto 6">
            <a:extLst>
              <a:ext uri="{FF2B5EF4-FFF2-40B4-BE49-F238E27FC236}">
                <a16:creationId xmlns:a16="http://schemas.microsoft.com/office/drawing/2014/main" id="{487FC61C-F07F-2164-E1BA-44CF7A51280A}"/>
              </a:ext>
            </a:extLst>
          </p:cNvPr>
          <p:cNvSpPr txBox="1"/>
          <p:nvPr/>
        </p:nvSpPr>
        <p:spPr>
          <a:xfrm>
            <a:off x="2667000" y="3579163"/>
            <a:ext cx="13182600" cy="4974054"/>
          </a:xfrm>
          <a:prstGeom prst="rect">
            <a:avLst/>
          </a:prstGeom>
          <a:noFill/>
        </p:spPr>
        <p:txBody>
          <a:bodyPr wrap="square">
            <a:spAutoFit/>
          </a:bodyPr>
          <a:lstStyle/>
          <a:p>
            <a:pPr marL="457200" marR="0" lvl="0" indent="-457200" algn="just" defTabSz="914400" rtl="0" eaLnBrk="0" fontAlgn="base" latinLnBrk="0" hangingPunct="0">
              <a:lnSpc>
                <a:spcPct val="107000"/>
              </a:lnSpc>
              <a:spcBef>
                <a:spcPct val="0"/>
              </a:spcBef>
              <a:spcAft>
                <a:spcPts val="800"/>
              </a:spcAft>
              <a:buClrTx/>
              <a:buSzTx/>
              <a:buFont typeface="Wingdings" panose="05000000000000000000" pitchFamily="2" charset="2"/>
              <a:buChar char="v"/>
              <a:tabLst/>
              <a:defRPr/>
            </a:pPr>
            <a:r>
              <a:rPr kumimoji="0" lang="es-E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Describir los procedimientos, actividades, normas e instrumentos de trabajo que permitan monitorear estratégicamente el grado de cumplimiento de la implementación de las subvenciones.</a:t>
            </a:r>
          </a:p>
          <a:p>
            <a:pPr marL="457200" marR="0" lvl="0" indent="-457200" algn="just" defTabSz="914400" rtl="0" eaLnBrk="0" fontAlgn="base" latinLnBrk="0" hangingPunct="0">
              <a:lnSpc>
                <a:spcPct val="107000"/>
              </a:lnSpc>
              <a:spcBef>
                <a:spcPct val="0"/>
              </a:spcBef>
              <a:spcAft>
                <a:spcPts val="800"/>
              </a:spcAft>
              <a:buClrTx/>
              <a:buSzTx/>
              <a:buFont typeface="Wingdings" panose="05000000000000000000" pitchFamily="2" charset="2"/>
              <a:buChar char="v"/>
              <a:tabLst/>
              <a:defRPr/>
            </a:pPr>
            <a:endParaRPr kumimoji="0" lang="es-E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defRPr/>
            </a:pPr>
            <a:r>
              <a:rPr kumimoji="0" lang="es-E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Mostrar las herramientas de análisis estratégico de la información que permitan desarrollar un plan de acción para mejorar la implementación de las subvenciones y la socialización de buenas prácticas</a:t>
            </a:r>
            <a:endParaRPr kumimoji="0" lang="es-SV" sz="3200"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Times New Roman" panose="02020603050405020304" pitchFamily="18" charset="0"/>
            </a:endParaRPr>
          </a:p>
          <a:p>
            <a:pPr marL="0" marR="0" lvl="0" indent="0" algn="l" defTabSz="914400" rtl="0" eaLnBrk="0" fontAlgn="base" latinLnBrk="0" hangingPunct="0">
              <a:lnSpc>
                <a:spcPct val="107000"/>
              </a:lnSpc>
              <a:spcBef>
                <a:spcPts val="200"/>
              </a:spcBef>
              <a:spcAft>
                <a:spcPct val="0"/>
              </a:spcAft>
              <a:buClrTx/>
              <a:buSzTx/>
              <a:buFont typeface="Arial" panose="020B0604020202020204" pitchFamily="34" charset="0"/>
              <a:buNone/>
              <a:tabLst/>
              <a:defRPr/>
            </a:pPr>
            <a:endParaRPr kumimoji="0" lang="es-ES" sz="1800" b="0" i="0" u="none" strike="noStrike" kern="1200" cap="none" spc="0" normalizeH="0" baseline="0" noProof="0" dirty="0">
              <a:ln>
                <a:noFill/>
              </a:ln>
              <a:solidFill>
                <a:srgbClr val="202124"/>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SV" altLang="es-SV"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628528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3352800" y="800100"/>
            <a:ext cx="13716000" cy="3416320"/>
          </a:xfrm>
          <a:prstGeom prst="rect">
            <a:avLst/>
          </a:prstGeom>
          <a:noFill/>
        </p:spPr>
        <p:txBody>
          <a:bodyPr wrap="square" rtlCol="0">
            <a:spAutoFit/>
          </a:bodyPr>
          <a:lstStyle/>
          <a:p>
            <a:pPr algn="ctr"/>
            <a:r>
              <a:rPr lang="es-SV" sz="3600" dirty="0">
                <a:solidFill>
                  <a:schemeClr val="tx2"/>
                </a:solidFill>
                <a:latin typeface="Arial Black" panose="020B0A04020102020204" pitchFamily="34" charset="0"/>
              </a:rPr>
              <a:t>REQUERIMINETOS DEL FONDO MUNDIAL A LOS MCP PARA UN MONITOREO ESTRATEGICO ADECUADO</a:t>
            </a: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p:txBody>
      </p:sp>
      <p:pic>
        <p:nvPicPr>
          <p:cNvPr id="2" name="Imagen 1">
            <a:extLst>
              <a:ext uri="{FF2B5EF4-FFF2-40B4-BE49-F238E27FC236}">
                <a16:creationId xmlns:a16="http://schemas.microsoft.com/office/drawing/2014/main" id="{A353B05A-07D6-1B43-7B45-C97DD7D63EAA}"/>
              </a:ext>
            </a:extLst>
          </p:cNvPr>
          <p:cNvPicPr>
            <a:picLocks noChangeAspect="1"/>
          </p:cNvPicPr>
          <p:nvPr/>
        </p:nvPicPr>
        <p:blipFill>
          <a:blip r:embed="rId2"/>
          <a:stretch>
            <a:fillRect/>
          </a:stretch>
        </p:blipFill>
        <p:spPr>
          <a:xfrm>
            <a:off x="3352800" y="2324100"/>
            <a:ext cx="13030200" cy="6312714"/>
          </a:xfrm>
          <a:prstGeom prst="rect">
            <a:avLst/>
          </a:prstGeom>
        </p:spPr>
      </p:pic>
    </p:spTree>
    <p:extLst>
      <p:ext uri="{BB962C8B-B14F-4D97-AF65-F5344CB8AC3E}">
        <p14:creationId xmlns:p14="http://schemas.microsoft.com/office/powerpoint/2010/main" val="4055457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3352800" y="800100"/>
            <a:ext cx="13716000" cy="3416320"/>
          </a:xfrm>
          <a:prstGeom prst="rect">
            <a:avLst/>
          </a:prstGeom>
          <a:noFill/>
        </p:spPr>
        <p:txBody>
          <a:bodyPr wrap="square" rtlCol="0">
            <a:spAutoFit/>
          </a:bodyPr>
          <a:lstStyle/>
          <a:p>
            <a:pPr algn="ctr"/>
            <a:r>
              <a:rPr lang="es-SV" sz="3600" dirty="0">
                <a:solidFill>
                  <a:schemeClr val="tx2"/>
                </a:solidFill>
                <a:latin typeface="Arial Black" panose="020B0A04020102020204" pitchFamily="34" charset="0"/>
              </a:rPr>
              <a:t>ESTRATEGIA CCM EVOLUTION DEL FONDO MUNDIAL PARA LOS </a:t>
            </a:r>
            <a:r>
              <a:rPr lang="es-SV" sz="3600" dirty="0" err="1">
                <a:solidFill>
                  <a:schemeClr val="tx2"/>
                </a:solidFill>
                <a:latin typeface="Arial Black" panose="020B0A04020102020204" pitchFamily="34" charset="0"/>
              </a:rPr>
              <a:t>MCPs</a:t>
            </a: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p:txBody>
      </p:sp>
      <p:sp>
        <p:nvSpPr>
          <p:cNvPr id="5" name="CuadroTexto 4">
            <a:extLst>
              <a:ext uri="{FF2B5EF4-FFF2-40B4-BE49-F238E27FC236}">
                <a16:creationId xmlns:a16="http://schemas.microsoft.com/office/drawing/2014/main" id="{11654CCF-8747-F3B9-59E4-4041B40867BB}"/>
              </a:ext>
            </a:extLst>
          </p:cNvPr>
          <p:cNvSpPr txBox="1"/>
          <p:nvPr/>
        </p:nvSpPr>
        <p:spPr>
          <a:xfrm>
            <a:off x="2286000" y="2247900"/>
            <a:ext cx="14782800" cy="4524315"/>
          </a:xfrm>
          <a:prstGeom prst="rect">
            <a:avLst/>
          </a:prstGeom>
          <a:noFill/>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sz="3200" b="0" i="0" u="none" strike="noStrike" kern="1200" cap="none" spc="0" normalizeH="0" baseline="0" noProof="0" dirty="0">
                <a:ln>
                  <a:noFill/>
                </a:ln>
                <a:solidFill>
                  <a:srgbClr val="202124"/>
                </a:solidFill>
                <a:effectLst/>
                <a:uLnTx/>
                <a:uFillTx/>
                <a:latin typeface="inherit"/>
                <a:ea typeface="Times New Roman" panose="02020603050405020304" pitchFamily="18" charset="0"/>
                <a:cs typeface="Courier New" panose="02070309020205020404" pitchFamily="49" charset="0"/>
              </a:rPr>
              <a:t>El objetivo de la estratégica CCM </a:t>
            </a:r>
            <a:r>
              <a:rPr kumimoji="0" lang="es-ES" sz="3200" b="0" i="0" u="none" strike="noStrike" kern="1200" cap="none" spc="0" normalizeH="0" baseline="0" noProof="0" dirty="0" err="1">
                <a:ln>
                  <a:noFill/>
                </a:ln>
                <a:solidFill>
                  <a:srgbClr val="202124"/>
                </a:solidFill>
                <a:effectLst/>
                <a:uLnTx/>
                <a:uFillTx/>
                <a:latin typeface="inherit"/>
                <a:ea typeface="Times New Roman" panose="02020603050405020304" pitchFamily="18" charset="0"/>
                <a:cs typeface="Courier New" panose="02070309020205020404" pitchFamily="49" charset="0"/>
              </a:rPr>
              <a:t>Evolution</a:t>
            </a:r>
            <a:r>
              <a:rPr kumimoji="0" lang="es-ES" sz="3200" b="0" i="0" u="none" strike="noStrike" kern="1200" cap="none" spc="0" normalizeH="0" baseline="0" noProof="0" dirty="0">
                <a:ln>
                  <a:noFill/>
                </a:ln>
                <a:solidFill>
                  <a:srgbClr val="202124"/>
                </a:solidFill>
                <a:effectLst/>
                <a:uLnTx/>
                <a:uFillTx/>
                <a:latin typeface="inherit"/>
                <a:ea typeface="Times New Roman" panose="02020603050405020304" pitchFamily="18" charset="0"/>
                <a:cs typeface="Courier New" panose="02070309020205020404" pitchFamily="49" charset="0"/>
              </a:rPr>
              <a:t> es fortalecer a los MCP para facilitar un monitoreo inclusivo y una participación significativa en alineación con las estructuras nacionales, para una gobernanza sanitaria sostenida, esto implica un mayor enfoque en cuatro responsabilidades principales: </a:t>
            </a:r>
            <a:r>
              <a:rPr kumimoji="0" lang="es-ES" sz="3200" b="1" i="0" u="none" strike="noStrike" kern="1200" cap="none" spc="0" normalizeH="0" baseline="0" noProof="0" dirty="0">
                <a:ln>
                  <a:noFill/>
                </a:ln>
                <a:solidFill>
                  <a:srgbClr val="202124"/>
                </a:solidFill>
                <a:effectLst/>
                <a:uLnTx/>
                <a:uFillTx/>
                <a:latin typeface="inherit"/>
                <a:ea typeface="Times New Roman" panose="02020603050405020304" pitchFamily="18" charset="0"/>
                <a:cs typeface="Courier New" panose="02070309020205020404" pitchFamily="49" charset="0"/>
              </a:rPr>
              <a:t>Monitoreo, Participación, Posicionamiento y Operaciones</a:t>
            </a:r>
            <a:endParaRPr kumimoji="0" lang="es-SV"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SV" altLang="es-SV"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SV"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Ruta de posicionamiento para la gobernanza sostenible en materia de salud, dirigida a alinear progresivamente los principios centrales del MCP-ES con las instancias nacionales.</a:t>
            </a:r>
          </a:p>
        </p:txBody>
      </p:sp>
      <p:pic>
        <p:nvPicPr>
          <p:cNvPr id="4" name="Imagen 3">
            <a:extLst>
              <a:ext uri="{FF2B5EF4-FFF2-40B4-BE49-F238E27FC236}">
                <a16:creationId xmlns:a16="http://schemas.microsoft.com/office/drawing/2014/main" id="{853B237D-FA92-6B78-239F-246E320E4E84}"/>
              </a:ext>
            </a:extLst>
          </p:cNvPr>
          <p:cNvPicPr>
            <a:picLocks noChangeAspect="1"/>
          </p:cNvPicPr>
          <p:nvPr/>
        </p:nvPicPr>
        <p:blipFill>
          <a:blip r:embed="rId2"/>
          <a:stretch>
            <a:fillRect/>
          </a:stretch>
        </p:blipFill>
        <p:spPr>
          <a:xfrm>
            <a:off x="3977969" y="7077015"/>
            <a:ext cx="12476134" cy="2286000"/>
          </a:xfrm>
          <a:prstGeom prst="rect">
            <a:avLst/>
          </a:prstGeom>
        </p:spPr>
      </p:pic>
    </p:spTree>
    <p:extLst>
      <p:ext uri="{BB962C8B-B14F-4D97-AF65-F5344CB8AC3E}">
        <p14:creationId xmlns:p14="http://schemas.microsoft.com/office/powerpoint/2010/main" val="306039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3352800" y="800100"/>
            <a:ext cx="13716000" cy="2862322"/>
          </a:xfrm>
          <a:prstGeom prst="rect">
            <a:avLst/>
          </a:prstGeom>
          <a:noFill/>
        </p:spPr>
        <p:txBody>
          <a:bodyPr wrap="square" rtlCol="0">
            <a:spAutoFit/>
          </a:bodyPr>
          <a:lstStyle/>
          <a:p>
            <a:pPr algn="ctr"/>
            <a:r>
              <a:rPr lang="es-SV" sz="3600" dirty="0">
                <a:solidFill>
                  <a:schemeClr val="tx2"/>
                </a:solidFill>
                <a:latin typeface="Arial Black" panose="020B0A04020102020204" pitchFamily="34" charset="0"/>
              </a:rPr>
              <a:t>MONITOREO COMUNITARIO</a:t>
            </a: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p:txBody>
      </p:sp>
      <p:sp>
        <p:nvSpPr>
          <p:cNvPr id="7" name="1 CuadroTexto">
            <a:extLst>
              <a:ext uri="{FF2B5EF4-FFF2-40B4-BE49-F238E27FC236}">
                <a16:creationId xmlns:a16="http://schemas.microsoft.com/office/drawing/2014/main" id="{B6539699-73ED-2D79-28D3-46190BACE883}"/>
              </a:ext>
            </a:extLst>
          </p:cNvPr>
          <p:cNvSpPr txBox="1">
            <a:spLocks noChangeArrowheads="1"/>
          </p:cNvSpPr>
          <p:nvPr/>
        </p:nvSpPr>
        <p:spPr bwMode="auto">
          <a:xfrm>
            <a:off x="1981200" y="1028700"/>
            <a:ext cx="15697200" cy="8698279"/>
          </a:xfrm>
          <a:prstGeom prst="rect">
            <a:avLst/>
          </a:prstGeom>
          <a:noFill/>
          <a:ln>
            <a:noFill/>
          </a:ln>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eaLnBrk="1" hangingPunct="1">
              <a:spcBef>
                <a:spcPct val="0"/>
              </a:spcBef>
              <a:buFont typeface="Arial" panose="020B0604020202020204" pitchFamily="34" charset="0"/>
              <a:buNone/>
              <a:defRPr/>
            </a:pPr>
            <a:endParaRPr lang="es-ES" altLang="es-SV" sz="1500" b="1" u="sng" dirty="0">
              <a:solidFill>
                <a:prstClr val="black"/>
              </a:solidFill>
              <a:latin typeface="Calibri"/>
            </a:endParaRPr>
          </a:p>
          <a:p>
            <a:pPr marL="0" indent="0" algn="just" eaLnBrk="1" hangingPunct="1">
              <a:spcBef>
                <a:spcPct val="0"/>
              </a:spcBef>
              <a:buFont typeface="Arial" panose="020B0604020202020204" pitchFamily="34" charset="0"/>
              <a:buNone/>
              <a:defRPr/>
            </a:pPr>
            <a:endParaRPr lang="es-SV" altLang="es-SV" dirty="0">
              <a:solidFill>
                <a:prstClr val="black"/>
              </a:solidFill>
              <a:latin typeface="Calibri"/>
            </a:endParaRPr>
          </a:p>
          <a:p>
            <a:pPr algn="just">
              <a:lnSpc>
                <a:spcPct val="107000"/>
              </a:lnSpc>
              <a:spcAft>
                <a:spcPts val="800"/>
              </a:spcAft>
              <a:defRPr/>
            </a:pPr>
            <a:r>
              <a:rPr lang="es-GT" dirty="0">
                <a:latin typeface="+mn-lt"/>
                <a:ea typeface="Calibri" panose="020F0502020204030204" pitchFamily="34" charset="0"/>
                <a:cs typeface="Times New Roman" panose="02020603050405020304" pitchFamily="18" charset="0"/>
              </a:rPr>
              <a:t>Mecanismo mediante el cual, los usuarios de los servicios y las comunidades recopilan datos y observaciones cuantitativas y cualitativas para evaluar la disponibilidad, la accesibilidad, la aceptabilidad, la equidad y la calidad de los servicios que reciben y los emplean para exigir responsabilidades a los proveedores de los mismos y a los encargados de la toma de decisiones.</a:t>
            </a:r>
          </a:p>
          <a:p>
            <a:pPr marL="0" indent="0" algn="just">
              <a:lnSpc>
                <a:spcPct val="107000"/>
              </a:lnSpc>
              <a:spcAft>
                <a:spcPts val="800"/>
              </a:spcAft>
              <a:buFont typeface="Arial" panose="020B0604020202020204" pitchFamily="34" charset="0"/>
              <a:buNone/>
              <a:defRPr/>
            </a:pPr>
            <a:endParaRPr lang="es-SV" dirty="0">
              <a:latin typeface="+mn-lt"/>
              <a:ea typeface="Calibri" panose="020F0502020204030204" pitchFamily="34" charset="0"/>
              <a:cs typeface="Times New Roman" panose="02020603050405020304" pitchFamily="18" charset="0"/>
            </a:endParaRPr>
          </a:p>
          <a:p>
            <a:pPr algn="just">
              <a:lnSpc>
                <a:spcPct val="107000"/>
              </a:lnSpc>
              <a:spcAft>
                <a:spcPts val="800"/>
              </a:spcAft>
              <a:defRPr/>
            </a:pPr>
            <a:r>
              <a:rPr lang="es-GT" dirty="0">
                <a:latin typeface="+mn-lt"/>
                <a:ea typeface="Calibri" panose="020F0502020204030204" pitchFamily="34" charset="0"/>
                <a:cs typeface="Times New Roman" panose="02020603050405020304" pitchFamily="18" charset="0"/>
              </a:rPr>
              <a:t>El monitoreo comunitario ofrece al MCP-ES una oportunidad única para mejorar la calidad y la eficiencia de las inversiones, en particular de las destinadas a programas de prevención, atención y tratamiento para las poblaciones clave y vulnerables.</a:t>
            </a:r>
          </a:p>
          <a:p>
            <a:pPr algn="just">
              <a:lnSpc>
                <a:spcPct val="107000"/>
              </a:lnSpc>
              <a:spcAft>
                <a:spcPts val="800"/>
              </a:spcAft>
              <a:defRPr/>
            </a:pPr>
            <a:endParaRPr lang="es-GT" dirty="0">
              <a:latin typeface="+mn-lt"/>
              <a:ea typeface="Calibri" panose="020F0502020204030204" pitchFamily="34" charset="0"/>
              <a:cs typeface="Times New Roman" panose="02020603050405020304" pitchFamily="18" charset="0"/>
            </a:endParaRPr>
          </a:p>
          <a:p>
            <a:pPr marL="0" indent="0" algn="just">
              <a:lnSpc>
                <a:spcPct val="107000"/>
              </a:lnSpc>
              <a:spcAft>
                <a:spcPts val="800"/>
              </a:spcAft>
              <a:buFont typeface="Arial" panose="020B0604020202020204" pitchFamily="34" charset="0"/>
              <a:buNone/>
              <a:defRPr/>
            </a:pPr>
            <a:r>
              <a:rPr lang="es-GT" b="1" dirty="0">
                <a:latin typeface="+mn-lt"/>
                <a:ea typeface="Calibri" panose="020F0502020204030204" pitchFamily="34" charset="0"/>
                <a:cs typeface="Times New Roman" panose="02020603050405020304" pitchFamily="18" charset="0"/>
              </a:rPr>
              <a:t>Nota: </a:t>
            </a:r>
            <a:r>
              <a:rPr lang="es-GT" dirty="0">
                <a:latin typeface="+mn-lt"/>
                <a:ea typeface="Calibri" panose="020F0502020204030204" pitchFamily="34" charset="0"/>
                <a:cs typeface="Times New Roman" panose="02020603050405020304" pitchFamily="18" charset="0"/>
              </a:rPr>
              <a:t>pendiente de desarrollar proceso de monitoreo comunitario por parte del MCP-ES, con el objetivo de dar cumplimiento a un indicador del MCP-ES solicitado por el FM.</a:t>
            </a:r>
            <a:endParaRPr lang="es-SV" dirty="0">
              <a:latin typeface="+mn-lt"/>
              <a:ea typeface="Calibri" panose="020F0502020204030204" pitchFamily="34" charset="0"/>
              <a:cs typeface="Times New Roman" panose="02020603050405020304" pitchFamily="18" charset="0"/>
            </a:endParaRPr>
          </a:p>
          <a:p>
            <a:pPr marL="0" indent="0" algn="just" eaLnBrk="1" hangingPunct="1">
              <a:spcBef>
                <a:spcPct val="0"/>
              </a:spcBef>
              <a:buFont typeface="Arial" panose="020B0604020202020204" pitchFamily="34" charset="0"/>
              <a:buNone/>
              <a:defRPr/>
            </a:pPr>
            <a:endParaRPr lang="es-SV" altLang="es-SV" sz="1800" dirty="0">
              <a:solidFill>
                <a:prstClr val="black"/>
              </a:solidFill>
              <a:latin typeface="Calibri"/>
            </a:endParaRPr>
          </a:p>
          <a:p>
            <a:pPr algn="just" eaLnBrk="1" hangingPunct="1">
              <a:spcBef>
                <a:spcPct val="0"/>
              </a:spcBef>
              <a:defRPr/>
            </a:pPr>
            <a:endParaRPr lang="es-SV" altLang="es-SV" sz="1800" dirty="0">
              <a:solidFill>
                <a:prstClr val="black"/>
              </a:solidFill>
              <a:latin typeface="Calibri"/>
            </a:endParaRPr>
          </a:p>
        </p:txBody>
      </p:sp>
    </p:spTree>
    <p:extLst>
      <p:ext uri="{BB962C8B-B14F-4D97-AF65-F5344CB8AC3E}">
        <p14:creationId xmlns:p14="http://schemas.microsoft.com/office/powerpoint/2010/main" val="3186776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3352800" y="800100"/>
            <a:ext cx="13716000" cy="2862322"/>
          </a:xfrm>
          <a:prstGeom prst="rect">
            <a:avLst/>
          </a:prstGeom>
          <a:noFill/>
        </p:spPr>
        <p:txBody>
          <a:bodyPr wrap="square" rtlCol="0">
            <a:spAutoFit/>
          </a:bodyPr>
          <a:lstStyle/>
          <a:p>
            <a:pPr algn="ctr"/>
            <a:r>
              <a:rPr lang="es-SV" sz="3600" dirty="0">
                <a:solidFill>
                  <a:schemeClr val="tx2"/>
                </a:solidFill>
                <a:latin typeface="Arial Black" panose="020B0A04020102020204" pitchFamily="34" charset="0"/>
              </a:rPr>
              <a:t>MONITOREO COMUNITARIO</a:t>
            </a: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a:p>
            <a:pPr algn="ctr"/>
            <a:endParaRPr lang="es-SV" sz="3600" dirty="0">
              <a:solidFill>
                <a:schemeClr val="tx2"/>
              </a:solidFill>
              <a:latin typeface="Arial Black" panose="020B0A04020102020204" pitchFamily="34" charset="0"/>
            </a:endParaRPr>
          </a:p>
        </p:txBody>
      </p:sp>
      <p:pic>
        <p:nvPicPr>
          <p:cNvPr id="2" name="Imagen 1">
            <a:extLst>
              <a:ext uri="{FF2B5EF4-FFF2-40B4-BE49-F238E27FC236}">
                <a16:creationId xmlns:a16="http://schemas.microsoft.com/office/drawing/2014/main" id="{609EB1BD-573A-1DCE-38E0-49A56FC5A72A}"/>
              </a:ext>
            </a:extLst>
          </p:cNvPr>
          <p:cNvPicPr>
            <a:picLocks noChangeAspect="1"/>
          </p:cNvPicPr>
          <p:nvPr/>
        </p:nvPicPr>
        <p:blipFill>
          <a:blip r:embed="rId2"/>
          <a:stretch>
            <a:fillRect/>
          </a:stretch>
        </p:blipFill>
        <p:spPr>
          <a:xfrm>
            <a:off x="3800392" y="2244600"/>
            <a:ext cx="12430207" cy="6743369"/>
          </a:xfrm>
          <a:prstGeom prst="rect">
            <a:avLst/>
          </a:prstGeom>
        </p:spPr>
      </p:pic>
    </p:spTree>
    <p:extLst>
      <p:ext uri="{BB962C8B-B14F-4D97-AF65-F5344CB8AC3E}">
        <p14:creationId xmlns:p14="http://schemas.microsoft.com/office/powerpoint/2010/main" val="3603014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917</Words>
  <Application>Microsoft Office PowerPoint</Application>
  <PresentationFormat>Personalizado</PresentationFormat>
  <Paragraphs>144</Paragraphs>
  <Slides>20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Arial</vt:lpstr>
      <vt:lpstr>inherit</vt:lpstr>
      <vt:lpstr>Wingdings</vt:lpstr>
      <vt:lpstr>Arial Black</vt:lpstr>
      <vt:lpstr>Calibri</vt:lpstr>
      <vt:lpstr>Century Gothic</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Karla Eugenia Rivera Arévalo</dc:creator>
  <cp:lastModifiedBy>Monitoreo MCP</cp:lastModifiedBy>
  <cp:revision>5</cp:revision>
  <dcterms:created xsi:type="dcterms:W3CDTF">2006-08-16T00:00:00Z</dcterms:created>
  <dcterms:modified xsi:type="dcterms:W3CDTF">2022-08-12T10:38:06Z</dcterms:modified>
  <dc:identifier>DAE8ZGc9Oho</dc:identifier>
</cp:coreProperties>
</file>