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3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6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3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8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0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9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8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6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8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t.plataformalac@vialibre.org.p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1803279-5F01-4573-882F-7E3CE79F144A}"/>
              </a:ext>
            </a:extLst>
          </p:cNvPr>
          <p:cNvSpPr txBox="1"/>
          <p:nvPr/>
        </p:nvSpPr>
        <p:spPr>
          <a:xfrm>
            <a:off x="1329070" y="2006600"/>
            <a:ext cx="9771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r>
              <a:rPr lang="es-SV" sz="4000" dirty="0">
                <a:solidFill>
                  <a:schemeClr val="tx2"/>
                </a:solidFill>
                <a:latin typeface="Arial Black" panose="020B0A04020102020204" pitchFamily="34" charset="0"/>
              </a:rPr>
              <a:t>ES -VII Foro Latinoamericano de VIH, Sida e ITS y al Encuentro Regional de la Plataforma LAC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1231659-BAB6-489E-9FFB-9EFC4F9E0C16}"/>
              </a:ext>
            </a:extLst>
          </p:cNvPr>
          <p:cNvSpPr txBox="1"/>
          <p:nvPr/>
        </p:nvSpPr>
        <p:spPr>
          <a:xfrm>
            <a:off x="4301662" y="4567992"/>
            <a:ext cx="3588676" cy="159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1867" b="1" dirty="0">
                <a:solidFill>
                  <a:schemeClr val="tx2"/>
                </a:solidFill>
                <a:latin typeface="Arial Black" panose="020B0A04020102020204" pitchFamily="34" charset="0"/>
              </a:rPr>
              <a:t>Presenta:</a:t>
            </a:r>
          </a:p>
          <a:p>
            <a:pPr algn="ctr"/>
            <a:r>
              <a:rPr lang="es-SV" sz="1867" b="1" dirty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s-SV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Marta Alicia de Magaña</a:t>
            </a:r>
          </a:p>
          <a:p>
            <a:pPr algn="ctr"/>
            <a:r>
              <a:rPr lang="es-SV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Directora Ejecutiva</a:t>
            </a:r>
          </a:p>
          <a:p>
            <a:pPr algn="ctr"/>
            <a:r>
              <a:rPr lang="es-SV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MCP-ES</a:t>
            </a:r>
          </a:p>
          <a:p>
            <a:pPr defTabSz="609630"/>
            <a:endParaRPr lang="es-SV" sz="18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837D26-53E4-4B88-B4AF-7E5147579D44}"/>
              </a:ext>
            </a:extLst>
          </p:cNvPr>
          <p:cNvSpPr txBox="1"/>
          <p:nvPr/>
        </p:nvSpPr>
        <p:spPr>
          <a:xfrm>
            <a:off x="4601535" y="6158299"/>
            <a:ext cx="2685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630"/>
            <a:r>
              <a:rPr lang="es-SV" sz="1200" b="1" dirty="0">
                <a:solidFill>
                  <a:prstClr val="black"/>
                </a:solidFill>
                <a:latin typeface="Arial Black" panose="020B0A04020102020204" pitchFamily="34" charset="0"/>
              </a:rPr>
              <a:t>Martes, 30 de agosto de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816750C-E322-CFC9-FE0A-2F68924BA0B6}"/>
              </a:ext>
            </a:extLst>
          </p:cNvPr>
          <p:cNvSpPr txBox="1"/>
          <p:nvPr/>
        </p:nvSpPr>
        <p:spPr>
          <a:xfrm>
            <a:off x="1667295" y="1062522"/>
            <a:ext cx="960908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0" i="0" u="none" strike="noStrike" baseline="0" dirty="0">
                <a:latin typeface="Calibri" panose="020F0502020204030204" pitchFamily="34" charset="0"/>
              </a:rPr>
              <a:t>Reciba un saludo de parte del Dr. Robinson Cabello, Director Ejecutivo de Vía Libre, una organización de la sociedad civil con sede en Lima, Perú; actualmente responsable de la implementación de la segunda fase de la Plataforma LAC, una de las seis Plataformas que operan a nivel mundial, como parte de la Iniciativa Estratégica de Participación Comunitaria del Fondo Mundial (IE PC).</a:t>
            </a:r>
          </a:p>
          <a:p>
            <a:pPr algn="just"/>
            <a:endParaRPr lang="es-ES" sz="2000" b="0" i="0" u="none" strike="noStrike" baseline="0" dirty="0">
              <a:latin typeface="Calibri" panose="020F0502020204030204" pitchFamily="34" charset="0"/>
            </a:endParaRPr>
          </a:p>
          <a:p>
            <a:pPr algn="just"/>
            <a:r>
              <a:rPr lang="es-ES" sz="2000" b="0" i="0" u="none" strike="noStrike" baseline="0" dirty="0">
                <a:latin typeface="Calibri" panose="020F0502020204030204" pitchFamily="34" charset="0"/>
              </a:rPr>
              <a:t>Por este medio me permito compartir con usted la Nota Conceptual del VII Foro Latinoamericano de VIH/Sida e ITS y el Encuentro de Aprendizaje e Intercambio de la Plataforma LAC en América Latina , que se llevará a cabo en Lima, Perú los días 25, 26, 27 y 28 de octubre de 2022.</a:t>
            </a:r>
          </a:p>
          <a:p>
            <a:pPr algn="just"/>
            <a:endParaRPr lang="es-ES" sz="2000" b="0" i="0" u="none" strike="noStrike" baseline="0" dirty="0">
              <a:latin typeface="Calibri" panose="020F0502020204030204" pitchFamily="34" charset="0"/>
            </a:endParaRPr>
          </a:p>
          <a:p>
            <a:pPr algn="just"/>
            <a:r>
              <a:rPr lang="es-ES" sz="2000" b="0" i="0" u="none" strike="noStrike" baseline="0" dirty="0">
                <a:latin typeface="Calibri" panose="020F0502020204030204" pitchFamily="34" charset="0"/>
              </a:rPr>
              <a:t>Como podrá apreciar, en esta ocasión tenemos el placer de organizar nuestro encuentro presencial en colaboración con el GCTH, UNISIDA Latina y la OPS.</a:t>
            </a:r>
          </a:p>
          <a:p>
            <a:pPr algn="just"/>
            <a:r>
              <a:rPr lang="es-ES" sz="2000" b="0" i="0" u="none" strike="noStrike" baseline="0" dirty="0">
                <a:latin typeface="Calibri" panose="020F0502020204030204" pitchFamily="34" charset="0"/>
              </a:rPr>
              <a:t>En este sentido, estamos solicitando el apoyo del MCP de su país, para que nos ayude a identificar a dos representante de la sociedad civil, poblaciones clave o personas que viven con las enfermedades (VIH, TB o malaria) y que actualmente sea miembro del MCP.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150965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EA45C34-B6C8-59F0-A58E-2B52A6F5AC7B}"/>
              </a:ext>
            </a:extLst>
          </p:cNvPr>
          <p:cNvSpPr txBox="1"/>
          <p:nvPr/>
        </p:nvSpPr>
        <p:spPr>
          <a:xfrm>
            <a:off x="1672977" y="0"/>
            <a:ext cx="9609083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Una vez que tengamos la nominación del MCP, las persona nominada recibirán una invitación para participar en el Foro y la reunión de la Plataforma LAC, todos los gastos serán cubiertos por la Plataforma LAC. </a:t>
            </a:r>
          </a:p>
          <a:p>
            <a:pPr algn="just"/>
            <a:endParaRPr lang="es-E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El perfil solicitado de las personas a nominar es: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Dos representantes de los miembros del MCP que pertenezca a la sociedad civil o comunidades (población clave o personas que viven con alguna de las enfermedades).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El proceso de nominación de esta persona debe estar de acuerdo con las pautas del MCP.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Participación activa en proceso vinculado a la subvención del Fondo Mundial en el país.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Voluntad de compartir la información adquirida en la reunión entre los miembros de la sociedad civil y las comunidades del MCP ya nivel nacional.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Disposición a participar en alguna de las mesas, debates o talleres, como expositor para compartir la experiencia de la sociedad civil del país.</a:t>
            </a:r>
          </a:p>
          <a:p>
            <a:pPr algn="just"/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Dado que la fecha de la reunión es muy cercana y es necesario comenzar con los trámites de </a:t>
            </a:r>
            <a:r>
              <a:rPr lang="es-ES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viaje,agradecería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enviar el nombre de la persona nominada antes del 2 de septiembre de 2022. </a:t>
            </a:r>
          </a:p>
          <a:p>
            <a:pPr algn="just"/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 agradecería enviar su nominación al Sr. Anuar Luna, Coordinador Técnico de la Plataforma</a:t>
            </a:r>
          </a:p>
          <a:p>
            <a:pPr algn="just"/>
            <a:r>
              <a:rPr lang="es-SV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s-SV" sz="2000" b="0" i="0" u="none" strike="noStrike" baseline="0" dirty="0">
                <a:solidFill>
                  <a:srgbClr val="0000FF"/>
                </a:solidFill>
                <a:latin typeface="Calibri" panose="020F0502020204030204" pitchFamily="34" charset="0"/>
                <a:hlinkClick r:id="rId2"/>
              </a:rPr>
              <a:t>ct.plataformalac@vialibre.org.pe</a:t>
            </a:r>
            <a:r>
              <a:rPr lang="es-SV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), con copia al Sr. </a:t>
            </a:r>
            <a:r>
              <a:rPr lang="es-SV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Ivan</a:t>
            </a:r>
            <a:r>
              <a:rPr lang="es-SV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Salazar (</a:t>
            </a:r>
            <a:r>
              <a:rPr lang="es-SV" sz="2000" b="0" i="0" u="none" strike="noStrike" baseline="0" dirty="0">
                <a:solidFill>
                  <a:srgbClr val="0000FF"/>
                </a:solidFill>
                <a:latin typeface="Calibri" panose="020F0502020204030204" pitchFamily="34" charset="0"/>
              </a:rPr>
              <a:t>asistente.administrativo@vialibre.org.pe</a:t>
            </a:r>
            <a:r>
              <a:rPr lang="es-SV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es-E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Muchas gracias por tu apoyo. Sinceramente,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189815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669872" y="128690"/>
            <a:ext cx="6219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u="sng" dirty="0">
                <a:solidFill>
                  <a:schemeClr val="tx2"/>
                </a:solidFill>
              </a:rPr>
              <a:t>Miembros de Sociedad Civil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74576CF-A9EF-87DF-9404-3D006B25D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61704"/>
              </p:ext>
            </p:extLst>
          </p:nvPr>
        </p:nvGraphicFramePr>
        <p:xfrm>
          <a:off x="1435212" y="964813"/>
          <a:ext cx="10189953" cy="52753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16515">
                  <a:extLst>
                    <a:ext uri="{9D8B030D-6E8A-4147-A177-3AD203B41FA5}">
                      <a16:colId xmlns:a16="http://schemas.microsoft.com/office/drawing/2014/main" val="1407624287"/>
                    </a:ext>
                  </a:extLst>
                </a:gridCol>
                <a:gridCol w="1251398">
                  <a:extLst>
                    <a:ext uri="{9D8B030D-6E8A-4147-A177-3AD203B41FA5}">
                      <a16:colId xmlns:a16="http://schemas.microsoft.com/office/drawing/2014/main" val="3681954128"/>
                    </a:ext>
                  </a:extLst>
                </a:gridCol>
                <a:gridCol w="3337060">
                  <a:extLst>
                    <a:ext uri="{9D8B030D-6E8A-4147-A177-3AD203B41FA5}">
                      <a16:colId xmlns:a16="http://schemas.microsoft.com/office/drawing/2014/main" val="3295393151"/>
                    </a:ext>
                  </a:extLst>
                </a:gridCol>
                <a:gridCol w="2184980">
                  <a:extLst>
                    <a:ext uri="{9D8B030D-6E8A-4147-A177-3AD203B41FA5}">
                      <a16:colId xmlns:a16="http://schemas.microsoft.com/office/drawing/2014/main" val="2972765955"/>
                    </a:ext>
                  </a:extLst>
                </a:gridCol>
              </a:tblGrid>
              <a:tr h="3210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Red Centroamericana de Personas con VIH REDCA+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Sr.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Estrada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Johalmo Eduardo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1353841425"/>
                  </a:ext>
                </a:extLst>
              </a:tr>
              <a:tr h="30059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Grupo de Apoyo Hospital San Rafael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Sra.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Rodríguez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Betty Jeannette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880912075"/>
                  </a:ext>
                </a:extLst>
              </a:tr>
              <a:tr h="3210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Red Salvadoreña de personas con VIH  REDSAL+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Sra.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Acosta de Alvarado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Doris Elizabeth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4016568069"/>
                  </a:ext>
                </a:extLst>
              </a:tr>
              <a:tr h="3210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Grupo de Apoyo Hospital Cojutepeque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Sra.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Gálvez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Eric Nilsson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1786059471"/>
                  </a:ext>
                </a:extLst>
              </a:tr>
              <a:tr h="2140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Persona afectada por TB/ UCSF Barrios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Sr.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Bonilla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Carlos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2941764369"/>
                  </a:ext>
                </a:extLst>
              </a:tr>
              <a:tr h="32107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Persona afectada por TB/ U.M. ISSS Apopa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Hernández Valenzuela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William Vladimir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1699943370"/>
                  </a:ext>
                </a:extLst>
              </a:tr>
              <a:tr h="3210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Col Vol Malaria                   SIBASI La Unión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Sra.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Sorto Villatoro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María Esmeralda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2332592330"/>
                  </a:ext>
                </a:extLst>
              </a:tr>
              <a:tr h="28224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Col Vol Malaria               SIBASI La Libertad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Sra.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Hernández de Chopin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Edith Guadalupe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3290194919"/>
                  </a:ext>
                </a:extLst>
              </a:tr>
              <a:tr h="3807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Asociacion Colectivo Alejandria El Salvador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Lcda.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Guevara 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Karla 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1480764051"/>
                  </a:ext>
                </a:extLst>
              </a:tr>
              <a:tr h="380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Asociación               COMCAVIS TRANS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Sr.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Barahona Escobar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Gabriel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3345297422"/>
                  </a:ext>
                </a:extLst>
              </a:tr>
              <a:tr h="3807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Movimiento de Mujeres Orquideas del Mar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Sra.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Raymundo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Maria</a:t>
                      </a:r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Consuelo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1891784942"/>
                  </a:ext>
                </a:extLst>
              </a:tr>
              <a:tr h="3807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Colectiva Venus</a:t>
                      </a:r>
                    </a:p>
                    <a:p>
                      <a:pPr algn="ctr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Sra.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Salazar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Yanira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4150639320"/>
                  </a:ext>
                </a:extLst>
              </a:tr>
              <a:tr h="29355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FUNDASIDA</a:t>
                      </a:r>
                    </a:p>
                    <a:p>
                      <a:pPr algn="ctr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Lic.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Ortíz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Juan Francisco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715508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61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D95957-ACD8-7533-3758-FEBD27D56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17859"/>
              </p:ext>
            </p:extLst>
          </p:nvPr>
        </p:nvGraphicFramePr>
        <p:xfrm>
          <a:off x="1545387" y="745929"/>
          <a:ext cx="10089231" cy="546374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82744">
                  <a:extLst>
                    <a:ext uri="{9D8B030D-6E8A-4147-A177-3AD203B41FA5}">
                      <a16:colId xmlns:a16="http://schemas.microsoft.com/office/drawing/2014/main" val="4164271402"/>
                    </a:ext>
                  </a:extLst>
                </a:gridCol>
                <a:gridCol w="1239029">
                  <a:extLst>
                    <a:ext uri="{9D8B030D-6E8A-4147-A177-3AD203B41FA5}">
                      <a16:colId xmlns:a16="http://schemas.microsoft.com/office/drawing/2014/main" val="1768060895"/>
                    </a:ext>
                  </a:extLst>
                </a:gridCol>
                <a:gridCol w="3304075">
                  <a:extLst>
                    <a:ext uri="{9D8B030D-6E8A-4147-A177-3AD203B41FA5}">
                      <a16:colId xmlns:a16="http://schemas.microsoft.com/office/drawing/2014/main" val="2315607873"/>
                    </a:ext>
                  </a:extLst>
                </a:gridCol>
                <a:gridCol w="2163383">
                  <a:extLst>
                    <a:ext uri="{9D8B030D-6E8A-4147-A177-3AD203B41FA5}">
                      <a16:colId xmlns:a16="http://schemas.microsoft.com/office/drawing/2014/main" val="3498218194"/>
                    </a:ext>
                  </a:extLst>
                </a:gridCol>
              </a:tblGrid>
              <a:tr h="3602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Asociacion Crecer y Creer en El Salvador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Lcda.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Coca Ramírez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Habely Janeth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2186610072"/>
                  </a:ext>
                </a:extLst>
              </a:tr>
              <a:tr h="36023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CALMA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Lcda.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de Blanco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Ana Josefa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2720432912"/>
                  </a:ext>
                </a:extLst>
              </a:tr>
              <a:tr h="36023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CONAMUS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Lcda.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Payés Escobar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Isabel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2118140037"/>
                  </a:ext>
                </a:extLst>
              </a:tr>
              <a:tr h="56286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Asociación PASMO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Lcda.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Padilla Calderon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Susan Ivania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1684784047"/>
                  </a:ext>
                </a:extLst>
              </a:tr>
              <a:tr h="56286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INTRAHEALTH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Dr.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Argueta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Siro Alexander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3640533762"/>
                  </a:ext>
                </a:extLst>
              </a:tr>
              <a:tr h="4420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Universidad Nacional           de El Salvador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Dr.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Merino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Wiilian Armando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1626187401"/>
                  </a:ext>
                </a:extLst>
              </a:tr>
              <a:tr h="44203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IEPROES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Dra.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Molina de Peñate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Margarita Dolores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2236082019"/>
                  </a:ext>
                </a:extLst>
              </a:tr>
              <a:tr h="39400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HWPL, Cultura del Cielo Paz Mundial y Restauración de la Luz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Pastor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Marroquin</a:t>
                      </a:r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Zepeda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Oscar Giovanni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2225955078"/>
                  </a:ext>
                </a:extLst>
              </a:tr>
              <a:tr h="8585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Asociacion Cristiana de Desarrollo integral comunitario El Renuevo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Rvdo.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Quintanilla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Sail</a:t>
                      </a:r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Mauricio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3880960386"/>
                  </a:ext>
                </a:extLst>
              </a:tr>
              <a:tr h="33396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IBC </a:t>
                      </a:r>
                      <a:r>
                        <a:rPr lang="es-SV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Consulting</a:t>
                      </a:r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Lcda. 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Olivo de Rodríguez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Yanira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1324161345"/>
                  </a:ext>
                </a:extLst>
              </a:tr>
              <a:tr h="33396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Construhard</a:t>
                      </a:r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Arq. 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Engelhard Vega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Ricardo Arturo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" marR="1503" marT="1503" marB="0" anchor="ctr"/>
                </a:tc>
                <a:extLst>
                  <a:ext uri="{0D108BD9-81ED-4DB2-BD59-A6C34878D82A}">
                    <a16:rowId xmlns:a16="http://schemas.microsoft.com/office/drawing/2014/main" val="2500962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47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743</Words>
  <Application>Microsoft Office PowerPoint</Application>
  <PresentationFormat>Panorámica</PresentationFormat>
  <Paragraphs>121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Alicia Alvarado de Magaña</dc:creator>
  <cp:lastModifiedBy>Administración y Comunicaciones MCP</cp:lastModifiedBy>
  <cp:revision>4</cp:revision>
  <dcterms:created xsi:type="dcterms:W3CDTF">2022-08-30T18:55:45Z</dcterms:created>
  <dcterms:modified xsi:type="dcterms:W3CDTF">2022-09-06T22:15:20Z</dcterms:modified>
</cp:coreProperties>
</file>