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46" r:id="rId3"/>
    <p:sldId id="257" r:id="rId4"/>
    <p:sldId id="256" r:id="rId5"/>
    <p:sldId id="259" r:id="rId6"/>
    <p:sldId id="258" r:id="rId7"/>
    <p:sldId id="260" r:id="rId8"/>
    <p:sldId id="270" r:id="rId9"/>
    <p:sldId id="338" r:id="rId10"/>
    <p:sldId id="339" r:id="rId11"/>
    <p:sldId id="331" r:id="rId12"/>
    <p:sldId id="321" r:id="rId13"/>
    <p:sldId id="345" r:id="rId14"/>
    <p:sldId id="322" r:id="rId15"/>
    <p:sldId id="324" r:id="rId16"/>
    <p:sldId id="271" r:id="rId17"/>
    <p:sldId id="261" r:id="rId18"/>
    <p:sldId id="264" r:id="rId19"/>
    <p:sldId id="266" r:id="rId20"/>
    <p:sldId id="267" r:id="rId21"/>
    <p:sldId id="268" r:id="rId22"/>
    <p:sldId id="269" r:id="rId23"/>
    <p:sldId id="285" r:id="rId24"/>
    <p:sldId id="312" r:id="rId25"/>
    <p:sldId id="344" r:id="rId26"/>
    <p:sldId id="347" r:id="rId27"/>
    <p:sldId id="348" r:id="rId28"/>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p:scale>
          <a:sx n="66" d="100"/>
          <a:sy n="66" d="100"/>
        </p:scale>
        <p:origin x="690"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173857151942671"/>
          <c:y val="1.2541893213658986E-2"/>
          <c:w val="0.88714551842047573"/>
          <c:h val="0.28713367540883861"/>
        </c:manualLayout>
      </c:layout>
      <c:bar3DChart>
        <c:barDir val="col"/>
        <c:grouping val="clustered"/>
        <c:varyColors val="0"/>
        <c:ser>
          <c:idx val="0"/>
          <c:order val="0"/>
          <c:tx>
            <c:strRef>
              <c:f>'Introducción de datos'!$B$58</c:f>
              <c:strCache>
                <c:ptCount val="1"/>
                <c:pt idx="0">
                  <c:v> Desembolsado por el Fondo Mundial </c:v>
                </c:pt>
              </c:strCache>
            </c:strRef>
          </c:tx>
          <c:spPr>
            <a:solidFill>
              <a:schemeClr val="accent2">
                <a:lumMod val="75000"/>
              </a:schemeClr>
            </a:solidFill>
            <a:ln>
              <a:noFill/>
            </a:ln>
            <a:effectLst/>
            <a:sp3d/>
          </c:spPr>
          <c:invertIfNegative val="0"/>
          <c:val>
            <c:numRef>
              <c:f>'Introducción de datos'!$E$58</c:f>
              <c:numCache>
                <c:formatCode>_(\$* #,##0.00_);_(\$* \(#,##0.00\);_(\$* \-??_);_(@_)</c:formatCode>
                <c:ptCount val="1"/>
                <c:pt idx="0">
                  <c:v>17529057</c:v>
                </c:pt>
              </c:numCache>
            </c:numRef>
          </c:val>
          <c:extLst>
            <c:ext xmlns:c16="http://schemas.microsoft.com/office/drawing/2014/chart" uri="{C3380CC4-5D6E-409C-BE32-E72D297353CC}">
              <c16:uniqueId val="{00000000-9F6E-4C29-BACE-C8B228F56D12}"/>
            </c:ext>
          </c:extLst>
        </c:ser>
        <c:ser>
          <c:idx val="1"/>
          <c:order val="1"/>
          <c:tx>
            <c:strRef>
              <c:f>'Introducción de datos'!$B$59</c:f>
              <c:strCache>
                <c:ptCount val="1"/>
                <c:pt idx="0">
                  <c:v> Transferencias de Saldos de Caja de Subvención anterior </c:v>
                </c:pt>
              </c:strCache>
            </c:strRef>
          </c:tx>
          <c:spPr>
            <a:solidFill>
              <a:schemeClr val="accent2"/>
            </a:solidFill>
            <a:ln>
              <a:noFill/>
            </a:ln>
            <a:effectLst/>
            <a:sp3d/>
          </c:spPr>
          <c:invertIfNegative val="0"/>
          <c:val>
            <c:numRef>
              <c:f>'Introducción de datos'!$E$59</c:f>
              <c:numCache>
                <c:formatCode>_(\$* #,##0.00_);_(\$* \(#,##0.00\);_(\$* \-??_);_(@_)</c:formatCode>
                <c:ptCount val="1"/>
                <c:pt idx="0">
                  <c:v>1591746.71</c:v>
                </c:pt>
              </c:numCache>
            </c:numRef>
          </c:val>
          <c:extLst>
            <c:ext xmlns:c16="http://schemas.microsoft.com/office/drawing/2014/chart" uri="{C3380CC4-5D6E-409C-BE32-E72D297353CC}">
              <c16:uniqueId val="{00000001-9F6E-4C29-BACE-C8B228F56D12}"/>
            </c:ext>
          </c:extLst>
        </c:ser>
        <c:ser>
          <c:idx val="2"/>
          <c:order val="2"/>
          <c:tx>
            <c:strRef>
              <c:f>'Introducción de datos'!$B$60</c:f>
              <c:strCache>
                <c:ptCount val="1"/>
                <c:pt idx="0">
                  <c:v> Desembolso por el Fondo Mundial a terceros (WAMBO) </c:v>
                </c:pt>
              </c:strCache>
            </c:strRef>
          </c:tx>
          <c:spPr>
            <a:solidFill>
              <a:schemeClr val="accent3"/>
            </a:solidFill>
            <a:ln>
              <a:noFill/>
            </a:ln>
            <a:effectLst/>
            <a:sp3d/>
          </c:spPr>
          <c:invertIfNegative val="0"/>
          <c:val>
            <c:numRef>
              <c:f>'Introducción de datos'!$E$60</c:f>
              <c:numCache>
                <c:formatCode>_(\$* #,##0.00_);_(\$* \(#,##0.00\);_(\$* \-??_);_(@_)</c:formatCode>
                <c:ptCount val="1"/>
                <c:pt idx="0">
                  <c:v>77961.13</c:v>
                </c:pt>
              </c:numCache>
            </c:numRef>
          </c:val>
          <c:extLst>
            <c:ext xmlns:c16="http://schemas.microsoft.com/office/drawing/2014/chart" uri="{C3380CC4-5D6E-409C-BE32-E72D297353CC}">
              <c16:uniqueId val="{00000002-9F6E-4C29-BACE-C8B228F56D12}"/>
            </c:ext>
          </c:extLst>
        </c:ser>
        <c:ser>
          <c:idx val="3"/>
          <c:order val="3"/>
          <c:tx>
            <c:strRef>
              <c:f>'Introducción de datos'!$B$61</c:f>
              <c:strCache>
                <c:ptCount val="1"/>
                <c:pt idx="0">
                  <c:v> (+) Intereses percibidos en cuenta de ahorro a diciembre 2021 MINSAL </c:v>
                </c:pt>
              </c:strCache>
            </c:strRef>
          </c:tx>
          <c:spPr>
            <a:solidFill>
              <a:schemeClr val="accent4"/>
            </a:solidFill>
            <a:ln>
              <a:noFill/>
            </a:ln>
            <a:effectLst/>
            <a:sp3d/>
          </c:spPr>
          <c:invertIfNegative val="0"/>
          <c:val>
            <c:numRef>
              <c:f>'Introducción de datos'!$E$61</c:f>
              <c:numCache>
                <c:formatCode>_(\$* #,##0.00_);_(\$* \(#,##0.00\);_(\$* \-??_);_(@_)</c:formatCode>
                <c:ptCount val="1"/>
                <c:pt idx="0">
                  <c:v>225940.08000000002</c:v>
                </c:pt>
              </c:numCache>
            </c:numRef>
          </c:val>
          <c:extLst>
            <c:ext xmlns:c16="http://schemas.microsoft.com/office/drawing/2014/chart" uri="{C3380CC4-5D6E-409C-BE32-E72D297353CC}">
              <c16:uniqueId val="{00000003-9F6E-4C29-BACE-C8B228F56D12}"/>
            </c:ext>
          </c:extLst>
        </c:ser>
        <c:ser>
          <c:idx val="4"/>
          <c:order val="4"/>
          <c:tx>
            <c:strRef>
              <c:f>'Introducción de datos'!$B$62</c:f>
              <c:strCache>
                <c:ptCount val="1"/>
                <c:pt idx="0">
                  <c:v> (-) Anticipos de Fondos a Plan Internacional, INC </c:v>
                </c:pt>
              </c:strCache>
            </c:strRef>
          </c:tx>
          <c:spPr>
            <a:solidFill>
              <a:schemeClr val="accent5"/>
            </a:solidFill>
            <a:ln>
              <a:noFill/>
            </a:ln>
            <a:effectLst/>
            <a:sp3d/>
          </c:spPr>
          <c:invertIfNegative val="0"/>
          <c:val>
            <c:numRef>
              <c:f>'Introducción de datos'!$E$62</c:f>
              <c:numCache>
                <c:formatCode>_(\$* #,##0.00_);_(\$* \(#,##0.00\);_(\$* \-??_);_(@_)</c:formatCode>
                <c:ptCount val="1"/>
                <c:pt idx="0">
                  <c:v>6248246.5899999999</c:v>
                </c:pt>
              </c:numCache>
            </c:numRef>
          </c:val>
          <c:extLst>
            <c:ext xmlns:c16="http://schemas.microsoft.com/office/drawing/2014/chart" uri="{C3380CC4-5D6E-409C-BE32-E72D297353CC}">
              <c16:uniqueId val="{00000004-9F6E-4C29-BACE-C8B228F56D12}"/>
            </c:ext>
          </c:extLst>
        </c:ser>
        <c:ser>
          <c:idx val="5"/>
          <c:order val="5"/>
          <c:tx>
            <c:strRef>
              <c:f>'Introducción de datos'!$B$63</c:f>
              <c:strCache>
                <c:ptCount val="1"/>
                <c:pt idx="0">
                  <c:v> (-) Gastos (ejecución MINSAL) </c:v>
                </c:pt>
              </c:strCache>
            </c:strRef>
          </c:tx>
          <c:spPr>
            <a:solidFill>
              <a:schemeClr val="accent6"/>
            </a:solidFill>
            <a:ln>
              <a:noFill/>
            </a:ln>
            <a:effectLst/>
            <a:sp3d/>
          </c:spPr>
          <c:invertIfNegative val="0"/>
          <c:val>
            <c:numRef>
              <c:f>'Introducción de datos'!$E$63</c:f>
              <c:numCache>
                <c:formatCode>_(\$* #,##0.00_);_(\$* \(#,##0.00\);_(\$* \-??_);_(@_)</c:formatCode>
                <c:ptCount val="1"/>
                <c:pt idx="0">
                  <c:v>5496923.5900000017</c:v>
                </c:pt>
              </c:numCache>
            </c:numRef>
          </c:val>
          <c:extLst>
            <c:ext xmlns:c16="http://schemas.microsoft.com/office/drawing/2014/chart" uri="{C3380CC4-5D6E-409C-BE32-E72D297353CC}">
              <c16:uniqueId val="{00000005-9F6E-4C29-BACE-C8B228F56D12}"/>
            </c:ext>
          </c:extLst>
        </c:ser>
        <c:ser>
          <c:idx val="6"/>
          <c:order val="6"/>
          <c:tx>
            <c:strRef>
              <c:f>'Introducción de datos'!$B$64</c:f>
              <c:strCache>
                <c:ptCount val="1"/>
                <c:pt idx="0">
                  <c:v> (-) Gastos (ejecución compras WAMBO) </c:v>
                </c:pt>
              </c:strCache>
            </c:strRef>
          </c:tx>
          <c:spPr>
            <a:solidFill>
              <a:schemeClr val="accent1">
                <a:lumMod val="60000"/>
              </a:schemeClr>
            </a:solidFill>
            <a:ln>
              <a:noFill/>
            </a:ln>
            <a:effectLst/>
            <a:sp3d/>
          </c:spPr>
          <c:invertIfNegative val="0"/>
          <c:val>
            <c:numRef>
              <c:f>'Introducción de datos'!$E$64</c:f>
              <c:numCache>
                <c:formatCode>_(\$* #,##0.00_);_(\$* \(#,##0.00\);_(\$* \-??_);_(@_)</c:formatCode>
                <c:ptCount val="1"/>
                <c:pt idx="0">
                  <c:v>77961.39</c:v>
                </c:pt>
              </c:numCache>
            </c:numRef>
          </c:val>
          <c:extLst>
            <c:ext xmlns:c16="http://schemas.microsoft.com/office/drawing/2014/chart" uri="{C3380CC4-5D6E-409C-BE32-E72D297353CC}">
              <c16:uniqueId val="{00000006-9F6E-4C29-BACE-C8B228F56D12}"/>
            </c:ext>
          </c:extLst>
        </c:ser>
        <c:ser>
          <c:idx val="7"/>
          <c:order val="7"/>
          <c:tx>
            <c:strRef>
              <c:f>'Introducción de datos'!$B$65</c:f>
              <c:strCache>
                <c:ptCount val="1"/>
                <c:pt idx="0">
                  <c:v> (=) Saldo en Caja al 31 de diciembre 2021 MINSAL  </c:v>
                </c:pt>
              </c:strCache>
            </c:strRef>
          </c:tx>
          <c:spPr>
            <a:solidFill>
              <a:schemeClr val="accent2">
                <a:lumMod val="60000"/>
              </a:schemeClr>
            </a:solidFill>
            <a:ln>
              <a:noFill/>
            </a:ln>
            <a:effectLst/>
            <a:sp3d/>
          </c:spPr>
          <c:invertIfNegative val="0"/>
          <c:val>
            <c:numRef>
              <c:f>'Introducción de datos'!$E$65</c:f>
              <c:numCache>
                <c:formatCode>_(\$* #,##0.00_);_(\$* \(#,##0.00\);_(\$* \-??_);_(@_)</c:formatCode>
                <c:ptCount val="1"/>
                <c:pt idx="0">
                  <c:v>7601573.3499999968</c:v>
                </c:pt>
              </c:numCache>
            </c:numRef>
          </c:val>
          <c:extLst>
            <c:ext xmlns:c16="http://schemas.microsoft.com/office/drawing/2014/chart" uri="{C3380CC4-5D6E-409C-BE32-E72D297353CC}">
              <c16:uniqueId val="{00000007-9F6E-4C29-BACE-C8B228F56D12}"/>
            </c:ext>
          </c:extLst>
        </c:ser>
        <c:dLbls>
          <c:showLegendKey val="0"/>
          <c:showVal val="0"/>
          <c:showCatName val="0"/>
          <c:showSerName val="0"/>
          <c:showPercent val="0"/>
          <c:showBubbleSize val="0"/>
        </c:dLbls>
        <c:gapWidth val="150"/>
        <c:shape val="box"/>
        <c:axId val="592526608"/>
        <c:axId val="592528576"/>
        <c:axId val="0"/>
      </c:bar3DChart>
      <c:catAx>
        <c:axId val="592526608"/>
        <c:scaling>
          <c:orientation val="minMax"/>
        </c:scaling>
        <c:delete val="1"/>
        <c:axPos val="b"/>
        <c:numFmt formatCode="General" sourceLinked="1"/>
        <c:majorTickMark val="none"/>
        <c:minorTickMark val="none"/>
        <c:tickLblPos val="nextTo"/>
        <c:crossAx val="592528576"/>
        <c:crosses val="autoZero"/>
        <c:auto val="1"/>
        <c:lblAlgn val="ctr"/>
        <c:lblOffset val="100"/>
        <c:noMultiLvlLbl val="0"/>
      </c:catAx>
      <c:valAx>
        <c:axId val="59252857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592526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s-SV"/>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26406872973246"/>
          <c:y val="0.11382159005648999"/>
          <c:w val="0.8172252684471486"/>
          <c:h val="0.67761475634721324"/>
        </c:manualLayout>
      </c:layout>
      <c:barChart>
        <c:barDir val="col"/>
        <c:grouping val="clustered"/>
        <c:varyColors val="0"/>
        <c:ser>
          <c:idx val="0"/>
          <c:order val="0"/>
          <c:tx>
            <c:v>PRESUPUESTO</c:v>
          </c:tx>
          <c:spPr>
            <a:solidFill>
              <a:srgbClr val="993366"/>
            </a:solidFill>
            <a:ln w="12700">
              <a:solidFill>
                <a:srgbClr val="000000"/>
              </a:solidFill>
              <a:prstDash val="solid"/>
            </a:ln>
          </c:spPr>
          <c:invertIfNegative val="0"/>
          <c:val>
            <c:numRef>
              <c:f>'Introducción de datos'!$C$33:$N$33</c:f>
              <c:numCache>
                <c:formatCode>_([$$-440A]* #,##0.00_);_([$$-440A]* \(#,##0.00\);_([$$-440A]* \-??_);_(@_)</c:formatCode>
                <c:ptCount val="12"/>
                <c:pt idx="0" formatCode="[$$-340A]\ #,##0.00">
                  <c:v>1721029</c:v>
                </c:pt>
                <c:pt idx="1">
                  <c:v>3110315</c:v>
                </c:pt>
                <c:pt idx="2">
                  <c:v>4242741</c:v>
                </c:pt>
              </c:numCache>
            </c:numRef>
          </c:val>
          <c:extLst>
            <c:ext xmlns:c16="http://schemas.microsoft.com/office/drawing/2014/chart" uri="{C3380CC4-5D6E-409C-BE32-E72D297353CC}">
              <c16:uniqueId val="{00000000-1CB5-45BE-A345-A78302DD3388}"/>
            </c:ext>
          </c:extLst>
        </c:ser>
        <c:ser>
          <c:idx val="1"/>
          <c:order val="1"/>
          <c:tx>
            <c:v>DESEMBOLSO</c:v>
          </c:tx>
          <c:spPr>
            <a:solidFill>
              <a:srgbClr val="0070C0"/>
            </a:solidFill>
            <a:ln w="12700">
              <a:solidFill>
                <a:srgbClr val="000000"/>
              </a:solidFill>
              <a:prstDash val="solid"/>
            </a:ln>
          </c:spPr>
          <c:invertIfNegative val="0"/>
          <c:val>
            <c:numRef>
              <c:f>'Introducción de datos'!$C$34:$N$34</c:f>
              <c:numCache>
                <c:formatCode>_([$$-440A]* #,##0.00_);_([$$-440A]* \(#,##0.00\);_([$$-440A]* \-??_);_(@_)</c:formatCode>
                <c:ptCount val="12"/>
                <c:pt idx="0" formatCode="[$$-340A]\ #,##0.00">
                  <c:v>1721029</c:v>
                </c:pt>
                <c:pt idx="1">
                  <c:v>3110315</c:v>
                </c:pt>
                <c:pt idx="2">
                  <c:v>4209306</c:v>
                </c:pt>
              </c:numCache>
            </c:numRef>
          </c:val>
          <c:extLst>
            <c:ext xmlns:c16="http://schemas.microsoft.com/office/drawing/2014/chart" uri="{C3380CC4-5D6E-409C-BE32-E72D297353CC}">
              <c16:uniqueId val="{00000001-1CB5-45BE-A345-A78302DD3388}"/>
            </c:ext>
          </c:extLst>
        </c:ser>
        <c:dLbls>
          <c:showLegendKey val="0"/>
          <c:showVal val="0"/>
          <c:showCatName val="0"/>
          <c:showSerName val="0"/>
          <c:showPercent val="0"/>
          <c:showBubbleSize val="0"/>
        </c:dLbls>
        <c:gapWidth val="70"/>
        <c:axId val="192562112"/>
        <c:axId val="1"/>
      </c:barChart>
      <c:catAx>
        <c:axId val="192562112"/>
        <c:scaling>
          <c:orientation val="minMax"/>
        </c:scaling>
        <c:delete val="0"/>
        <c:axPos val="b"/>
        <c:numFmt formatCode="General" sourceLinked="1"/>
        <c:majorTickMark val="out"/>
        <c:minorTickMark val="none"/>
        <c:tickLblPos val="nextTo"/>
        <c:spPr>
          <a:ln w="12700">
            <a:solidFill>
              <a:srgbClr val="000000"/>
            </a:solidFill>
            <a:prstDash val="solid"/>
          </a:ln>
        </c:spPr>
        <c:txPr>
          <a:bodyPr rot="-2700000" vert="horz"/>
          <a:lstStyle/>
          <a:p>
            <a:pPr>
              <a:defRPr/>
            </a:pPr>
            <a:endParaRPr lang="es-SV"/>
          </a:p>
        </c:txPr>
        <c:crossAx val="1"/>
        <c:crosses val="autoZero"/>
        <c:auto val="1"/>
        <c:lblAlgn val="ctr"/>
        <c:lblOffset val="100"/>
        <c:tickLblSkip val="1"/>
        <c:tickMarkSkip val="1"/>
        <c:noMultiLvlLbl val="0"/>
      </c:catAx>
      <c:valAx>
        <c:axId val="1"/>
        <c:scaling>
          <c:orientation val="minMax"/>
        </c:scaling>
        <c:delete val="0"/>
        <c:axPos val="l"/>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s-SV"/>
          </a:p>
        </c:txPr>
        <c:crossAx val="192562112"/>
        <c:crossesAt val="1"/>
        <c:crossBetween val="between"/>
      </c:valAx>
      <c:dTable>
        <c:showHorzBorder val="1"/>
        <c:showVertBorder val="1"/>
        <c:showOutline val="1"/>
        <c:showKeys val="1"/>
      </c:dTable>
      <c:spPr>
        <a:solidFill>
          <a:srgbClr val="FFFFFF"/>
        </a:solidFill>
        <a:ln w="12700">
          <a:solidFill>
            <a:srgbClr val="000000"/>
          </a:solidFill>
          <a:prstDash val="solid"/>
        </a:ln>
      </c:spPr>
    </c:plotArea>
    <c:plotVisOnly val="1"/>
    <c:dispBlanksAs val="gap"/>
    <c:showDLblsOverMax val="0"/>
  </c:chart>
  <c:spPr>
    <a:noFill/>
    <a:ln w="6350">
      <a:noFill/>
    </a:ln>
  </c:spPr>
  <c:txPr>
    <a:bodyPr/>
    <a:lstStyle/>
    <a:p>
      <a:pPr>
        <a:defRPr sz="1800" b="0" i="0" u="none" strike="noStrike" baseline="0">
          <a:solidFill>
            <a:srgbClr val="000000"/>
          </a:solidFill>
          <a:latin typeface="Calibri"/>
          <a:ea typeface="Calibri"/>
          <a:cs typeface="Calibri"/>
        </a:defRPr>
      </a:pPr>
      <a:endParaRPr lang="es-S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17054904079874"/>
          <c:y val="2.9342919587064361E-2"/>
          <c:w val="0.51809188468854028"/>
          <c:h val="0.55996292223244248"/>
        </c:manualLayout>
      </c:layout>
      <c:barChart>
        <c:barDir val="col"/>
        <c:grouping val="clustered"/>
        <c:varyColors val="0"/>
        <c:ser>
          <c:idx val="0"/>
          <c:order val="0"/>
          <c:tx>
            <c:strRef>
              <c:f>'Introducción de datos'!$C$38</c:f>
              <c:strCache>
                <c:ptCount val="1"/>
                <c:pt idx="0">
                  <c:v>Presupuesto acumulado (en $)</c:v>
                </c:pt>
              </c:strCache>
            </c:strRef>
          </c:tx>
          <c:spPr>
            <a:solidFill>
              <a:srgbClr val="4F81BD"/>
            </a:solidFill>
            <a:ln w="25400">
              <a:noFill/>
            </a:ln>
          </c:spPr>
          <c:invertIfNegative val="0"/>
          <c:cat>
            <c:strRef>
              <c:f>'Introducción de datos'!$B$39:$B$47</c:f>
              <c:strCache>
                <c:ptCount val="9"/>
                <c:pt idx="0">
                  <c:v> 1: Detección precoz de casos de tuberculosis </c:v>
                </c:pt>
                <c:pt idx="1">
                  <c:v> 2: Tratamiento de casos TB de todas las formas </c:v>
                </c:pt>
                <c:pt idx="2">
                  <c:v> 3: Detección de casos TB/MDR </c:v>
                </c:pt>
                <c:pt idx="3">
                  <c:v> 4: Tratamiento de casos TB/MDR </c:v>
                </c:pt>
                <c:pt idx="4">
                  <c:v> 5: Disminución de la mortalidad por TB/VIH </c:v>
                </c:pt>
                <c:pt idx="5">
                  <c:v> 6: Atención integral a grupos de más alto riesgo </c:v>
                </c:pt>
                <c:pt idx="6">
                  <c:v>7: Fortalecimiento al Sistema de Salud</c:v>
                </c:pt>
                <c:pt idx="7">
                  <c:v>Monitoreo y Evaluación</c:v>
                </c:pt>
                <c:pt idx="8">
                  <c:v>Planificación, Coordinación y Gerencia</c:v>
                </c:pt>
              </c:strCache>
            </c:strRef>
          </c:cat>
          <c:val>
            <c:numRef>
              <c:f>'Introducción de datos'!$C$39:$C$47</c:f>
              <c:numCache>
                <c:formatCode>_ [$$-240A]\ * #,##0.00_ ;_ [$$-240A]\ * \-#,##0.00_ ;_ [$$-240A]\ * \-??_ ;_ @_ </c:formatCode>
                <c:ptCount val="9"/>
                <c:pt idx="0">
                  <c:v>1689749.8900000004</c:v>
                </c:pt>
                <c:pt idx="1">
                  <c:v>339713.62</c:v>
                </c:pt>
                <c:pt idx="2">
                  <c:v>206000.02</c:v>
                </c:pt>
                <c:pt idx="3">
                  <c:v>38186.120000000003</c:v>
                </c:pt>
                <c:pt idx="4">
                  <c:v>137983.72999999998</c:v>
                </c:pt>
                <c:pt idx="5">
                  <c:v>797301.16999999993</c:v>
                </c:pt>
                <c:pt idx="6">
                  <c:v>45000.01</c:v>
                </c:pt>
                <c:pt idx="7">
                  <c:v>531727.82999999996</c:v>
                </c:pt>
                <c:pt idx="8">
                  <c:v>457078.61</c:v>
                </c:pt>
              </c:numCache>
            </c:numRef>
          </c:val>
          <c:extLst>
            <c:ext xmlns:c16="http://schemas.microsoft.com/office/drawing/2014/chart" uri="{C3380CC4-5D6E-409C-BE32-E72D297353CC}">
              <c16:uniqueId val="{00000000-0076-494B-9244-DED9DAF13368}"/>
            </c:ext>
          </c:extLst>
        </c:ser>
        <c:ser>
          <c:idx val="1"/>
          <c:order val="1"/>
          <c:tx>
            <c:strRef>
              <c:f>'Introducción de datos'!$D$38</c:f>
              <c:strCache>
                <c:ptCount val="1"/>
                <c:pt idx="0">
                  <c:v>Gastos acumulados (en $)</c:v>
                </c:pt>
              </c:strCache>
            </c:strRef>
          </c:tx>
          <c:spPr>
            <a:solidFill>
              <a:srgbClr val="C0504D"/>
            </a:solidFill>
            <a:ln w="25400">
              <a:noFill/>
            </a:ln>
          </c:spPr>
          <c:invertIfNegative val="0"/>
          <c:cat>
            <c:strRef>
              <c:f>'Introducción de datos'!$B$39:$B$47</c:f>
              <c:strCache>
                <c:ptCount val="9"/>
                <c:pt idx="0">
                  <c:v> 1: Detección precoz de casos de tuberculosis </c:v>
                </c:pt>
                <c:pt idx="1">
                  <c:v> 2: Tratamiento de casos TB de todas las formas </c:v>
                </c:pt>
                <c:pt idx="2">
                  <c:v> 3: Detección de casos TB/MDR </c:v>
                </c:pt>
                <c:pt idx="3">
                  <c:v> 4: Tratamiento de casos TB/MDR </c:v>
                </c:pt>
                <c:pt idx="4">
                  <c:v> 5: Disminución de la mortalidad por TB/VIH </c:v>
                </c:pt>
                <c:pt idx="5">
                  <c:v> 6: Atención integral a grupos de más alto riesgo </c:v>
                </c:pt>
                <c:pt idx="6">
                  <c:v>7: Fortalecimiento al Sistema de Salud</c:v>
                </c:pt>
                <c:pt idx="7">
                  <c:v>Monitoreo y Evaluación</c:v>
                </c:pt>
                <c:pt idx="8">
                  <c:v>Planificación, Coordinación y Gerencia</c:v>
                </c:pt>
              </c:strCache>
            </c:strRef>
          </c:cat>
          <c:val>
            <c:numRef>
              <c:f>'Introducción de datos'!$D$39:$D$47</c:f>
              <c:numCache>
                <c:formatCode>_ [$$-240A]\ * #,##0.00_ ;_ [$$-240A]\ * \-#,##0.00_ ;_ [$$-240A]\ * \-??_ ;_ @_ </c:formatCode>
                <c:ptCount val="9"/>
                <c:pt idx="0">
                  <c:v>1499071.76</c:v>
                </c:pt>
                <c:pt idx="1">
                  <c:v>203580.78</c:v>
                </c:pt>
                <c:pt idx="2">
                  <c:v>176230</c:v>
                </c:pt>
                <c:pt idx="3">
                  <c:v>32546</c:v>
                </c:pt>
                <c:pt idx="4">
                  <c:v>35601.440000000002</c:v>
                </c:pt>
                <c:pt idx="5" formatCode="_([$$-440A]* #,##0.00_);_([$$-440A]* \(#,##0.00\);_([$$-440A]* \-??_);_(@_)">
                  <c:v>754376.35000000009</c:v>
                </c:pt>
                <c:pt idx="6" formatCode="_([$$-440A]* #,##0.00_);_([$$-440A]* \(#,##0.00\);_([$$-440A]* \-??_);_(@_)">
                  <c:v>44445.46</c:v>
                </c:pt>
                <c:pt idx="7" formatCode="_([$$-440A]* #,##0.00_);_([$$-440A]* \(#,##0.00\);_([$$-440A]* \-??_);_(@_)">
                  <c:v>341923.29000000004</c:v>
                </c:pt>
                <c:pt idx="8" formatCode="_([$$-440A]* #,##0.00_);_([$$-440A]* \(#,##0.00\);_([$$-440A]* \-??_);_(@_)">
                  <c:v>485754.30000000005</c:v>
                </c:pt>
              </c:numCache>
            </c:numRef>
          </c:val>
          <c:extLst>
            <c:ext xmlns:c16="http://schemas.microsoft.com/office/drawing/2014/chart" uri="{C3380CC4-5D6E-409C-BE32-E72D297353CC}">
              <c16:uniqueId val="{00000001-0076-494B-9244-DED9DAF13368}"/>
            </c:ext>
          </c:extLst>
        </c:ser>
        <c:dLbls>
          <c:showLegendKey val="0"/>
          <c:showVal val="0"/>
          <c:showCatName val="0"/>
          <c:showSerName val="0"/>
          <c:showPercent val="0"/>
          <c:showBubbleSize val="0"/>
        </c:dLbls>
        <c:gapWidth val="219"/>
        <c:overlap val="-27"/>
        <c:axId val="526270872"/>
        <c:axId val="1"/>
      </c:barChart>
      <c:catAx>
        <c:axId val="526270872"/>
        <c:scaling>
          <c:orientation val="minMax"/>
        </c:scaling>
        <c:delete val="0"/>
        <c:axPos val="b"/>
        <c:numFmt formatCode="General" sourceLinked="1"/>
        <c:majorTickMark val="none"/>
        <c:minorTickMark val="none"/>
        <c:tickLblPos val="nextTo"/>
        <c:spPr>
          <a:ln w="12700">
            <a:solidFill>
              <a:srgbClr val="D9D9D9"/>
            </a:solidFill>
            <a:prstDash val="solid"/>
          </a:ln>
        </c:spPr>
        <c:txPr>
          <a:bodyPr rot="0" vert="horz"/>
          <a:lstStyle/>
          <a:p>
            <a:pPr>
              <a:defRPr/>
            </a:pPr>
            <a:endParaRPr lang="es-SV"/>
          </a:p>
        </c:txPr>
        <c:crossAx val="1"/>
        <c:crosses val="autoZero"/>
        <c:auto val="1"/>
        <c:lblAlgn val="ctr"/>
        <c:lblOffset val="100"/>
        <c:tickLblSkip val="2"/>
        <c:tickMarkSkip val="1"/>
        <c:noMultiLvlLbl val="0"/>
      </c:catAx>
      <c:valAx>
        <c:axId val="1"/>
        <c:scaling>
          <c:orientation val="minMax"/>
        </c:scaling>
        <c:delete val="0"/>
        <c:axPos val="l"/>
        <c:majorGridlines>
          <c:spPr>
            <a:ln w="12700">
              <a:solidFill>
                <a:srgbClr val="D9D9D9"/>
              </a:solidFill>
              <a:prstDash val="solid"/>
            </a:ln>
          </c:spPr>
        </c:majorGridlines>
        <c:numFmt formatCode="_ [$$-240A]\ * #,##0.00_ ;_ [$$-240A]\ * \-#,##0.00_ ;_ [$$-240A]\ * \-??_ ;_ @_ " sourceLinked="0"/>
        <c:majorTickMark val="none"/>
        <c:minorTickMark val="none"/>
        <c:tickLblPos val="nextTo"/>
        <c:spPr>
          <a:ln w="6350">
            <a:noFill/>
          </a:ln>
        </c:spPr>
        <c:txPr>
          <a:bodyPr rot="0" vert="horz"/>
          <a:lstStyle/>
          <a:p>
            <a:pPr>
              <a:defRPr/>
            </a:pPr>
            <a:endParaRPr lang="es-SV"/>
          </a:p>
        </c:txPr>
        <c:crossAx val="526270872"/>
        <c:crosses val="autoZero"/>
        <c:crossBetween val="between"/>
      </c:valAx>
      <c:dTable>
        <c:showHorzBorder val="1"/>
        <c:showVertBorder val="1"/>
        <c:showOutline val="1"/>
        <c:showKeys val="1"/>
      </c:dTable>
      <c:spPr>
        <a:noFill/>
        <a:ln w="25400">
          <a:noFill/>
        </a:ln>
      </c:spPr>
    </c:plotArea>
    <c:plotVisOnly val="1"/>
    <c:dispBlanksAs val="gap"/>
    <c:showDLblsOverMax val="0"/>
  </c:chart>
  <c:spPr>
    <a:solidFill>
      <a:srgbClr val="FFFFFF"/>
    </a:solidFill>
    <a:ln w="12700">
      <a:solidFill>
        <a:srgbClr val="D9D9D9"/>
      </a:solidFill>
      <a:prstDash val="solid"/>
    </a:ln>
  </c:spPr>
  <c:txPr>
    <a:bodyPr/>
    <a:lstStyle/>
    <a:p>
      <a:pPr>
        <a:defRPr sz="1600" b="0" i="0" u="none" strike="noStrike" baseline="0">
          <a:solidFill>
            <a:srgbClr val="000000"/>
          </a:solidFill>
          <a:latin typeface="Calibri"/>
          <a:ea typeface="Calibri"/>
          <a:cs typeface="Calibri"/>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75963140238728"/>
          <c:y val="7.2398190045248875E-2"/>
          <c:w val="0.70300816403328026"/>
          <c:h val="0.61085972850678738"/>
        </c:manualLayout>
      </c:layout>
      <c:barChart>
        <c:barDir val="col"/>
        <c:grouping val="clustered"/>
        <c:varyColors val="0"/>
        <c:ser>
          <c:idx val="0"/>
          <c:order val="0"/>
          <c:spPr>
            <a:solidFill>
              <a:srgbClr val="93CDDD"/>
            </a:solidFill>
            <a:ln w="12700">
              <a:solidFill>
                <a:srgbClr val="000000"/>
              </a:solidFill>
              <a:prstDash val="solid"/>
            </a:ln>
          </c:spPr>
          <c:invertIfNegative val="0"/>
          <c:dLbls>
            <c:numFmt formatCode="_ [$$-240A]\ * #,##0.00_ ;_ [$$-240A]\ * \-#,##0.00_ ;_ [$$-240A]\ * \-??_ ;_ @_ "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'Introducción de datos'!$B$55:$B$58</c:f>
              <c:strCache>
                <c:ptCount val="4"/>
                <c:pt idx="0">
                  <c:v> Desembolsado por el FM al RP+Saldode caja del periodo anterios + intereses + otros ingresos </c:v>
                </c:pt>
                <c:pt idx="1">
                  <c:v> Gasto* + Desembolsos a  agentes de compra* </c:v>
                </c:pt>
                <c:pt idx="2">
                  <c:v> Compromisos al 31 de Diciembre de 2021  MINSAL  </c:v>
                </c:pt>
                <c:pt idx="3">
                  <c:v> Saldo en caja </c:v>
                </c:pt>
              </c:strCache>
            </c:strRef>
          </c:cat>
          <c:val>
            <c:numRef>
              <c:f>'Introducción de datos'!$D$55:$D$58</c:f>
              <c:numCache>
                <c:formatCode>_ [$$-240A]\ * #,##0.00_ ;_ [$$-240A]\ * \-#,##0.00_ ;_ [$$-240A]\ * \-??_ ;_ @_ </c:formatCode>
                <c:ptCount val="4"/>
                <c:pt idx="0">
                  <c:v>1358042</c:v>
                </c:pt>
                <c:pt idx="1">
                  <c:v>1289372</c:v>
                </c:pt>
                <c:pt idx="2" formatCode="[$$-340A]\ #,##0.00">
                  <c:v>0</c:v>
                </c:pt>
                <c:pt idx="3" formatCode="[$$-340A]\ #,##0.00">
                  <c:v>68670</c:v>
                </c:pt>
              </c:numCache>
            </c:numRef>
          </c:val>
          <c:extLst>
            <c:ext xmlns:c16="http://schemas.microsoft.com/office/drawing/2014/chart" uri="{C3380CC4-5D6E-409C-BE32-E72D297353CC}">
              <c16:uniqueId val="{00000001-3617-4A1F-A4B8-649DE516DE13}"/>
            </c:ext>
          </c:extLst>
        </c:ser>
        <c:dLbls>
          <c:showLegendKey val="0"/>
          <c:showVal val="0"/>
          <c:showCatName val="0"/>
          <c:showSerName val="0"/>
          <c:showPercent val="0"/>
          <c:showBubbleSize val="0"/>
        </c:dLbls>
        <c:gapWidth val="150"/>
        <c:axId val="526268576"/>
        <c:axId val="1"/>
      </c:barChart>
      <c:catAx>
        <c:axId val="526268576"/>
        <c:scaling>
          <c:orientation val="minMax"/>
        </c:scaling>
        <c:delete val="0"/>
        <c:axPos val="b"/>
        <c:numFmt formatCode="General" sourceLinked="1"/>
        <c:majorTickMark val="out"/>
        <c:minorTickMark val="none"/>
        <c:tickLblPos val="nextTo"/>
        <c:spPr>
          <a:ln w="12700">
            <a:solidFill>
              <a:srgbClr val="808080"/>
            </a:solidFill>
            <a:prstDash val="solid"/>
          </a:ln>
        </c:spPr>
        <c:txPr>
          <a:bodyPr rot="0" vert="horz"/>
          <a:lstStyle/>
          <a:p>
            <a:pPr>
              <a:defRPr/>
            </a:pPr>
            <a:endParaRPr lang="es-SV"/>
          </a:p>
        </c:txPr>
        <c:crossAx val="1"/>
        <c:crosses val="autoZero"/>
        <c:auto val="1"/>
        <c:lblAlgn val="ctr"/>
        <c:lblOffset val="100"/>
        <c:tickLblSkip val="1"/>
        <c:tickMarkSkip val="1"/>
        <c:noMultiLvlLbl val="0"/>
      </c:catAx>
      <c:valAx>
        <c:axId val="1"/>
        <c:scaling>
          <c:orientation val="minMax"/>
        </c:scaling>
        <c:delete val="0"/>
        <c:axPos val="l"/>
        <c:majorGridlines>
          <c:spPr>
            <a:ln w="12700">
              <a:solidFill>
                <a:srgbClr val="808080"/>
              </a:solidFill>
              <a:prstDash val="solid"/>
            </a:ln>
          </c:spPr>
        </c:majorGridlines>
        <c:numFmt formatCode="[$$-340A]\ #,##0.00" sourceLinked="0"/>
        <c:majorTickMark val="out"/>
        <c:minorTickMark val="none"/>
        <c:tickLblPos val="nextTo"/>
        <c:spPr>
          <a:ln w="12700">
            <a:solidFill>
              <a:srgbClr val="808080"/>
            </a:solidFill>
            <a:prstDash val="solid"/>
          </a:ln>
        </c:spPr>
        <c:txPr>
          <a:bodyPr rot="0" vert="horz"/>
          <a:lstStyle/>
          <a:p>
            <a:pPr>
              <a:defRPr/>
            </a:pPr>
            <a:endParaRPr lang="es-SV"/>
          </a:p>
        </c:txPr>
        <c:crossAx val="526268576"/>
        <c:crossesAt val="1"/>
        <c:crossBetween val="between"/>
      </c:valAx>
      <c:dTable>
        <c:showHorzBorder val="1"/>
        <c:showVertBorder val="1"/>
        <c:showOutline val="1"/>
        <c:showKeys val="1"/>
      </c:dTable>
      <c:spPr>
        <a:solidFill>
          <a:srgbClr val="FFFFFF"/>
        </a:solidFill>
        <a:ln w="25400">
          <a:noFill/>
        </a:ln>
      </c:spPr>
    </c:plotArea>
    <c:plotVisOnly val="1"/>
    <c:dispBlanksAs val="gap"/>
    <c:showDLblsOverMax val="0"/>
  </c:chart>
  <c:spPr>
    <a:noFill/>
    <a:ln w="6350">
      <a:noFill/>
    </a:ln>
  </c:spPr>
  <c:txPr>
    <a:bodyPr/>
    <a:lstStyle/>
    <a:p>
      <a:pPr>
        <a:defRPr sz="1600" b="0" i="0" u="none" strike="noStrike" baseline="0">
          <a:solidFill>
            <a:srgbClr val="000000"/>
          </a:solidFill>
          <a:latin typeface="Calibri"/>
          <a:ea typeface="Calibri"/>
          <a:cs typeface="Calibri"/>
        </a:defRPr>
      </a:pPr>
      <a:endParaRPr lang="es-S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9944546405382"/>
          <c:y val="0.10491803278688525"/>
          <c:w val="0.81391056381110249"/>
          <c:h val="0.77689230662185382"/>
        </c:manualLayout>
      </c:layout>
      <c:barChart>
        <c:barDir val="col"/>
        <c:grouping val="clustered"/>
        <c:varyColors val="0"/>
        <c:ser>
          <c:idx val="0"/>
          <c:order val="0"/>
          <c:spPr>
            <a:solidFill>
              <a:srgbClr val="ED7D31"/>
            </a:solidFill>
            <a:ln w="25400">
              <a:noFill/>
            </a:ln>
          </c:spPr>
          <c:invertIfNegative val="0"/>
          <c:dLbls>
            <c:dLbl>
              <c:idx val="3"/>
              <c:layout>
                <c:manualLayout>
                  <c:x val="-2.5062656641604928E-3"/>
                  <c:y val="-2.1658325084979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65-49C1-B2B1-149BE7311C7E}"/>
                </c:ext>
              </c:extLst>
            </c:dLbl>
            <c:numFmt formatCode="_ [$$-240A]\ * #,##0.00_ ;_ [$$-240A]\ * \-#,##0.00_ ;_ [$$-240A]\ * \-??_ ;_ @_ "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'Introducción de datos'!$B$60:$B$65</c:f>
              <c:strCache>
                <c:ptCount val="6"/>
                <c:pt idx="0">
                  <c:v>Monto Desembolsado para compras  PNUD</c:v>
                </c:pt>
                <c:pt idx="1">
                  <c:v>Gastos  Agente de Compra PNUD</c:v>
                </c:pt>
                <c:pt idx="2">
                  <c:v>Monto desembolsado para compras MINSAL</c:v>
                </c:pt>
                <c:pt idx="3">
                  <c:v>Gasto MINSAL</c:v>
                </c:pt>
                <c:pt idx="4">
                  <c:v>Monto desembolsado para compras OPS</c:v>
                </c:pt>
                <c:pt idx="5">
                  <c:v>Gastos  Agente de Compra OPS</c:v>
                </c:pt>
              </c:strCache>
            </c:strRef>
          </c:cat>
          <c:val>
            <c:numRef>
              <c:f>'Introducción de datos'!$E$60:$E$65</c:f>
              <c:numCache>
                <c:formatCode>[$$-240A]\ #,##0.00</c:formatCode>
                <c:ptCount val="6"/>
                <c:pt idx="0">
                  <c:v>2497912.2199999997</c:v>
                </c:pt>
                <c:pt idx="1">
                  <c:v>1850357.1</c:v>
                </c:pt>
                <c:pt idx="2">
                  <c:v>718922.61</c:v>
                </c:pt>
                <c:pt idx="3">
                  <c:v>649797.73</c:v>
                </c:pt>
                <c:pt idx="4">
                  <c:v>1025906.17</c:v>
                </c:pt>
                <c:pt idx="5">
                  <c:v>1073374.5499999998</c:v>
                </c:pt>
              </c:numCache>
            </c:numRef>
          </c:val>
          <c:extLst>
            <c:ext xmlns:c16="http://schemas.microsoft.com/office/drawing/2014/chart" uri="{C3380CC4-5D6E-409C-BE32-E72D297353CC}">
              <c16:uniqueId val="{00000001-BD65-49C1-B2B1-149BE7311C7E}"/>
            </c:ext>
          </c:extLst>
        </c:ser>
        <c:dLbls>
          <c:showLegendKey val="0"/>
          <c:showVal val="0"/>
          <c:showCatName val="0"/>
          <c:showSerName val="0"/>
          <c:showPercent val="0"/>
          <c:showBubbleSize val="0"/>
        </c:dLbls>
        <c:gapWidth val="219"/>
        <c:overlap val="-27"/>
        <c:axId val="526269560"/>
        <c:axId val="1"/>
      </c:barChart>
      <c:catAx>
        <c:axId val="526269560"/>
        <c:scaling>
          <c:orientation val="minMax"/>
        </c:scaling>
        <c:delete val="0"/>
        <c:axPos val="b"/>
        <c:numFmt formatCode="General" sourceLinked="1"/>
        <c:majorTickMark val="none"/>
        <c:minorTickMark val="none"/>
        <c:tickLblPos val="nextTo"/>
        <c:spPr>
          <a:ln w="12700">
            <a:solidFill>
              <a:srgbClr val="D9D9D9"/>
            </a:solidFill>
            <a:prstDash val="solid"/>
          </a:ln>
        </c:spPr>
        <c:txPr>
          <a:bodyPr rot="0" vert="horz"/>
          <a:lstStyle/>
          <a:p>
            <a:pPr>
              <a:defRPr/>
            </a:pPr>
            <a:endParaRPr lang="es-SV"/>
          </a:p>
        </c:txPr>
        <c:crossAx val="1"/>
        <c:crosses val="autoZero"/>
        <c:auto val="1"/>
        <c:lblAlgn val="ctr"/>
        <c:lblOffset val="100"/>
        <c:tickLblSkip val="1"/>
        <c:tickMarkSkip val="1"/>
        <c:noMultiLvlLbl val="0"/>
      </c:catAx>
      <c:valAx>
        <c:axId val="1"/>
        <c:scaling>
          <c:orientation val="minMax"/>
        </c:scaling>
        <c:delete val="0"/>
        <c:axPos val="l"/>
        <c:majorGridlines>
          <c:spPr>
            <a:ln w="12700">
              <a:solidFill>
                <a:srgbClr val="D9D9D9"/>
              </a:solidFill>
              <a:prstDash val="solid"/>
            </a:ln>
          </c:spPr>
        </c:majorGridlines>
        <c:numFmt formatCode="_ [$$-240A]\ * #,##0.00_ ;_ [$$-240A]\ * \-#,##0.00_ ;_ [$$-240A]\ * \-??_ ;_ @_ " sourceLinked="0"/>
        <c:majorTickMark val="none"/>
        <c:minorTickMark val="none"/>
        <c:tickLblPos val="nextTo"/>
        <c:spPr>
          <a:ln w="6350">
            <a:noFill/>
          </a:ln>
        </c:spPr>
        <c:txPr>
          <a:bodyPr rot="0" vert="horz"/>
          <a:lstStyle/>
          <a:p>
            <a:pPr>
              <a:defRPr/>
            </a:pPr>
            <a:endParaRPr lang="es-SV"/>
          </a:p>
        </c:txPr>
        <c:crossAx val="526269560"/>
        <c:crossesAt val="1"/>
        <c:crossBetween val="between"/>
      </c:valAx>
      <c:spPr>
        <a:solidFill>
          <a:srgbClr val="FFFFFF"/>
        </a:solidFill>
        <a:ln w="25400">
          <a:noFill/>
        </a:ln>
      </c:spPr>
    </c:plotArea>
    <c:plotVisOnly val="1"/>
    <c:dispBlanksAs val="gap"/>
    <c:showDLblsOverMax val="0"/>
  </c:chart>
  <c:spPr>
    <a:solidFill>
      <a:srgbClr val="FFFFFF"/>
    </a:solidFill>
    <a:ln w="12700">
      <a:solidFill>
        <a:srgbClr val="D9D9D9"/>
      </a:solidFill>
      <a:prstDash val="solid"/>
    </a:ln>
  </c:spPr>
  <c:txPr>
    <a:bodyPr/>
    <a:lstStyle/>
    <a:p>
      <a:pPr>
        <a:defRPr sz="1600" b="0" i="0" u="none" strike="noStrike" baseline="0">
          <a:solidFill>
            <a:srgbClr val="000000"/>
          </a:solidFill>
          <a:latin typeface="Calibri"/>
          <a:ea typeface="Calibri"/>
          <a:cs typeface="Calibri"/>
        </a:defRPr>
      </a:pPr>
      <a:endParaRPr lang="es-SV"/>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2B899-ACDC-4E70-AFDB-B7AB3B0AF548}" type="datetimeFigureOut">
              <a:rPr lang="es-SV" smtClean="0"/>
              <a:t>27/5/2022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2321F-588B-4393-9323-6E5FA1F3C369}" type="slidenum">
              <a:rPr lang="es-SV" smtClean="0"/>
              <a:t>‹Nº›</a:t>
            </a:fld>
            <a:endParaRPr lang="es-SV"/>
          </a:p>
        </p:txBody>
      </p:sp>
    </p:spTree>
    <p:extLst>
      <p:ext uri="{BB962C8B-B14F-4D97-AF65-F5344CB8AC3E}">
        <p14:creationId xmlns:p14="http://schemas.microsoft.com/office/powerpoint/2010/main" val="330689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8</a:t>
            </a:fld>
            <a:endParaRPr lang="es-SV" altLang="es-SV"/>
          </a:p>
        </p:txBody>
      </p:sp>
    </p:spTree>
    <p:extLst>
      <p:ext uri="{BB962C8B-B14F-4D97-AF65-F5344CB8AC3E}">
        <p14:creationId xmlns:p14="http://schemas.microsoft.com/office/powerpoint/2010/main" val="169132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a:extLst>
              <a:ext uri="{FF2B5EF4-FFF2-40B4-BE49-F238E27FC236}">
                <a16:creationId xmlns:a16="http://schemas.microsoft.com/office/drawing/2014/main" id="{CBE8BF19-3B57-4175-965A-072965D62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a:extLst>
              <a:ext uri="{FF2B5EF4-FFF2-40B4-BE49-F238E27FC236}">
                <a16:creationId xmlns:a16="http://schemas.microsoft.com/office/drawing/2014/main" id="{4D9D27E1-3801-41AA-83FD-1D88E7FEF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6628" name="Marcador de número de diapositiva 3">
            <a:extLst>
              <a:ext uri="{FF2B5EF4-FFF2-40B4-BE49-F238E27FC236}">
                <a16:creationId xmlns:a16="http://schemas.microsoft.com/office/drawing/2014/main" id="{B9A1AD83-BFFD-46B1-8D06-B97A7972D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17F386-EEAB-4D02-B81D-D30A42068B26}"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099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9</a:t>
            </a:fld>
            <a:endParaRPr lang="es-SV" altLang="es-SV"/>
          </a:p>
        </p:txBody>
      </p:sp>
    </p:spTree>
    <p:extLst>
      <p:ext uri="{BB962C8B-B14F-4D97-AF65-F5344CB8AC3E}">
        <p14:creationId xmlns:p14="http://schemas.microsoft.com/office/powerpoint/2010/main" val="126542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10</a:t>
            </a:fld>
            <a:endParaRPr lang="es-SV" altLang="es-SV"/>
          </a:p>
        </p:txBody>
      </p:sp>
    </p:spTree>
    <p:extLst>
      <p:ext uri="{BB962C8B-B14F-4D97-AF65-F5344CB8AC3E}">
        <p14:creationId xmlns:p14="http://schemas.microsoft.com/office/powerpoint/2010/main" val="31371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11</a:t>
            </a:fld>
            <a:endParaRPr lang="es-SV" altLang="es-SV"/>
          </a:p>
        </p:txBody>
      </p:sp>
    </p:spTree>
    <p:extLst>
      <p:ext uri="{BB962C8B-B14F-4D97-AF65-F5344CB8AC3E}">
        <p14:creationId xmlns:p14="http://schemas.microsoft.com/office/powerpoint/2010/main" val="70675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12</a:t>
            </a:fld>
            <a:endParaRPr lang="es-SV" altLang="es-SV"/>
          </a:p>
        </p:txBody>
      </p:sp>
    </p:spTree>
    <p:extLst>
      <p:ext uri="{BB962C8B-B14F-4D97-AF65-F5344CB8AC3E}">
        <p14:creationId xmlns:p14="http://schemas.microsoft.com/office/powerpoint/2010/main" val="347576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13</a:t>
            </a:fld>
            <a:endParaRPr lang="es-SV" altLang="es-SV"/>
          </a:p>
        </p:txBody>
      </p:sp>
    </p:spTree>
    <p:extLst>
      <p:ext uri="{BB962C8B-B14F-4D97-AF65-F5344CB8AC3E}">
        <p14:creationId xmlns:p14="http://schemas.microsoft.com/office/powerpoint/2010/main" val="31298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692AC9BA-2F99-4C8E-8F23-FA38DCE9E070}"/>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F05AF49B-5E37-4C74-AD70-6EE2DF7B0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Marcador de número de diapositiva 3">
            <a:extLst>
              <a:ext uri="{FF2B5EF4-FFF2-40B4-BE49-F238E27FC236}">
                <a16:creationId xmlns:a16="http://schemas.microsoft.com/office/drawing/2014/main" id="{1B37C15E-4614-4676-B654-AFCAC891A4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C8EAB3-4CA4-433A-A63F-794DDC526B32}" type="slidenum">
              <a:rPr lang="es-SV" altLang="es-SV" smtClean="0"/>
              <a:pPr/>
              <a:t>14</a:t>
            </a:fld>
            <a:endParaRPr lang="es-SV" altLang="es-SV"/>
          </a:p>
        </p:txBody>
      </p:sp>
    </p:spTree>
    <p:extLst>
      <p:ext uri="{BB962C8B-B14F-4D97-AF65-F5344CB8AC3E}">
        <p14:creationId xmlns:p14="http://schemas.microsoft.com/office/powerpoint/2010/main" val="2018272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a:extLst>
              <a:ext uri="{FF2B5EF4-FFF2-40B4-BE49-F238E27FC236}">
                <a16:creationId xmlns:a16="http://schemas.microsoft.com/office/drawing/2014/main" id="{29A173B5-9DC6-4567-9443-F6755FD32B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a:extLst>
              <a:ext uri="{FF2B5EF4-FFF2-40B4-BE49-F238E27FC236}">
                <a16:creationId xmlns:a16="http://schemas.microsoft.com/office/drawing/2014/main" id="{3B28C7D6-F4D6-4C92-81FD-348460BF0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4580" name="Marcador de número de diapositiva 3">
            <a:extLst>
              <a:ext uri="{FF2B5EF4-FFF2-40B4-BE49-F238E27FC236}">
                <a16:creationId xmlns:a16="http://schemas.microsoft.com/office/drawing/2014/main" id="{C10A06C1-B78B-47D4-8F6A-DF59E512C8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296C48-8E27-4D15-AC81-01D61B312209}"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a:extLst>
              <a:ext uri="{FF2B5EF4-FFF2-40B4-BE49-F238E27FC236}">
                <a16:creationId xmlns:a16="http://schemas.microsoft.com/office/drawing/2014/main" id="{CBE8BF19-3B57-4175-965A-072965D62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a:extLst>
              <a:ext uri="{FF2B5EF4-FFF2-40B4-BE49-F238E27FC236}">
                <a16:creationId xmlns:a16="http://schemas.microsoft.com/office/drawing/2014/main" id="{4D9D27E1-3801-41AA-83FD-1D88E7FEF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6628" name="Marcador de número de diapositiva 3">
            <a:extLst>
              <a:ext uri="{FF2B5EF4-FFF2-40B4-BE49-F238E27FC236}">
                <a16:creationId xmlns:a16="http://schemas.microsoft.com/office/drawing/2014/main" id="{B9A1AD83-BFFD-46B1-8D06-B97A7972D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17F386-EEAB-4D02-B81D-D30A42068B26}"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3B6CE-99FA-9FA0-812D-96CC9D6997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C5D3714B-0384-CFD9-52F9-11598AC8B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21ADB4ED-1266-95C4-2206-B395D9FF9A66}"/>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5" name="Marcador de pie de página 4">
            <a:extLst>
              <a:ext uri="{FF2B5EF4-FFF2-40B4-BE49-F238E27FC236}">
                <a16:creationId xmlns:a16="http://schemas.microsoft.com/office/drawing/2014/main" id="{C4A619E8-32ED-3A7D-17D0-D393A178B61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C4E2572-CF98-855F-531F-1E6CE4C8250C}"/>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40527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AF21A-2CD6-C698-1852-68F1341D469D}"/>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1F54D1C2-BD02-4324-7E86-75FF1F5E0B6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6B79A3F-88A2-E65C-3B08-5761C6F72501}"/>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5" name="Marcador de pie de página 4">
            <a:extLst>
              <a:ext uri="{FF2B5EF4-FFF2-40B4-BE49-F238E27FC236}">
                <a16:creationId xmlns:a16="http://schemas.microsoft.com/office/drawing/2014/main" id="{5815A8C8-61AD-977C-108B-34992F138B8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08FAD908-6262-5A2E-039E-85A146B905A0}"/>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285273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11EA64-C792-2553-2CFB-100DCC07A5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281085AB-C8F5-FA11-29D5-0EBEF285588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3ADAC840-303A-E48A-9FA3-9C753DBA6FAD}"/>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5" name="Marcador de pie de página 4">
            <a:extLst>
              <a:ext uri="{FF2B5EF4-FFF2-40B4-BE49-F238E27FC236}">
                <a16:creationId xmlns:a16="http://schemas.microsoft.com/office/drawing/2014/main" id="{BB6D716C-F38B-649D-4B23-80C218C76BE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25B087CC-93AC-D7AD-C152-F2C9CAE07FEC}"/>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145048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F404A645-EB40-4110-9957-6987ECF0B403}"/>
              </a:ext>
            </a:extLst>
          </p:cNvPr>
          <p:cNvSpPr>
            <a:spLocks noGrp="1"/>
          </p:cNvSpPr>
          <p:nvPr>
            <p:ph type="dt" sz="half" idx="10"/>
          </p:nvPr>
        </p:nvSpPr>
        <p:spPr/>
        <p:txBody>
          <a:bodyPr/>
          <a:lstStyle>
            <a:lvl1pPr>
              <a:defRPr/>
            </a:lvl1pPr>
          </a:lstStyle>
          <a:p>
            <a:pPr>
              <a:defRPr/>
            </a:pPr>
            <a:fld id="{9D969285-8DAA-435E-A3E8-F3716E951B94}" type="datetimeFigureOut">
              <a:rPr lang="es-SV"/>
              <a:pPr>
                <a:defRPr/>
              </a:pPr>
              <a:t>27/5/2022</a:t>
            </a:fld>
            <a:endParaRPr lang="es-SV" dirty="0"/>
          </a:p>
        </p:txBody>
      </p:sp>
      <p:sp>
        <p:nvSpPr>
          <p:cNvPr id="5" name="4 Marcador de pie de página">
            <a:extLst>
              <a:ext uri="{FF2B5EF4-FFF2-40B4-BE49-F238E27FC236}">
                <a16:creationId xmlns:a16="http://schemas.microsoft.com/office/drawing/2014/main" id="{B93F93B1-2A81-42AC-A6B0-20B1923D52FF}"/>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6D5F9F40-2992-4696-B180-C2024ACB0DF7}"/>
              </a:ext>
            </a:extLst>
          </p:cNvPr>
          <p:cNvSpPr>
            <a:spLocks noGrp="1"/>
          </p:cNvSpPr>
          <p:nvPr>
            <p:ph type="sldNum" sz="quarter" idx="12"/>
          </p:nvPr>
        </p:nvSpPr>
        <p:spPr/>
        <p:txBody>
          <a:bodyPr/>
          <a:lstStyle>
            <a:lvl1pPr>
              <a:defRPr/>
            </a:lvl1pPr>
          </a:lstStyle>
          <a:p>
            <a:pPr>
              <a:defRPr/>
            </a:pPr>
            <a:fld id="{1B527F10-4E9E-4596-8E9F-BB2E8BD9F209}" type="slidenum">
              <a:rPr lang="es-SV" altLang="es-SV"/>
              <a:pPr>
                <a:defRPr/>
              </a:pPr>
              <a:t>‹Nº›</a:t>
            </a:fld>
            <a:endParaRPr lang="es-SV" altLang="es-SV"/>
          </a:p>
        </p:txBody>
      </p:sp>
    </p:spTree>
    <p:extLst>
      <p:ext uri="{BB962C8B-B14F-4D97-AF65-F5344CB8AC3E}">
        <p14:creationId xmlns:p14="http://schemas.microsoft.com/office/powerpoint/2010/main" val="66172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C1E58646-FFB9-4D2F-A7BA-68CBF994AA71}"/>
              </a:ext>
            </a:extLst>
          </p:cNvPr>
          <p:cNvSpPr>
            <a:spLocks noGrp="1"/>
          </p:cNvSpPr>
          <p:nvPr>
            <p:ph type="dt" sz="half" idx="10"/>
          </p:nvPr>
        </p:nvSpPr>
        <p:spPr/>
        <p:txBody>
          <a:bodyPr/>
          <a:lstStyle>
            <a:lvl1pPr>
              <a:defRPr/>
            </a:lvl1pPr>
          </a:lstStyle>
          <a:p>
            <a:pPr>
              <a:defRPr/>
            </a:pPr>
            <a:fld id="{2E64DE6C-054F-4D72-B137-9DA17C1BA84B}" type="datetimeFigureOut">
              <a:rPr lang="es-SV"/>
              <a:pPr>
                <a:defRPr/>
              </a:pPr>
              <a:t>27/5/2022</a:t>
            </a:fld>
            <a:endParaRPr lang="es-SV" dirty="0"/>
          </a:p>
        </p:txBody>
      </p:sp>
      <p:sp>
        <p:nvSpPr>
          <p:cNvPr id="5" name="4 Marcador de pie de página">
            <a:extLst>
              <a:ext uri="{FF2B5EF4-FFF2-40B4-BE49-F238E27FC236}">
                <a16:creationId xmlns:a16="http://schemas.microsoft.com/office/drawing/2014/main" id="{1B97AE31-5E45-4553-BAC7-F9B60A6A3D72}"/>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B4A10E6-D349-4A2D-8773-E33AE2A168C8}"/>
              </a:ext>
            </a:extLst>
          </p:cNvPr>
          <p:cNvSpPr>
            <a:spLocks noGrp="1"/>
          </p:cNvSpPr>
          <p:nvPr>
            <p:ph type="sldNum" sz="quarter" idx="12"/>
          </p:nvPr>
        </p:nvSpPr>
        <p:spPr/>
        <p:txBody>
          <a:bodyPr/>
          <a:lstStyle>
            <a:lvl1pPr>
              <a:defRPr/>
            </a:lvl1pPr>
          </a:lstStyle>
          <a:p>
            <a:pPr>
              <a:defRPr/>
            </a:pPr>
            <a:fld id="{47D7A232-E4AE-4374-90B4-30325D67C4A9}" type="slidenum">
              <a:rPr lang="es-SV" altLang="es-SV"/>
              <a:pPr>
                <a:defRPr/>
              </a:pPr>
              <a:t>‹Nº›</a:t>
            </a:fld>
            <a:endParaRPr lang="es-SV" altLang="es-SV"/>
          </a:p>
        </p:txBody>
      </p:sp>
    </p:spTree>
    <p:extLst>
      <p:ext uri="{BB962C8B-B14F-4D97-AF65-F5344CB8AC3E}">
        <p14:creationId xmlns:p14="http://schemas.microsoft.com/office/powerpoint/2010/main" val="213205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D46F2D9-D6EE-4AC0-8BDA-DF58C20E259B}"/>
              </a:ext>
            </a:extLst>
          </p:cNvPr>
          <p:cNvSpPr>
            <a:spLocks noGrp="1"/>
          </p:cNvSpPr>
          <p:nvPr>
            <p:ph type="dt" sz="half" idx="10"/>
          </p:nvPr>
        </p:nvSpPr>
        <p:spPr/>
        <p:txBody>
          <a:bodyPr/>
          <a:lstStyle>
            <a:lvl1pPr>
              <a:defRPr/>
            </a:lvl1pPr>
          </a:lstStyle>
          <a:p>
            <a:pPr>
              <a:defRPr/>
            </a:pPr>
            <a:fld id="{DC469B5E-A3FE-483E-9EAD-3084B12880F4}" type="datetimeFigureOut">
              <a:rPr lang="es-SV"/>
              <a:pPr>
                <a:defRPr/>
              </a:pPr>
              <a:t>27/5/2022</a:t>
            </a:fld>
            <a:endParaRPr lang="es-SV" dirty="0"/>
          </a:p>
        </p:txBody>
      </p:sp>
      <p:sp>
        <p:nvSpPr>
          <p:cNvPr id="5" name="4 Marcador de pie de página">
            <a:extLst>
              <a:ext uri="{FF2B5EF4-FFF2-40B4-BE49-F238E27FC236}">
                <a16:creationId xmlns:a16="http://schemas.microsoft.com/office/drawing/2014/main" id="{709BBF0C-C0A2-4BA5-B8C6-3C9234ADCA0D}"/>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9EC115E-F210-4365-8FAC-D8844D843D57}"/>
              </a:ext>
            </a:extLst>
          </p:cNvPr>
          <p:cNvSpPr>
            <a:spLocks noGrp="1"/>
          </p:cNvSpPr>
          <p:nvPr>
            <p:ph type="sldNum" sz="quarter" idx="12"/>
          </p:nvPr>
        </p:nvSpPr>
        <p:spPr/>
        <p:txBody>
          <a:bodyPr/>
          <a:lstStyle>
            <a:lvl1pPr>
              <a:defRPr/>
            </a:lvl1pPr>
          </a:lstStyle>
          <a:p>
            <a:pPr>
              <a:defRPr/>
            </a:pPr>
            <a:fld id="{A7B7D0DF-C9C7-4253-9B04-5B12A6EA4D68}" type="slidenum">
              <a:rPr lang="es-SV" altLang="es-SV"/>
              <a:pPr>
                <a:defRPr/>
              </a:pPr>
              <a:t>‹Nº›</a:t>
            </a:fld>
            <a:endParaRPr lang="es-SV" altLang="es-SV"/>
          </a:p>
        </p:txBody>
      </p:sp>
    </p:spTree>
    <p:extLst>
      <p:ext uri="{BB962C8B-B14F-4D97-AF65-F5344CB8AC3E}">
        <p14:creationId xmlns:p14="http://schemas.microsoft.com/office/powerpoint/2010/main" val="347311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39CA8FF7-AAA0-4465-98F0-520911A00BB0}"/>
              </a:ext>
            </a:extLst>
          </p:cNvPr>
          <p:cNvSpPr>
            <a:spLocks noGrp="1"/>
          </p:cNvSpPr>
          <p:nvPr>
            <p:ph type="dt" sz="half" idx="10"/>
          </p:nvPr>
        </p:nvSpPr>
        <p:spPr/>
        <p:txBody>
          <a:bodyPr/>
          <a:lstStyle>
            <a:lvl1pPr>
              <a:defRPr/>
            </a:lvl1pPr>
          </a:lstStyle>
          <a:p>
            <a:pPr>
              <a:defRPr/>
            </a:pPr>
            <a:fld id="{A19A86F9-2133-4A4C-81F3-168AE66FB710}" type="datetimeFigureOut">
              <a:rPr lang="es-SV"/>
              <a:pPr>
                <a:defRPr/>
              </a:pPr>
              <a:t>27/5/2022</a:t>
            </a:fld>
            <a:endParaRPr lang="es-SV" dirty="0"/>
          </a:p>
        </p:txBody>
      </p:sp>
      <p:sp>
        <p:nvSpPr>
          <p:cNvPr id="6" name="4 Marcador de pie de página">
            <a:extLst>
              <a:ext uri="{FF2B5EF4-FFF2-40B4-BE49-F238E27FC236}">
                <a16:creationId xmlns:a16="http://schemas.microsoft.com/office/drawing/2014/main" id="{3D21599A-12D8-4D18-B0A2-854EE9FA1DFD}"/>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15AB4BCA-58B6-45C7-868D-52F5C20F131A}"/>
              </a:ext>
            </a:extLst>
          </p:cNvPr>
          <p:cNvSpPr>
            <a:spLocks noGrp="1"/>
          </p:cNvSpPr>
          <p:nvPr>
            <p:ph type="sldNum" sz="quarter" idx="12"/>
          </p:nvPr>
        </p:nvSpPr>
        <p:spPr/>
        <p:txBody>
          <a:bodyPr/>
          <a:lstStyle>
            <a:lvl1pPr>
              <a:defRPr/>
            </a:lvl1pPr>
          </a:lstStyle>
          <a:p>
            <a:pPr>
              <a:defRPr/>
            </a:pPr>
            <a:fld id="{642A48D6-6CC2-47FA-B9F0-CE0392D9D4F6}" type="slidenum">
              <a:rPr lang="es-SV" altLang="es-SV"/>
              <a:pPr>
                <a:defRPr/>
              </a:pPr>
              <a:t>‹Nº›</a:t>
            </a:fld>
            <a:endParaRPr lang="es-SV" altLang="es-SV"/>
          </a:p>
        </p:txBody>
      </p:sp>
    </p:spTree>
    <p:extLst>
      <p:ext uri="{BB962C8B-B14F-4D97-AF65-F5344CB8AC3E}">
        <p14:creationId xmlns:p14="http://schemas.microsoft.com/office/powerpoint/2010/main" val="2627574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7EA8706E-30A9-4B69-8B86-9273BCF0B7F6}"/>
              </a:ext>
            </a:extLst>
          </p:cNvPr>
          <p:cNvSpPr>
            <a:spLocks noGrp="1"/>
          </p:cNvSpPr>
          <p:nvPr>
            <p:ph type="dt" sz="half" idx="10"/>
          </p:nvPr>
        </p:nvSpPr>
        <p:spPr/>
        <p:txBody>
          <a:bodyPr/>
          <a:lstStyle>
            <a:lvl1pPr>
              <a:defRPr/>
            </a:lvl1pPr>
          </a:lstStyle>
          <a:p>
            <a:pPr>
              <a:defRPr/>
            </a:pPr>
            <a:fld id="{798B03B8-763E-4813-B620-A759EDD873DD}" type="datetimeFigureOut">
              <a:rPr lang="es-SV"/>
              <a:pPr>
                <a:defRPr/>
              </a:pPr>
              <a:t>27/5/2022</a:t>
            </a:fld>
            <a:endParaRPr lang="es-SV" dirty="0"/>
          </a:p>
        </p:txBody>
      </p:sp>
      <p:sp>
        <p:nvSpPr>
          <p:cNvPr id="8" name="4 Marcador de pie de página">
            <a:extLst>
              <a:ext uri="{FF2B5EF4-FFF2-40B4-BE49-F238E27FC236}">
                <a16:creationId xmlns:a16="http://schemas.microsoft.com/office/drawing/2014/main" id="{788EE938-2C3A-4E59-9504-F82B7A07FE78}"/>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D70ED651-C1AA-428B-A279-BB66A138FE3E}"/>
              </a:ext>
            </a:extLst>
          </p:cNvPr>
          <p:cNvSpPr>
            <a:spLocks noGrp="1"/>
          </p:cNvSpPr>
          <p:nvPr>
            <p:ph type="sldNum" sz="quarter" idx="12"/>
          </p:nvPr>
        </p:nvSpPr>
        <p:spPr/>
        <p:txBody>
          <a:bodyPr/>
          <a:lstStyle>
            <a:lvl1pPr>
              <a:defRPr/>
            </a:lvl1pPr>
          </a:lstStyle>
          <a:p>
            <a:pPr>
              <a:defRPr/>
            </a:pPr>
            <a:fld id="{3D7FF071-B895-4E3A-A3B1-1C6DB9F4EC9C}" type="slidenum">
              <a:rPr lang="es-SV" altLang="es-SV"/>
              <a:pPr>
                <a:defRPr/>
              </a:pPr>
              <a:t>‹Nº›</a:t>
            </a:fld>
            <a:endParaRPr lang="es-SV" altLang="es-SV"/>
          </a:p>
        </p:txBody>
      </p:sp>
    </p:spTree>
    <p:extLst>
      <p:ext uri="{BB962C8B-B14F-4D97-AF65-F5344CB8AC3E}">
        <p14:creationId xmlns:p14="http://schemas.microsoft.com/office/powerpoint/2010/main" val="308207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08B509E7-34EF-4336-BD46-B13F06772D76}"/>
              </a:ext>
            </a:extLst>
          </p:cNvPr>
          <p:cNvSpPr>
            <a:spLocks noGrp="1"/>
          </p:cNvSpPr>
          <p:nvPr>
            <p:ph type="dt" sz="half" idx="10"/>
          </p:nvPr>
        </p:nvSpPr>
        <p:spPr/>
        <p:txBody>
          <a:bodyPr/>
          <a:lstStyle>
            <a:lvl1pPr>
              <a:defRPr/>
            </a:lvl1pPr>
          </a:lstStyle>
          <a:p>
            <a:pPr>
              <a:defRPr/>
            </a:pPr>
            <a:fld id="{C3E5FA79-DE59-4FEC-8D71-CE1E0C9FA336}" type="datetimeFigureOut">
              <a:rPr lang="es-SV"/>
              <a:pPr>
                <a:defRPr/>
              </a:pPr>
              <a:t>27/5/2022</a:t>
            </a:fld>
            <a:endParaRPr lang="es-SV" dirty="0"/>
          </a:p>
        </p:txBody>
      </p:sp>
      <p:sp>
        <p:nvSpPr>
          <p:cNvPr id="4" name="4 Marcador de pie de página">
            <a:extLst>
              <a:ext uri="{FF2B5EF4-FFF2-40B4-BE49-F238E27FC236}">
                <a16:creationId xmlns:a16="http://schemas.microsoft.com/office/drawing/2014/main" id="{59345FCC-CCFA-4E26-A196-95381EA7CB98}"/>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939C42E0-4766-4979-842A-66E77B4418AC}"/>
              </a:ext>
            </a:extLst>
          </p:cNvPr>
          <p:cNvSpPr>
            <a:spLocks noGrp="1"/>
          </p:cNvSpPr>
          <p:nvPr>
            <p:ph type="sldNum" sz="quarter" idx="12"/>
          </p:nvPr>
        </p:nvSpPr>
        <p:spPr/>
        <p:txBody>
          <a:bodyPr/>
          <a:lstStyle>
            <a:lvl1pPr>
              <a:defRPr/>
            </a:lvl1pPr>
          </a:lstStyle>
          <a:p>
            <a:pPr>
              <a:defRPr/>
            </a:pPr>
            <a:fld id="{C3332CEB-E266-4871-BEF4-6F9002522379}" type="slidenum">
              <a:rPr lang="es-SV" altLang="es-SV"/>
              <a:pPr>
                <a:defRPr/>
              </a:pPr>
              <a:t>‹Nº›</a:t>
            </a:fld>
            <a:endParaRPr lang="es-SV" altLang="es-SV"/>
          </a:p>
        </p:txBody>
      </p:sp>
    </p:spTree>
    <p:extLst>
      <p:ext uri="{BB962C8B-B14F-4D97-AF65-F5344CB8AC3E}">
        <p14:creationId xmlns:p14="http://schemas.microsoft.com/office/powerpoint/2010/main" val="147132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A535AE6F-66D1-41CF-BAFD-F128B8183146}"/>
              </a:ext>
            </a:extLst>
          </p:cNvPr>
          <p:cNvSpPr>
            <a:spLocks noGrp="1"/>
          </p:cNvSpPr>
          <p:nvPr>
            <p:ph type="dt" sz="half" idx="10"/>
          </p:nvPr>
        </p:nvSpPr>
        <p:spPr/>
        <p:txBody>
          <a:bodyPr/>
          <a:lstStyle>
            <a:lvl1pPr>
              <a:defRPr/>
            </a:lvl1pPr>
          </a:lstStyle>
          <a:p>
            <a:pPr>
              <a:defRPr/>
            </a:pPr>
            <a:fld id="{CC76A032-7CA9-4C5C-95A4-2B3DC654803E}" type="datetimeFigureOut">
              <a:rPr lang="es-SV"/>
              <a:pPr>
                <a:defRPr/>
              </a:pPr>
              <a:t>27/5/2022</a:t>
            </a:fld>
            <a:endParaRPr lang="es-SV" dirty="0"/>
          </a:p>
        </p:txBody>
      </p:sp>
      <p:sp>
        <p:nvSpPr>
          <p:cNvPr id="3" name="4 Marcador de pie de página">
            <a:extLst>
              <a:ext uri="{FF2B5EF4-FFF2-40B4-BE49-F238E27FC236}">
                <a16:creationId xmlns:a16="http://schemas.microsoft.com/office/drawing/2014/main" id="{479EC2D6-973F-4006-AC01-FE742780048B}"/>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27CF5AA8-2988-4224-B728-E08BE827D492}"/>
              </a:ext>
            </a:extLst>
          </p:cNvPr>
          <p:cNvSpPr>
            <a:spLocks noGrp="1"/>
          </p:cNvSpPr>
          <p:nvPr>
            <p:ph type="sldNum" sz="quarter" idx="12"/>
          </p:nvPr>
        </p:nvSpPr>
        <p:spPr/>
        <p:txBody>
          <a:bodyPr/>
          <a:lstStyle>
            <a:lvl1pPr>
              <a:defRPr/>
            </a:lvl1pPr>
          </a:lstStyle>
          <a:p>
            <a:pPr>
              <a:defRPr/>
            </a:pPr>
            <a:fld id="{67B11A8E-3FCC-4044-A3C0-DE7006AE208B}" type="slidenum">
              <a:rPr lang="es-SV" altLang="es-SV"/>
              <a:pPr>
                <a:defRPr/>
              </a:pPr>
              <a:t>‹Nº›</a:t>
            </a:fld>
            <a:endParaRPr lang="es-SV" altLang="es-SV"/>
          </a:p>
        </p:txBody>
      </p:sp>
    </p:spTree>
    <p:extLst>
      <p:ext uri="{BB962C8B-B14F-4D97-AF65-F5344CB8AC3E}">
        <p14:creationId xmlns:p14="http://schemas.microsoft.com/office/powerpoint/2010/main" val="355729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6A6233-6A9C-423D-9C40-EF6CA44A6911}"/>
              </a:ext>
            </a:extLst>
          </p:cNvPr>
          <p:cNvSpPr>
            <a:spLocks noGrp="1"/>
          </p:cNvSpPr>
          <p:nvPr>
            <p:ph type="dt" sz="half" idx="10"/>
          </p:nvPr>
        </p:nvSpPr>
        <p:spPr/>
        <p:txBody>
          <a:bodyPr/>
          <a:lstStyle>
            <a:lvl1pPr>
              <a:defRPr/>
            </a:lvl1pPr>
          </a:lstStyle>
          <a:p>
            <a:pPr>
              <a:defRPr/>
            </a:pPr>
            <a:fld id="{F6559C4B-92C2-4DDF-933C-D70B870A6688}" type="datetimeFigureOut">
              <a:rPr lang="es-SV"/>
              <a:pPr>
                <a:defRPr/>
              </a:pPr>
              <a:t>27/5/2022</a:t>
            </a:fld>
            <a:endParaRPr lang="es-SV" dirty="0"/>
          </a:p>
        </p:txBody>
      </p:sp>
      <p:sp>
        <p:nvSpPr>
          <p:cNvPr id="6" name="4 Marcador de pie de página">
            <a:extLst>
              <a:ext uri="{FF2B5EF4-FFF2-40B4-BE49-F238E27FC236}">
                <a16:creationId xmlns:a16="http://schemas.microsoft.com/office/drawing/2014/main" id="{9272A772-0AF4-4C79-AAC0-BA93F3B19A1C}"/>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89EFF02F-663F-41A0-AAE0-1214F0154A73}"/>
              </a:ext>
            </a:extLst>
          </p:cNvPr>
          <p:cNvSpPr>
            <a:spLocks noGrp="1"/>
          </p:cNvSpPr>
          <p:nvPr>
            <p:ph type="sldNum" sz="quarter" idx="12"/>
          </p:nvPr>
        </p:nvSpPr>
        <p:spPr/>
        <p:txBody>
          <a:bodyPr/>
          <a:lstStyle>
            <a:lvl1pPr>
              <a:defRPr/>
            </a:lvl1pPr>
          </a:lstStyle>
          <a:p>
            <a:pPr>
              <a:defRPr/>
            </a:pPr>
            <a:fld id="{67A4B28A-053E-4811-B14E-4520A3C629D8}" type="slidenum">
              <a:rPr lang="es-SV" altLang="es-SV"/>
              <a:pPr>
                <a:defRPr/>
              </a:pPr>
              <a:t>‹Nº›</a:t>
            </a:fld>
            <a:endParaRPr lang="es-SV" altLang="es-SV"/>
          </a:p>
        </p:txBody>
      </p:sp>
    </p:spTree>
    <p:extLst>
      <p:ext uri="{BB962C8B-B14F-4D97-AF65-F5344CB8AC3E}">
        <p14:creationId xmlns:p14="http://schemas.microsoft.com/office/powerpoint/2010/main" val="110341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E0330-B79D-15E5-B634-4EB2D13F60E4}"/>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07083D0D-4ED7-C996-F957-654B4093810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E6929173-D853-6186-0336-578810285A08}"/>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5" name="Marcador de pie de página 4">
            <a:extLst>
              <a:ext uri="{FF2B5EF4-FFF2-40B4-BE49-F238E27FC236}">
                <a16:creationId xmlns:a16="http://schemas.microsoft.com/office/drawing/2014/main" id="{8B10991E-A6F3-9329-1D90-0031F252BEE2}"/>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C55A901-5D07-1493-5AF3-827BF8EA8CAA}"/>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67922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3114AF6-E6C5-424C-9C36-FEC80C05B083}"/>
              </a:ext>
            </a:extLst>
          </p:cNvPr>
          <p:cNvSpPr>
            <a:spLocks noGrp="1"/>
          </p:cNvSpPr>
          <p:nvPr>
            <p:ph type="dt" sz="half" idx="10"/>
          </p:nvPr>
        </p:nvSpPr>
        <p:spPr/>
        <p:txBody>
          <a:bodyPr/>
          <a:lstStyle>
            <a:lvl1pPr>
              <a:defRPr/>
            </a:lvl1pPr>
          </a:lstStyle>
          <a:p>
            <a:pPr>
              <a:defRPr/>
            </a:pPr>
            <a:fld id="{4E6912A1-8DC7-4CB9-8E36-F77B040D6B3F}" type="datetimeFigureOut">
              <a:rPr lang="es-SV"/>
              <a:pPr>
                <a:defRPr/>
              </a:pPr>
              <a:t>27/5/2022</a:t>
            </a:fld>
            <a:endParaRPr lang="es-SV" dirty="0"/>
          </a:p>
        </p:txBody>
      </p:sp>
      <p:sp>
        <p:nvSpPr>
          <p:cNvPr id="6" name="4 Marcador de pie de página">
            <a:extLst>
              <a:ext uri="{FF2B5EF4-FFF2-40B4-BE49-F238E27FC236}">
                <a16:creationId xmlns:a16="http://schemas.microsoft.com/office/drawing/2014/main" id="{A55125F0-AC19-4C6D-AAD5-90041DD9599A}"/>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6D5F72AD-BFBE-49EB-98BB-C59169DEDE1B}"/>
              </a:ext>
            </a:extLst>
          </p:cNvPr>
          <p:cNvSpPr>
            <a:spLocks noGrp="1"/>
          </p:cNvSpPr>
          <p:nvPr>
            <p:ph type="sldNum" sz="quarter" idx="12"/>
          </p:nvPr>
        </p:nvSpPr>
        <p:spPr/>
        <p:txBody>
          <a:bodyPr/>
          <a:lstStyle>
            <a:lvl1pPr>
              <a:defRPr/>
            </a:lvl1pPr>
          </a:lstStyle>
          <a:p>
            <a:pPr>
              <a:defRPr/>
            </a:pPr>
            <a:fld id="{8C4D8625-4A49-4874-86B1-6D667D8C57A2}" type="slidenum">
              <a:rPr lang="es-SV" altLang="es-SV"/>
              <a:pPr>
                <a:defRPr/>
              </a:pPr>
              <a:t>‹Nº›</a:t>
            </a:fld>
            <a:endParaRPr lang="es-SV" altLang="es-SV"/>
          </a:p>
        </p:txBody>
      </p:sp>
    </p:spTree>
    <p:extLst>
      <p:ext uri="{BB962C8B-B14F-4D97-AF65-F5344CB8AC3E}">
        <p14:creationId xmlns:p14="http://schemas.microsoft.com/office/powerpoint/2010/main" val="1451430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22B65316-FD13-4926-86A9-AECEB4A1D1CE}"/>
              </a:ext>
            </a:extLst>
          </p:cNvPr>
          <p:cNvSpPr>
            <a:spLocks noGrp="1"/>
          </p:cNvSpPr>
          <p:nvPr>
            <p:ph type="dt" sz="half" idx="10"/>
          </p:nvPr>
        </p:nvSpPr>
        <p:spPr/>
        <p:txBody>
          <a:bodyPr/>
          <a:lstStyle>
            <a:lvl1pPr>
              <a:defRPr/>
            </a:lvl1pPr>
          </a:lstStyle>
          <a:p>
            <a:pPr>
              <a:defRPr/>
            </a:pPr>
            <a:fld id="{F39187BE-88A5-45D9-8A4B-7391DA3E90AC}" type="datetimeFigureOut">
              <a:rPr lang="es-SV"/>
              <a:pPr>
                <a:defRPr/>
              </a:pPr>
              <a:t>27/5/2022</a:t>
            </a:fld>
            <a:endParaRPr lang="es-SV" dirty="0"/>
          </a:p>
        </p:txBody>
      </p:sp>
      <p:sp>
        <p:nvSpPr>
          <p:cNvPr id="5" name="4 Marcador de pie de página">
            <a:extLst>
              <a:ext uri="{FF2B5EF4-FFF2-40B4-BE49-F238E27FC236}">
                <a16:creationId xmlns:a16="http://schemas.microsoft.com/office/drawing/2014/main" id="{F62C8278-D8B1-4B04-814E-3B5D35C07323}"/>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2DACD1F-32D3-4D87-8B57-3B5BA5DE2D99}"/>
              </a:ext>
            </a:extLst>
          </p:cNvPr>
          <p:cNvSpPr>
            <a:spLocks noGrp="1"/>
          </p:cNvSpPr>
          <p:nvPr>
            <p:ph type="sldNum" sz="quarter" idx="12"/>
          </p:nvPr>
        </p:nvSpPr>
        <p:spPr/>
        <p:txBody>
          <a:bodyPr/>
          <a:lstStyle>
            <a:lvl1pPr>
              <a:defRPr/>
            </a:lvl1pPr>
          </a:lstStyle>
          <a:p>
            <a:pPr>
              <a:defRPr/>
            </a:pPr>
            <a:fld id="{90B20FC6-D2D9-4CE6-859B-467E5BA595D2}" type="slidenum">
              <a:rPr lang="es-SV" altLang="es-SV"/>
              <a:pPr>
                <a:defRPr/>
              </a:pPr>
              <a:t>‹Nº›</a:t>
            </a:fld>
            <a:endParaRPr lang="es-SV" altLang="es-SV"/>
          </a:p>
        </p:txBody>
      </p:sp>
    </p:spTree>
    <p:extLst>
      <p:ext uri="{BB962C8B-B14F-4D97-AF65-F5344CB8AC3E}">
        <p14:creationId xmlns:p14="http://schemas.microsoft.com/office/powerpoint/2010/main" val="3165367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F56C2402-7CBD-433B-AFC0-48CAC0BABC46}"/>
              </a:ext>
            </a:extLst>
          </p:cNvPr>
          <p:cNvSpPr>
            <a:spLocks noGrp="1"/>
          </p:cNvSpPr>
          <p:nvPr>
            <p:ph type="dt" sz="half" idx="10"/>
          </p:nvPr>
        </p:nvSpPr>
        <p:spPr/>
        <p:txBody>
          <a:bodyPr/>
          <a:lstStyle>
            <a:lvl1pPr>
              <a:defRPr/>
            </a:lvl1pPr>
          </a:lstStyle>
          <a:p>
            <a:pPr>
              <a:defRPr/>
            </a:pPr>
            <a:fld id="{F472A781-BB70-4212-BEF7-5A6A5E97C3BA}" type="datetimeFigureOut">
              <a:rPr lang="es-SV"/>
              <a:pPr>
                <a:defRPr/>
              </a:pPr>
              <a:t>27/5/2022</a:t>
            </a:fld>
            <a:endParaRPr lang="es-SV" dirty="0"/>
          </a:p>
        </p:txBody>
      </p:sp>
      <p:sp>
        <p:nvSpPr>
          <p:cNvPr id="5" name="4 Marcador de pie de página">
            <a:extLst>
              <a:ext uri="{FF2B5EF4-FFF2-40B4-BE49-F238E27FC236}">
                <a16:creationId xmlns:a16="http://schemas.microsoft.com/office/drawing/2014/main" id="{160BDC2C-4397-403E-A580-22DC9B2D2E9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FC22647D-BB47-4AD5-A66D-B590CD5BC409}"/>
              </a:ext>
            </a:extLst>
          </p:cNvPr>
          <p:cNvSpPr>
            <a:spLocks noGrp="1"/>
          </p:cNvSpPr>
          <p:nvPr>
            <p:ph type="sldNum" sz="quarter" idx="12"/>
          </p:nvPr>
        </p:nvSpPr>
        <p:spPr/>
        <p:txBody>
          <a:bodyPr/>
          <a:lstStyle>
            <a:lvl1pPr>
              <a:defRPr/>
            </a:lvl1pPr>
          </a:lstStyle>
          <a:p>
            <a:pPr>
              <a:defRPr/>
            </a:pPr>
            <a:fld id="{0872A963-D1FD-4461-A946-2AA342DF0E92}" type="slidenum">
              <a:rPr lang="es-SV" altLang="es-SV"/>
              <a:pPr>
                <a:defRPr/>
              </a:pPr>
              <a:t>‹Nº›</a:t>
            </a:fld>
            <a:endParaRPr lang="es-SV" altLang="es-SV"/>
          </a:p>
        </p:txBody>
      </p:sp>
    </p:spTree>
    <p:extLst>
      <p:ext uri="{BB962C8B-B14F-4D97-AF65-F5344CB8AC3E}">
        <p14:creationId xmlns:p14="http://schemas.microsoft.com/office/powerpoint/2010/main" val="323542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C58EE-F6E7-AB66-6F6E-7A4BDB836C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8824E21C-C09A-53FF-3126-4E310D7A38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218EB6-CC93-9F67-5F19-AA8399EE0B82}"/>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5" name="Marcador de pie de página 4">
            <a:extLst>
              <a:ext uri="{FF2B5EF4-FFF2-40B4-BE49-F238E27FC236}">
                <a16:creationId xmlns:a16="http://schemas.microsoft.com/office/drawing/2014/main" id="{9A305019-C15A-971B-38E3-A6F8DD0602ED}"/>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75A3AAA4-3264-9CBD-0A2D-1B2217B01551}"/>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173336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68627-C477-4735-A587-FDD0522AEAD1}"/>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45B7E5C1-7AE6-1724-BE46-877B243847B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825D5764-5EC6-3DC9-5E74-CE24434DD0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0BA79A21-6D47-2A7B-E18A-FE879057BA76}"/>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6" name="Marcador de pie de página 5">
            <a:extLst>
              <a:ext uri="{FF2B5EF4-FFF2-40B4-BE49-F238E27FC236}">
                <a16:creationId xmlns:a16="http://schemas.microsoft.com/office/drawing/2014/main" id="{9C6B3FA3-AF36-F747-9C61-E003630DFB01}"/>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5E03870D-D555-596D-A3D8-D45D80887578}"/>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180504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08563-E5A8-408B-04E3-2E5D16F158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F9C3BBA-4A52-4C1C-FDE2-C89C74842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87D399-CEE3-BC83-D9DD-B0344B51A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595327F5-10DF-9EF5-F731-9EC8425AA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5989A28-049F-BB70-D63F-EE5EC8EA01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A6E0AA1B-66B0-5934-C800-5DA6140F0DF9}"/>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8" name="Marcador de pie de página 7">
            <a:extLst>
              <a:ext uri="{FF2B5EF4-FFF2-40B4-BE49-F238E27FC236}">
                <a16:creationId xmlns:a16="http://schemas.microsoft.com/office/drawing/2014/main" id="{47BBC2FD-1225-52F7-CFF1-700B33A53F88}"/>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183CBE7D-7EAD-B969-A790-A71CB0BAE588}"/>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255368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9D154-B79F-90BA-CFCE-FD32D98F576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2C9E8951-48E2-B222-FCFC-36D087B8BFF4}"/>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4" name="Marcador de pie de página 3">
            <a:extLst>
              <a:ext uri="{FF2B5EF4-FFF2-40B4-BE49-F238E27FC236}">
                <a16:creationId xmlns:a16="http://schemas.microsoft.com/office/drawing/2014/main" id="{B806CB5C-54F2-189E-22D6-822FCCF380CF}"/>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A0ADBF56-4EC2-6A87-5A2B-CEBD8D1A87F0}"/>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38426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48154A-4C5A-AEFD-CA78-878C94E46B6D}"/>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3" name="Marcador de pie de página 2">
            <a:extLst>
              <a:ext uri="{FF2B5EF4-FFF2-40B4-BE49-F238E27FC236}">
                <a16:creationId xmlns:a16="http://schemas.microsoft.com/office/drawing/2014/main" id="{FB26AB87-1F60-FDA2-DD89-FB0580D533DA}"/>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1E369ACE-F5A8-0283-F648-C53CDD83FFB6}"/>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372343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11486-B88F-408F-A76B-C8E8972F324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7026A042-8E96-5D9F-167B-F4635C797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C2A0DB67-327D-C2A8-D69C-488CD4354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2099B8-19D1-620E-5F9C-74F2B68F4945}"/>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6" name="Marcador de pie de página 5">
            <a:extLst>
              <a:ext uri="{FF2B5EF4-FFF2-40B4-BE49-F238E27FC236}">
                <a16:creationId xmlns:a16="http://schemas.microsoft.com/office/drawing/2014/main" id="{64CAF635-5589-9797-DADE-C55160D9CAAE}"/>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A5F79DB-9C92-399F-8CFA-F156B9128E1A}"/>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205415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66A44-002E-7F67-30C3-6732BA6057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5682AAD4-68B7-2D2A-1F89-38B2C26647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FF72BDDD-2B13-6FA7-CBC1-C1E195467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A0B1EC-5F77-8CA8-40B5-9D4A523ED46E}"/>
              </a:ext>
            </a:extLst>
          </p:cNvPr>
          <p:cNvSpPr>
            <a:spLocks noGrp="1"/>
          </p:cNvSpPr>
          <p:nvPr>
            <p:ph type="dt" sz="half" idx="10"/>
          </p:nvPr>
        </p:nvSpPr>
        <p:spPr/>
        <p:txBody>
          <a:bodyPr/>
          <a:lstStyle/>
          <a:p>
            <a:fld id="{B9703BA9-AE0A-41D5-8C8D-7C9FD3F87DFA}" type="datetimeFigureOut">
              <a:rPr lang="es-SV" smtClean="0"/>
              <a:t>27/5/2022</a:t>
            </a:fld>
            <a:endParaRPr lang="es-SV"/>
          </a:p>
        </p:txBody>
      </p:sp>
      <p:sp>
        <p:nvSpPr>
          <p:cNvPr id="6" name="Marcador de pie de página 5">
            <a:extLst>
              <a:ext uri="{FF2B5EF4-FFF2-40B4-BE49-F238E27FC236}">
                <a16:creationId xmlns:a16="http://schemas.microsoft.com/office/drawing/2014/main" id="{1AC0E3C4-D06D-FD41-FF53-F8E919B08CDA}"/>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0F33D92E-F851-DF38-A739-B0E34B110E68}"/>
              </a:ext>
            </a:extLst>
          </p:cNvPr>
          <p:cNvSpPr>
            <a:spLocks noGrp="1"/>
          </p:cNvSpPr>
          <p:nvPr>
            <p:ph type="sldNum" sz="quarter" idx="12"/>
          </p:nvPr>
        </p:nvSpPr>
        <p:spPr/>
        <p:txBody>
          <a:bodyPr/>
          <a:lstStyle/>
          <a:p>
            <a:fld id="{70891AD0-67A8-4C51-9E13-4086B9B908B3}" type="slidenum">
              <a:rPr lang="es-SV" smtClean="0"/>
              <a:t>‹Nº›</a:t>
            </a:fld>
            <a:endParaRPr lang="es-SV"/>
          </a:p>
        </p:txBody>
      </p:sp>
    </p:spTree>
    <p:extLst>
      <p:ext uri="{BB962C8B-B14F-4D97-AF65-F5344CB8AC3E}">
        <p14:creationId xmlns:p14="http://schemas.microsoft.com/office/powerpoint/2010/main" val="190800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EE5BA6-DEFA-C15F-AD3C-A8ED9B4AC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B0B0911E-BE5B-521D-117A-7C276A578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5EE3089E-7DA8-5906-9C97-A0C67A225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03BA9-AE0A-41D5-8C8D-7C9FD3F87DFA}" type="datetimeFigureOut">
              <a:rPr lang="es-SV" smtClean="0"/>
              <a:t>27/5/2022</a:t>
            </a:fld>
            <a:endParaRPr lang="es-SV"/>
          </a:p>
        </p:txBody>
      </p:sp>
      <p:sp>
        <p:nvSpPr>
          <p:cNvPr id="5" name="Marcador de pie de página 4">
            <a:extLst>
              <a:ext uri="{FF2B5EF4-FFF2-40B4-BE49-F238E27FC236}">
                <a16:creationId xmlns:a16="http://schemas.microsoft.com/office/drawing/2014/main" id="{49180499-FF66-8EE9-429F-038566966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4D9566BA-9A78-7514-8E66-CB2799E97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91AD0-67A8-4C51-9E13-4086B9B908B3}" type="slidenum">
              <a:rPr lang="es-SV" smtClean="0"/>
              <a:t>‹Nº›</a:t>
            </a:fld>
            <a:endParaRPr lang="es-SV"/>
          </a:p>
        </p:txBody>
      </p:sp>
    </p:spTree>
    <p:extLst>
      <p:ext uri="{BB962C8B-B14F-4D97-AF65-F5344CB8AC3E}">
        <p14:creationId xmlns:p14="http://schemas.microsoft.com/office/powerpoint/2010/main" val="36694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B7066785-D05C-49B4-9A58-4D0C201AB4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a:extLst>
              <a:ext uri="{FF2B5EF4-FFF2-40B4-BE49-F238E27FC236}">
                <a16:creationId xmlns:a16="http://schemas.microsoft.com/office/drawing/2014/main" id="{D405E72C-D5F2-4232-8E74-02F2FA7AA5B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FC9A75F6-16C8-4A65-873C-E82A8370900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6C5C29C-2B5A-4731-8C9E-D60FBED2DB0C}" type="datetimeFigureOut">
              <a:rPr lang="es-SV"/>
              <a:pPr>
                <a:defRPr/>
              </a:pPr>
              <a:t>27/5/2022</a:t>
            </a:fld>
            <a:endParaRPr lang="es-SV" dirty="0"/>
          </a:p>
        </p:txBody>
      </p:sp>
      <p:sp>
        <p:nvSpPr>
          <p:cNvPr id="5" name="4 Marcador de pie de página">
            <a:extLst>
              <a:ext uri="{FF2B5EF4-FFF2-40B4-BE49-F238E27FC236}">
                <a16:creationId xmlns:a16="http://schemas.microsoft.com/office/drawing/2014/main" id="{AF54CDA2-82A4-4C8F-917A-E2456CB98CD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1D063A72-6C44-4C5D-9A73-BCD46664146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1425CF7-7740-4DF2-8268-C8FC8EE00C9B}" type="slidenum">
              <a:rPr lang="es-SV" altLang="es-SV"/>
              <a:pPr>
                <a:defRPr/>
              </a:pPr>
              <a:t>‹Nº›</a:t>
            </a:fld>
            <a:endParaRPr lang="es-SV" altLang="es-SV"/>
          </a:p>
        </p:txBody>
      </p:sp>
    </p:spTree>
    <p:extLst>
      <p:ext uri="{BB962C8B-B14F-4D97-AF65-F5344CB8AC3E}">
        <p14:creationId xmlns:p14="http://schemas.microsoft.com/office/powerpoint/2010/main" val="2513851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CuadroTexto">
            <a:extLst>
              <a:ext uri="{FF2B5EF4-FFF2-40B4-BE49-F238E27FC236}">
                <a16:creationId xmlns:a16="http://schemas.microsoft.com/office/drawing/2014/main" id="{09525EAC-E17F-4D4D-82DF-4D9B190A78C1}"/>
              </a:ext>
            </a:extLst>
          </p:cNvPr>
          <p:cNvSpPr txBox="1">
            <a:spLocks noChangeArrowheads="1"/>
          </p:cNvSpPr>
          <p:nvPr/>
        </p:nvSpPr>
        <p:spPr bwMode="auto">
          <a:xfrm>
            <a:off x="1919536" y="3118316"/>
            <a:ext cx="907300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embo Std" panose="02020605060306020A03" pitchFamily="18"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embo Std" panose="02020605060306020A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s-ES" altLang="es-SV" sz="4000" b="0"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endParaRPr>
          </a:p>
        </p:txBody>
      </p:sp>
      <p:sp>
        <p:nvSpPr>
          <p:cNvPr id="5123" name="CuadroTexto 3">
            <a:extLst>
              <a:ext uri="{FF2B5EF4-FFF2-40B4-BE49-F238E27FC236}">
                <a16:creationId xmlns:a16="http://schemas.microsoft.com/office/drawing/2014/main" id="{DB439369-3BB5-444C-B540-9D88096C3CF7}"/>
              </a:ext>
            </a:extLst>
          </p:cNvPr>
          <p:cNvSpPr txBox="1">
            <a:spLocks noChangeArrowheads="1"/>
          </p:cNvSpPr>
          <p:nvPr/>
        </p:nvSpPr>
        <p:spPr bwMode="auto">
          <a:xfrm>
            <a:off x="7464152" y="4437064"/>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SV"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124" name="4 Rectángulo">
            <a:extLst>
              <a:ext uri="{FF2B5EF4-FFF2-40B4-BE49-F238E27FC236}">
                <a16:creationId xmlns:a16="http://schemas.microsoft.com/office/drawing/2014/main" id="{5F3D813F-372C-4065-A83F-90BE84CB48A5}"/>
              </a:ext>
            </a:extLst>
          </p:cNvPr>
          <p:cNvSpPr>
            <a:spLocks noChangeArrowheads="1"/>
          </p:cNvSpPr>
          <p:nvPr/>
        </p:nvSpPr>
        <p:spPr bwMode="auto">
          <a:xfrm>
            <a:off x="1792327" y="1318306"/>
            <a:ext cx="79928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Tablero de Mando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SV"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Subvención </a:t>
            </a:r>
            <a:r>
              <a:rPr kumimoji="0" lang="es-SV" altLang="es-SV"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SLV-H-MOH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Innovando</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Servicios</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reduciendo</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riesgos</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renovando</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vidas</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Bembo Std" panose="02020605060306020A03" pitchFamily="18" charset="0"/>
                <a:ea typeface="+mn-ea"/>
                <a:cs typeface="Arial" panose="020B0604020202020204" pitchFamily="34" charset="0"/>
              </a:rPr>
              <a:t>en</a:t>
            </a: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El Salvador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Período reportado</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01 Enero al 31 Diciembre 2021</a:t>
            </a:r>
            <a:endParaRPr kumimoji="0" lang="es-ES" altLang="es-SV" sz="28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endParaRPr>
          </a:p>
        </p:txBody>
      </p:sp>
      <p:sp>
        <p:nvSpPr>
          <p:cNvPr id="5125" name="6 Rectángulo">
            <a:extLst>
              <a:ext uri="{FF2B5EF4-FFF2-40B4-BE49-F238E27FC236}">
                <a16:creationId xmlns:a16="http://schemas.microsoft.com/office/drawing/2014/main" id="{DB52A301-5470-483D-8B3F-0B33711606C6}"/>
              </a:ext>
            </a:extLst>
          </p:cNvPr>
          <p:cNvSpPr>
            <a:spLocks noChangeArrowheads="1"/>
          </p:cNvSpPr>
          <p:nvPr/>
        </p:nvSpPr>
        <p:spPr bwMode="auto">
          <a:xfrm>
            <a:off x="3215709" y="5334307"/>
            <a:ext cx="5257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SV" sz="2400" b="1" i="0" u="none" strike="noStrike" kern="1200" cap="none" spc="0" normalizeH="0" baseline="0" noProof="0" dirty="0">
                <a:ln>
                  <a:noFill/>
                </a:ln>
                <a:solidFill>
                  <a:srgbClr val="000099"/>
                </a:solidFill>
                <a:effectLst/>
                <a:uLnTx/>
                <a:uFillTx/>
                <a:latin typeface="Bembo Std" panose="02020605060306020A03" pitchFamily="18" charset="0"/>
                <a:ea typeface="+mn-ea"/>
                <a:cs typeface="Arial" panose="020B0604020202020204" pitchFamily="34" charset="0"/>
              </a:rPr>
              <a:t>Receptor Principal MINSAL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altLang="es-SV" sz="2400" b="1" i="0" u="none" strike="noStrike" kern="1200" cap="none" spc="0" normalizeH="0" baseline="0" noProof="0" dirty="0">
                <a:ln>
                  <a:noFill/>
                </a:ln>
                <a:solidFill>
                  <a:srgbClr val="000099"/>
                </a:solidFill>
                <a:effectLst/>
                <a:uLnTx/>
                <a:uFillTx/>
                <a:latin typeface="Bembo Std" panose="02020605060306020A03" pitchFamily="18" charset="0"/>
                <a:ea typeface="+mn-ea"/>
                <a:cs typeface="Arial" panose="020B0604020202020204" pitchFamily="34" charset="0"/>
              </a:rPr>
              <a:t>26 de mayo  2022</a:t>
            </a:r>
            <a:endParaRPr kumimoji="0" lang="es-ES" altLang="es-SV" sz="2000" b="1" i="0" u="none" strike="noStrike" kern="1200" cap="none" spc="0" normalizeH="0" baseline="0" noProof="0" dirty="0">
              <a:ln>
                <a:noFill/>
              </a:ln>
              <a:solidFill>
                <a:srgbClr val="000099"/>
              </a:solidFill>
              <a:effectLst/>
              <a:uLnTx/>
              <a:uFillTx/>
              <a:latin typeface="Bembo Std" panose="02020605060306020A03" pitchFamily="18" charset="0"/>
              <a:ea typeface="+mn-ea"/>
              <a:cs typeface="Arial" panose="020B0604020202020204" pitchFamily="34" charset="0"/>
            </a:endParaRPr>
          </a:p>
        </p:txBody>
      </p:sp>
      <p:pic>
        <p:nvPicPr>
          <p:cNvPr id="6" name="Imagen 5">
            <a:extLst>
              <a:ext uri="{FF2B5EF4-FFF2-40B4-BE49-F238E27FC236}">
                <a16:creationId xmlns:a16="http://schemas.microsoft.com/office/drawing/2014/main" id="{62185D5C-AAA8-8C09-AAA0-9DD64C0E28B2}"/>
              </a:ext>
            </a:extLst>
          </p:cNvPr>
          <p:cNvPicPr>
            <a:picLocks noChangeAspect="1"/>
          </p:cNvPicPr>
          <p:nvPr/>
        </p:nvPicPr>
        <p:blipFill>
          <a:blip r:embed="rId2"/>
          <a:stretch>
            <a:fillRect/>
          </a:stretch>
        </p:blipFill>
        <p:spPr>
          <a:xfrm>
            <a:off x="9241002" y="80711"/>
            <a:ext cx="2438611" cy="1237595"/>
          </a:xfrm>
          <a:prstGeom prst="rect">
            <a:avLst/>
          </a:prstGeom>
        </p:spPr>
      </p:pic>
      <p:pic>
        <p:nvPicPr>
          <p:cNvPr id="7" name="Imagen 6">
            <a:extLst>
              <a:ext uri="{FF2B5EF4-FFF2-40B4-BE49-F238E27FC236}">
                <a16:creationId xmlns:a16="http://schemas.microsoft.com/office/drawing/2014/main" id="{78050E40-6637-266E-2B87-13E871B3564B}"/>
              </a:ext>
            </a:extLst>
          </p:cNvPr>
          <p:cNvPicPr>
            <a:picLocks noChangeAspect="1"/>
          </p:cNvPicPr>
          <p:nvPr/>
        </p:nvPicPr>
        <p:blipFill>
          <a:blip r:embed="rId3"/>
          <a:stretch>
            <a:fillRect/>
          </a:stretch>
        </p:blipFill>
        <p:spPr>
          <a:xfrm>
            <a:off x="8984609" y="5780100"/>
            <a:ext cx="2743200" cy="973038"/>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2018229" y="0"/>
            <a:ext cx="8155541" cy="990600"/>
          </a:xfrm>
        </p:spPr>
        <p:txBody>
          <a:bodyPr/>
          <a:lstStyle/>
          <a:p>
            <a:pPr algn="ctr">
              <a:defRPr/>
            </a:pPr>
            <a:r>
              <a:rPr lang="es-SV" sz="3600" dirty="0">
                <a:effectLst>
                  <a:outerShdw blurRad="38100" dist="38100" dir="2700000" algn="tl">
                    <a:srgbClr val="000000">
                      <a:alpha val="43137"/>
                    </a:srgbClr>
                  </a:outerShdw>
                </a:effectLst>
                <a:latin typeface="Bembo Std" panose="02020605060306020A03" pitchFamily="18" charset="0"/>
              </a:rPr>
              <a:t>Indicadores de Cobertura </a:t>
            </a:r>
            <a:endParaRPr lang="es-ES" sz="3600" dirty="0">
              <a:effectLst>
                <a:outerShdw blurRad="38100" dist="38100" dir="2700000" algn="tl">
                  <a:srgbClr val="000000">
                    <a:alpha val="43137"/>
                  </a:srgbClr>
                </a:outerShdw>
              </a:effectLst>
              <a:latin typeface="Bembo Std" panose="02020605060306020A03" pitchFamily="18" charset="0"/>
            </a:endParaRPr>
          </a:p>
        </p:txBody>
      </p:sp>
      <p:graphicFrame>
        <p:nvGraphicFramePr>
          <p:cNvPr id="2" name="Tabla 1">
            <a:extLst>
              <a:ext uri="{FF2B5EF4-FFF2-40B4-BE49-F238E27FC236}">
                <a16:creationId xmlns:a16="http://schemas.microsoft.com/office/drawing/2014/main" id="{D3DAD2CC-0228-EAB4-8810-D00BB236A911}"/>
              </a:ext>
            </a:extLst>
          </p:cNvPr>
          <p:cNvGraphicFramePr>
            <a:graphicFrameLocks noGrp="1"/>
          </p:cNvGraphicFramePr>
          <p:nvPr>
            <p:extLst>
              <p:ext uri="{D42A27DB-BD31-4B8C-83A1-F6EECF244321}">
                <p14:modId xmlns:p14="http://schemas.microsoft.com/office/powerpoint/2010/main" val="1482068093"/>
              </p:ext>
            </p:extLst>
          </p:nvPr>
        </p:nvGraphicFramePr>
        <p:xfrm>
          <a:off x="1552751" y="658783"/>
          <a:ext cx="10153129" cy="5275524"/>
        </p:xfrm>
        <a:graphic>
          <a:graphicData uri="http://schemas.openxmlformats.org/drawingml/2006/table">
            <a:tbl>
              <a:tblPr/>
              <a:tblGrid>
                <a:gridCol w="2443518">
                  <a:extLst>
                    <a:ext uri="{9D8B030D-6E8A-4147-A177-3AD203B41FA5}">
                      <a16:colId xmlns:a16="http://schemas.microsoft.com/office/drawing/2014/main" val="4237978864"/>
                    </a:ext>
                  </a:extLst>
                </a:gridCol>
                <a:gridCol w="1315741">
                  <a:extLst>
                    <a:ext uri="{9D8B030D-6E8A-4147-A177-3AD203B41FA5}">
                      <a16:colId xmlns:a16="http://schemas.microsoft.com/office/drawing/2014/main" val="2470266897"/>
                    </a:ext>
                  </a:extLst>
                </a:gridCol>
                <a:gridCol w="751851">
                  <a:extLst>
                    <a:ext uri="{9D8B030D-6E8A-4147-A177-3AD203B41FA5}">
                      <a16:colId xmlns:a16="http://schemas.microsoft.com/office/drawing/2014/main" val="3847742586"/>
                    </a:ext>
                  </a:extLst>
                </a:gridCol>
                <a:gridCol w="498101">
                  <a:extLst>
                    <a:ext uri="{9D8B030D-6E8A-4147-A177-3AD203B41FA5}">
                      <a16:colId xmlns:a16="http://schemas.microsoft.com/office/drawing/2014/main" val="1180925729"/>
                    </a:ext>
                  </a:extLst>
                </a:gridCol>
                <a:gridCol w="573286">
                  <a:extLst>
                    <a:ext uri="{9D8B030D-6E8A-4147-A177-3AD203B41FA5}">
                      <a16:colId xmlns:a16="http://schemas.microsoft.com/office/drawing/2014/main" val="797089037"/>
                    </a:ext>
                  </a:extLst>
                </a:gridCol>
                <a:gridCol w="463641">
                  <a:extLst>
                    <a:ext uri="{9D8B030D-6E8A-4147-A177-3AD203B41FA5}">
                      <a16:colId xmlns:a16="http://schemas.microsoft.com/office/drawing/2014/main" val="1575796856"/>
                    </a:ext>
                  </a:extLst>
                </a:gridCol>
                <a:gridCol w="4106991">
                  <a:extLst>
                    <a:ext uri="{9D8B030D-6E8A-4147-A177-3AD203B41FA5}">
                      <a16:colId xmlns:a16="http://schemas.microsoft.com/office/drawing/2014/main" val="2070583257"/>
                    </a:ext>
                  </a:extLst>
                </a:gridCol>
              </a:tblGrid>
              <a:tr h="490077">
                <a:tc>
                  <a:txBody>
                    <a:bodyPr/>
                    <a:lstStyle/>
                    <a:p>
                      <a:pPr algn="ctr" fontAlgn="ctr"/>
                      <a:r>
                        <a:rPr lang="es-SV" sz="1100" b="0"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Bembo Std" panose="02020605060306020A03" pitchFamily="18"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Bembo Std" panose="02020605060306020A03" pitchFamily="18" charset="0"/>
                        </a:rPr>
                        <a:t>Lograda al 31 de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1" i="0" u="none" strike="noStrike">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900" b="1" i="0" u="none" strike="noStrike">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900" b="1" i="0" u="none" strike="noStrike">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900" b="0" i="0" u="none" strike="noStrike">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2781574730"/>
                  </a:ext>
                </a:extLst>
              </a:tr>
              <a:tr h="1662904">
                <a:tc>
                  <a:txBody>
                    <a:bodyPr/>
                    <a:lstStyle/>
                    <a:p>
                      <a:pPr algn="l" fontAlgn="ctr"/>
                      <a:r>
                        <a:rPr lang="es-MX" sz="1600" b="0" i="0" u="none" strike="noStrike" dirty="0">
                          <a:solidFill>
                            <a:srgbClr val="000000"/>
                          </a:solidFill>
                          <a:effectLst/>
                          <a:latin typeface="Bembo Std" panose="02020605060306020A03" pitchFamily="18" charset="0"/>
                        </a:rPr>
                        <a:t>TCS-1 Número y porcentaje de adultos y niños elegible que actualmente recibe terapia antirretroviral</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14,707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17,316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000000"/>
                          </a:solidFill>
                          <a:effectLst/>
                          <a:latin typeface="Bembo Std" panose="02020605060306020A03" pitchFamily="18" charset="0"/>
                        </a:rPr>
                        <a:t>118%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MX" sz="900" b="0" i="0" u="none" strike="noStrike" dirty="0">
                          <a:solidFill>
                            <a:srgbClr val="000000"/>
                          </a:solidFill>
                          <a:effectLst/>
                          <a:latin typeface="Bembo Std" panose="02020605060306020A03" pitchFamily="18" charset="0"/>
                        </a:rPr>
                        <a:t>Para el 2021, se reporta un </a:t>
                      </a:r>
                      <a:r>
                        <a:rPr lang="es-MX" sz="900" b="1" i="0" u="none" strike="noStrike" dirty="0">
                          <a:solidFill>
                            <a:srgbClr val="000000"/>
                          </a:solidFill>
                          <a:effectLst/>
                          <a:latin typeface="Bembo Std" panose="02020605060306020A03" pitchFamily="18" charset="0"/>
                        </a:rPr>
                        <a:t>61.19%</a:t>
                      </a:r>
                      <a:r>
                        <a:rPr lang="es-MX" sz="900" b="0" i="0" u="none" strike="noStrike" dirty="0">
                          <a:solidFill>
                            <a:srgbClr val="000000"/>
                          </a:solidFill>
                          <a:effectLst/>
                          <a:latin typeface="Bembo Std" panose="02020605060306020A03" pitchFamily="18" charset="0"/>
                        </a:rPr>
                        <a:t> de personas con VIH positivo en TAR, aún por debajo de la meta establecida, pero con un gran alcance, cabe destacar que en el país no existen lista de espera. Un logro obtenido para este reporte, es que gracias a la colaboración de USAID, el ISSS ya incluye sus resultados en el SUMEVE, que es la fuente nacional de reporte. Se espera que para las próximas metas, se pueda obtener un mejor resultado, ya que el país ha adoptado la estrategia de diagnóstico/ tratamiento dentro de los primeros 7 días, además de que, por la pandemia, se logró obtener el aval por parte de las autoridades, de prescribir  receta multimes y  entrega domiciliar de  medicamentos a los usuarios que den su autorización.</a:t>
                      </a:r>
                      <a:br>
                        <a:rPr lang="es-MX" sz="900" b="0" i="0" u="none" strike="noStrike" dirty="0">
                          <a:solidFill>
                            <a:srgbClr val="000000"/>
                          </a:solidFill>
                          <a:effectLst/>
                          <a:latin typeface="Bembo Std" panose="02020605060306020A03" pitchFamily="18" charset="0"/>
                        </a:rPr>
                      </a:br>
                      <a:br>
                        <a:rPr lang="es-MX" sz="900" b="0" i="0" u="none" strike="noStrike" dirty="0">
                          <a:solidFill>
                            <a:srgbClr val="000000"/>
                          </a:solidFill>
                          <a:effectLst/>
                          <a:latin typeface="Bembo Std" panose="02020605060306020A03" pitchFamily="18" charset="0"/>
                        </a:rPr>
                      </a:br>
                      <a:r>
                        <a:rPr lang="es-MX" sz="900" b="1" i="0" u="sng" strike="noStrike" dirty="0">
                          <a:solidFill>
                            <a:srgbClr val="000000"/>
                          </a:solidFill>
                          <a:effectLst/>
                          <a:latin typeface="Bembo Std" panose="02020605060306020A03" pitchFamily="18" charset="0"/>
                        </a:rPr>
                        <a:t>Fuente:</a:t>
                      </a:r>
                      <a:r>
                        <a:rPr lang="es-MX" sz="900" b="0" i="0" u="none" strike="noStrike" dirty="0">
                          <a:solidFill>
                            <a:srgbClr val="000000"/>
                          </a:solidFill>
                          <a:effectLst/>
                          <a:latin typeface="Bembo Std" panose="02020605060306020A03" pitchFamily="18" charset="0"/>
                        </a:rPr>
                        <a:t> SUMEVE  año 2021.</a:t>
                      </a:r>
                      <a:br>
                        <a:rPr lang="es-MX" sz="900" b="0" i="0" u="none" strike="noStrike" dirty="0">
                          <a:solidFill>
                            <a:srgbClr val="000000"/>
                          </a:solidFill>
                          <a:effectLst/>
                          <a:latin typeface="Bembo Std" panose="02020605060306020A03" pitchFamily="18" charset="0"/>
                        </a:rPr>
                      </a:br>
                      <a:endParaRPr lang="es-MX" sz="900" b="0" i="0" u="none" strike="noStrike" dirty="0">
                        <a:solidFill>
                          <a:srgbClr val="000000"/>
                        </a:solidFill>
                        <a:effectLst/>
                        <a:latin typeface="Bembo Std" panose="02020605060306020A03" pitchFamily="18" charset="0"/>
                      </a:endParaRP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718924819"/>
                  </a:ext>
                </a:extLst>
              </a:tr>
              <a:tr h="2942060">
                <a:tc>
                  <a:txBody>
                    <a:bodyPr/>
                    <a:lstStyle/>
                    <a:p>
                      <a:pPr algn="l" fontAlgn="ctr"/>
                      <a:r>
                        <a:rPr lang="es-MX" sz="1600" b="0" i="0" u="none" strike="noStrike" dirty="0">
                          <a:solidFill>
                            <a:srgbClr val="000000"/>
                          </a:solidFill>
                          <a:effectLst/>
                          <a:latin typeface="Bembo Std" panose="02020605060306020A03" pitchFamily="18" charset="0"/>
                        </a:rPr>
                        <a:t>KP-3a  Número y porcentaje de hombres que tienen sexo con hombres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22,089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23,951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000000"/>
                          </a:solidFill>
                          <a:effectLst/>
                          <a:latin typeface="Bembo Std" panose="02020605060306020A03" pitchFamily="18" charset="0"/>
                        </a:rPr>
                        <a:t>108%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MX" sz="900" b="0" i="0" u="none" strike="noStrike" dirty="0">
                          <a:solidFill>
                            <a:srgbClr val="000000"/>
                          </a:solidFill>
                          <a:effectLst/>
                          <a:latin typeface="Bembo Std" panose="02020605060306020A03" pitchFamily="18" charset="0"/>
                        </a:rPr>
                        <a:t>Al </a:t>
                      </a:r>
                      <a:r>
                        <a:rPr lang="es-MX" sz="900" b="1" i="0" u="none" strike="noStrike" dirty="0">
                          <a:solidFill>
                            <a:srgbClr val="000000"/>
                          </a:solidFill>
                          <a:effectLst/>
                          <a:latin typeface="Bembo Std" panose="02020605060306020A03" pitchFamily="18" charset="0"/>
                        </a:rPr>
                        <a:t>44.24%</a:t>
                      </a:r>
                      <a:r>
                        <a:rPr lang="es-MX" sz="900" b="0" i="0" u="none" strike="noStrike" dirty="0">
                          <a:solidFill>
                            <a:srgbClr val="000000"/>
                          </a:solidFill>
                          <a:effectLst/>
                          <a:latin typeface="Bembo Std" panose="02020605060306020A03" pitchFamily="18" charset="0"/>
                        </a:rPr>
                        <a:t> de la población estimada de HSH a nivel nacional, se le realizó prueba de VIH y se les notificó sus resultados, logrando así poder alcanzar la meta propuesta para este período de reporte, la cual se calculó basado en el histórico de las pruebas realizadas períodos anteriores y con la ambición de nuevas estrategias que colaborarían a obtener dichos resultados. Este alcance corresponde a las actividades de tamizaje realizadas a nivel nacional, tanto por el RP MINSAL, como por el SR y SSR, de igual manera, se ha incluido en estos resultados los tamizajes realizados por PASMO a esta población. Cabe mencionar que en comparación con el año 2020, que fue golpeado por la pandemia, se puede observar una notable recuperación de las actividades de toma de pruebas. Este alcance se ha obtenido por el trabajo en conjunto del sector gobierno y de las organizaciones de sociedad civil, quienes, como respuesta a la mitigación de la pandemia, planificaron actividades en busca de dar cobertura a un mayor porcentaje de población HSH, entre las actividades realizadas tenemos, por ejemplo: búsqueda de contacto, promoción a través de redes sociales, bares, discotecas, saunas, actividades extramurales con ampliación de horarios, entre otras, dando excelente resultados. Para el alcance de las metas futuras, se piensa continuar con estas actividades y agregar otras, como, por ejemplo, la auto prueba de VIH. Se espera que para los próximos períodos de notificación, se cuente con una actualización del tamaño de esta población a nivel nacional, para así poder evaluar las metas establecidas.</a:t>
                      </a:r>
                      <a:br>
                        <a:rPr lang="es-MX" sz="900" b="0" i="0" u="none" strike="noStrike" dirty="0">
                          <a:solidFill>
                            <a:srgbClr val="000000"/>
                          </a:solidFill>
                          <a:effectLst/>
                          <a:latin typeface="Bembo Std" panose="02020605060306020A03" pitchFamily="18" charset="0"/>
                        </a:rPr>
                      </a:br>
                      <a:br>
                        <a:rPr lang="es-MX" sz="900" b="0" i="0" u="none" strike="noStrike" dirty="0">
                          <a:solidFill>
                            <a:srgbClr val="000000"/>
                          </a:solidFill>
                          <a:effectLst/>
                          <a:latin typeface="Bembo Std" panose="02020605060306020A03" pitchFamily="18" charset="0"/>
                        </a:rPr>
                      </a:br>
                      <a:r>
                        <a:rPr lang="es-MX" sz="900" b="1" i="0" u="sng" strike="noStrike" dirty="0">
                          <a:solidFill>
                            <a:srgbClr val="000000"/>
                          </a:solidFill>
                          <a:effectLst/>
                          <a:latin typeface="Bembo Std" panose="02020605060306020A03" pitchFamily="18" charset="0"/>
                        </a:rPr>
                        <a:t>Fuente:</a:t>
                      </a:r>
                      <a:r>
                        <a:rPr lang="es-MX" sz="900" b="0" i="0" u="none" strike="noStrike" dirty="0">
                          <a:solidFill>
                            <a:srgbClr val="000000"/>
                          </a:solidFill>
                          <a:effectLst/>
                          <a:latin typeface="Bembo Std" panose="02020605060306020A03" pitchFamily="18" charset="0"/>
                        </a:rPr>
                        <a:t> SUMEVE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618220147"/>
                  </a:ext>
                </a:extLst>
              </a:tr>
            </a:tbl>
          </a:graphicData>
        </a:graphic>
      </p:graphicFrame>
      <p:pic>
        <p:nvPicPr>
          <p:cNvPr id="5" name="Imagen 4">
            <a:extLst>
              <a:ext uri="{FF2B5EF4-FFF2-40B4-BE49-F238E27FC236}">
                <a16:creationId xmlns:a16="http://schemas.microsoft.com/office/drawing/2014/main" id="{734CA84B-3B67-277C-6DE6-210CB586E33E}"/>
              </a:ext>
            </a:extLst>
          </p:cNvPr>
          <p:cNvPicPr>
            <a:picLocks noChangeAspect="1"/>
          </p:cNvPicPr>
          <p:nvPr/>
        </p:nvPicPr>
        <p:blipFill>
          <a:blip r:embed="rId3"/>
          <a:stretch>
            <a:fillRect/>
          </a:stretch>
        </p:blipFill>
        <p:spPr>
          <a:xfrm>
            <a:off x="8688378" y="5835142"/>
            <a:ext cx="1601797" cy="812913"/>
          </a:xfrm>
          <a:prstGeom prst="rect">
            <a:avLst/>
          </a:prstGeom>
        </p:spPr>
      </p:pic>
    </p:spTree>
    <p:extLst>
      <p:ext uri="{BB962C8B-B14F-4D97-AF65-F5344CB8AC3E}">
        <p14:creationId xmlns:p14="http://schemas.microsoft.com/office/powerpoint/2010/main" val="2293286085"/>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736996" y="-55267"/>
            <a:ext cx="8153400" cy="864097"/>
          </a:xfrm>
        </p:spPr>
        <p:txBody>
          <a:bodyPr/>
          <a:lstStyle/>
          <a:p>
            <a:pPr>
              <a:defRPr/>
            </a:pPr>
            <a:r>
              <a:rPr lang="es-SV" sz="3600" i="1" dirty="0">
                <a:solidFill>
                  <a:srgbClr val="C00000"/>
                </a:solidFill>
                <a:effectLst>
                  <a:outerShdw blurRad="38100" dist="38100" dir="2700000" algn="tl">
                    <a:srgbClr val="000000">
                      <a:alpha val="43137"/>
                    </a:srgbClr>
                  </a:outerShdw>
                </a:effectLst>
                <a:latin typeface="Bembo Std" panose="02020605060306020A03" pitchFamily="18" charset="0"/>
              </a:rPr>
              <a:t>Avance Indicadores </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2" name="Tabla 1">
            <a:extLst>
              <a:ext uri="{FF2B5EF4-FFF2-40B4-BE49-F238E27FC236}">
                <a16:creationId xmlns:a16="http://schemas.microsoft.com/office/drawing/2014/main" id="{8D7E7338-27CC-13CE-33B8-B1FF85796131}"/>
              </a:ext>
            </a:extLst>
          </p:cNvPr>
          <p:cNvGraphicFramePr>
            <a:graphicFrameLocks noGrp="1"/>
          </p:cNvGraphicFramePr>
          <p:nvPr>
            <p:extLst>
              <p:ext uri="{D42A27DB-BD31-4B8C-83A1-F6EECF244321}">
                <p14:modId xmlns:p14="http://schemas.microsoft.com/office/powerpoint/2010/main" val="1399199514"/>
              </p:ext>
            </p:extLst>
          </p:nvPr>
        </p:nvGraphicFramePr>
        <p:xfrm>
          <a:off x="1484128" y="611215"/>
          <a:ext cx="10446940" cy="5263571"/>
        </p:xfrm>
        <a:graphic>
          <a:graphicData uri="http://schemas.openxmlformats.org/drawingml/2006/table">
            <a:tbl>
              <a:tblPr/>
              <a:tblGrid>
                <a:gridCol w="1522070">
                  <a:extLst>
                    <a:ext uri="{9D8B030D-6E8A-4147-A177-3AD203B41FA5}">
                      <a16:colId xmlns:a16="http://schemas.microsoft.com/office/drawing/2014/main" val="1778108262"/>
                    </a:ext>
                  </a:extLst>
                </a:gridCol>
                <a:gridCol w="968591">
                  <a:extLst>
                    <a:ext uri="{9D8B030D-6E8A-4147-A177-3AD203B41FA5}">
                      <a16:colId xmlns:a16="http://schemas.microsoft.com/office/drawing/2014/main" val="1994014358"/>
                    </a:ext>
                  </a:extLst>
                </a:gridCol>
                <a:gridCol w="1452886">
                  <a:extLst>
                    <a:ext uri="{9D8B030D-6E8A-4147-A177-3AD203B41FA5}">
                      <a16:colId xmlns:a16="http://schemas.microsoft.com/office/drawing/2014/main" val="3603587706"/>
                    </a:ext>
                  </a:extLst>
                </a:gridCol>
                <a:gridCol w="968591">
                  <a:extLst>
                    <a:ext uri="{9D8B030D-6E8A-4147-A177-3AD203B41FA5}">
                      <a16:colId xmlns:a16="http://schemas.microsoft.com/office/drawing/2014/main" val="2163803697"/>
                    </a:ext>
                  </a:extLst>
                </a:gridCol>
                <a:gridCol w="553480">
                  <a:extLst>
                    <a:ext uri="{9D8B030D-6E8A-4147-A177-3AD203B41FA5}">
                      <a16:colId xmlns:a16="http://schemas.microsoft.com/office/drawing/2014/main" val="1396642124"/>
                    </a:ext>
                  </a:extLst>
                </a:gridCol>
                <a:gridCol w="484295">
                  <a:extLst>
                    <a:ext uri="{9D8B030D-6E8A-4147-A177-3AD203B41FA5}">
                      <a16:colId xmlns:a16="http://schemas.microsoft.com/office/drawing/2014/main" val="3345796412"/>
                    </a:ext>
                  </a:extLst>
                </a:gridCol>
                <a:gridCol w="4497027">
                  <a:extLst>
                    <a:ext uri="{9D8B030D-6E8A-4147-A177-3AD203B41FA5}">
                      <a16:colId xmlns:a16="http://schemas.microsoft.com/office/drawing/2014/main" val="909078207"/>
                    </a:ext>
                  </a:extLst>
                </a:gridCol>
              </a:tblGrid>
              <a:tr h="366428">
                <a:tc>
                  <a:txBody>
                    <a:bodyPr/>
                    <a:lstStyle/>
                    <a:p>
                      <a:pPr algn="ctr" fontAlgn="ctr"/>
                      <a:r>
                        <a:rPr lang="es-SV" sz="1400" b="0" i="0" u="none" strike="noStrike" dirty="0">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Calibri" panose="020F0502020204030204" pitchFamily="34"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Calibri" panose="020F0502020204030204" pitchFamily="34" charset="0"/>
                        </a:rPr>
                        <a:t>Lograda al 31 de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1" i="0" u="none" strike="noStrike" dirty="0">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1050" b="1" i="0" u="none" strike="noStrike" dirty="0">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1050" b="1" i="0" u="none" strike="noStrike" dirty="0">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050" b="0" i="0" u="none" strike="noStrike" dirty="0">
                          <a:solidFill>
                            <a:srgbClr val="000000"/>
                          </a:solidFill>
                          <a:effectLst/>
                          <a:latin typeface="Arial" panose="020B060402020202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3281380114"/>
                  </a:ext>
                </a:extLst>
              </a:tr>
              <a:tr h="2931425">
                <a:tc>
                  <a:txBody>
                    <a:bodyPr/>
                    <a:lstStyle/>
                    <a:p>
                      <a:pPr algn="l" fontAlgn="ctr"/>
                      <a:r>
                        <a:rPr lang="es-MX" sz="1200" b="0" i="0" u="none" strike="noStrike" dirty="0">
                          <a:solidFill>
                            <a:srgbClr val="000000"/>
                          </a:solidFill>
                          <a:effectLst/>
                          <a:latin typeface="Calibri" panose="020F0502020204030204" pitchFamily="34" charset="0"/>
                        </a:rPr>
                        <a:t>KP-3c Número y porcentaje de trabajadores sexuales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Calibri" panose="020F0502020204030204" pitchFamily="34" charset="0"/>
                        </a:rPr>
                        <a:t>9,354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Calibri" panose="020F0502020204030204" pitchFamily="34" charset="0"/>
                        </a:rPr>
                        <a:t>8,511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600" b="1" i="0" u="none" strike="noStrike" dirty="0">
                          <a:solidFill>
                            <a:srgbClr val="000000"/>
                          </a:solidFill>
                          <a:effectLst/>
                          <a:latin typeface="Calibri" panose="020F0502020204030204" pitchFamily="34" charset="0"/>
                        </a:rPr>
                        <a:t>91%</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MX" sz="900" b="0" i="0" u="none" strike="noStrike" dirty="0">
                          <a:solidFill>
                            <a:srgbClr val="000000"/>
                          </a:solidFill>
                          <a:effectLst/>
                          <a:latin typeface="Bembo Std" panose="02020605060306020A03" pitchFamily="18" charset="0"/>
                        </a:rPr>
                        <a:t>Al </a:t>
                      </a:r>
                      <a:r>
                        <a:rPr lang="es-MX" sz="900" b="1" i="0" u="none" strike="noStrike" dirty="0">
                          <a:solidFill>
                            <a:srgbClr val="000000"/>
                          </a:solidFill>
                          <a:effectLst/>
                          <a:latin typeface="Bembo Std" panose="02020605060306020A03" pitchFamily="18" charset="0"/>
                        </a:rPr>
                        <a:t>18.93%</a:t>
                      </a:r>
                      <a:r>
                        <a:rPr lang="es-MX" sz="900" b="0" i="0" u="none" strike="noStrike" dirty="0">
                          <a:solidFill>
                            <a:srgbClr val="000000"/>
                          </a:solidFill>
                          <a:effectLst/>
                          <a:latin typeface="Bembo Std" panose="02020605060306020A03" pitchFamily="18" charset="0"/>
                        </a:rPr>
                        <a:t> de la población estimada de TS a nivel nacional, se le realizó prueba de VIH y se les notificó sus resultados, logrando así poder alcanzar la meta propuesta para este período de reporte, la cual se calculó basado en el histórico de las pruebas realizadas períodos anteriores y con la ambición de nuevas estrategias que colaborarían a obtener dichos  resultados. Este alcance corresponde a las actividades de tamizaje realizadas a  nivel nacional, tanto por el RP MINSAL, como por el SR y SSR. Cabe mencionar que en comparación con el año 2020, que fue golpeado por la pandemia, se puede observar una notable recuperación de las actividades de toma de pruebas. Este alcance se ha obtenido por el trabajo en conjunto del sector gobierno y de las organizaciones de sociedad civil, quienes como respuesta a la mitigación de la pandemia, planificaron actividades en busca de dar cobertura a un mayor porcentaje de población HSH, entre las actividades realizadas tenemos por ejemplo: búsqueda de contacto, promoción a través de redes sociales, lugares identificados de sexo transaccional, actividades extramurales con ampliación de horarios, entre otras, dando excelente resultados. Para el alcance de las metas futuras, se piensa continuar con estas actividades y agregar otras,  como, por ejemplo, la auto prueba de VIH y  promoción de la prueba a TS, que debido al cierre de varios lugares de trabajo de ellas por la pandemia, ofrecen sus servicios por redes sociales. Se espera que para los reportes de los próximos períodos, se cuente con una actualización del tamaño de esta población a nivel nacional, para así poder evaluar las metas establecidas.</a:t>
                      </a:r>
                      <a:br>
                        <a:rPr lang="es-MX" sz="900" b="0" i="0" u="none" strike="noStrike" dirty="0">
                          <a:solidFill>
                            <a:srgbClr val="000000"/>
                          </a:solidFill>
                          <a:effectLst/>
                          <a:latin typeface="Bembo Std" panose="02020605060306020A03" pitchFamily="18" charset="0"/>
                        </a:rPr>
                      </a:br>
                      <a:br>
                        <a:rPr lang="es-MX" sz="900" b="0" i="0" u="none" strike="noStrike" dirty="0">
                          <a:solidFill>
                            <a:srgbClr val="000000"/>
                          </a:solidFill>
                          <a:effectLst/>
                          <a:latin typeface="Bembo Std" panose="02020605060306020A03" pitchFamily="18" charset="0"/>
                        </a:rPr>
                      </a:br>
                      <a:r>
                        <a:rPr lang="es-MX" sz="900" b="1" i="0" u="sng" strike="noStrike" dirty="0">
                          <a:solidFill>
                            <a:srgbClr val="000000"/>
                          </a:solidFill>
                          <a:effectLst/>
                          <a:latin typeface="Bembo Std" panose="02020605060306020A03" pitchFamily="18" charset="0"/>
                        </a:rPr>
                        <a:t>Fuente:</a:t>
                      </a:r>
                      <a:r>
                        <a:rPr lang="es-MX" sz="900" b="0" i="0" u="none" strike="noStrike" dirty="0">
                          <a:solidFill>
                            <a:srgbClr val="000000"/>
                          </a:solidFill>
                          <a:effectLst/>
                          <a:latin typeface="Bembo Std" panose="02020605060306020A03" pitchFamily="18" charset="0"/>
                        </a:rPr>
                        <a:t> SUMEVE 2021</a:t>
                      </a:r>
                    </a:p>
                  </a:txBody>
                  <a:tcPr marL="0" marR="0" marT="0" marB="0" anchor="ctr">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79298350"/>
                  </a:ext>
                </a:extLst>
              </a:tr>
              <a:tr h="1905426">
                <a:tc>
                  <a:txBody>
                    <a:bodyPr/>
                    <a:lstStyle/>
                    <a:p>
                      <a:pPr algn="l" fontAlgn="ctr"/>
                      <a:r>
                        <a:rPr lang="es-MX" sz="1200" b="0" i="0" u="none" strike="noStrike" dirty="0">
                          <a:solidFill>
                            <a:srgbClr val="000000"/>
                          </a:solidFill>
                          <a:effectLst/>
                          <a:latin typeface="Calibri" panose="020F0502020204030204" pitchFamily="34" charset="0"/>
                        </a:rPr>
                        <a:t>KP-3b Número y porcentaje de personas transgénero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Calibri" panose="020F0502020204030204" pitchFamily="34" charset="0"/>
                        </a:rPr>
                        <a:t>1,368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a:solidFill>
                            <a:srgbClr val="000000"/>
                          </a:solidFill>
                          <a:effectLst/>
                          <a:latin typeface="Calibri" panose="020F0502020204030204" pitchFamily="34" charset="0"/>
                        </a:rPr>
                        <a:t>865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600" b="1" i="0" u="none" strike="noStrike" dirty="0">
                          <a:solidFill>
                            <a:srgbClr val="000000"/>
                          </a:solidFill>
                          <a:effectLst/>
                          <a:latin typeface="Calibri" panose="020F0502020204030204" pitchFamily="34" charset="0"/>
                        </a:rPr>
                        <a:t>63%</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ctr"/>
                      <a:r>
                        <a:rPr lang="es-MX" sz="900" b="0" i="0" u="none" strike="noStrike" dirty="0">
                          <a:solidFill>
                            <a:srgbClr val="000000"/>
                          </a:solidFill>
                          <a:effectLst/>
                          <a:latin typeface="Bembo Std" panose="02020605060306020A03" pitchFamily="18" charset="0"/>
                        </a:rPr>
                        <a:t>Al </a:t>
                      </a:r>
                      <a:r>
                        <a:rPr lang="es-MX" sz="900" b="1" i="0" u="none" strike="noStrike" dirty="0">
                          <a:solidFill>
                            <a:srgbClr val="000000"/>
                          </a:solidFill>
                          <a:effectLst/>
                          <a:latin typeface="Bembo Std" panose="02020605060306020A03" pitchFamily="18" charset="0"/>
                        </a:rPr>
                        <a:t>43.01%</a:t>
                      </a:r>
                      <a:r>
                        <a:rPr lang="es-MX" sz="900" b="0" i="0" u="none" strike="noStrike" dirty="0">
                          <a:solidFill>
                            <a:srgbClr val="000000"/>
                          </a:solidFill>
                          <a:effectLst/>
                          <a:latin typeface="Bembo Std" panose="02020605060306020A03" pitchFamily="18" charset="0"/>
                        </a:rPr>
                        <a:t> de la población estimada de trans a nivel nacional, se le realizó prueba de VIH y se les notificó sus resultados, quedando por debajo de la meta propuesta para este período de reporte. Este alcance corresponde a las actividades de tamizaje realizadas a nivel nacional, tanto por el RP MINSAL, como por el SR y SSR, de igual manera, se ha incluido en estos resultados los tamizajes realizados por PASMO a esta población. Cabe mencionar que la baja ejecución en el tamizaje, se debe a que una parte de esta población ya ha sido diagnosticada positiva, por lo que no se les vuelve a tamizar y muchas de ellas han migrado al extranjero. En comparación con el año 2020, que fue golpeado por la pandemia, se puede observar una notable recuperación de las actividades de toma de pruebas. Se espera que para los próximos períodos de notificación, se cuente con una actualización del tamaño de esta población a nivel nacional, para así poder evaluar las metas establecidas.</a:t>
                      </a:r>
                      <a:br>
                        <a:rPr lang="es-MX" sz="900" b="0" i="0" u="none" strike="noStrike" dirty="0">
                          <a:solidFill>
                            <a:srgbClr val="000000"/>
                          </a:solidFill>
                          <a:effectLst/>
                          <a:latin typeface="Bembo Std" panose="02020605060306020A03" pitchFamily="18" charset="0"/>
                        </a:rPr>
                      </a:br>
                      <a:br>
                        <a:rPr lang="es-MX" sz="900" b="0" i="0" u="none" strike="noStrike" dirty="0">
                          <a:solidFill>
                            <a:srgbClr val="000000"/>
                          </a:solidFill>
                          <a:effectLst/>
                          <a:latin typeface="Bembo Std" panose="02020605060306020A03" pitchFamily="18" charset="0"/>
                        </a:rPr>
                      </a:br>
                      <a:r>
                        <a:rPr lang="es-MX" sz="900" b="1" i="0" u="sng" strike="noStrike" dirty="0">
                          <a:solidFill>
                            <a:srgbClr val="000000"/>
                          </a:solidFill>
                          <a:effectLst/>
                          <a:latin typeface="Bembo Std" panose="02020605060306020A03" pitchFamily="18" charset="0"/>
                        </a:rPr>
                        <a:t>Fuente: </a:t>
                      </a:r>
                      <a:r>
                        <a:rPr lang="es-MX" sz="900" b="0" i="0" u="none" strike="noStrike" dirty="0">
                          <a:solidFill>
                            <a:srgbClr val="000000"/>
                          </a:solidFill>
                          <a:effectLst/>
                          <a:latin typeface="Bembo Std" panose="02020605060306020A03" pitchFamily="18" charset="0"/>
                        </a:rPr>
                        <a:t>SUMEVE 2021</a:t>
                      </a:r>
                    </a:p>
                  </a:txBody>
                  <a:tcPr marL="0" marR="0" marT="0" marB="0" anchor="ctr">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886245541"/>
                  </a:ext>
                </a:extLst>
              </a:tr>
            </a:tbl>
          </a:graphicData>
        </a:graphic>
      </p:graphicFrame>
      <p:pic>
        <p:nvPicPr>
          <p:cNvPr id="5" name="Imagen 4">
            <a:extLst>
              <a:ext uri="{FF2B5EF4-FFF2-40B4-BE49-F238E27FC236}">
                <a16:creationId xmlns:a16="http://schemas.microsoft.com/office/drawing/2014/main" id="{DD8FCF0E-F745-0954-AF39-E9CA88C73F58}"/>
              </a:ext>
            </a:extLst>
          </p:cNvPr>
          <p:cNvPicPr>
            <a:picLocks noChangeAspect="1"/>
          </p:cNvPicPr>
          <p:nvPr/>
        </p:nvPicPr>
        <p:blipFill>
          <a:blip r:embed="rId3"/>
          <a:stretch>
            <a:fillRect/>
          </a:stretch>
        </p:blipFill>
        <p:spPr>
          <a:xfrm>
            <a:off x="8890396" y="5874786"/>
            <a:ext cx="1399779" cy="710388"/>
          </a:xfrm>
          <a:prstGeom prst="rect">
            <a:avLst/>
          </a:prstGeom>
        </p:spPr>
      </p:pic>
    </p:spTree>
    <p:extLst>
      <p:ext uri="{BB962C8B-B14F-4D97-AF65-F5344CB8AC3E}">
        <p14:creationId xmlns:p14="http://schemas.microsoft.com/office/powerpoint/2010/main" val="963845591"/>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2136775" y="116633"/>
            <a:ext cx="8153400" cy="864097"/>
          </a:xfrm>
        </p:spPr>
        <p:txBody>
          <a:bodyPr/>
          <a:lstStyle/>
          <a:p>
            <a:pPr>
              <a:defRPr/>
            </a:pPr>
            <a:r>
              <a:rPr lang="es-SV" sz="3600" dirty="0">
                <a:effectLst>
                  <a:outerShdw blurRad="38100" dist="38100" dir="2700000" algn="tl">
                    <a:srgbClr val="000000">
                      <a:alpha val="43137"/>
                    </a:srgbClr>
                  </a:outerShdw>
                </a:effectLst>
                <a:latin typeface="Bembo Std" panose="02020605060306020A03" pitchFamily="18" charset="0"/>
              </a:rPr>
              <a:t>             Indicadores de Cobertura  </a:t>
            </a:r>
            <a:endParaRPr lang="es-ES" sz="3600" dirty="0">
              <a:effectLst>
                <a:outerShdw blurRad="38100" dist="38100" dir="2700000" algn="tl">
                  <a:srgbClr val="000000">
                    <a:alpha val="43137"/>
                  </a:srgbClr>
                </a:outerShdw>
              </a:effectLst>
              <a:latin typeface="Bembo Std" panose="02020605060306020A03" pitchFamily="18" charset="0"/>
            </a:endParaRPr>
          </a:p>
        </p:txBody>
      </p:sp>
      <p:graphicFrame>
        <p:nvGraphicFramePr>
          <p:cNvPr id="2" name="Tabla 1">
            <a:extLst>
              <a:ext uri="{FF2B5EF4-FFF2-40B4-BE49-F238E27FC236}">
                <a16:creationId xmlns:a16="http://schemas.microsoft.com/office/drawing/2014/main" id="{8D7E7338-27CC-13CE-33B8-B1FF85796131}"/>
              </a:ext>
            </a:extLst>
          </p:cNvPr>
          <p:cNvGraphicFramePr>
            <a:graphicFrameLocks noGrp="1"/>
          </p:cNvGraphicFramePr>
          <p:nvPr>
            <p:extLst>
              <p:ext uri="{D42A27DB-BD31-4B8C-83A1-F6EECF244321}">
                <p14:modId xmlns:p14="http://schemas.microsoft.com/office/powerpoint/2010/main" val="2663532878"/>
              </p:ext>
            </p:extLst>
          </p:nvPr>
        </p:nvGraphicFramePr>
        <p:xfrm>
          <a:off x="1132288" y="980730"/>
          <a:ext cx="10873207" cy="3816424"/>
        </p:xfrm>
        <a:graphic>
          <a:graphicData uri="http://schemas.openxmlformats.org/drawingml/2006/table">
            <a:tbl>
              <a:tblPr/>
              <a:tblGrid>
                <a:gridCol w="1584175">
                  <a:extLst>
                    <a:ext uri="{9D8B030D-6E8A-4147-A177-3AD203B41FA5}">
                      <a16:colId xmlns:a16="http://schemas.microsoft.com/office/drawing/2014/main" val="1778108262"/>
                    </a:ext>
                  </a:extLst>
                </a:gridCol>
                <a:gridCol w="1008112">
                  <a:extLst>
                    <a:ext uri="{9D8B030D-6E8A-4147-A177-3AD203B41FA5}">
                      <a16:colId xmlns:a16="http://schemas.microsoft.com/office/drawing/2014/main" val="1994014358"/>
                    </a:ext>
                  </a:extLst>
                </a:gridCol>
                <a:gridCol w="1512168">
                  <a:extLst>
                    <a:ext uri="{9D8B030D-6E8A-4147-A177-3AD203B41FA5}">
                      <a16:colId xmlns:a16="http://schemas.microsoft.com/office/drawing/2014/main" val="3603587706"/>
                    </a:ext>
                  </a:extLst>
                </a:gridCol>
                <a:gridCol w="1008112">
                  <a:extLst>
                    <a:ext uri="{9D8B030D-6E8A-4147-A177-3AD203B41FA5}">
                      <a16:colId xmlns:a16="http://schemas.microsoft.com/office/drawing/2014/main" val="2163803697"/>
                    </a:ext>
                  </a:extLst>
                </a:gridCol>
                <a:gridCol w="576064">
                  <a:extLst>
                    <a:ext uri="{9D8B030D-6E8A-4147-A177-3AD203B41FA5}">
                      <a16:colId xmlns:a16="http://schemas.microsoft.com/office/drawing/2014/main" val="1396642124"/>
                    </a:ext>
                  </a:extLst>
                </a:gridCol>
                <a:gridCol w="504056">
                  <a:extLst>
                    <a:ext uri="{9D8B030D-6E8A-4147-A177-3AD203B41FA5}">
                      <a16:colId xmlns:a16="http://schemas.microsoft.com/office/drawing/2014/main" val="3345796412"/>
                    </a:ext>
                  </a:extLst>
                </a:gridCol>
                <a:gridCol w="4680520">
                  <a:extLst>
                    <a:ext uri="{9D8B030D-6E8A-4147-A177-3AD203B41FA5}">
                      <a16:colId xmlns:a16="http://schemas.microsoft.com/office/drawing/2014/main" val="909078207"/>
                    </a:ext>
                  </a:extLst>
                </a:gridCol>
              </a:tblGrid>
              <a:tr h="595012">
                <a:tc>
                  <a:txBody>
                    <a:bodyPr/>
                    <a:lstStyle/>
                    <a:p>
                      <a:pPr algn="ctr" fontAlgn="ctr"/>
                      <a:r>
                        <a:rPr lang="es-SV" sz="1400" b="0"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Bembo Std" panose="02020605060306020A03" pitchFamily="18"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Bembo Std" panose="02020605060306020A03" pitchFamily="18" charset="0"/>
                        </a:rPr>
                        <a:t>Lograda al 31 de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1" i="0" u="none" strike="noStrike" dirty="0">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1400" b="1" i="0" u="none" strike="noStrike" dirty="0">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1400" b="1" i="0" u="none" strike="noStrike" dirty="0">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400" b="0" i="0" u="none" strike="noStrike" dirty="0">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3281380114"/>
                  </a:ext>
                </a:extLst>
              </a:tr>
              <a:tr h="3221412">
                <a:tc>
                  <a:txBody>
                    <a:bodyPr/>
                    <a:lstStyle/>
                    <a:p>
                      <a:pPr algn="l" fontAlgn="ctr"/>
                      <a:r>
                        <a:rPr lang="es-MX" sz="1200" b="0" i="0" u="none" strike="noStrike" dirty="0">
                          <a:solidFill>
                            <a:srgbClr val="000000"/>
                          </a:solidFill>
                          <a:effectLst/>
                          <a:latin typeface="Bembo Std" panose="02020605060306020A03" pitchFamily="18" charset="0"/>
                        </a:rPr>
                        <a:t>KP-1a(M): Porcentaje de hombres que tienen relaciones sexuales con hombres cubiertos por programas de prevención del VIH (paquetes definidos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Bembo Std" panose="02020605060306020A03" pitchFamily="18" charset="0"/>
                        </a:rPr>
                        <a:t>27,611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400" b="0" i="0" u="none" strike="noStrike" dirty="0">
                          <a:solidFill>
                            <a:srgbClr val="000000"/>
                          </a:solidFill>
                          <a:effectLst/>
                          <a:latin typeface="Bembo Std" panose="02020605060306020A03" pitchFamily="18" charset="0"/>
                        </a:rPr>
                        <a:t>24,636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600" b="1" i="0" u="none" strike="noStrike" dirty="0">
                          <a:solidFill>
                            <a:srgbClr val="000000"/>
                          </a:solidFill>
                          <a:effectLst/>
                          <a:latin typeface="Bembo Std" panose="02020605060306020A03" pitchFamily="18" charset="0"/>
                        </a:rPr>
                        <a:t>89%</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t"/>
                      <a:r>
                        <a:rPr lang="es-MX" sz="1100" b="0" i="0" u="none" strike="noStrike" dirty="0">
                          <a:solidFill>
                            <a:srgbClr val="000000"/>
                          </a:solidFill>
                          <a:effectLst/>
                          <a:latin typeface="Bembo Std" panose="02020605060306020A03" pitchFamily="18" charset="0"/>
                        </a:rPr>
                        <a:t>Al </a:t>
                      </a:r>
                      <a:r>
                        <a:rPr lang="es-MX" sz="1100" b="1" i="0" u="none" strike="noStrike" dirty="0">
                          <a:solidFill>
                            <a:srgbClr val="000000"/>
                          </a:solidFill>
                          <a:effectLst/>
                          <a:latin typeface="Bembo Std" panose="02020605060306020A03" pitchFamily="18" charset="0"/>
                        </a:rPr>
                        <a:t>45.50%</a:t>
                      </a:r>
                      <a:r>
                        <a:rPr lang="es-MX" sz="1100" b="0" i="0" u="none" strike="noStrike" dirty="0">
                          <a:solidFill>
                            <a:srgbClr val="000000"/>
                          </a:solidFill>
                          <a:effectLst/>
                          <a:latin typeface="Bembo Std" panose="02020605060306020A03" pitchFamily="18" charset="0"/>
                        </a:rPr>
                        <a:t> de la población estimada de HSH a nivel nacional, se les entrego paquetes de prevención, tanto por el RP MINSAL, como por el SR y SSR, de igual manera se ha incluido en estos resultados el número de paquetes de prevención proporcionados por PASMO a esta población. La fuente de este resultado es SIGPRO y SIAP VICITS. El resultado quedo por debajo de lo establecido para este periodo en el marco de desempeño, esto debido al aumento del precio de los insumos y de los fletes que se presentaron por  la pandemia de COVID-19, lo que ocasiono una disminución de las cantidades estimadas a distribuir durante el año 2021. Al comparar los resultados de este año con los del año 2020 donde golpeo más fuerte la pandemia, se puede observar la recuperación que se ha logrado en las actividades de prevención, gracias a actividades de ampliación de horario y de acercamiento a los servicios a través de las unidades móviles y los servicios de las VICITS.</a:t>
                      </a:r>
                      <a:br>
                        <a:rPr lang="es-MX" sz="1100" b="0" i="0" u="none" strike="noStrike" dirty="0">
                          <a:solidFill>
                            <a:srgbClr val="000000"/>
                          </a:solidFill>
                          <a:effectLst/>
                          <a:latin typeface="Bembo Std" panose="02020605060306020A03" pitchFamily="18" charset="0"/>
                        </a:rPr>
                      </a:br>
                      <a:br>
                        <a:rPr lang="es-MX" sz="1100" b="0" i="0" u="none" strike="noStrike" dirty="0">
                          <a:solidFill>
                            <a:srgbClr val="000000"/>
                          </a:solidFill>
                          <a:effectLst/>
                          <a:latin typeface="Bembo Std" panose="02020605060306020A03" pitchFamily="18" charset="0"/>
                        </a:rPr>
                      </a:br>
                      <a:r>
                        <a:rPr lang="es-MX" sz="1100" b="1" i="0" u="sng" strike="noStrike" dirty="0">
                          <a:solidFill>
                            <a:srgbClr val="000000"/>
                          </a:solidFill>
                          <a:effectLst/>
                          <a:latin typeface="Bembo Std" panose="02020605060306020A03" pitchFamily="18" charset="0"/>
                        </a:rPr>
                        <a:t>Fuente:</a:t>
                      </a:r>
                      <a:r>
                        <a:rPr lang="es-MX" sz="1100" b="0" i="0" u="none" strike="noStrike" dirty="0">
                          <a:solidFill>
                            <a:srgbClr val="000000"/>
                          </a:solidFill>
                          <a:effectLst/>
                          <a:latin typeface="Bembo Std" panose="02020605060306020A03" pitchFamily="18" charset="0"/>
                        </a:rPr>
                        <a:t> SIGPRO, SIAP 2021</a:t>
                      </a:r>
                    </a:p>
                  </a:txBody>
                  <a:tcPr marL="0" marR="0" marT="0" marB="0">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318062681"/>
                  </a:ext>
                </a:extLst>
              </a:tr>
            </a:tbl>
          </a:graphicData>
        </a:graphic>
      </p:graphicFrame>
      <p:pic>
        <p:nvPicPr>
          <p:cNvPr id="5" name="Imagen 4">
            <a:extLst>
              <a:ext uri="{FF2B5EF4-FFF2-40B4-BE49-F238E27FC236}">
                <a16:creationId xmlns:a16="http://schemas.microsoft.com/office/drawing/2014/main" id="{DD8FCF0E-F745-0954-AF39-E9CA88C73F58}"/>
              </a:ext>
            </a:extLst>
          </p:cNvPr>
          <p:cNvPicPr>
            <a:picLocks noChangeAspect="1"/>
          </p:cNvPicPr>
          <p:nvPr/>
        </p:nvPicPr>
        <p:blipFill>
          <a:blip r:embed="rId3"/>
          <a:stretch>
            <a:fillRect/>
          </a:stretch>
        </p:blipFill>
        <p:spPr>
          <a:xfrm>
            <a:off x="8161862" y="5815225"/>
            <a:ext cx="1683887" cy="854573"/>
          </a:xfrm>
          <a:prstGeom prst="rect">
            <a:avLst/>
          </a:prstGeom>
        </p:spPr>
      </p:pic>
    </p:spTree>
    <p:extLst>
      <p:ext uri="{BB962C8B-B14F-4D97-AF65-F5344CB8AC3E}">
        <p14:creationId xmlns:p14="http://schemas.microsoft.com/office/powerpoint/2010/main" val="2374489918"/>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graphicFrame>
        <p:nvGraphicFramePr>
          <p:cNvPr id="3" name="Tabla 2">
            <a:extLst>
              <a:ext uri="{FF2B5EF4-FFF2-40B4-BE49-F238E27FC236}">
                <a16:creationId xmlns:a16="http://schemas.microsoft.com/office/drawing/2014/main" id="{5AF31932-5056-1A8E-C8AB-5B3DCB33B8DA}"/>
              </a:ext>
            </a:extLst>
          </p:cNvPr>
          <p:cNvGraphicFramePr>
            <a:graphicFrameLocks noGrp="1"/>
          </p:cNvGraphicFramePr>
          <p:nvPr>
            <p:extLst>
              <p:ext uri="{D42A27DB-BD31-4B8C-83A1-F6EECF244321}">
                <p14:modId xmlns:p14="http://schemas.microsoft.com/office/powerpoint/2010/main" val="2266527398"/>
              </p:ext>
            </p:extLst>
          </p:nvPr>
        </p:nvGraphicFramePr>
        <p:xfrm>
          <a:off x="1128159" y="563639"/>
          <a:ext cx="10735741" cy="5472608"/>
        </p:xfrm>
        <a:graphic>
          <a:graphicData uri="http://schemas.openxmlformats.org/drawingml/2006/table">
            <a:tbl>
              <a:tblPr/>
              <a:tblGrid>
                <a:gridCol w="2583732">
                  <a:extLst>
                    <a:ext uri="{9D8B030D-6E8A-4147-A177-3AD203B41FA5}">
                      <a16:colId xmlns:a16="http://schemas.microsoft.com/office/drawing/2014/main" val="2234564848"/>
                    </a:ext>
                  </a:extLst>
                </a:gridCol>
                <a:gridCol w="1391241">
                  <a:extLst>
                    <a:ext uri="{9D8B030D-6E8A-4147-A177-3AD203B41FA5}">
                      <a16:colId xmlns:a16="http://schemas.microsoft.com/office/drawing/2014/main" val="1123323127"/>
                    </a:ext>
                  </a:extLst>
                </a:gridCol>
                <a:gridCol w="794994">
                  <a:extLst>
                    <a:ext uri="{9D8B030D-6E8A-4147-A177-3AD203B41FA5}">
                      <a16:colId xmlns:a16="http://schemas.microsoft.com/office/drawing/2014/main" val="4126151566"/>
                    </a:ext>
                  </a:extLst>
                </a:gridCol>
                <a:gridCol w="526684">
                  <a:extLst>
                    <a:ext uri="{9D8B030D-6E8A-4147-A177-3AD203B41FA5}">
                      <a16:colId xmlns:a16="http://schemas.microsoft.com/office/drawing/2014/main" val="2227309699"/>
                    </a:ext>
                  </a:extLst>
                </a:gridCol>
                <a:gridCol w="606183">
                  <a:extLst>
                    <a:ext uri="{9D8B030D-6E8A-4147-A177-3AD203B41FA5}">
                      <a16:colId xmlns:a16="http://schemas.microsoft.com/office/drawing/2014/main" val="2208965009"/>
                    </a:ext>
                  </a:extLst>
                </a:gridCol>
                <a:gridCol w="490247">
                  <a:extLst>
                    <a:ext uri="{9D8B030D-6E8A-4147-A177-3AD203B41FA5}">
                      <a16:colId xmlns:a16="http://schemas.microsoft.com/office/drawing/2014/main" val="2301527180"/>
                    </a:ext>
                  </a:extLst>
                </a:gridCol>
                <a:gridCol w="4342660">
                  <a:extLst>
                    <a:ext uri="{9D8B030D-6E8A-4147-A177-3AD203B41FA5}">
                      <a16:colId xmlns:a16="http://schemas.microsoft.com/office/drawing/2014/main" val="134091002"/>
                    </a:ext>
                  </a:extLst>
                </a:gridCol>
              </a:tblGrid>
              <a:tr h="489459">
                <a:tc>
                  <a:txBody>
                    <a:bodyPr/>
                    <a:lstStyle/>
                    <a:p>
                      <a:pPr algn="just" fontAlgn="ctr"/>
                      <a:r>
                        <a:rPr lang="es-SV" sz="1050" b="0"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SV" sz="1050" b="0" i="0" u="none" strike="noStrike" dirty="0">
                          <a:solidFill>
                            <a:srgbClr val="000000"/>
                          </a:solidFill>
                          <a:effectLst/>
                          <a:latin typeface="Bembo Std" panose="02020605060306020A03" pitchFamily="18"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MX" sz="1050" b="0" i="0" u="none" strike="noStrike">
                          <a:solidFill>
                            <a:srgbClr val="000000"/>
                          </a:solidFill>
                          <a:effectLst/>
                          <a:latin typeface="Bembo Std" panose="02020605060306020A03" pitchFamily="18" charset="0"/>
                        </a:rPr>
                        <a:t>Lograda al 31 de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SV" sz="1100" b="1" i="0" u="none" strike="noStrike">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just" fontAlgn="ctr"/>
                      <a:r>
                        <a:rPr lang="es-SV" sz="1100" b="1" i="0" u="none" strike="noStrike">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just" fontAlgn="ctr"/>
                      <a:r>
                        <a:rPr lang="es-SV" sz="1100" b="1" i="0" u="none" strike="noStrike">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just" fontAlgn="ctr"/>
                      <a:r>
                        <a:rPr lang="es-SV" sz="1100" b="0" i="0" u="none" strike="noStrike">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1140409298"/>
                  </a:ext>
                </a:extLst>
              </a:tr>
              <a:tr h="2419316">
                <a:tc>
                  <a:txBody>
                    <a:bodyPr/>
                    <a:lstStyle/>
                    <a:p>
                      <a:pPr algn="just" fontAlgn="ctr"/>
                      <a:r>
                        <a:rPr lang="es-MX" sz="1200" b="0" i="0" u="none" strike="noStrike" dirty="0">
                          <a:solidFill>
                            <a:srgbClr val="000000"/>
                          </a:solidFill>
                          <a:effectLst/>
                          <a:latin typeface="Bembo Std" panose="02020605060306020A03" pitchFamily="18" charset="0"/>
                        </a:rPr>
                        <a:t>KP-1b(M): Porcentaje de personas transgénero cubiertas por programas de prevención del VIH; paquete definido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SV" sz="1800" b="0" i="0" u="none" strike="noStrike" dirty="0">
                          <a:solidFill>
                            <a:srgbClr val="000000"/>
                          </a:solidFill>
                          <a:effectLst/>
                          <a:latin typeface="Bembo Std" panose="02020605060306020A03" pitchFamily="18" charset="0"/>
                        </a:rPr>
                        <a:t>1,709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SV" sz="1800" b="0" i="0" u="none" strike="noStrike" dirty="0">
                          <a:solidFill>
                            <a:srgbClr val="000000"/>
                          </a:solidFill>
                          <a:effectLst/>
                          <a:latin typeface="Bembo Std" panose="02020605060306020A03" pitchFamily="18" charset="0"/>
                        </a:rPr>
                        <a:t>1,747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just" fontAlgn="ctr"/>
                      <a:r>
                        <a:rPr lang="es-SV" sz="1600" b="1" i="0" u="none" strike="noStrike" dirty="0">
                          <a:solidFill>
                            <a:srgbClr val="000000"/>
                          </a:solidFill>
                          <a:effectLst/>
                          <a:latin typeface="Bembo Std" panose="02020605060306020A03" pitchFamily="18" charset="0"/>
                        </a:rPr>
                        <a:t>102%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t"/>
                      <a:r>
                        <a:rPr lang="es-MX" sz="1100" b="0" i="0" u="none" strike="noStrike" dirty="0">
                          <a:solidFill>
                            <a:srgbClr val="000000"/>
                          </a:solidFill>
                          <a:effectLst/>
                          <a:latin typeface="Bembo Std" panose="02020605060306020A03" pitchFamily="18" charset="0"/>
                        </a:rPr>
                        <a:t>Al </a:t>
                      </a:r>
                      <a:r>
                        <a:rPr lang="es-MX" sz="1100" b="1" i="0" u="none" strike="noStrike" dirty="0">
                          <a:solidFill>
                            <a:srgbClr val="000000"/>
                          </a:solidFill>
                          <a:effectLst/>
                          <a:latin typeface="Bembo Std" panose="02020605060306020A03" pitchFamily="18" charset="0"/>
                        </a:rPr>
                        <a:t>86.87%</a:t>
                      </a:r>
                      <a:r>
                        <a:rPr lang="es-MX" sz="1100" b="0" i="0" u="none" strike="noStrike" dirty="0">
                          <a:solidFill>
                            <a:srgbClr val="000000"/>
                          </a:solidFill>
                          <a:effectLst/>
                          <a:latin typeface="Bembo Std" panose="02020605060306020A03" pitchFamily="18" charset="0"/>
                        </a:rPr>
                        <a:t> de la población estimada de trans a nivel nacional, se les </a:t>
                      </a:r>
                      <a:r>
                        <a:rPr lang="es-MX" sz="1100" b="0" i="0" u="none" strike="noStrike" dirty="0" err="1">
                          <a:solidFill>
                            <a:srgbClr val="000000"/>
                          </a:solidFill>
                          <a:effectLst/>
                          <a:latin typeface="Bembo Std" panose="02020605060306020A03" pitchFamily="18" charset="0"/>
                        </a:rPr>
                        <a:t>lentrego</a:t>
                      </a:r>
                      <a:r>
                        <a:rPr lang="es-MX" sz="1100" b="0" i="0" u="none" strike="noStrike" dirty="0">
                          <a:solidFill>
                            <a:srgbClr val="000000"/>
                          </a:solidFill>
                          <a:effectLst/>
                          <a:latin typeface="Bembo Std" panose="02020605060306020A03" pitchFamily="18" charset="0"/>
                        </a:rPr>
                        <a:t> paquetes de prevención, tanto por el RP MINSAL, como por el SR y SSR, de igual manera se ha incluido en estos resultados el número de paquetes de prevención proporcionados por PASMO a esta población. La fuente de este </a:t>
                      </a:r>
                      <a:r>
                        <a:rPr lang="es-MX" sz="1100" b="0" i="0" u="none" strike="noStrike" dirty="0" err="1">
                          <a:solidFill>
                            <a:srgbClr val="000000"/>
                          </a:solidFill>
                          <a:effectLst/>
                          <a:latin typeface="Bembo Std" panose="02020605060306020A03" pitchFamily="18" charset="0"/>
                        </a:rPr>
                        <a:t>rsultado</a:t>
                      </a:r>
                      <a:r>
                        <a:rPr lang="es-MX" sz="1100" b="0" i="0" u="none" strike="noStrike" dirty="0">
                          <a:solidFill>
                            <a:srgbClr val="000000"/>
                          </a:solidFill>
                          <a:effectLst/>
                          <a:latin typeface="Bembo Std" panose="02020605060306020A03" pitchFamily="18" charset="0"/>
                        </a:rPr>
                        <a:t> es SIGPRO y SIAP VICITS. A diferencia de las otras poblaciones, por ser esta una población más pequeña, el resultado supero el establecido para este período en el marco de desempeño. Al comparar los resultados de este año con los del año 2020, donde golpeo más fuerte la pandemia, se puede observar la recuperación que se ha logrado en las actividades de prevención, gracias a actividades de ampliación de horario y de acercamiento a los servicios a través de las unidades móviles y los servicios de las VICITS. </a:t>
                      </a:r>
                      <a:br>
                        <a:rPr lang="es-MX" sz="1100" b="0" i="0" u="none" strike="noStrike" dirty="0">
                          <a:solidFill>
                            <a:srgbClr val="000000"/>
                          </a:solidFill>
                          <a:effectLst/>
                          <a:latin typeface="Bembo Std" panose="02020605060306020A03" pitchFamily="18" charset="0"/>
                        </a:rPr>
                      </a:br>
                      <a:br>
                        <a:rPr lang="es-MX" sz="1100" b="0" i="0" u="none" strike="noStrike" dirty="0">
                          <a:solidFill>
                            <a:srgbClr val="000000"/>
                          </a:solidFill>
                          <a:effectLst/>
                          <a:latin typeface="Bembo Std" panose="02020605060306020A03" pitchFamily="18" charset="0"/>
                        </a:rPr>
                      </a:br>
                      <a:r>
                        <a:rPr lang="es-MX" sz="1100" b="1" i="0" u="sng" strike="noStrike" dirty="0">
                          <a:solidFill>
                            <a:srgbClr val="000000"/>
                          </a:solidFill>
                          <a:effectLst/>
                          <a:latin typeface="Bembo Std" panose="02020605060306020A03" pitchFamily="18" charset="0"/>
                        </a:rPr>
                        <a:t>Fuente:</a:t>
                      </a:r>
                      <a:r>
                        <a:rPr lang="es-MX" sz="1100" b="0" i="0" u="none" strike="noStrike" dirty="0">
                          <a:solidFill>
                            <a:srgbClr val="000000"/>
                          </a:solidFill>
                          <a:effectLst/>
                          <a:latin typeface="Bembo Std" panose="02020605060306020A03" pitchFamily="18" charset="0"/>
                        </a:rPr>
                        <a:t> SIGPRO, SIAP 2021</a:t>
                      </a: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319519531"/>
                  </a:ext>
                </a:extLst>
              </a:tr>
              <a:tr h="2563833">
                <a:tc>
                  <a:txBody>
                    <a:bodyPr/>
                    <a:lstStyle/>
                    <a:p>
                      <a:pPr algn="just" fontAlgn="ctr"/>
                      <a:r>
                        <a:rPr lang="es-MX" sz="1200" b="0" i="0" u="none" strike="noStrike">
                          <a:solidFill>
                            <a:srgbClr val="000000"/>
                          </a:solidFill>
                          <a:effectLst/>
                          <a:latin typeface="Bembo Std" panose="02020605060306020A03" pitchFamily="18" charset="0"/>
                        </a:rPr>
                        <a:t>KP-1c(M): Porcentaje de trabajadores sexuales cubiertos por programas de prevención del VIH (paquete definido de servicios)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SV" sz="1800" b="0" i="0" u="none" strike="noStrike" dirty="0">
                          <a:solidFill>
                            <a:srgbClr val="000000"/>
                          </a:solidFill>
                          <a:effectLst/>
                          <a:latin typeface="Bembo Std" panose="02020605060306020A03" pitchFamily="18" charset="0"/>
                        </a:rPr>
                        <a:t>11,693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just" fontAlgn="ctr"/>
                      <a:r>
                        <a:rPr lang="es-SV" sz="1800" b="0" i="0" u="none" strike="noStrike" dirty="0">
                          <a:solidFill>
                            <a:srgbClr val="000000"/>
                          </a:solidFill>
                          <a:effectLst/>
                          <a:latin typeface="Bembo Std" panose="02020605060306020A03" pitchFamily="18" charset="0"/>
                        </a:rPr>
                        <a:t>7,392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just" fontAlgn="ctr"/>
                      <a:r>
                        <a:rPr lang="es-SV" sz="1600" b="1" i="0" u="none" strike="noStrike">
                          <a:solidFill>
                            <a:srgbClr val="000000"/>
                          </a:solidFill>
                          <a:effectLst/>
                          <a:latin typeface="Bembo Std" panose="02020605060306020A03" pitchFamily="18" charset="0"/>
                        </a:rPr>
                        <a:t>63%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t"/>
                      <a:r>
                        <a:rPr lang="es-MX" sz="1100" b="0" i="0" u="none" strike="noStrike" dirty="0">
                          <a:solidFill>
                            <a:srgbClr val="000000"/>
                          </a:solidFill>
                          <a:effectLst/>
                          <a:latin typeface="Bembo Std" panose="02020605060306020A03" pitchFamily="18" charset="0"/>
                        </a:rPr>
                        <a:t>Al</a:t>
                      </a:r>
                      <a:r>
                        <a:rPr lang="es-MX" sz="1100" b="1" i="0" u="none" strike="noStrike" dirty="0">
                          <a:solidFill>
                            <a:srgbClr val="000000"/>
                          </a:solidFill>
                          <a:effectLst/>
                          <a:latin typeface="Bembo Std" panose="02020605060306020A03" pitchFamily="18" charset="0"/>
                        </a:rPr>
                        <a:t> 16.44%</a:t>
                      </a:r>
                      <a:r>
                        <a:rPr lang="es-MX" sz="1100" b="0" i="0" u="none" strike="noStrike" dirty="0">
                          <a:solidFill>
                            <a:srgbClr val="000000"/>
                          </a:solidFill>
                          <a:effectLst/>
                          <a:latin typeface="Bembo Std" panose="02020605060306020A03" pitchFamily="18" charset="0"/>
                        </a:rPr>
                        <a:t> de la población estimada de TS a nivel nacional, se les entrego paquetes de prevención, tanto por el RP MINSAL, como por el SR y SSR. La fuente de este resultado es SIGPRO y SIAP VICITS. El resultado quedo por debajo de lo establecido para este período en el marco de desempeño, esto debido al aumento del precio de los insumos y de los fletes ocasionados por la pandemia de COVID-19, lo que ocasiono una disminución de las cantidades estimadas a distribuir durante el año 2021.  Al comparar los resultados de este año con los del año 2020, donde golpeo más fuerte la pandemia, se puede observar la recuperación que se ha logrado en las actividades de prevención, gracias a actividades de ampliación de horario y de acercamiento a los servicios a través de las unidades móviles y  de las atenciones en las VICITS.</a:t>
                      </a:r>
                      <a:br>
                        <a:rPr lang="es-MX" sz="1100" b="0" i="0" u="none" strike="noStrike" dirty="0">
                          <a:solidFill>
                            <a:srgbClr val="000000"/>
                          </a:solidFill>
                          <a:effectLst/>
                          <a:latin typeface="Bembo Std" panose="02020605060306020A03" pitchFamily="18" charset="0"/>
                        </a:rPr>
                      </a:br>
                      <a:br>
                        <a:rPr lang="es-MX" sz="1100" b="0" i="0" u="none" strike="noStrike" dirty="0">
                          <a:solidFill>
                            <a:srgbClr val="000000"/>
                          </a:solidFill>
                          <a:effectLst/>
                          <a:latin typeface="Bembo Std" panose="02020605060306020A03" pitchFamily="18" charset="0"/>
                        </a:rPr>
                      </a:br>
                      <a:r>
                        <a:rPr lang="es-MX" sz="1100" b="1" i="0" u="sng" strike="noStrike" dirty="0">
                          <a:solidFill>
                            <a:srgbClr val="000000"/>
                          </a:solidFill>
                          <a:effectLst/>
                          <a:latin typeface="Bembo Std" panose="02020605060306020A03" pitchFamily="18" charset="0"/>
                        </a:rPr>
                        <a:t>Fuente:</a:t>
                      </a:r>
                      <a:r>
                        <a:rPr lang="es-MX" sz="1100" b="0" i="0" u="none" strike="noStrike" dirty="0">
                          <a:solidFill>
                            <a:srgbClr val="000000"/>
                          </a:solidFill>
                          <a:effectLst/>
                          <a:latin typeface="Bembo Std" panose="02020605060306020A03" pitchFamily="18" charset="0"/>
                        </a:rPr>
                        <a:t> SIGPRO, SIAP 2021</a:t>
                      </a:r>
                    </a:p>
                  </a:txBody>
                  <a:tcPr marL="0" marR="0" marT="0" marB="0">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619064080"/>
                  </a:ext>
                </a:extLst>
              </a:tr>
            </a:tbl>
          </a:graphicData>
        </a:graphic>
      </p:graphicFrame>
      <p:pic>
        <p:nvPicPr>
          <p:cNvPr id="5" name="Imagen 4">
            <a:extLst>
              <a:ext uri="{FF2B5EF4-FFF2-40B4-BE49-F238E27FC236}">
                <a16:creationId xmlns:a16="http://schemas.microsoft.com/office/drawing/2014/main" id="{6EC1C111-A587-FFE5-129E-4DDFE2DDFF18}"/>
              </a:ext>
            </a:extLst>
          </p:cNvPr>
          <p:cNvPicPr>
            <a:picLocks noChangeAspect="1"/>
          </p:cNvPicPr>
          <p:nvPr/>
        </p:nvPicPr>
        <p:blipFill>
          <a:blip r:embed="rId3"/>
          <a:stretch>
            <a:fillRect/>
          </a:stretch>
        </p:blipFill>
        <p:spPr>
          <a:xfrm>
            <a:off x="8594826" y="5998677"/>
            <a:ext cx="1785265" cy="906022"/>
          </a:xfrm>
          <a:prstGeom prst="rect">
            <a:avLst/>
          </a:prstGeom>
        </p:spPr>
      </p:pic>
      <p:sp>
        <p:nvSpPr>
          <p:cNvPr id="8" name="1 Título">
            <a:extLst>
              <a:ext uri="{FF2B5EF4-FFF2-40B4-BE49-F238E27FC236}">
                <a16:creationId xmlns:a16="http://schemas.microsoft.com/office/drawing/2014/main" id="{0525CEE4-3F21-6B1E-ACD2-1D6F4DEE7939}"/>
              </a:ext>
            </a:extLst>
          </p:cNvPr>
          <p:cNvSpPr>
            <a:spLocks noGrp="1"/>
          </p:cNvSpPr>
          <p:nvPr>
            <p:ph type="title"/>
          </p:nvPr>
        </p:nvSpPr>
        <p:spPr>
          <a:xfrm>
            <a:off x="0" y="-71661"/>
            <a:ext cx="8153400" cy="864097"/>
          </a:xfrm>
        </p:spPr>
        <p:txBody>
          <a:bodyPr/>
          <a:lstStyle/>
          <a:p>
            <a:pPr>
              <a:defRPr/>
            </a:pPr>
            <a:r>
              <a:rPr lang="es-SV" sz="3600" dirty="0">
                <a:effectLst>
                  <a:outerShdw blurRad="38100" dist="38100" dir="2700000" algn="tl">
                    <a:srgbClr val="000000">
                      <a:alpha val="43137"/>
                    </a:srgbClr>
                  </a:outerShdw>
                </a:effectLst>
                <a:latin typeface="Bembo Std" panose="02020605060306020A03" pitchFamily="18" charset="0"/>
              </a:rPr>
              <a:t>             Indicadores de Cobertura  </a:t>
            </a:r>
            <a:endParaRPr lang="es-ES" sz="3600" dirty="0">
              <a:effectLst>
                <a:outerShdw blurRad="38100" dist="38100" dir="2700000" algn="tl">
                  <a:srgbClr val="000000">
                    <a:alpha val="43137"/>
                  </a:srgbClr>
                </a:outerShdw>
              </a:effectLst>
              <a:latin typeface="Bembo Std" panose="02020605060306020A03" pitchFamily="18" charset="0"/>
            </a:endParaRPr>
          </a:p>
        </p:txBody>
      </p:sp>
    </p:spTree>
    <p:extLst>
      <p:ext uri="{BB962C8B-B14F-4D97-AF65-F5344CB8AC3E}">
        <p14:creationId xmlns:p14="http://schemas.microsoft.com/office/powerpoint/2010/main" val="316028192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872239" y="-167848"/>
            <a:ext cx="8153400" cy="990600"/>
          </a:xfrm>
        </p:spPr>
        <p:txBody>
          <a:bodyPr/>
          <a:lstStyle/>
          <a:p>
            <a:pPr algn="ctr">
              <a:defRPr/>
            </a:pPr>
            <a:r>
              <a:rPr lang="es-SV" sz="3600" dirty="0">
                <a:effectLst>
                  <a:outerShdw blurRad="38100" dist="38100" dir="2700000" algn="tl">
                    <a:srgbClr val="000000">
                      <a:alpha val="43137"/>
                    </a:srgbClr>
                  </a:outerShdw>
                </a:effectLst>
                <a:latin typeface="Bembo Std" panose="02020605060306020A03" pitchFamily="18" charset="0"/>
              </a:rPr>
              <a:t> Indicadores de Cobertura </a:t>
            </a:r>
            <a:endParaRPr lang="es-ES" sz="3600" dirty="0">
              <a:solidFill>
                <a:srgbClr val="C00000"/>
              </a:solidFill>
              <a:effectLst>
                <a:outerShdw blurRad="38100" dist="38100" dir="2700000" algn="tl">
                  <a:srgbClr val="000000">
                    <a:alpha val="43137"/>
                  </a:srgbClr>
                </a:outerShdw>
              </a:effectLst>
              <a:latin typeface="Bembo Std" panose="02020605060306020A03" pitchFamily="18" charset="0"/>
            </a:endParaRPr>
          </a:p>
        </p:txBody>
      </p:sp>
      <p:graphicFrame>
        <p:nvGraphicFramePr>
          <p:cNvPr id="3" name="Tabla 2">
            <a:extLst>
              <a:ext uri="{FF2B5EF4-FFF2-40B4-BE49-F238E27FC236}">
                <a16:creationId xmlns:a16="http://schemas.microsoft.com/office/drawing/2014/main" id="{D254CA43-C2F5-88F2-F635-66B64223D9FE}"/>
              </a:ext>
            </a:extLst>
          </p:cNvPr>
          <p:cNvGraphicFramePr>
            <a:graphicFrameLocks noGrp="1"/>
          </p:cNvGraphicFramePr>
          <p:nvPr>
            <p:extLst>
              <p:ext uri="{D42A27DB-BD31-4B8C-83A1-F6EECF244321}">
                <p14:modId xmlns:p14="http://schemas.microsoft.com/office/powerpoint/2010/main" val="2354490581"/>
              </p:ext>
            </p:extLst>
          </p:nvPr>
        </p:nvGraphicFramePr>
        <p:xfrm>
          <a:off x="1263281" y="649029"/>
          <a:ext cx="10526190" cy="5212025"/>
        </p:xfrm>
        <a:graphic>
          <a:graphicData uri="http://schemas.openxmlformats.org/drawingml/2006/table">
            <a:tbl>
              <a:tblPr/>
              <a:tblGrid>
                <a:gridCol w="2533301">
                  <a:extLst>
                    <a:ext uri="{9D8B030D-6E8A-4147-A177-3AD203B41FA5}">
                      <a16:colId xmlns:a16="http://schemas.microsoft.com/office/drawing/2014/main" val="4154495354"/>
                    </a:ext>
                  </a:extLst>
                </a:gridCol>
                <a:gridCol w="1364085">
                  <a:extLst>
                    <a:ext uri="{9D8B030D-6E8A-4147-A177-3AD203B41FA5}">
                      <a16:colId xmlns:a16="http://schemas.microsoft.com/office/drawing/2014/main" val="891756378"/>
                    </a:ext>
                  </a:extLst>
                </a:gridCol>
                <a:gridCol w="779477">
                  <a:extLst>
                    <a:ext uri="{9D8B030D-6E8A-4147-A177-3AD203B41FA5}">
                      <a16:colId xmlns:a16="http://schemas.microsoft.com/office/drawing/2014/main" val="2443265721"/>
                    </a:ext>
                  </a:extLst>
                </a:gridCol>
                <a:gridCol w="516403">
                  <a:extLst>
                    <a:ext uri="{9D8B030D-6E8A-4147-A177-3AD203B41FA5}">
                      <a16:colId xmlns:a16="http://schemas.microsoft.com/office/drawing/2014/main" val="970393207"/>
                    </a:ext>
                  </a:extLst>
                </a:gridCol>
                <a:gridCol w="594351">
                  <a:extLst>
                    <a:ext uri="{9D8B030D-6E8A-4147-A177-3AD203B41FA5}">
                      <a16:colId xmlns:a16="http://schemas.microsoft.com/office/drawing/2014/main" val="176768277"/>
                    </a:ext>
                  </a:extLst>
                </a:gridCol>
                <a:gridCol w="480678">
                  <a:extLst>
                    <a:ext uri="{9D8B030D-6E8A-4147-A177-3AD203B41FA5}">
                      <a16:colId xmlns:a16="http://schemas.microsoft.com/office/drawing/2014/main" val="1556811942"/>
                    </a:ext>
                  </a:extLst>
                </a:gridCol>
                <a:gridCol w="4257895">
                  <a:extLst>
                    <a:ext uri="{9D8B030D-6E8A-4147-A177-3AD203B41FA5}">
                      <a16:colId xmlns:a16="http://schemas.microsoft.com/office/drawing/2014/main" val="1529757496"/>
                    </a:ext>
                  </a:extLst>
                </a:gridCol>
              </a:tblGrid>
              <a:tr h="441704">
                <a:tc>
                  <a:txBody>
                    <a:bodyPr/>
                    <a:lstStyle/>
                    <a:p>
                      <a:pPr algn="ctr" fontAlgn="ctr"/>
                      <a:r>
                        <a:rPr lang="es-SV" sz="1100" b="0"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Bembo Std" panose="02020605060306020A03" pitchFamily="18"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Bembo Std" panose="02020605060306020A03" pitchFamily="18" charset="0"/>
                        </a:rPr>
                        <a:t>Lograda al 31 de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1" i="0" u="none" strike="noStrike">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1200" b="1" i="0" u="none" strike="noStrike">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1050" b="1" i="0" u="none" strike="noStrike">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050" b="0" i="0" u="none" strike="noStrike" dirty="0">
                          <a:solidFill>
                            <a:srgbClr val="000000"/>
                          </a:solidFill>
                          <a:effectLst/>
                          <a:latin typeface="Bembo Std" panose="02020605060306020A03" pitchFamily="18" charset="0"/>
                        </a:rPr>
                        <a:t>Comentarios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76127417"/>
                  </a:ext>
                </a:extLst>
              </a:tr>
              <a:tr h="2290317">
                <a:tc>
                  <a:txBody>
                    <a:bodyPr/>
                    <a:lstStyle/>
                    <a:p>
                      <a:pPr algn="l" fontAlgn="ctr"/>
                      <a:r>
                        <a:rPr lang="es-MX" sz="1400" b="0" i="0" u="none" strike="noStrike" dirty="0">
                          <a:solidFill>
                            <a:srgbClr val="000000"/>
                          </a:solidFill>
                          <a:effectLst/>
                          <a:latin typeface="Bembo Std" panose="02020605060306020A03" pitchFamily="18" charset="0"/>
                        </a:rPr>
                        <a:t>KP-3e Número de personas privadas de libertad que se sometieron a las pruebas y consejería del VIH y que recibieron sus resultados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2000" b="0" i="0" u="none" strike="noStrike" dirty="0">
                          <a:solidFill>
                            <a:srgbClr val="000000"/>
                          </a:solidFill>
                          <a:effectLst/>
                          <a:latin typeface="Bembo Std" panose="02020605060306020A03" pitchFamily="18" charset="0"/>
                        </a:rPr>
                        <a:t>32,500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2000" b="0" i="0" u="none" strike="noStrike" dirty="0">
                          <a:solidFill>
                            <a:srgbClr val="000000"/>
                          </a:solidFill>
                          <a:effectLst/>
                          <a:latin typeface="Bembo Std" panose="02020605060306020A03" pitchFamily="18" charset="0"/>
                        </a:rPr>
                        <a:t>40,872</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800" b="1" i="0" u="none" strike="noStrike" dirty="0">
                          <a:solidFill>
                            <a:srgbClr val="000000"/>
                          </a:solidFill>
                          <a:effectLst/>
                          <a:latin typeface="Bembo Std" panose="02020605060306020A03" pitchFamily="18" charset="0"/>
                        </a:rPr>
                        <a:t>126%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MX" sz="1050" b="0" i="0" u="none" strike="noStrike" dirty="0">
                          <a:solidFill>
                            <a:srgbClr val="000000"/>
                          </a:solidFill>
                          <a:effectLst/>
                          <a:latin typeface="Bembo Std" panose="02020605060306020A03" pitchFamily="18" charset="0"/>
                        </a:rPr>
                        <a:t>Un</a:t>
                      </a:r>
                      <a:r>
                        <a:rPr lang="es-MX" sz="1050" b="1" i="0" u="none" strike="noStrike" dirty="0">
                          <a:solidFill>
                            <a:srgbClr val="000000"/>
                          </a:solidFill>
                          <a:effectLst/>
                          <a:latin typeface="Bembo Std" panose="02020605060306020A03" pitchFamily="18" charset="0"/>
                        </a:rPr>
                        <a:t> 88.85%</a:t>
                      </a:r>
                      <a:r>
                        <a:rPr lang="es-MX" sz="1050" b="0" i="0" u="none" strike="noStrike" dirty="0">
                          <a:solidFill>
                            <a:srgbClr val="000000"/>
                          </a:solidFill>
                          <a:effectLst/>
                          <a:latin typeface="Bembo Std" panose="02020605060306020A03" pitchFamily="18" charset="0"/>
                        </a:rPr>
                        <a:t> de las personas privadas de libertad se le realizó la prueba de VIH y se les brindo sus resultados, superando así la meta establecida para este período de reporte. El trabajo en </a:t>
                      </a:r>
                      <a:r>
                        <a:rPr lang="es-MX" sz="1050" b="0" i="0" u="none" strike="noStrike" dirty="0" err="1">
                          <a:solidFill>
                            <a:srgbClr val="000000"/>
                          </a:solidFill>
                          <a:effectLst/>
                          <a:latin typeface="Bembo Std" panose="02020605060306020A03" pitchFamily="18" charset="0"/>
                        </a:rPr>
                        <a:t>carceles</a:t>
                      </a:r>
                      <a:r>
                        <a:rPr lang="es-MX" sz="1050" b="0" i="0" u="none" strike="noStrike" dirty="0">
                          <a:solidFill>
                            <a:srgbClr val="000000"/>
                          </a:solidFill>
                          <a:effectLst/>
                          <a:latin typeface="Bembo Std" panose="02020605060306020A03" pitchFamily="18" charset="0"/>
                        </a:rPr>
                        <a:t>, fue de las actividades que se priorizo a </a:t>
                      </a:r>
                      <a:r>
                        <a:rPr lang="es-MX" sz="1050" b="0" i="0" u="none" strike="noStrike" dirty="0" err="1">
                          <a:solidFill>
                            <a:srgbClr val="000000"/>
                          </a:solidFill>
                          <a:effectLst/>
                          <a:latin typeface="Bembo Std" panose="02020605060306020A03" pitchFamily="18" charset="0"/>
                        </a:rPr>
                        <a:t>principiso</a:t>
                      </a:r>
                      <a:r>
                        <a:rPr lang="es-MX" sz="1050" b="0" i="0" u="none" strike="noStrike" dirty="0">
                          <a:solidFill>
                            <a:srgbClr val="000000"/>
                          </a:solidFill>
                          <a:effectLst/>
                          <a:latin typeface="Bembo Std" panose="02020605060306020A03" pitchFamily="18" charset="0"/>
                        </a:rPr>
                        <a:t> del año 2021, previniendo que, de presentarse aumentos de casos por COVID-19, se suspendiera la visita para realizar tamizaje. Este resultado </a:t>
                      </a:r>
                      <a:r>
                        <a:rPr lang="es-MX" sz="1050" b="0" i="0" u="none" strike="noStrike" dirty="0" err="1">
                          <a:solidFill>
                            <a:srgbClr val="000000"/>
                          </a:solidFill>
                          <a:effectLst/>
                          <a:latin typeface="Bembo Std" panose="02020605060306020A03" pitchFamily="18" charset="0"/>
                        </a:rPr>
                        <a:t>sa</a:t>
                      </a:r>
                      <a:r>
                        <a:rPr lang="es-MX" sz="1050" b="0" i="0" u="none" strike="noStrike" dirty="0">
                          <a:solidFill>
                            <a:srgbClr val="000000"/>
                          </a:solidFill>
                          <a:effectLst/>
                          <a:latin typeface="Bembo Std" panose="02020605060306020A03" pitchFamily="18" charset="0"/>
                        </a:rPr>
                        <a:t> ha logrado con la colaboración de centros penales, las unidades de salud de primer nivel y la coordinación de la Unidad de Programa de ITS/VIH. En comparación con al año 2020, se puede observar, una notable </a:t>
                      </a:r>
                      <a:r>
                        <a:rPr lang="es-MX" sz="1050" b="0" i="0" u="none" strike="noStrike" dirty="0" err="1">
                          <a:solidFill>
                            <a:srgbClr val="000000"/>
                          </a:solidFill>
                          <a:effectLst/>
                          <a:latin typeface="Bembo Std" panose="02020605060306020A03" pitchFamily="18" charset="0"/>
                        </a:rPr>
                        <a:t>recuparación</a:t>
                      </a:r>
                      <a:r>
                        <a:rPr lang="es-MX" sz="1050" b="0" i="0" u="none" strike="noStrike" dirty="0">
                          <a:solidFill>
                            <a:srgbClr val="000000"/>
                          </a:solidFill>
                          <a:effectLst/>
                          <a:latin typeface="Bembo Std" panose="02020605060306020A03" pitchFamily="18" charset="0"/>
                        </a:rPr>
                        <a:t> de las actividades. A pesar que para los </a:t>
                      </a:r>
                      <a:r>
                        <a:rPr lang="es-MX" sz="1050" b="0" i="0" u="none" strike="noStrike" dirty="0" err="1">
                          <a:solidFill>
                            <a:srgbClr val="000000"/>
                          </a:solidFill>
                          <a:effectLst/>
                          <a:latin typeface="Bembo Std" panose="02020605060306020A03" pitchFamily="18" charset="0"/>
                        </a:rPr>
                        <a:t>proximos</a:t>
                      </a:r>
                      <a:r>
                        <a:rPr lang="es-MX" sz="1050" b="0" i="0" u="none" strike="noStrike" dirty="0">
                          <a:solidFill>
                            <a:srgbClr val="000000"/>
                          </a:solidFill>
                          <a:effectLst/>
                          <a:latin typeface="Bembo Std" panose="02020605060306020A03" pitchFamily="18" charset="0"/>
                        </a:rPr>
                        <a:t> períodos, este indicador no esta incluido, </a:t>
                      </a:r>
                      <a:r>
                        <a:rPr lang="es-MX" sz="1050" b="0" i="0" u="none" strike="noStrike" dirty="0" err="1">
                          <a:solidFill>
                            <a:srgbClr val="000000"/>
                          </a:solidFill>
                          <a:effectLst/>
                          <a:latin typeface="Bembo Std" panose="02020605060306020A03" pitchFamily="18" charset="0"/>
                        </a:rPr>
                        <a:t>elpaís</a:t>
                      </a:r>
                      <a:r>
                        <a:rPr lang="es-MX" sz="1050" b="0" i="0" u="none" strike="noStrike" dirty="0">
                          <a:solidFill>
                            <a:srgbClr val="000000"/>
                          </a:solidFill>
                          <a:effectLst/>
                          <a:latin typeface="Bembo Std" panose="02020605060306020A03" pitchFamily="18" charset="0"/>
                        </a:rPr>
                        <a:t> continuará realizando estos tamizaje para dar seguimiento al comportamiento del VIH en PPL.</a:t>
                      </a:r>
                      <a:br>
                        <a:rPr lang="es-MX" sz="1050" b="0" i="0" u="none" strike="noStrike" dirty="0">
                          <a:solidFill>
                            <a:srgbClr val="000000"/>
                          </a:solidFill>
                          <a:effectLst/>
                          <a:latin typeface="Bembo Std" panose="02020605060306020A03" pitchFamily="18" charset="0"/>
                        </a:rPr>
                      </a:br>
                      <a:br>
                        <a:rPr lang="es-MX" sz="1050" b="0" i="0" u="none" strike="noStrike" dirty="0">
                          <a:solidFill>
                            <a:srgbClr val="000000"/>
                          </a:solidFill>
                          <a:effectLst/>
                          <a:latin typeface="Bembo Std" panose="02020605060306020A03" pitchFamily="18" charset="0"/>
                        </a:rPr>
                      </a:br>
                      <a:r>
                        <a:rPr lang="es-MX" sz="1050" b="1" i="0" u="sng" strike="noStrike" dirty="0">
                          <a:solidFill>
                            <a:srgbClr val="000000"/>
                          </a:solidFill>
                          <a:effectLst/>
                          <a:latin typeface="Bembo Std" panose="02020605060306020A03" pitchFamily="18" charset="0"/>
                        </a:rPr>
                        <a:t>Fuente: </a:t>
                      </a:r>
                      <a:r>
                        <a:rPr lang="es-MX" sz="1050" b="0" i="0" u="none" strike="noStrike" dirty="0">
                          <a:solidFill>
                            <a:srgbClr val="000000"/>
                          </a:solidFill>
                          <a:effectLst/>
                          <a:latin typeface="Bembo Std" panose="02020605060306020A03" pitchFamily="18" charset="0"/>
                        </a:rPr>
                        <a:t>SUMEVE 2021</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681084925"/>
                  </a:ext>
                </a:extLst>
              </a:tr>
              <a:tr h="2418788">
                <a:tc>
                  <a:txBody>
                    <a:bodyPr/>
                    <a:lstStyle/>
                    <a:p>
                      <a:pPr algn="l" fontAlgn="ctr"/>
                      <a:r>
                        <a:rPr lang="es-MX" sz="1400" b="0" i="0" u="none" strike="noStrike">
                          <a:solidFill>
                            <a:srgbClr val="000000"/>
                          </a:solidFill>
                          <a:effectLst/>
                          <a:latin typeface="Bembo Std" panose="02020605060306020A03" pitchFamily="18" charset="0"/>
                        </a:rPr>
                        <a:t>TCS-3.1: Porcentaje de personas que viven con el VIH que están en TARV, que tienen una carga viral suprimida a los 12 meses (&lt;1000 copias/ml)</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2000" b="0" i="0" u="none" strike="noStrike">
                          <a:solidFill>
                            <a:srgbClr val="000000"/>
                          </a:solidFill>
                          <a:effectLst/>
                          <a:latin typeface="Bembo Std" panose="02020605060306020A03" pitchFamily="18" charset="0"/>
                        </a:rPr>
                        <a:t>411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2000" b="0" i="0" u="none" strike="noStrike">
                          <a:solidFill>
                            <a:srgbClr val="000000"/>
                          </a:solidFill>
                          <a:effectLst/>
                          <a:latin typeface="Bembo Std" panose="02020605060306020A03" pitchFamily="18" charset="0"/>
                        </a:rPr>
                        <a:t>383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800" b="1" i="0" u="none" strike="noStrike" dirty="0">
                          <a:solidFill>
                            <a:srgbClr val="000000"/>
                          </a:solidFill>
                          <a:effectLst/>
                          <a:latin typeface="Bembo Std" panose="02020605060306020A03" pitchFamily="18" charset="0"/>
                        </a:rPr>
                        <a:t>93%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MX" sz="1050" b="0" i="0" u="none" strike="noStrike" dirty="0">
                          <a:solidFill>
                            <a:srgbClr val="000000"/>
                          </a:solidFill>
                          <a:effectLst/>
                          <a:latin typeface="Bembo Std" panose="02020605060306020A03" pitchFamily="18" charset="0"/>
                        </a:rPr>
                        <a:t>EL </a:t>
                      </a:r>
                      <a:r>
                        <a:rPr lang="es-MX" sz="1050" b="1" i="0" u="none" strike="noStrike" dirty="0">
                          <a:solidFill>
                            <a:srgbClr val="000000"/>
                          </a:solidFill>
                          <a:effectLst/>
                          <a:latin typeface="Bembo Std" panose="02020605060306020A03" pitchFamily="18" charset="0"/>
                        </a:rPr>
                        <a:t>93.94%</a:t>
                      </a:r>
                      <a:r>
                        <a:rPr lang="es-MX" sz="1050" b="0" i="0" u="none" strike="noStrike" dirty="0">
                          <a:solidFill>
                            <a:srgbClr val="000000"/>
                          </a:solidFill>
                          <a:effectLst/>
                          <a:latin typeface="Bembo Std" panose="02020605060306020A03" pitchFamily="18" charset="0"/>
                        </a:rPr>
                        <a:t> de las personas que iniciaron TAR durante la cohorte 2020 y que contaban con al menos una CV, resultaron indetectable, logrando así superar la meta establecida para el período del reporte, con un avance en comparación a la cohorte 2019.  </a:t>
                      </a:r>
                      <a:br>
                        <a:rPr lang="es-MX" sz="1050" b="0" i="0" u="none" strike="noStrike" dirty="0">
                          <a:solidFill>
                            <a:srgbClr val="000000"/>
                          </a:solidFill>
                          <a:effectLst/>
                          <a:latin typeface="Bembo Std" panose="02020605060306020A03" pitchFamily="18" charset="0"/>
                        </a:rPr>
                      </a:br>
                      <a:r>
                        <a:rPr lang="es-MX" sz="1050" b="0" i="0" u="none" strike="noStrike" dirty="0">
                          <a:solidFill>
                            <a:srgbClr val="000000"/>
                          </a:solidFill>
                          <a:effectLst/>
                          <a:latin typeface="Bembo Std" panose="02020605060306020A03" pitchFamily="18" charset="0"/>
                        </a:rPr>
                        <a:t>Actualmente el Ministerio de Salud junto con otros socios como USAID (SECOMISCA y Proyecto Cuidado y Tratamiento) y el trabajo del personal de las clínicas de atención integral, para el fortalecimiento de la adherencia, con estrategias como búsqueda de los usuarios que no han asistido al retiro de su medicamento (abandonos) , llamadas, mensajerías, </a:t>
                      </a:r>
                      <a:r>
                        <a:rPr lang="es-MX" sz="1050" b="0" i="0" u="none" strike="noStrike" dirty="0" err="1">
                          <a:solidFill>
                            <a:srgbClr val="000000"/>
                          </a:solidFill>
                          <a:effectLst/>
                          <a:latin typeface="Bembo Std" panose="02020605060306020A03" pitchFamily="18" charset="0"/>
                        </a:rPr>
                        <a:t>etc</a:t>
                      </a:r>
                      <a:r>
                        <a:rPr lang="es-MX" sz="1050" b="0" i="0" u="none" strike="noStrike" dirty="0">
                          <a:solidFill>
                            <a:srgbClr val="000000"/>
                          </a:solidFill>
                          <a:effectLst/>
                          <a:latin typeface="Bembo Std" panose="02020605060306020A03" pitchFamily="18" charset="0"/>
                        </a:rPr>
                        <a:t>, se ha alcanzado a diciembre de este año  un logro del 93%, se espera mantener o superar dicho resultado en los próximos años.</a:t>
                      </a:r>
                      <a:br>
                        <a:rPr lang="es-MX" sz="1050" b="0" i="0" u="none" strike="noStrike" dirty="0">
                          <a:solidFill>
                            <a:srgbClr val="000000"/>
                          </a:solidFill>
                          <a:effectLst/>
                          <a:latin typeface="Bembo Std" panose="02020605060306020A03" pitchFamily="18" charset="0"/>
                        </a:rPr>
                      </a:br>
                      <a:br>
                        <a:rPr lang="es-MX" sz="1050" b="0" i="0" u="none" strike="noStrike" dirty="0">
                          <a:solidFill>
                            <a:srgbClr val="000000"/>
                          </a:solidFill>
                          <a:effectLst/>
                          <a:latin typeface="Bembo Std" panose="02020605060306020A03" pitchFamily="18" charset="0"/>
                        </a:rPr>
                      </a:br>
                      <a:r>
                        <a:rPr lang="es-MX" sz="1050" b="1" i="0" u="none" strike="noStrike" dirty="0">
                          <a:solidFill>
                            <a:srgbClr val="000000"/>
                          </a:solidFill>
                          <a:effectLst/>
                          <a:latin typeface="Bembo Std" panose="02020605060306020A03" pitchFamily="18" charset="0"/>
                        </a:rPr>
                        <a:t>Fuente:</a:t>
                      </a:r>
                      <a:r>
                        <a:rPr lang="es-MX" sz="1050" b="0" i="0" u="none" strike="noStrike" dirty="0">
                          <a:solidFill>
                            <a:srgbClr val="000000"/>
                          </a:solidFill>
                          <a:effectLst/>
                          <a:latin typeface="Bembo Std" panose="02020605060306020A03" pitchFamily="18" charset="0"/>
                        </a:rPr>
                        <a:t> SUMEVE 2020</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650399507"/>
                  </a:ext>
                </a:extLst>
              </a:tr>
            </a:tbl>
          </a:graphicData>
        </a:graphic>
      </p:graphicFrame>
      <p:pic>
        <p:nvPicPr>
          <p:cNvPr id="5" name="Imagen 4">
            <a:extLst>
              <a:ext uri="{FF2B5EF4-FFF2-40B4-BE49-F238E27FC236}">
                <a16:creationId xmlns:a16="http://schemas.microsoft.com/office/drawing/2014/main" id="{0E864BBD-2CDE-0E7A-C940-F55862C01914}"/>
              </a:ext>
            </a:extLst>
          </p:cNvPr>
          <p:cNvPicPr>
            <a:picLocks noChangeAspect="1"/>
          </p:cNvPicPr>
          <p:nvPr/>
        </p:nvPicPr>
        <p:blipFill>
          <a:blip r:embed="rId3"/>
          <a:stretch>
            <a:fillRect/>
          </a:stretch>
        </p:blipFill>
        <p:spPr>
          <a:xfrm>
            <a:off x="9190101" y="6129591"/>
            <a:ext cx="1100074" cy="558288"/>
          </a:xfrm>
          <a:prstGeom prst="rect">
            <a:avLst/>
          </a:prstGeom>
        </p:spPr>
      </p:pic>
    </p:spTree>
    <p:extLst>
      <p:ext uri="{BB962C8B-B14F-4D97-AF65-F5344CB8AC3E}">
        <p14:creationId xmlns:p14="http://schemas.microsoft.com/office/powerpoint/2010/main" val="272088708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6E88D8A-CAFB-E764-0ABE-3BC27895B906}"/>
              </a:ext>
            </a:extLst>
          </p:cNvPr>
          <p:cNvPicPr>
            <a:picLocks noChangeAspect="1"/>
          </p:cNvPicPr>
          <p:nvPr/>
        </p:nvPicPr>
        <p:blipFill>
          <a:blip r:embed="rId2"/>
          <a:stretch>
            <a:fillRect/>
          </a:stretch>
        </p:blipFill>
        <p:spPr>
          <a:xfrm>
            <a:off x="10111530" y="209064"/>
            <a:ext cx="1816765" cy="886089"/>
          </a:xfrm>
          <a:prstGeom prst="rect">
            <a:avLst/>
          </a:prstGeom>
        </p:spPr>
      </p:pic>
      <p:sp>
        <p:nvSpPr>
          <p:cNvPr id="9" name="CuadroTexto 8">
            <a:extLst>
              <a:ext uri="{FF2B5EF4-FFF2-40B4-BE49-F238E27FC236}">
                <a16:creationId xmlns:a16="http://schemas.microsoft.com/office/drawing/2014/main" id="{88118A05-5C81-C35D-E565-1BA2AC6E1A38}"/>
              </a:ext>
            </a:extLst>
          </p:cNvPr>
          <p:cNvSpPr txBox="1"/>
          <p:nvPr/>
        </p:nvSpPr>
        <p:spPr>
          <a:xfrm>
            <a:off x="2080470" y="968251"/>
            <a:ext cx="8137321" cy="34163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SV" altLang="es-SV" sz="24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Tablero de Mando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SV" altLang="es-SV" sz="24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SV" sz="24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Subvención </a:t>
            </a:r>
            <a:r>
              <a:rPr kumimoji="0" lang="es-SV" altLang="es-SV" sz="2400" b="1" i="0" u="none" strike="noStrike" kern="1200" cap="none" spc="0" normalizeH="0" baseline="0" noProof="0" dirty="0">
                <a:ln>
                  <a:noFill/>
                </a:ln>
                <a:solidFill>
                  <a:prstClr val="black"/>
                </a:solidFill>
                <a:effectLst/>
                <a:uLnTx/>
                <a:uFillTx/>
                <a:latin typeface="Bembo Std" panose="02020605060306020A03" pitchFamily="18" charset="0"/>
                <a:ea typeface="+mn-ea"/>
                <a:cs typeface="Arial" panose="020B0604020202020204" pitchFamily="34" charset="0"/>
              </a:rPr>
              <a:t> SLV-T-MOH</a:t>
            </a:r>
          </a:p>
          <a:p>
            <a:pPr algn="ctr">
              <a:spcBef>
                <a:spcPct val="0"/>
              </a:spcBef>
              <a:buNone/>
              <a:defRPr/>
            </a:pPr>
            <a:r>
              <a:rPr lang="es-ES" sz="2400" b="1" dirty="0">
                <a:solidFill>
                  <a:prstClr val="black"/>
                </a:solidFill>
                <a:latin typeface="Bembo Std" panose="02020605060306020A03" pitchFamily="18" charset="0"/>
              </a:rPr>
              <a:t>Apoyo al Plan Estratégico Nacional Multisectorial para el Control de la Tuberculosis 2017 - 2021 ( PENMTB ) en </a:t>
            </a:r>
          </a:p>
          <a:p>
            <a:pPr algn="ctr">
              <a:spcBef>
                <a:spcPct val="0"/>
              </a:spcBef>
              <a:buNone/>
              <a:defRPr/>
            </a:pPr>
            <a:r>
              <a:rPr lang="es-ES" sz="2400" b="1" dirty="0">
                <a:solidFill>
                  <a:prstClr val="black"/>
                </a:solidFill>
                <a:latin typeface="Bembo Std" panose="02020605060306020A03" pitchFamily="18" charset="0"/>
              </a:rPr>
              <a:t>El Salvador</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s-SV" altLang="es-SV" sz="2400" b="1" dirty="0">
              <a:solidFill>
                <a:prstClr val="black"/>
              </a:solidFill>
              <a:latin typeface="Bembo Std" panose="02020605060306020A03" pitchFamily="18" charset="0"/>
            </a:endParaRPr>
          </a:p>
          <a:p>
            <a:pPr algn="ctr">
              <a:spcBef>
                <a:spcPct val="0"/>
              </a:spcBef>
              <a:buNone/>
              <a:defRPr/>
            </a:pPr>
            <a:r>
              <a:rPr lang="es-SV" altLang="es-SV" sz="2400" b="1" dirty="0">
                <a:latin typeface="Bembo Std" panose="02020605060306020A03" pitchFamily="18" charset="0"/>
              </a:rPr>
              <a:t>Período reportado</a:t>
            </a:r>
          </a:p>
          <a:p>
            <a:pPr algn="ctr">
              <a:spcBef>
                <a:spcPct val="0"/>
              </a:spcBef>
              <a:buNone/>
              <a:defRPr/>
            </a:pPr>
            <a:r>
              <a:rPr lang="es-SV" altLang="es-SV" sz="2400" b="1" dirty="0">
                <a:latin typeface="Bembo Std" panose="02020605060306020A03" pitchFamily="18" charset="0"/>
              </a:rPr>
              <a:t>01 Enero al 31 Diciembre 2021</a:t>
            </a:r>
            <a:endParaRPr lang="es-ES" altLang="es-SV" sz="2400" b="1" dirty="0">
              <a:latin typeface="Bembo Std" panose="02020605060306020A03" pitchFamily="18" charset="0"/>
            </a:endParaRPr>
          </a:p>
        </p:txBody>
      </p:sp>
      <p:sp>
        <p:nvSpPr>
          <p:cNvPr id="13" name="CuadroTexto 12">
            <a:extLst>
              <a:ext uri="{FF2B5EF4-FFF2-40B4-BE49-F238E27FC236}">
                <a16:creationId xmlns:a16="http://schemas.microsoft.com/office/drawing/2014/main" id="{58A7B481-1970-CCB1-6334-DEB911B84622}"/>
              </a:ext>
            </a:extLst>
          </p:cNvPr>
          <p:cNvSpPr txBox="1"/>
          <p:nvPr/>
        </p:nvSpPr>
        <p:spPr>
          <a:xfrm>
            <a:off x="3047301" y="5255516"/>
            <a:ext cx="6094602" cy="707886"/>
          </a:xfrm>
          <a:prstGeom prst="rect">
            <a:avLst/>
          </a:prstGeom>
          <a:noFill/>
        </p:spPr>
        <p:txBody>
          <a:bodyPr wrap="square">
            <a:spAutoFit/>
          </a:bodyPr>
          <a:lstStyle/>
          <a:p>
            <a:pPr algn="ctr">
              <a:spcBef>
                <a:spcPct val="0"/>
              </a:spcBef>
              <a:buFontTx/>
              <a:buNone/>
            </a:pPr>
            <a:r>
              <a:rPr lang="es-ES" altLang="es-SV" sz="2000" b="1" dirty="0">
                <a:solidFill>
                  <a:srgbClr val="000099"/>
                </a:solidFill>
                <a:latin typeface="Bembo Std" panose="02020605060306020A03" pitchFamily="18" charset="0"/>
              </a:rPr>
              <a:t>Receptor Principal MINSAL</a:t>
            </a:r>
          </a:p>
          <a:p>
            <a:pPr algn="ctr">
              <a:spcBef>
                <a:spcPct val="0"/>
              </a:spcBef>
              <a:buFontTx/>
              <a:buNone/>
            </a:pPr>
            <a:r>
              <a:rPr lang="es-ES" altLang="es-SV" sz="2000" b="1" dirty="0">
                <a:solidFill>
                  <a:srgbClr val="000099"/>
                </a:solidFill>
                <a:latin typeface="Bembo Std" panose="02020605060306020A03" pitchFamily="18" charset="0"/>
              </a:rPr>
              <a:t>26 de mayo  2022</a:t>
            </a:r>
            <a:endParaRPr lang="es-ES" altLang="es-SV" b="1" dirty="0">
              <a:solidFill>
                <a:srgbClr val="000099"/>
              </a:solidFill>
              <a:latin typeface="Bembo Std" panose="02020605060306020A03" pitchFamily="18" charset="0"/>
            </a:endParaRPr>
          </a:p>
        </p:txBody>
      </p:sp>
    </p:spTree>
    <p:extLst>
      <p:ext uri="{BB962C8B-B14F-4D97-AF65-F5344CB8AC3E}">
        <p14:creationId xmlns:p14="http://schemas.microsoft.com/office/powerpoint/2010/main" val="14659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4A6BF36B-3B08-08BD-F1D5-C140B3A84C8C}"/>
              </a:ext>
            </a:extLst>
          </p:cNvPr>
          <p:cNvGraphicFramePr>
            <a:graphicFrameLocks noChangeAspect="1"/>
          </p:cNvGraphicFramePr>
          <p:nvPr>
            <p:extLst>
              <p:ext uri="{D42A27DB-BD31-4B8C-83A1-F6EECF244321}">
                <p14:modId xmlns:p14="http://schemas.microsoft.com/office/powerpoint/2010/main" val="1337783943"/>
              </p:ext>
            </p:extLst>
          </p:nvPr>
        </p:nvGraphicFramePr>
        <p:xfrm>
          <a:off x="796241" y="315469"/>
          <a:ext cx="11221320" cy="5828307"/>
        </p:xfrm>
        <a:graphic>
          <a:graphicData uri="http://schemas.openxmlformats.org/presentationml/2006/ole">
            <mc:AlternateContent xmlns:mc="http://schemas.openxmlformats.org/markup-compatibility/2006">
              <mc:Choice xmlns:v="urn:schemas-microsoft-com:vml" Requires="v">
                <p:oleObj spid="_x0000_s2053" name="Worksheet" r:id="rId3" imgW="11077696" imgH="3543198" progId="Excel.Sheet.12">
                  <p:embed/>
                </p:oleObj>
              </mc:Choice>
              <mc:Fallback>
                <p:oleObj name="Worksheet" r:id="rId3" imgW="11077696" imgH="3543198" progId="Excel.Sheet.12">
                  <p:embed/>
                  <p:pic>
                    <p:nvPicPr>
                      <p:cNvPr id="4" name="Objeto 3">
                        <a:extLst>
                          <a:ext uri="{FF2B5EF4-FFF2-40B4-BE49-F238E27FC236}">
                            <a16:creationId xmlns:a16="http://schemas.microsoft.com/office/drawing/2014/main" id="{4A6BF36B-3B08-08BD-F1D5-C140B3A84C8C}"/>
                          </a:ext>
                        </a:extLst>
                      </p:cNvPr>
                      <p:cNvPicPr/>
                      <p:nvPr/>
                    </p:nvPicPr>
                    <p:blipFill>
                      <a:blip r:embed="rId4"/>
                      <a:stretch>
                        <a:fillRect/>
                      </a:stretch>
                    </p:blipFill>
                    <p:spPr>
                      <a:xfrm>
                        <a:off x="796241" y="315469"/>
                        <a:ext cx="11221320" cy="5828307"/>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FFE079B2-27B8-047C-EE31-B48675EF2986}"/>
              </a:ext>
            </a:extLst>
          </p:cNvPr>
          <p:cNvPicPr>
            <a:picLocks noChangeAspect="1"/>
          </p:cNvPicPr>
          <p:nvPr/>
        </p:nvPicPr>
        <p:blipFill>
          <a:blip r:embed="rId5"/>
          <a:stretch>
            <a:fillRect/>
          </a:stretch>
        </p:blipFill>
        <p:spPr>
          <a:xfrm>
            <a:off x="10200796" y="95790"/>
            <a:ext cx="1816765" cy="712283"/>
          </a:xfrm>
          <a:prstGeom prst="rect">
            <a:avLst/>
          </a:prstGeom>
        </p:spPr>
      </p:pic>
    </p:spTree>
    <p:extLst>
      <p:ext uri="{BB962C8B-B14F-4D97-AF65-F5344CB8AC3E}">
        <p14:creationId xmlns:p14="http://schemas.microsoft.com/office/powerpoint/2010/main" val="102186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ECCE1A-CCC8-EBEE-7470-B7C754819365}"/>
              </a:ext>
            </a:extLst>
          </p:cNvPr>
          <p:cNvPicPr>
            <a:picLocks noChangeAspect="1"/>
          </p:cNvPicPr>
          <p:nvPr/>
        </p:nvPicPr>
        <p:blipFill>
          <a:blip r:embed="rId2"/>
          <a:stretch>
            <a:fillRect/>
          </a:stretch>
        </p:blipFill>
        <p:spPr>
          <a:xfrm>
            <a:off x="10381331" y="137880"/>
            <a:ext cx="1810669" cy="512108"/>
          </a:xfrm>
          <a:prstGeom prst="rect">
            <a:avLst/>
          </a:prstGeom>
        </p:spPr>
      </p:pic>
      <p:sp>
        <p:nvSpPr>
          <p:cNvPr id="7" name="CuadroTexto 6">
            <a:extLst>
              <a:ext uri="{FF2B5EF4-FFF2-40B4-BE49-F238E27FC236}">
                <a16:creationId xmlns:a16="http://schemas.microsoft.com/office/drawing/2014/main" id="{BD344849-E987-FF11-AEC3-0AB7E56183CB}"/>
              </a:ext>
            </a:extLst>
          </p:cNvPr>
          <p:cNvSpPr txBox="1"/>
          <p:nvPr/>
        </p:nvSpPr>
        <p:spPr>
          <a:xfrm>
            <a:off x="3126850" y="465322"/>
            <a:ext cx="6094674" cy="369332"/>
          </a:xfrm>
          <a:prstGeom prst="rect">
            <a:avLst/>
          </a:prstGeom>
          <a:noFill/>
        </p:spPr>
        <p:txBody>
          <a:bodyPr wrap="square">
            <a:spAutoFit/>
          </a:bodyPr>
          <a:lstStyle/>
          <a:p>
            <a:r>
              <a:rPr lang="es-SV" b="1" i="0" u="none" strike="noStrike" dirty="0">
                <a:solidFill>
                  <a:srgbClr val="993300"/>
                </a:solidFill>
                <a:effectLst/>
                <a:latin typeface="Calibri" panose="020F0502020204030204" pitchFamily="34" charset="0"/>
              </a:rPr>
              <a:t> F1: PRESUPUESTO Y DESEMBOLSOS DEL FONDO MUNDIAL</a:t>
            </a:r>
            <a:endParaRPr lang="es-SV" dirty="0"/>
          </a:p>
        </p:txBody>
      </p:sp>
      <p:sp>
        <p:nvSpPr>
          <p:cNvPr id="9" name="CuadroTexto 8">
            <a:extLst>
              <a:ext uri="{FF2B5EF4-FFF2-40B4-BE49-F238E27FC236}">
                <a16:creationId xmlns:a16="http://schemas.microsoft.com/office/drawing/2014/main" id="{A53439E5-46CB-0EA8-DC44-3A3AD4E27006}"/>
              </a:ext>
            </a:extLst>
          </p:cNvPr>
          <p:cNvSpPr txBox="1"/>
          <p:nvPr/>
        </p:nvSpPr>
        <p:spPr>
          <a:xfrm>
            <a:off x="2242268" y="934438"/>
            <a:ext cx="9263269" cy="646331"/>
          </a:xfrm>
          <a:prstGeom prst="rect">
            <a:avLst/>
          </a:prstGeom>
          <a:solidFill>
            <a:schemeClr val="accent2">
              <a:lumMod val="40000"/>
              <a:lumOff val="60000"/>
            </a:schemeClr>
          </a:solidFill>
        </p:spPr>
        <p:txBody>
          <a:bodyPr wrap="square">
            <a:spAutoFit/>
          </a:bodyPr>
          <a:lstStyle/>
          <a:p>
            <a:pPr algn="just"/>
            <a:r>
              <a:rPr lang="es-SV" sz="1800" b="0" i="0" u="none" strike="noStrike" dirty="0">
                <a:solidFill>
                  <a:srgbClr val="000000"/>
                </a:solidFill>
                <a:effectLst/>
                <a:latin typeface="Calibri" panose="020F0502020204030204" pitchFamily="34" charset="0"/>
              </a:rPr>
              <a:t>Para el año 2021, se tenia un presupuesto asignado de $ 1,132,426.00 de los cuales se ha recibido desembolsos de FM la cantidad de  $ 1,073,991.00 siendo el  95/%  de lo programado </a:t>
            </a:r>
            <a:endParaRPr lang="es-SV" dirty="0"/>
          </a:p>
        </p:txBody>
      </p:sp>
      <p:sp>
        <p:nvSpPr>
          <p:cNvPr id="11" name="CuadroTexto 10">
            <a:extLst>
              <a:ext uri="{FF2B5EF4-FFF2-40B4-BE49-F238E27FC236}">
                <a16:creationId xmlns:a16="http://schemas.microsoft.com/office/drawing/2014/main" id="{BAC6794C-62F5-9244-A379-88F4769A46B2}"/>
              </a:ext>
            </a:extLst>
          </p:cNvPr>
          <p:cNvSpPr txBox="1"/>
          <p:nvPr/>
        </p:nvSpPr>
        <p:spPr>
          <a:xfrm>
            <a:off x="534726" y="1127299"/>
            <a:ext cx="1707542" cy="369332"/>
          </a:xfrm>
          <a:prstGeom prst="rect">
            <a:avLst/>
          </a:prstGeom>
          <a:noFill/>
        </p:spPr>
        <p:txBody>
          <a:bodyPr wrap="square">
            <a:spAutoFit/>
          </a:bodyPr>
          <a:lstStyle/>
          <a:p>
            <a:r>
              <a:rPr lang="es-SV" sz="1800" b="1" i="0" u="none" strike="noStrike" dirty="0">
                <a:solidFill>
                  <a:srgbClr val="000000"/>
                </a:solidFill>
                <a:effectLst/>
                <a:latin typeface="Calibri" panose="020F0502020204030204" pitchFamily="34" charset="0"/>
              </a:rPr>
              <a:t>COMENTARIOS:</a:t>
            </a:r>
            <a:r>
              <a:rPr lang="es-SV" dirty="0"/>
              <a:t> </a:t>
            </a:r>
          </a:p>
        </p:txBody>
      </p:sp>
      <p:graphicFrame>
        <p:nvGraphicFramePr>
          <p:cNvPr id="13" name="Gráfico 12">
            <a:extLst>
              <a:ext uri="{FF2B5EF4-FFF2-40B4-BE49-F238E27FC236}">
                <a16:creationId xmlns:a16="http://schemas.microsoft.com/office/drawing/2014/main" id="{A2CB781A-D050-45BE-9972-2ADA1B52A259}"/>
              </a:ext>
            </a:extLst>
          </p:cNvPr>
          <p:cNvGraphicFramePr>
            <a:graphicFrameLocks/>
          </p:cNvGraphicFramePr>
          <p:nvPr>
            <p:extLst>
              <p:ext uri="{D42A27DB-BD31-4B8C-83A1-F6EECF244321}">
                <p14:modId xmlns:p14="http://schemas.microsoft.com/office/powerpoint/2010/main" val="727536194"/>
              </p:ext>
            </p:extLst>
          </p:nvPr>
        </p:nvGraphicFramePr>
        <p:xfrm>
          <a:off x="691763" y="1773630"/>
          <a:ext cx="10972799" cy="4698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79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ECCE1A-CCC8-EBEE-7470-B7C754819365}"/>
              </a:ext>
            </a:extLst>
          </p:cNvPr>
          <p:cNvPicPr>
            <a:picLocks noChangeAspect="1"/>
          </p:cNvPicPr>
          <p:nvPr/>
        </p:nvPicPr>
        <p:blipFill>
          <a:blip r:embed="rId2"/>
          <a:stretch>
            <a:fillRect/>
          </a:stretch>
        </p:blipFill>
        <p:spPr>
          <a:xfrm>
            <a:off x="10370343" y="127825"/>
            <a:ext cx="1810669" cy="512108"/>
          </a:xfrm>
          <a:prstGeom prst="rect">
            <a:avLst/>
          </a:prstGeom>
        </p:spPr>
      </p:pic>
      <p:sp>
        <p:nvSpPr>
          <p:cNvPr id="5" name="CuadroTexto 4">
            <a:extLst>
              <a:ext uri="{FF2B5EF4-FFF2-40B4-BE49-F238E27FC236}">
                <a16:creationId xmlns:a16="http://schemas.microsoft.com/office/drawing/2014/main" id="{73805617-8272-A957-3382-DB0A3784A2CC}"/>
              </a:ext>
            </a:extLst>
          </p:cNvPr>
          <p:cNvSpPr txBox="1"/>
          <p:nvPr/>
        </p:nvSpPr>
        <p:spPr>
          <a:xfrm>
            <a:off x="1741480" y="84015"/>
            <a:ext cx="5540071" cy="338554"/>
          </a:xfrm>
          <a:prstGeom prst="rect">
            <a:avLst/>
          </a:prstGeom>
          <a:noFill/>
        </p:spPr>
        <p:txBody>
          <a:bodyPr wrap="square">
            <a:spAutoFit/>
          </a:bodyPr>
          <a:lstStyle/>
          <a:p>
            <a:r>
              <a:rPr lang="es-SV" sz="1600" b="1" i="0" u="none" strike="noStrike" dirty="0">
                <a:solidFill>
                  <a:srgbClr val="993300"/>
                </a:solidFill>
                <a:effectLst/>
                <a:latin typeface="Calibri" panose="020F0502020204030204" pitchFamily="34" charset="0"/>
              </a:rPr>
              <a:t> F2: PRESUPUESTO Y GASTOS REALES POR ESTRATEGIAS </a:t>
            </a:r>
            <a:endParaRPr lang="es-SV" sz="2000" dirty="0"/>
          </a:p>
        </p:txBody>
      </p:sp>
      <p:sp>
        <p:nvSpPr>
          <p:cNvPr id="7" name="CuadroTexto 6">
            <a:extLst>
              <a:ext uri="{FF2B5EF4-FFF2-40B4-BE49-F238E27FC236}">
                <a16:creationId xmlns:a16="http://schemas.microsoft.com/office/drawing/2014/main" id="{1A64584C-C268-568A-F80C-B5E7BA3C87AE}"/>
              </a:ext>
            </a:extLst>
          </p:cNvPr>
          <p:cNvSpPr txBox="1"/>
          <p:nvPr/>
        </p:nvSpPr>
        <p:spPr>
          <a:xfrm>
            <a:off x="1741480" y="720975"/>
            <a:ext cx="10080759" cy="1200329"/>
          </a:xfrm>
          <a:prstGeom prst="rect">
            <a:avLst/>
          </a:prstGeom>
          <a:solidFill>
            <a:schemeClr val="accent2">
              <a:lumMod val="40000"/>
              <a:lumOff val="60000"/>
            </a:schemeClr>
          </a:solidFill>
        </p:spPr>
        <p:txBody>
          <a:bodyPr wrap="square">
            <a:spAutoFit/>
          </a:bodyPr>
          <a:lstStyle/>
          <a:p>
            <a:pPr algn="just"/>
            <a:r>
              <a:rPr lang="es-SV" sz="1800" b="0" i="0" u="none" strike="noStrike" dirty="0">
                <a:solidFill>
                  <a:srgbClr val="000000"/>
                </a:solidFill>
                <a:effectLst/>
                <a:latin typeface="Calibri" panose="020F0502020204030204" pitchFamily="34" charset="0"/>
              </a:rPr>
              <a:t>Según presupuesto y los Gastos acumulados por estrategia,  el montos mas relevantes  fue el de la estrategia  </a:t>
            </a:r>
            <a:r>
              <a:rPr lang="es-SV" sz="1800" b="1" i="0" u="none" strike="noStrike" dirty="0">
                <a:solidFill>
                  <a:srgbClr val="000000"/>
                </a:solidFill>
                <a:effectLst/>
                <a:latin typeface="Calibri" panose="020F0502020204030204" pitchFamily="34" charset="0"/>
              </a:rPr>
              <a:t>1.  Detección precoz de casos de tuberculosis : $ 1,499,071.76   El segundo mas relevante fue la estrategia 6.  Atención integral de grupos de mas alto riesgo</a:t>
            </a:r>
            <a:r>
              <a:rPr lang="es-SV" sz="1800" b="0" i="0" u="none" strike="noStrike" dirty="0">
                <a:solidFill>
                  <a:srgbClr val="000000"/>
                </a:solidFill>
                <a:effectLst/>
                <a:latin typeface="Calibri" panose="020F0502020204030204" pitchFamily="34" charset="0"/>
              </a:rPr>
              <a:t>, </a:t>
            </a:r>
            <a:r>
              <a:rPr lang="es-SV" sz="1800" b="1" i="0" u="none" strike="noStrike" dirty="0">
                <a:solidFill>
                  <a:srgbClr val="000000"/>
                </a:solidFill>
                <a:effectLst/>
                <a:latin typeface="Calibri" panose="020F0502020204030204" pitchFamily="34" charset="0"/>
              </a:rPr>
              <a:t>con el monto de $ 754,376.35  y el tercero fue la estrategia  de Planificación, Coordinación y Gerencia con el monto de  $ 485,738.84.</a:t>
            </a:r>
            <a:r>
              <a:rPr lang="es-SV" dirty="0"/>
              <a:t> </a:t>
            </a:r>
          </a:p>
        </p:txBody>
      </p:sp>
      <p:pic>
        <p:nvPicPr>
          <p:cNvPr id="9" name="Imagen 8">
            <a:extLst>
              <a:ext uri="{FF2B5EF4-FFF2-40B4-BE49-F238E27FC236}">
                <a16:creationId xmlns:a16="http://schemas.microsoft.com/office/drawing/2014/main" id="{35F45F25-1CBB-F6B1-EBEC-B695304A05F4}"/>
              </a:ext>
            </a:extLst>
          </p:cNvPr>
          <p:cNvPicPr>
            <a:picLocks noChangeAspect="1"/>
          </p:cNvPicPr>
          <p:nvPr/>
        </p:nvPicPr>
        <p:blipFill>
          <a:blip r:embed="rId3"/>
          <a:stretch>
            <a:fillRect/>
          </a:stretch>
        </p:blipFill>
        <p:spPr>
          <a:xfrm>
            <a:off x="1741480" y="426554"/>
            <a:ext cx="1420491" cy="426757"/>
          </a:xfrm>
          <a:prstGeom prst="rect">
            <a:avLst/>
          </a:prstGeom>
        </p:spPr>
      </p:pic>
      <p:graphicFrame>
        <p:nvGraphicFramePr>
          <p:cNvPr id="10" name="Gráfico 9">
            <a:extLst>
              <a:ext uri="{FF2B5EF4-FFF2-40B4-BE49-F238E27FC236}">
                <a16:creationId xmlns:a16="http://schemas.microsoft.com/office/drawing/2014/main" id="{BBCF7714-9BD0-47CD-B4DC-C4FBE27BEC93}"/>
              </a:ext>
            </a:extLst>
          </p:cNvPr>
          <p:cNvGraphicFramePr>
            <a:graphicFrameLocks/>
          </p:cNvGraphicFramePr>
          <p:nvPr>
            <p:extLst>
              <p:ext uri="{D42A27DB-BD31-4B8C-83A1-F6EECF244321}">
                <p14:modId xmlns:p14="http://schemas.microsoft.com/office/powerpoint/2010/main" val="1037243995"/>
              </p:ext>
            </p:extLst>
          </p:nvPr>
        </p:nvGraphicFramePr>
        <p:xfrm>
          <a:off x="-1318908" y="2215725"/>
          <a:ext cx="16384738" cy="4429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296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ECCE1A-CCC8-EBEE-7470-B7C754819365}"/>
              </a:ext>
            </a:extLst>
          </p:cNvPr>
          <p:cNvPicPr>
            <a:picLocks noChangeAspect="1"/>
          </p:cNvPicPr>
          <p:nvPr/>
        </p:nvPicPr>
        <p:blipFill>
          <a:blip r:embed="rId2"/>
          <a:stretch>
            <a:fillRect/>
          </a:stretch>
        </p:blipFill>
        <p:spPr>
          <a:xfrm>
            <a:off x="10299311" y="77492"/>
            <a:ext cx="1810669" cy="512108"/>
          </a:xfrm>
          <a:prstGeom prst="rect">
            <a:avLst/>
          </a:prstGeom>
        </p:spPr>
      </p:pic>
      <p:sp>
        <p:nvSpPr>
          <p:cNvPr id="5" name="CuadroTexto 4">
            <a:extLst>
              <a:ext uri="{FF2B5EF4-FFF2-40B4-BE49-F238E27FC236}">
                <a16:creationId xmlns:a16="http://schemas.microsoft.com/office/drawing/2014/main" id="{59987A6E-4C3D-B0AF-32B2-CCD1187F4DD5}"/>
              </a:ext>
            </a:extLst>
          </p:cNvPr>
          <p:cNvSpPr txBox="1"/>
          <p:nvPr/>
        </p:nvSpPr>
        <p:spPr>
          <a:xfrm>
            <a:off x="1502797" y="834654"/>
            <a:ext cx="10607183" cy="1477328"/>
          </a:xfrm>
          <a:prstGeom prst="rect">
            <a:avLst/>
          </a:prstGeom>
          <a:solidFill>
            <a:schemeClr val="accent2">
              <a:lumMod val="40000"/>
              <a:lumOff val="60000"/>
            </a:schemeClr>
          </a:solidFill>
        </p:spPr>
        <p:txBody>
          <a:bodyPr wrap="square">
            <a:spAutoFit/>
          </a:bodyPr>
          <a:lstStyle/>
          <a:p>
            <a:r>
              <a:rPr lang="es-SV" sz="1800" b="0" i="0" u="none" strike="noStrike" dirty="0">
                <a:solidFill>
                  <a:srgbClr val="000000"/>
                </a:solidFill>
                <a:effectLst/>
                <a:latin typeface="Calibri" panose="020F0502020204030204" pitchFamily="34" charset="0"/>
              </a:rPr>
              <a:t>El monto total desembolsado por FM a MINSAL  para año </a:t>
            </a:r>
            <a:r>
              <a:rPr lang="es-SV" sz="1800" b="1" i="0" u="none" strike="noStrike" dirty="0">
                <a:solidFill>
                  <a:srgbClr val="000000"/>
                </a:solidFill>
                <a:effectLst/>
                <a:latin typeface="Calibri" panose="020F0502020204030204" pitchFamily="34" charset="0"/>
              </a:rPr>
              <a:t>2021  fue el monto de  $ 1,073,991.00 mas   Saldo de caja que venia del año anterior de  $ 269,340.00 mas $ 14,166.00 de intereses generados en cuenta bancaria mas $ 545.00 de caja chica </a:t>
            </a:r>
            <a:r>
              <a:rPr lang="es-SV" sz="1800" b="0" i="0" u="none" strike="noStrike" dirty="0">
                <a:solidFill>
                  <a:srgbClr val="000000"/>
                </a:solidFill>
                <a:effectLst/>
                <a:latin typeface="Calibri" panose="020F0502020204030204" pitchFamily="34" charset="0"/>
              </a:rPr>
              <a:t>registrados en el periodo. Se  hace un total de fondos a Ejecutar para el año 2021 de </a:t>
            </a:r>
            <a:r>
              <a:rPr lang="es-SV" sz="1800" b="1" i="0" u="none" strike="noStrike" dirty="0">
                <a:solidFill>
                  <a:srgbClr val="000000"/>
                </a:solidFill>
                <a:effectLst/>
                <a:latin typeface="Calibri" panose="020F0502020204030204" pitchFamily="34" charset="0"/>
              </a:rPr>
              <a:t> $1,358,042</a:t>
            </a:r>
            <a:r>
              <a:rPr lang="es-SV" dirty="0">
                <a:solidFill>
                  <a:srgbClr val="000000"/>
                </a:solidFill>
                <a:latin typeface="Calibri" panose="020F0502020204030204" pitchFamily="34" charset="0"/>
              </a:rPr>
              <a:t>. </a:t>
            </a:r>
            <a:r>
              <a:rPr lang="es-SV" sz="1800" b="0" i="0" u="none" strike="noStrike" dirty="0">
                <a:solidFill>
                  <a:srgbClr val="000000"/>
                </a:solidFill>
                <a:effectLst/>
                <a:latin typeface="Calibri" panose="020F0502020204030204" pitchFamily="34" charset="0"/>
              </a:rPr>
              <a:t>De lo cual se ha ejecutado un </a:t>
            </a:r>
            <a:r>
              <a:rPr lang="es-SV" dirty="0">
                <a:solidFill>
                  <a:srgbClr val="000000"/>
                </a:solidFill>
                <a:latin typeface="Calibri" panose="020F0502020204030204" pitchFamily="34" charset="0"/>
              </a:rPr>
              <a:t>monto </a:t>
            </a:r>
            <a:r>
              <a:rPr lang="es-SV" sz="1800" b="0" i="0" u="none" strike="noStrike" dirty="0">
                <a:solidFill>
                  <a:srgbClr val="000000"/>
                </a:solidFill>
                <a:effectLst/>
                <a:latin typeface="Calibri" panose="020F0502020204030204" pitchFamily="34" charset="0"/>
              </a:rPr>
              <a:t>total de  </a:t>
            </a:r>
            <a:r>
              <a:rPr lang="es-SV" sz="1800" b="1" i="0" u="none" strike="noStrike" dirty="0">
                <a:solidFill>
                  <a:srgbClr val="000000"/>
                </a:solidFill>
                <a:effectLst/>
                <a:latin typeface="Calibri" panose="020F0502020204030204" pitchFamily="34" charset="0"/>
              </a:rPr>
              <a:t>$ 1,289.372, con un saldo en caja por el monto de </a:t>
            </a:r>
            <a:r>
              <a:rPr lang="es-SV" dirty="0">
                <a:solidFill>
                  <a:srgbClr val="000000"/>
                </a:solidFill>
                <a:latin typeface="Calibri" panose="020F0502020204030204" pitchFamily="34" charset="0"/>
              </a:rPr>
              <a:t> </a:t>
            </a:r>
            <a:r>
              <a:rPr lang="es-SV" sz="1800" b="1" i="0" u="none" strike="noStrike" dirty="0">
                <a:solidFill>
                  <a:srgbClr val="000000"/>
                </a:solidFill>
                <a:effectLst/>
                <a:latin typeface="Calibri" panose="020F0502020204030204" pitchFamily="34" charset="0"/>
              </a:rPr>
              <a:t>$68,670.00</a:t>
            </a:r>
            <a:endParaRPr lang="es-SV" dirty="0"/>
          </a:p>
        </p:txBody>
      </p:sp>
      <p:sp>
        <p:nvSpPr>
          <p:cNvPr id="7" name="CuadroTexto 6">
            <a:extLst>
              <a:ext uri="{FF2B5EF4-FFF2-40B4-BE49-F238E27FC236}">
                <a16:creationId xmlns:a16="http://schemas.microsoft.com/office/drawing/2014/main" id="{09A3A40B-ACFF-08B1-DFF9-21D0DA636F6F}"/>
              </a:ext>
            </a:extLst>
          </p:cNvPr>
          <p:cNvSpPr txBox="1"/>
          <p:nvPr/>
        </p:nvSpPr>
        <p:spPr>
          <a:xfrm>
            <a:off x="1502797" y="49823"/>
            <a:ext cx="2900238" cy="307777"/>
          </a:xfrm>
          <a:prstGeom prst="rect">
            <a:avLst/>
          </a:prstGeom>
          <a:noFill/>
        </p:spPr>
        <p:txBody>
          <a:bodyPr wrap="square">
            <a:spAutoFit/>
          </a:bodyPr>
          <a:lstStyle/>
          <a:p>
            <a:r>
              <a:rPr lang="es-SV" sz="1400" b="1" i="0" u="none" strike="noStrike" dirty="0">
                <a:solidFill>
                  <a:srgbClr val="993300"/>
                </a:solidFill>
                <a:effectLst/>
                <a:latin typeface="Calibri" panose="020F0502020204030204" pitchFamily="34" charset="0"/>
              </a:rPr>
              <a:t> F3: DESEMBOLSOS Y GASTOS</a:t>
            </a:r>
            <a:endParaRPr lang="es-SV" dirty="0"/>
          </a:p>
        </p:txBody>
      </p:sp>
      <p:sp>
        <p:nvSpPr>
          <p:cNvPr id="9" name="CuadroTexto 8">
            <a:extLst>
              <a:ext uri="{FF2B5EF4-FFF2-40B4-BE49-F238E27FC236}">
                <a16:creationId xmlns:a16="http://schemas.microsoft.com/office/drawing/2014/main" id="{B6213A25-A81C-DB4C-6AF9-61E83B8FCB5A}"/>
              </a:ext>
            </a:extLst>
          </p:cNvPr>
          <p:cNvSpPr txBox="1"/>
          <p:nvPr/>
        </p:nvSpPr>
        <p:spPr>
          <a:xfrm>
            <a:off x="1502797" y="465322"/>
            <a:ext cx="1476436" cy="369332"/>
          </a:xfrm>
          <a:prstGeom prst="rect">
            <a:avLst/>
          </a:prstGeom>
          <a:noFill/>
        </p:spPr>
        <p:txBody>
          <a:bodyPr wrap="square">
            <a:spAutoFit/>
          </a:bodyPr>
          <a:lstStyle/>
          <a:p>
            <a:r>
              <a:rPr lang="es-SV" sz="1800" b="1" i="0" u="none" strike="noStrike" dirty="0">
                <a:solidFill>
                  <a:srgbClr val="000000"/>
                </a:solidFill>
                <a:effectLst/>
                <a:latin typeface="Calibri" panose="020F0502020204030204" pitchFamily="34" charset="0"/>
              </a:rPr>
              <a:t>Comentarios:</a:t>
            </a:r>
            <a:r>
              <a:rPr lang="es-SV" dirty="0"/>
              <a:t> </a:t>
            </a:r>
          </a:p>
        </p:txBody>
      </p:sp>
      <p:graphicFrame>
        <p:nvGraphicFramePr>
          <p:cNvPr id="10" name="Gráfico 9">
            <a:extLst>
              <a:ext uri="{FF2B5EF4-FFF2-40B4-BE49-F238E27FC236}">
                <a16:creationId xmlns:a16="http://schemas.microsoft.com/office/drawing/2014/main" id="{76FB7CF9-C1F5-452D-8F02-2D6B149780BE}"/>
              </a:ext>
            </a:extLst>
          </p:cNvPr>
          <p:cNvGraphicFramePr>
            <a:graphicFrameLocks/>
          </p:cNvGraphicFramePr>
          <p:nvPr>
            <p:extLst>
              <p:ext uri="{D42A27DB-BD31-4B8C-83A1-F6EECF244321}">
                <p14:modId xmlns:p14="http://schemas.microsoft.com/office/powerpoint/2010/main" val="2607422295"/>
              </p:ext>
            </p:extLst>
          </p:nvPr>
        </p:nvGraphicFramePr>
        <p:xfrm>
          <a:off x="187850" y="2529367"/>
          <a:ext cx="11481683" cy="4121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56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ECCE1A-CCC8-EBEE-7470-B7C754819365}"/>
              </a:ext>
            </a:extLst>
          </p:cNvPr>
          <p:cNvPicPr>
            <a:picLocks noChangeAspect="1"/>
          </p:cNvPicPr>
          <p:nvPr/>
        </p:nvPicPr>
        <p:blipFill>
          <a:blip r:embed="rId3"/>
          <a:stretch>
            <a:fillRect/>
          </a:stretch>
        </p:blipFill>
        <p:spPr>
          <a:xfrm>
            <a:off x="8353165" y="5908431"/>
            <a:ext cx="1810669" cy="857519"/>
          </a:xfrm>
          <a:prstGeom prst="rect">
            <a:avLst/>
          </a:prstGeom>
        </p:spPr>
      </p:pic>
      <p:graphicFrame>
        <p:nvGraphicFramePr>
          <p:cNvPr id="9" name="Objeto 8">
            <a:extLst>
              <a:ext uri="{FF2B5EF4-FFF2-40B4-BE49-F238E27FC236}">
                <a16:creationId xmlns:a16="http://schemas.microsoft.com/office/drawing/2014/main" id="{71DDB6DC-3F8C-20DC-ADA8-3C2AD3FC7E7F}"/>
              </a:ext>
            </a:extLst>
          </p:cNvPr>
          <p:cNvGraphicFramePr>
            <a:graphicFrameLocks noChangeAspect="1"/>
          </p:cNvGraphicFramePr>
          <p:nvPr>
            <p:extLst>
              <p:ext uri="{D42A27DB-BD31-4B8C-83A1-F6EECF244321}">
                <p14:modId xmlns:p14="http://schemas.microsoft.com/office/powerpoint/2010/main" val="3016153881"/>
              </p:ext>
            </p:extLst>
          </p:nvPr>
        </p:nvGraphicFramePr>
        <p:xfrm>
          <a:off x="901149" y="92050"/>
          <a:ext cx="11290851" cy="5705082"/>
        </p:xfrm>
        <a:graphic>
          <a:graphicData uri="http://schemas.openxmlformats.org/presentationml/2006/ole">
            <mc:AlternateContent xmlns:mc="http://schemas.openxmlformats.org/markup-compatibility/2006">
              <mc:Choice xmlns:v="urn:schemas-microsoft-com:vml" Requires="v">
                <p:oleObj spid="_x0000_s1029" name="Worksheet" r:id="rId4" imgW="9039104" imgH="3028848" progId="Excel.Sheet.12">
                  <p:embed/>
                </p:oleObj>
              </mc:Choice>
              <mc:Fallback>
                <p:oleObj name="Worksheet" r:id="rId4" imgW="9039104" imgH="3028848" progId="Excel.Sheet.12">
                  <p:embed/>
                  <p:pic>
                    <p:nvPicPr>
                      <p:cNvPr id="9" name="Objeto 8">
                        <a:extLst>
                          <a:ext uri="{FF2B5EF4-FFF2-40B4-BE49-F238E27FC236}">
                            <a16:creationId xmlns:a16="http://schemas.microsoft.com/office/drawing/2014/main" id="{71DDB6DC-3F8C-20DC-ADA8-3C2AD3FC7E7F}"/>
                          </a:ext>
                        </a:extLst>
                      </p:cNvPr>
                      <p:cNvPicPr/>
                      <p:nvPr/>
                    </p:nvPicPr>
                    <p:blipFill>
                      <a:blip r:embed="rId5"/>
                      <a:stretch>
                        <a:fillRect/>
                      </a:stretch>
                    </p:blipFill>
                    <p:spPr>
                      <a:xfrm>
                        <a:off x="901149" y="92050"/>
                        <a:ext cx="11290851" cy="5705082"/>
                      </a:xfrm>
                      <a:prstGeom prst="rect">
                        <a:avLst/>
                      </a:prstGeom>
                    </p:spPr>
                  </p:pic>
                </p:oleObj>
              </mc:Fallback>
            </mc:AlternateContent>
          </a:graphicData>
        </a:graphic>
      </p:graphicFrame>
    </p:spTree>
    <p:extLst>
      <p:ext uri="{BB962C8B-B14F-4D97-AF65-F5344CB8AC3E}">
        <p14:creationId xmlns:p14="http://schemas.microsoft.com/office/powerpoint/2010/main" val="856747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ECCE1A-CCC8-EBEE-7470-B7C754819365}"/>
              </a:ext>
            </a:extLst>
          </p:cNvPr>
          <p:cNvPicPr>
            <a:picLocks noChangeAspect="1"/>
          </p:cNvPicPr>
          <p:nvPr/>
        </p:nvPicPr>
        <p:blipFill>
          <a:blip r:embed="rId2"/>
          <a:stretch>
            <a:fillRect/>
          </a:stretch>
        </p:blipFill>
        <p:spPr>
          <a:xfrm>
            <a:off x="10061786" y="141581"/>
            <a:ext cx="1810669" cy="512108"/>
          </a:xfrm>
          <a:prstGeom prst="rect">
            <a:avLst/>
          </a:prstGeom>
        </p:spPr>
      </p:pic>
      <p:sp>
        <p:nvSpPr>
          <p:cNvPr id="7" name="CuadroTexto 6">
            <a:extLst>
              <a:ext uri="{FF2B5EF4-FFF2-40B4-BE49-F238E27FC236}">
                <a16:creationId xmlns:a16="http://schemas.microsoft.com/office/drawing/2014/main" id="{09A3A40B-ACFF-08B1-DFF9-21D0DA636F6F}"/>
              </a:ext>
            </a:extLst>
          </p:cNvPr>
          <p:cNvSpPr txBox="1"/>
          <p:nvPr/>
        </p:nvSpPr>
        <p:spPr>
          <a:xfrm>
            <a:off x="687788" y="79643"/>
            <a:ext cx="5907819" cy="369332"/>
          </a:xfrm>
          <a:prstGeom prst="rect">
            <a:avLst/>
          </a:prstGeom>
          <a:noFill/>
        </p:spPr>
        <p:txBody>
          <a:bodyPr wrap="square">
            <a:spAutoFit/>
          </a:bodyPr>
          <a:lstStyle/>
          <a:p>
            <a:r>
              <a:rPr lang="es-SV" b="1" i="0" u="none" strike="noStrike" dirty="0">
                <a:solidFill>
                  <a:srgbClr val="993300"/>
                </a:solidFill>
                <a:effectLst/>
                <a:latin typeface="Calibri" panose="020F0502020204030204" pitchFamily="34" charset="0"/>
              </a:rPr>
              <a:t> F3A:</a:t>
            </a:r>
            <a:r>
              <a:rPr lang="es-SV" b="1" dirty="0">
                <a:solidFill>
                  <a:srgbClr val="993300"/>
                </a:solidFill>
                <a:latin typeface="Calibri" panose="020F0502020204030204" pitchFamily="34" charset="0"/>
              </a:rPr>
              <a:t>DETALLES DE </a:t>
            </a:r>
            <a:r>
              <a:rPr lang="es-SV" b="1" i="0" u="none" strike="noStrike" dirty="0">
                <a:solidFill>
                  <a:srgbClr val="993300"/>
                </a:solidFill>
                <a:effectLst/>
                <a:latin typeface="Calibri" panose="020F0502020204030204" pitchFamily="34" charset="0"/>
              </a:rPr>
              <a:t>DESEMBOLSOS Y GASTOS</a:t>
            </a:r>
            <a:endParaRPr lang="es-SV" dirty="0"/>
          </a:p>
        </p:txBody>
      </p:sp>
      <p:sp>
        <p:nvSpPr>
          <p:cNvPr id="9" name="CuadroTexto 8">
            <a:extLst>
              <a:ext uri="{FF2B5EF4-FFF2-40B4-BE49-F238E27FC236}">
                <a16:creationId xmlns:a16="http://schemas.microsoft.com/office/drawing/2014/main" id="{B6213A25-A81C-DB4C-6AF9-61E83B8FCB5A}"/>
              </a:ext>
            </a:extLst>
          </p:cNvPr>
          <p:cNvSpPr txBox="1"/>
          <p:nvPr/>
        </p:nvSpPr>
        <p:spPr>
          <a:xfrm>
            <a:off x="687788" y="370855"/>
            <a:ext cx="1476436" cy="369332"/>
          </a:xfrm>
          <a:prstGeom prst="rect">
            <a:avLst/>
          </a:prstGeom>
          <a:noFill/>
        </p:spPr>
        <p:txBody>
          <a:bodyPr wrap="square">
            <a:spAutoFit/>
          </a:bodyPr>
          <a:lstStyle/>
          <a:p>
            <a:r>
              <a:rPr lang="es-SV" sz="1800" b="1" i="0" u="none" strike="noStrike" dirty="0">
                <a:solidFill>
                  <a:srgbClr val="000000"/>
                </a:solidFill>
                <a:effectLst/>
                <a:latin typeface="Calibri" panose="020F0502020204030204" pitchFamily="34" charset="0"/>
              </a:rPr>
              <a:t>Comentarios:</a:t>
            </a:r>
            <a:r>
              <a:rPr lang="es-SV" dirty="0"/>
              <a:t> </a:t>
            </a:r>
          </a:p>
        </p:txBody>
      </p:sp>
      <p:sp>
        <p:nvSpPr>
          <p:cNvPr id="13" name="CuadroTexto 12">
            <a:extLst>
              <a:ext uri="{FF2B5EF4-FFF2-40B4-BE49-F238E27FC236}">
                <a16:creationId xmlns:a16="http://schemas.microsoft.com/office/drawing/2014/main" id="{55A10721-3B58-8ED3-DA1A-E80AA729E45F}"/>
              </a:ext>
            </a:extLst>
          </p:cNvPr>
          <p:cNvSpPr txBox="1"/>
          <p:nvPr/>
        </p:nvSpPr>
        <p:spPr>
          <a:xfrm>
            <a:off x="687788" y="798511"/>
            <a:ext cx="10074301" cy="923330"/>
          </a:xfrm>
          <a:prstGeom prst="rect">
            <a:avLst/>
          </a:prstGeom>
          <a:solidFill>
            <a:schemeClr val="accent2">
              <a:lumMod val="40000"/>
              <a:lumOff val="60000"/>
            </a:schemeClr>
          </a:solidFill>
        </p:spPr>
        <p:txBody>
          <a:bodyPr wrap="square">
            <a:spAutoFit/>
          </a:bodyPr>
          <a:lstStyle/>
          <a:p>
            <a:pPr algn="just"/>
            <a:r>
              <a:rPr lang="es-SV" sz="1800" b="0" i="0" u="none" strike="noStrike" dirty="0">
                <a:solidFill>
                  <a:srgbClr val="000000"/>
                </a:solidFill>
                <a:effectLst/>
                <a:latin typeface="Calibri" panose="020F0502020204030204" pitchFamily="34" charset="0"/>
              </a:rPr>
              <a:t>Del 100% desembolsado al PNUD en los tres años (2019-2021) por el monto de $ 2,497,912.22 se ha pagado el monto de $ 1,850,357.10;  así también se desembolso  a OPS $ 1,025,906.17 y se pagó el monto de $ 1,073,374.55 y en el MINSAL se  presupuesto $ 718,922.61  y se ha pagado $ 650,297.73</a:t>
            </a:r>
            <a:r>
              <a:rPr lang="es-SV" dirty="0"/>
              <a:t> </a:t>
            </a:r>
          </a:p>
        </p:txBody>
      </p:sp>
      <p:graphicFrame>
        <p:nvGraphicFramePr>
          <p:cNvPr id="15" name="Gráfico 14">
            <a:extLst>
              <a:ext uri="{FF2B5EF4-FFF2-40B4-BE49-F238E27FC236}">
                <a16:creationId xmlns:a16="http://schemas.microsoft.com/office/drawing/2014/main" id="{5D8B9C49-D29D-4BF1-A606-4BFBE857A1C1}"/>
              </a:ext>
            </a:extLst>
          </p:cNvPr>
          <p:cNvGraphicFramePr>
            <a:graphicFrameLocks/>
          </p:cNvGraphicFramePr>
          <p:nvPr>
            <p:extLst>
              <p:ext uri="{D42A27DB-BD31-4B8C-83A1-F6EECF244321}">
                <p14:modId xmlns:p14="http://schemas.microsoft.com/office/powerpoint/2010/main" val="3274468340"/>
              </p:ext>
            </p:extLst>
          </p:nvPr>
        </p:nvGraphicFramePr>
        <p:xfrm>
          <a:off x="687788" y="2136509"/>
          <a:ext cx="11390218" cy="4579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897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3ECCE1A-CCC8-EBEE-7470-B7C754819365}"/>
              </a:ext>
            </a:extLst>
          </p:cNvPr>
          <p:cNvPicPr>
            <a:picLocks noChangeAspect="1"/>
          </p:cNvPicPr>
          <p:nvPr/>
        </p:nvPicPr>
        <p:blipFill>
          <a:blip r:embed="rId2"/>
          <a:stretch>
            <a:fillRect/>
          </a:stretch>
        </p:blipFill>
        <p:spPr>
          <a:xfrm>
            <a:off x="10291811" y="355886"/>
            <a:ext cx="1810669" cy="512108"/>
          </a:xfrm>
          <a:prstGeom prst="rect">
            <a:avLst/>
          </a:prstGeom>
        </p:spPr>
      </p:pic>
      <p:sp>
        <p:nvSpPr>
          <p:cNvPr id="7" name="CuadroTexto 6">
            <a:extLst>
              <a:ext uri="{FF2B5EF4-FFF2-40B4-BE49-F238E27FC236}">
                <a16:creationId xmlns:a16="http://schemas.microsoft.com/office/drawing/2014/main" id="{09A3A40B-ACFF-08B1-DFF9-21D0DA636F6F}"/>
              </a:ext>
            </a:extLst>
          </p:cNvPr>
          <p:cNvSpPr txBox="1"/>
          <p:nvPr/>
        </p:nvSpPr>
        <p:spPr>
          <a:xfrm>
            <a:off x="1073553" y="179738"/>
            <a:ext cx="7050818" cy="369332"/>
          </a:xfrm>
          <a:prstGeom prst="rect">
            <a:avLst/>
          </a:prstGeom>
          <a:noFill/>
        </p:spPr>
        <p:txBody>
          <a:bodyPr wrap="square">
            <a:spAutoFit/>
          </a:bodyPr>
          <a:lstStyle/>
          <a:p>
            <a:r>
              <a:rPr lang="es-SV" b="1" i="0" u="none" strike="noStrike" dirty="0">
                <a:solidFill>
                  <a:srgbClr val="993300"/>
                </a:solidFill>
                <a:effectLst/>
                <a:latin typeface="Calibri" panose="020F0502020204030204" pitchFamily="34" charset="0"/>
              </a:rPr>
              <a:t> F4: ULTIMO CICLO DE INFORMACION Y DESEMBOLSO DEL RP</a:t>
            </a:r>
            <a:endParaRPr lang="es-SV" dirty="0"/>
          </a:p>
        </p:txBody>
      </p:sp>
      <p:sp>
        <p:nvSpPr>
          <p:cNvPr id="9" name="CuadroTexto 8">
            <a:extLst>
              <a:ext uri="{FF2B5EF4-FFF2-40B4-BE49-F238E27FC236}">
                <a16:creationId xmlns:a16="http://schemas.microsoft.com/office/drawing/2014/main" id="{B6213A25-A81C-DB4C-6AF9-61E83B8FCB5A}"/>
              </a:ext>
            </a:extLst>
          </p:cNvPr>
          <p:cNvSpPr txBox="1"/>
          <p:nvPr/>
        </p:nvSpPr>
        <p:spPr>
          <a:xfrm>
            <a:off x="1926204" y="677836"/>
            <a:ext cx="1476436" cy="369332"/>
          </a:xfrm>
          <a:prstGeom prst="rect">
            <a:avLst/>
          </a:prstGeom>
          <a:noFill/>
        </p:spPr>
        <p:txBody>
          <a:bodyPr wrap="square">
            <a:spAutoFit/>
          </a:bodyPr>
          <a:lstStyle/>
          <a:p>
            <a:r>
              <a:rPr lang="es-SV" sz="1800" b="1" i="0" u="none" strike="noStrike" dirty="0">
                <a:solidFill>
                  <a:srgbClr val="000000"/>
                </a:solidFill>
                <a:effectLst/>
                <a:latin typeface="Calibri" panose="020F0502020204030204" pitchFamily="34" charset="0"/>
              </a:rPr>
              <a:t>Comentarios:</a:t>
            </a:r>
            <a:r>
              <a:rPr lang="es-SV" dirty="0"/>
              <a:t> </a:t>
            </a:r>
          </a:p>
        </p:txBody>
      </p:sp>
      <p:graphicFrame>
        <p:nvGraphicFramePr>
          <p:cNvPr id="6" name="Tabla 5">
            <a:extLst>
              <a:ext uri="{FF2B5EF4-FFF2-40B4-BE49-F238E27FC236}">
                <a16:creationId xmlns:a16="http://schemas.microsoft.com/office/drawing/2014/main" id="{A4408FE1-FB18-0ECA-AB65-2148940D21A2}"/>
              </a:ext>
            </a:extLst>
          </p:cNvPr>
          <p:cNvGraphicFramePr>
            <a:graphicFrameLocks noGrp="1"/>
          </p:cNvGraphicFramePr>
          <p:nvPr>
            <p:extLst>
              <p:ext uri="{D42A27DB-BD31-4B8C-83A1-F6EECF244321}">
                <p14:modId xmlns:p14="http://schemas.microsoft.com/office/powerpoint/2010/main" val="2962310734"/>
              </p:ext>
            </p:extLst>
          </p:nvPr>
        </p:nvGraphicFramePr>
        <p:xfrm>
          <a:off x="1222181" y="2046101"/>
          <a:ext cx="9525000" cy="3267148"/>
        </p:xfrm>
        <a:graphic>
          <a:graphicData uri="http://schemas.openxmlformats.org/drawingml/2006/table">
            <a:tbl>
              <a:tblPr/>
              <a:tblGrid>
                <a:gridCol w="6569294">
                  <a:extLst>
                    <a:ext uri="{9D8B030D-6E8A-4147-A177-3AD203B41FA5}">
                      <a16:colId xmlns:a16="http://schemas.microsoft.com/office/drawing/2014/main" val="3098282254"/>
                    </a:ext>
                  </a:extLst>
                </a:gridCol>
                <a:gridCol w="1535060">
                  <a:extLst>
                    <a:ext uri="{9D8B030D-6E8A-4147-A177-3AD203B41FA5}">
                      <a16:colId xmlns:a16="http://schemas.microsoft.com/office/drawing/2014/main" val="3821615460"/>
                    </a:ext>
                  </a:extLst>
                </a:gridCol>
                <a:gridCol w="1420646">
                  <a:extLst>
                    <a:ext uri="{9D8B030D-6E8A-4147-A177-3AD203B41FA5}">
                      <a16:colId xmlns:a16="http://schemas.microsoft.com/office/drawing/2014/main" val="2243424350"/>
                    </a:ext>
                  </a:extLst>
                </a:gridCol>
              </a:tblGrid>
              <a:tr h="609164">
                <a:tc gridSpan="3">
                  <a:txBody>
                    <a:bodyPr/>
                    <a:lstStyle/>
                    <a:p>
                      <a:pPr algn="ctr" fontAlgn="b"/>
                      <a:r>
                        <a:rPr lang="es-SV" sz="2400" b="0" i="0" u="none" strike="noStrike" dirty="0">
                          <a:solidFill>
                            <a:srgbClr val="800000"/>
                          </a:solidFill>
                          <a:effectLst/>
                          <a:latin typeface="Calibri" panose="020F0502020204030204" pitchFamily="34" charset="0"/>
                        </a:rPr>
                        <a:t> Último desembolso de fondos: Número de días calendario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3607554154"/>
                  </a:ext>
                </a:extLst>
              </a:tr>
              <a:tr h="609164">
                <a:tc>
                  <a:txBody>
                    <a:bodyPr/>
                    <a:lstStyle/>
                    <a:p>
                      <a:pPr algn="ctr" fontAlgn="b"/>
                      <a:r>
                        <a:rPr lang="es-SV" sz="1800" b="0" i="0" u="none" strike="noStrike" dirty="0">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a:solidFill>
                            <a:srgbClr val="800000"/>
                          </a:solidFill>
                          <a:effectLst/>
                          <a:latin typeface="Calibri" panose="020F0502020204030204" pitchFamily="34" charset="0"/>
                        </a:rPr>
                        <a:t> (Días) esperados </a:t>
                      </a:r>
                    </a:p>
                  </a:txBody>
                  <a:tcPr marL="0" marR="0" marT="0" marB="0" anchor="b">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a:solidFill>
                            <a:srgbClr val="800000"/>
                          </a:solidFill>
                          <a:effectLst/>
                          <a:latin typeface="Calibri" panose="020F0502020204030204" pitchFamily="34" charset="0"/>
                        </a:rPr>
                        <a:t> (Días) reales </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extLst>
                  <a:ext uri="{0D108BD9-81ED-4DB2-BD59-A6C34878D82A}">
                    <a16:rowId xmlns:a16="http://schemas.microsoft.com/office/drawing/2014/main" val="2295296935"/>
                  </a:ext>
                </a:extLst>
              </a:tr>
              <a:tr h="830492">
                <a:tc>
                  <a:txBody>
                    <a:bodyPr/>
                    <a:lstStyle/>
                    <a:p>
                      <a:pPr algn="ctr" fontAlgn="b"/>
                      <a:r>
                        <a:rPr lang="es-SV" sz="1800" b="0" i="0" u="none" strike="noStrike" dirty="0">
                          <a:solidFill>
                            <a:srgbClr val="800000"/>
                          </a:solidFill>
                          <a:effectLst/>
                          <a:latin typeface="Calibri" panose="020F0502020204030204" pitchFamily="34" charset="0"/>
                        </a:rPr>
                        <a:t> Días tardados en presentar el informe de progreso actualizado y solicitud de desembolso al ALF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dirty="0">
                          <a:solidFill>
                            <a:srgbClr val="000000"/>
                          </a:solidFill>
                          <a:effectLst/>
                          <a:latin typeface="Calibri" panose="020F0502020204030204" pitchFamily="34" charset="0"/>
                        </a:rPr>
                        <a:t>45</a:t>
                      </a:r>
                    </a:p>
                  </a:txBody>
                  <a:tcPr marL="0" marR="0" marT="0" marB="0" anchor="b">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accent2">
                        <a:lumMod val="40000"/>
                        <a:lumOff val="60000"/>
                      </a:schemeClr>
                    </a:solidFill>
                  </a:tcPr>
                </a:tc>
                <a:tc>
                  <a:txBody>
                    <a:bodyPr/>
                    <a:lstStyle/>
                    <a:p>
                      <a:pPr algn="ctr" fontAlgn="b"/>
                      <a:r>
                        <a:rPr lang="es-SV" sz="1800" b="0" i="0" u="none" strike="noStrike" dirty="0">
                          <a:solidFill>
                            <a:srgbClr val="000000"/>
                          </a:solidFill>
                          <a:effectLst/>
                          <a:latin typeface="Calibri" panose="020F0502020204030204" pitchFamily="34" charset="0"/>
                        </a:rPr>
                        <a:t>45</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17277279"/>
                  </a:ext>
                </a:extLst>
              </a:tr>
              <a:tr h="609164">
                <a:tc>
                  <a:txBody>
                    <a:bodyPr/>
                    <a:lstStyle/>
                    <a:p>
                      <a:pPr algn="ctr" fontAlgn="b"/>
                      <a:r>
                        <a:rPr lang="es-SV" sz="1800" b="0" i="0" u="none" strike="noStrike" dirty="0">
                          <a:solidFill>
                            <a:srgbClr val="800000"/>
                          </a:solidFill>
                          <a:effectLst/>
                          <a:latin typeface="Calibri" panose="020F0502020204030204" pitchFamily="34" charset="0"/>
                        </a:rPr>
                        <a:t> Días que el desembolso ha tardado en llegar al RP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b"/>
                      <a:r>
                        <a:rPr lang="es-SV" sz="1800" b="0" i="0" u="none" strike="noStrike" dirty="0">
                          <a:solidFill>
                            <a:srgbClr val="000000"/>
                          </a:solidFill>
                          <a:effectLst/>
                          <a:latin typeface="Calibri" panose="020F0502020204030204" pitchFamily="34" charset="0"/>
                        </a:rPr>
                        <a:t>45</a:t>
                      </a:r>
                    </a:p>
                  </a:txBody>
                  <a:tcPr marL="0" marR="0" marT="0" marB="0" anchor="b">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s-SV" sz="1800" b="0" i="0" u="none" strike="noStrike" dirty="0">
                          <a:solidFill>
                            <a:srgbClr val="000000"/>
                          </a:solidFill>
                          <a:effectLst/>
                          <a:latin typeface="Calibri" panose="020F0502020204030204" pitchFamily="34" charset="0"/>
                        </a:rPr>
                        <a:t>27</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36256837"/>
                  </a:ext>
                </a:extLst>
              </a:tr>
              <a:tr h="609164">
                <a:tc>
                  <a:txBody>
                    <a:bodyPr/>
                    <a:lstStyle/>
                    <a:p>
                      <a:pPr algn="ctr" fontAlgn="b"/>
                      <a:r>
                        <a:rPr lang="es-SV" sz="1800" b="0" i="0" u="none" strike="noStrike">
                          <a:solidFill>
                            <a:srgbClr val="800000"/>
                          </a:solidFill>
                          <a:effectLst/>
                          <a:latin typeface="Calibri" panose="020F0502020204030204" pitchFamily="34" charset="0"/>
                        </a:rPr>
                        <a:t> Días que el desembolso ha tardado en llegar a los agentes de compra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SV" sz="1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s-SV" sz="1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98818635"/>
                  </a:ext>
                </a:extLst>
              </a:tr>
            </a:tbl>
          </a:graphicData>
        </a:graphic>
      </p:graphicFrame>
      <p:sp>
        <p:nvSpPr>
          <p:cNvPr id="14" name="CuadroTexto 13">
            <a:extLst>
              <a:ext uri="{FF2B5EF4-FFF2-40B4-BE49-F238E27FC236}">
                <a16:creationId xmlns:a16="http://schemas.microsoft.com/office/drawing/2014/main" id="{AEE86023-25A6-591E-81F7-9463FCF84816}"/>
              </a:ext>
            </a:extLst>
          </p:cNvPr>
          <p:cNvSpPr txBox="1"/>
          <p:nvPr/>
        </p:nvSpPr>
        <p:spPr>
          <a:xfrm>
            <a:off x="1926204" y="953457"/>
            <a:ext cx="8402540" cy="646331"/>
          </a:xfrm>
          <a:prstGeom prst="rect">
            <a:avLst/>
          </a:prstGeom>
          <a:noFill/>
        </p:spPr>
        <p:txBody>
          <a:bodyPr wrap="square">
            <a:spAutoFit/>
          </a:bodyPr>
          <a:lstStyle/>
          <a:p>
            <a:pPr algn="just"/>
            <a:r>
              <a:rPr lang="es-SV" sz="1800" b="0" i="0" u="none" strike="noStrike" dirty="0">
                <a:solidFill>
                  <a:srgbClr val="000000"/>
                </a:solidFill>
                <a:effectLst/>
                <a:latin typeface="Calibri" panose="020F0502020204030204" pitchFamily="34" charset="0"/>
              </a:rPr>
              <a:t>Se ha cumplido de forma oportuna con los informes presentados como RP de forma oportuna, el FM a enviado los desembolsos en  fechas anticipadas según correspondía.</a:t>
            </a:r>
            <a:r>
              <a:rPr lang="es-SV" dirty="0"/>
              <a:t> </a:t>
            </a:r>
          </a:p>
        </p:txBody>
      </p:sp>
    </p:spTree>
    <p:extLst>
      <p:ext uri="{BB962C8B-B14F-4D97-AF65-F5344CB8AC3E}">
        <p14:creationId xmlns:p14="http://schemas.microsoft.com/office/powerpoint/2010/main" val="111421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Rectángulo">
            <a:extLst>
              <a:ext uri="{FF2B5EF4-FFF2-40B4-BE49-F238E27FC236}">
                <a16:creationId xmlns:a16="http://schemas.microsoft.com/office/drawing/2014/main" id="{40627CA6-4AE9-41B2-9A21-665BB320380F}"/>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s-ES" altLang="es-SV" sz="1800">
              <a:solidFill>
                <a:prstClr val="black"/>
              </a:solidFill>
              <a:latin typeface="Arial" panose="020B0604020202020204" pitchFamily="34" charset="0"/>
            </a:endParaRPr>
          </a:p>
          <a:p>
            <a:pPr>
              <a:spcBef>
                <a:spcPct val="0"/>
              </a:spcBef>
              <a:buNone/>
            </a:pPr>
            <a:endParaRPr lang="es-ES" altLang="es-SV" sz="1800">
              <a:solidFill>
                <a:prstClr val="black"/>
              </a:solidFill>
              <a:latin typeface="Arial" panose="020B0604020202020204" pitchFamily="34" charset="0"/>
            </a:endParaRPr>
          </a:p>
          <a:p>
            <a:pPr>
              <a:spcBef>
                <a:spcPct val="0"/>
              </a:spcBef>
              <a:buNone/>
            </a:pPr>
            <a:r>
              <a:rPr lang="es-SV" altLang="es-SV" sz="1800">
                <a:solidFill>
                  <a:prstClr val="black"/>
                </a:solidFill>
                <a:latin typeface="Arial" panose="020B0604020202020204" pitchFamily="34" charset="0"/>
              </a:rPr>
              <a:t> </a:t>
            </a:r>
            <a:endParaRPr lang="es-ES" altLang="es-SV" sz="1800" b="1">
              <a:solidFill>
                <a:prstClr val="black"/>
              </a:solidFill>
              <a:latin typeface="Arial" panose="020B0604020202020204" pitchFamily="34" charset="0"/>
            </a:endParaRPr>
          </a:p>
        </p:txBody>
      </p:sp>
      <p:sp>
        <p:nvSpPr>
          <p:cNvPr id="5" name="1 Título">
            <a:extLst>
              <a:ext uri="{FF2B5EF4-FFF2-40B4-BE49-F238E27FC236}">
                <a16:creationId xmlns:a16="http://schemas.microsoft.com/office/drawing/2014/main" id="{57099E4E-FFEE-45FC-B11A-17DC00F45D1A}"/>
              </a:ext>
            </a:extLst>
          </p:cNvPr>
          <p:cNvSpPr>
            <a:spLocks noGrp="1"/>
          </p:cNvSpPr>
          <p:nvPr>
            <p:ph type="title"/>
          </p:nvPr>
        </p:nvSpPr>
        <p:spPr>
          <a:xfrm>
            <a:off x="1677147" y="116632"/>
            <a:ext cx="8153400" cy="719138"/>
          </a:xfrm>
        </p:spPr>
        <p:txBody>
          <a:bodyPr/>
          <a:lstStyle/>
          <a:p>
            <a:pPr algn="ctr" eaLnBrk="1" hangingPunct="1">
              <a:defRPr/>
            </a:pPr>
            <a:r>
              <a:rPr lang="es-SV" sz="3600" dirty="0">
                <a:effectLst>
                  <a:outerShdw blurRad="38100" dist="38100" dir="2700000" algn="tl">
                    <a:srgbClr val="000000">
                      <a:alpha val="43137"/>
                    </a:srgbClr>
                  </a:outerShdw>
                </a:effectLst>
                <a:latin typeface="Bembo Std" panose="02020605060306020A03" pitchFamily="18" charset="0"/>
              </a:rPr>
              <a:t>Indicadores de Cobertura </a:t>
            </a:r>
          </a:p>
        </p:txBody>
      </p:sp>
      <p:graphicFrame>
        <p:nvGraphicFramePr>
          <p:cNvPr id="3" name="Tabla 2">
            <a:extLst>
              <a:ext uri="{FF2B5EF4-FFF2-40B4-BE49-F238E27FC236}">
                <a16:creationId xmlns:a16="http://schemas.microsoft.com/office/drawing/2014/main" id="{BA4A1A2C-E66D-E84B-8892-18F1D7728392}"/>
              </a:ext>
            </a:extLst>
          </p:cNvPr>
          <p:cNvGraphicFramePr>
            <a:graphicFrameLocks noGrp="1"/>
          </p:cNvGraphicFramePr>
          <p:nvPr>
            <p:extLst>
              <p:ext uri="{D42A27DB-BD31-4B8C-83A1-F6EECF244321}">
                <p14:modId xmlns:p14="http://schemas.microsoft.com/office/powerpoint/2010/main" val="2000694203"/>
              </p:ext>
            </p:extLst>
          </p:nvPr>
        </p:nvGraphicFramePr>
        <p:xfrm>
          <a:off x="1847529" y="1052736"/>
          <a:ext cx="8667324" cy="5626846"/>
        </p:xfrm>
        <a:graphic>
          <a:graphicData uri="http://schemas.openxmlformats.org/drawingml/2006/table">
            <a:tbl>
              <a:tblPr/>
              <a:tblGrid>
                <a:gridCol w="1892199">
                  <a:extLst>
                    <a:ext uri="{9D8B030D-6E8A-4147-A177-3AD203B41FA5}">
                      <a16:colId xmlns:a16="http://schemas.microsoft.com/office/drawing/2014/main" val="1025781860"/>
                    </a:ext>
                  </a:extLst>
                </a:gridCol>
                <a:gridCol w="567661">
                  <a:extLst>
                    <a:ext uri="{9D8B030D-6E8A-4147-A177-3AD203B41FA5}">
                      <a16:colId xmlns:a16="http://schemas.microsoft.com/office/drawing/2014/main" val="3591162626"/>
                    </a:ext>
                  </a:extLst>
                </a:gridCol>
                <a:gridCol w="646501">
                  <a:extLst>
                    <a:ext uri="{9D8B030D-6E8A-4147-A177-3AD203B41FA5}">
                      <a16:colId xmlns:a16="http://schemas.microsoft.com/office/drawing/2014/main" val="1991442294"/>
                    </a:ext>
                  </a:extLst>
                </a:gridCol>
                <a:gridCol w="528285">
                  <a:extLst>
                    <a:ext uri="{9D8B030D-6E8A-4147-A177-3AD203B41FA5}">
                      <a16:colId xmlns:a16="http://schemas.microsoft.com/office/drawing/2014/main" val="4252784787"/>
                    </a:ext>
                  </a:extLst>
                </a:gridCol>
                <a:gridCol w="597651">
                  <a:extLst>
                    <a:ext uri="{9D8B030D-6E8A-4147-A177-3AD203B41FA5}">
                      <a16:colId xmlns:a16="http://schemas.microsoft.com/office/drawing/2014/main" val="399714850"/>
                    </a:ext>
                  </a:extLst>
                </a:gridCol>
                <a:gridCol w="597651">
                  <a:extLst>
                    <a:ext uri="{9D8B030D-6E8A-4147-A177-3AD203B41FA5}">
                      <a16:colId xmlns:a16="http://schemas.microsoft.com/office/drawing/2014/main" val="3497155615"/>
                    </a:ext>
                  </a:extLst>
                </a:gridCol>
                <a:gridCol w="3837376">
                  <a:extLst>
                    <a:ext uri="{9D8B030D-6E8A-4147-A177-3AD203B41FA5}">
                      <a16:colId xmlns:a16="http://schemas.microsoft.com/office/drawing/2014/main" val="2002290443"/>
                    </a:ext>
                  </a:extLst>
                </a:gridCol>
              </a:tblGrid>
              <a:tr h="405455">
                <a:tc>
                  <a:txBody>
                    <a:bodyPr/>
                    <a:lstStyle/>
                    <a:p>
                      <a:pPr algn="just" fontAlgn="ctr"/>
                      <a:r>
                        <a:rPr lang="es-SV" sz="800" b="1" i="0" u="none" strike="noStrike">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9D9D9"/>
                    </a:solidFill>
                  </a:tcPr>
                </a:tc>
                <a:tc>
                  <a:txBody>
                    <a:bodyPr/>
                    <a:lstStyle/>
                    <a:p>
                      <a:pPr algn="just" fontAlgn="ctr"/>
                      <a:r>
                        <a:rPr lang="es-SV" sz="700" b="0" i="0" u="none" strike="noStrike" dirty="0">
                          <a:solidFill>
                            <a:srgbClr val="000000"/>
                          </a:solidFill>
                          <a:effectLst/>
                          <a:latin typeface="Bembo Std" panose="02020605060306020A03" pitchFamily="18"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just" fontAlgn="ctr"/>
                      <a:r>
                        <a:rPr lang="es-SV" sz="700" b="0" i="0" u="none" strike="noStrike" dirty="0">
                          <a:solidFill>
                            <a:srgbClr val="000000"/>
                          </a:solidFill>
                          <a:effectLst/>
                          <a:latin typeface="Bembo Std" panose="02020605060306020A03" pitchFamily="18" charset="0"/>
                        </a:rPr>
                        <a:t>Lograda a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just" fontAlgn="ctr"/>
                      <a:r>
                        <a:rPr lang="es-SV" sz="700" b="1" i="0" u="none" strike="noStrike" dirty="0">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just" fontAlgn="ctr"/>
                      <a:r>
                        <a:rPr lang="es-SV" sz="700" b="1" i="0" u="none" strike="noStrike" dirty="0">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just" fontAlgn="ctr"/>
                      <a:r>
                        <a:rPr lang="es-SV" sz="700" b="1" i="0" u="none" strike="noStrike" dirty="0">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just" fontAlgn="ctr"/>
                      <a:r>
                        <a:rPr lang="es-SV" sz="800" b="1" i="0" u="none" strike="noStrike">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5599816"/>
                  </a:ext>
                </a:extLst>
              </a:tr>
              <a:tr h="3248866">
                <a:tc>
                  <a:txBody>
                    <a:bodyPr/>
                    <a:lstStyle/>
                    <a:p>
                      <a:pPr algn="just" fontAlgn="ctr"/>
                      <a:r>
                        <a:rPr lang="es-SV" sz="1200" b="0" i="0" u="none" strike="noStrike" dirty="0">
                          <a:solidFill>
                            <a:srgbClr val="000000"/>
                          </a:solidFill>
                          <a:effectLst/>
                          <a:latin typeface="Bembo Std" panose="02020605060306020A03" pitchFamily="18" charset="0"/>
                        </a:rPr>
                        <a:t>MDR TB-6: Porcentaje de casos de TB con resultados de PSD por lo menos para Rifampicina, entre el número total de casos notificados (nuevos y previamente tratados) en el mismo año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Bembo Std" panose="02020605060306020A03" pitchFamily="18" charset="0"/>
                        </a:rPr>
                        <a:t>75.01%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Bembo Std" panose="02020605060306020A03" pitchFamily="18" charset="0"/>
                        </a:rPr>
                        <a:t>66.77%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200" b="1" i="0" u="none" strike="noStrike" dirty="0">
                          <a:solidFill>
                            <a:srgbClr val="000000"/>
                          </a:solidFill>
                          <a:effectLst/>
                          <a:latin typeface="Bembo Std" panose="02020605060306020A03" pitchFamily="18" charset="0"/>
                        </a:rPr>
                        <a:t>89.0%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ctr"/>
                      <a:r>
                        <a:rPr lang="es-SV" sz="800" b="0" i="0" u="none" strike="noStrike" dirty="0">
                          <a:solidFill>
                            <a:srgbClr val="000000"/>
                          </a:solidFill>
                          <a:effectLst/>
                          <a:latin typeface="Bembo Std" panose="02020605060306020A03" pitchFamily="18" charset="0"/>
                        </a:rPr>
                        <a:t>*Meta reportada para el período de enero a diciembre 2021 (1,308/1,959 = 66.77%). </a:t>
                      </a:r>
                      <a:br>
                        <a:rPr lang="es-SV" sz="800" b="0" i="0" u="none" strike="noStrike" dirty="0">
                          <a:solidFill>
                            <a:srgbClr val="000000"/>
                          </a:solidFill>
                          <a:effectLst/>
                          <a:latin typeface="Bembo Std" panose="02020605060306020A03" pitchFamily="18" charset="0"/>
                        </a:rPr>
                      </a:b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Con la utilización de pruebas moleculares además de realizar detección del Mycobacterium tuberculosis permite hacer vigilancia de la sensibilidad a los medicamentos y es método recomendado por la OMS en la estrategia Fin a la TB. El número de pruebas moleculares para el período se incrementó, lo que ha permitido alcanzar mayores porcentajes de pacientes con cobertura; aunque es importante mencionar que la detección de casos de TB en privados de libertad disminuyó para el período, por lo que el resultado del indicador fue directamente proporcional a la disminución de los casos y cuya meta establecida (75%) lo cual nos da una relación del 89% del cumplimiento del indicador.</a:t>
                      </a:r>
                      <a:br>
                        <a:rPr lang="es-SV" sz="800" b="0" i="0" u="none" strike="noStrike" dirty="0">
                          <a:solidFill>
                            <a:srgbClr val="000000"/>
                          </a:solidFill>
                          <a:effectLst/>
                          <a:latin typeface="Bembo Std" panose="02020605060306020A03" pitchFamily="18" charset="0"/>
                        </a:rPr>
                      </a:b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A pesar de la Pandemia de SARS Cov – 2, el país logró mantener la oferta de servicios para el diagnóstico precoz en poblaciones de mayor riesgo y vulnerabilidad y/o sospechosas de fármaco resistencia a través de pruebas moleculares las cuales a través de los lineamientos técnicos para el abordaje y seguimiento de casos de tuberculosis; ante la emergencia nacional por COVID-19, se han realizado mayor número de pruebas ya que se ha fortalecido la red de laboratorios hospitalaria con equipos y más cartuchos de prueba. Es de importancia recalcar que a pesar de la Pandemia se mantuvo supervisión continua por parte del UPTYER a la red nacional de laboratorios</a:t>
                      </a:r>
                      <a:br>
                        <a:rPr lang="es-SV" sz="800" b="0" i="0" u="none" strike="noStrike" dirty="0">
                          <a:solidFill>
                            <a:srgbClr val="000000"/>
                          </a:solidFill>
                          <a:effectLst/>
                          <a:latin typeface="Bembo Std" panose="02020605060306020A03" pitchFamily="18" charset="0"/>
                        </a:rPr>
                      </a:b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Fuente : </a:t>
                      </a:r>
                      <a:r>
                        <a:rPr lang="es-SV" sz="800" b="1" i="0" u="none" strike="noStrike" dirty="0">
                          <a:solidFill>
                            <a:srgbClr val="000000"/>
                          </a:solidFill>
                          <a:effectLst/>
                          <a:latin typeface="Bembo Std" panose="02020605060306020A03" pitchFamily="18" charset="0"/>
                        </a:rPr>
                        <a:t>PU/DR SLV - T - MOH (enero - diciembre) 2021</a:t>
                      </a:r>
                      <a:endParaRPr lang="es-SV" sz="800" b="0" i="0" u="none" strike="noStrike" dirty="0">
                        <a:solidFill>
                          <a:srgbClr val="000000"/>
                        </a:solidFill>
                        <a:effectLst/>
                        <a:latin typeface="Bembo Std" panose="02020605060306020A03"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61119556"/>
                  </a:ext>
                </a:extLst>
              </a:tr>
              <a:tr h="1972525">
                <a:tc>
                  <a:txBody>
                    <a:bodyPr/>
                    <a:lstStyle/>
                    <a:p>
                      <a:pPr algn="just" fontAlgn="ctr"/>
                      <a:r>
                        <a:rPr lang="es-SV" sz="1200" b="0" i="0" u="none" strike="noStrike" dirty="0">
                          <a:solidFill>
                            <a:srgbClr val="000000"/>
                          </a:solidFill>
                          <a:effectLst/>
                          <a:latin typeface="Bembo Std" panose="02020605060306020A03" pitchFamily="18" charset="0"/>
                        </a:rPr>
                        <a:t>MDR TB-3(M): Número de casos TB-RR y/o TB-MDR que iniciaron tratamiento con drogas de segunda línea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Bembo Std" panose="02020605060306020A03" pitchFamily="18" charset="0"/>
                        </a:rPr>
                        <a:t>33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Bembo Std" panose="02020605060306020A03" pitchFamily="18" charset="0"/>
                        </a:rPr>
                        <a:t>43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200" b="1" i="0" u="none" strike="noStrike" dirty="0">
                          <a:solidFill>
                            <a:srgbClr val="000000"/>
                          </a:solidFill>
                          <a:effectLst/>
                          <a:latin typeface="Bembo Std" panose="02020605060306020A03" pitchFamily="18" charset="0"/>
                        </a:rPr>
                        <a:t>130.3%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SV" sz="800" b="0" i="0" u="none" strike="noStrike" dirty="0">
                          <a:solidFill>
                            <a:srgbClr val="000000"/>
                          </a:solidFill>
                          <a:effectLst/>
                          <a:latin typeface="Bembo Std" panose="02020605060306020A03" pitchFamily="18" charset="0"/>
                        </a:rPr>
                        <a:t>* Meta proyectada para el período de enero a diciembre del año 2021 es de 33, y el resultado obtenido para el mismo período es de 43 casos TB-RR/TB-MDR.</a:t>
                      </a:r>
                      <a:br>
                        <a:rPr lang="es-SV" sz="800" b="0" i="0" u="none" strike="noStrike" dirty="0">
                          <a:solidFill>
                            <a:srgbClr val="000000"/>
                          </a:solidFill>
                          <a:effectLst/>
                          <a:latin typeface="Bembo Std" panose="02020605060306020A03" pitchFamily="18" charset="0"/>
                        </a:rPr>
                      </a:b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Durante el año 2021, se detectaron en el laboratorio 40 casos de TB RR; 2 TB MDR y 1 TB pre - XDR, a cada uno se les realizó evaluación clínica, radiológica y bacteriológica en la Clínica de Resistencias del Hospital Nacional Saldaña, a los 43 casos TB-RR/TB-MDR se les inició tratamiento de segunda línea por cumplir los criterios epidemiológicos, clínicos y bacteriológicos.</a:t>
                      </a:r>
                      <a:br>
                        <a:rPr lang="es-SV" sz="800" b="0" i="0" u="none" strike="noStrike" dirty="0">
                          <a:solidFill>
                            <a:srgbClr val="000000"/>
                          </a:solidFill>
                          <a:effectLst/>
                          <a:latin typeface="Bembo Std" panose="02020605060306020A03" pitchFamily="18" charset="0"/>
                        </a:rPr>
                      </a:b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El país cuenta con la disponibilidad de medicamentos de segunda línea, para iniciar y tratar todos los casos detectados con farmacorresistencia (tratados con esquemas de tratamiento acortados e individualizados).</a:t>
                      </a:r>
                      <a:br>
                        <a:rPr lang="es-SV" sz="800" b="0" i="0" u="none" strike="noStrike" dirty="0">
                          <a:solidFill>
                            <a:srgbClr val="000000"/>
                          </a:solidFill>
                          <a:effectLst/>
                          <a:latin typeface="Bembo Std" panose="02020605060306020A03" pitchFamily="18" charset="0"/>
                        </a:rPr>
                      </a:b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Fuente : </a:t>
                      </a:r>
                      <a:r>
                        <a:rPr lang="es-SV" sz="800" b="1" i="0" u="none" strike="noStrike" dirty="0">
                          <a:solidFill>
                            <a:srgbClr val="000000"/>
                          </a:solidFill>
                          <a:effectLst/>
                          <a:latin typeface="Bembo Std" panose="02020605060306020A03" pitchFamily="18" charset="0"/>
                        </a:rPr>
                        <a:t>PU/DR SLV - T - MOH (enero - diciembre) 2021.</a:t>
                      </a:r>
                      <a:endParaRPr lang="es-SV" sz="800" b="0" i="0" u="none" strike="noStrike" dirty="0">
                        <a:solidFill>
                          <a:srgbClr val="000000"/>
                        </a:solidFill>
                        <a:effectLst/>
                        <a:latin typeface="Bembo Std" panose="02020605060306020A03"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87269272"/>
                  </a:ext>
                </a:extLst>
              </a:tr>
            </a:tbl>
          </a:graphicData>
        </a:graphic>
      </p:graphicFrame>
      <p:pic>
        <p:nvPicPr>
          <p:cNvPr id="6" name="Imagen 5">
            <a:extLst>
              <a:ext uri="{FF2B5EF4-FFF2-40B4-BE49-F238E27FC236}">
                <a16:creationId xmlns:a16="http://schemas.microsoft.com/office/drawing/2014/main" id="{E8A3C06B-0230-74DE-1758-CADFBDADBE2E}"/>
              </a:ext>
            </a:extLst>
          </p:cNvPr>
          <p:cNvPicPr>
            <a:picLocks noChangeAspect="1"/>
          </p:cNvPicPr>
          <p:nvPr/>
        </p:nvPicPr>
        <p:blipFill>
          <a:blip r:embed="rId3"/>
          <a:stretch>
            <a:fillRect/>
          </a:stretch>
        </p:blipFill>
        <p:spPr>
          <a:xfrm>
            <a:off x="9999120" y="0"/>
            <a:ext cx="2128313" cy="1081311"/>
          </a:xfrm>
          <a:prstGeom prst="rect">
            <a:avLst/>
          </a:prstGeom>
        </p:spPr>
      </p:pic>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Rectángulo">
            <a:extLst>
              <a:ext uri="{FF2B5EF4-FFF2-40B4-BE49-F238E27FC236}">
                <a16:creationId xmlns:a16="http://schemas.microsoft.com/office/drawing/2014/main" id="{3A577DD8-B96A-42C7-8763-AA9F9262B79E}"/>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s-ES" altLang="es-SV" sz="1800">
              <a:solidFill>
                <a:prstClr val="black"/>
              </a:solidFill>
              <a:latin typeface="Arial" panose="020B0604020202020204" pitchFamily="34" charset="0"/>
            </a:endParaRPr>
          </a:p>
          <a:p>
            <a:pPr>
              <a:spcBef>
                <a:spcPct val="0"/>
              </a:spcBef>
              <a:buNone/>
            </a:pPr>
            <a:endParaRPr lang="es-ES" altLang="es-SV" sz="1800">
              <a:solidFill>
                <a:prstClr val="black"/>
              </a:solidFill>
              <a:latin typeface="Arial" panose="020B0604020202020204" pitchFamily="34" charset="0"/>
            </a:endParaRPr>
          </a:p>
          <a:p>
            <a:pPr>
              <a:spcBef>
                <a:spcPct val="0"/>
              </a:spcBef>
              <a:buNone/>
            </a:pPr>
            <a:r>
              <a:rPr lang="es-SV" altLang="es-SV" sz="1800">
                <a:solidFill>
                  <a:prstClr val="black"/>
                </a:solidFill>
                <a:latin typeface="Arial" panose="020B0604020202020204" pitchFamily="34" charset="0"/>
              </a:rPr>
              <a:t> </a:t>
            </a:r>
            <a:endParaRPr lang="es-ES" altLang="es-SV" sz="1800" b="1">
              <a:solidFill>
                <a:prstClr val="black"/>
              </a:solidFill>
              <a:latin typeface="Arial" panose="020B0604020202020204" pitchFamily="34" charset="0"/>
            </a:endParaRPr>
          </a:p>
        </p:txBody>
      </p:sp>
      <p:sp>
        <p:nvSpPr>
          <p:cNvPr id="9" name="1 Título">
            <a:extLst>
              <a:ext uri="{FF2B5EF4-FFF2-40B4-BE49-F238E27FC236}">
                <a16:creationId xmlns:a16="http://schemas.microsoft.com/office/drawing/2014/main" id="{58AA3F6A-6482-47D5-B68D-09F2D8AEE166}"/>
              </a:ext>
            </a:extLst>
          </p:cNvPr>
          <p:cNvSpPr>
            <a:spLocks noGrp="1"/>
          </p:cNvSpPr>
          <p:nvPr>
            <p:ph type="title"/>
          </p:nvPr>
        </p:nvSpPr>
        <p:spPr>
          <a:xfrm>
            <a:off x="1847528" y="117475"/>
            <a:ext cx="8153400" cy="719138"/>
          </a:xfrm>
        </p:spPr>
        <p:txBody>
          <a:bodyPr/>
          <a:lstStyle/>
          <a:p>
            <a:pPr algn="ctr" eaLnBrk="1" hangingPunct="1">
              <a:defRPr/>
            </a:pPr>
            <a:r>
              <a:rPr lang="es-SV" sz="3600" dirty="0">
                <a:effectLst>
                  <a:outerShdw blurRad="38100" dist="38100" dir="2700000" algn="tl">
                    <a:srgbClr val="000000">
                      <a:alpha val="43137"/>
                    </a:srgbClr>
                  </a:outerShdw>
                </a:effectLst>
                <a:latin typeface="Bembo Std" panose="02020605060306020A03" pitchFamily="18" charset="0"/>
              </a:rPr>
              <a:t>Indicadores de Cobertura</a:t>
            </a:r>
          </a:p>
        </p:txBody>
      </p:sp>
      <p:graphicFrame>
        <p:nvGraphicFramePr>
          <p:cNvPr id="4" name="Tabla 3">
            <a:extLst>
              <a:ext uri="{FF2B5EF4-FFF2-40B4-BE49-F238E27FC236}">
                <a16:creationId xmlns:a16="http://schemas.microsoft.com/office/drawing/2014/main" id="{57621B55-1BB1-FD9F-C9AE-546DC151A441}"/>
              </a:ext>
            </a:extLst>
          </p:cNvPr>
          <p:cNvGraphicFramePr>
            <a:graphicFrameLocks noGrp="1"/>
          </p:cNvGraphicFramePr>
          <p:nvPr>
            <p:extLst>
              <p:ext uri="{D42A27DB-BD31-4B8C-83A1-F6EECF244321}">
                <p14:modId xmlns:p14="http://schemas.microsoft.com/office/powerpoint/2010/main" val="1494748216"/>
              </p:ext>
            </p:extLst>
          </p:nvPr>
        </p:nvGraphicFramePr>
        <p:xfrm>
          <a:off x="1135696" y="836712"/>
          <a:ext cx="9577063" cy="5184576"/>
        </p:xfrm>
        <a:graphic>
          <a:graphicData uri="http://schemas.openxmlformats.org/drawingml/2006/table">
            <a:tbl>
              <a:tblPr/>
              <a:tblGrid>
                <a:gridCol w="2090808">
                  <a:extLst>
                    <a:ext uri="{9D8B030D-6E8A-4147-A177-3AD203B41FA5}">
                      <a16:colId xmlns:a16="http://schemas.microsoft.com/office/drawing/2014/main" val="3866824008"/>
                    </a:ext>
                  </a:extLst>
                </a:gridCol>
                <a:gridCol w="627243">
                  <a:extLst>
                    <a:ext uri="{9D8B030D-6E8A-4147-A177-3AD203B41FA5}">
                      <a16:colId xmlns:a16="http://schemas.microsoft.com/office/drawing/2014/main" val="2450146056"/>
                    </a:ext>
                  </a:extLst>
                </a:gridCol>
                <a:gridCol w="714359">
                  <a:extLst>
                    <a:ext uri="{9D8B030D-6E8A-4147-A177-3AD203B41FA5}">
                      <a16:colId xmlns:a16="http://schemas.microsoft.com/office/drawing/2014/main" val="3668068022"/>
                    </a:ext>
                  </a:extLst>
                </a:gridCol>
                <a:gridCol w="725974">
                  <a:extLst>
                    <a:ext uri="{9D8B030D-6E8A-4147-A177-3AD203B41FA5}">
                      <a16:colId xmlns:a16="http://schemas.microsoft.com/office/drawing/2014/main" val="1039294949"/>
                    </a:ext>
                  </a:extLst>
                </a:gridCol>
                <a:gridCol w="621390">
                  <a:extLst>
                    <a:ext uri="{9D8B030D-6E8A-4147-A177-3AD203B41FA5}">
                      <a16:colId xmlns:a16="http://schemas.microsoft.com/office/drawing/2014/main" val="3286191668"/>
                    </a:ext>
                  </a:extLst>
                </a:gridCol>
                <a:gridCol w="411060">
                  <a:extLst>
                    <a:ext uri="{9D8B030D-6E8A-4147-A177-3AD203B41FA5}">
                      <a16:colId xmlns:a16="http://schemas.microsoft.com/office/drawing/2014/main" val="3596054067"/>
                    </a:ext>
                  </a:extLst>
                </a:gridCol>
                <a:gridCol w="4386229">
                  <a:extLst>
                    <a:ext uri="{9D8B030D-6E8A-4147-A177-3AD203B41FA5}">
                      <a16:colId xmlns:a16="http://schemas.microsoft.com/office/drawing/2014/main" val="1223456118"/>
                    </a:ext>
                  </a:extLst>
                </a:gridCol>
              </a:tblGrid>
              <a:tr h="388843">
                <a:tc>
                  <a:txBody>
                    <a:bodyPr/>
                    <a:lstStyle/>
                    <a:p>
                      <a:pPr algn="ctr" fontAlgn="ctr"/>
                      <a:r>
                        <a:rPr lang="es-SV" sz="800" b="1"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9D9D9"/>
                    </a:solidFill>
                  </a:tcPr>
                </a:tc>
                <a:tc>
                  <a:txBody>
                    <a:bodyPr/>
                    <a:lstStyle/>
                    <a:p>
                      <a:pPr algn="ctr" fontAlgn="ctr"/>
                      <a:r>
                        <a:rPr lang="es-SV" sz="800" b="0" i="0" u="none" strike="noStrike" dirty="0">
                          <a:solidFill>
                            <a:srgbClr val="000000"/>
                          </a:solidFill>
                          <a:effectLst/>
                          <a:latin typeface="Bembo Std" panose="02020605060306020A03" pitchFamily="18"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800" b="0" i="0" u="none" strike="noStrike" dirty="0">
                          <a:solidFill>
                            <a:srgbClr val="000000"/>
                          </a:solidFill>
                          <a:effectLst/>
                          <a:latin typeface="Bembo Std" panose="02020605060306020A03" pitchFamily="18" charset="0"/>
                        </a:rPr>
                        <a:t>Lograda a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800" b="1" i="0" u="none" strike="noStrike" dirty="0">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800" b="1" i="0" u="none" strike="noStrike" dirty="0">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800" b="1" i="0" u="none" strike="noStrike" dirty="0">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800" b="1" i="0" u="none" strike="noStrike">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4945037"/>
                  </a:ext>
                </a:extLst>
              </a:tr>
              <a:tr h="4795733">
                <a:tc>
                  <a:txBody>
                    <a:bodyPr/>
                    <a:lstStyle/>
                    <a:p>
                      <a:pPr algn="l" fontAlgn="ctr"/>
                      <a:r>
                        <a:rPr lang="es-SV" sz="1600" b="0" i="0" u="none" strike="noStrike" dirty="0">
                          <a:solidFill>
                            <a:srgbClr val="000000"/>
                          </a:solidFill>
                          <a:effectLst/>
                          <a:latin typeface="Bembo Std" panose="02020605060306020A03" pitchFamily="18" charset="0"/>
                        </a:rPr>
                        <a:t>TCP-6a: Número de casos de TB (todas las formas) notificados entre los privados de libertad</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884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628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600" b="0" i="0" u="none" strike="noStrike" dirty="0">
                          <a:solidFill>
                            <a:srgbClr val="000000"/>
                          </a:solidFill>
                          <a:effectLst/>
                          <a:latin typeface="Bembo Std" panose="02020605060306020A03" pitchFamily="18" charset="0"/>
                        </a:rPr>
                        <a:t>71%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ctr"/>
                      <a:br>
                        <a:rPr lang="es-SV" sz="800" b="0" i="0" u="none" strike="noStrike" dirty="0">
                          <a:solidFill>
                            <a:srgbClr val="000000"/>
                          </a:solidFill>
                          <a:effectLst/>
                          <a:latin typeface="Bembo Std" panose="02020605060306020A03" pitchFamily="18" charset="0"/>
                        </a:rPr>
                      </a:br>
                      <a:r>
                        <a:rPr lang="es-SV" sz="800" b="0" i="0" u="none" strike="noStrike" dirty="0">
                          <a:solidFill>
                            <a:srgbClr val="000000"/>
                          </a:solidFill>
                          <a:effectLst/>
                          <a:latin typeface="Bembo Std" panose="02020605060306020A03" pitchFamily="18" charset="0"/>
                        </a:rPr>
                        <a:t>* </a:t>
                      </a:r>
                      <a:r>
                        <a:rPr lang="es-SV" sz="900" b="0" i="0" u="none" strike="noStrike" dirty="0">
                          <a:solidFill>
                            <a:srgbClr val="000000"/>
                          </a:solidFill>
                          <a:effectLst/>
                          <a:latin typeface="Bembo Std" panose="02020605060306020A03" pitchFamily="18" charset="0"/>
                        </a:rPr>
                        <a:t>Las personas privadas de libertad (PPL) son un grupo en condición de vulnerabilidad debido principalmente a su entorno de encierro y las dinámicas de convivencia entre los privados de libertad pertenecientes a pandillas. En la actualidad, según la estadística penitenciaria de la Dirección General de Centros Penales (DGCP) y Dirección General de Centros Intermedios, El Salvador registra actualmente 39,582 PPL, a pesar que la DGCP ha realizado esfuerzos para reducir el hacinamiento a un porcentaje aproximado de 120% para el año 2020 de un 400% reportado en el 2016.</a:t>
                      </a:r>
                      <a:br>
                        <a:rPr lang="es-SV" sz="900" b="0" i="0" u="none" strike="noStrike" dirty="0">
                          <a:solidFill>
                            <a:srgbClr val="000000"/>
                          </a:solidFill>
                          <a:effectLst/>
                          <a:latin typeface="Bembo Std" panose="02020605060306020A03" pitchFamily="18" charset="0"/>
                        </a:rPr>
                      </a:br>
                      <a:br>
                        <a:rPr lang="es-SV" sz="900" b="0" i="0" u="none" strike="noStrike" dirty="0">
                          <a:solidFill>
                            <a:srgbClr val="000000"/>
                          </a:solidFill>
                          <a:effectLst/>
                          <a:latin typeface="Bembo Std" panose="02020605060306020A03" pitchFamily="18" charset="0"/>
                        </a:rPr>
                      </a:br>
                      <a:r>
                        <a:rPr lang="es-SV" sz="900" b="0" i="0" u="none" strike="noStrike" dirty="0">
                          <a:solidFill>
                            <a:srgbClr val="000000"/>
                          </a:solidFill>
                          <a:effectLst/>
                          <a:latin typeface="Bembo Std" panose="02020605060306020A03" pitchFamily="18" charset="0"/>
                        </a:rPr>
                        <a:t>* Otras acciones implementadas que contribuyeron a la disminución en la detección de casos de TB en las PPL para el período de enero a diciembre de 2021, podemos mencionar: </a:t>
                      </a:r>
                      <a:br>
                        <a:rPr lang="es-SV" sz="900" b="0" i="0" u="none" strike="noStrike" dirty="0">
                          <a:solidFill>
                            <a:srgbClr val="000000"/>
                          </a:solidFill>
                          <a:effectLst/>
                          <a:latin typeface="Bembo Std" panose="02020605060306020A03" pitchFamily="18" charset="0"/>
                        </a:rPr>
                      </a:br>
                      <a:r>
                        <a:rPr lang="es-SV" sz="900" b="0" i="0" u="none" strike="noStrike" dirty="0">
                          <a:solidFill>
                            <a:srgbClr val="000000"/>
                          </a:solidFill>
                          <a:effectLst/>
                          <a:latin typeface="Bembo Std" panose="02020605060306020A03" pitchFamily="18" charset="0"/>
                        </a:rPr>
                        <a:t> El diagnóstico precoz de sintomáticos respiratorios y casos de TB a través de prueba molecular (Xpert MTB/RIF) como primera opción; así también la investigación de los contactos; evaluación clínica de toda PPL al ingreso del centro penitenciario para el descarte temprano de la TB; además de la implementación de las medidas de control de infecciones (restricción de visitas de familiares o intimas por la pandemia, aislamiento de casos de TB, traslado a centros de cuido para PPL con TB y enfermedades crónicas, estancia en áreas con suficiente ventilación como también en las mejoras de infraestructura y las áreas de aislamiento, uso obligatorio de mascarillas, mejora del estado nutricional del PPL con suplementos nutricionales y mejora de la dieta, entre otras). Es importante mencionar el empoderamiento del personal de salud de la Dirección de Centros Penitenciarios y su coordinación con MINSAL a través de la UPTYER, para el diagnóstico temprano de la TB; quienes supervisan y monitorean el tratamiento acortado estrictamente supervisado (TAES) lo que ha permitido mantener un porcentaje de curación y éxito de tratamiento por arriba de la meta de la OMS para población en general.  </a:t>
                      </a:r>
                      <a:br>
                        <a:rPr lang="es-SV" sz="900" b="0" i="0" u="none" strike="noStrike" dirty="0">
                          <a:solidFill>
                            <a:srgbClr val="000000"/>
                          </a:solidFill>
                          <a:effectLst/>
                          <a:latin typeface="Bembo Std" panose="02020605060306020A03" pitchFamily="18" charset="0"/>
                        </a:rPr>
                      </a:br>
                      <a:br>
                        <a:rPr lang="es-SV" sz="900" b="0" i="0" u="none" strike="noStrike" dirty="0">
                          <a:solidFill>
                            <a:srgbClr val="000000"/>
                          </a:solidFill>
                          <a:effectLst/>
                          <a:latin typeface="Bembo Std" panose="02020605060306020A03" pitchFamily="18" charset="0"/>
                        </a:rPr>
                      </a:br>
                      <a:r>
                        <a:rPr lang="es-SV" sz="900" b="0" i="0" u="none" strike="noStrike" dirty="0">
                          <a:solidFill>
                            <a:srgbClr val="000000"/>
                          </a:solidFill>
                          <a:effectLst/>
                          <a:latin typeface="Bembo Std" panose="02020605060306020A03" pitchFamily="18" charset="0"/>
                        </a:rPr>
                        <a:t>* Todas las medidas anteriormente descritas e implementadas han inferido en la disminución de los casos de TB en la población privada de libertad, logrando para el año 2021 un total de 628 privados de libertad diagnosticados con TB versus lo programado para el período (884 casos) de acuerdo a las metas ajustadas de la carta de implementación #2 de fecha octubre 2020</a:t>
                      </a:r>
                      <a:br>
                        <a:rPr lang="es-SV" sz="900" b="0" i="0" u="none" strike="noStrike" dirty="0">
                          <a:solidFill>
                            <a:srgbClr val="000000"/>
                          </a:solidFill>
                          <a:effectLst/>
                          <a:latin typeface="Bembo Std" panose="02020605060306020A03" pitchFamily="18" charset="0"/>
                        </a:rPr>
                      </a:br>
                      <a:br>
                        <a:rPr lang="es-SV" sz="900" b="0" i="0" u="none" strike="noStrike" dirty="0">
                          <a:solidFill>
                            <a:srgbClr val="000000"/>
                          </a:solidFill>
                          <a:effectLst/>
                          <a:latin typeface="Bembo Std" panose="02020605060306020A03" pitchFamily="18" charset="0"/>
                        </a:rPr>
                      </a:br>
                      <a:r>
                        <a:rPr lang="es-SV" sz="900" b="0" i="0" u="none" strike="noStrike" dirty="0">
                          <a:solidFill>
                            <a:srgbClr val="000000"/>
                          </a:solidFill>
                          <a:effectLst/>
                          <a:latin typeface="Bembo Std" panose="02020605060306020A03" pitchFamily="18" charset="0"/>
                        </a:rPr>
                        <a:t>* Fuente : </a:t>
                      </a:r>
                      <a:r>
                        <a:rPr lang="es-SV" sz="900" b="1" i="0" u="none" strike="noStrike" dirty="0">
                          <a:solidFill>
                            <a:srgbClr val="000000"/>
                          </a:solidFill>
                          <a:effectLst/>
                          <a:latin typeface="Bembo Std" panose="02020605060306020A03" pitchFamily="18" charset="0"/>
                        </a:rPr>
                        <a:t>PU/DR SLV-T-MOH (enero - diciembre) 2021</a:t>
                      </a:r>
                      <a:endParaRPr lang="es-SV" sz="800" b="0" i="0" u="none" strike="noStrike" dirty="0">
                        <a:solidFill>
                          <a:srgbClr val="000000"/>
                        </a:solidFill>
                        <a:effectLst/>
                        <a:latin typeface="Bembo Std" panose="02020605060306020A03"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14618041"/>
                  </a:ext>
                </a:extLst>
              </a:tr>
            </a:tbl>
          </a:graphicData>
        </a:graphic>
      </p:graphicFrame>
      <p:pic>
        <p:nvPicPr>
          <p:cNvPr id="5" name="Imagen 4">
            <a:extLst>
              <a:ext uri="{FF2B5EF4-FFF2-40B4-BE49-F238E27FC236}">
                <a16:creationId xmlns:a16="http://schemas.microsoft.com/office/drawing/2014/main" id="{A41E54FB-0557-B778-4F2D-D7D06E30A962}"/>
              </a:ext>
            </a:extLst>
          </p:cNvPr>
          <p:cNvPicPr>
            <a:picLocks noChangeAspect="1"/>
          </p:cNvPicPr>
          <p:nvPr/>
        </p:nvPicPr>
        <p:blipFill>
          <a:blip r:embed="rId3"/>
          <a:stretch>
            <a:fillRect/>
          </a:stretch>
        </p:blipFill>
        <p:spPr>
          <a:xfrm>
            <a:off x="8412471" y="5785908"/>
            <a:ext cx="1961389" cy="996504"/>
          </a:xfrm>
          <a:prstGeom prst="rect">
            <a:avLst/>
          </a:prstGeom>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Rectángulo">
            <a:extLst>
              <a:ext uri="{FF2B5EF4-FFF2-40B4-BE49-F238E27FC236}">
                <a16:creationId xmlns:a16="http://schemas.microsoft.com/office/drawing/2014/main" id="{3A577DD8-B96A-42C7-8763-AA9F9262B79E}"/>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s-ES" altLang="es-SV" sz="1800">
              <a:solidFill>
                <a:prstClr val="black"/>
              </a:solidFill>
              <a:latin typeface="Arial" panose="020B0604020202020204" pitchFamily="34" charset="0"/>
            </a:endParaRPr>
          </a:p>
          <a:p>
            <a:pPr>
              <a:spcBef>
                <a:spcPct val="0"/>
              </a:spcBef>
              <a:buNone/>
              <a:defRPr/>
            </a:pPr>
            <a:endParaRPr lang="es-ES" altLang="es-SV" sz="1800">
              <a:solidFill>
                <a:prstClr val="black"/>
              </a:solidFill>
              <a:latin typeface="Arial" panose="020B0604020202020204" pitchFamily="34" charset="0"/>
            </a:endParaRPr>
          </a:p>
          <a:p>
            <a:pPr>
              <a:spcBef>
                <a:spcPct val="0"/>
              </a:spcBef>
              <a:buNone/>
              <a:defRPr/>
            </a:pPr>
            <a:r>
              <a:rPr lang="es-SV" altLang="es-SV" sz="1800">
                <a:solidFill>
                  <a:prstClr val="black"/>
                </a:solidFill>
                <a:latin typeface="Arial" panose="020B0604020202020204" pitchFamily="34" charset="0"/>
              </a:rPr>
              <a:t> </a:t>
            </a:r>
            <a:endParaRPr lang="es-ES" altLang="es-SV" sz="1800" b="1">
              <a:solidFill>
                <a:prstClr val="black"/>
              </a:solidFill>
              <a:latin typeface="Arial" panose="020B0604020202020204" pitchFamily="34" charset="0"/>
            </a:endParaRPr>
          </a:p>
        </p:txBody>
      </p:sp>
      <p:sp>
        <p:nvSpPr>
          <p:cNvPr id="9" name="1 Título">
            <a:extLst>
              <a:ext uri="{FF2B5EF4-FFF2-40B4-BE49-F238E27FC236}">
                <a16:creationId xmlns:a16="http://schemas.microsoft.com/office/drawing/2014/main" id="{58AA3F6A-6482-47D5-B68D-09F2D8AEE166}"/>
              </a:ext>
            </a:extLst>
          </p:cNvPr>
          <p:cNvSpPr>
            <a:spLocks noGrp="1"/>
          </p:cNvSpPr>
          <p:nvPr>
            <p:ph type="title"/>
          </p:nvPr>
        </p:nvSpPr>
        <p:spPr>
          <a:xfrm>
            <a:off x="1847528" y="621630"/>
            <a:ext cx="8153400" cy="719138"/>
          </a:xfrm>
        </p:spPr>
        <p:txBody>
          <a:bodyPr/>
          <a:lstStyle/>
          <a:p>
            <a:pPr algn="ctr" eaLnBrk="1" hangingPunct="1">
              <a:defRPr/>
            </a:pPr>
            <a:r>
              <a:rPr lang="es-SV" sz="3600" dirty="0">
                <a:effectLst>
                  <a:outerShdw blurRad="38100" dist="38100" dir="2700000" algn="tl">
                    <a:srgbClr val="000000">
                      <a:alpha val="43137"/>
                    </a:srgbClr>
                  </a:outerShdw>
                </a:effectLst>
                <a:latin typeface="Bembo Std" panose="02020605060306020A03" pitchFamily="18" charset="0"/>
              </a:rPr>
              <a:t>Indicadores de Cobertura </a:t>
            </a:r>
          </a:p>
        </p:txBody>
      </p:sp>
      <p:graphicFrame>
        <p:nvGraphicFramePr>
          <p:cNvPr id="2" name="Tabla 1">
            <a:extLst>
              <a:ext uri="{FF2B5EF4-FFF2-40B4-BE49-F238E27FC236}">
                <a16:creationId xmlns:a16="http://schemas.microsoft.com/office/drawing/2014/main" id="{AFC5E62D-0882-8E6C-A191-405B43460D47}"/>
              </a:ext>
            </a:extLst>
          </p:cNvPr>
          <p:cNvGraphicFramePr>
            <a:graphicFrameLocks noGrp="1"/>
          </p:cNvGraphicFramePr>
          <p:nvPr>
            <p:extLst>
              <p:ext uri="{D42A27DB-BD31-4B8C-83A1-F6EECF244321}">
                <p14:modId xmlns:p14="http://schemas.microsoft.com/office/powerpoint/2010/main" val="1948170422"/>
              </p:ext>
            </p:extLst>
          </p:nvPr>
        </p:nvGraphicFramePr>
        <p:xfrm>
          <a:off x="1992312" y="1357053"/>
          <a:ext cx="9505054" cy="4453073"/>
        </p:xfrm>
        <a:graphic>
          <a:graphicData uri="http://schemas.openxmlformats.org/drawingml/2006/table">
            <a:tbl>
              <a:tblPr/>
              <a:tblGrid>
                <a:gridCol w="2075088">
                  <a:extLst>
                    <a:ext uri="{9D8B030D-6E8A-4147-A177-3AD203B41FA5}">
                      <a16:colId xmlns:a16="http://schemas.microsoft.com/office/drawing/2014/main" val="303424535"/>
                    </a:ext>
                  </a:extLst>
                </a:gridCol>
                <a:gridCol w="560767">
                  <a:extLst>
                    <a:ext uri="{9D8B030D-6E8A-4147-A177-3AD203B41FA5}">
                      <a16:colId xmlns:a16="http://schemas.microsoft.com/office/drawing/2014/main" val="1831303081"/>
                    </a:ext>
                  </a:extLst>
                </a:gridCol>
                <a:gridCol w="878619">
                  <a:extLst>
                    <a:ext uri="{9D8B030D-6E8A-4147-A177-3AD203B41FA5}">
                      <a16:colId xmlns:a16="http://schemas.microsoft.com/office/drawing/2014/main" val="51705529"/>
                    </a:ext>
                  </a:extLst>
                </a:gridCol>
                <a:gridCol w="612644">
                  <a:extLst>
                    <a:ext uri="{9D8B030D-6E8A-4147-A177-3AD203B41FA5}">
                      <a16:colId xmlns:a16="http://schemas.microsoft.com/office/drawing/2014/main" val="1590593901"/>
                    </a:ext>
                  </a:extLst>
                </a:gridCol>
                <a:gridCol w="783922">
                  <a:extLst>
                    <a:ext uri="{9D8B030D-6E8A-4147-A177-3AD203B41FA5}">
                      <a16:colId xmlns:a16="http://schemas.microsoft.com/office/drawing/2014/main" val="220405198"/>
                    </a:ext>
                  </a:extLst>
                </a:gridCol>
                <a:gridCol w="578052">
                  <a:extLst>
                    <a:ext uri="{9D8B030D-6E8A-4147-A177-3AD203B41FA5}">
                      <a16:colId xmlns:a16="http://schemas.microsoft.com/office/drawing/2014/main" val="1092622278"/>
                    </a:ext>
                  </a:extLst>
                </a:gridCol>
                <a:gridCol w="4015962">
                  <a:extLst>
                    <a:ext uri="{9D8B030D-6E8A-4147-A177-3AD203B41FA5}">
                      <a16:colId xmlns:a16="http://schemas.microsoft.com/office/drawing/2014/main" val="2458673626"/>
                    </a:ext>
                  </a:extLst>
                </a:gridCol>
              </a:tblGrid>
              <a:tr h="488055">
                <a:tc>
                  <a:txBody>
                    <a:bodyPr/>
                    <a:lstStyle/>
                    <a:p>
                      <a:pPr algn="ctr" fontAlgn="ctr"/>
                      <a:r>
                        <a:rPr lang="es-SV" sz="1200" b="1"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9D9D9"/>
                    </a:solidFill>
                  </a:tcPr>
                </a:tc>
                <a:tc>
                  <a:txBody>
                    <a:bodyPr/>
                    <a:lstStyle/>
                    <a:p>
                      <a:pPr algn="ctr" fontAlgn="ctr"/>
                      <a:r>
                        <a:rPr lang="es-SV" sz="1200" b="0" i="0" u="none" strike="noStrike" dirty="0">
                          <a:solidFill>
                            <a:srgbClr val="000000"/>
                          </a:solidFill>
                          <a:effectLst/>
                          <a:latin typeface="Bembo Std" panose="02020605060306020A03" pitchFamily="18"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1200" b="0" i="0" u="none" strike="noStrike" dirty="0">
                          <a:solidFill>
                            <a:srgbClr val="000000"/>
                          </a:solidFill>
                          <a:effectLst/>
                          <a:latin typeface="Bembo Std" panose="02020605060306020A03" pitchFamily="18" charset="0"/>
                        </a:rPr>
                        <a:t>Lograda a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BC2E6"/>
                    </a:solidFill>
                  </a:tcPr>
                </a:tc>
                <a:tc>
                  <a:txBody>
                    <a:bodyPr/>
                    <a:lstStyle/>
                    <a:p>
                      <a:pPr algn="ctr" fontAlgn="ctr"/>
                      <a:r>
                        <a:rPr lang="es-SV" sz="1200" b="1" i="0" u="none" strike="noStrike" dirty="0">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1000" b="1" i="0" u="none" strike="noStrike" dirty="0">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1000" b="1" i="0" u="none" strike="noStrike" dirty="0">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000" b="1" i="0" u="none" strike="noStrike" dirty="0">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09614655"/>
                  </a:ext>
                </a:extLst>
              </a:tr>
              <a:tr h="3904433">
                <a:tc>
                  <a:txBody>
                    <a:bodyPr/>
                    <a:lstStyle/>
                    <a:p>
                      <a:pPr algn="l" fontAlgn="ctr"/>
                      <a:r>
                        <a:rPr lang="es-SV" sz="1200" b="0" i="0" u="none" strike="noStrike" dirty="0">
                          <a:solidFill>
                            <a:srgbClr val="000000"/>
                          </a:solidFill>
                          <a:effectLst/>
                          <a:latin typeface="Bembo Std" panose="02020605060306020A03" pitchFamily="18" charset="0"/>
                        </a:rPr>
                        <a:t>TCP - </a:t>
                      </a:r>
                      <a:r>
                        <a:rPr lang="es-SV" sz="1200" b="0" i="0" u="none" strike="noStrike" dirty="0" err="1">
                          <a:solidFill>
                            <a:srgbClr val="000000"/>
                          </a:solidFill>
                          <a:effectLst/>
                          <a:latin typeface="Bembo Std" panose="02020605060306020A03" pitchFamily="18" charset="0"/>
                        </a:rPr>
                        <a:t>other</a:t>
                      </a:r>
                      <a:r>
                        <a:rPr lang="es-SV" sz="1200" b="0" i="0" u="none" strike="noStrike" dirty="0">
                          <a:solidFill>
                            <a:srgbClr val="000000"/>
                          </a:solidFill>
                          <a:effectLst/>
                          <a:latin typeface="Bembo Std" panose="02020605060306020A03" pitchFamily="18" charset="0"/>
                        </a:rPr>
                        <a:t> -1: Porcentaje de casos todas las formas de TB entre PPL tratados exitosamente entre el total de casos todas las formas notificados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Bembo Std" panose="02020605060306020A03" pitchFamily="18" charset="0"/>
                        </a:rPr>
                        <a:t>96%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dirty="0">
                          <a:solidFill>
                            <a:srgbClr val="000000"/>
                          </a:solidFill>
                          <a:effectLst/>
                          <a:latin typeface="Bembo Std" panose="02020605060306020A03" pitchFamily="18" charset="0"/>
                        </a:rPr>
                        <a:t>94%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200" b="1" i="0" u="none" strike="noStrike" dirty="0">
                          <a:solidFill>
                            <a:srgbClr val="000000"/>
                          </a:solidFill>
                          <a:effectLst/>
                          <a:latin typeface="Bembo Std" panose="02020605060306020A03" pitchFamily="18" charset="0"/>
                        </a:rPr>
                        <a:t>97%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SV" sz="1000" b="0" i="0" u="none" strike="noStrike" dirty="0">
                          <a:solidFill>
                            <a:srgbClr val="000000"/>
                          </a:solidFill>
                          <a:effectLst/>
                          <a:latin typeface="Bembo Std" panose="02020605060306020A03" pitchFamily="18" charset="0"/>
                        </a:rPr>
                        <a:t>* * Resultado notificado del porcentaje de casos de todas las formas TB tratados exitosamente en CP en el año 2020: (891/952 = 93.59%).</a:t>
                      </a:r>
                      <a:br>
                        <a:rPr lang="es-SV" sz="1000" b="0" i="0" u="none" strike="noStrike" dirty="0">
                          <a:solidFill>
                            <a:srgbClr val="000000"/>
                          </a:solidFill>
                          <a:effectLst/>
                          <a:latin typeface="Bembo Std" panose="02020605060306020A03" pitchFamily="18" charset="0"/>
                        </a:rPr>
                      </a:br>
                      <a:br>
                        <a:rPr lang="es-SV" sz="1000" b="0" i="0" u="none" strike="noStrike" dirty="0">
                          <a:solidFill>
                            <a:srgbClr val="000000"/>
                          </a:solidFill>
                          <a:effectLst/>
                          <a:latin typeface="Bembo Std" panose="02020605060306020A03" pitchFamily="18" charset="0"/>
                        </a:rPr>
                      </a:br>
                      <a:r>
                        <a:rPr lang="es-SV" sz="1000" b="0" i="0" u="none" strike="noStrike" dirty="0">
                          <a:solidFill>
                            <a:srgbClr val="000000"/>
                          </a:solidFill>
                          <a:effectLst/>
                          <a:latin typeface="Bembo Std" panose="02020605060306020A03" pitchFamily="18" charset="0"/>
                        </a:rPr>
                        <a:t>* El contexto epidemiológico de la TB en las PPL, no es uniforme en los diferentes centros penales, ya que la mayor carga de enfermedad se concentra en 7 centros penales, en los cuales están recluidos población perteneciente a pandillas, el éxito de tratamiento se ha visto afectado por las pérdidas en el seguimiento, situación que se da debido a que las PPL que son diagnosticadas e inician tratamiento dentro del centro penal, y posteriormente en su proceso jurídico son puestos en libertad (sobreseídos, absueltos o con medidas); debido al contexto de violencia e inseguridad a nivel comunitario y en el contexto de pandemia por COVID 19, las restricciones de movilidad y reorientación de las actividades de los trabajadores de salud, fue difícil el seguimiento o vinculación una vez libres,  de igual forma proporcionan domicilios falsos o utilizan la clandestinidad para resguardar su vida y  la de su familia, lo cual afectan las cohortes de tratamiento al ser registrados como perdidos en el seguimiento como condición de egreso. Sin embargo, el resultado de éxito de tratamiento esta por arriba de la meta de la OMS la cual es de arriba del 90% para población general. </a:t>
                      </a:r>
                      <a:br>
                        <a:rPr lang="es-SV" sz="1000" b="0" i="0" u="none" strike="noStrike" dirty="0">
                          <a:solidFill>
                            <a:srgbClr val="000000"/>
                          </a:solidFill>
                          <a:effectLst/>
                          <a:latin typeface="Bembo Std" panose="02020605060306020A03" pitchFamily="18" charset="0"/>
                        </a:rPr>
                      </a:br>
                      <a:br>
                        <a:rPr lang="es-SV" sz="1000" b="0" i="0" u="none" strike="noStrike" dirty="0">
                          <a:solidFill>
                            <a:srgbClr val="000000"/>
                          </a:solidFill>
                          <a:effectLst/>
                          <a:latin typeface="Bembo Std" panose="02020605060306020A03" pitchFamily="18" charset="0"/>
                        </a:rPr>
                      </a:br>
                      <a:br>
                        <a:rPr lang="es-SV" sz="1000" b="0" i="0" u="none" strike="noStrike" dirty="0">
                          <a:solidFill>
                            <a:srgbClr val="000000"/>
                          </a:solidFill>
                          <a:effectLst/>
                          <a:latin typeface="Bembo Std" panose="02020605060306020A03" pitchFamily="18" charset="0"/>
                        </a:rPr>
                      </a:br>
                      <a:r>
                        <a:rPr lang="es-SV" sz="1000" b="0" i="0" u="none" strike="noStrike" dirty="0">
                          <a:solidFill>
                            <a:srgbClr val="000000"/>
                          </a:solidFill>
                          <a:effectLst/>
                          <a:latin typeface="Bembo Std" panose="02020605060306020A03" pitchFamily="18" charset="0"/>
                        </a:rPr>
                        <a:t>* Fuente : </a:t>
                      </a:r>
                      <a:r>
                        <a:rPr lang="es-SV" sz="1000" b="1" i="0" u="none" strike="noStrike" dirty="0">
                          <a:solidFill>
                            <a:srgbClr val="000000"/>
                          </a:solidFill>
                          <a:effectLst/>
                          <a:latin typeface="Bembo Std" panose="02020605060306020A03" pitchFamily="18" charset="0"/>
                        </a:rPr>
                        <a:t>PU/DR SLV-T-MOH (enero - diciembre) 2021</a:t>
                      </a:r>
                      <a:endParaRPr lang="es-SV" sz="1000" b="0" i="0" u="none" strike="noStrike" dirty="0">
                        <a:solidFill>
                          <a:srgbClr val="000000"/>
                        </a:solidFill>
                        <a:effectLst/>
                        <a:latin typeface="Bembo Std" panose="02020605060306020A03"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70062404"/>
                  </a:ext>
                </a:extLst>
              </a:tr>
            </a:tbl>
          </a:graphicData>
        </a:graphic>
      </p:graphicFrame>
      <p:pic>
        <p:nvPicPr>
          <p:cNvPr id="5" name="Imagen 4">
            <a:extLst>
              <a:ext uri="{FF2B5EF4-FFF2-40B4-BE49-F238E27FC236}">
                <a16:creationId xmlns:a16="http://schemas.microsoft.com/office/drawing/2014/main" id="{55F3F73E-802F-9DF5-D437-C04A2FE23F33}"/>
              </a:ext>
            </a:extLst>
          </p:cNvPr>
          <p:cNvPicPr>
            <a:picLocks noChangeAspect="1"/>
          </p:cNvPicPr>
          <p:nvPr/>
        </p:nvPicPr>
        <p:blipFill>
          <a:blip r:embed="rId3"/>
          <a:stretch>
            <a:fillRect/>
          </a:stretch>
        </p:blipFill>
        <p:spPr>
          <a:xfrm>
            <a:off x="9884065" y="117897"/>
            <a:ext cx="2128313" cy="935261"/>
          </a:xfrm>
          <a:prstGeom prst="rect">
            <a:avLst/>
          </a:prstGeom>
        </p:spPr>
      </p:pic>
    </p:spTree>
    <p:extLst>
      <p:ext uri="{BB962C8B-B14F-4D97-AF65-F5344CB8AC3E}">
        <p14:creationId xmlns:p14="http://schemas.microsoft.com/office/powerpoint/2010/main" val="3130172151"/>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D7D5D86-C1C0-0D1E-93AE-DFEEC4A954B0}"/>
              </a:ext>
            </a:extLst>
          </p:cNvPr>
          <p:cNvPicPr>
            <a:picLocks noChangeAspect="1"/>
          </p:cNvPicPr>
          <p:nvPr/>
        </p:nvPicPr>
        <p:blipFill>
          <a:blip r:embed="rId2"/>
          <a:stretch>
            <a:fillRect/>
          </a:stretch>
        </p:blipFill>
        <p:spPr>
          <a:xfrm>
            <a:off x="10627334" y="28311"/>
            <a:ext cx="1371719" cy="627942"/>
          </a:xfrm>
          <a:prstGeom prst="rect">
            <a:avLst/>
          </a:prstGeom>
        </p:spPr>
      </p:pic>
      <p:pic>
        <p:nvPicPr>
          <p:cNvPr id="8" name="Imagen 7">
            <a:extLst>
              <a:ext uri="{FF2B5EF4-FFF2-40B4-BE49-F238E27FC236}">
                <a16:creationId xmlns:a16="http://schemas.microsoft.com/office/drawing/2014/main" id="{C6E88D8A-CAFB-E764-0ABE-3BC27895B906}"/>
              </a:ext>
            </a:extLst>
          </p:cNvPr>
          <p:cNvPicPr>
            <a:picLocks noChangeAspect="1"/>
          </p:cNvPicPr>
          <p:nvPr/>
        </p:nvPicPr>
        <p:blipFill>
          <a:blip r:embed="rId3"/>
          <a:stretch>
            <a:fillRect/>
          </a:stretch>
        </p:blipFill>
        <p:spPr>
          <a:xfrm>
            <a:off x="103525" y="28311"/>
            <a:ext cx="1816765" cy="512108"/>
          </a:xfrm>
          <a:prstGeom prst="rect">
            <a:avLst/>
          </a:prstGeom>
        </p:spPr>
      </p:pic>
      <p:sp>
        <p:nvSpPr>
          <p:cNvPr id="6" name="Rectángulo 5">
            <a:extLst>
              <a:ext uri="{FF2B5EF4-FFF2-40B4-BE49-F238E27FC236}">
                <a16:creationId xmlns:a16="http://schemas.microsoft.com/office/drawing/2014/main" id="{931A9AF1-98C0-8D0E-6EF5-8669A4EBD745}"/>
              </a:ext>
            </a:extLst>
          </p:cNvPr>
          <p:cNvSpPr/>
          <p:nvPr/>
        </p:nvSpPr>
        <p:spPr>
          <a:xfrm>
            <a:off x="3271410" y="1844825"/>
            <a:ext cx="5649174" cy="2585323"/>
          </a:xfrm>
          <a:prstGeom prst="rect">
            <a:avLst/>
          </a:prstGeom>
          <a:noFill/>
        </p:spPr>
        <p:txBody>
          <a:bodyPr wrap="none">
            <a:spAutoFit/>
          </a:bodyPr>
          <a:lstStyle/>
          <a:p>
            <a:pPr algn="ctr">
              <a:defRPr/>
            </a:pPr>
            <a:r>
              <a:rPr lang="es-ES" sz="5400" b="1" dirty="0">
                <a:ln w="22225">
                  <a:solidFill>
                    <a:schemeClr val="accent2"/>
                  </a:solidFill>
                  <a:prstDash val="solid"/>
                </a:ln>
                <a:solidFill>
                  <a:schemeClr val="accent2">
                    <a:lumMod val="40000"/>
                    <a:lumOff val="60000"/>
                  </a:schemeClr>
                </a:solidFill>
              </a:rPr>
              <a:t>MUCHAS GRACIAS </a:t>
            </a:r>
          </a:p>
          <a:p>
            <a:pPr algn="ctr">
              <a:defRPr/>
            </a:pPr>
            <a:endParaRPr lang="es-ES" sz="5400" b="1" dirty="0">
              <a:ln w="22225">
                <a:solidFill>
                  <a:schemeClr val="accent2"/>
                </a:solidFill>
                <a:prstDash val="solid"/>
              </a:ln>
              <a:solidFill>
                <a:schemeClr val="accent2">
                  <a:lumMod val="40000"/>
                  <a:lumOff val="60000"/>
                </a:schemeClr>
              </a:solidFill>
            </a:endParaRPr>
          </a:p>
          <a:p>
            <a:pPr algn="ctr">
              <a:defRPr/>
            </a:pPr>
            <a:r>
              <a:rPr lang="es-ES" sz="5400" b="1" dirty="0">
                <a:ln w="22225">
                  <a:solidFill>
                    <a:schemeClr val="accent2"/>
                  </a:solidFill>
                  <a:prstDash val="solid"/>
                </a:ln>
                <a:solidFill>
                  <a:schemeClr val="accent2">
                    <a:lumMod val="40000"/>
                    <a:lumOff val="60000"/>
                  </a:schemeClr>
                </a:solidFill>
              </a:rPr>
              <a:t>PREGUNTAS ???</a:t>
            </a:r>
          </a:p>
        </p:txBody>
      </p:sp>
    </p:spTree>
    <p:extLst>
      <p:ext uri="{BB962C8B-B14F-4D97-AF65-F5344CB8AC3E}">
        <p14:creationId xmlns:p14="http://schemas.microsoft.com/office/powerpoint/2010/main" val="112248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48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1F23560-240D-9D48-B23D-677B37C03464}"/>
              </a:ext>
            </a:extLst>
          </p:cNvPr>
          <p:cNvSpPr txBox="1"/>
          <p:nvPr/>
        </p:nvSpPr>
        <p:spPr>
          <a:xfrm>
            <a:off x="1741336" y="596015"/>
            <a:ext cx="9931178" cy="1477328"/>
          </a:xfrm>
          <a:prstGeom prst="rect">
            <a:avLst/>
          </a:prstGeom>
          <a:solidFill>
            <a:schemeClr val="accent2">
              <a:lumMod val="40000"/>
              <a:lumOff val="60000"/>
            </a:schemeClr>
          </a:solidFill>
          <a:ln>
            <a:solidFill>
              <a:schemeClr val="accent1"/>
            </a:solidFill>
          </a:ln>
        </p:spPr>
        <p:txBody>
          <a:bodyPr wrap="square">
            <a:spAutoFit/>
          </a:bodyPr>
          <a:lstStyle/>
          <a:p>
            <a:pPr algn="just"/>
            <a:r>
              <a:rPr lang="es-SV" dirty="0"/>
              <a:t>Del año 2019 al 31 de diciembre  2021 el RP ha recibido el 90.43% del presupuesto aprobado por el FM en desembolsos por el monto de $ 19,198,764.84, actualmente se tiene un monto disponible para pagos directos por el FM reservado para compras en Wambo de EPP e insumos por el monto de $ 406,770.65.</a:t>
            </a:r>
          </a:p>
          <a:p>
            <a:pPr algn="just"/>
            <a:r>
              <a:rPr lang="es-SV" dirty="0"/>
              <a:t>El monto que el FM no desembolso para esta subvención fue por $ 1,624,491.86, el cual representa el 10%.</a:t>
            </a:r>
          </a:p>
        </p:txBody>
      </p:sp>
      <p:sp>
        <p:nvSpPr>
          <p:cNvPr id="14" name="CuadroTexto 13">
            <a:extLst>
              <a:ext uri="{FF2B5EF4-FFF2-40B4-BE49-F238E27FC236}">
                <a16:creationId xmlns:a16="http://schemas.microsoft.com/office/drawing/2014/main" id="{AAC872B0-0CEB-A665-0294-FBE32BCB6D26}"/>
              </a:ext>
            </a:extLst>
          </p:cNvPr>
          <p:cNvSpPr txBox="1"/>
          <p:nvPr/>
        </p:nvSpPr>
        <p:spPr>
          <a:xfrm>
            <a:off x="1741336" y="259269"/>
            <a:ext cx="1531349" cy="369332"/>
          </a:xfrm>
          <a:prstGeom prst="rect">
            <a:avLst/>
          </a:prstGeom>
          <a:noFill/>
        </p:spPr>
        <p:txBody>
          <a:bodyPr wrap="square">
            <a:spAutoFit/>
          </a:bodyPr>
          <a:lstStyle/>
          <a:p>
            <a:r>
              <a:rPr lang="es-SV" u="sng" dirty="0"/>
              <a:t>Comentarios:</a:t>
            </a:r>
          </a:p>
        </p:txBody>
      </p:sp>
      <p:pic>
        <p:nvPicPr>
          <p:cNvPr id="15" name="Imagen 14">
            <a:extLst>
              <a:ext uri="{FF2B5EF4-FFF2-40B4-BE49-F238E27FC236}">
                <a16:creationId xmlns:a16="http://schemas.microsoft.com/office/drawing/2014/main" id="{B0252C83-2E4E-024D-E42D-8D46A4FD7C21}"/>
              </a:ext>
            </a:extLst>
          </p:cNvPr>
          <p:cNvPicPr>
            <a:picLocks noChangeAspect="1"/>
          </p:cNvPicPr>
          <p:nvPr/>
        </p:nvPicPr>
        <p:blipFill>
          <a:blip r:embed="rId2"/>
          <a:stretch>
            <a:fillRect/>
          </a:stretch>
        </p:blipFill>
        <p:spPr>
          <a:xfrm>
            <a:off x="1658735" y="2113689"/>
            <a:ext cx="10096379" cy="3931921"/>
          </a:xfrm>
          <a:prstGeom prst="rect">
            <a:avLst/>
          </a:prstGeom>
          <a:solidFill>
            <a:srgbClr val="00B0F0"/>
          </a:solidFill>
          <a:ln>
            <a:solidFill>
              <a:schemeClr val="accent1">
                <a:lumMod val="40000"/>
                <a:lumOff val="60000"/>
              </a:schemeClr>
            </a:solidFill>
          </a:ln>
        </p:spPr>
      </p:pic>
      <p:sp>
        <p:nvSpPr>
          <p:cNvPr id="8" name="CuadroTexto 7">
            <a:extLst>
              <a:ext uri="{FF2B5EF4-FFF2-40B4-BE49-F238E27FC236}">
                <a16:creationId xmlns:a16="http://schemas.microsoft.com/office/drawing/2014/main" id="{529C9963-FB2D-397B-1D75-2DEB8D60E22C}"/>
              </a:ext>
            </a:extLst>
          </p:cNvPr>
          <p:cNvSpPr txBox="1"/>
          <p:nvPr/>
        </p:nvSpPr>
        <p:spPr>
          <a:xfrm>
            <a:off x="6412387" y="186337"/>
            <a:ext cx="6329238" cy="369332"/>
          </a:xfrm>
          <a:prstGeom prst="rect">
            <a:avLst/>
          </a:prstGeom>
          <a:noFill/>
        </p:spPr>
        <p:txBody>
          <a:bodyPr wrap="square">
            <a:spAutoFit/>
          </a:bodyPr>
          <a:lstStyle/>
          <a:p>
            <a:r>
              <a:rPr lang="es-SV" sz="1800" b="1" i="0" u="none" strike="noStrike" dirty="0">
                <a:solidFill>
                  <a:srgbClr val="993300"/>
                </a:solidFill>
                <a:effectLst/>
                <a:latin typeface="Calibri" panose="020F0502020204030204" pitchFamily="34" charset="0"/>
              </a:rPr>
              <a:t> F1: Presupuesto y desembolsos del Fondo Mundial </a:t>
            </a:r>
            <a:endParaRPr lang="es-SV" dirty="0"/>
          </a:p>
        </p:txBody>
      </p:sp>
      <p:pic>
        <p:nvPicPr>
          <p:cNvPr id="7" name="Imagen 6">
            <a:extLst>
              <a:ext uri="{FF2B5EF4-FFF2-40B4-BE49-F238E27FC236}">
                <a16:creationId xmlns:a16="http://schemas.microsoft.com/office/drawing/2014/main" id="{10CDA488-E8F1-AB2D-B6AF-3334F76F6C81}"/>
              </a:ext>
            </a:extLst>
          </p:cNvPr>
          <p:cNvPicPr>
            <a:picLocks noChangeAspect="1"/>
          </p:cNvPicPr>
          <p:nvPr/>
        </p:nvPicPr>
        <p:blipFill>
          <a:blip r:embed="rId3"/>
          <a:stretch>
            <a:fillRect/>
          </a:stretch>
        </p:blipFill>
        <p:spPr>
          <a:xfrm>
            <a:off x="8668623" y="6085956"/>
            <a:ext cx="1816765" cy="512108"/>
          </a:xfrm>
          <a:prstGeom prst="rect">
            <a:avLst/>
          </a:prstGeom>
        </p:spPr>
      </p:pic>
    </p:spTree>
    <p:extLst>
      <p:ext uri="{BB962C8B-B14F-4D97-AF65-F5344CB8AC3E}">
        <p14:creationId xmlns:p14="http://schemas.microsoft.com/office/powerpoint/2010/main" val="59564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31A63D7-BA9F-E1AB-05FC-73CCFF2E55C5}"/>
              </a:ext>
            </a:extLst>
          </p:cNvPr>
          <p:cNvSpPr txBox="1"/>
          <p:nvPr/>
        </p:nvSpPr>
        <p:spPr>
          <a:xfrm>
            <a:off x="1478811" y="823832"/>
            <a:ext cx="10590733" cy="2031325"/>
          </a:xfrm>
          <a:prstGeom prst="rect">
            <a:avLst/>
          </a:prstGeom>
          <a:solidFill>
            <a:schemeClr val="accent2">
              <a:lumMod val="40000"/>
              <a:lumOff val="60000"/>
            </a:schemeClr>
          </a:solidFill>
        </p:spPr>
        <p:txBody>
          <a:bodyPr wrap="square">
            <a:spAutoFit/>
          </a:bodyPr>
          <a:lstStyle/>
          <a:p>
            <a:pPr algn="just"/>
            <a:r>
              <a:rPr lang="es-SV" dirty="0"/>
              <a:t>Según la ejecución acumulada de la subvención, los módulos con mayor porcentaje alcanzado son: el módulo "SISTEMAS DE INFORMACION EN SALUD y M&amp;E"  con un 92%, el segundo fue el módulo de GESTION DE PROGRAMAS con un 91% ; y los módulos destinados a "PROGRAMAS DE PREVENCION INTEGRAL PARA POBLACION CLAVE  (</a:t>
            </a:r>
            <a:r>
              <a:rPr lang="es-SV" dirty="0" err="1"/>
              <a:t>TGs</a:t>
            </a:r>
            <a:r>
              <a:rPr lang="es-SV" dirty="0"/>
              <a:t>, HSH y TS) alcanzaron una ejecución del 74%, 85% y 87% respectivamente. Así como el módulo de TRATAMIENTO, ATENCION Y APOYO que alcanzó el 87% de ejecución; durante la ejecución el FM aprobó reprogramar presupuesto para la Respuesta al COVID-19, por lo que se alcanzó el 11% de ejecución de estos fondos.</a:t>
            </a:r>
          </a:p>
        </p:txBody>
      </p:sp>
      <p:pic>
        <p:nvPicPr>
          <p:cNvPr id="7" name="Imagen 6">
            <a:extLst>
              <a:ext uri="{FF2B5EF4-FFF2-40B4-BE49-F238E27FC236}">
                <a16:creationId xmlns:a16="http://schemas.microsoft.com/office/drawing/2014/main" id="{F2C80588-1FA7-B0DE-52CE-8845A0465F27}"/>
              </a:ext>
            </a:extLst>
          </p:cNvPr>
          <p:cNvPicPr>
            <a:picLocks noChangeAspect="1"/>
          </p:cNvPicPr>
          <p:nvPr/>
        </p:nvPicPr>
        <p:blipFill>
          <a:blip r:embed="rId2"/>
          <a:stretch>
            <a:fillRect/>
          </a:stretch>
        </p:blipFill>
        <p:spPr>
          <a:xfrm>
            <a:off x="8732692" y="5986774"/>
            <a:ext cx="1816765" cy="512108"/>
          </a:xfrm>
          <a:prstGeom prst="rect">
            <a:avLst/>
          </a:prstGeom>
        </p:spPr>
      </p:pic>
      <p:pic>
        <p:nvPicPr>
          <p:cNvPr id="9" name="Imagen 8">
            <a:extLst>
              <a:ext uri="{FF2B5EF4-FFF2-40B4-BE49-F238E27FC236}">
                <a16:creationId xmlns:a16="http://schemas.microsoft.com/office/drawing/2014/main" id="{F9D47DD8-031C-22B5-6DE2-500DD8D6C61E}"/>
              </a:ext>
            </a:extLst>
          </p:cNvPr>
          <p:cNvPicPr>
            <a:picLocks noChangeAspect="1"/>
          </p:cNvPicPr>
          <p:nvPr/>
        </p:nvPicPr>
        <p:blipFill>
          <a:blip r:embed="rId3"/>
          <a:stretch>
            <a:fillRect/>
          </a:stretch>
        </p:blipFill>
        <p:spPr>
          <a:xfrm>
            <a:off x="2626678" y="99705"/>
            <a:ext cx="6388252" cy="381661"/>
          </a:xfrm>
          <a:prstGeom prst="rect">
            <a:avLst/>
          </a:prstGeom>
        </p:spPr>
      </p:pic>
      <p:pic>
        <p:nvPicPr>
          <p:cNvPr id="11" name="Imagen 10">
            <a:extLst>
              <a:ext uri="{FF2B5EF4-FFF2-40B4-BE49-F238E27FC236}">
                <a16:creationId xmlns:a16="http://schemas.microsoft.com/office/drawing/2014/main" id="{AB4AAB87-17B1-06D7-BA05-1AFCEC4A3815}"/>
              </a:ext>
            </a:extLst>
          </p:cNvPr>
          <p:cNvPicPr>
            <a:picLocks noChangeAspect="1"/>
          </p:cNvPicPr>
          <p:nvPr/>
        </p:nvPicPr>
        <p:blipFill>
          <a:blip r:embed="rId4"/>
          <a:stretch>
            <a:fillRect/>
          </a:stretch>
        </p:blipFill>
        <p:spPr>
          <a:xfrm>
            <a:off x="10635771" y="431154"/>
            <a:ext cx="1542422" cy="493819"/>
          </a:xfrm>
          <a:prstGeom prst="rect">
            <a:avLst/>
          </a:prstGeom>
        </p:spPr>
      </p:pic>
      <p:pic>
        <p:nvPicPr>
          <p:cNvPr id="12" name="Imagen 11">
            <a:extLst>
              <a:ext uri="{FF2B5EF4-FFF2-40B4-BE49-F238E27FC236}">
                <a16:creationId xmlns:a16="http://schemas.microsoft.com/office/drawing/2014/main" id="{7A5DE3E6-146F-833D-B7C6-5BAC05D35FB1}"/>
              </a:ext>
            </a:extLst>
          </p:cNvPr>
          <p:cNvPicPr>
            <a:picLocks noChangeAspect="1"/>
          </p:cNvPicPr>
          <p:nvPr/>
        </p:nvPicPr>
        <p:blipFill>
          <a:blip r:embed="rId5"/>
          <a:stretch>
            <a:fillRect/>
          </a:stretch>
        </p:blipFill>
        <p:spPr>
          <a:xfrm>
            <a:off x="1478811" y="2851554"/>
            <a:ext cx="9981725" cy="3135220"/>
          </a:xfrm>
          <a:prstGeom prst="rect">
            <a:avLst/>
          </a:prstGeom>
        </p:spPr>
      </p:pic>
    </p:spTree>
    <p:extLst>
      <p:ext uri="{BB962C8B-B14F-4D97-AF65-F5344CB8AC3E}">
        <p14:creationId xmlns:p14="http://schemas.microsoft.com/office/powerpoint/2010/main" val="418779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04B2537-0092-77E6-6A37-B36B322791D1}"/>
              </a:ext>
            </a:extLst>
          </p:cNvPr>
          <p:cNvSpPr txBox="1"/>
          <p:nvPr/>
        </p:nvSpPr>
        <p:spPr>
          <a:xfrm>
            <a:off x="151075" y="1211005"/>
            <a:ext cx="3593989" cy="5509200"/>
          </a:xfrm>
          <a:prstGeom prst="rect">
            <a:avLst/>
          </a:prstGeom>
          <a:solidFill>
            <a:schemeClr val="accent2">
              <a:lumMod val="40000"/>
              <a:lumOff val="60000"/>
            </a:schemeClr>
          </a:solidFill>
        </p:spPr>
        <p:txBody>
          <a:bodyPr wrap="square">
            <a:spAutoFit/>
          </a:bodyPr>
          <a:lstStyle/>
          <a:p>
            <a:pPr algn="just"/>
            <a:r>
              <a:rPr lang="es-SV" sz="1600" dirty="0"/>
              <a:t>Durante la vida de la  subvención, el RP  recibió desembolsos por el monto de $ 19,198,764.84. La cuenta de ahorro generó intereses acumulados en MINSAL por el monto de $ 225,940.08; de lo cual se ejecutó por parte del MINSAL el monto de $5,574,885.09 y SR Plan Internacional el monto de $5,709,102.94.</a:t>
            </a:r>
          </a:p>
          <a:p>
            <a:pPr algn="just"/>
            <a:r>
              <a:rPr lang="es-SV" sz="1600" dirty="0"/>
              <a:t>El MINSAL al 31 de diciembre de 2021 reflejaba en las cuentas bancarias el monto de $ 7,601,573.30 de los cuales $4,784,675.38 corresponden a la readecuación del Laboratorio Nacional de Salud (LNR). Al cierre del periodo se reporto el monto de $ 7,673,788.50 que es el compromiso pendiente de pago a proveedores de los cuales $ 406,770.65  son pagos directos del FM a WAMBO y $7,267,017.85 corresponde a pagos realizados por MINSAL incluyendo este monto los $ 4,784,675.38 del Laboratorio Nacional de Salud pendiente de pago . </a:t>
            </a:r>
          </a:p>
        </p:txBody>
      </p:sp>
      <p:pic>
        <p:nvPicPr>
          <p:cNvPr id="3" name="Imagen 2">
            <a:extLst>
              <a:ext uri="{FF2B5EF4-FFF2-40B4-BE49-F238E27FC236}">
                <a16:creationId xmlns:a16="http://schemas.microsoft.com/office/drawing/2014/main" id="{E7ACDC2B-F0BE-36FB-DC32-7DCE330E6126}"/>
              </a:ext>
            </a:extLst>
          </p:cNvPr>
          <p:cNvPicPr>
            <a:picLocks noChangeAspect="1"/>
          </p:cNvPicPr>
          <p:nvPr/>
        </p:nvPicPr>
        <p:blipFill>
          <a:blip r:embed="rId2"/>
          <a:stretch>
            <a:fillRect/>
          </a:stretch>
        </p:blipFill>
        <p:spPr>
          <a:xfrm>
            <a:off x="10298334" y="196586"/>
            <a:ext cx="1816765" cy="512108"/>
          </a:xfrm>
          <a:prstGeom prst="rect">
            <a:avLst/>
          </a:prstGeom>
        </p:spPr>
      </p:pic>
      <p:sp>
        <p:nvSpPr>
          <p:cNvPr id="6" name="CuadroTexto 5">
            <a:extLst>
              <a:ext uri="{FF2B5EF4-FFF2-40B4-BE49-F238E27FC236}">
                <a16:creationId xmlns:a16="http://schemas.microsoft.com/office/drawing/2014/main" id="{EDA62572-D667-1E36-C70F-AC0C53BA1B2D}"/>
              </a:ext>
            </a:extLst>
          </p:cNvPr>
          <p:cNvSpPr txBox="1"/>
          <p:nvPr/>
        </p:nvSpPr>
        <p:spPr>
          <a:xfrm>
            <a:off x="769289" y="83308"/>
            <a:ext cx="6094674" cy="369332"/>
          </a:xfrm>
          <a:prstGeom prst="rect">
            <a:avLst/>
          </a:prstGeom>
          <a:noFill/>
        </p:spPr>
        <p:txBody>
          <a:bodyPr wrap="square">
            <a:spAutoFit/>
          </a:bodyPr>
          <a:lstStyle/>
          <a:p>
            <a:r>
              <a:rPr lang="es-SV" sz="1800" b="1" i="0" u="none" strike="noStrike" dirty="0">
                <a:solidFill>
                  <a:srgbClr val="993300"/>
                </a:solidFill>
                <a:effectLst/>
                <a:latin typeface="Calibri" panose="020F0502020204030204" pitchFamily="34" charset="0"/>
              </a:rPr>
              <a:t> F3: FUENTES Y USOS - Saldo de Caja al 31 Diciembre 2021 </a:t>
            </a:r>
            <a:endParaRPr lang="es-SV" dirty="0"/>
          </a:p>
        </p:txBody>
      </p:sp>
      <p:pic>
        <p:nvPicPr>
          <p:cNvPr id="8" name="Imagen 7">
            <a:extLst>
              <a:ext uri="{FF2B5EF4-FFF2-40B4-BE49-F238E27FC236}">
                <a16:creationId xmlns:a16="http://schemas.microsoft.com/office/drawing/2014/main" id="{7FF8C645-BD81-8556-EE5F-9660A324243B}"/>
              </a:ext>
            </a:extLst>
          </p:cNvPr>
          <p:cNvPicPr>
            <a:picLocks noChangeAspect="1"/>
          </p:cNvPicPr>
          <p:nvPr/>
        </p:nvPicPr>
        <p:blipFill>
          <a:blip r:embed="rId3"/>
          <a:stretch>
            <a:fillRect/>
          </a:stretch>
        </p:blipFill>
        <p:spPr>
          <a:xfrm>
            <a:off x="905986" y="717186"/>
            <a:ext cx="1542422" cy="493819"/>
          </a:xfrm>
          <a:prstGeom prst="rect">
            <a:avLst/>
          </a:prstGeom>
        </p:spPr>
      </p:pic>
      <p:graphicFrame>
        <p:nvGraphicFramePr>
          <p:cNvPr id="13" name="Gráfico 12">
            <a:extLst>
              <a:ext uri="{FF2B5EF4-FFF2-40B4-BE49-F238E27FC236}">
                <a16:creationId xmlns:a16="http://schemas.microsoft.com/office/drawing/2014/main" id="{6B955441-3733-4F17-A0C0-44CDE1C30E2F}"/>
              </a:ext>
            </a:extLst>
          </p:cNvPr>
          <p:cNvGraphicFramePr>
            <a:graphicFrameLocks/>
          </p:cNvGraphicFramePr>
          <p:nvPr>
            <p:extLst>
              <p:ext uri="{D42A27DB-BD31-4B8C-83A1-F6EECF244321}">
                <p14:modId xmlns:p14="http://schemas.microsoft.com/office/powerpoint/2010/main" val="3924376562"/>
              </p:ext>
            </p:extLst>
          </p:nvPr>
        </p:nvGraphicFramePr>
        <p:xfrm>
          <a:off x="3816627" y="1296241"/>
          <a:ext cx="7390090" cy="5561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173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407E32E-7A3E-0002-5033-3C92112E1E5D}"/>
              </a:ext>
            </a:extLst>
          </p:cNvPr>
          <p:cNvSpPr txBox="1"/>
          <p:nvPr/>
        </p:nvSpPr>
        <p:spPr>
          <a:xfrm>
            <a:off x="2677464" y="1028751"/>
            <a:ext cx="9303026" cy="1107996"/>
          </a:xfrm>
          <a:prstGeom prst="rect">
            <a:avLst/>
          </a:prstGeom>
          <a:solidFill>
            <a:schemeClr val="accent2">
              <a:lumMod val="40000"/>
              <a:lumOff val="60000"/>
            </a:schemeClr>
          </a:solidFill>
        </p:spPr>
        <p:txBody>
          <a:bodyPr wrap="square">
            <a:spAutoFit/>
          </a:bodyPr>
          <a:lstStyle/>
          <a:p>
            <a:pPr algn="just"/>
            <a:r>
              <a:rPr lang="es-SV" sz="1600" dirty="0"/>
              <a:t>El informe PUDR se presento a FM, el 26 de Abril 2022 fecha en la que estaba establecida. Pero el este informe firmado por el titular fue enviado el 02-05-2022.</a:t>
            </a:r>
          </a:p>
          <a:p>
            <a:pPr algn="just"/>
            <a:r>
              <a:rPr lang="es-SV" sz="1600" dirty="0"/>
              <a:t>El FM cumplió con la calendarización de desembolsos según lo programado en el convenio y los desembolsos realizados por MINSAL al SR Plan Internacional, se realizaron según liquidaciones presentadas.</a:t>
            </a:r>
            <a:endParaRPr lang="es-SV" dirty="0"/>
          </a:p>
        </p:txBody>
      </p:sp>
      <p:pic>
        <p:nvPicPr>
          <p:cNvPr id="8" name="Imagen 7">
            <a:extLst>
              <a:ext uri="{FF2B5EF4-FFF2-40B4-BE49-F238E27FC236}">
                <a16:creationId xmlns:a16="http://schemas.microsoft.com/office/drawing/2014/main" id="{C6E88D8A-CAFB-E764-0ABE-3BC27895B906}"/>
              </a:ext>
            </a:extLst>
          </p:cNvPr>
          <p:cNvPicPr>
            <a:picLocks noChangeAspect="1"/>
          </p:cNvPicPr>
          <p:nvPr/>
        </p:nvPicPr>
        <p:blipFill>
          <a:blip r:embed="rId2"/>
          <a:stretch>
            <a:fillRect/>
          </a:stretch>
        </p:blipFill>
        <p:spPr>
          <a:xfrm>
            <a:off x="8764475" y="5837274"/>
            <a:ext cx="1816765" cy="761089"/>
          </a:xfrm>
          <a:prstGeom prst="rect">
            <a:avLst/>
          </a:prstGeom>
        </p:spPr>
      </p:pic>
      <p:pic>
        <p:nvPicPr>
          <p:cNvPr id="10" name="Imagen 9">
            <a:extLst>
              <a:ext uri="{FF2B5EF4-FFF2-40B4-BE49-F238E27FC236}">
                <a16:creationId xmlns:a16="http://schemas.microsoft.com/office/drawing/2014/main" id="{87BFF402-824E-C5C8-F84A-D6375791F6BE}"/>
              </a:ext>
            </a:extLst>
          </p:cNvPr>
          <p:cNvPicPr>
            <a:picLocks noChangeAspect="1"/>
          </p:cNvPicPr>
          <p:nvPr/>
        </p:nvPicPr>
        <p:blipFill>
          <a:blip r:embed="rId3"/>
          <a:stretch>
            <a:fillRect/>
          </a:stretch>
        </p:blipFill>
        <p:spPr>
          <a:xfrm>
            <a:off x="3607766" y="101021"/>
            <a:ext cx="6671144" cy="512108"/>
          </a:xfrm>
          <a:prstGeom prst="rect">
            <a:avLst/>
          </a:prstGeom>
        </p:spPr>
      </p:pic>
      <p:pic>
        <p:nvPicPr>
          <p:cNvPr id="11" name="Imagen 10">
            <a:extLst>
              <a:ext uri="{FF2B5EF4-FFF2-40B4-BE49-F238E27FC236}">
                <a16:creationId xmlns:a16="http://schemas.microsoft.com/office/drawing/2014/main" id="{13FFE1C0-FC66-9802-B551-98657D10210E}"/>
              </a:ext>
            </a:extLst>
          </p:cNvPr>
          <p:cNvPicPr>
            <a:picLocks noChangeAspect="1"/>
          </p:cNvPicPr>
          <p:nvPr/>
        </p:nvPicPr>
        <p:blipFill>
          <a:blip r:embed="rId4"/>
          <a:stretch>
            <a:fillRect/>
          </a:stretch>
        </p:blipFill>
        <p:spPr>
          <a:xfrm>
            <a:off x="933023" y="1342548"/>
            <a:ext cx="1542422" cy="493819"/>
          </a:xfrm>
          <a:prstGeom prst="rect">
            <a:avLst/>
          </a:prstGeom>
        </p:spPr>
      </p:pic>
      <p:pic>
        <p:nvPicPr>
          <p:cNvPr id="12" name="Imagen 11">
            <a:extLst>
              <a:ext uri="{FF2B5EF4-FFF2-40B4-BE49-F238E27FC236}">
                <a16:creationId xmlns:a16="http://schemas.microsoft.com/office/drawing/2014/main" id="{805EA9DC-B2E3-A89A-DD0D-2756C5A7E26A}"/>
              </a:ext>
            </a:extLst>
          </p:cNvPr>
          <p:cNvPicPr>
            <a:picLocks noChangeAspect="1"/>
          </p:cNvPicPr>
          <p:nvPr/>
        </p:nvPicPr>
        <p:blipFill>
          <a:blip r:embed="rId5"/>
          <a:stretch>
            <a:fillRect/>
          </a:stretch>
        </p:blipFill>
        <p:spPr>
          <a:xfrm>
            <a:off x="1272209" y="2552369"/>
            <a:ext cx="9915276" cy="2963083"/>
          </a:xfrm>
          <a:prstGeom prst="rect">
            <a:avLst/>
          </a:prstGeom>
        </p:spPr>
      </p:pic>
    </p:spTree>
    <p:extLst>
      <p:ext uri="{BB962C8B-B14F-4D97-AF65-F5344CB8AC3E}">
        <p14:creationId xmlns:p14="http://schemas.microsoft.com/office/powerpoint/2010/main" val="358262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407E32E-7A3E-0002-5033-3C92112E1E5D}"/>
              </a:ext>
            </a:extLst>
          </p:cNvPr>
          <p:cNvSpPr txBox="1"/>
          <p:nvPr/>
        </p:nvSpPr>
        <p:spPr>
          <a:xfrm>
            <a:off x="2696027" y="1172787"/>
            <a:ext cx="9303026" cy="1107996"/>
          </a:xfrm>
          <a:prstGeom prst="rect">
            <a:avLst/>
          </a:prstGeom>
          <a:solidFill>
            <a:schemeClr val="accent2">
              <a:lumMod val="40000"/>
              <a:lumOff val="60000"/>
            </a:schemeClr>
          </a:solidFill>
        </p:spPr>
        <p:txBody>
          <a:bodyPr wrap="square">
            <a:spAutoFit/>
          </a:bodyPr>
          <a:lstStyle/>
          <a:p>
            <a:pPr algn="just"/>
            <a:r>
              <a:rPr lang="es-SV" sz="1600" dirty="0"/>
              <a:t>El informe PUDR se presento a FM, el 26 de Abril 2022 fecha en la que estaba establecida. Pero el este informe firmado por el titular fue enviado el 02-05-2022.</a:t>
            </a:r>
          </a:p>
          <a:p>
            <a:pPr algn="just"/>
            <a:r>
              <a:rPr lang="es-SV" sz="1600" dirty="0"/>
              <a:t>El FM cumplió con la calendarización de desembolsos según lo programado en el convenio y los desembolsos realizados por MINSAL al SR Plan Internacional, se realizaron según liquidaciones presentadas.</a:t>
            </a:r>
            <a:endParaRPr lang="es-SV" dirty="0"/>
          </a:p>
        </p:txBody>
      </p:sp>
      <p:pic>
        <p:nvPicPr>
          <p:cNvPr id="8" name="Imagen 7">
            <a:extLst>
              <a:ext uri="{FF2B5EF4-FFF2-40B4-BE49-F238E27FC236}">
                <a16:creationId xmlns:a16="http://schemas.microsoft.com/office/drawing/2014/main" id="{C6E88D8A-CAFB-E764-0ABE-3BC27895B906}"/>
              </a:ext>
            </a:extLst>
          </p:cNvPr>
          <p:cNvPicPr>
            <a:picLocks noChangeAspect="1"/>
          </p:cNvPicPr>
          <p:nvPr/>
        </p:nvPicPr>
        <p:blipFill>
          <a:blip r:embed="rId2"/>
          <a:stretch>
            <a:fillRect/>
          </a:stretch>
        </p:blipFill>
        <p:spPr>
          <a:xfrm>
            <a:off x="8810569" y="5830200"/>
            <a:ext cx="1816765" cy="921473"/>
          </a:xfrm>
          <a:prstGeom prst="rect">
            <a:avLst/>
          </a:prstGeom>
        </p:spPr>
      </p:pic>
      <p:pic>
        <p:nvPicPr>
          <p:cNvPr id="10" name="Imagen 9">
            <a:extLst>
              <a:ext uri="{FF2B5EF4-FFF2-40B4-BE49-F238E27FC236}">
                <a16:creationId xmlns:a16="http://schemas.microsoft.com/office/drawing/2014/main" id="{87BFF402-824E-C5C8-F84A-D6375791F6BE}"/>
              </a:ext>
            </a:extLst>
          </p:cNvPr>
          <p:cNvPicPr>
            <a:picLocks noChangeAspect="1"/>
          </p:cNvPicPr>
          <p:nvPr/>
        </p:nvPicPr>
        <p:blipFill>
          <a:blip r:embed="rId3"/>
          <a:stretch>
            <a:fillRect/>
          </a:stretch>
        </p:blipFill>
        <p:spPr>
          <a:xfrm>
            <a:off x="2512613" y="515691"/>
            <a:ext cx="6671144" cy="512108"/>
          </a:xfrm>
          <a:prstGeom prst="rect">
            <a:avLst/>
          </a:prstGeom>
        </p:spPr>
      </p:pic>
      <p:pic>
        <p:nvPicPr>
          <p:cNvPr id="11" name="Imagen 10">
            <a:extLst>
              <a:ext uri="{FF2B5EF4-FFF2-40B4-BE49-F238E27FC236}">
                <a16:creationId xmlns:a16="http://schemas.microsoft.com/office/drawing/2014/main" id="{13FFE1C0-FC66-9802-B551-98657D10210E}"/>
              </a:ext>
            </a:extLst>
          </p:cNvPr>
          <p:cNvPicPr>
            <a:picLocks noChangeAspect="1"/>
          </p:cNvPicPr>
          <p:nvPr/>
        </p:nvPicPr>
        <p:blipFill>
          <a:blip r:embed="rId4"/>
          <a:stretch>
            <a:fillRect/>
          </a:stretch>
        </p:blipFill>
        <p:spPr>
          <a:xfrm>
            <a:off x="1204716" y="1479875"/>
            <a:ext cx="1542422" cy="493819"/>
          </a:xfrm>
          <a:prstGeom prst="rect">
            <a:avLst/>
          </a:prstGeom>
        </p:spPr>
      </p:pic>
      <p:pic>
        <p:nvPicPr>
          <p:cNvPr id="12" name="Imagen 11">
            <a:extLst>
              <a:ext uri="{FF2B5EF4-FFF2-40B4-BE49-F238E27FC236}">
                <a16:creationId xmlns:a16="http://schemas.microsoft.com/office/drawing/2014/main" id="{805EA9DC-B2E3-A89A-DD0D-2756C5A7E26A}"/>
              </a:ext>
            </a:extLst>
          </p:cNvPr>
          <p:cNvPicPr>
            <a:picLocks noChangeAspect="1"/>
          </p:cNvPicPr>
          <p:nvPr/>
        </p:nvPicPr>
        <p:blipFill>
          <a:blip r:embed="rId5"/>
          <a:stretch>
            <a:fillRect/>
          </a:stretch>
        </p:blipFill>
        <p:spPr>
          <a:xfrm>
            <a:off x="1272209" y="2552369"/>
            <a:ext cx="9915276" cy="2963083"/>
          </a:xfrm>
          <a:prstGeom prst="rect">
            <a:avLst/>
          </a:prstGeom>
        </p:spPr>
      </p:pic>
    </p:spTree>
    <p:extLst>
      <p:ext uri="{BB962C8B-B14F-4D97-AF65-F5344CB8AC3E}">
        <p14:creationId xmlns:p14="http://schemas.microsoft.com/office/powerpoint/2010/main" val="46404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3753352" y="0"/>
            <a:ext cx="5412341" cy="494414"/>
          </a:xfrm>
        </p:spPr>
        <p:txBody>
          <a:bodyPr>
            <a:normAutofit fontScale="90000"/>
          </a:bodyPr>
          <a:lstStyle/>
          <a:p>
            <a:pPr algn="ctr">
              <a:defRPr/>
            </a:pPr>
            <a:r>
              <a:rPr lang="es-SV" sz="3600" dirty="0">
                <a:effectLst>
                  <a:outerShdw blurRad="38100" dist="38100" dir="2700000" algn="tl">
                    <a:srgbClr val="000000">
                      <a:alpha val="43137"/>
                    </a:srgbClr>
                  </a:outerShdw>
                </a:effectLst>
                <a:latin typeface="Bembo Std" panose="02020605060306020A03" pitchFamily="18" charset="0"/>
              </a:rPr>
              <a:t>Indicadores de Impacto </a:t>
            </a:r>
            <a:endParaRPr lang="es-ES" sz="3600" dirty="0">
              <a:effectLst>
                <a:outerShdw blurRad="38100" dist="38100" dir="2700000" algn="tl">
                  <a:srgbClr val="000000">
                    <a:alpha val="43137"/>
                  </a:srgbClr>
                </a:outerShdw>
              </a:effectLst>
              <a:latin typeface="Bembo Std" panose="02020605060306020A03" pitchFamily="18" charset="0"/>
            </a:endParaRPr>
          </a:p>
        </p:txBody>
      </p:sp>
      <p:graphicFrame>
        <p:nvGraphicFramePr>
          <p:cNvPr id="9" name="Tabla 8">
            <a:extLst>
              <a:ext uri="{FF2B5EF4-FFF2-40B4-BE49-F238E27FC236}">
                <a16:creationId xmlns:a16="http://schemas.microsoft.com/office/drawing/2014/main" id="{EA4920E6-654A-9A80-76A3-D0910117B498}"/>
              </a:ext>
            </a:extLst>
          </p:cNvPr>
          <p:cNvGraphicFramePr>
            <a:graphicFrameLocks noGrp="1"/>
          </p:cNvGraphicFramePr>
          <p:nvPr>
            <p:extLst>
              <p:ext uri="{D42A27DB-BD31-4B8C-83A1-F6EECF244321}">
                <p14:modId xmlns:p14="http://schemas.microsoft.com/office/powerpoint/2010/main" val="2537034812"/>
              </p:ext>
            </p:extLst>
          </p:nvPr>
        </p:nvGraphicFramePr>
        <p:xfrm>
          <a:off x="1395499" y="635418"/>
          <a:ext cx="10553350" cy="5223687"/>
        </p:xfrm>
        <a:graphic>
          <a:graphicData uri="http://schemas.openxmlformats.org/drawingml/2006/table">
            <a:tbl>
              <a:tblPr/>
              <a:tblGrid>
                <a:gridCol w="2357306">
                  <a:extLst>
                    <a:ext uri="{9D8B030D-6E8A-4147-A177-3AD203B41FA5}">
                      <a16:colId xmlns:a16="http://schemas.microsoft.com/office/drawing/2014/main" val="1699738115"/>
                    </a:ext>
                  </a:extLst>
                </a:gridCol>
                <a:gridCol w="939567">
                  <a:extLst>
                    <a:ext uri="{9D8B030D-6E8A-4147-A177-3AD203B41FA5}">
                      <a16:colId xmlns:a16="http://schemas.microsoft.com/office/drawing/2014/main" val="3459190795"/>
                    </a:ext>
                  </a:extLst>
                </a:gridCol>
                <a:gridCol w="1392057">
                  <a:extLst>
                    <a:ext uri="{9D8B030D-6E8A-4147-A177-3AD203B41FA5}">
                      <a16:colId xmlns:a16="http://schemas.microsoft.com/office/drawing/2014/main" val="3710351213"/>
                    </a:ext>
                  </a:extLst>
                </a:gridCol>
                <a:gridCol w="517735">
                  <a:extLst>
                    <a:ext uri="{9D8B030D-6E8A-4147-A177-3AD203B41FA5}">
                      <a16:colId xmlns:a16="http://schemas.microsoft.com/office/drawing/2014/main" val="4133911741"/>
                    </a:ext>
                  </a:extLst>
                </a:gridCol>
                <a:gridCol w="595886">
                  <a:extLst>
                    <a:ext uri="{9D8B030D-6E8A-4147-A177-3AD203B41FA5}">
                      <a16:colId xmlns:a16="http://schemas.microsoft.com/office/drawing/2014/main" val="2661159933"/>
                    </a:ext>
                  </a:extLst>
                </a:gridCol>
                <a:gridCol w="481918">
                  <a:extLst>
                    <a:ext uri="{9D8B030D-6E8A-4147-A177-3AD203B41FA5}">
                      <a16:colId xmlns:a16="http://schemas.microsoft.com/office/drawing/2014/main" val="657710913"/>
                    </a:ext>
                  </a:extLst>
                </a:gridCol>
                <a:gridCol w="4268881">
                  <a:extLst>
                    <a:ext uri="{9D8B030D-6E8A-4147-A177-3AD203B41FA5}">
                      <a16:colId xmlns:a16="http://schemas.microsoft.com/office/drawing/2014/main" val="4196130574"/>
                    </a:ext>
                  </a:extLst>
                </a:gridCol>
              </a:tblGrid>
              <a:tr h="409222">
                <a:tc>
                  <a:txBody>
                    <a:bodyPr/>
                    <a:lstStyle/>
                    <a:p>
                      <a:pPr algn="l" fontAlgn="ctr"/>
                      <a:r>
                        <a:rPr lang="es-SV" sz="1050" b="0"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l" fontAlgn="ctr"/>
                      <a:r>
                        <a:rPr lang="es-SV" sz="1050" b="0" i="0" u="none" strike="noStrike" dirty="0">
                          <a:solidFill>
                            <a:srgbClr val="000000"/>
                          </a:solidFill>
                          <a:effectLst/>
                          <a:latin typeface="Bembo Std" panose="02020605060306020A03" pitchFamily="18" charset="0"/>
                        </a:rPr>
                        <a:t>Logro al 31 de diciembre 2021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l" fontAlgn="ctr"/>
                      <a:r>
                        <a:rPr lang="es-MX" sz="1050" b="0" i="0" u="none" strike="noStrike" dirty="0">
                          <a:solidFill>
                            <a:srgbClr val="000000"/>
                          </a:solidFill>
                          <a:effectLst/>
                          <a:latin typeface="Bembo Std" panose="02020605060306020A03" pitchFamily="18"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l" fontAlgn="ctr"/>
                      <a:r>
                        <a:rPr lang="es-SV" sz="800" b="1" i="0" u="none" strike="noStrike" dirty="0">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l" fontAlgn="ctr"/>
                      <a:r>
                        <a:rPr lang="es-SV" sz="800" b="1" i="0" u="none" strike="noStrike">
                          <a:solidFill>
                            <a:srgbClr val="000000"/>
                          </a:solidFill>
                          <a:effectLst/>
                          <a:latin typeface="Bembo Std" panose="02020605060306020A03" pitchFamily="18"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l" fontAlgn="ctr"/>
                      <a:r>
                        <a:rPr lang="es-SV" sz="800" b="1" i="0" u="none" strike="noStrike" dirty="0">
                          <a:solidFill>
                            <a:srgbClr val="000000"/>
                          </a:solidFill>
                          <a:effectLst/>
                          <a:latin typeface="Bembo Std" panose="02020605060306020A03" pitchFamily="18"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l" fontAlgn="ctr"/>
                      <a:r>
                        <a:rPr lang="es-SV" sz="1050" b="0" i="0" u="none" strike="noStrike" dirty="0">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1997735272"/>
                  </a:ext>
                </a:extLst>
              </a:tr>
              <a:tr h="1526538">
                <a:tc>
                  <a:txBody>
                    <a:bodyPr/>
                    <a:lstStyle/>
                    <a:p>
                      <a:pPr algn="l" fontAlgn="ctr"/>
                      <a:r>
                        <a:rPr lang="es-MX" sz="1600" b="0" i="0" u="none" strike="noStrike" dirty="0">
                          <a:solidFill>
                            <a:srgbClr val="000000"/>
                          </a:solidFill>
                          <a:effectLst/>
                          <a:latin typeface="Bembo Std" panose="02020605060306020A03" pitchFamily="18" charset="0"/>
                        </a:rPr>
                        <a:t>HIV I-9a    % de Hombres que tienen relaciones sexuales con hombres infectados por el VIH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21.9%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6.9%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dirty="0">
                          <a:solidFill>
                            <a:srgbClr val="FFFFFF"/>
                          </a:solidFill>
                          <a:effectLst/>
                          <a:latin typeface="Bembo Std" panose="02020605060306020A03" pitchFamily="18" charset="0"/>
                        </a:rPr>
                        <a:t>31%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just" fontAlgn="ctr"/>
                      <a:r>
                        <a:rPr lang="es-MX" sz="800" b="0" i="0" u="none" strike="noStrike" dirty="0">
                          <a:solidFill>
                            <a:srgbClr val="000000"/>
                          </a:solidFill>
                          <a:effectLst/>
                          <a:latin typeface="Bembo Std" panose="02020605060306020A03" pitchFamily="18" charset="0"/>
                        </a:rPr>
                        <a:t>La prevalencia de la población de HSH notificada a nivel  país, para el período de enero a diciembre 2021 es de </a:t>
                      </a:r>
                      <a:r>
                        <a:rPr lang="es-MX" sz="800" b="1" i="0" u="none" strike="noStrike" dirty="0">
                          <a:solidFill>
                            <a:srgbClr val="000000"/>
                          </a:solidFill>
                          <a:effectLst/>
                          <a:latin typeface="Bembo Std" panose="02020605060306020A03" pitchFamily="18" charset="0"/>
                        </a:rPr>
                        <a:t>21.93%</a:t>
                      </a:r>
                      <a:r>
                        <a:rPr lang="es-MX" sz="800" b="0" i="0" u="none" strike="noStrike" dirty="0">
                          <a:solidFill>
                            <a:srgbClr val="000000"/>
                          </a:solidFill>
                          <a:effectLst/>
                          <a:latin typeface="Bembo Std" panose="02020605060306020A03" pitchFamily="18" charset="0"/>
                        </a:rPr>
                        <a:t>, la cual se ha obtenido de las atenciones de las clínicas VICITS y amigables a nivel nacional,  que se registran en el SIAP/VICITS </a:t>
                      </a:r>
                      <a:br>
                        <a:rPr lang="es-MX" sz="800" b="0" i="0" u="none" strike="noStrike" dirty="0">
                          <a:solidFill>
                            <a:srgbClr val="000000"/>
                          </a:solidFill>
                          <a:effectLst/>
                          <a:latin typeface="Bembo Std" panose="02020605060306020A03" pitchFamily="18" charset="0"/>
                        </a:rPr>
                      </a:br>
                      <a:r>
                        <a:rPr lang="es-MX" sz="800" b="0" i="0" u="none" strike="noStrike" dirty="0">
                          <a:solidFill>
                            <a:srgbClr val="000000"/>
                          </a:solidFill>
                          <a:effectLst/>
                          <a:latin typeface="Bembo Std" panose="02020605060306020A03" pitchFamily="18" charset="0"/>
                        </a:rPr>
                        <a:t>La meta de este indicador fue proyectada según la tendencia de los últimos años, el resultado ha sido mayor que el  estimado. La variación en la prevalencia de la población de HSH comparada con la del año 2020 (22.31%), ha presentado una tendencia a mantenerse muy cerca al resultado el año anterior , a pesar de las diferentes estrategias realizadas para mejorar el diagnóstico, como tamizaje comunitario, búsqueda de contactos, ampliación de la oferta a través de más clínicas VICITS y amigables, al no uso del condón en sus relaciones sexuales, entre otras y a la recuperación de las actividades posterior al impacto de la pandemia de COVID-19.</a:t>
                      </a:r>
                      <a:br>
                        <a:rPr lang="es-MX" sz="800" b="0" i="0" u="none" strike="noStrike" dirty="0">
                          <a:solidFill>
                            <a:srgbClr val="000000"/>
                          </a:solidFill>
                          <a:effectLst/>
                          <a:latin typeface="Bembo Std" panose="02020605060306020A03" pitchFamily="18" charset="0"/>
                        </a:rPr>
                      </a:br>
                      <a:br>
                        <a:rPr lang="es-MX" sz="800" b="0" i="0" u="none" strike="noStrike" dirty="0">
                          <a:solidFill>
                            <a:srgbClr val="000000"/>
                          </a:solidFill>
                          <a:effectLst/>
                          <a:latin typeface="Bembo Std" panose="02020605060306020A03" pitchFamily="18" charset="0"/>
                        </a:rPr>
                      </a:br>
                      <a:r>
                        <a:rPr lang="es-MX" sz="800" b="1" i="0" u="sng" strike="noStrike" dirty="0">
                          <a:solidFill>
                            <a:srgbClr val="000000"/>
                          </a:solidFill>
                          <a:effectLst/>
                          <a:latin typeface="Bembo Std" panose="02020605060306020A03" pitchFamily="18" charset="0"/>
                        </a:rPr>
                        <a:t>Fuente: </a:t>
                      </a:r>
                      <a:r>
                        <a:rPr lang="es-MX" sz="800" b="0" i="0" u="none" strike="noStrike" dirty="0">
                          <a:solidFill>
                            <a:srgbClr val="000000"/>
                          </a:solidFill>
                          <a:effectLst/>
                          <a:latin typeface="Bembo Std" panose="02020605060306020A03" pitchFamily="18" charset="0"/>
                        </a:rPr>
                        <a:t>SIAP/VICITS 2021</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024048932"/>
                  </a:ext>
                </a:extLst>
              </a:tr>
              <a:tr h="1761389">
                <a:tc>
                  <a:txBody>
                    <a:bodyPr/>
                    <a:lstStyle/>
                    <a:p>
                      <a:pPr algn="l" fontAlgn="ctr"/>
                      <a:r>
                        <a:rPr lang="es-SV" sz="1600" b="0" i="0" u="none" strike="noStrike" dirty="0">
                          <a:solidFill>
                            <a:srgbClr val="000000"/>
                          </a:solidFill>
                          <a:effectLst/>
                          <a:latin typeface="Bembo Std" panose="02020605060306020A03" pitchFamily="18" charset="0"/>
                        </a:rPr>
                        <a:t>HIV I-10   % de Trabajadoras sexuales  femeninas infectadas por el VIH</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4.8%</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3.1%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dirty="0">
                          <a:solidFill>
                            <a:srgbClr val="000000"/>
                          </a:solidFill>
                          <a:effectLst/>
                          <a:latin typeface="Bembo Std" panose="02020605060306020A03" pitchFamily="18" charset="0"/>
                        </a:rPr>
                        <a:t>65%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ctr"/>
                      <a:r>
                        <a:rPr lang="es-MX" sz="800" b="0" i="0" u="none" strike="noStrike" dirty="0">
                          <a:solidFill>
                            <a:srgbClr val="000000"/>
                          </a:solidFill>
                          <a:effectLst/>
                          <a:latin typeface="Bembo Std" panose="02020605060306020A03" pitchFamily="18" charset="0"/>
                        </a:rPr>
                        <a:t>La prevalencia de TS notificada de país para el periodo de enero a diciembre 2021 es de </a:t>
                      </a:r>
                      <a:r>
                        <a:rPr lang="es-MX" sz="800" b="1" i="0" u="none" strike="noStrike" dirty="0">
                          <a:solidFill>
                            <a:srgbClr val="000000"/>
                          </a:solidFill>
                          <a:effectLst/>
                          <a:latin typeface="Bembo Std" panose="02020605060306020A03" pitchFamily="18" charset="0"/>
                        </a:rPr>
                        <a:t>4.79%</a:t>
                      </a:r>
                      <a:r>
                        <a:rPr lang="es-MX" sz="800" b="0" i="0" u="none" strike="noStrike" dirty="0">
                          <a:solidFill>
                            <a:srgbClr val="000000"/>
                          </a:solidFill>
                          <a:effectLst/>
                          <a:latin typeface="Bembo Std" panose="02020605060306020A03" pitchFamily="18" charset="0"/>
                        </a:rPr>
                        <a:t>, la cual se ha obtenido de las atenciones de las clínicas VICITS y amigables a nivel nacional,  que se registran en el SIAP/VICITS </a:t>
                      </a:r>
                      <a:br>
                        <a:rPr lang="es-MX" sz="800" b="0" i="0" u="none" strike="noStrike" dirty="0">
                          <a:solidFill>
                            <a:srgbClr val="000000"/>
                          </a:solidFill>
                          <a:effectLst/>
                          <a:latin typeface="Bembo Std" panose="02020605060306020A03" pitchFamily="18" charset="0"/>
                        </a:rPr>
                      </a:br>
                      <a:r>
                        <a:rPr lang="es-MX" sz="800" b="0" i="0" u="none" strike="noStrike" dirty="0">
                          <a:solidFill>
                            <a:srgbClr val="000000"/>
                          </a:solidFill>
                          <a:effectLst/>
                          <a:latin typeface="Bembo Std" panose="02020605060306020A03" pitchFamily="18" charset="0"/>
                        </a:rPr>
                        <a:t>La meta de este indicador fue proyectada según la tendencia de los últimos año, el resultado para el año 2021 ha sido mayor que el  estimado.</a:t>
                      </a:r>
                      <a:br>
                        <a:rPr lang="es-MX" sz="800" b="0" i="0" u="none" strike="noStrike" dirty="0">
                          <a:solidFill>
                            <a:srgbClr val="000000"/>
                          </a:solidFill>
                          <a:effectLst/>
                          <a:latin typeface="Bembo Std" panose="02020605060306020A03" pitchFamily="18" charset="0"/>
                        </a:rPr>
                      </a:br>
                      <a:br>
                        <a:rPr lang="es-MX" sz="800" b="0" i="0" u="none" strike="noStrike" dirty="0">
                          <a:solidFill>
                            <a:srgbClr val="000000"/>
                          </a:solidFill>
                          <a:effectLst/>
                          <a:latin typeface="Bembo Std" panose="02020605060306020A03" pitchFamily="18" charset="0"/>
                        </a:rPr>
                      </a:br>
                      <a:r>
                        <a:rPr lang="es-MX" sz="800" b="0" i="0" u="none" strike="noStrike" dirty="0">
                          <a:solidFill>
                            <a:srgbClr val="000000"/>
                          </a:solidFill>
                          <a:effectLst/>
                          <a:latin typeface="Bembo Std" panose="02020605060306020A03" pitchFamily="18" charset="0"/>
                        </a:rPr>
                        <a:t>La variación en la prevalencia de la población de TS comparada con la del año 2020 (2.78%), ha presentado un aumento del 2% , esto se debe en parte por la aplicación de varias estrategias realizadas para mejorar el diagnóstico, como tamizaje comunitario, búsqueda de contactos, ampliación de la oferta a través de más clínicas VICITS y amigables, entre otras y a la recuperación de las actividades posterior al impacto de la pandemia de COVID-19.</a:t>
                      </a:r>
                      <a:br>
                        <a:rPr lang="es-MX" sz="800" b="0" i="0" u="none" strike="noStrike" dirty="0">
                          <a:solidFill>
                            <a:srgbClr val="000000"/>
                          </a:solidFill>
                          <a:effectLst/>
                          <a:latin typeface="Bembo Std" panose="02020605060306020A03" pitchFamily="18" charset="0"/>
                        </a:rPr>
                      </a:br>
                      <a:br>
                        <a:rPr lang="es-MX" sz="800" b="0" i="0" u="none" strike="noStrike" dirty="0">
                          <a:solidFill>
                            <a:srgbClr val="000000"/>
                          </a:solidFill>
                          <a:effectLst/>
                          <a:latin typeface="Bembo Std" panose="02020605060306020A03" pitchFamily="18" charset="0"/>
                        </a:rPr>
                      </a:br>
                      <a:r>
                        <a:rPr lang="es-MX" sz="800" b="1" i="0" u="none" strike="noStrike" dirty="0">
                          <a:solidFill>
                            <a:srgbClr val="000000"/>
                          </a:solidFill>
                          <a:effectLst/>
                          <a:latin typeface="Bembo Std" panose="02020605060306020A03" pitchFamily="18" charset="0"/>
                        </a:rPr>
                        <a:t>Fuente</a:t>
                      </a:r>
                      <a:r>
                        <a:rPr lang="es-MX" sz="800" b="0" i="0" u="none" strike="noStrike" dirty="0">
                          <a:solidFill>
                            <a:srgbClr val="000000"/>
                          </a:solidFill>
                          <a:effectLst/>
                          <a:latin typeface="Bembo Std" panose="02020605060306020A03" pitchFamily="18" charset="0"/>
                        </a:rPr>
                        <a:t>: SIAP/VICITS  2021</a:t>
                      </a:r>
                      <a:br>
                        <a:rPr lang="es-MX" sz="800" b="0" i="0" u="none" strike="noStrike" dirty="0">
                          <a:solidFill>
                            <a:srgbClr val="000000"/>
                          </a:solidFill>
                          <a:effectLst/>
                          <a:latin typeface="Bembo Std" panose="02020605060306020A03" pitchFamily="18" charset="0"/>
                        </a:rPr>
                      </a:br>
                      <a:endParaRPr lang="es-MX" sz="800" b="0" i="0" u="none" strike="noStrike" dirty="0">
                        <a:solidFill>
                          <a:srgbClr val="000000"/>
                        </a:solidFill>
                        <a:effectLst/>
                        <a:latin typeface="Bembo Std" panose="02020605060306020A03" pitchFamily="18" charset="0"/>
                      </a:endParaRP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631014513"/>
                  </a:ext>
                </a:extLst>
              </a:tr>
              <a:tr h="1526538">
                <a:tc>
                  <a:txBody>
                    <a:bodyPr/>
                    <a:lstStyle/>
                    <a:p>
                      <a:pPr algn="l" fontAlgn="ctr"/>
                      <a:r>
                        <a:rPr lang="es-MX" sz="1600" b="0" i="0" u="none" strike="noStrike">
                          <a:solidFill>
                            <a:srgbClr val="000000"/>
                          </a:solidFill>
                          <a:effectLst/>
                          <a:latin typeface="Bembo Std" panose="02020605060306020A03" pitchFamily="18" charset="0"/>
                        </a:rPr>
                        <a:t>HIV I-9b   % de Población Transgénero infectada por el VIH</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27%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6.3%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00" b="1" i="0" u="none" strike="noStrike" dirty="0">
                          <a:solidFill>
                            <a:srgbClr val="FFFFFF"/>
                          </a:solidFill>
                          <a:effectLst/>
                          <a:latin typeface="Bembo Std" panose="02020605060306020A03" pitchFamily="18" charset="0"/>
                        </a:rPr>
                        <a:t>23%</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hMerge="1">
                  <a:txBody>
                    <a:bodyPr/>
                    <a:lstStyle/>
                    <a:p>
                      <a:endParaRPr lang="es-SV"/>
                    </a:p>
                  </a:txBody>
                  <a:tcPr/>
                </a:tc>
                <a:tc hMerge="1">
                  <a:txBody>
                    <a:bodyPr/>
                    <a:lstStyle/>
                    <a:p>
                      <a:endParaRPr lang="es-SV"/>
                    </a:p>
                  </a:txBody>
                  <a:tcPr/>
                </a:tc>
                <a:tc>
                  <a:txBody>
                    <a:bodyPr/>
                    <a:lstStyle/>
                    <a:p>
                      <a:pPr algn="just" fontAlgn="ctr"/>
                      <a:r>
                        <a:rPr lang="es-MX" sz="800" b="0" i="0" u="none" strike="noStrike" dirty="0">
                          <a:solidFill>
                            <a:srgbClr val="000000"/>
                          </a:solidFill>
                          <a:effectLst/>
                          <a:latin typeface="Bembo Std" panose="02020605060306020A03" pitchFamily="18" charset="0"/>
                        </a:rPr>
                        <a:t>La prevalencia de la población de mujeres trans notificada a nivel  país para el período de enero a diciembre 2021 es de </a:t>
                      </a:r>
                      <a:r>
                        <a:rPr lang="es-MX" sz="800" b="1" i="0" u="none" strike="noStrike" dirty="0">
                          <a:solidFill>
                            <a:srgbClr val="000000"/>
                          </a:solidFill>
                          <a:effectLst/>
                          <a:latin typeface="Bembo Std" panose="02020605060306020A03" pitchFamily="18" charset="0"/>
                        </a:rPr>
                        <a:t>26.96%</a:t>
                      </a:r>
                      <a:r>
                        <a:rPr lang="es-MX" sz="800" b="0" i="0" u="none" strike="noStrike" dirty="0">
                          <a:solidFill>
                            <a:srgbClr val="000000"/>
                          </a:solidFill>
                          <a:effectLst/>
                          <a:latin typeface="Bembo Std" panose="02020605060306020A03" pitchFamily="18" charset="0"/>
                        </a:rPr>
                        <a:t>, la cual se ha obtenido de las atenciones de las clínicas VICITS y amigables a nivel nacional,  que se registran en el SIAP/VICITS </a:t>
                      </a:r>
                      <a:br>
                        <a:rPr lang="es-MX" sz="800" b="0" i="0" u="none" strike="noStrike" dirty="0">
                          <a:solidFill>
                            <a:srgbClr val="000000"/>
                          </a:solidFill>
                          <a:effectLst/>
                          <a:latin typeface="Bembo Std" panose="02020605060306020A03" pitchFamily="18" charset="0"/>
                        </a:rPr>
                      </a:br>
                      <a:r>
                        <a:rPr lang="es-MX" sz="800" b="0" i="0" u="none" strike="noStrike" dirty="0">
                          <a:solidFill>
                            <a:srgbClr val="000000"/>
                          </a:solidFill>
                          <a:effectLst/>
                          <a:latin typeface="Bembo Std" panose="02020605060306020A03" pitchFamily="18" charset="0"/>
                        </a:rPr>
                        <a:t>La meta de este indicador fue proyectada según la tendencia de los últimos años, el resultado ha sido mayor que el  estimado. La variación en la prevalencia de la población de mujeres trans comparada con la del año 2020 (16.34%), ha presentado un aumento del 10%, esto se debe en parte por la aplicación de varias estrategias realizadas para mejorar el diagnóstico, como tamizaje comunitario, búsqueda de contactos, ampliación de la oferta a través de más clínicas VICITS y amigables, al no uso del condón en sus relaciones sexuales, entre otras y a la recuperación de las actividades posterior al impacto de la pandemia de COVID-19.</a:t>
                      </a:r>
                      <a:br>
                        <a:rPr lang="es-MX" sz="800" b="0" i="0" u="none" strike="noStrike" dirty="0">
                          <a:solidFill>
                            <a:srgbClr val="000000"/>
                          </a:solidFill>
                          <a:effectLst/>
                          <a:latin typeface="Bembo Std" panose="02020605060306020A03" pitchFamily="18" charset="0"/>
                        </a:rPr>
                      </a:br>
                      <a:br>
                        <a:rPr lang="es-MX" sz="800" b="0" i="0" u="none" strike="noStrike" dirty="0">
                          <a:solidFill>
                            <a:srgbClr val="000000"/>
                          </a:solidFill>
                          <a:effectLst/>
                          <a:latin typeface="Bembo Std" panose="02020605060306020A03" pitchFamily="18" charset="0"/>
                        </a:rPr>
                      </a:br>
                      <a:r>
                        <a:rPr lang="es-MX" sz="800" b="1" i="0" u="none" strike="noStrike" dirty="0">
                          <a:solidFill>
                            <a:srgbClr val="000000"/>
                          </a:solidFill>
                          <a:effectLst/>
                          <a:latin typeface="Bembo Std" panose="02020605060306020A03" pitchFamily="18" charset="0"/>
                        </a:rPr>
                        <a:t>Fuente:</a:t>
                      </a:r>
                      <a:r>
                        <a:rPr lang="es-MX" sz="800" b="0" i="0" u="none" strike="noStrike" dirty="0">
                          <a:solidFill>
                            <a:srgbClr val="000000"/>
                          </a:solidFill>
                          <a:effectLst/>
                          <a:latin typeface="Bembo Std" panose="02020605060306020A03" pitchFamily="18" charset="0"/>
                        </a:rPr>
                        <a:t> SIAP/VICITS 2021</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88426184"/>
                  </a:ext>
                </a:extLst>
              </a:tr>
            </a:tbl>
          </a:graphicData>
        </a:graphic>
      </p:graphicFrame>
      <p:pic>
        <p:nvPicPr>
          <p:cNvPr id="5" name="Imagen 4">
            <a:extLst>
              <a:ext uri="{FF2B5EF4-FFF2-40B4-BE49-F238E27FC236}">
                <a16:creationId xmlns:a16="http://schemas.microsoft.com/office/drawing/2014/main" id="{FFA025F4-18A1-05FB-AA62-E1642EB5DB5B}"/>
              </a:ext>
            </a:extLst>
          </p:cNvPr>
          <p:cNvPicPr>
            <a:picLocks noChangeAspect="1"/>
          </p:cNvPicPr>
          <p:nvPr/>
        </p:nvPicPr>
        <p:blipFill>
          <a:blip r:embed="rId3"/>
          <a:stretch>
            <a:fillRect/>
          </a:stretch>
        </p:blipFill>
        <p:spPr>
          <a:xfrm>
            <a:off x="8647989" y="5855965"/>
            <a:ext cx="1735339" cy="880685"/>
          </a:xfrm>
          <a:prstGeom prst="rect">
            <a:avLst/>
          </a:prstGeom>
        </p:spPr>
      </p:pic>
    </p:spTree>
    <p:extLst>
      <p:ext uri="{BB962C8B-B14F-4D97-AF65-F5344CB8AC3E}">
        <p14:creationId xmlns:p14="http://schemas.microsoft.com/office/powerpoint/2010/main" val="3083019401"/>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Rectángulo">
            <a:extLst>
              <a:ext uri="{FF2B5EF4-FFF2-40B4-BE49-F238E27FC236}">
                <a16:creationId xmlns:a16="http://schemas.microsoft.com/office/drawing/2014/main" id="{EE0A96B5-DBCB-4924-B70B-31A2FD425FEC}"/>
              </a:ext>
            </a:extLst>
          </p:cNvPr>
          <p:cNvSpPr>
            <a:spLocks noChangeArrowheads="1"/>
          </p:cNvSpPr>
          <p:nvPr/>
        </p:nvSpPr>
        <p:spPr bwMode="auto">
          <a:xfrm>
            <a:off x="2351088" y="1268414"/>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a:p>
            <a:pPr>
              <a:spcBef>
                <a:spcPct val="0"/>
              </a:spcBef>
              <a:buFontTx/>
              <a:buNone/>
            </a:pPr>
            <a:r>
              <a:rPr lang="es-SV" altLang="es-SV" sz="1800">
                <a:latin typeface="Arial" panose="020B0604020202020204" pitchFamily="34" charset="0"/>
              </a:rPr>
              <a:t> </a:t>
            </a:r>
            <a:endParaRPr lang="es-ES" altLang="es-SV" sz="1800" b="1">
              <a:latin typeface="Arial" panose="020B0604020202020204" pitchFamily="34" charset="0"/>
            </a:endParaRPr>
          </a:p>
        </p:txBody>
      </p:sp>
      <p:sp>
        <p:nvSpPr>
          <p:cNvPr id="7" name="1 Título">
            <a:extLst>
              <a:ext uri="{FF2B5EF4-FFF2-40B4-BE49-F238E27FC236}">
                <a16:creationId xmlns:a16="http://schemas.microsoft.com/office/drawing/2014/main" id="{F36662EE-6D73-43ED-B99B-EBD4EF27FC08}"/>
              </a:ext>
            </a:extLst>
          </p:cNvPr>
          <p:cNvSpPr>
            <a:spLocks noGrp="1"/>
          </p:cNvSpPr>
          <p:nvPr>
            <p:ph type="title"/>
          </p:nvPr>
        </p:nvSpPr>
        <p:spPr>
          <a:xfrm>
            <a:off x="2198688" y="0"/>
            <a:ext cx="8153400" cy="990600"/>
          </a:xfrm>
        </p:spPr>
        <p:txBody>
          <a:bodyPr/>
          <a:lstStyle/>
          <a:p>
            <a:pPr algn="ctr">
              <a:defRPr/>
            </a:pPr>
            <a:r>
              <a:rPr lang="es-SV" sz="3600" dirty="0">
                <a:effectLst>
                  <a:outerShdw blurRad="38100" dist="38100" dir="2700000" algn="tl">
                    <a:srgbClr val="000000">
                      <a:alpha val="43137"/>
                    </a:srgbClr>
                  </a:outerShdw>
                </a:effectLst>
                <a:latin typeface="Bembo Std" panose="02020605060306020A03" pitchFamily="18" charset="0"/>
              </a:rPr>
              <a:t>Indicadores de Impacto </a:t>
            </a:r>
            <a:endParaRPr lang="es-ES" sz="3600" dirty="0">
              <a:effectLst>
                <a:outerShdw blurRad="38100" dist="38100" dir="2700000" algn="tl">
                  <a:srgbClr val="000000">
                    <a:alpha val="43137"/>
                  </a:srgbClr>
                </a:outerShdw>
              </a:effectLst>
              <a:latin typeface="Bembo Std" panose="02020605060306020A03" pitchFamily="18" charset="0"/>
            </a:endParaRPr>
          </a:p>
        </p:txBody>
      </p:sp>
      <p:graphicFrame>
        <p:nvGraphicFramePr>
          <p:cNvPr id="2" name="Tabla 1">
            <a:extLst>
              <a:ext uri="{FF2B5EF4-FFF2-40B4-BE49-F238E27FC236}">
                <a16:creationId xmlns:a16="http://schemas.microsoft.com/office/drawing/2014/main" id="{810E4F09-65F5-C937-3F41-F71F75DC7014}"/>
              </a:ext>
            </a:extLst>
          </p:cNvPr>
          <p:cNvGraphicFramePr>
            <a:graphicFrameLocks noGrp="1"/>
          </p:cNvGraphicFramePr>
          <p:nvPr>
            <p:extLst>
              <p:ext uri="{D42A27DB-BD31-4B8C-83A1-F6EECF244321}">
                <p14:modId xmlns:p14="http://schemas.microsoft.com/office/powerpoint/2010/main" val="1144047036"/>
              </p:ext>
            </p:extLst>
          </p:nvPr>
        </p:nvGraphicFramePr>
        <p:xfrm>
          <a:off x="1227028" y="929408"/>
          <a:ext cx="10801199" cy="4853135"/>
        </p:xfrm>
        <a:graphic>
          <a:graphicData uri="http://schemas.openxmlformats.org/drawingml/2006/table">
            <a:tbl>
              <a:tblPr/>
              <a:tblGrid>
                <a:gridCol w="2599486">
                  <a:extLst>
                    <a:ext uri="{9D8B030D-6E8A-4147-A177-3AD203B41FA5}">
                      <a16:colId xmlns:a16="http://schemas.microsoft.com/office/drawing/2014/main" val="199831507"/>
                    </a:ext>
                  </a:extLst>
                </a:gridCol>
                <a:gridCol w="928906">
                  <a:extLst>
                    <a:ext uri="{9D8B030D-6E8A-4147-A177-3AD203B41FA5}">
                      <a16:colId xmlns:a16="http://schemas.microsoft.com/office/drawing/2014/main" val="3039502514"/>
                    </a:ext>
                  </a:extLst>
                </a:gridCol>
                <a:gridCol w="1008112">
                  <a:extLst>
                    <a:ext uri="{9D8B030D-6E8A-4147-A177-3AD203B41FA5}">
                      <a16:colId xmlns:a16="http://schemas.microsoft.com/office/drawing/2014/main" val="4249307696"/>
                    </a:ext>
                  </a:extLst>
                </a:gridCol>
                <a:gridCol w="648072">
                  <a:extLst>
                    <a:ext uri="{9D8B030D-6E8A-4147-A177-3AD203B41FA5}">
                      <a16:colId xmlns:a16="http://schemas.microsoft.com/office/drawing/2014/main" val="2952858199"/>
                    </a:ext>
                  </a:extLst>
                </a:gridCol>
                <a:gridCol w="754251">
                  <a:extLst>
                    <a:ext uri="{9D8B030D-6E8A-4147-A177-3AD203B41FA5}">
                      <a16:colId xmlns:a16="http://schemas.microsoft.com/office/drawing/2014/main" val="2608403131"/>
                    </a:ext>
                  </a:extLst>
                </a:gridCol>
                <a:gridCol w="397877">
                  <a:extLst>
                    <a:ext uri="{9D8B030D-6E8A-4147-A177-3AD203B41FA5}">
                      <a16:colId xmlns:a16="http://schemas.microsoft.com/office/drawing/2014/main" val="1604235506"/>
                    </a:ext>
                  </a:extLst>
                </a:gridCol>
                <a:gridCol w="4464495">
                  <a:extLst>
                    <a:ext uri="{9D8B030D-6E8A-4147-A177-3AD203B41FA5}">
                      <a16:colId xmlns:a16="http://schemas.microsoft.com/office/drawing/2014/main" val="2039449381"/>
                    </a:ext>
                  </a:extLst>
                </a:gridCol>
              </a:tblGrid>
              <a:tr h="424083">
                <a:tc>
                  <a:txBody>
                    <a:bodyPr/>
                    <a:lstStyle/>
                    <a:p>
                      <a:pPr algn="ctr" fontAlgn="ctr"/>
                      <a:r>
                        <a:rPr lang="es-SV" sz="1100" b="0" i="0" u="none" strike="noStrike" dirty="0">
                          <a:solidFill>
                            <a:srgbClr val="000000"/>
                          </a:solidFill>
                          <a:effectLst/>
                          <a:latin typeface="Bembo Std" panose="02020605060306020A03" pitchFamily="18"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100" b="0" i="0" u="none" strike="noStrike" dirty="0">
                          <a:solidFill>
                            <a:srgbClr val="000000"/>
                          </a:solidFill>
                          <a:effectLst/>
                          <a:latin typeface="Bembo Std" panose="02020605060306020A03" pitchFamily="18" charset="0"/>
                        </a:rPr>
                        <a:t>Meta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Bembo Std" panose="02020605060306020A03" pitchFamily="18" charset="0"/>
                        </a:rPr>
                        <a:t>Lograda al 31 de diciembre 2021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1" i="0" u="none" strike="noStrike">
                          <a:solidFill>
                            <a:srgbClr val="000000"/>
                          </a:solidFill>
                          <a:effectLst/>
                          <a:latin typeface="Bembo Std" panose="02020605060306020A03" pitchFamily="18"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5050"/>
                    </a:solidFill>
                  </a:tcPr>
                </a:tc>
                <a:tc>
                  <a:txBody>
                    <a:bodyPr/>
                    <a:lstStyle/>
                    <a:p>
                      <a:pPr algn="ctr" fontAlgn="ctr"/>
                      <a:r>
                        <a:rPr lang="es-SV" sz="1200" b="1" i="0" u="none" strike="noStrike">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a:txBody>
                    <a:bodyPr/>
                    <a:lstStyle/>
                    <a:p>
                      <a:pPr algn="ctr" fontAlgn="ctr"/>
                      <a:r>
                        <a:rPr lang="es-SV" sz="12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a:txBody>
                    <a:bodyPr/>
                    <a:lstStyle/>
                    <a:p>
                      <a:pPr algn="ctr" fontAlgn="ctr"/>
                      <a:r>
                        <a:rPr lang="es-SV" sz="1200" b="0" i="0" u="none" strike="noStrike" dirty="0">
                          <a:solidFill>
                            <a:srgbClr val="000000"/>
                          </a:solidFill>
                          <a:effectLst/>
                          <a:latin typeface="Bembo Std" panose="02020605060306020A03" pitchFamily="18"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2777766742"/>
                  </a:ext>
                </a:extLst>
              </a:tr>
              <a:tr h="1925675">
                <a:tc>
                  <a:txBody>
                    <a:bodyPr/>
                    <a:lstStyle/>
                    <a:p>
                      <a:pPr algn="l" fontAlgn="ctr"/>
                      <a:r>
                        <a:rPr lang="es-MX" sz="1400" b="0" i="0" u="none" strike="noStrike" dirty="0">
                          <a:solidFill>
                            <a:srgbClr val="000000"/>
                          </a:solidFill>
                          <a:effectLst/>
                          <a:latin typeface="Bembo Std" panose="02020605060306020A03" pitchFamily="18" charset="0"/>
                        </a:rPr>
                        <a:t>HIV O-4a   % de Hombres que reportan haber utilizado condón en su ultima relación sexual anal con una pareja masculina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67%</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51%</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a:solidFill>
                            <a:srgbClr val="000000"/>
                          </a:solidFill>
                          <a:effectLst/>
                          <a:latin typeface="Bembo Std" panose="02020605060306020A03" pitchFamily="18" charset="0"/>
                        </a:rPr>
                        <a:t>76%</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00"/>
                    </a:solidFill>
                  </a:tcPr>
                </a:tc>
                <a:tc hMerge="1">
                  <a:txBody>
                    <a:bodyPr/>
                    <a:lstStyle/>
                    <a:p>
                      <a:endParaRPr lang="es-SV"/>
                    </a:p>
                  </a:txBody>
                  <a:tcPr/>
                </a:tc>
                <a:tc hMerge="1">
                  <a:txBody>
                    <a:bodyPr/>
                    <a:lstStyle/>
                    <a:p>
                      <a:endParaRPr lang="es-SV"/>
                    </a:p>
                  </a:txBody>
                  <a:tcPr/>
                </a:tc>
                <a:tc>
                  <a:txBody>
                    <a:bodyPr/>
                    <a:lstStyle/>
                    <a:p>
                      <a:pPr algn="just" fontAlgn="ctr"/>
                      <a:r>
                        <a:rPr lang="es-MX" sz="1100" b="0" i="0" u="none" strike="noStrike" dirty="0">
                          <a:solidFill>
                            <a:srgbClr val="000000"/>
                          </a:solidFill>
                          <a:effectLst/>
                          <a:latin typeface="Bembo Std" panose="02020605060306020A03" pitchFamily="18" charset="0"/>
                        </a:rPr>
                        <a:t>Para el período a reportar, un </a:t>
                      </a:r>
                      <a:r>
                        <a:rPr lang="es-MX" sz="1100" b="1" i="0" u="none" strike="noStrike" dirty="0">
                          <a:solidFill>
                            <a:srgbClr val="000000"/>
                          </a:solidFill>
                          <a:effectLst/>
                          <a:latin typeface="Bembo Std" panose="02020605060306020A03" pitchFamily="18" charset="0"/>
                        </a:rPr>
                        <a:t>50.92%</a:t>
                      </a:r>
                      <a:r>
                        <a:rPr lang="es-MX" sz="1100" b="0" i="0" u="none" strike="noStrike" dirty="0">
                          <a:solidFill>
                            <a:srgbClr val="000000"/>
                          </a:solidFill>
                          <a:effectLst/>
                          <a:latin typeface="Bembo Std" panose="02020605060306020A03" pitchFamily="18" charset="0"/>
                        </a:rPr>
                        <a:t> de HSH declararon usar el condón en su última relación sexo anal, según lo registrado en las atenciones de las clínicas VICITS en el SIAP,  resultado que no supera por mucho al del año anterior (48%) , a pesar de todas las actividades de capacitación con respecto al uso correcto y consistente del condón. Lo cual es preocupante debido a que no se ve mejora en esta medida de prevención, por lo que se retomaran estrategias dirigidas a reforzar la concientización de este durante las relaciones sexuales.</a:t>
                      </a:r>
                      <a:br>
                        <a:rPr lang="es-MX" sz="1100" b="0" i="0" u="none" strike="noStrike" dirty="0">
                          <a:solidFill>
                            <a:srgbClr val="000000"/>
                          </a:solidFill>
                          <a:effectLst/>
                          <a:latin typeface="Bembo Std" panose="02020605060306020A03" pitchFamily="18" charset="0"/>
                        </a:rPr>
                      </a:br>
                      <a:br>
                        <a:rPr lang="es-MX" sz="1100" b="0" i="0" u="none" strike="noStrike" dirty="0">
                          <a:solidFill>
                            <a:srgbClr val="000000"/>
                          </a:solidFill>
                          <a:effectLst/>
                          <a:latin typeface="Bembo Std" panose="02020605060306020A03" pitchFamily="18" charset="0"/>
                        </a:rPr>
                      </a:br>
                      <a:r>
                        <a:rPr lang="es-MX" sz="1100" b="1" i="0" u="none" strike="noStrike" dirty="0">
                          <a:solidFill>
                            <a:srgbClr val="000000"/>
                          </a:solidFill>
                          <a:effectLst/>
                          <a:latin typeface="Bembo Std" panose="02020605060306020A03" pitchFamily="18" charset="0"/>
                        </a:rPr>
                        <a:t>Fuente:</a:t>
                      </a:r>
                      <a:r>
                        <a:rPr lang="es-MX" sz="1100" b="0" i="0" u="none" strike="noStrike" dirty="0">
                          <a:solidFill>
                            <a:srgbClr val="000000"/>
                          </a:solidFill>
                          <a:effectLst/>
                          <a:latin typeface="Bembo Std" panose="02020605060306020A03" pitchFamily="18" charset="0"/>
                        </a:rPr>
                        <a:t> SIAP/VICITS 2021</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627693267"/>
                  </a:ext>
                </a:extLst>
              </a:tr>
              <a:tr h="2503377">
                <a:tc>
                  <a:txBody>
                    <a:bodyPr/>
                    <a:lstStyle/>
                    <a:p>
                      <a:pPr algn="l" fontAlgn="ctr"/>
                      <a:r>
                        <a:rPr lang="es-MX" sz="1400" b="0" i="0" u="none" strike="noStrike">
                          <a:solidFill>
                            <a:srgbClr val="000000"/>
                          </a:solidFill>
                          <a:effectLst/>
                          <a:latin typeface="Bembo Std" panose="02020605060306020A03" pitchFamily="18" charset="0"/>
                        </a:rPr>
                        <a:t>HIV O-1: % de adultos y niños con VIH quienes continúan en tratamiento 12 meses después de haber iniciado la terapia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a:solidFill>
                            <a:srgbClr val="000000"/>
                          </a:solidFill>
                          <a:effectLst/>
                          <a:latin typeface="Bembo Std" panose="02020605060306020A03" pitchFamily="18" charset="0"/>
                        </a:rPr>
                        <a:t>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600" b="0" i="0" u="none" strike="noStrike" dirty="0">
                          <a:solidFill>
                            <a:srgbClr val="000000"/>
                          </a:solidFill>
                          <a:effectLst/>
                          <a:latin typeface="Bembo Std" panose="02020605060306020A03" pitchFamily="18" charset="0"/>
                        </a:rPr>
                        <a:t>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400" b="1" i="0" u="none" strike="noStrike" dirty="0">
                          <a:solidFill>
                            <a:srgbClr val="000000"/>
                          </a:solidFill>
                          <a:effectLst/>
                          <a:latin typeface="Bembo Std" panose="02020605060306020A03" pitchFamily="18" charset="0"/>
                        </a:rPr>
                        <a:t>99%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00FF00"/>
                    </a:solidFill>
                  </a:tcPr>
                </a:tc>
                <a:tc hMerge="1">
                  <a:txBody>
                    <a:bodyPr/>
                    <a:lstStyle/>
                    <a:p>
                      <a:endParaRPr lang="es-SV"/>
                    </a:p>
                  </a:txBody>
                  <a:tcPr/>
                </a:tc>
                <a:tc hMerge="1">
                  <a:txBody>
                    <a:bodyPr/>
                    <a:lstStyle/>
                    <a:p>
                      <a:endParaRPr lang="es-SV"/>
                    </a:p>
                  </a:txBody>
                  <a:tcPr/>
                </a:tc>
                <a:tc>
                  <a:txBody>
                    <a:bodyPr/>
                    <a:lstStyle/>
                    <a:p>
                      <a:pPr algn="just" fontAlgn="ctr"/>
                      <a:r>
                        <a:rPr lang="es-MX" sz="1100" b="0" i="0" u="none" strike="noStrike" dirty="0">
                          <a:solidFill>
                            <a:srgbClr val="000000"/>
                          </a:solidFill>
                          <a:effectLst/>
                          <a:latin typeface="Bembo Std" panose="02020605060306020A03" pitchFamily="18" charset="0"/>
                        </a:rPr>
                        <a:t>El resultado obtenido para el período del reporte, corresponde a la cohorte del año 2020, que se registra a través del SUMEVE por los médicos y farmacéuticos que atienden a esta población,  observando que para el período a reportar, un </a:t>
                      </a:r>
                      <a:r>
                        <a:rPr lang="es-MX" sz="1100" b="1" i="0" u="none" strike="noStrike" dirty="0">
                          <a:solidFill>
                            <a:srgbClr val="000000"/>
                          </a:solidFill>
                          <a:effectLst/>
                          <a:latin typeface="Bembo Std" panose="02020605060306020A03" pitchFamily="18" charset="0"/>
                        </a:rPr>
                        <a:t>89.18%</a:t>
                      </a:r>
                      <a:r>
                        <a:rPr lang="es-MX" sz="1100" b="0" i="0" u="none" strike="noStrike" dirty="0">
                          <a:solidFill>
                            <a:srgbClr val="000000"/>
                          </a:solidFill>
                          <a:effectLst/>
                          <a:latin typeface="Bembo Std" panose="02020605060306020A03" pitchFamily="18" charset="0"/>
                        </a:rPr>
                        <a:t> de los que iniciaron TAR continuaban en terapia 12 meses, esto muy cerca de la meta proyectada, para el 2020 se reporto un 77%, reflejando una clara recuperación de las actividades posterior al impacto inicial de la pandemia de la COVID-19. Las estrategias de reforzar la adherencia, la entrega de medicamento domiciliar, las recetas </a:t>
                      </a:r>
                      <a:r>
                        <a:rPr lang="es-MX" sz="1100" b="0" i="0" u="none" strike="noStrike" dirty="0" err="1">
                          <a:solidFill>
                            <a:srgbClr val="000000"/>
                          </a:solidFill>
                          <a:effectLst/>
                          <a:latin typeface="Bembo Std" panose="02020605060306020A03" pitchFamily="18" charset="0"/>
                        </a:rPr>
                        <a:t>multí</a:t>
                      </a:r>
                      <a:r>
                        <a:rPr lang="es-MX" sz="1100" b="0" i="0" u="none" strike="noStrike" dirty="0">
                          <a:solidFill>
                            <a:srgbClr val="000000"/>
                          </a:solidFill>
                          <a:effectLst/>
                          <a:latin typeface="Bembo Std" panose="02020605060306020A03" pitchFamily="18" charset="0"/>
                        </a:rPr>
                        <a:t> mes, entre otras, han favorecido el continúo del tratamiento en la población de personas con VIH.</a:t>
                      </a:r>
                      <a:br>
                        <a:rPr lang="es-MX" sz="1100" b="0" i="0" u="none" strike="noStrike" dirty="0">
                          <a:solidFill>
                            <a:srgbClr val="000000"/>
                          </a:solidFill>
                          <a:effectLst/>
                          <a:latin typeface="Bembo Std" panose="02020605060306020A03" pitchFamily="18" charset="0"/>
                        </a:rPr>
                      </a:br>
                      <a:br>
                        <a:rPr lang="es-MX" sz="1100" b="0" i="0" u="none" strike="noStrike" dirty="0">
                          <a:solidFill>
                            <a:srgbClr val="000000"/>
                          </a:solidFill>
                          <a:effectLst/>
                          <a:latin typeface="Bembo Std" panose="02020605060306020A03" pitchFamily="18" charset="0"/>
                        </a:rPr>
                      </a:br>
                      <a:r>
                        <a:rPr lang="es-MX" sz="1100" b="1" i="0" u="none" strike="noStrike" dirty="0">
                          <a:solidFill>
                            <a:srgbClr val="000000"/>
                          </a:solidFill>
                          <a:effectLst/>
                          <a:latin typeface="Bembo Std" panose="02020605060306020A03" pitchFamily="18" charset="0"/>
                        </a:rPr>
                        <a:t>Fuente:</a:t>
                      </a:r>
                      <a:r>
                        <a:rPr lang="es-MX" sz="1100" b="0" i="0" u="none" strike="noStrike" dirty="0">
                          <a:solidFill>
                            <a:srgbClr val="000000"/>
                          </a:solidFill>
                          <a:effectLst/>
                          <a:latin typeface="Bembo Std" panose="02020605060306020A03" pitchFamily="18" charset="0"/>
                        </a:rPr>
                        <a:t> SUMEVE 2020</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4020608711"/>
                  </a:ext>
                </a:extLst>
              </a:tr>
            </a:tbl>
          </a:graphicData>
        </a:graphic>
      </p:graphicFrame>
      <p:pic>
        <p:nvPicPr>
          <p:cNvPr id="5" name="Imagen 4">
            <a:extLst>
              <a:ext uri="{FF2B5EF4-FFF2-40B4-BE49-F238E27FC236}">
                <a16:creationId xmlns:a16="http://schemas.microsoft.com/office/drawing/2014/main" id="{76FB9AE8-713D-9278-8D2D-E9952D30A99F}"/>
              </a:ext>
            </a:extLst>
          </p:cNvPr>
          <p:cNvPicPr>
            <a:picLocks noChangeAspect="1"/>
          </p:cNvPicPr>
          <p:nvPr/>
        </p:nvPicPr>
        <p:blipFill>
          <a:blip r:embed="rId3"/>
          <a:stretch>
            <a:fillRect/>
          </a:stretch>
        </p:blipFill>
        <p:spPr>
          <a:xfrm>
            <a:off x="8708069" y="5826481"/>
            <a:ext cx="1582106" cy="802919"/>
          </a:xfrm>
          <a:prstGeom prst="rect">
            <a:avLst/>
          </a:prstGeom>
        </p:spPr>
      </p:pic>
    </p:spTree>
    <p:extLst>
      <p:ext uri="{BB962C8B-B14F-4D97-AF65-F5344CB8AC3E}">
        <p14:creationId xmlns:p14="http://schemas.microsoft.com/office/powerpoint/2010/main" val="851041446"/>
      </p:ext>
    </p:extLst>
  </p:cSld>
  <p:clrMapOvr>
    <a:masterClrMapping/>
  </p:clrMapOvr>
  <p:transition>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508</TotalTime>
  <Words>5387</Words>
  <Application>Microsoft Office PowerPoint</Application>
  <PresentationFormat>Panorámica</PresentationFormat>
  <Paragraphs>273</Paragraphs>
  <Slides>26</Slides>
  <Notes>10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26</vt:i4>
      </vt:variant>
    </vt:vector>
  </HeadingPairs>
  <TitlesOfParts>
    <vt:vector size="33" baseType="lpstr">
      <vt:lpstr>Arial</vt:lpstr>
      <vt:lpstr>Bembo Std</vt:lpstr>
      <vt:lpstr>Calibri</vt:lpstr>
      <vt:lpstr>Calibri Light</vt:lpstr>
      <vt:lpstr>Tema de Office</vt:lpstr>
      <vt:lpstr>1_Tema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de Impacto </vt:lpstr>
      <vt:lpstr>Indicadores de Impacto </vt:lpstr>
      <vt:lpstr>Indicadores de Cobertura </vt:lpstr>
      <vt:lpstr>Avance Indicadores </vt:lpstr>
      <vt:lpstr>             Indicadores de Cobertura  </vt:lpstr>
      <vt:lpstr>             Indicadores de Cobertura  </vt:lpstr>
      <vt:lpstr> Indicadores de Cobertura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de Cobertura </vt:lpstr>
      <vt:lpstr>Indicadores de Cobertura</vt:lpstr>
      <vt:lpstr>Indicadores de Cobertura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ISABEL MENDOZA</dc:creator>
  <cp:lastModifiedBy>Karla Eugenia Rivera Arévalo</cp:lastModifiedBy>
  <cp:revision>24</cp:revision>
  <dcterms:created xsi:type="dcterms:W3CDTF">2022-05-06T21:33:24Z</dcterms:created>
  <dcterms:modified xsi:type="dcterms:W3CDTF">2022-05-27T23:12:05Z</dcterms:modified>
</cp:coreProperties>
</file>