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57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 DE MIRANDA, Celina" userId="e18d36d5-5e70-4319-b515-4758470054df" providerId="ADAL" clId="{82DB5508-522C-47BA-958A-796F7177F283}"/>
    <pc:docChg chg="custSel modSld">
      <pc:chgData name="MARTINEZ DE MIRANDA, Celina" userId="e18d36d5-5e70-4319-b515-4758470054df" providerId="ADAL" clId="{82DB5508-522C-47BA-958A-796F7177F283}" dt="2022-09-01T21:12:09.593" v="135" actId="20577"/>
      <pc:docMkLst>
        <pc:docMk/>
      </pc:docMkLst>
      <pc:sldChg chg="modSp mod">
        <pc:chgData name="MARTINEZ DE MIRANDA, Celina" userId="e18d36d5-5e70-4319-b515-4758470054df" providerId="ADAL" clId="{82DB5508-522C-47BA-958A-796F7177F283}" dt="2022-09-01T21:12:09.593" v="135" actId="20577"/>
        <pc:sldMkLst>
          <pc:docMk/>
          <pc:sldMk cId="1613062062" sldId="259"/>
        </pc:sldMkLst>
        <pc:spChg chg="mod">
          <ac:chgData name="MARTINEZ DE MIRANDA, Celina" userId="e18d36d5-5e70-4319-b515-4758470054df" providerId="ADAL" clId="{82DB5508-522C-47BA-958A-796F7177F283}" dt="2022-09-01T21:12:09.593" v="135" actId="20577"/>
          <ac:spMkLst>
            <pc:docMk/>
            <pc:sldMk cId="1613062062" sldId="259"/>
            <ac:spMk id="6" creationId="{1037D176-EEEC-1486-8B36-9461F3EA3E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9F39-160E-F5B3-91A7-B35E5FF4A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DCD8F-BDC9-4ECF-CDD6-E4A20CA4F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8F0D6-57E0-B856-6C0D-B94FF1FD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2D0C0-0347-6188-C3C4-896209FC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22867-97E6-C9B0-7A3E-030F5664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6E99-88FF-7583-B3A7-FF1685A5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D9B06-FE12-82EE-6227-67385E3DA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1EE9F-5663-628E-D2B7-594911E7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13EFE-7DC8-28DA-1064-3F1E6E26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9986C-8493-8B25-CF0B-5F67D5AB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7DB54-5395-379C-6E88-CF2D71545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9C3C2-ECDF-AD48-F9E0-419657910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355D5-0C40-D136-9D07-5FACF261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428A4-6992-3802-2D9D-DCA5DE83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E326-1411-B561-2DDB-8E81A94E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E155-9FA5-2C2B-ED14-38FB601B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CC8B4-C3A8-C1B8-9D82-2A4F1EFD6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9B686-99B8-9765-0FDD-9D7BF2B9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F05A3-A7C9-6727-4F65-BC080568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6D963-EE55-74B9-12D9-134EE043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2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FEAA-D89D-9674-C759-F67B2FF8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A2404-3109-9D39-5CC8-D6285B13B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04D5-6A5C-252C-516B-A3D1C4B4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D559-3317-E009-F5BE-975D5B05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5FB66-CAF3-F0B0-C00F-FBD4B6BE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5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99D0C-488F-F620-3C90-CA344BC8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3A3C-3BA1-B27D-5073-A4F2705F4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652FD-57BC-3695-4CC2-CB7A8BC24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3D2CA-9BE2-47A0-087F-5D85FADDA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2A2B1-2B96-1DA4-E2DD-4D8CD1B5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1D156-7358-EF8E-FD1F-29A5E952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1995-FCF9-3A65-A01F-3AAA4E97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94912-F64B-368D-B900-48380E083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C98E3-0A29-7B8E-8B43-142C71905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417B-A3A6-92AA-E1FF-5E218BF7E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330FD-C3AD-482C-DD4C-EE571E84A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61DDB-6DCE-C218-3518-0C5B1F0F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CC0D4-4BB4-D6FA-21C9-62818B6F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0D7BB-7BB6-8B8A-D2E7-953BC427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DA2D-E98D-A977-A6DE-D87F9B898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76FC-B8B9-1179-F7C1-D8A67DD1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99371-476C-5592-526B-5503E99F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ECD6AD-2DC0-F8E3-F719-03591906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1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04C64-B7E8-FEDF-F809-39236899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1E988-C613-F48B-C605-1E005EF9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92481-3F58-CAB2-1967-1EB8A6BB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827B-FA8F-4297-DF9A-A197B567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262DE-3F29-E573-AE3C-D2371CE3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AA37F-F4F3-D1D0-1231-ECDD7D929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2B137-FA2A-3B15-6E44-420E54DD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26C50-1DD7-FC67-DDB9-FE1FA97F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DC33-8AC6-92D6-2732-6EB0DC7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9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75A0-1804-775C-C0EC-A99FAD6A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CF713-250A-7C54-4E2D-CF1E455E8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5D16E-ABF9-7DAF-5786-5F03835A4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A0737-7C76-FED2-32D3-5D6148C5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A7526-A84E-87E4-909D-1FFA54A5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DB079-504E-0581-0A84-43AF5707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2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2925B-BBA2-BE8F-1D40-E531F754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0389D-82DB-E549-D059-DE920C724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21464-F9F3-2DFC-7D4D-E59A60D5A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9073-187C-4A90-9F32-7B2709090F23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F782D-2AB1-FB87-777F-926F7698A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416E8-AE72-8221-7761-4DFC6B40E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C946-1A78-49E2-A4A4-D3605AF5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E2D9AB-6103-5F3A-41FA-B018AA678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257662"/>
              </p:ext>
            </p:extLst>
          </p:nvPr>
        </p:nvGraphicFramePr>
        <p:xfrm>
          <a:off x="2040835" y="1457878"/>
          <a:ext cx="7181849" cy="3817939"/>
        </p:xfrm>
        <a:graphic>
          <a:graphicData uri="http://schemas.openxmlformats.org/drawingml/2006/table">
            <a:tbl>
              <a:tblPr firstRow="1" firstCol="1" bandRow="1"/>
              <a:tblGrid>
                <a:gridCol w="7181849">
                  <a:extLst>
                    <a:ext uri="{9D8B030D-6E8A-4147-A177-3AD203B41FA5}">
                      <a16:colId xmlns:a16="http://schemas.microsoft.com/office/drawing/2014/main" val="2012009137"/>
                    </a:ext>
                  </a:extLst>
                </a:gridCol>
              </a:tblGrid>
              <a:tr h="198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="1" kern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Formulario de solicitud de financiamiento de fondos adicionales COVID-19</a:t>
                      </a:r>
                      <a:endParaRPr lang="en-US" sz="2800" b="1" kern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="1" kern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Período de asignación 2022-2024</a:t>
                      </a:r>
                      <a:endParaRPr lang="en-US" sz="2800" b="1" kern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="1" kern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“Iniciativa de financiamiento al portafolio”</a:t>
                      </a:r>
                      <a:endParaRPr lang="en-US" sz="2800" b="1" kern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665575"/>
                  </a:ext>
                </a:extLst>
              </a:tr>
              <a:tr h="76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SV" sz="2800" b="1" kern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Demanda no financiada C19RM (segunda versión)</a:t>
                      </a:r>
                      <a:endParaRPr lang="en-US" sz="2800" b="1" kern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582490"/>
                  </a:ext>
                </a:extLst>
              </a:tr>
              <a:tr h="366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SV" sz="2800" b="1" kern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1-09-2022</a:t>
                      </a:r>
                      <a:endParaRPr lang="en-US" sz="2800" b="1" kern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26085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E9B79D-0BB3-9D54-F1EF-88875AAF9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00122"/>
            <a:ext cx="10515600" cy="689528"/>
          </a:xfrm>
        </p:spPr>
        <p:txBody>
          <a:bodyPr/>
          <a:lstStyle/>
          <a:p>
            <a:pPr algn="ctr"/>
            <a:r>
              <a:rPr lang="es-SV" b="1" dirty="0"/>
              <a:t>Comité de propuestas MCP 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641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AC2F9F-35AE-630C-6D1D-BDA09C97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/>
              <a:t>ACTIVIDADES PROPUESTAS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66F1-E6AF-7BF1-7CC5-665B1FFE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SV" sz="4000" dirty="0"/>
              <a:t>1.Planta de Oxigeno</a:t>
            </a:r>
          </a:p>
          <a:p>
            <a:pPr marL="0" indent="0" algn="just">
              <a:buNone/>
            </a:pPr>
            <a:r>
              <a:rPr lang="es-SV" sz="4000" dirty="0"/>
              <a:t>2.Demanda no financiada ambos RP</a:t>
            </a:r>
          </a:p>
          <a:p>
            <a:pPr marL="0" indent="0" algn="just">
              <a:buNone/>
            </a:pPr>
            <a:r>
              <a:rPr lang="es-SV" sz="4000" dirty="0"/>
              <a:t>3.Hospital para atención de personas  privadas de libertad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876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6525EB-D6B5-4694-CC07-80BB49244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92130"/>
              </p:ext>
            </p:extLst>
          </p:nvPr>
        </p:nvGraphicFramePr>
        <p:xfrm>
          <a:off x="838200" y="1529659"/>
          <a:ext cx="10858500" cy="4532918"/>
        </p:xfrm>
        <a:graphic>
          <a:graphicData uri="http://schemas.openxmlformats.org/drawingml/2006/table">
            <a:tbl>
              <a:tblPr/>
              <a:tblGrid>
                <a:gridCol w="2797104">
                  <a:extLst>
                    <a:ext uri="{9D8B030D-6E8A-4147-A177-3AD203B41FA5}">
                      <a16:colId xmlns:a16="http://schemas.microsoft.com/office/drawing/2014/main" val="1088541097"/>
                    </a:ext>
                  </a:extLst>
                </a:gridCol>
                <a:gridCol w="3700782">
                  <a:extLst>
                    <a:ext uri="{9D8B030D-6E8A-4147-A177-3AD203B41FA5}">
                      <a16:colId xmlns:a16="http://schemas.microsoft.com/office/drawing/2014/main" val="2644746805"/>
                    </a:ext>
                  </a:extLst>
                </a:gridCol>
                <a:gridCol w="3141364">
                  <a:extLst>
                    <a:ext uri="{9D8B030D-6E8A-4147-A177-3AD203B41FA5}">
                      <a16:colId xmlns:a16="http://schemas.microsoft.com/office/drawing/2014/main" val="2093556473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1932436858"/>
                    </a:ext>
                  </a:extLst>
                </a:gridCol>
              </a:tblGrid>
              <a:tr h="792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Module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Intervention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Activity 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Health Product (Y/N)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87930"/>
                  </a:ext>
                </a:extLst>
              </a:tr>
              <a:tr h="2478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COVID-19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Risk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Diseño e implementación de campaña de comunicación de riesgo para la prevención de COVID-19, con mensajes inclusivos para los diferentes segmentos de la población: población general, PC, PcD, PASTM, PMM. [Fusión de las anteriores 20, 22 y 31]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00871"/>
                  </a:ext>
                </a:extLst>
              </a:tr>
              <a:tr h="126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Costos compartidos de Plan Internacional Inc.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835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C9F8BE2-DAC8-AE0A-771A-C6F64E66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/>
              <a:t>PLAN INC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229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6525EB-D6B5-4694-CC07-80BB49244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4353"/>
              </p:ext>
            </p:extLst>
          </p:nvPr>
        </p:nvGraphicFramePr>
        <p:xfrm>
          <a:off x="838200" y="1529659"/>
          <a:ext cx="10858500" cy="4532918"/>
        </p:xfrm>
        <a:graphic>
          <a:graphicData uri="http://schemas.openxmlformats.org/drawingml/2006/table">
            <a:tbl>
              <a:tblPr/>
              <a:tblGrid>
                <a:gridCol w="2797104">
                  <a:extLst>
                    <a:ext uri="{9D8B030D-6E8A-4147-A177-3AD203B41FA5}">
                      <a16:colId xmlns:a16="http://schemas.microsoft.com/office/drawing/2014/main" val="1088541097"/>
                    </a:ext>
                  </a:extLst>
                </a:gridCol>
                <a:gridCol w="3700782">
                  <a:extLst>
                    <a:ext uri="{9D8B030D-6E8A-4147-A177-3AD203B41FA5}">
                      <a16:colId xmlns:a16="http://schemas.microsoft.com/office/drawing/2014/main" val="2644746805"/>
                    </a:ext>
                  </a:extLst>
                </a:gridCol>
                <a:gridCol w="3141364">
                  <a:extLst>
                    <a:ext uri="{9D8B030D-6E8A-4147-A177-3AD203B41FA5}">
                      <a16:colId xmlns:a16="http://schemas.microsoft.com/office/drawing/2014/main" val="2093556473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1932436858"/>
                    </a:ext>
                  </a:extLst>
                </a:gridCol>
              </a:tblGrid>
              <a:tr h="7923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Module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Intervention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Activity 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Health Product (Y/N)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87930"/>
                  </a:ext>
                </a:extLst>
              </a:tr>
              <a:tr h="2478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COVID-19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00871"/>
                  </a:ext>
                </a:extLst>
              </a:tr>
              <a:tr h="126197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835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C9F8BE2-DAC8-AE0A-771A-C6F64E66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/>
              <a:t>MINISTERIO DE SALUD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851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0C355-C632-ABBF-AE5F-DF12BD94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ESCENARIO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10B0-D0E7-DE6C-D800-3E313C80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9550"/>
          </a:xfrm>
        </p:spPr>
        <p:txBody>
          <a:bodyPr>
            <a:normAutofit/>
          </a:bodyPr>
          <a:lstStyle/>
          <a:p>
            <a:r>
              <a:rPr lang="es-SV" sz="4800" dirty="0"/>
              <a:t>Incluir solo las actividades de la demanda no financiada de ambos RP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157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0C355-C632-ABBF-AE5F-DF12BD94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ESCENARIO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10B0-D0E7-DE6C-D800-3E313C80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9550"/>
          </a:xfrm>
        </p:spPr>
        <p:txBody>
          <a:bodyPr>
            <a:normAutofit fontScale="77500" lnSpcReduction="20000"/>
          </a:bodyPr>
          <a:lstStyle/>
          <a:p>
            <a:r>
              <a:rPr lang="es-SV" sz="4800" dirty="0"/>
              <a:t>Incluir  las actividades de la demanda no financiada de ambos RP</a:t>
            </a:r>
          </a:p>
          <a:p>
            <a:r>
              <a:rPr lang="es-SV" sz="4800" dirty="0"/>
              <a:t>La planta de oxigeno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354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0C355-C632-ABBF-AE5F-DF12BD94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ESCENARIO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10B0-D0E7-DE6C-D800-3E313C80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9225"/>
            <a:ext cx="10515600" cy="1479550"/>
          </a:xfrm>
        </p:spPr>
        <p:txBody>
          <a:bodyPr>
            <a:noAutofit/>
          </a:bodyPr>
          <a:lstStyle/>
          <a:p>
            <a:pPr algn="just"/>
            <a:r>
              <a:rPr lang="es-SV" sz="4000" dirty="0"/>
              <a:t>Incluir  las actividades de la demanda no financiada de ambos RP</a:t>
            </a:r>
          </a:p>
          <a:p>
            <a:pPr algn="just"/>
            <a:r>
              <a:rPr lang="es-SV" sz="4000" dirty="0"/>
              <a:t>La planta de oxigeno</a:t>
            </a:r>
          </a:p>
          <a:p>
            <a:pPr algn="just"/>
            <a:r>
              <a:rPr lang="es-SV" sz="4000" dirty="0"/>
              <a:t>Hospital para atención de personas  privadas de libertad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827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3">
            <a:extLst>
              <a:ext uri="{FF2B5EF4-FFF2-40B4-BE49-F238E27FC236}">
                <a16:creationId xmlns:a16="http://schemas.microsoft.com/office/drawing/2014/main" id="{6FC6B83A-D01C-B4C6-99AE-C56BCE9B0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2" r="62119" b="1"/>
          <a:stretch/>
        </p:blipFill>
        <p:spPr bwMode="auto">
          <a:xfrm>
            <a:off x="9451342" y="168965"/>
            <a:ext cx="2388234" cy="116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897666F-34CD-217F-9B9F-7A364789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PROPUESTA RIORIZACIÓN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7D176-EEEC-1486-8B36-9461F3EA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5279"/>
            <a:ext cx="10515600" cy="3301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SV" sz="4000" dirty="0"/>
              <a:t>1.Planta Oxigeno</a:t>
            </a:r>
          </a:p>
          <a:p>
            <a:pPr marL="0" indent="0">
              <a:buNone/>
            </a:pPr>
            <a:r>
              <a:rPr lang="es-SV" sz="4000" dirty="0"/>
              <a:t>2.Actividades no aprobadas  para ambos RPs</a:t>
            </a:r>
          </a:p>
          <a:p>
            <a:pPr marL="0" indent="0">
              <a:buNone/>
            </a:pPr>
            <a:r>
              <a:rPr lang="es-SV" sz="4000" dirty="0"/>
              <a:t>3.Hospital Privados de Libertad</a:t>
            </a:r>
            <a:r>
              <a:rPr lang="es-SV" dirty="0"/>
              <a:t>(Firmar un documento de proyecto entre MINSAL </a:t>
            </a:r>
            <a:r>
              <a:rPr lang="es-SV"/>
              <a:t>y DGCP </a:t>
            </a:r>
            <a:r>
              <a:rPr lang="es-SV" dirty="0"/>
              <a:t>para tener control sobre los insumos provistos a través de la propuesta)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6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ACTIVIDADES PROPUESTAS</vt:lpstr>
      <vt:lpstr>PLAN INC</vt:lpstr>
      <vt:lpstr>MINISTERIO DE SALUD</vt:lpstr>
      <vt:lpstr>ESCENARIO 1</vt:lpstr>
      <vt:lpstr>ESCENARIO 2</vt:lpstr>
      <vt:lpstr>ESCENARIO 3</vt:lpstr>
      <vt:lpstr>PROPUESTA RIORIZACIÓN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 DE MIRANDA, Celina</dc:creator>
  <cp:lastModifiedBy>MARTINEZ DE MIRANDA, Celina</cp:lastModifiedBy>
  <cp:revision>1</cp:revision>
  <dcterms:created xsi:type="dcterms:W3CDTF">2022-09-01T20:11:58Z</dcterms:created>
  <dcterms:modified xsi:type="dcterms:W3CDTF">2022-09-01T21:12:11Z</dcterms:modified>
</cp:coreProperties>
</file>