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0" r:id="rId3"/>
    <p:sldId id="264" r:id="rId4"/>
    <p:sldId id="268" r:id="rId5"/>
    <p:sldId id="287" r:id="rId6"/>
    <p:sldId id="288" r:id="rId7"/>
    <p:sldId id="271" r:id="rId8"/>
    <p:sldId id="272" r:id="rId9"/>
    <p:sldId id="274" r:id="rId10"/>
    <p:sldId id="275" r:id="rId11"/>
    <p:sldId id="277" r:id="rId12"/>
    <p:sldId id="276" r:id="rId13"/>
    <p:sldId id="279" r:id="rId14"/>
    <p:sldId id="281" r:id="rId15"/>
    <p:sldId id="280" r:id="rId16"/>
    <p:sldId id="282" r:id="rId17"/>
    <p:sldId id="283" r:id="rId18"/>
    <p:sldId id="284" r:id="rId19"/>
    <p:sldId id="285" r:id="rId20"/>
    <p:sldId id="286" r:id="rId21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002A7E"/>
    <a:srgbClr val="111111"/>
    <a:srgbClr val="00246C"/>
    <a:srgbClr val="002060"/>
    <a:srgbClr val="060076"/>
    <a:srgbClr val="333333"/>
    <a:srgbClr val="1C1C1C"/>
    <a:srgbClr val="292929"/>
    <a:srgbClr val="00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10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B490C-D986-4929-840E-3C46AE5E78D4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7B34-C4C8-49F1-AB46-BE2547CDF41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0699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97B34-C4C8-49F1-AB46-BE2547CDF410}" type="slidenum">
              <a:rPr lang="es-US" smtClean="0"/>
              <a:t>10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3294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67CB4-E5B8-4853-B4D9-9EF62E9EA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FF412-6311-456A-9E2B-E12344994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5ABFC1-A7A6-4BC7-8885-7AE097CB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4F77AE-0A2C-4AF7-A737-39CDAB8E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504779-F5D9-4542-BE29-0EFC7BDE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423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2429C-8A23-40AA-9D6D-8BA3E195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14D34B-6B4B-4880-A831-3D9E1F7CE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3D7636-20CC-4059-9AD1-CC59287E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A0B863-CE87-4D15-9D04-3629940C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4CC35-8CD2-499C-B586-A2B97F80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0189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7B4C2-6C97-45FF-BE96-7A294295C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F0055F-39DB-45AA-8A57-39606EECE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120062-17B1-4A1B-8952-BC6173A6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8723E-F84A-48B1-906B-D2AE59C2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20781B-9ED8-4E9F-BE3F-8C4570F2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3193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1AE85-32E7-44DD-84B3-5E5F4A22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4712FE-86B9-4CC2-B2B6-CE3CE75B2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92ABA-0E95-4972-B41A-0EA763C2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46D1B-FC9A-41BC-8D43-4CD53D70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E96547-3351-4A0F-96F7-8F7A54DB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4191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EDC10-C359-43E3-88D1-C6E1F8CF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17F848-BC83-4534-9403-6CFAA4B18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5995BA-E73A-4D89-91A9-34F6D49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FF1875-57B6-47C5-A112-E017132A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0DA6F-B968-4DBC-8F43-42730AE9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253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8B805-BD86-45D8-99C0-098F7AD1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2D7075-C3CD-4D9A-99DE-24FB9472B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7FB560-EA45-481B-8CF5-94A093492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FFCE8B-F1E5-4CA0-8679-B27DE37F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0EDC3A-6279-4476-BDE3-CFCACAF4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C01EFE-FE9A-4807-B3FF-AD1C3D41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2160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97329-6B95-409A-9316-528DD088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0BB61-8C19-4217-A254-B5067226B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07DCE-29C5-4C5A-B98F-C27E50B41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A0FB44-3467-43F9-ABD7-348FC3762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89EAED-DC85-4056-9309-3BF94E990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2D3483-2993-4BA2-A386-93DB7387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2B5546-3A79-41EE-B56A-24D5D602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241EB0-F5B4-4315-8B6C-A1907F66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4352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AE1AD-F571-479E-8ADB-8767C281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9F3C35-D946-4088-B7C5-21FBA93D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613B6B-7675-4335-A702-592DB98E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595C46-A1A5-400A-AFBF-65E98FA2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3664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EA5F3C-78AC-4E12-8C0D-AD17B52A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C9E396-7A95-44BB-ADA2-4140B47B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17B24D-2A8B-4F64-803C-B916A78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6727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8A910-47CB-41F6-B0CD-34EAC5F1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63CA9-6084-4032-9870-8A6524AED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8EA536-458D-4CF8-9FB9-A44ECEF7D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181D0B-D43A-4F49-A1AB-1D56B49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6E1C49-98D8-457A-B8DF-7B1325AE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39A218-5F2C-4425-B596-30B8D491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2814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72B36-3C35-47E6-9F48-8A1ECCC8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75B0C2-6D87-4EC8-8343-E4F6F2A35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8626F2-0850-4F64-A10A-A16FDC9CD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68401-9B11-4B0C-8CCC-62D948EB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F82F03-C30C-4DA7-B54C-F595045C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04D87B-DEA0-42A5-BB4D-351A2F90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3871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83A1C0-1B5D-4B24-A88F-D83FADAF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B083DB-36AA-46FA-BCE9-B0276011F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CB3E19-8AE3-4FF8-98F6-E7449A378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DF01-311E-40BE-B785-05B37F8A71C8}" type="datetimeFigureOut">
              <a:rPr lang="es-US" smtClean="0"/>
              <a:t>9/9/2022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0FB1FD-8E78-4EA7-B509-67676604F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AC03FA-6B4D-4BFD-9E42-D51EB06A0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3592-ADD3-4B7D-AABC-CB2AF86A737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2415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98D657-C81A-40E2-A14F-72039120D874}"/>
              </a:ext>
            </a:extLst>
          </p:cNvPr>
          <p:cNvSpPr txBox="1"/>
          <p:nvPr/>
        </p:nvSpPr>
        <p:spPr>
          <a:xfrm>
            <a:off x="79248" y="1745002"/>
            <a:ext cx="12191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>
                <a:solidFill>
                  <a:schemeClr val="bg1"/>
                </a:solidFill>
              </a:rPr>
              <a:t>ESTRATEGIAS PARA LA ATENCIÓN DE PERSONAS CON TB</a:t>
            </a:r>
          </a:p>
          <a:p>
            <a:pPr algn="ctr"/>
            <a:r>
              <a:rPr lang="es-US" sz="3200" b="1" dirty="0">
                <a:solidFill>
                  <a:schemeClr val="bg1"/>
                </a:solidFill>
              </a:rPr>
              <a:t>UNIDAD DE SALUD ESPECIALIZADA DE ILOBASCO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FE28EA-4220-435F-A1D9-6F2D76353853}"/>
              </a:ext>
            </a:extLst>
          </p:cNvPr>
          <p:cNvSpPr txBox="1"/>
          <p:nvPr/>
        </p:nvSpPr>
        <p:spPr>
          <a:xfrm>
            <a:off x="547990" y="6116045"/>
            <a:ext cx="1109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dirty="0">
                <a:solidFill>
                  <a:schemeClr val="bg1"/>
                </a:solidFill>
              </a:rPr>
              <a:t>Dra. Verónica Azucena Aguirre Ventura</a:t>
            </a:r>
          </a:p>
          <a:p>
            <a:pPr algn="ctr"/>
            <a:r>
              <a:rPr lang="es-US" b="1" dirty="0">
                <a:solidFill>
                  <a:schemeClr val="bg1"/>
                </a:solidFill>
              </a:rPr>
              <a:t>Coordinadora de SIBASI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E65DCE-D40B-4128-8858-0A175853E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204610"/>
            <a:ext cx="2144151" cy="1088985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5" name="3 Imagen" descr="LOGO TUBERCULOSIS3">
            <a:extLst>
              <a:ext uri="{FF2B5EF4-FFF2-40B4-BE49-F238E27FC236}">
                <a16:creationId xmlns:a16="http://schemas.microsoft.com/office/drawing/2014/main" id="{CEC4237B-9336-F7B3-392C-43DC88E9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550" y="125456"/>
            <a:ext cx="2144151" cy="1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nvirtamos en poner fin a la Tuberculosis. Salvemos vidas”">
            <a:extLst>
              <a:ext uri="{FF2B5EF4-FFF2-40B4-BE49-F238E27FC236}">
                <a16:creationId xmlns:a16="http://schemas.microsoft.com/office/drawing/2014/main" id="{9FEB77F9-4987-DFF1-916D-4A9E4627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9" b="88686" l="3396" r="95416">
                        <a14:foregroundMark x1="20034" y1="42701" x2="20034" y2="42701"/>
                        <a14:foregroundMark x1="17997" y1="43431" x2="17997" y2="43431"/>
                        <a14:foregroundMark x1="15450" y1="43431" x2="15450" y2="43431"/>
                        <a14:foregroundMark x1="13243" y1="43431" x2="13243" y2="43431"/>
                        <a14:foregroundMark x1="8659" y1="43066" x2="8659" y2="43066"/>
                        <a14:foregroundMark x1="10696" y1="43431" x2="10696" y2="43431"/>
                        <a14:foregroundMark x1="3396" y1="43066" x2="3396" y2="43066"/>
                        <a14:foregroundMark x1="5942" y1="43431" x2="5942" y2="43431"/>
                        <a14:foregroundMark x1="24278" y1="44161" x2="24278" y2="44161"/>
                        <a14:foregroundMark x1="28523" y1="43431" x2="28523" y2="43431"/>
                        <a14:foregroundMark x1="3565" y1="59854" x2="3565" y2="59854"/>
                        <a14:foregroundMark x1="6791" y1="59489" x2="6791" y2="59489"/>
                        <a14:foregroundMark x1="11545" y1="58759" x2="11545" y2="58759"/>
                        <a14:foregroundMark x1="9677" y1="61314" x2="9677" y2="61314"/>
                        <a14:foregroundMark x1="16129" y1="61314" x2="16129" y2="61314"/>
                        <a14:foregroundMark x1="17997" y1="59489" x2="17997" y2="59489"/>
                        <a14:foregroundMark x1="24278" y1="60219" x2="24278" y2="60219"/>
                        <a14:foregroundMark x1="27334" y1="62774" x2="27334" y2="62774"/>
                        <a14:foregroundMark x1="24109" y1="62774" x2="24109" y2="62774"/>
                        <a14:foregroundMark x1="4414" y1="68978" x2="4414" y2="68978"/>
                        <a14:foregroundMark x1="10017" y1="70073" x2="10017" y2="70073"/>
                        <a14:foregroundMark x1="7470" y1="71168" x2="7470" y2="71168"/>
                        <a14:foregroundMark x1="7301" y1="67518" x2="7301" y2="67518"/>
                        <a14:foregroundMark x1="13582" y1="68248" x2="13582" y2="68248"/>
                        <a14:foregroundMark x1="13413" y1="70438" x2="13413" y2="70438"/>
                        <a14:foregroundMark x1="22581" y1="68978" x2="22581" y2="68978"/>
                        <a14:foregroundMark x1="20883" y1="68248" x2="20883" y2="68248"/>
                        <a14:foregroundMark x1="21222" y1="71533" x2="21222" y2="71533"/>
                        <a14:foregroundMark x1="21562" y1="66058" x2="21562" y2="66058"/>
                        <a14:foregroundMark x1="22750" y1="67153" x2="22750" y2="67153"/>
                        <a14:foregroundMark x1="22750" y1="66058" x2="22750" y2="66058"/>
                        <a14:foregroundMark x1="15450" y1="70438" x2="15450" y2="70438"/>
                        <a14:foregroundMark x1="74873" y1="42701" x2="74873" y2="42701"/>
                        <a14:foregroundMark x1="78268" y1="44161" x2="78268" y2="44161"/>
                        <a14:foregroundMark x1="80136" y1="44161" x2="80136" y2="44161"/>
                        <a14:foregroundMark x1="84380" y1="43066" x2="84380" y2="43066"/>
                        <a14:foregroundMark x1="85569" y1="43431" x2="85569" y2="43431"/>
                        <a14:foregroundMark x1="88115" y1="43431" x2="88115" y2="43431"/>
                        <a14:foregroundMark x1="92190" y1="42701" x2="92190" y2="42701"/>
                        <a14:foregroundMark x1="95416" y1="42701" x2="95416" y2="42701"/>
                        <a14:foregroundMark x1="80475" y1="61314" x2="80475" y2="61314"/>
                        <a14:foregroundMark x1="82513" y1="60949" x2="82513" y2="60949"/>
                        <a14:foregroundMark x1="84380" y1="60219" x2="84380" y2="60219"/>
                        <a14:foregroundMark x1="88115" y1="58759" x2="88115" y2="58759"/>
                        <a14:foregroundMark x1="7980" y1="71168" x2="7980" y2="71168"/>
                        <a14:foregroundMark x1="9508" y1="62409" x2="9508" y2="62409"/>
                        <a14:foregroundMark x1="12564" y1="66423" x2="12564" y2="66423"/>
                        <a14:foregroundMark x1="8998" y1="71898" x2="8998" y2="71898"/>
                        <a14:foregroundMark x1="22071" y1="62044" x2="22071" y2="62044"/>
                        <a14:foregroundMark x1="29202" y1="57664" x2="29202" y2="57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82" y="2864424"/>
            <a:ext cx="5474330" cy="25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724A69A-472E-B4BC-AE1A-D4F1663AB6AE}"/>
              </a:ext>
            </a:extLst>
          </p:cNvPr>
          <p:cNvSpPr txBox="1"/>
          <p:nvPr/>
        </p:nvSpPr>
        <p:spPr>
          <a:xfrm>
            <a:off x="942534" y="95624"/>
            <a:ext cx="10306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>
                <a:solidFill>
                  <a:schemeClr val="bg1"/>
                </a:solidFill>
              </a:rPr>
              <a:t>MINISTERIO DE SALUD</a:t>
            </a:r>
          </a:p>
          <a:p>
            <a:pPr algn="ctr"/>
            <a:r>
              <a:rPr lang="es-US" sz="2400" b="1" dirty="0">
                <a:solidFill>
                  <a:schemeClr val="bg1"/>
                </a:solidFill>
              </a:rPr>
              <a:t>REGIÓN PARACENTRAL DE SALUD</a:t>
            </a:r>
          </a:p>
          <a:p>
            <a:pPr algn="ctr"/>
            <a:r>
              <a:rPr lang="es-US" sz="2400" b="1" dirty="0">
                <a:solidFill>
                  <a:schemeClr val="bg1"/>
                </a:solidFill>
              </a:rPr>
              <a:t>SIBASI CABAÑAS</a:t>
            </a:r>
          </a:p>
        </p:txBody>
      </p:sp>
    </p:spTree>
    <p:extLst>
      <p:ext uri="{BB962C8B-B14F-4D97-AF65-F5344CB8AC3E}">
        <p14:creationId xmlns:p14="http://schemas.microsoft.com/office/powerpoint/2010/main" val="9763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5D5087-8900-D0AB-AD1F-56943630E5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2" b="17132"/>
          <a:stretch/>
        </p:blipFill>
        <p:spPr>
          <a:xfrm rot="16200000">
            <a:off x="1159264" y="-510901"/>
            <a:ext cx="3793002" cy="548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4024F3-8EAC-D328-D6AC-ADCC2793EB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8" b="15502"/>
          <a:stretch/>
        </p:blipFill>
        <p:spPr>
          <a:xfrm rot="16200000">
            <a:off x="7161182" y="1885232"/>
            <a:ext cx="3581986" cy="594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D62F0A-B153-8CEF-E4A8-EEB197F644D1}"/>
              </a:ext>
            </a:extLst>
          </p:cNvPr>
          <p:cNvSpPr txBox="1"/>
          <p:nvPr/>
        </p:nvSpPr>
        <p:spPr>
          <a:xfrm>
            <a:off x="5978769" y="604911"/>
            <a:ext cx="5897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Registro de casos de tuberculosis y registro de contactos</a:t>
            </a:r>
            <a:endParaRPr lang="es-SV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66E50A-DD6E-243E-A654-09993119C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-1240" r="17024" b="1240"/>
          <a:stretch/>
        </p:blipFill>
        <p:spPr>
          <a:xfrm rot="10800000">
            <a:off x="0" y="2497393"/>
            <a:ext cx="6233880" cy="420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38BFAE4-3878-2B6F-632D-8B675223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12857"/>
          <a:stretch/>
        </p:blipFill>
        <p:spPr>
          <a:xfrm rot="10800000">
            <a:off x="6344806" y="189735"/>
            <a:ext cx="5516566" cy="370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F6BF88-C179-FADE-93A1-B9E42FAFED18}"/>
              </a:ext>
            </a:extLst>
          </p:cNvPr>
          <p:cNvSpPr txBox="1"/>
          <p:nvPr/>
        </p:nvSpPr>
        <p:spPr>
          <a:xfrm>
            <a:off x="330628" y="329297"/>
            <a:ext cx="54809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</a:rPr>
              <a:t>Cohorte de tratamiento</a:t>
            </a:r>
            <a:endParaRPr lang="es-SV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5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170AA4-D37F-7307-11E6-79FCA6C48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r="13276"/>
          <a:stretch/>
        </p:blipFill>
        <p:spPr>
          <a:xfrm>
            <a:off x="1580552" y="1345665"/>
            <a:ext cx="9030896" cy="535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4805A9-52A5-DEDA-FFDA-7DEC8DA9C4A7}"/>
              </a:ext>
            </a:extLst>
          </p:cNvPr>
          <p:cNvSpPr txBox="1"/>
          <p:nvPr/>
        </p:nvSpPr>
        <p:spPr>
          <a:xfrm>
            <a:off x="0" y="28513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Visita domiciliar a paciente en 1ra fase de tratamiento.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CONSEJERIA </a:t>
            </a:r>
            <a:endParaRPr lang="es-SV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CFCCC4-5A4F-B042-7B00-E3C560606E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>
          <a:xfrm>
            <a:off x="361071" y="221895"/>
            <a:ext cx="3086100" cy="611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264F0D-3D2C-EB12-B9FB-FA7F96671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3627337" y="221895"/>
            <a:ext cx="3086100" cy="611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4E2717-E0D1-D424-6E95-BE4228B322CF}"/>
              </a:ext>
            </a:extLst>
          </p:cNvPr>
          <p:cNvSpPr txBox="1"/>
          <p:nvPr/>
        </p:nvSpPr>
        <p:spPr>
          <a:xfrm>
            <a:off x="7751298" y="1294226"/>
            <a:ext cx="4079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Primera dosis de tratamiento acortado estrictamente supervisado TAES</a:t>
            </a:r>
          </a:p>
          <a:p>
            <a:pPr algn="ctr"/>
            <a:endParaRPr lang="es-ES" sz="3600" dirty="0">
              <a:solidFill>
                <a:schemeClr val="bg1"/>
              </a:solidFill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</a:rPr>
              <a:t>1ra fase</a:t>
            </a:r>
            <a:endParaRPr lang="es-SV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3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D7525D-4531-E606-398D-913A7ABA4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5" y="1308049"/>
            <a:ext cx="11382774" cy="512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D65EC2E-CD23-5862-BDD0-6B87D87F1B03}"/>
              </a:ext>
            </a:extLst>
          </p:cNvPr>
          <p:cNvSpPr txBox="1"/>
          <p:nvPr/>
        </p:nvSpPr>
        <p:spPr>
          <a:xfrm>
            <a:off x="841717" y="230831"/>
            <a:ext cx="10508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Conmemoración del dia mundial de la erradicación de la tuberculosis</a:t>
            </a:r>
            <a:endParaRPr lang="es-SV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39B9DE-AD22-4011-44FD-45130018C8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/>
          <a:stretch/>
        </p:blipFill>
        <p:spPr>
          <a:xfrm>
            <a:off x="726830" y="1077218"/>
            <a:ext cx="10574357" cy="564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A5CEE56-83BE-1D92-6235-E8F20C8986B3}"/>
              </a:ext>
            </a:extLst>
          </p:cNvPr>
          <p:cNvSpPr txBox="1"/>
          <p:nvPr/>
        </p:nvSpPr>
        <p:spPr>
          <a:xfrm>
            <a:off x="942384" y="0"/>
            <a:ext cx="10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Instituciones participantes en la conmemoración del dia mundial de la erradicación de la tuberculosis</a:t>
            </a:r>
            <a:endParaRPr lang="es-SV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9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D9DA46-B637-E603-B55B-A97C8D8AF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r="4143" b="15897"/>
          <a:stretch/>
        </p:blipFill>
        <p:spPr>
          <a:xfrm>
            <a:off x="0" y="457328"/>
            <a:ext cx="4236741" cy="596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CF48B5-FF1F-E580-E34E-95C41A1A10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9"/>
          <a:stretch/>
        </p:blipFill>
        <p:spPr>
          <a:xfrm>
            <a:off x="7577711" y="610298"/>
            <a:ext cx="4614289" cy="566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7AADBB5-BC33-1CAB-E6B1-115EB1B7F580}"/>
              </a:ext>
            </a:extLst>
          </p:cNvPr>
          <p:cNvSpPr txBox="1"/>
          <p:nvPr/>
        </p:nvSpPr>
        <p:spPr>
          <a:xfrm>
            <a:off x="4535626" y="2718697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</a:rPr>
              <a:t>Murales educativos</a:t>
            </a:r>
            <a:endParaRPr lang="es-SV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8B50F0E-DAAA-878B-22F0-CD84A96CE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r="4346"/>
          <a:stretch/>
        </p:blipFill>
        <p:spPr>
          <a:xfrm>
            <a:off x="1316842" y="942975"/>
            <a:ext cx="10021569" cy="531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31622E-18FA-9255-41C4-1AA5942ADB88}"/>
              </a:ext>
            </a:extLst>
          </p:cNvPr>
          <p:cNvSpPr txBox="1"/>
          <p:nvPr/>
        </p:nvSpPr>
        <p:spPr>
          <a:xfrm>
            <a:off x="550153" y="0"/>
            <a:ext cx="10916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Coordinación con institución publicas y privadas en la lucha contra la tuberculosis </a:t>
            </a:r>
            <a:endParaRPr lang="es-SV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0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46867A-02BD-CDA0-0A60-31CFA6834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/>
        </p:blipFill>
        <p:spPr>
          <a:xfrm>
            <a:off x="2943085" y="717754"/>
            <a:ext cx="2798919" cy="560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0980F3-B8A8-B75A-4B4E-EF974BA675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9"/>
          <a:stretch/>
        </p:blipFill>
        <p:spPr>
          <a:xfrm>
            <a:off x="5730193" y="717754"/>
            <a:ext cx="2798919" cy="554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C784D2-02FE-F2CE-29B3-2A4714F192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/>
        </p:blipFill>
        <p:spPr>
          <a:xfrm>
            <a:off x="144166" y="717754"/>
            <a:ext cx="2798919" cy="560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7B44918-0CDB-E935-CA07-467F441D2BF8}"/>
              </a:ext>
            </a:extLst>
          </p:cNvPr>
          <p:cNvSpPr txBox="1"/>
          <p:nvPr/>
        </p:nvSpPr>
        <p:spPr>
          <a:xfrm>
            <a:off x="8540923" y="1674055"/>
            <a:ext cx="3357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</a:rPr>
              <a:t>Lectura de baciloscopias</a:t>
            </a:r>
            <a:endParaRPr lang="es-SV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2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76DD29-9CE8-9957-46E8-AEAC4B37A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15" y="1484925"/>
            <a:ext cx="8896649" cy="500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2AA57C3-2713-7E40-DF7B-B9826F9C67CE}"/>
              </a:ext>
            </a:extLst>
          </p:cNvPr>
          <p:cNvSpPr txBox="1"/>
          <p:nvPr/>
        </p:nvSpPr>
        <p:spPr>
          <a:xfrm>
            <a:off x="914400" y="196948"/>
            <a:ext cx="10227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Supervisión y monitoreo del programa de tuberculosis, región y SIBASI Cabañas</a:t>
            </a:r>
            <a:endParaRPr lang="es-SV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6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F4C2E16-3A02-4265-9187-FA390CFD6CC5}"/>
              </a:ext>
            </a:extLst>
          </p:cNvPr>
          <p:cNvSpPr/>
          <p:nvPr/>
        </p:nvSpPr>
        <p:spPr>
          <a:xfrm>
            <a:off x="788874" y="1353585"/>
            <a:ext cx="3993714" cy="51054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600" dirty="0"/>
              <a:t>22 </a:t>
            </a:r>
            <a:r>
              <a:rPr lang="es-US" dirty="0"/>
              <a:t>médicos</a:t>
            </a:r>
          </a:p>
        </p:txBody>
      </p:sp>
      <p:pic>
        <p:nvPicPr>
          <p:cNvPr id="1026" name="Picture 2" descr="Fotos de Dibujos animados de la asistencia médica de stock, Dibujos animados  de la asistencia médica imágenes libres de derechos | Depositphotos®">
            <a:extLst>
              <a:ext uri="{FF2B5EF4-FFF2-40B4-BE49-F238E27FC236}">
                <a16:creationId xmlns:a16="http://schemas.microsoft.com/office/drawing/2014/main" id="{7337159C-7747-443E-9AF1-AC35406FC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9" t="20222" r="22849" b="55535"/>
          <a:stretch/>
        </p:blipFill>
        <p:spPr bwMode="auto">
          <a:xfrm>
            <a:off x="342939" y="1153906"/>
            <a:ext cx="914400" cy="879231"/>
          </a:xfrm>
          <a:prstGeom prst="ellipse">
            <a:avLst/>
          </a:prstGeom>
          <a:solidFill>
            <a:schemeClr val="bg1"/>
          </a:solidFill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2874958A-700E-4878-9D86-3EC757A390F1}"/>
              </a:ext>
            </a:extLst>
          </p:cNvPr>
          <p:cNvSpPr/>
          <p:nvPr/>
        </p:nvSpPr>
        <p:spPr>
          <a:xfrm>
            <a:off x="802289" y="2614616"/>
            <a:ext cx="3982448" cy="51054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600" dirty="0"/>
              <a:t>31 </a:t>
            </a:r>
            <a:r>
              <a:rPr lang="es-US" dirty="0"/>
              <a:t>enfermería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BAD54DC-10F9-4FB6-816A-F48022D03A97}"/>
              </a:ext>
            </a:extLst>
          </p:cNvPr>
          <p:cNvSpPr/>
          <p:nvPr/>
        </p:nvSpPr>
        <p:spPr>
          <a:xfrm>
            <a:off x="802289" y="3887726"/>
            <a:ext cx="3982449" cy="51054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600" dirty="0"/>
              <a:t>7 </a:t>
            </a:r>
            <a:r>
              <a:rPr lang="es-US" dirty="0"/>
              <a:t>odontología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D1AF3119-7DFF-47B6-890B-10ADDA35EC56}"/>
              </a:ext>
            </a:extLst>
          </p:cNvPr>
          <p:cNvSpPr/>
          <p:nvPr/>
        </p:nvSpPr>
        <p:spPr>
          <a:xfrm>
            <a:off x="782455" y="5262306"/>
            <a:ext cx="3982449" cy="51054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/>
              <a:t> </a:t>
            </a:r>
            <a:r>
              <a:rPr lang="es-US" sz="2800" dirty="0"/>
              <a:t>47</a:t>
            </a:r>
            <a:r>
              <a:rPr lang="es-US" dirty="0"/>
              <a:t> promotores de salud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F2F87BBB-C62B-401B-8B56-E6E8F34F1ADF}"/>
              </a:ext>
            </a:extLst>
          </p:cNvPr>
          <p:cNvSpPr/>
          <p:nvPr/>
        </p:nvSpPr>
        <p:spPr>
          <a:xfrm>
            <a:off x="7324390" y="1349357"/>
            <a:ext cx="3982449" cy="51054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US" dirty="0"/>
              <a:t>8-inspectores de salud ambiental</a:t>
            </a:r>
          </a:p>
        </p:txBody>
      </p:sp>
      <p:pic>
        <p:nvPicPr>
          <p:cNvPr id="1030" name="Picture 6" descr="No hay ninguna descripción de la foto disponible.">
            <a:extLst>
              <a:ext uri="{FF2B5EF4-FFF2-40B4-BE49-F238E27FC236}">
                <a16:creationId xmlns:a16="http://schemas.microsoft.com/office/drawing/2014/main" id="{CB7E33A2-4A78-4238-A858-4D31B4FCA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8" t="20292" r="50000" b="53266"/>
          <a:stretch/>
        </p:blipFill>
        <p:spPr bwMode="auto">
          <a:xfrm>
            <a:off x="4421499" y="5029460"/>
            <a:ext cx="914400" cy="887649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3,233 Dentista Caricatura Imágenes y Fotos - 123RF">
            <a:extLst>
              <a:ext uri="{FF2B5EF4-FFF2-40B4-BE49-F238E27FC236}">
                <a16:creationId xmlns:a16="http://schemas.microsoft.com/office/drawing/2014/main" id="{8918580F-F0FB-420F-A32E-D5EA4481C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9" y="3685799"/>
            <a:ext cx="914400" cy="91440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AA265E6C-DEF7-4960-8385-057EED81CA9F}"/>
              </a:ext>
            </a:extLst>
          </p:cNvPr>
          <p:cNvSpPr/>
          <p:nvPr/>
        </p:nvSpPr>
        <p:spPr>
          <a:xfrm>
            <a:off x="6971092" y="2832013"/>
            <a:ext cx="3993714" cy="51054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600" dirty="0"/>
              <a:t>3 </a:t>
            </a:r>
            <a:r>
              <a:rPr lang="es-US" dirty="0"/>
              <a:t>Laboratorio clínico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BA051BA7-BFD9-43DC-A0F1-74D8601905FC}"/>
              </a:ext>
            </a:extLst>
          </p:cNvPr>
          <p:cNvSpPr/>
          <p:nvPr/>
        </p:nvSpPr>
        <p:spPr>
          <a:xfrm>
            <a:off x="7367471" y="4344925"/>
            <a:ext cx="3982448" cy="13330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/>
              <a:t>27 personal administrativo y otras disciplinas</a:t>
            </a:r>
          </a:p>
        </p:txBody>
      </p:sp>
      <p:pic>
        <p:nvPicPr>
          <p:cNvPr id="1032" name="Picture 8" descr="BASES BIOLOGICAS Y AMBIENTALES DE LA SALUD - MI PORTAFOLIO VIRTUAL">
            <a:extLst>
              <a:ext uri="{FF2B5EF4-FFF2-40B4-BE49-F238E27FC236}">
                <a16:creationId xmlns:a16="http://schemas.microsoft.com/office/drawing/2014/main" id="{92573729-A000-4955-8F6B-7771910C8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3" r="9125" b="12181"/>
          <a:stretch/>
        </p:blipFill>
        <p:spPr bwMode="auto">
          <a:xfrm>
            <a:off x="10606249" y="2594045"/>
            <a:ext cx="914400" cy="897667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titled by rios2romero on emaze">
            <a:extLst>
              <a:ext uri="{FF2B5EF4-FFF2-40B4-BE49-F238E27FC236}">
                <a16:creationId xmlns:a16="http://schemas.microsoft.com/office/drawing/2014/main" id="{13FF2852-A2DC-4F07-AE3D-CFDBD1AC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80" y="1047894"/>
            <a:ext cx="796051" cy="1091254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FC0898-ED92-42F5-9E2C-87F7359F0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69" y="2380530"/>
            <a:ext cx="952500" cy="952500"/>
          </a:xfrm>
          <a:prstGeom prst="ellipse">
            <a:avLst/>
          </a:prstGeom>
          <a:solidFill>
            <a:schemeClr val="bg1"/>
          </a:solidFill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A273293-DAA2-9A25-FC1C-FB687377DCB8}"/>
              </a:ext>
            </a:extLst>
          </p:cNvPr>
          <p:cNvSpPr txBox="1"/>
          <p:nvPr/>
        </p:nvSpPr>
        <p:spPr>
          <a:xfrm>
            <a:off x="0" y="41461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>
                <a:solidFill>
                  <a:schemeClr val="bg1"/>
                </a:solidFill>
              </a:rPr>
              <a:t>Capacidad instalada de RRHH municipio de Ilobasco, Cabañas</a:t>
            </a:r>
          </a:p>
        </p:txBody>
      </p:sp>
    </p:spTree>
    <p:extLst>
      <p:ext uri="{BB962C8B-B14F-4D97-AF65-F5344CB8AC3E}">
        <p14:creationId xmlns:p14="http://schemas.microsoft.com/office/powerpoint/2010/main" val="100490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37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96187DB-4E1A-D666-7BF5-E5FDAF572B7E}"/>
              </a:ext>
            </a:extLst>
          </p:cNvPr>
          <p:cNvSpPr txBox="1"/>
          <p:nvPr/>
        </p:nvSpPr>
        <p:spPr>
          <a:xfrm>
            <a:off x="884903" y="2723838"/>
            <a:ext cx="10227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</a:rPr>
              <a:t>¿Preguntas?</a:t>
            </a:r>
            <a:endParaRPr lang="es-SV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D50924F8-B6D0-4D37-BC5E-A94218836C41}"/>
              </a:ext>
            </a:extLst>
          </p:cNvPr>
          <p:cNvGrpSpPr/>
          <p:nvPr/>
        </p:nvGrpSpPr>
        <p:grpSpPr>
          <a:xfrm>
            <a:off x="3835289" y="1513063"/>
            <a:ext cx="841248" cy="841248"/>
            <a:chOff x="932873" y="886691"/>
            <a:chExt cx="1320800" cy="13208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97DD986-1C5D-48DF-B336-76FF6F3F0EB8}"/>
                </a:ext>
              </a:extLst>
            </p:cNvPr>
            <p:cNvSpPr/>
            <p:nvPr/>
          </p:nvSpPr>
          <p:spPr>
            <a:xfrm>
              <a:off x="932873" y="886691"/>
              <a:ext cx="1320800" cy="132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CA27CC89-FAE4-4D34-9CA3-11B0A5769201}"/>
                </a:ext>
              </a:extLst>
            </p:cNvPr>
            <p:cNvSpPr/>
            <p:nvPr/>
          </p:nvSpPr>
          <p:spPr>
            <a:xfrm>
              <a:off x="1009073" y="962891"/>
              <a:ext cx="1168400" cy="1168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CB433CB-3763-487F-869D-3DE4BFC81AAF}"/>
              </a:ext>
            </a:extLst>
          </p:cNvPr>
          <p:cNvGrpSpPr/>
          <p:nvPr/>
        </p:nvGrpSpPr>
        <p:grpSpPr>
          <a:xfrm>
            <a:off x="3858627" y="2396116"/>
            <a:ext cx="841248" cy="841248"/>
            <a:chOff x="932873" y="886691"/>
            <a:chExt cx="1320800" cy="132080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6703108B-1684-4687-A150-99C9E907F221}"/>
                </a:ext>
              </a:extLst>
            </p:cNvPr>
            <p:cNvSpPr/>
            <p:nvPr/>
          </p:nvSpPr>
          <p:spPr>
            <a:xfrm>
              <a:off x="932873" y="886691"/>
              <a:ext cx="1320800" cy="132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5419CDDD-1C8B-4DE0-B53A-CAEB72CD1416}"/>
                </a:ext>
              </a:extLst>
            </p:cNvPr>
            <p:cNvSpPr/>
            <p:nvPr/>
          </p:nvSpPr>
          <p:spPr>
            <a:xfrm>
              <a:off x="1009073" y="962891"/>
              <a:ext cx="1168400" cy="11684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77BF632-2A46-4B4C-9875-6F51906FFB12}"/>
              </a:ext>
            </a:extLst>
          </p:cNvPr>
          <p:cNvGrpSpPr/>
          <p:nvPr/>
        </p:nvGrpSpPr>
        <p:grpSpPr>
          <a:xfrm>
            <a:off x="3858627" y="4994248"/>
            <a:ext cx="841248" cy="841248"/>
            <a:chOff x="932873" y="886691"/>
            <a:chExt cx="1320800" cy="1320800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9F814C61-112F-4A10-B72E-83A84A4E8C2C}"/>
                </a:ext>
              </a:extLst>
            </p:cNvPr>
            <p:cNvSpPr/>
            <p:nvPr/>
          </p:nvSpPr>
          <p:spPr>
            <a:xfrm>
              <a:off x="932873" y="886691"/>
              <a:ext cx="1320800" cy="132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F3213128-919A-422F-81AF-09185E35D776}"/>
                </a:ext>
              </a:extLst>
            </p:cNvPr>
            <p:cNvSpPr/>
            <p:nvPr/>
          </p:nvSpPr>
          <p:spPr>
            <a:xfrm>
              <a:off x="1009073" y="962891"/>
              <a:ext cx="1168400" cy="1168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 dirty="0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DD9AB397-152C-4D0D-A49A-C32368313ED8}"/>
              </a:ext>
            </a:extLst>
          </p:cNvPr>
          <p:cNvGrpSpPr/>
          <p:nvPr/>
        </p:nvGrpSpPr>
        <p:grpSpPr>
          <a:xfrm>
            <a:off x="3836166" y="636323"/>
            <a:ext cx="840371" cy="840213"/>
            <a:chOff x="932873" y="886691"/>
            <a:chExt cx="1320800" cy="1320800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61737893-04C6-407F-8B1C-E7CA016B356C}"/>
                </a:ext>
              </a:extLst>
            </p:cNvPr>
            <p:cNvSpPr/>
            <p:nvPr/>
          </p:nvSpPr>
          <p:spPr>
            <a:xfrm>
              <a:off x="932873" y="886691"/>
              <a:ext cx="1320800" cy="132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DBC141EC-936D-4717-8B7C-EE7E04E62D1E}"/>
                </a:ext>
              </a:extLst>
            </p:cNvPr>
            <p:cNvSpPr/>
            <p:nvPr/>
          </p:nvSpPr>
          <p:spPr>
            <a:xfrm>
              <a:off x="1009073" y="962891"/>
              <a:ext cx="1168400" cy="11684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AEB1F37-77EA-4963-9BBB-C05FA36C759E}"/>
              </a:ext>
            </a:extLst>
          </p:cNvPr>
          <p:cNvSpPr txBox="1"/>
          <p:nvPr/>
        </p:nvSpPr>
        <p:spPr>
          <a:xfrm>
            <a:off x="204849" y="825159"/>
            <a:ext cx="3193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11 unidades de Salud Básicas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A40A4A31-487B-4A83-A4BF-463F024FD138}"/>
              </a:ext>
            </a:extLst>
          </p:cNvPr>
          <p:cNvSpPr txBox="1"/>
          <p:nvPr/>
        </p:nvSpPr>
        <p:spPr>
          <a:xfrm>
            <a:off x="39270" y="2522194"/>
            <a:ext cx="3551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 Unidad de Salud Especializada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D46E2ADC-E67B-4CB1-8DCD-747969BE62FD}"/>
              </a:ext>
            </a:extLst>
          </p:cNvPr>
          <p:cNvSpPr txBox="1"/>
          <p:nvPr/>
        </p:nvSpPr>
        <p:spPr>
          <a:xfrm>
            <a:off x="142873" y="1686456"/>
            <a:ext cx="325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2 Unidades de Salud Intermedias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78531CD0-0B28-454B-9745-ACE380F653B0}"/>
              </a:ext>
            </a:extLst>
          </p:cNvPr>
          <p:cNvSpPr txBox="1"/>
          <p:nvPr/>
        </p:nvSpPr>
        <p:spPr>
          <a:xfrm>
            <a:off x="213968" y="5027707"/>
            <a:ext cx="3195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Hospital Ilobasco</a:t>
            </a:r>
          </a:p>
        </p:txBody>
      </p:sp>
      <p:cxnSp>
        <p:nvCxnSpPr>
          <p:cNvPr id="84" name="Conector: angular 83">
            <a:extLst>
              <a:ext uri="{FF2B5EF4-FFF2-40B4-BE49-F238E27FC236}">
                <a16:creationId xmlns:a16="http://schemas.microsoft.com/office/drawing/2014/main" id="{F0F742BC-9540-4864-90CA-E193926362BD}"/>
              </a:ext>
            </a:extLst>
          </p:cNvPr>
          <p:cNvCxnSpPr>
            <a:cxnSpLocks/>
          </p:cNvCxnSpPr>
          <p:nvPr/>
        </p:nvCxnSpPr>
        <p:spPr>
          <a:xfrm>
            <a:off x="204850" y="791125"/>
            <a:ext cx="3660194" cy="344917"/>
          </a:xfrm>
          <a:prstGeom prst="bentConnector3">
            <a:avLst>
              <a:gd name="adj1" fmla="val 8777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97">
            <a:extLst>
              <a:ext uri="{FF2B5EF4-FFF2-40B4-BE49-F238E27FC236}">
                <a16:creationId xmlns:a16="http://schemas.microsoft.com/office/drawing/2014/main" id="{FC1BCA45-EE71-4A9B-B7A3-13B550784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2509" y="743695"/>
            <a:ext cx="850566" cy="59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62" descr="F:\EMateu (E)\Emateu\USB 250410\2011\Direcciòn de Primer Nivel\ilustraciones\iconos riss\unidad-comunitaria-de-la-salud-familiar-interna.gif">
            <a:extLst>
              <a:ext uri="{FF2B5EF4-FFF2-40B4-BE49-F238E27FC236}">
                <a16:creationId xmlns:a16="http://schemas.microsoft.com/office/drawing/2014/main" id="{4A6C51FB-4582-4806-9475-703EF0A3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509" y="1584839"/>
            <a:ext cx="835018" cy="6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61" descr="F:\EMateu (E)\Emateu\USB 250410\2011\Direcciòn de Primer Nivel\ilustraciones\iconos riss\unidad-comunitaria-de-la-salud-familiar-especiazada.gif">
            <a:extLst>
              <a:ext uri="{FF2B5EF4-FFF2-40B4-BE49-F238E27FC236}">
                <a16:creationId xmlns:a16="http://schemas.microsoft.com/office/drawing/2014/main" id="{426F4407-AD4F-4D68-9971-66AF7C9F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515" y="2461523"/>
            <a:ext cx="841248" cy="63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3" name="Conector: angular 92">
            <a:extLst>
              <a:ext uri="{FF2B5EF4-FFF2-40B4-BE49-F238E27FC236}">
                <a16:creationId xmlns:a16="http://schemas.microsoft.com/office/drawing/2014/main" id="{9742ADCF-7832-4A18-B63F-2B14C5443668}"/>
              </a:ext>
            </a:extLst>
          </p:cNvPr>
          <p:cNvCxnSpPr>
            <a:cxnSpLocks/>
          </p:cNvCxnSpPr>
          <p:nvPr/>
        </p:nvCxnSpPr>
        <p:spPr>
          <a:xfrm>
            <a:off x="198433" y="2496031"/>
            <a:ext cx="3660194" cy="344917"/>
          </a:xfrm>
          <a:prstGeom prst="bentConnector3">
            <a:avLst>
              <a:gd name="adj1" fmla="val 8777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Imagen 98">
            <a:extLst>
              <a:ext uri="{FF2B5EF4-FFF2-40B4-BE49-F238E27FC236}">
                <a16:creationId xmlns:a16="http://schemas.microsoft.com/office/drawing/2014/main" id="{B7CE216C-7AD1-40BD-8A6D-0C62474A7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4" y="5135398"/>
            <a:ext cx="543805" cy="543805"/>
          </a:xfrm>
          <a:prstGeom prst="rect">
            <a:avLst/>
          </a:prstGeom>
        </p:spPr>
      </p:pic>
      <p:grpSp>
        <p:nvGrpSpPr>
          <p:cNvPr id="118" name="Grupo 117">
            <a:extLst>
              <a:ext uri="{FF2B5EF4-FFF2-40B4-BE49-F238E27FC236}">
                <a16:creationId xmlns:a16="http://schemas.microsoft.com/office/drawing/2014/main" id="{E7E1E1F6-D338-49FE-A657-8BE5CC4B9966}"/>
              </a:ext>
            </a:extLst>
          </p:cNvPr>
          <p:cNvGrpSpPr/>
          <p:nvPr/>
        </p:nvGrpSpPr>
        <p:grpSpPr>
          <a:xfrm>
            <a:off x="3865044" y="3267150"/>
            <a:ext cx="841248" cy="841248"/>
            <a:chOff x="932873" y="886691"/>
            <a:chExt cx="1320800" cy="1320800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CD4AFE5A-3522-4EF5-BB1D-431ED8D06B1E}"/>
                </a:ext>
              </a:extLst>
            </p:cNvPr>
            <p:cNvSpPr/>
            <p:nvPr/>
          </p:nvSpPr>
          <p:spPr>
            <a:xfrm>
              <a:off x="932873" y="886691"/>
              <a:ext cx="1320800" cy="132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EC2F8E59-101B-4B4F-AB88-DCFF530797F7}"/>
                </a:ext>
              </a:extLst>
            </p:cNvPr>
            <p:cNvSpPr/>
            <p:nvPr/>
          </p:nvSpPr>
          <p:spPr>
            <a:xfrm>
              <a:off x="1009073" y="962891"/>
              <a:ext cx="1168400" cy="1168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1CE4566D-1000-4CE9-883A-007F19F236CB}"/>
              </a:ext>
            </a:extLst>
          </p:cNvPr>
          <p:cNvSpPr txBox="1"/>
          <p:nvPr/>
        </p:nvSpPr>
        <p:spPr>
          <a:xfrm>
            <a:off x="217158" y="3407577"/>
            <a:ext cx="3196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 Unidad Médica ISSS</a:t>
            </a:r>
          </a:p>
        </p:txBody>
      </p:sp>
      <p:cxnSp>
        <p:nvCxnSpPr>
          <p:cNvPr id="123" name="Conector: angular 122">
            <a:extLst>
              <a:ext uri="{FF2B5EF4-FFF2-40B4-BE49-F238E27FC236}">
                <a16:creationId xmlns:a16="http://schemas.microsoft.com/office/drawing/2014/main" id="{4B0D15B6-DFC7-41B2-8ED8-F243B7FD74BF}"/>
              </a:ext>
            </a:extLst>
          </p:cNvPr>
          <p:cNvCxnSpPr>
            <a:cxnSpLocks/>
          </p:cNvCxnSpPr>
          <p:nvPr/>
        </p:nvCxnSpPr>
        <p:spPr>
          <a:xfrm>
            <a:off x="227239" y="3352521"/>
            <a:ext cx="3660194" cy="344917"/>
          </a:xfrm>
          <a:prstGeom prst="bentConnector3">
            <a:avLst>
              <a:gd name="adj1" fmla="val 8777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F8D1B189-11BD-450F-9094-A4284D9021AF}"/>
              </a:ext>
            </a:extLst>
          </p:cNvPr>
          <p:cNvGrpSpPr/>
          <p:nvPr/>
        </p:nvGrpSpPr>
        <p:grpSpPr>
          <a:xfrm>
            <a:off x="3872832" y="4129781"/>
            <a:ext cx="841248" cy="841248"/>
            <a:chOff x="932873" y="886691"/>
            <a:chExt cx="1320800" cy="1320800"/>
          </a:xfrm>
        </p:grpSpPr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2E436FE4-0E49-472E-A357-26FD2162943F}"/>
                </a:ext>
              </a:extLst>
            </p:cNvPr>
            <p:cNvSpPr/>
            <p:nvPr/>
          </p:nvSpPr>
          <p:spPr>
            <a:xfrm>
              <a:off x="932873" y="886691"/>
              <a:ext cx="1320800" cy="132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A62CF992-5AA0-4023-A60F-3D302532AE81}"/>
                </a:ext>
              </a:extLst>
            </p:cNvPr>
            <p:cNvSpPr/>
            <p:nvPr/>
          </p:nvSpPr>
          <p:spPr>
            <a:xfrm>
              <a:off x="1009073" y="962891"/>
              <a:ext cx="1168400" cy="1168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BEF1693E-FB5B-4745-B93C-54E4174FA36B}"/>
              </a:ext>
            </a:extLst>
          </p:cNvPr>
          <p:cNvSpPr txBox="1"/>
          <p:nvPr/>
        </p:nvSpPr>
        <p:spPr>
          <a:xfrm>
            <a:off x="254947" y="4311347"/>
            <a:ext cx="3109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 Policlínico Magisterial</a:t>
            </a:r>
          </a:p>
        </p:txBody>
      </p:sp>
      <p:pic>
        <p:nvPicPr>
          <p:cNvPr id="130" name="Imagen 129">
            <a:extLst>
              <a:ext uri="{FF2B5EF4-FFF2-40B4-BE49-F238E27FC236}">
                <a16:creationId xmlns:a16="http://schemas.microsoft.com/office/drawing/2014/main" id="{D504753B-DE62-4DAA-91BC-52669EDD2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52" y="4375723"/>
            <a:ext cx="571595" cy="378089"/>
          </a:xfrm>
          <a:prstGeom prst="rect">
            <a:avLst/>
          </a:prstGeom>
        </p:spPr>
      </p:pic>
      <p:pic>
        <p:nvPicPr>
          <p:cNvPr id="132" name="Imagen 131">
            <a:extLst>
              <a:ext uri="{FF2B5EF4-FFF2-40B4-BE49-F238E27FC236}">
                <a16:creationId xmlns:a16="http://schemas.microsoft.com/office/drawing/2014/main" id="{D24CAAD2-D2CD-4A19-810D-96845423B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64" y="3458923"/>
            <a:ext cx="451307" cy="477029"/>
          </a:xfrm>
          <a:prstGeom prst="rect">
            <a:avLst/>
          </a:prstGeom>
        </p:spPr>
      </p:pic>
      <p:sp>
        <p:nvSpPr>
          <p:cNvPr id="83" name="CuadroTexto 82">
            <a:extLst>
              <a:ext uri="{FF2B5EF4-FFF2-40B4-BE49-F238E27FC236}">
                <a16:creationId xmlns:a16="http://schemas.microsoft.com/office/drawing/2014/main" id="{4E0C7F3B-DBB6-274B-FB07-442C09CEFADC}"/>
              </a:ext>
            </a:extLst>
          </p:cNvPr>
          <p:cNvSpPr txBox="1"/>
          <p:nvPr/>
        </p:nvSpPr>
        <p:spPr>
          <a:xfrm>
            <a:off x="0" y="41461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>
                <a:solidFill>
                  <a:schemeClr val="bg1"/>
                </a:solidFill>
              </a:rPr>
              <a:t>Capacidad instalada municipio de Ilobasco, Cabañas</a:t>
            </a:r>
          </a:p>
        </p:txBody>
      </p:sp>
      <p:cxnSp>
        <p:nvCxnSpPr>
          <p:cNvPr id="88" name="Conector: angular 87">
            <a:extLst>
              <a:ext uri="{FF2B5EF4-FFF2-40B4-BE49-F238E27FC236}">
                <a16:creationId xmlns:a16="http://schemas.microsoft.com/office/drawing/2014/main" id="{EE644360-A4EC-5EBA-3BC5-1C9EFDBAA320}"/>
              </a:ext>
            </a:extLst>
          </p:cNvPr>
          <p:cNvCxnSpPr>
            <a:cxnSpLocks/>
          </p:cNvCxnSpPr>
          <p:nvPr/>
        </p:nvCxnSpPr>
        <p:spPr>
          <a:xfrm>
            <a:off x="241676" y="4274561"/>
            <a:ext cx="3660194" cy="344917"/>
          </a:xfrm>
          <a:prstGeom prst="bentConnector3">
            <a:avLst>
              <a:gd name="adj1" fmla="val 8777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: angular 89">
            <a:extLst>
              <a:ext uri="{FF2B5EF4-FFF2-40B4-BE49-F238E27FC236}">
                <a16:creationId xmlns:a16="http://schemas.microsoft.com/office/drawing/2014/main" id="{61840B6F-95B7-BE71-F0F9-48236C210E98}"/>
              </a:ext>
            </a:extLst>
          </p:cNvPr>
          <p:cNvCxnSpPr>
            <a:cxnSpLocks/>
          </p:cNvCxnSpPr>
          <p:nvPr/>
        </p:nvCxnSpPr>
        <p:spPr>
          <a:xfrm>
            <a:off x="227239" y="5005663"/>
            <a:ext cx="3660194" cy="344917"/>
          </a:xfrm>
          <a:prstGeom prst="bentConnector3">
            <a:avLst>
              <a:gd name="adj1" fmla="val 8777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: angular 93">
            <a:extLst>
              <a:ext uri="{FF2B5EF4-FFF2-40B4-BE49-F238E27FC236}">
                <a16:creationId xmlns:a16="http://schemas.microsoft.com/office/drawing/2014/main" id="{FFE78498-AE3C-B260-6209-E8DD3C9244E0}"/>
              </a:ext>
            </a:extLst>
          </p:cNvPr>
          <p:cNvCxnSpPr>
            <a:cxnSpLocks/>
          </p:cNvCxnSpPr>
          <p:nvPr/>
        </p:nvCxnSpPr>
        <p:spPr>
          <a:xfrm>
            <a:off x="186327" y="1659816"/>
            <a:ext cx="3660194" cy="344917"/>
          </a:xfrm>
          <a:prstGeom prst="bentConnector3">
            <a:avLst>
              <a:gd name="adj1" fmla="val 8777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o 52">
            <a:extLst>
              <a:ext uri="{FF2B5EF4-FFF2-40B4-BE49-F238E27FC236}">
                <a16:creationId xmlns:a16="http://schemas.microsoft.com/office/drawing/2014/main" id="{F294C8E0-6655-E3DD-5459-9450D8EE65CD}"/>
              </a:ext>
            </a:extLst>
          </p:cNvPr>
          <p:cNvGrpSpPr/>
          <p:nvPr/>
        </p:nvGrpSpPr>
        <p:grpSpPr>
          <a:xfrm>
            <a:off x="3872781" y="5903344"/>
            <a:ext cx="841248" cy="841248"/>
            <a:chOff x="932873" y="886691"/>
            <a:chExt cx="1320800" cy="1320800"/>
          </a:xfrm>
        </p:grpSpPr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CEBFBB5D-94C3-739A-5C51-D1AD3DE82AAB}"/>
                </a:ext>
              </a:extLst>
            </p:cNvPr>
            <p:cNvSpPr/>
            <p:nvPr/>
          </p:nvSpPr>
          <p:spPr>
            <a:xfrm>
              <a:off x="932873" y="886691"/>
              <a:ext cx="1320800" cy="132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77655875-6487-5BA3-CF2C-728546781766}"/>
                </a:ext>
              </a:extLst>
            </p:cNvPr>
            <p:cNvSpPr/>
            <p:nvPr/>
          </p:nvSpPr>
          <p:spPr>
            <a:xfrm>
              <a:off x="1009073" y="962891"/>
              <a:ext cx="1168400" cy="1168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 dirty="0"/>
            </a:p>
          </p:txBody>
        </p:sp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id="{85E42285-B30D-7D09-A171-53B7BCF6FB15}"/>
              </a:ext>
            </a:extLst>
          </p:cNvPr>
          <p:cNvSpPr txBox="1"/>
          <p:nvPr/>
        </p:nvSpPr>
        <p:spPr>
          <a:xfrm>
            <a:off x="227239" y="6001505"/>
            <a:ext cx="3195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2 Centros Penitenciarios</a:t>
            </a:r>
          </a:p>
        </p:txBody>
      </p:sp>
      <p:cxnSp>
        <p:nvCxnSpPr>
          <p:cNvPr id="58" name="Conector: angular 57">
            <a:extLst>
              <a:ext uri="{FF2B5EF4-FFF2-40B4-BE49-F238E27FC236}">
                <a16:creationId xmlns:a16="http://schemas.microsoft.com/office/drawing/2014/main" id="{80B751DC-F85B-A5E0-968B-87D844830944}"/>
              </a:ext>
            </a:extLst>
          </p:cNvPr>
          <p:cNvCxnSpPr>
            <a:cxnSpLocks/>
          </p:cNvCxnSpPr>
          <p:nvPr/>
        </p:nvCxnSpPr>
        <p:spPr>
          <a:xfrm>
            <a:off x="204849" y="5909433"/>
            <a:ext cx="3660194" cy="344917"/>
          </a:xfrm>
          <a:prstGeom prst="bentConnector3">
            <a:avLst>
              <a:gd name="adj1" fmla="val 8777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para dibujos para centros penales">
            <a:extLst>
              <a:ext uri="{FF2B5EF4-FFF2-40B4-BE49-F238E27FC236}">
                <a16:creationId xmlns:a16="http://schemas.microsoft.com/office/drawing/2014/main" id="{FB396126-4C17-3E3E-7615-19B2E18A9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r="11649" b="13030"/>
          <a:stretch/>
        </p:blipFill>
        <p:spPr bwMode="auto">
          <a:xfrm>
            <a:off x="4017824" y="6114305"/>
            <a:ext cx="549361" cy="4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1E59A6-AF5F-1AE2-4C45-88C8D88407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9089" y="1040527"/>
            <a:ext cx="6891235" cy="39370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5B32A0-C10F-44B6-DD58-EC4636494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6" b="97887" l="655" r="95090">
                        <a14:foregroundMark x1="74795" y1="5634" x2="74795" y2="5634"/>
                        <a14:foregroundMark x1="72340" y1="1056" x2="72340" y2="1056"/>
                        <a14:foregroundMark x1="4419" y1="73944" x2="4419" y2="73944"/>
                        <a14:foregroundMark x1="655" y1="74296" x2="655" y2="74296"/>
                        <a14:foregroundMark x1="28805" y1="89437" x2="28805" y2="89437"/>
                        <a14:foregroundMark x1="42390" y1="94718" x2="42390" y2="94718"/>
                        <a14:foregroundMark x1="42226" y1="98063" x2="42226" y2="98063"/>
                        <a14:foregroundMark x1="95090" y1="53873" x2="95090" y2="538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5717" y="2531621"/>
            <a:ext cx="2203209" cy="20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F5351FFE-169D-4854-B60B-A6D969BBDFDB}"/>
              </a:ext>
            </a:extLst>
          </p:cNvPr>
          <p:cNvSpPr/>
          <p:nvPr/>
        </p:nvSpPr>
        <p:spPr>
          <a:xfrm>
            <a:off x="4105940" y="946990"/>
            <a:ext cx="3526971" cy="560059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US" sz="2400" b="1" dirty="0"/>
              <a:t>Sintomáticos </a:t>
            </a:r>
            <a:r>
              <a:rPr lang="es-US" sz="2400" b="1" dirty="0" err="1"/>
              <a:t>repiratorios</a:t>
            </a:r>
            <a:endParaRPr lang="es-US" sz="2400" b="1" dirty="0"/>
          </a:p>
          <a:p>
            <a:pPr algn="ctr"/>
            <a:endParaRPr lang="es-US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656889-680B-4E5E-818B-72CD5B9EBB51}"/>
              </a:ext>
            </a:extLst>
          </p:cNvPr>
          <p:cNvSpPr txBox="1"/>
          <p:nvPr/>
        </p:nvSpPr>
        <p:spPr>
          <a:xfrm>
            <a:off x="338078" y="1632452"/>
            <a:ext cx="5846822" cy="204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S" sz="2800" b="1" dirty="0">
                <a:solidFill>
                  <a:schemeClr val="bg1"/>
                </a:solidFill>
              </a:rPr>
              <a:t>183 </a:t>
            </a:r>
            <a:r>
              <a:rPr lang="es-US" sz="2400" b="1" dirty="0">
                <a:solidFill>
                  <a:schemeClr val="bg1"/>
                </a:solidFill>
              </a:rPr>
              <a:t>Sintomáticos respiratorios detectados</a:t>
            </a:r>
            <a:endParaRPr lang="es-US" sz="1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US" sz="2800" b="1" dirty="0">
                <a:solidFill>
                  <a:schemeClr val="bg1"/>
                </a:solidFill>
              </a:rPr>
              <a:t>181 </a:t>
            </a:r>
            <a:r>
              <a:rPr lang="es-US" sz="2400" b="1" dirty="0">
                <a:solidFill>
                  <a:schemeClr val="bg1"/>
                </a:solidFill>
              </a:rPr>
              <a:t>SR investigados</a:t>
            </a:r>
            <a:endParaRPr lang="es-US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US" sz="3200" b="1" dirty="0">
                <a:solidFill>
                  <a:schemeClr val="bg1"/>
                </a:solidFill>
              </a:rPr>
              <a:t>98% </a:t>
            </a:r>
            <a:r>
              <a:rPr lang="es-US" sz="2800" b="1" dirty="0">
                <a:solidFill>
                  <a:schemeClr val="bg1"/>
                </a:solidFill>
              </a:rPr>
              <a:t>de investigación</a:t>
            </a:r>
            <a:endParaRPr lang="es-US" sz="1800" b="1" dirty="0">
              <a:solidFill>
                <a:schemeClr val="bg1"/>
              </a:solidFill>
            </a:endParaRPr>
          </a:p>
        </p:txBody>
      </p:sp>
      <p:sp>
        <p:nvSpPr>
          <p:cNvPr id="25" name="Rectángulo: esquinas diagonales redondeadas 24">
            <a:extLst>
              <a:ext uri="{FF2B5EF4-FFF2-40B4-BE49-F238E27FC236}">
                <a16:creationId xmlns:a16="http://schemas.microsoft.com/office/drawing/2014/main" id="{DDBC2E81-6DDA-434C-84F1-9FBC62F3BCF4}"/>
              </a:ext>
            </a:extLst>
          </p:cNvPr>
          <p:cNvSpPr/>
          <p:nvPr/>
        </p:nvSpPr>
        <p:spPr>
          <a:xfrm>
            <a:off x="4332513" y="4490672"/>
            <a:ext cx="3526971" cy="560059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US" sz="2400" b="1" dirty="0"/>
              <a:t>Pruebas de laboratorio</a:t>
            </a:r>
          </a:p>
          <a:p>
            <a:pPr algn="ctr"/>
            <a:endParaRPr lang="es-US" sz="24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39714EF-4604-4816-816F-8B6C2CF450E3}"/>
              </a:ext>
            </a:extLst>
          </p:cNvPr>
          <p:cNvSpPr txBox="1"/>
          <p:nvPr/>
        </p:nvSpPr>
        <p:spPr>
          <a:xfrm>
            <a:off x="3060700" y="4816813"/>
            <a:ext cx="6248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US" sz="3200" b="1" dirty="0">
                <a:solidFill>
                  <a:schemeClr val="bg1"/>
                </a:solidFill>
              </a:rPr>
              <a:t>126 </a:t>
            </a:r>
            <a:r>
              <a:rPr lang="es-US" sz="2400" b="1" dirty="0">
                <a:solidFill>
                  <a:schemeClr val="bg1"/>
                </a:solidFill>
              </a:rPr>
              <a:t>Baciloscopias.</a:t>
            </a:r>
            <a:endParaRPr lang="es-US" sz="2800" b="1" dirty="0">
              <a:solidFill>
                <a:schemeClr val="bg1"/>
              </a:solidFill>
            </a:endParaRPr>
          </a:p>
          <a:p>
            <a:pPr algn="ctr"/>
            <a:r>
              <a:rPr lang="es-US" sz="2800" b="1" dirty="0">
                <a:solidFill>
                  <a:schemeClr val="bg1"/>
                </a:solidFill>
              </a:rPr>
              <a:t>54 Gene Xpert.</a:t>
            </a:r>
          </a:p>
          <a:p>
            <a:pPr algn="ctr"/>
            <a:r>
              <a:rPr lang="es-US" sz="2800" b="1" dirty="0">
                <a:solidFill>
                  <a:schemeClr val="bg1"/>
                </a:solidFill>
              </a:rPr>
              <a:t>  1   cultivo BAAR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185B9C-BFAA-9F7A-473C-05B9ABCF9D95}"/>
              </a:ext>
            </a:extLst>
          </p:cNvPr>
          <p:cNvSpPr txBox="1"/>
          <p:nvPr/>
        </p:nvSpPr>
        <p:spPr>
          <a:xfrm>
            <a:off x="0" y="41461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>
                <a:solidFill>
                  <a:schemeClr val="bg1"/>
                </a:solidFill>
              </a:rPr>
              <a:t>Actividades de detección enero a julio 2022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68AD2F0-07CE-8787-13C5-0C132F73C776}"/>
              </a:ext>
            </a:extLst>
          </p:cNvPr>
          <p:cNvSpPr txBox="1"/>
          <p:nvPr/>
        </p:nvSpPr>
        <p:spPr>
          <a:xfrm>
            <a:off x="6375084" y="1663753"/>
            <a:ext cx="5816914" cy="178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S" sz="2800" b="1" dirty="0">
                <a:solidFill>
                  <a:schemeClr val="bg1"/>
                </a:solidFill>
              </a:rPr>
              <a:t>14 </a:t>
            </a:r>
            <a:r>
              <a:rPr lang="es-US" sz="2400" b="1" dirty="0">
                <a:solidFill>
                  <a:schemeClr val="bg1"/>
                </a:solidFill>
              </a:rPr>
              <a:t>SR con factores de riesgo para Diabetes</a:t>
            </a:r>
            <a:endParaRPr lang="es-US" sz="1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US" sz="2400" b="1" dirty="0">
                <a:solidFill>
                  <a:schemeClr val="bg1"/>
                </a:solidFill>
              </a:rPr>
              <a:t>14 SR con glucometría realizada</a:t>
            </a:r>
            <a:endParaRPr lang="es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US" sz="2400" b="1" dirty="0">
                <a:solidFill>
                  <a:schemeClr val="bg1"/>
                </a:solidFill>
              </a:rPr>
              <a:t>1 SR con glucometría mayor a 100 mg/dl</a:t>
            </a:r>
            <a:endParaRPr lang="es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79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5" grpId="0" animBg="1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adroTexto 82">
            <a:extLst>
              <a:ext uri="{FF2B5EF4-FFF2-40B4-BE49-F238E27FC236}">
                <a16:creationId xmlns:a16="http://schemas.microsoft.com/office/drawing/2014/main" id="{4E0C7F3B-DBB6-274B-FB07-442C09CEFADC}"/>
              </a:ext>
            </a:extLst>
          </p:cNvPr>
          <p:cNvSpPr txBox="1"/>
          <p:nvPr/>
        </p:nvSpPr>
        <p:spPr>
          <a:xfrm>
            <a:off x="-508000" y="117661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Casos nuevos de Tuberculosis Ilobasco, Cabañas, 2021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545C7F5-76FE-EF08-ACE8-EC51636FB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91663"/>
              </p:ext>
            </p:extLst>
          </p:nvPr>
        </p:nvGraphicFramePr>
        <p:xfrm>
          <a:off x="338803" y="1312456"/>
          <a:ext cx="4927600" cy="399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3467">
                  <a:extLst>
                    <a:ext uri="{9D8B030D-6E8A-4147-A177-3AD203B41FA5}">
                      <a16:colId xmlns:a16="http://schemas.microsoft.com/office/drawing/2014/main" val="2143525040"/>
                    </a:ext>
                  </a:extLst>
                </a:gridCol>
                <a:gridCol w="944133">
                  <a:extLst>
                    <a:ext uri="{9D8B030D-6E8A-4147-A177-3AD203B41FA5}">
                      <a16:colId xmlns:a16="http://schemas.microsoft.com/office/drawing/2014/main" val="2865924708"/>
                    </a:ext>
                  </a:extLst>
                </a:gridCol>
              </a:tblGrid>
              <a:tr h="406008">
                <a:tc>
                  <a:txBody>
                    <a:bodyPr/>
                    <a:lstStyle/>
                    <a:p>
                      <a:r>
                        <a:rPr lang="es-US" dirty="0"/>
                        <a:t>Casos de TB pulmonar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/>
                        <a:t>N°</a:t>
                      </a:r>
                      <a:endParaRPr lang="es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13640"/>
                  </a:ext>
                </a:extLst>
              </a:tr>
              <a:tr h="440354">
                <a:tc>
                  <a:txBody>
                    <a:bodyPr/>
                    <a:lstStyle/>
                    <a:p>
                      <a:r>
                        <a:rPr lang="es-US" dirty="0"/>
                        <a:t>Casos nuevos TB BK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041972"/>
                  </a:ext>
                </a:extLst>
              </a:tr>
              <a:tr h="511698">
                <a:tc>
                  <a:txBody>
                    <a:bodyPr/>
                    <a:lstStyle/>
                    <a:p>
                      <a:r>
                        <a:rPr lang="es-US" dirty="0"/>
                        <a:t>Casos nuevos TB prueba molecular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358931"/>
                  </a:ext>
                </a:extLst>
              </a:tr>
              <a:tr h="406008">
                <a:tc>
                  <a:txBody>
                    <a:bodyPr/>
                    <a:lstStyle/>
                    <a:p>
                      <a:r>
                        <a:rPr lang="es-US" dirty="0"/>
                        <a:t>Casos nuevos Tb cultivo LJ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229574"/>
                  </a:ext>
                </a:extLst>
              </a:tr>
              <a:tr h="406008">
                <a:tc>
                  <a:txBody>
                    <a:bodyPr/>
                    <a:lstStyle/>
                    <a:p>
                      <a:r>
                        <a:rPr lang="es-US" b="1" dirty="0">
                          <a:solidFill>
                            <a:schemeClr val="bg1"/>
                          </a:solidFill>
                        </a:rPr>
                        <a:t>Total de casos de TB pulmonar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8627"/>
                  </a:ext>
                </a:extLst>
              </a:tr>
              <a:tr h="710514">
                <a:tc>
                  <a:txBody>
                    <a:bodyPr/>
                    <a:lstStyle/>
                    <a:p>
                      <a:r>
                        <a:rPr lang="es-US" dirty="0"/>
                        <a:t>Casos de Tb extrapulmonar clínicamente diagnosticada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27943"/>
                  </a:ext>
                </a:extLst>
              </a:tr>
              <a:tr h="710514">
                <a:tc>
                  <a:txBody>
                    <a:bodyPr/>
                    <a:lstStyle/>
                    <a:p>
                      <a:r>
                        <a:rPr lang="es-US" dirty="0"/>
                        <a:t>Casos de TB extrapulmonar bacteriológicamente confirmados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75510"/>
                  </a:ext>
                </a:extLst>
              </a:tr>
              <a:tr h="406008">
                <a:tc>
                  <a:txBody>
                    <a:bodyPr/>
                    <a:lstStyle/>
                    <a:p>
                      <a:r>
                        <a:rPr lang="es-US" sz="1800" b="1" dirty="0">
                          <a:solidFill>
                            <a:schemeClr val="bg1"/>
                          </a:solidFill>
                        </a:rPr>
                        <a:t>Total de casos de TB todas las formas</a:t>
                      </a:r>
                    </a:p>
                  </a:txBody>
                  <a:tcP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002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31943"/>
                  </a:ext>
                </a:extLst>
              </a:tr>
            </a:tbl>
          </a:graphicData>
        </a:graphic>
      </p:graphicFrame>
      <p:graphicFrame>
        <p:nvGraphicFramePr>
          <p:cNvPr id="46" name="2 Tabla">
            <a:extLst>
              <a:ext uri="{FF2B5EF4-FFF2-40B4-BE49-F238E27FC236}">
                <a16:creationId xmlns:a16="http://schemas.microsoft.com/office/drawing/2014/main" id="{8D7421C5-9FE9-E981-A607-12533844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54742"/>
              </p:ext>
            </p:extLst>
          </p:nvPr>
        </p:nvGraphicFramePr>
        <p:xfrm>
          <a:off x="6620799" y="1286944"/>
          <a:ext cx="5232398" cy="4022624"/>
        </p:xfrm>
        <a:graphic>
          <a:graphicData uri="http://schemas.openxmlformats.org/drawingml/2006/table">
            <a:tbl>
              <a:tblPr/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7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LUGAR DE   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ATENCION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CASOS TB TODAS LAS FORMAS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Primer nivel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Hospital 2° nivel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7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Hospital 3° nivel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TCP-6ª</a:t>
                      </a:r>
                    </a:p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Centro Penal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Otros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(proveedores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privados)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1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adroTexto 82">
            <a:extLst>
              <a:ext uri="{FF2B5EF4-FFF2-40B4-BE49-F238E27FC236}">
                <a16:creationId xmlns:a16="http://schemas.microsoft.com/office/drawing/2014/main" id="{4E0C7F3B-DBB6-274B-FB07-442C09CEFADC}"/>
              </a:ext>
            </a:extLst>
          </p:cNvPr>
          <p:cNvSpPr txBox="1"/>
          <p:nvPr/>
        </p:nvSpPr>
        <p:spPr>
          <a:xfrm>
            <a:off x="0" y="117661"/>
            <a:ext cx="11925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Investigación de contactos de Tuberculosis Ilobasco, Cabañas, 2021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545C7F5-76FE-EF08-ACE8-EC51636FB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36469"/>
              </p:ext>
            </p:extLst>
          </p:nvPr>
        </p:nvGraphicFramePr>
        <p:xfrm>
          <a:off x="2794000" y="1239944"/>
          <a:ext cx="6108700" cy="4077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267">
                  <a:extLst>
                    <a:ext uri="{9D8B030D-6E8A-4147-A177-3AD203B41FA5}">
                      <a16:colId xmlns:a16="http://schemas.microsoft.com/office/drawing/2014/main" val="2143525040"/>
                    </a:ext>
                  </a:extLst>
                </a:gridCol>
                <a:gridCol w="1170433">
                  <a:extLst>
                    <a:ext uri="{9D8B030D-6E8A-4147-A177-3AD203B41FA5}">
                      <a16:colId xmlns:a16="http://schemas.microsoft.com/office/drawing/2014/main" val="2865924708"/>
                    </a:ext>
                  </a:extLst>
                </a:gridCol>
              </a:tblGrid>
              <a:tr h="496226">
                <a:tc>
                  <a:txBody>
                    <a:bodyPr/>
                    <a:lstStyle/>
                    <a:p>
                      <a:r>
                        <a:rPr lang="es-US" dirty="0"/>
                        <a:t>Contactos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/>
                        <a:t>N°</a:t>
                      </a:r>
                      <a:endParaRPr lang="es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13640"/>
                  </a:ext>
                </a:extLst>
              </a:tr>
              <a:tr h="53820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 dirty="0">
                          <a:effectLst/>
                        </a:rPr>
                        <a:t> Contactos de TB Identificados</a:t>
                      </a:r>
                      <a:endParaRPr lang="es-SV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5041972"/>
                  </a:ext>
                </a:extLst>
              </a:tr>
              <a:tr h="62540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 dirty="0">
                          <a:effectLst/>
                        </a:rPr>
                        <a:t> Contactos de TB examinados  </a:t>
                      </a:r>
                      <a:endParaRPr lang="es-SV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58931"/>
                  </a:ext>
                </a:extLst>
              </a:tr>
              <a:tr h="49622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 dirty="0">
                          <a:effectLst/>
                        </a:rPr>
                        <a:t> Casos de TB por Contacto</a:t>
                      </a:r>
                      <a:endParaRPr lang="es-SV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8229574"/>
                  </a:ext>
                </a:extLst>
              </a:tr>
              <a:tr h="782311">
                <a:tc>
                  <a:txBody>
                    <a:bodyPr/>
                    <a:lstStyle/>
                    <a:p>
                      <a:r>
                        <a:rPr lang="es-SV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Contactos menores de </a:t>
                      </a:r>
                      <a:r>
                        <a:rPr lang="es-SV" sz="1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es-SV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años de casos TB Bacteriológicamente (+) </a:t>
                      </a:r>
                      <a:endParaRPr lang="es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6627943"/>
                  </a:ext>
                </a:extLst>
              </a:tr>
              <a:tr h="1117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Contactos menores de </a:t>
                      </a:r>
                      <a:r>
                        <a:rPr lang="es-SV" sz="1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es-SV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años de casos TB Bacteriológicamente (+) </a:t>
                      </a:r>
                      <a:r>
                        <a:rPr lang="es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que recibieron quimioprofilaxis</a:t>
                      </a:r>
                      <a:endParaRPr lang="es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075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2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adroTexto 82">
            <a:extLst>
              <a:ext uri="{FF2B5EF4-FFF2-40B4-BE49-F238E27FC236}">
                <a16:creationId xmlns:a16="http://schemas.microsoft.com/office/drawing/2014/main" id="{4E0C7F3B-DBB6-274B-FB07-442C09CEFADC}"/>
              </a:ext>
            </a:extLst>
          </p:cNvPr>
          <p:cNvSpPr txBox="1"/>
          <p:nvPr/>
        </p:nvSpPr>
        <p:spPr>
          <a:xfrm>
            <a:off x="-508000" y="117661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>
                <a:solidFill>
                  <a:schemeClr val="bg1"/>
                </a:solidFill>
              </a:rPr>
              <a:t>Casos nuevos de Tuberculosis Ilobasco, Cabañas, 2022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545C7F5-76FE-EF08-ACE8-EC51636FB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338689"/>
              </p:ext>
            </p:extLst>
          </p:nvPr>
        </p:nvGraphicFramePr>
        <p:xfrm>
          <a:off x="338803" y="1312456"/>
          <a:ext cx="4927600" cy="399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3467">
                  <a:extLst>
                    <a:ext uri="{9D8B030D-6E8A-4147-A177-3AD203B41FA5}">
                      <a16:colId xmlns:a16="http://schemas.microsoft.com/office/drawing/2014/main" val="2143525040"/>
                    </a:ext>
                  </a:extLst>
                </a:gridCol>
                <a:gridCol w="944133">
                  <a:extLst>
                    <a:ext uri="{9D8B030D-6E8A-4147-A177-3AD203B41FA5}">
                      <a16:colId xmlns:a16="http://schemas.microsoft.com/office/drawing/2014/main" val="2865924708"/>
                    </a:ext>
                  </a:extLst>
                </a:gridCol>
              </a:tblGrid>
              <a:tr h="406008">
                <a:tc>
                  <a:txBody>
                    <a:bodyPr/>
                    <a:lstStyle/>
                    <a:p>
                      <a:r>
                        <a:rPr lang="es-US" dirty="0"/>
                        <a:t>Casos de TB pulmonar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/>
                        <a:t>N°</a:t>
                      </a:r>
                      <a:endParaRPr lang="es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13640"/>
                  </a:ext>
                </a:extLst>
              </a:tr>
              <a:tr h="440354">
                <a:tc>
                  <a:txBody>
                    <a:bodyPr/>
                    <a:lstStyle/>
                    <a:p>
                      <a:r>
                        <a:rPr lang="es-US" dirty="0"/>
                        <a:t>Casos nuevos TB BK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041972"/>
                  </a:ext>
                </a:extLst>
              </a:tr>
              <a:tr h="511698">
                <a:tc>
                  <a:txBody>
                    <a:bodyPr/>
                    <a:lstStyle/>
                    <a:p>
                      <a:r>
                        <a:rPr lang="es-US" dirty="0"/>
                        <a:t>Casos nuevos TB prueba molecular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358931"/>
                  </a:ext>
                </a:extLst>
              </a:tr>
              <a:tr h="406008">
                <a:tc>
                  <a:txBody>
                    <a:bodyPr/>
                    <a:lstStyle/>
                    <a:p>
                      <a:r>
                        <a:rPr lang="es-US" dirty="0"/>
                        <a:t>Casos nuevos Tb cultivo LJ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229574"/>
                  </a:ext>
                </a:extLst>
              </a:tr>
              <a:tr h="406008">
                <a:tc>
                  <a:txBody>
                    <a:bodyPr/>
                    <a:lstStyle/>
                    <a:p>
                      <a:r>
                        <a:rPr lang="es-US" b="1" dirty="0">
                          <a:solidFill>
                            <a:schemeClr val="bg1"/>
                          </a:solidFill>
                        </a:rPr>
                        <a:t>Total de casos de TB pulmonar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8627"/>
                  </a:ext>
                </a:extLst>
              </a:tr>
              <a:tr h="710514">
                <a:tc>
                  <a:txBody>
                    <a:bodyPr/>
                    <a:lstStyle/>
                    <a:p>
                      <a:r>
                        <a:rPr lang="es-US" dirty="0"/>
                        <a:t>Casos de Tb extrapulmonar clínicamente diagnosticada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27943"/>
                  </a:ext>
                </a:extLst>
              </a:tr>
              <a:tr h="710514">
                <a:tc>
                  <a:txBody>
                    <a:bodyPr/>
                    <a:lstStyle/>
                    <a:p>
                      <a:r>
                        <a:rPr lang="es-US" dirty="0"/>
                        <a:t>Casos de TB extrapulmonar bacteriológicamente confirmados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75510"/>
                  </a:ext>
                </a:extLst>
              </a:tr>
              <a:tr h="406008">
                <a:tc>
                  <a:txBody>
                    <a:bodyPr/>
                    <a:lstStyle/>
                    <a:p>
                      <a:r>
                        <a:rPr lang="es-US" sz="1800" b="1" dirty="0">
                          <a:solidFill>
                            <a:schemeClr val="bg1"/>
                          </a:solidFill>
                        </a:rPr>
                        <a:t>Total de casos de TB todas las formas</a:t>
                      </a:r>
                    </a:p>
                  </a:txBody>
                  <a:tcP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2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31943"/>
                  </a:ext>
                </a:extLst>
              </a:tr>
            </a:tbl>
          </a:graphicData>
        </a:graphic>
      </p:graphicFrame>
      <p:graphicFrame>
        <p:nvGraphicFramePr>
          <p:cNvPr id="46" name="2 Tabla">
            <a:extLst>
              <a:ext uri="{FF2B5EF4-FFF2-40B4-BE49-F238E27FC236}">
                <a16:creationId xmlns:a16="http://schemas.microsoft.com/office/drawing/2014/main" id="{8D7421C5-9FE9-E981-A607-12533844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63916"/>
              </p:ext>
            </p:extLst>
          </p:nvPr>
        </p:nvGraphicFramePr>
        <p:xfrm>
          <a:off x="6620799" y="1286944"/>
          <a:ext cx="5232398" cy="4022624"/>
        </p:xfrm>
        <a:graphic>
          <a:graphicData uri="http://schemas.openxmlformats.org/drawingml/2006/table">
            <a:tbl>
              <a:tblPr/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7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LUGAR DE   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ATENCION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CASOS TB TODAS LAS FORMAS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Primer nivel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Hospital 2° nivel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7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Hospital 3° nivel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TCP-6ª</a:t>
                      </a:r>
                    </a:p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Centro Penal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Otros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(proveedores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privados)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1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adroTexto 82">
            <a:extLst>
              <a:ext uri="{FF2B5EF4-FFF2-40B4-BE49-F238E27FC236}">
                <a16:creationId xmlns:a16="http://schemas.microsoft.com/office/drawing/2014/main" id="{4E0C7F3B-DBB6-274B-FB07-442C09CEFADC}"/>
              </a:ext>
            </a:extLst>
          </p:cNvPr>
          <p:cNvSpPr txBox="1"/>
          <p:nvPr/>
        </p:nvSpPr>
        <p:spPr>
          <a:xfrm>
            <a:off x="0" y="117661"/>
            <a:ext cx="11925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>
                <a:solidFill>
                  <a:schemeClr val="bg1"/>
                </a:solidFill>
              </a:rPr>
              <a:t>Investigación de contactos de Tuberculosis Ilobasco, Cabañas, 2022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545C7F5-76FE-EF08-ACE8-EC51636FB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68499"/>
              </p:ext>
            </p:extLst>
          </p:nvPr>
        </p:nvGraphicFramePr>
        <p:xfrm>
          <a:off x="2794000" y="1239944"/>
          <a:ext cx="6108700" cy="4077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267">
                  <a:extLst>
                    <a:ext uri="{9D8B030D-6E8A-4147-A177-3AD203B41FA5}">
                      <a16:colId xmlns:a16="http://schemas.microsoft.com/office/drawing/2014/main" val="2143525040"/>
                    </a:ext>
                  </a:extLst>
                </a:gridCol>
                <a:gridCol w="1170433">
                  <a:extLst>
                    <a:ext uri="{9D8B030D-6E8A-4147-A177-3AD203B41FA5}">
                      <a16:colId xmlns:a16="http://schemas.microsoft.com/office/drawing/2014/main" val="2865924708"/>
                    </a:ext>
                  </a:extLst>
                </a:gridCol>
              </a:tblGrid>
              <a:tr h="496226">
                <a:tc>
                  <a:txBody>
                    <a:bodyPr/>
                    <a:lstStyle/>
                    <a:p>
                      <a:r>
                        <a:rPr lang="es-US" dirty="0"/>
                        <a:t>Contactos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/>
                        <a:t>N°</a:t>
                      </a:r>
                      <a:endParaRPr lang="es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13640"/>
                  </a:ext>
                </a:extLst>
              </a:tr>
              <a:tr h="53820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 dirty="0">
                          <a:effectLst/>
                        </a:rPr>
                        <a:t> Contactos de TB Identificados</a:t>
                      </a:r>
                      <a:endParaRPr lang="es-SV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5041972"/>
                  </a:ext>
                </a:extLst>
              </a:tr>
              <a:tr h="62540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 dirty="0">
                          <a:effectLst/>
                        </a:rPr>
                        <a:t> Contactos de TB examinados  </a:t>
                      </a:r>
                      <a:endParaRPr lang="es-SV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58931"/>
                  </a:ext>
                </a:extLst>
              </a:tr>
              <a:tr h="49622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 dirty="0">
                          <a:effectLst/>
                        </a:rPr>
                        <a:t> Casos de TB por Contacto</a:t>
                      </a:r>
                      <a:endParaRPr lang="es-SV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8229574"/>
                  </a:ext>
                </a:extLst>
              </a:tr>
              <a:tr h="782311">
                <a:tc>
                  <a:txBody>
                    <a:bodyPr/>
                    <a:lstStyle/>
                    <a:p>
                      <a:r>
                        <a:rPr lang="es-SV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Contactos menores de </a:t>
                      </a:r>
                      <a:r>
                        <a:rPr lang="es-SV" sz="1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es-SV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años de casos TB Bacteriológicamente (+) </a:t>
                      </a:r>
                      <a:endParaRPr lang="es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6627943"/>
                  </a:ext>
                </a:extLst>
              </a:tr>
              <a:tr h="1117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Contactos menores de </a:t>
                      </a:r>
                      <a:r>
                        <a:rPr lang="es-SV" sz="1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es-SV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años de casos TB Bacteriológicamente (+) </a:t>
                      </a:r>
                      <a:r>
                        <a:rPr lang="es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que recibieron quimioprofilaxis</a:t>
                      </a:r>
                      <a:endParaRPr lang="es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075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2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051D09-FC7D-6328-6AE1-E8AB5F601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4" b="17579"/>
          <a:stretch/>
        </p:blipFill>
        <p:spPr>
          <a:xfrm>
            <a:off x="7777315" y="153899"/>
            <a:ext cx="4055117" cy="655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DCC3B7-8CBF-3E15-1EA7-AB214554DE4B}"/>
              </a:ext>
            </a:extLst>
          </p:cNvPr>
          <p:cNvSpPr txBox="1"/>
          <p:nvPr/>
        </p:nvSpPr>
        <p:spPr>
          <a:xfrm>
            <a:off x="0" y="1228396"/>
            <a:ext cx="75684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Entrega  de tratamiento a promotora de Salud del área rural para el seguimiento y administración de TAES comunitario</a:t>
            </a:r>
          </a:p>
          <a:p>
            <a:pPr algn="ctr"/>
            <a:r>
              <a:rPr lang="es-ES" sz="4000" dirty="0">
                <a:solidFill>
                  <a:schemeClr val="bg1"/>
                </a:solidFill>
              </a:rPr>
              <a:t>Año 2021 = 8</a:t>
            </a:r>
          </a:p>
          <a:p>
            <a:pPr algn="ctr"/>
            <a:r>
              <a:rPr lang="es-ES" sz="4000" dirty="0">
                <a:solidFill>
                  <a:schemeClr val="bg1"/>
                </a:solidFill>
              </a:rPr>
              <a:t>Año 2022 = 3</a:t>
            </a:r>
            <a:endParaRPr lang="es-SV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13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589</Words>
  <Application>Microsoft Office PowerPoint</Application>
  <PresentationFormat>Panorámica</PresentationFormat>
  <Paragraphs>148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Ernesto  Bonilla</dc:creator>
  <cp:lastModifiedBy>Monitoreo MCP</cp:lastModifiedBy>
  <cp:revision>26</cp:revision>
  <dcterms:created xsi:type="dcterms:W3CDTF">2021-12-08T16:35:54Z</dcterms:created>
  <dcterms:modified xsi:type="dcterms:W3CDTF">2022-09-09T18:16:42Z</dcterms:modified>
</cp:coreProperties>
</file>