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3">
  <p:sldMasterIdLst>
    <p:sldMasterId id="2147483648" r:id="rId1"/>
  </p:sldMasterIdLst>
  <p:notesMasterIdLst>
    <p:notesMasterId r:id="rId28"/>
  </p:notesMasterIdLst>
  <p:sldIdLst>
    <p:sldId id="353" r:id="rId2"/>
    <p:sldId id="434" r:id="rId3"/>
    <p:sldId id="433" r:id="rId4"/>
    <p:sldId id="406" r:id="rId5"/>
    <p:sldId id="435" r:id="rId6"/>
    <p:sldId id="437" r:id="rId7"/>
    <p:sldId id="387" r:id="rId8"/>
    <p:sldId id="394" r:id="rId9"/>
    <p:sldId id="438" r:id="rId10"/>
    <p:sldId id="403" r:id="rId11"/>
    <p:sldId id="408" r:id="rId12"/>
    <p:sldId id="451" r:id="rId13"/>
    <p:sldId id="439" r:id="rId14"/>
    <p:sldId id="452" r:id="rId15"/>
    <p:sldId id="440" r:id="rId16"/>
    <p:sldId id="453" r:id="rId17"/>
    <p:sldId id="454" r:id="rId18"/>
    <p:sldId id="442" r:id="rId19"/>
    <p:sldId id="443" r:id="rId20"/>
    <p:sldId id="444" r:id="rId21"/>
    <p:sldId id="445" r:id="rId22"/>
    <p:sldId id="446" r:id="rId23"/>
    <p:sldId id="447" r:id="rId24"/>
    <p:sldId id="448" r:id="rId25"/>
    <p:sldId id="449" r:id="rId26"/>
    <p:sldId id="441" r:id="rId27"/>
  </p:sldIdLst>
  <p:sldSz cx="12192000" cy="6858000"/>
  <p:notesSz cx="6858000" cy="9144000"/>
  <p:embeddedFontLst>
    <p:embeddedFont>
      <p:font typeface="Arial Nova Cond" panose="020B0506020202020204" pitchFamily="34" charset="0"/>
      <p:regular r:id="rId29"/>
      <p:bold r:id="rId30"/>
      <p:italic r:id="rId31"/>
      <p:boldItalic r:id="rId32"/>
    </p:embeddedFont>
    <p:embeddedFont>
      <p:font typeface="Bahnschrift" panose="020B0502040204020203" pitchFamily="34" charset="0"/>
      <p:regular r:id="rId33"/>
      <p:bold r:id="rId34"/>
    </p:embeddedFont>
    <p:embeddedFont>
      <p:font typeface="Bahnschrift Light" panose="020B0502040204020203" pitchFamily="3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CorePaintB3W01-Regular" panose="020B0A06030302020204" charset="0"/>
      <p:regular r:id="rId42"/>
    </p:embeddedFont>
    <p:embeddedFont>
      <p:font typeface="Trebuchet MS" panose="020B0603020202020204" pitchFamily="34" charset="0"/>
      <p:regular r:id="rId43"/>
      <p:bold r:id="rId44"/>
      <p:italic r:id="rId45"/>
      <p:boldItalic r:id="rId46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Sofia Alvarez" initials="ASA" lastIdx="2" clrIdx="0">
    <p:extLst>
      <p:ext uri="{19B8F6BF-5375-455C-9EA6-DF929625EA0E}">
        <p15:presenceInfo xmlns:p15="http://schemas.microsoft.com/office/powerpoint/2012/main" userId="S-1-5-21-3535016857-1483001787-2476811386-5646" providerId="AD"/>
      </p:ext>
    </p:extLst>
  </p:cmAuthor>
  <p:cmAuthor id="2" name="Merino, Milton" initials="MM" lastIdx="2" clrIdx="1">
    <p:extLst>
      <p:ext uri="{19B8F6BF-5375-455C-9EA6-DF929625EA0E}">
        <p15:presenceInfo xmlns:p15="http://schemas.microsoft.com/office/powerpoint/2012/main" userId="S::Milton.Merino@plan-international.org::8822809f-7eb1-41e1-9e7b-6cf76b9dd1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EA5"/>
    <a:srgbClr val="FF29A8"/>
    <a:srgbClr val="EF008C"/>
    <a:srgbClr val="C40075"/>
    <a:srgbClr val="F1C400"/>
    <a:srgbClr val="0072CD"/>
    <a:srgbClr val="3B5595"/>
    <a:srgbClr val="2B3D6B"/>
    <a:srgbClr val="E6E6E6"/>
    <a:srgbClr val="829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57E528-ECA2-48B3-A170-BDEC28BA9F9D}" v="1" dt="2022-10-17T22:36:59.7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5" autoAdjust="0"/>
    <p:restoredTop sz="92759" autoAdjust="0"/>
  </p:normalViewPr>
  <p:slideViewPr>
    <p:cSldViewPr snapToGrid="0">
      <p:cViewPr varScale="1">
        <p:scale>
          <a:sx n="62" d="100"/>
          <a:sy n="62" d="100"/>
        </p:scale>
        <p:origin x="10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ino, Milton" userId="8822809f-7eb1-41e1-9e7b-6cf76b9dd1ea" providerId="ADAL" clId="{6831A46C-35C1-4B3D-AD34-55F3A9CD164E}"/>
    <pc:docChg chg="addSld delSld modSld">
      <pc:chgData name="Merino, Milton" userId="8822809f-7eb1-41e1-9e7b-6cf76b9dd1ea" providerId="ADAL" clId="{6831A46C-35C1-4B3D-AD34-55F3A9CD164E}" dt="2022-10-17T22:28:53.687" v="4"/>
      <pc:docMkLst>
        <pc:docMk/>
      </pc:docMkLst>
      <pc:sldChg chg="modAnim">
        <pc:chgData name="Merino, Milton" userId="8822809f-7eb1-41e1-9e7b-6cf76b9dd1ea" providerId="ADAL" clId="{6831A46C-35C1-4B3D-AD34-55F3A9CD164E}" dt="2022-10-17T22:28:36.483" v="2"/>
        <pc:sldMkLst>
          <pc:docMk/>
          <pc:sldMk cId="3777961457" sldId="408"/>
        </pc:sldMkLst>
      </pc:sldChg>
      <pc:sldChg chg="modAnim">
        <pc:chgData name="Merino, Milton" userId="8822809f-7eb1-41e1-9e7b-6cf76b9dd1ea" providerId="ADAL" clId="{6831A46C-35C1-4B3D-AD34-55F3A9CD164E}" dt="2022-10-17T22:28:46.157" v="3"/>
        <pc:sldMkLst>
          <pc:docMk/>
          <pc:sldMk cId="2710537411" sldId="439"/>
        </pc:sldMkLst>
      </pc:sldChg>
      <pc:sldChg chg="modAnim">
        <pc:chgData name="Merino, Milton" userId="8822809f-7eb1-41e1-9e7b-6cf76b9dd1ea" providerId="ADAL" clId="{6831A46C-35C1-4B3D-AD34-55F3A9CD164E}" dt="2022-10-17T22:28:53.687" v="4"/>
        <pc:sldMkLst>
          <pc:docMk/>
          <pc:sldMk cId="3032159737" sldId="440"/>
        </pc:sldMkLst>
      </pc:sldChg>
      <pc:sldChg chg="del">
        <pc:chgData name="Merino, Milton" userId="8822809f-7eb1-41e1-9e7b-6cf76b9dd1ea" providerId="ADAL" clId="{6831A46C-35C1-4B3D-AD34-55F3A9CD164E}" dt="2022-10-17T22:27:50.593" v="1" actId="47"/>
        <pc:sldMkLst>
          <pc:docMk/>
          <pc:sldMk cId="1662554455" sldId="443"/>
        </pc:sldMkLst>
      </pc:sldChg>
      <pc:sldChg chg="add">
        <pc:chgData name="Merino, Milton" userId="8822809f-7eb1-41e1-9e7b-6cf76b9dd1ea" providerId="ADAL" clId="{6831A46C-35C1-4B3D-AD34-55F3A9CD164E}" dt="2022-10-17T22:26:55.339" v="0"/>
        <pc:sldMkLst>
          <pc:docMk/>
          <pc:sldMk cId="821553100" sldId="45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pperez\Desktop\DOCUMENTOS%20SUBVENCION%20%20SLV-H-PLAN%202022-2024\TALLERES%20FM\Presentaciones%20talleres\Presentaci&#243;n%20Ejecuci&#243;n%20a%20junio%202022_Plan%20y%20SR_MCP\Ejecuci&#243;n%20Financiera%20Plan%20y%20SR%20al%2030.06.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[Gráfico en Microsoft PowerPoint]PptovsGasto!TablaDinámica3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>
                <a:latin typeface="Trebuchet MS" panose="020B0603020202020204" pitchFamily="34" charset="0"/>
              </a:rPr>
              <a:t>EJECUCION FINANCIERA AL 30/06/2022</a:t>
            </a:r>
            <a:endParaRPr lang="en-US" sz="1600" b="1">
              <a:latin typeface="Trebuchet MS" panose="020B0603020202020204" pitchFamily="34" charset="0"/>
            </a:endParaRPr>
          </a:p>
        </c:rich>
      </c:tx>
      <c:layout>
        <c:manualLayout>
          <c:xMode val="edge"/>
          <c:yMode val="edge"/>
          <c:x val="0.20410338308349957"/>
          <c:y val="5.0281648858749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6"/>
          </a:solidFill>
          <a:ln>
            <a:noFill/>
          </a:ln>
          <a:effectLst/>
        </c:spPr>
      </c:pivotFmt>
      <c:pivotFmt>
        <c:idx val="10"/>
        <c:spPr>
          <a:solidFill>
            <a:schemeClr val="accent6"/>
          </a:solidFill>
          <a:ln>
            <a:noFill/>
          </a:ln>
          <a:effectLst/>
        </c:spPr>
      </c:pivotFmt>
      <c:pivotFmt>
        <c:idx val="11"/>
        <c:spPr>
          <a:solidFill>
            <a:schemeClr val="accent6"/>
          </a:solidFill>
          <a:ln>
            <a:noFill/>
          </a:ln>
          <a:effectLst/>
        </c:spPr>
      </c:pivotFmt>
      <c:pivotFmt>
        <c:idx val="12"/>
        <c:spPr>
          <a:solidFill>
            <a:schemeClr val="accent6"/>
          </a:solidFill>
          <a:ln>
            <a:noFill/>
          </a:ln>
          <a:effectLst/>
        </c:spPr>
      </c:pivotFmt>
      <c:pivotFmt>
        <c:idx val="13"/>
        <c:spPr>
          <a:solidFill>
            <a:schemeClr val="accent6"/>
          </a:solidFill>
          <a:ln>
            <a:noFill/>
          </a:ln>
          <a:effectLst/>
        </c:spPr>
      </c:pivotFmt>
      <c:pivotFmt>
        <c:idx val="14"/>
        <c:spPr>
          <a:solidFill>
            <a:schemeClr val="accent6"/>
          </a:solidFill>
          <a:ln>
            <a:noFill/>
          </a:ln>
          <a:effectLst/>
        </c:spPr>
      </c:pivotFmt>
      <c:pivotFmt>
        <c:idx val="15"/>
        <c:spPr>
          <a:solidFill>
            <a:schemeClr val="accent6"/>
          </a:solidFill>
          <a:ln>
            <a:noFill/>
          </a:ln>
          <a:effectLst/>
        </c:spPr>
      </c:pivotFmt>
      <c:pivotFmt>
        <c:idx val="1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1.8209010393991112E-2"/>
              <c:y val="-0.1179467993265636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23561643835616439"/>
              <c:y val="-0.1534526442186347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28127853881278536"/>
              <c:y val="3.410058760414104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9178082191780821"/>
              <c:y val="0.1977834081040180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20091324200913246"/>
              <c:y val="5.797099892703978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28858447488584477"/>
              <c:y val="0.1023017628124231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14965962984987832"/>
              <c:y val="-0.2893919765837809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6"/>
          </a:solidFill>
          <a:ln>
            <a:noFill/>
          </a:ln>
          <a:effectLst/>
        </c:spPr>
      </c:pivotFmt>
      <c:pivotFmt>
        <c:idx val="2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6"/>
          </a:solidFill>
          <a:ln>
            <a:noFill/>
          </a:ln>
          <a:effectLst/>
        </c:spPr>
      </c:pivotFmt>
      <c:pivotFmt>
        <c:idx val="2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6"/>
          </a:solidFill>
          <a:ln>
            <a:noFill/>
          </a:ln>
          <a:effectLst/>
        </c:spPr>
      </c:pivotFmt>
      <c:pivotFmt>
        <c:idx val="31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5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doughnutChart>
        <c:varyColors val="1"/>
        <c:ser>
          <c:idx val="0"/>
          <c:order val="0"/>
          <c:tx>
            <c:strRef>
              <c:f>PptovsGasto!$F$92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FF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24-4958-8BCF-C675560F1E7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24-4958-8BCF-C675560F1E7B}"/>
              </c:ext>
            </c:extLst>
          </c:dPt>
          <c:dPt>
            <c:idx val="2"/>
            <c:bubble3D val="0"/>
            <c:spPr>
              <a:solidFill>
                <a:srgbClr val="99FF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B24-4958-8BCF-C675560F1E7B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B24-4958-8BCF-C675560F1E7B}"/>
              </c:ext>
            </c:extLst>
          </c:dPt>
          <c:dLbls>
            <c:dLbl>
              <c:idx val="0"/>
              <c:layout>
                <c:manualLayout>
                  <c:x val="0.19959162944597669"/>
                  <c:y val="-8.660909663364869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24-4958-8BCF-C675560F1E7B}"/>
                </c:ext>
              </c:extLst>
            </c:dLbl>
            <c:dLbl>
              <c:idx val="1"/>
              <c:layout>
                <c:manualLayout>
                  <c:x val="0.17802324480203172"/>
                  <c:y val="-3.049070223648500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24-4958-8BCF-C675560F1E7B}"/>
                </c:ext>
              </c:extLst>
            </c:dLbl>
            <c:dLbl>
              <c:idx val="2"/>
              <c:layout>
                <c:manualLayout>
                  <c:x val="0.137538813329352"/>
                  <c:y val="0.2210575912145162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24-4958-8BCF-C675560F1E7B}"/>
                </c:ext>
              </c:extLst>
            </c:dLbl>
            <c:dLbl>
              <c:idx val="3"/>
              <c:layout>
                <c:manualLayout>
                  <c:x val="-0.17810927737970111"/>
                  <c:y val="7.62267555912124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24-4958-8BCF-C675560F1E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PptovsGasto!$E$92:$E$95</c:f>
              <c:strCache>
                <c:ptCount val="4"/>
                <c:pt idx="0">
                  <c:v>  GASTO ACUMULADO AL 30/06/2022</c:v>
                </c:pt>
                <c:pt idx="1">
                  <c:v>COMPROMISOS </c:v>
                </c:pt>
                <c:pt idx="2">
                  <c:v>OBLIGACIONES </c:v>
                </c:pt>
                <c:pt idx="3">
                  <c:v> DISPONIBLE AL 30/06/2022</c:v>
                </c:pt>
              </c:strCache>
            </c:strRef>
          </c:cat>
          <c:val>
            <c:numRef>
              <c:f>PptovsGasto!$F$92:$F$95</c:f>
              <c:numCache>
                <c:formatCode>_("$"* #,##0.00_);_("$"* \(#,##0.00\);_("$"* "-"??_);_(@_)</c:formatCode>
                <c:ptCount val="4"/>
                <c:pt idx="0">
                  <c:v>143936.19999999998</c:v>
                </c:pt>
                <c:pt idx="1">
                  <c:v>12540.070000000002</c:v>
                </c:pt>
                <c:pt idx="2">
                  <c:v>0</c:v>
                </c:pt>
                <c:pt idx="3">
                  <c:v>340827.59134999994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24-4958-8BCF-C675560F1E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25400" cap="flat" cmpd="sng" algn="ctr">
      <a:solidFill>
        <a:schemeClr val="accent4"/>
      </a:solidFill>
      <a:round/>
    </a:ln>
    <a:effectLst/>
  </c:spPr>
  <c:txPr>
    <a:bodyPr/>
    <a:lstStyle/>
    <a:p>
      <a:pPr>
        <a:defRPr/>
      </a:pPr>
      <a:endParaRPr lang="es-SV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[Ejecución Financiera Plan y SR al 30.06.2022.xlsx]PptovsGasto!TablaDinámica3</c:name>
    <c:fmtId val="2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>
                <a:latin typeface="Trebuchet MS" panose="020B0603020202020204" pitchFamily="34" charset="0"/>
              </a:rPr>
              <a:t>EJECUCION FINANCIERA AL 30/06/2022</a:t>
            </a:r>
            <a:endParaRPr lang="en-US" sz="1600" b="1">
              <a:latin typeface="Trebuchet MS" panose="020B0603020202020204" pitchFamily="34" charset="0"/>
            </a:endParaRPr>
          </a:p>
        </c:rich>
      </c:tx>
      <c:layout>
        <c:manualLayout>
          <c:xMode val="edge"/>
          <c:yMode val="edge"/>
          <c:x val="0.20410338308349957"/>
          <c:y val="5.0281648858749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6"/>
          </a:solidFill>
          <a:ln>
            <a:noFill/>
          </a:ln>
          <a:effectLst/>
        </c:spPr>
      </c:pivotFmt>
      <c:pivotFmt>
        <c:idx val="10"/>
        <c:spPr>
          <a:solidFill>
            <a:schemeClr val="accent6"/>
          </a:solidFill>
          <a:ln>
            <a:noFill/>
          </a:ln>
          <a:effectLst/>
        </c:spPr>
      </c:pivotFmt>
      <c:pivotFmt>
        <c:idx val="11"/>
        <c:spPr>
          <a:solidFill>
            <a:schemeClr val="accent6"/>
          </a:solidFill>
          <a:ln>
            <a:noFill/>
          </a:ln>
          <a:effectLst/>
        </c:spPr>
      </c:pivotFmt>
      <c:pivotFmt>
        <c:idx val="12"/>
        <c:spPr>
          <a:solidFill>
            <a:schemeClr val="accent6"/>
          </a:solidFill>
          <a:ln>
            <a:noFill/>
          </a:ln>
          <a:effectLst/>
        </c:spPr>
      </c:pivotFmt>
      <c:pivotFmt>
        <c:idx val="13"/>
        <c:spPr>
          <a:solidFill>
            <a:schemeClr val="accent6"/>
          </a:solidFill>
          <a:ln>
            <a:noFill/>
          </a:ln>
          <a:effectLst/>
        </c:spPr>
      </c:pivotFmt>
      <c:pivotFmt>
        <c:idx val="14"/>
        <c:spPr>
          <a:solidFill>
            <a:schemeClr val="accent6"/>
          </a:solidFill>
          <a:ln>
            <a:noFill/>
          </a:ln>
          <a:effectLst/>
        </c:spPr>
      </c:pivotFmt>
      <c:pivotFmt>
        <c:idx val="15"/>
        <c:spPr>
          <a:solidFill>
            <a:schemeClr val="accent6"/>
          </a:solidFill>
          <a:ln>
            <a:noFill/>
          </a:ln>
          <a:effectLst/>
        </c:spPr>
      </c:pivotFmt>
      <c:pivotFmt>
        <c:idx val="1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1.8209010393991112E-2"/>
              <c:y val="-0.1179467993265636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23561643835616439"/>
              <c:y val="-0.1534526442186347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28127853881278536"/>
              <c:y val="3.410058760414104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9178082191780821"/>
              <c:y val="0.1977834081040180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20091324200913246"/>
              <c:y val="5.797099892703978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28858447488584477"/>
              <c:y val="0.1023017628124231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14965962984987832"/>
              <c:y val="-0.2893919765837809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6"/>
          </a:solidFill>
          <a:ln>
            <a:noFill/>
          </a:ln>
          <a:effectLst/>
        </c:spPr>
      </c:pivotFmt>
      <c:pivotFmt>
        <c:idx val="2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6"/>
          </a:solidFill>
          <a:ln>
            <a:noFill/>
          </a:ln>
          <a:effectLst/>
        </c:spPr>
      </c:pivotFmt>
      <c:pivotFmt>
        <c:idx val="2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6"/>
          </a:solidFill>
          <a:ln>
            <a:noFill/>
          </a:ln>
          <a:effectLst/>
        </c:spPr>
      </c:pivotFmt>
      <c:pivotFmt>
        <c:idx val="31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5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doughnutChart>
        <c:varyColors val="1"/>
        <c:ser>
          <c:idx val="0"/>
          <c:order val="0"/>
          <c:tx>
            <c:strRef>
              <c:f>PptovsGasto!$F$92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FF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1B-44D4-B99C-E46755FD71B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1B-44D4-B99C-E46755FD71B5}"/>
              </c:ext>
            </c:extLst>
          </c:dPt>
          <c:dPt>
            <c:idx val="2"/>
            <c:bubble3D val="0"/>
            <c:spPr>
              <a:solidFill>
                <a:srgbClr val="99FF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1B-44D4-B99C-E46755FD71B5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A1B-44D4-B99C-E46755FD71B5}"/>
              </c:ext>
            </c:extLst>
          </c:dPt>
          <c:dLbls>
            <c:dLbl>
              <c:idx val="0"/>
              <c:layout>
                <c:manualLayout>
                  <c:x val="0.17107978221086384"/>
                  <c:y val="-3.557248594256583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1B-44D4-B99C-E46755FD71B5}"/>
                </c:ext>
              </c:extLst>
            </c:dLbl>
            <c:dLbl>
              <c:idx val="1"/>
              <c:layout>
                <c:manualLayout>
                  <c:x val="0.19461000507323686"/>
                  <c:y val="-3.049063397957152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1B-44D4-B99C-E46755FD71B5}"/>
                </c:ext>
              </c:extLst>
            </c:dLbl>
            <c:dLbl>
              <c:idx val="2"/>
              <c:layout>
                <c:manualLayout>
                  <c:x val="0.137538813329352"/>
                  <c:y val="0.2210575912145162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1B-44D4-B99C-E46755FD71B5}"/>
                </c:ext>
              </c:extLst>
            </c:dLbl>
            <c:dLbl>
              <c:idx val="3"/>
              <c:layout>
                <c:manualLayout>
                  <c:x val="-0.17810927737970111"/>
                  <c:y val="7.62267555912124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1B-44D4-B99C-E46755FD71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PptovsGasto!$E$92:$E$95</c:f>
              <c:strCache>
                <c:ptCount val="4"/>
                <c:pt idx="0">
                  <c:v>  GASTO ACUMULADO AL 30/06/2022</c:v>
                </c:pt>
                <c:pt idx="1">
                  <c:v>COMPROMISOS </c:v>
                </c:pt>
                <c:pt idx="2">
                  <c:v>OBLIGACIONES </c:v>
                </c:pt>
                <c:pt idx="3">
                  <c:v> DISPONIBLE AL 30/06/2022</c:v>
                </c:pt>
              </c:strCache>
            </c:strRef>
          </c:cat>
          <c:val>
            <c:numRef>
              <c:f>PptovsGasto!$F$92:$F$95</c:f>
              <c:numCache>
                <c:formatCode>_("$"* #,##0.00_);_("$"* \(#,##0.00\);_("$"* "-"??_);_(@_)</c:formatCode>
                <c:ptCount val="4"/>
                <c:pt idx="0">
                  <c:v>24834.309999999983</c:v>
                </c:pt>
                <c:pt idx="1">
                  <c:v>1569.96</c:v>
                </c:pt>
                <c:pt idx="2">
                  <c:v>0</c:v>
                </c:pt>
                <c:pt idx="3">
                  <c:v>52000.366312500024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1B-44D4-B99C-E46755FD71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25400" cap="flat" cmpd="sng" algn="ctr">
      <a:solidFill>
        <a:schemeClr val="accent4"/>
      </a:solidFill>
      <a:round/>
    </a:ln>
    <a:effectLst/>
  </c:spPr>
  <c:txPr>
    <a:bodyPr/>
    <a:lstStyle/>
    <a:p>
      <a:pPr>
        <a:defRPr/>
      </a:pPr>
      <a:endParaRPr lang="es-SV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[Ejecución Financiera Plan y SR al 30.06.2022.xlsx]PptovsGasto!TablaDinámica3</c:name>
    <c:fmtId val="2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>
                <a:latin typeface="Trebuchet MS" panose="020B0603020202020204" pitchFamily="34" charset="0"/>
              </a:rPr>
              <a:t>EJECUCION FINANCIERA AL 30/06/2022</a:t>
            </a:r>
            <a:endParaRPr lang="en-US" sz="1600" b="1">
              <a:latin typeface="Trebuchet MS" panose="020B0603020202020204" pitchFamily="34" charset="0"/>
            </a:endParaRPr>
          </a:p>
        </c:rich>
      </c:tx>
      <c:layout>
        <c:manualLayout>
          <c:xMode val="edge"/>
          <c:yMode val="edge"/>
          <c:x val="0.20410338308349957"/>
          <c:y val="5.0281648858749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6"/>
          </a:solidFill>
          <a:ln>
            <a:noFill/>
          </a:ln>
          <a:effectLst/>
        </c:spPr>
      </c:pivotFmt>
      <c:pivotFmt>
        <c:idx val="10"/>
        <c:spPr>
          <a:solidFill>
            <a:schemeClr val="accent6"/>
          </a:solidFill>
          <a:ln>
            <a:noFill/>
          </a:ln>
          <a:effectLst/>
        </c:spPr>
      </c:pivotFmt>
      <c:pivotFmt>
        <c:idx val="11"/>
        <c:spPr>
          <a:solidFill>
            <a:schemeClr val="accent6"/>
          </a:solidFill>
          <a:ln>
            <a:noFill/>
          </a:ln>
          <a:effectLst/>
        </c:spPr>
      </c:pivotFmt>
      <c:pivotFmt>
        <c:idx val="12"/>
        <c:spPr>
          <a:solidFill>
            <a:schemeClr val="accent6"/>
          </a:solidFill>
          <a:ln>
            <a:noFill/>
          </a:ln>
          <a:effectLst/>
        </c:spPr>
      </c:pivotFmt>
      <c:pivotFmt>
        <c:idx val="13"/>
        <c:spPr>
          <a:solidFill>
            <a:schemeClr val="accent6"/>
          </a:solidFill>
          <a:ln>
            <a:noFill/>
          </a:ln>
          <a:effectLst/>
        </c:spPr>
      </c:pivotFmt>
      <c:pivotFmt>
        <c:idx val="14"/>
        <c:spPr>
          <a:solidFill>
            <a:schemeClr val="accent6"/>
          </a:solidFill>
          <a:ln>
            <a:noFill/>
          </a:ln>
          <a:effectLst/>
        </c:spPr>
      </c:pivotFmt>
      <c:pivotFmt>
        <c:idx val="15"/>
        <c:spPr>
          <a:solidFill>
            <a:schemeClr val="accent6"/>
          </a:solidFill>
          <a:ln>
            <a:noFill/>
          </a:ln>
          <a:effectLst/>
        </c:spPr>
      </c:pivotFmt>
      <c:pivotFmt>
        <c:idx val="1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1.8209010393991112E-2"/>
              <c:y val="-0.1179467993265636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23561643835616439"/>
              <c:y val="-0.1534526442186347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28127853881278536"/>
              <c:y val="3.410058760414104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9178082191780821"/>
              <c:y val="0.1977834081040180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20091324200913246"/>
              <c:y val="5.797099892703978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28858447488584477"/>
              <c:y val="0.1023017628124231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14965962984987832"/>
              <c:y val="-0.2893919765837809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6"/>
          </a:solidFill>
          <a:ln>
            <a:noFill/>
          </a:ln>
          <a:effectLst/>
        </c:spPr>
      </c:pivotFmt>
      <c:pivotFmt>
        <c:idx val="2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6"/>
          </a:solidFill>
          <a:ln>
            <a:noFill/>
          </a:ln>
          <a:effectLst/>
        </c:spPr>
      </c:pivotFmt>
      <c:pivotFmt>
        <c:idx val="2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6"/>
          </a:solidFill>
          <a:ln>
            <a:noFill/>
          </a:ln>
          <a:effectLst/>
        </c:spPr>
      </c:pivotFmt>
      <c:pivotFmt>
        <c:idx val="31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5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doughnutChart>
        <c:varyColors val="1"/>
        <c:ser>
          <c:idx val="0"/>
          <c:order val="0"/>
          <c:tx>
            <c:strRef>
              <c:f>PptovsGasto!$F$92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FF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16-4302-9DD9-85E6A0416C9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16-4302-9DD9-85E6A0416C9B}"/>
              </c:ext>
            </c:extLst>
          </c:dPt>
          <c:dPt>
            <c:idx val="2"/>
            <c:bubble3D val="0"/>
            <c:spPr>
              <a:solidFill>
                <a:srgbClr val="99FF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16-4302-9DD9-85E6A0416C9B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B16-4302-9DD9-85E6A0416C9B}"/>
              </c:ext>
            </c:extLst>
          </c:dPt>
          <c:dLbls>
            <c:dLbl>
              <c:idx val="0"/>
              <c:layout>
                <c:manualLayout>
                  <c:x val="0.18817098585285902"/>
                  <c:y val="-6.634418102347942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16-4302-9DD9-85E6A0416C9B}"/>
                </c:ext>
              </c:extLst>
            </c:dLbl>
            <c:dLbl>
              <c:idx val="1"/>
              <c:layout>
                <c:manualLayout>
                  <c:x val="0.20460966729523908"/>
                  <c:y val="-5.466841235818067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16-4302-9DD9-85E6A0416C9B}"/>
                </c:ext>
              </c:extLst>
            </c:dLbl>
            <c:dLbl>
              <c:idx val="2"/>
              <c:layout>
                <c:manualLayout>
                  <c:x val="0.137538813329352"/>
                  <c:y val="0.2210575912145162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16-4302-9DD9-85E6A0416C9B}"/>
                </c:ext>
              </c:extLst>
            </c:dLbl>
            <c:dLbl>
              <c:idx val="3"/>
              <c:layout>
                <c:manualLayout>
                  <c:x val="-0.17810927737970111"/>
                  <c:y val="7.62267555912124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16-4302-9DD9-85E6A0416C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PptovsGasto!$E$92:$E$95</c:f>
              <c:strCache>
                <c:ptCount val="4"/>
                <c:pt idx="0">
                  <c:v>  GASTO ACUMULADO AL 30/06/2022</c:v>
                </c:pt>
                <c:pt idx="1">
                  <c:v>COMPROMISOS </c:v>
                </c:pt>
                <c:pt idx="2">
                  <c:v>OBLIGACIONES </c:v>
                </c:pt>
                <c:pt idx="3">
                  <c:v> DISPONIBLE AL 30/06/2022</c:v>
                </c:pt>
              </c:strCache>
            </c:strRef>
          </c:cat>
          <c:val>
            <c:numRef>
              <c:f>PptovsGasto!$F$92:$F$95</c:f>
              <c:numCache>
                <c:formatCode>_("$"* #,##0.00_);_("$"* \(#,##0.00\);_("$"* "-"??_);_(@_)</c:formatCode>
                <c:ptCount val="4"/>
                <c:pt idx="0">
                  <c:v>66743.689999999959</c:v>
                </c:pt>
                <c:pt idx="1">
                  <c:v>8528.7999999999993</c:v>
                </c:pt>
                <c:pt idx="2">
                  <c:v>0</c:v>
                </c:pt>
                <c:pt idx="3">
                  <c:v>154304.72005750006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16-4302-9DD9-85E6A0416C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25400" cap="flat" cmpd="sng" algn="ctr">
      <a:solidFill>
        <a:schemeClr val="accent4"/>
      </a:solidFill>
      <a:round/>
    </a:ln>
    <a:effectLst/>
  </c:spPr>
  <c:txPr>
    <a:bodyPr/>
    <a:lstStyle/>
    <a:p>
      <a:pPr>
        <a:defRPr/>
      </a:pPr>
      <a:endParaRPr lang="es-SV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[Ejecución Financiera Plan y SR al 30.06.2022.xlsx]PptovsGasto!TablaDinámica3</c:name>
    <c:fmtId val="2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>
                <a:latin typeface="Trebuchet MS" panose="020B0603020202020204" pitchFamily="34" charset="0"/>
              </a:rPr>
              <a:t>EJECUCION FINANCIERA AL 30/06/2022</a:t>
            </a:r>
            <a:endParaRPr lang="en-US" sz="1600" b="1">
              <a:latin typeface="Trebuchet MS" panose="020B0603020202020204" pitchFamily="34" charset="0"/>
            </a:endParaRPr>
          </a:p>
        </c:rich>
      </c:tx>
      <c:layout>
        <c:manualLayout>
          <c:xMode val="edge"/>
          <c:yMode val="edge"/>
          <c:x val="0.20410338308349957"/>
          <c:y val="5.0281648858749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6"/>
          </a:solidFill>
          <a:ln>
            <a:noFill/>
          </a:ln>
          <a:effectLst/>
        </c:spPr>
      </c:pivotFmt>
      <c:pivotFmt>
        <c:idx val="10"/>
        <c:spPr>
          <a:solidFill>
            <a:schemeClr val="accent6"/>
          </a:solidFill>
          <a:ln>
            <a:noFill/>
          </a:ln>
          <a:effectLst/>
        </c:spPr>
      </c:pivotFmt>
      <c:pivotFmt>
        <c:idx val="11"/>
        <c:spPr>
          <a:solidFill>
            <a:schemeClr val="accent6"/>
          </a:solidFill>
          <a:ln>
            <a:noFill/>
          </a:ln>
          <a:effectLst/>
        </c:spPr>
      </c:pivotFmt>
      <c:pivotFmt>
        <c:idx val="12"/>
        <c:spPr>
          <a:solidFill>
            <a:schemeClr val="accent6"/>
          </a:solidFill>
          <a:ln>
            <a:noFill/>
          </a:ln>
          <a:effectLst/>
        </c:spPr>
      </c:pivotFmt>
      <c:pivotFmt>
        <c:idx val="13"/>
        <c:spPr>
          <a:solidFill>
            <a:schemeClr val="accent6"/>
          </a:solidFill>
          <a:ln>
            <a:noFill/>
          </a:ln>
          <a:effectLst/>
        </c:spPr>
      </c:pivotFmt>
      <c:pivotFmt>
        <c:idx val="14"/>
        <c:spPr>
          <a:solidFill>
            <a:schemeClr val="accent6"/>
          </a:solidFill>
          <a:ln>
            <a:noFill/>
          </a:ln>
          <a:effectLst/>
        </c:spPr>
      </c:pivotFmt>
      <c:pivotFmt>
        <c:idx val="15"/>
        <c:spPr>
          <a:solidFill>
            <a:schemeClr val="accent6"/>
          </a:solidFill>
          <a:ln>
            <a:noFill/>
          </a:ln>
          <a:effectLst/>
        </c:spPr>
      </c:pivotFmt>
      <c:pivotFmt>
        <c:idx val="1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1.8209010393991112E-2"/>
              <c:y val="-0.1179467993265636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23561643835616439"/>
              <c:y val="-0.1534526442186347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28127853881278536"/>
              <c:y val="3.410058760414104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9178082191780821"/>
              <c:y val="0.1977834081040180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20091324200913246"/>
              <c:y val="5.797099892703978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28858447488584477"/>
              <c:y val="0.1023017628124231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14965962984987832"/>
              <c:y val="-0.2893919765837809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6"/>
          </a:solidFill>
          <a:ln>
            <a:noFill/>
          </a:ln>
          <a:effectLst/>
        </c:spPr>
      </c:pivotFmt>
      <c:pivotFmt>
        <c:idx val="2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6"/>
          </a:solidFill>
          <a:ln>
            <a:noFill/>
          </a:ln>
          <a:effectLst/>
        </c:spPr>
      </c:pivotFmt>
      <c:pivotFmt>
        <c:idx val="2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6"/>
          </a:solidFill>
          <a:ln>
            <a:noFill/>
          </a:ln>
          <a:effectLst/>
        </c:spPr>
      </c:pivotFmt>
      <c:pivotFmt>
        <c:idx val="31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5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doughnutChart>
        <c:varyColors val="1"/>
        <c:ser>
          <c:idx val="0"/>
          <c:order val="0"/>
          <c:tx>
            <c:strRef>
              <c:f>PptovsGasto!$F$92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FF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CE-4AC0-8552-88150BC522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9CE-4AC0-8552-88150BC52293}"/>
              </c:ext>
            </c:extLst>
          </c:dPt>
          <c:dPt>
            <c:idx val="2"/>
            <c:bubble3D val="0"/>
            <c:spPr>
              <a:solidFill>
                <a:srgbClr val="99FF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9CE-4AC0-8552-88150BC52293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9CE-4AC0-8552-88150BC52293}"/>
              </c:ext>
            </c:extLst>
          </c:dPt>
          <c:dLbls>
            <c:dLbl>
              <c:idx val="0"/>
              <c:layout>
                <c:manualLayout>
                  <c:x val="0.17107978221086384"/>
                  <c:y val="-3.557248594256583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CE-4AC0-8552-88150BC52293}"/>
                </c:ext>
              </c:extLst>
            </c:dLbl>
            <c:dLbl>
              <c:idx val="1"/>
              <c:layout>
                <c:manualLayout>
                  <c:x val="0.17802324480203172"/>
                  <c:y val="-3.049070223648500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CE-4AC0-8552-88150BC52293}"/>
                </c:ext>
              </c:extLst>
            </c:dLbl>
            <c:dLbl>
              <c:idx val="2"/>
              <c:layout>
                <c:manualLayout>
                  <c:x val="0.137538813329352"/>
                  <c:y val="0.2210575912145162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CE-4AC0-8552-88150BC52293}"/>
                </c:ext>
              </c:extLst>
            </c:dLbl>
            <c:dLbl>
              <c:idx val="3"/>
              <c:layout>
                <c:manualLayout>
                  <c:x val="-0.17810927737970111"/>
                  <c:y val="7.62267555912124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CE-4AC0-8552-88150BC522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PptovsGasto!$E$92:$E$95</c:f>
              <c:strCache>
                <c:ptCount val="4"/>
                <c:pt idx="0">
                  <c:v>  GASTO ACUMULADO AL 30/06/2022</c:v>
                </c:pt>
                <c:pt idx="1">
                  <c:v>COMPROMISOS </c:v>
                </c:pt>
                <c:pt idx="2">
                  <c:v>OBLIGACIONES </c:v>
                </c:pt>
                <c:pt idx="3">
                  <c:v> DISPONIBLE AL 30/06/2022</c:v>
                </c:pt>
              </c:strCache>
            </c:strRef>
          </c:cat>
          <c:val>
            <c:numRef>
              <c:f>PptovsGasto!$F$92:$F$95</c:f>
              <c:numCache>
                <c:formatCode>_("$"* #,##0.00_);_("$"* \(#,##0.00\);_("$"* "-"??_);_(@_)</c:formatCode>
                <c:ptCount val="4"/>
                <c:pt idx="0">
                  <c:v>718159.51</c:v>
                </c:pt>
                <c:pt idx="1">
                  <c:v>24201.64</c:v>
                </c:pt>
                <c:pt idx="2">
                  <c:v>52686.3</c:v>
                </c:pt>
                <c:pt idx="3">
                  <c:v>1736628.55368485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CE-4AC0-8552-88150BC522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25400" cap="flat" cmpd="sng" algn="ctr">
      <a:solidFill>
        <a:schemeClr val="accent4"/>
      </a:solidFill>
      <a:round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[Ejecución Financiera Plan y SR al 30.06.2022.xlsx]PptovsGasto!TablaDinámica3</c:name>
    <c:fmtId val="3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>
                <a:latin typeface="Trebuchet MS" panose="020B0603020202020204" pitchFamily="34" charset="0"/>
              </a:rPr>
              <a:t>EJECUCION FINANCIERA AL 30/06/2022</a:t>
            </a:r>
            <a:endParaRPr lang="en-US" sz="1600" b="1">
              <a:latin typeface="Trebuchet MS" panose="020B0603020202020204" pitchFamily="34" charset="0"/>
            </a:endParaRPr>
          </a:p>
        </c:rich>
      </c:tx>
      <c:layout>
        <c:manualLayout>
          <c:xMode val="edge"/>
          <c:yMode val="edge"/>
          <c:x val="0.20410338308349957"/>
          <c:y val="5.0281648858749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6"/>
          </a:solidFill>
          <a:ln>
            <a:noFill/>
          </a:ln>
          <a:effectLst/>
        </c:spPr>
      </c:pivotFmt>
      <c:pivotFmt>
        <c:idx val="10"/>
        <c:spPr>
          <a:solidFill>
            <a:schemeClr val="accent6"/>
          </a:solidFill>
          <a:ln>
            <a:noFill/>
          </a:ln>
          <a:effectLst/>
        </c:spPr>
      </c:pivotFmt>
      <c:pivotFmt>
        <c:idx val="11"/>
        <c:spPr>
          <a:solidFill>
            <a:schemeClr val="accent6"/>
          </a:solidFill>
          <a:ln>
            <a:noFill/>
          </a:ln>
          <a:effectLst/>
        </c:spPr>
      </c:pivotFmt>
      <c:pivotFmt>
        <c:idx val="12"/>
        <c:spPr>
          <a:solidFill>
            <a:schemeClr val="accent6"/>
          </a:solidFill>
          <a:ln>
            <a:noFill/>
          </a:ln>
          <a:effectLst/>
        </c:spPr>
      </c:pivotFmt>
      <c:pivotFmt>
        <c:idx val="13"/>
        <c:spPr>
          <a:solidFill>
            <a:schemeClr val="accent6"/>
          </a:solidFill>
          <a:ln>
            <a:noFill/>
          </a:ln>
          <a:effectLst/>
        </c:spPr>
      </c:pivotFmt>
      <c:pivotFmt>
        <c:idx val="14"/>
        <c:spPr>
          <a:solidFill>
            <a:schemeClr val="accent6"/>
          </a:solidFill>
          <a:ln>
            <a:noFill/>
          </a:ln>
          <a:effectLst/>
        </c:spPr>
      </c:pivotFmt>
      <c:pivotFmt>
        <c:idx val="15"/>
        <c:spPr>
          <a:solidFill>
            <a:schemeClr val="accent6"/>
          </a:solidFill>
          <a:ln>
            <a:noFill/>
          </a:ln>
          <a:effectLst/>
        </c:spPr>
      </c:pivotFmt>
      <c:pivotFmt>
        <c:idx val="1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1.8209010393991112E-2"/>
              <c:y val="-0.1179467993265636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23561643835616439"/>
              <c:y val="-0.1534526442186347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28127853881278536"/>
              <c:y val="3.410058760414104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9178082191780821"/>
              <c:y val="0.1977834081040180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20091324200913246"/>
              <c:y val="5.797099892703978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28858447488584477"/>
              <c:y val="0.1023017628124231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14965962984987832"/>
              <c:y val="-0.2893919765837809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6"/>
          </a:solidFill>
          <a:ln>
            <a:noFill/>
          </a:ln>
          <a:effectLst/>
        </c:spPr>
      </c:pivotFmt>
      <c:pivotFmt>
        <c:idx val="2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6"/>
          </a:solidFill>
          <a:ln>
            <a:noFill/>
          </a:ln>
          <a:effectLst/>
        </c:spPr>
      </c:pivotFmt>
      <c:pivotFmt>
        <c:idx val="2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6"/>
          </a:solidFill>
          <a:ln>
            <a:noFill/>
          </a:ln>
          <a:effectLst/>
        </c:spPr>
      </c:pivotFmt>
      <c:pivotFmt>
        <c:idx val="31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5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doughnutChart>
        <c:varyColors val="1"/>
        <c:ser>
          <c:idx val="0"/>
          <c:order val="0"/>
          <c:tx>
            <c:strRef>
              <c:f>PptovsGasto!$F$92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FF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16-4A9D-B536-D6EB6B56F16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16-4A9D-B536-D6EB6B56F16F}"/>
              </c:ext>
            </c:extLst>
          </c:dPt>
          <c:dPt>
            <c:idx val="2"/>
            <c:bubble3D val="0"/>
            <c:spPr>
              <a:solidFill>
                <a:srgbClr val="99FF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16-4A9D-B536-D6EB6B56F16F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16-4A9D-B536-D6EB6B56F16F}"/>
              </c:ext>
            </c:extLst>
          </c:dPt>
          <c:dLbls>
            <c:dLbl>
              <c:idx val="0"/>
              <c:layout>
                <c:manualLayout>
                  <c:x val="0.2870749790500719"/>
                  <c:y val="-8.17300345186555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16-4A9D-B536-D6EB6B56F16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16-4A9D-B536-D6EB6B56F16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16-4A9D-B536-D6EB6B56F16F}"/>
                </c:ext>
              </c:extLst>
            </c:dLbl>
            <c:dLbl>
              <c:idx val="3"/>
              <c:layout>
                <c:manualLayout>
                  <c:x val="-0.30763734285651223"/>
                  <c:y val="7.622677951933486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16-4A9D-B536-D6EB6B56F1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PptovsGasto!$E$92:$E$95</c:f>
              <c:strCache>
                <c:ptCount val="4"/>
                <c:pt idx="0">
                  <c:v>  GASTO ACUMULADO AL 30/06/2022</c:v>
                </c:pt>
                <c:pt idx="1">
                  <c:v>COMPROMISOS </c:v>
                </c:pt>
                <c:pt idx="2">
                  <c:v>OBLIGACIONES </c:v>
                </c:pt>
                <c:pt idx="3">
                  <c:v> DISPONIBLE AL 30/06/2022</c:v>
                </c:pt>
              </c:strCache>
            </c:strRef>
          </c:cat>
          <c:val>
            <c:numRef>
              <c:f>PptovsGasto!$F$92:$F$95</c:f>
              <c:numCache>
                <c:formatCode>_("$"* #,##0.00_);_("$"* \(#,##0.00\);_("$"* "-"??_);_(@_)</c:formatCode>
                <c:ptCount val="4"/>
                <c:pt idx="0">
                  <c:v>72312.160000000003</c:v>
                </c:pt>
                <c:pt idx="1">
                  <c:v>0</c:v>
                </c:pt>
                <c:pt idx="2">
                  <c:v>0</c:v>
                </c:pt>
                <c:pt idx="3">
                  <c:v>561925.80929999996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16-4A9D-B536-D6EB6B56F1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25400" cap="flat" cmpd="sng" algn="ctr">
      <a:solidFill>
        <a:schemeClr val="accent4"/>
      </a:solidFill>
      <a:round/>
    </a:ln>
    <a:effectLst/>
  </c:spPr>
  <c:txPr>
    <a:bodyPr/>
    <a:lstStyle/>
    <a:p>
      <a:pPr>
        <a:defRPr/>
      </a:pPr>
      <a:endParaRPr lang="es-SV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[Ejecución Financiera Plan y SR al 30.06.2022.xlsx]PptovsGasto!TablaDinámica3</c:name>
    <c:fmtId val="3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>
                <a:latin typeface="Trebuchet MS" panose="020B0603020202020204" pitchFamily="34" charset="0"/>
              </a:rPr>
              <a:t>EJECUCION FINANCIERA AL 30/06/2022</a:t>
            </a:r>
            <a:endParaRPr lang="en-US" sz="1600" b="1">
              <a:latin typeface="Trebuchet MS" panose="020B0603020202020204" pitchFamily="34" charset="0"/>
            </a:endParaRPr>
          </a:p>
        </c:rich>
      </c:tx>
      <c:layout>
        <c:manualLayout>
          <c:xMode val="edge"/>
          <c:yMode val="edge"/>
          <c:x val="0.20410338308349957"/>
          <c:y val="5.0281648858749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6"/>
          </a:solidFill>
          <a:ln>
            <a:noFill/>
          </a:ln>
          <a:effectLst/>
        </c:spPr>
      </c:pivotFmt>
      <c:pivotFmt>
        <c:idx val="10"/>
        <c:spPr>
          <a:solidFill>
            <a:schemeClr val="accent6"/>
          </a:solidFill>
          <a:ln>
            <a:noFill/>
          </a:ln>
          <a:effectLst/>
        </c:spPr>
      </c:pivotFmt>
      <c:pivotFmt>
        <c:idx val="11"/>
        <c:spPr>
          <a:solidFill>
            <a:schemeClr val="accent6"/>
          </a:solidFill>
          <a:ln>
            <a:noFill/>
          </a:ln>
          <a:effectLst/>
        </c:spPr>
      </c:pivotFmt>
      <c:pivotFmt>
        <c:idx val="12"/>
        <c:spPr>
          <a:solidFill>
            <a:schemeClr val="accent6"/>
          </a:solidFill>
          <a:ln>
            <a:noFill/>
          </a:ln>
          <a:effectLst/>
        </c:spPr>
      </c:pivotFmt>
      <c:pivotFmt>
        <c:idx val="13"/>
        <c:spPr>
          <a:solidFill>
            <a:schemeClr val="accent6"/>
          </a:solidFill>
          <a:ln>
            <a:noFill/>
          </a:ln>
          <a:effectLst/>
        </c:spPr>
      </c:pivotFmt>
      <c:pivotFmt>
        <c:idx val="14"/>
        <c:spPr>
          <a:solidFill>
            <a:schemeClr val="accent6"/>
          </a:solidFill>
          <a:ln>
            <a:noFill/>
          </a:ln>
          <a:effectLst/>
        </c:spPr>
      </c:pivotFmt>
      <c:pivotFmt>
        <c:idx val="15"/>
        <c:spPr>
          <a:solidFill>
            <a:schemeClr val="accent6"/>
          </a:solidFill>
          <a:ln>
            <a:noFill/>
          </a:ln>
          <a:effectLst/>
        </c:spPr>
      </c:pivotFmt>
      <c:pivotFmt>
        <c:idx val="1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1.8209010393991112E-2"/>
              <c:y val="-0.1179467993265636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23561643835616439"/>
              <c:y val="-0.1534526442186347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28127853881278536"/>
              <c:y val="3.410058760414104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9178082191780821"/>
              <c:y val="0.1977834081040180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20091324200913246"/>
              <c:y val="5.797099892703978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28858447488584477"/>
              <c:y val="0.1023017628124231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14965962984987832"/>
              <c:y val="-0.2893919765837809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6"/>
          </a:solidFill>
          <a:ln>
            <a:noFill/>
          </a:ln>
          <a:effectLst/>
        </c:spPr>
      </c:pivotFmt>
      <c:pivotFmt>
        <c:idx val="2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6"/>
          </a:solidFill>
          <a:ln>
            <a:noFill/>
          </a:ln>
          <a:effectLst/>
        </c:spPr>
      </c:pivotFmt>
      <c:pivotFmt>
        <c:idx val="2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6"/>
          </a:solidFill>
          <a:ln>
            <a:noFill/>
          </a:ln>
          <a:effectLst/>
        </c:spPr>
      </c:pivotFmt>
      <c:pivotFmt>
        <c:idx val="31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5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doughnutChart>
        <c:varyColors val="1"/>
        <c:ser>
          <c:idx val="0"/>
          <c:order val="0"/>
          <c:tx>
            <c:strRef>
              <c:f>PptovsGasto!$F$92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FF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9B9-4EE5-A450-F51AB9CE918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9B9-4EE5-A450-F51AB9CE9183}"/>
              </c:ext>
            </c:extLst>
          </c:dPt>
          <c:dPt>
            <c:idx val="2"/>
            <c:bubble3D val="0"/>
            <c:spPr>
              <a:solidFill>
                <a:srgbClr val="99FF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9B9-4EE5-A450-F51AB9CE9183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9B9-4EE5-A450-F51AB9CE9183}"/>
              </c:ext>
            </c:extLst>
          </c:dPt>
          <c:dLbls>
            <c:dLbl>
              <c:idx val="0"/>
              <c:layout>
                <c:manualLayout>
                  <c:x val="0.18118322093073394"/>
                  <c:y val="-8.843629325214130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B9-4EE5-A450-F51AB9CE9183}"/>
                </c:ext>
              </c:extLst>
            </c:dLbl>
            <c:dLbl>
              <c:idx val="1"/>
              <c:layout>
                <c:manualLayout>
                  <c:x val="0.17802324480203172"/>
                  <c:y val="-3.049070223648500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B9-4EE5-A450-F51AB9CE9183}"/>
                </c:ext>
              </c:extLst>
            </c:dLbl>
            <c:dLbl>
              <c:idx val="2"/>
              <c:layout>
                <c:manualLayout>
                  <c:x val="0.137538813329352"/>
                  <c:y val="0.2210575912145162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B9-4EE5-A450-F51AB9CE9183}"/>
                </c:ext>
              </c:extLst>
            </c:dLbl>
            <c:dLbl>
              <c:idx val="3"/>
              <c:layout>
                <c:manualLayout>
                  <c:x val="-0.17810927737970111"/>
                  <c:y val="7.62267555912124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B9-4EE5-A450-F51AB9CE91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PptovsGasto!$E$92:$E$95</c:f>
              <c:strCache>
                <c:ptCount val="4"/>
                <c:pt idx="0">
                  <c:v>  GASTO ACUMULADO AL 30/06/2022</c:v>
                </c:pt>
                <c:pt idx="1">
                  <c:v>COMPROMISOS </c:v>
                </c:pt>
                <c:pt idx="2">
                  <c:v>OBLIGACIONES </c:v>
                </c:pt>
                <c:pt idx="3">
                  <c:v> DISPONIBLE AL 30/06/2022</c:v>
                </c:pt>
              </c:strCache>
            </c:strRef>
          </c:cat>
          <c:val>
            <c:numRef>
              <c:f>PptovsGasto!$F$92:$F$95</c:f>
              <c:numCache>
                <c:formatCode>_("$"* #,##0.00_);_("$"* \(#,##0.00\);_("$"* "-"??_);_(@_)</c:formatCode>
                <c:ptCount val="4"/>
                <c:pt idx="0">
                  <c:v>1025985.8699999999</c:v>
                </c:pt>
                <c:pt idx="1">
                  <c:v>46840.47</c:v>
                </c:pt>
                <c:pt idx="2">
                  <c:v>52686.3</c:v>
                </c:pt>
                <c:pt idx="3">
                  <c:v>2845687.0407048501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B9-4EE5-A450-F51AB9CE91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25400" cap="flat" cmpd="sng" algn="ctr">
      <a:solidFill>
        <a:schemeClr val="accent4"/>
      </a:solidFill>
      <a:round/>
    </a:ln>
    <a:effectLst/>
  </c:spPr>
  <c:txPr>
    <a:bodyPr/>
    <a:lstStyle/>
    <a:p>
      <a:pPr>
        <a:defRPr/>
      </a:pPr>
      <a:endParaRPr lang="es-SV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03E8D-01F9-4D98-BC19-ECDBBFEDA7D9}" type="datetimeFigureOut">
              <a:rPr lang="es-SV" smtClean="0"/>
              <a:t>17/10/2022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50747-3B44-4050-A2C0-B2147A8D163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59270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Cada 102 testeos se encuentra un caso reactivo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50747-3B44-4050-A2C0-B2147A8D163E}" type="slidenum">
              <a:rPr lang="es-SV" smtClean="0"/>
              <a:t>11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87853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Cada 102 testeos se encuentra un caso reactivo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50747-3B44-4050-A2C0-B2147A8D163E}" type="slidenum">
              <a:rPr lang="es-SV" smtClean="0"/>
              <a:t>23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22018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Cada 102 testeos se encuentra un caso reactivo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50747-3B44-4050-A2C0-B2147A8D163E}" type="slidenum">
              <a:rPr lang="es-SV" smtClean="0"/>
              <a:t>24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2134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Cada 102 testeos se encuentra un caso reactivo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50747-3B44-4050-A2C0-B2147A8D163E}" type="slidenum">
              <a:rPr lang="es-SV" smtClean="0"/>
              <a:t>25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96805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Cada 102 testeos se encuentra un caso reactivo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50747-3B44-4050-A2C0-B2147A8D163E}" type="slidenum">
              <a:rPr lang="es-SV" smtClean="0"/>
              <a:t>12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6724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Cada 391 testeos se encuentra un caso reactivo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50747-3B44-4050-A2C0-B2147A8D163E}" type="slidenum">
              <a:rPr lang="es-SV" smtClean="0"/>
              <a:t>13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99133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Cada 391 testeos se encuentra un caso reactivo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50747-3B44-4050-A2C0-B2147A8D163E}" type="slidenum">
              <a:rPr lang="es-SV" smtClean="0"/>
              <a:t>14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99659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/>
              <a:t>Cada 109 testeos se encuentra un caso reactivo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50747-3B44-4050-A2C0-B2147A8D163E}" type="slidenum">
              <a:rPr lang="es-SV" smtClean="0"/>
              <a:t>15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57595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Cada 391 testeos se encuentra un caso reactivo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50747-3B44-4050-A2C0-B2147A8D163E}" type="slidenum">
              <a:rPr lang="es-SV" smtClean="0"/>
              <a:t>16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02136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Cada 102 testeos se encuentra un caso reactivo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50747-3B44-4050-A2C0-B2147A8D163E}" type="slidenum">
              <a:rPr lang="es-SV" smtClean="0"/>
              <a:t>20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6001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Cada 102 testeos se encuentra un caso reactivo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50747-3B44-4050-A2C0-B2147A8D163E}" type="slidenum">
              <a:rPr lang="es-SV" smtClean="0"/>
              <a:t>21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00894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Cada 102 testeos se encuentra un caso reactivo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50747-3B44-4050-A2C0-B2147A8D163E}" type="slidenum">
              <a:rPr lang="es-SV" smtClean="0"/>
              <a:t>22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2880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584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729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870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726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797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143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133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422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056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955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1691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4BD7B-4455-433E-923A-381C56043E32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169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C56AD88-7352-4C0A-B3B7-3175379DF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73038"/>
            <a:ext cx="11877675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ACD1BC-4A6C-4F9F-BBE6-7C3E7F4B8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36" y="2809461"/>
            <a:ext cx="6085711" cy="91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26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27654"/>
            <a:ext cx="116655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dirty="0">
                <a:latin typeface="CorePaintB3W01-Regular" panose="020B0A06030302020204" pitchFamily="34" charset="0"/>
                <a:cs typeface="Arial" panose="020B0604020202020204" pitchFamily="34" charset="0"/>
              </a:rPr>
              <a:t>Limitaciones que han incidido en el avance de la implementación</a:t>
            </a:r>
            <a:endParaRPr lang="es-SV" dirty="0">
              <a:latin typeface="CorePaintB3W01-Regular" panose="020B0A060303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DCEF14-8E40-5F63-BF96-6808874784AB}"/>
              </a:ext>
            </a:extLst>
          </p:cNvPr>
          <p:cNvSpPr txBox="1"/>
          <p:nvPr/>
        </p:nvSpPr>
        <p:spPr>
          <a:xfrm>
            <a:off x="932874" y="2030763"/>
            <a:ext cx="10474036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SV" sz="2800" dirty="0">
                <a:solidFill>
                  <a:srgbClr val="415EA5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Inicio tardío por desabastecimiento de insumos de salud a nivele local e internacional.</a:t>
            </a:r>
          </a:p>
          <a:p>
            <a:pPr marL="285750" indent="-285750">
              <a:buFontTx/>
              <a:buChar char="-"/>
            </a:pPr>
            <a:endParaRPr lang="es-SV" sz="1500" dirty="0">
              <a:solidFill>
                <a:srgbClr val="415EA5"/>
              </a:solidFill>
              <a:latin typeface="CorePaintB3W01-Regular" panose="020B0A060303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SV" sz="2800" dirty="0">
                <a:solidFill>
                  <a:srgbClr val="415EA5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Afectaciones de casos positivos COVID19 y otras enfermedades que generan incapacidades del personal RP y SRs.</a:t>
            </a:r>
          </a:p>
          <a:p>
            <a:pPr marL="285750" indent="-285750">
              <a:buFontTx/>
              <a:buChar char="-"/>
            </a:pPr>
            <a:endParaRPr lang="es-SV" sz="1500" dirty="0">
              <a:solidFill>
                <a:srgbClr val="415EA5"/>
              </a:solidFill>
              <a:latin typeface="CorePaintB3W01-Regular" panose="020B0A060303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SV" sz="2800" dirty="0">
                <a:solidFill>
                  <a:srgbClr val="415EA5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Rotación de personal en algunos SR reduce posibilidades de ser más eficientes en términos de tiempo.</a:t>
            </a:r>
          </a:p>
          <a:p>
            <a:pPr marL="285750" indent="-285750">
              <a:buFontTx/>
              <a:buChar char="-"/>
            </a:pPr>
            <a:endParaRPr lang="es-SV" sz="1500" dirty="0">
              <a:solidFill>
                <a:srgbClr val="415EA5"/>
              </a:solidFill>
              <a:latin typeface="CorePaintB3W01-Regular" panose="020B0A060303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SV" sz="2800" dirty="0">
                <a:solidFill>
                  <a:srgbClr val="415EA5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No se dispone de todas las unidades móviles.</a:t>
            </a:r>
            <a:endParaRPr lang="es-SV" sz="2800" dirty="0"/>
          </a:p>
          <a:p>
            <a:pPr marL="285750" indent="-285750">
              <a:buFontTx/>
              <a:buChar char="-"/>
            </a:pPr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val="21279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Avance en el cumplimiento de metas anuales, población </a:t>
            </a:r>
            <a:r>
              <a:rPr lang="es-ES" sz="2800" b="1" dirty="0">
                <a:solidFill>
                  <a:srgbClr val="F1C400"/>
                </a:solidFill>
              </a:rPr>
              <a:t>HSH</a:t>
            </a:r>
            <a:r>
              <a:rPr lang="es-ES" sz="2800" b="1" dirty="0"/>
              <a:t> enero-junio 2022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CuadroTexto 10">
            <a:extLst>
              <a:ext uri="{FF2B5EF4-FFF2-40B4-BE49-F238E27FC236}">
                <a16:creationId xmlns:a16="http://schemas.microsoft.com/office/drawing/2014/main" id="{40336FD3-7039-FA3C-D365-0A8C992D3929}"/>
              </a:ext>
            </a:extLst>
          </p:cNvPr>
          <p:cNvSpPr txBox="1"/>
          <p:nvPr/>
        </p:nvSpPr>
        <p:spPr>
          <a:xfrm>
            <a:off x="9402617" y="1963783"/>
            <a:ext cx="2346035" cy="56477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defPPr>
              <a:defRPr lang="es-MX"/>
            </a:defPPr>
            <a:lvl1pPr indent="0" algn="ctr">
              <a:defRPr sz="2000">
                <a:solidFill>
                  <a:schemeClr val="bg1">
                    <a:lumMod val="50000"/>
                  </a:schemeClr>
                </a:solidFill>
                <a:latin typeface="Bahnschrift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24 / 267</a:t>
            </a:r>
            <a:endParaRPr lang="es-SV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A8359FA-01AA-E829-49A1-99D252299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66" y="2714912"/>
            <a:ext cx="11695325" cy="2908408"/>
          </a:xfrm>
          <a:prstGeom prst="rect">
            <a:avLst/>
          </a:prstGeom>
        </p:spPr>
      </p:pic>
      <p:sp>
        <p:nvSpPr>
          <p:cNvPr id="11" name="CuadroTexto 6">
            <a:extLst>
              <a:ext uri="{FF2B5EF4-FFF2-40B4-BE49-F238E27FC236}">
                <a16:creationId xmlns:a16="http://schemas.microsoft.com/office/drawing/2014/main" id="{2787C17E-9212-FC33-D127-CBBECB49592A}"/>
              </a:ext>
            </a:extLst>
          </p:cNvPr>
          <p:cNvSpPr txBox="1"/>
          <p:nvPr/>
        </p:nvSpPr>
        <p:spPr>
          <a:xfrm>
            <a:off x="193964" y="1963783"/>
            <a:ext cx="2346036" cy="56477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Bahnschrift"/>
              </a:rPr>
              <a:t>3</a:t>
            </a:r>
            <a:r>
              <a:rPr lang="en-US" sz="2000" b="0" i="0" u="none" strike="noStrike" dirty="0">
                <a:solidFill>
                  <a:schemeClr val="bg1">
                    <a:lumMod val="50000"/>
                  </a:schemeClr>
                </a:solidFill>
                <a:latin typeface="Bahnschrift"/>
              </a:rPr>
              <a:t>,848 / 18,726</a:t>
            </a:r>
            <a:endParaRPr lang="es-SV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CuadroTexto 7">
            <a:extLst>
              <a:ext uri="{FF2B5EF4-FFF2-40B4-BE49-F238E27FC236}">
                <a16:creationId xmlns:a16="http://schemas.microsoft.com/office/drawing/2014/main" id="{C541EDA7-E4EE-7206-69B0-5B40D1E349CE}"/>
              </a:ext>
            </a:extLst>
          </p:cNvPr>
          <p:cNvSpPr txBox="1"/>
          <p:nvPr/>
        </p:nvSpPr>
        <p:spPr>
          <a:xfrm>
            <a:off x="3186545" y="1963783"/>
            <a:ext cx="2346036" cy="56477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defPPr>
              <a:defRPr lang="es-MX"/>
            </a:defPPr>
            <a:lvl1pPr indent="0" algn="ctr">
              <a:defRPr sz="2000">
                <a:solidFill>
                  <a:schemeClr val="bg1">
                    <a:lumMod val="50000"/>
                  </a:schemeClr>
                </a:solidFill>
                <a:latin typeface="Bahnschrift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2,443 / 14,106</a:t>
            </a:r>
            <a:endParaRPr lang="es-SV" dirty="0"/>
          </a:p>
        </p:txBody>
      </p:sp>
      <p:sp>
        <p:nvSpPr>
          <p:cNvPr id="33" name="CuadroTexto 9">
            <a:extLst>
              <a:ext uri="{FF2B5EF4-FFF2-40B4-BE49-F238E27FC236}">
                <a16:creationId xmlns:a16="http://schemas.microsoft.com/office/drawing/2014/main" id="{6B569B8E-37EF-0919-473C-B62BC2998A41}"/>
              </a:ext>
            </a:extLst>
          </p:cNvPr>
          <p:cNvSpPr txBox="1"/>
          <p:nvPr/>
        </p:nvSpPr>
        <p:spPr>
          <a:xfrm>
            <a:off x="6391564" y="1963783"/>
            <a:ext cx="2346036" cy="56477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defPPr>
              <a:defRPr lang="es-MX"/>
            </a:defPPr>
            <a:lvl1pPr indent="0" algn="ctr">
              <a:defRPr sz="2000">
                <a:solidFill>
                  <a:schemeClr val="bg1">
                    <a:lumMod val="50000"/>
                  </a:schemeClr>
                </a:solidFill>
                <a:latin typeface="Bahnschrift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1,415 / 4,620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77961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Avance en el cumplimiento de metas anuales, población </a:t>
            </a:r>
            <a:r>
              <a:rPr lang="es-ES" sz="2800" b="1" dirty="0">
                <a:solidFill>
                  <a:srgbClr val="F1C400"/>
                </a:solidFill>
              </a:rPr>
              <a:t>HSH</a:t>
            </a:r>
            <a:r>
              <a:rPr lang="es-ES" sz="2800" b="1" dirty="0"/>
              <a:t> enero-junio 2022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7609B48-5CE1-261C-2384-CAF536111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493034"/>
              </p:ext>
            </p:extLst>
          </p:nvPr>
        </p:nvGraphicFramePr>
        <p:xfrm>
          <a:off x="193964" y="1649897"/>
          <a:ext cx="11593846" cy="4610170"/>
        </p:xfrm>
        <a:graphic>
          <a:graphicData uri="http://schemas.openxmlformats.org/drawingml/2006/table">
            <a:tbl>
              <a:tblPr/>
              <a:tblGrid>
                <a:gridCol w="1505526">
                  <a:extLst>
                    <a:ext uri="{9D8B030D-6E8A-4147-A177-3AD203B41FA5}">
                      <a16:colId xmlns:a16="http://schemas.microsoft.com/office/drawing/2014/main" val="1500212886"/>
                    </a:ext>
                  </a:extLst>
                </a:gridCol>
                <a:gridCol w="1119494">
                  <a:extLst>
                    <a:ext uri="{9D8B030D-6E8A-4147-A177-3AD203B41FA5}">
                      <a16:colId xmlns:a16="http://schemas.microsoft.com/office/drawing/2014/main" val="4162105764"/>
                    </a:ext>
                  </a:extLst>
                </a:gridCol>
                <a:gridCol w="707726">
                  <a:extLst>
                    <a:ext uri="{9D8B030D-6E8A-4147-A177-3AD203B41FA5}">
                      <a16:colId xmlns:a16="http://schemas.microsoft.com/office/drawing/2014/main" val="2833110337"/>
                    </a:ext>
                  </a:extLst>
                </a:gridCol>
                <a:gridCol w="424636">
                  <a:extLst>
                    <a:ext uri="{9D8B030D-6E8A-4147-A177-3AD203B41FA5}">
                      <a16:colId xmlns:a16="http://schemas.microsoft.com/office/drawing/2014/main" val="1300225967"/>
                    </a:ext>
                  </a:extLst>
                </a:gridCol>
                <a:gridCol w="424636">
                  <a:extLst>
                    <a:ext uri="{9D8B030D-6E8A-4147-A177-3AD203B41FA5}">
                      <a16:colId xmlns:a16="http://schemas.microsoft.com/office/drawing/2014/main" val="2465293595"/>
                    </a:ext>
                  </a:extLst>
                </a:gridCol>
                <a:gridCol w="424636">
                  <a:extLst>
                    <a:ext uri="{9D8B030D-6E8A-4147-A177-3AD203B41FA5}">
                      <a16:colId xmlns:a16="http://schemas.microsoft.com/office/drawing/2014/main" val="3084020145"/>
                    </a:ext>
                  </a:extLst>
                </a:gridCol>
                <a:gridCol w="527578">
                  <a:extLst>
                    <a:ext uri="{9D8B030D-6E8A-4147-A177-3AD203B41FA5}">
                      <a16:colId xmlns:a16="http://schemas.microsoft.com/office/drawing/2014/main" val="2012509806"/>
                    </a:ext>
                  </a:extLst>
                </a:gridCol>
                <a:gridCol w="527578">
                  <a:extLst>
                    <a:ext uri="{9D8B030D-6E8A-4147-A177-3AD203B41FA5}">
                      <a16:colId xmlns:a16="http://schemas.microsoft.com/office/drawing/2014/main" val="2162238287"/>
                    </a:ext>
                  </a:extLst>
                </a:gridCol>
                <a:gridCol w="527578">
                  <a:extLst>
                    <a:ext uri="{9D8B030D-6E8A-4147-A177-3AD203B41FA5}">
                      <a16:colId xmlns:a16="http://schemas.microsoft.com/office/drawing/2014/main" val="782122729"/>
                    </a:ext>
                  </a:extLst>
                </a:gridCol>
                <a:gridCol w="424636">
                  <a:extLst>
                    <a:ext uri="{9D8B030D-6E8A-4147-A177-3AD203B41FA5}">
                      <a16:colId xmlns:a16="http://schemas.microsoft.com/office/drawing/2014/main" val="13332111"/>
                    </a:ext>
                  </a:extLst>
                </a:gridCol>
                <a:gridCol w="424636">
                  <a:extLst>
                    <a:ext uri="{9D8B030D-6E8A-4147-A177-3AD203B41FA5}">
                      <a16:colId xmlns:a16="http://schemas.microsoft.com/office/drawing/2014/main" val="2349039306"/>
                    </a:ext>
                  </a:extLst>
                </a:gridCol>
                <a:gridCol w="424636">
                  <a:extLst>
                    <a:ext uri="{9D8B030D-6E8A-4147-A177-3AD203B41FA5}">
                      <a16:colId xmlns:a16="http://schemas.microsoft.com/office/drawing/2014/main" val="3687270691"/>
                    </a:ext>
                  </a:extLst>
                </a:gridCol>
                <a:gridCol w="424636">
                  <a:extLst>
                    <a:ext uri="{9D8B030D-6E8A-4147-A177-3AD203B41FA5}">
                      <a16:colId xmlns:a16="http://schemas.microsoft.com/office/drawing/2014/main" val="2101808524"/>
                    </a:ext>
                  </a:extLst>
                </a:gridCol>
                <a:gridCol w="424636">
                  <a:extLst>
                    <a:ext uri="{9D8B030D-6E8A-4147-A177-3AD203B41FA5}">
                      <a16:colId xmlns:a16="http://schemas.microsoft.com/office/drawing/2014/main" val="2371335793"/>
                    </a:ext>
                  </a:extLst>
                </a:gridCol>
                <a:gridCol w="424636">
                  <a:extLst>
                    <a:ext uri="{9D8B030D-6E8A-4147-A177-3AD203B41FA5}">
                      <a16:colId xmlns:a16="http://schemas.microsoft.com/office/drawing/2014/main" val="1768406817"/>
                    </a:ext>
                  </a:extLst>
                </a:gridCol>
                <a:gridCol w="424636">
                  <a:extLst>
                    <a:ext uri="{9D8B030D-6E8A-4147-A177-3AD203B41FA5}">
                      <a16:colId xmlns:a16="http://schemas.microsoft.com/office/drawing/2014/main" val="3452615154"/>
                    </a:ext>
                  </a:extLst>
                </a:gridCol>
                <a:gridCol w="424636">
                  <a:extLst>
                    <a:ext uri="{9D8B030D-6E8A-4147-A177-3AD203B41FA5}">
                      <a16:colId xmlns:a16="http://schemas.microsoft.com/office/drawing/2014/main" val="3233213044"/>
                    </a:ext>
                  </a:extLst>
                </a:gridCol>
                <a:gridCol w="424636">
                  <a:extLst>
                    <a:ext uri="{9D8B030D-6E8A-4147-A177-3AD203B41FA5}">
                      <a16:colId xmlns:a16="http://schemas.microsoft.com/office/drawing/2014/main" val="616079514"/>
                    </a:ext>
                  </a:extLst>
                </a:gridCol>
                <a:gridCol w="527578">
                  <a:extLst>
                    <a:ext uri="{9D8B030D-6E8A-4147-A177-3AD203B41FA5}">
                      <a16:colId xmlns:a16="http://schemas.microsoft.com/office/drawing/2014/main" val="1672044540"/>
                    </a:ext>
                  </a:extLst>
                </a:gridCol>
                <a:gridCol w="527578">
                  <a:extLst>
                    <a:ext uri="{9D8B030D-6E8A-4147-A177-3AD203B41FA5}">
                      <a16:colId xmlns:a16="http://schemas.microsoft.com/office/drawing/2014/main" val="3606741301"/>
                    </a:ext>
                  </a:extLst>
                </a:gridCol>
                <a:gridCol w="527578">
                  <a:extLst>
                    <a:ext uri="{9D8B030D-6E8A-4147-A177-3AD203B41FA5}">
                      <a16:colId xmlns:a16="http://schemas.microsoft.com/office/drawing/2014/main" val="3597720542"/>
                    </a:ext>
                  </a:extLst>
                </a:gridCol>
              </a:tblGrid>
              <a:tr h="256569">
                <a:tc>
                  <a:txBody>
                    <a:bodyPr/>
                    <a:lstStyle/>
                    <a:p>
                      <a:pPr algn="l" fontAlgn="ctr"/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100" b="1" i="0" u="none" strike="noStrike">
                        <a:solidFill>
                          <a:srgbClr val="FFFFFF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META TOTAL AÑO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TRIMESTRE 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TOTAL </a:t>
                      </a:r>
                      <a:b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 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TRIMESTRE 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TOTAL</a:t>
                      </a:r>
                      <a:b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 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066627"/>
                  </a:ext>
                </a:extLst>
              </a:tr>
              <a:tr h="227607">
                <a:tc>
                  <a:txBody>
                    <a:bodyPr/>
                    <a:lstStyle/>
                    <a:p>
                      <a:pPr algn="l" fontAlgn="ctr"/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ABR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MAY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JUN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308419"/>
                  </a:ext>
                </a:extLst>
              </a:tr>
              <a:tr h="227607">
                <a:tc>
                  <a:txBody>
                    <a:bodyPr/>
                    <a:lstStyle/>
                    <a:p>
                      <a:pPr algn="l" fontAlgn="ctr"/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Planificado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Ejecutado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6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Planificado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6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Ejecutado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6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Planificado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Ejecutado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Planificado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Ejecutado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Planificado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Ejecutado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Planificado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Ejecutado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070634"/>
                  </a:ext>
                </a:extLst>
              </a:tr>
              <a:tr h="193709">
                <a:tc>
                  <a:txBody>
                    <a:bodyPr/>
                    <a:lstStyle/>
                    <a:p>
                      <a:pPr algn="l" fontAlgn="ctr"/>
                      <a:endParaRPr lang="es-SV" sz="700" b="1" i="0" u="none" strike="noStrike">
                        <a:solidFill>
                          <a:srgbClr val="FFFFFF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422882"/>
                  </a:ext>
                </a:extLst>
              </a:tr>
              <a:tr h="324462">
                <a:tc>
                  <a:txBody>
                    <a:bodyPr/>
                    <a:lstStyle/>
                    <a:p>
                      <a:pPr lvl="1" algn="l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PREVENCIÓN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META INDICADOR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18,726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1,727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2,353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2,357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1,368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58%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4,191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3,847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92%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186630"/>
                  </a:ext>
                </a:extLst>
              </a:tr>
              <a:tr h="193709">
                <a:tc>
                  <a:txBody>
                    <a:bodyPr/>
                    <a:lstStyle/>
                    <a:p>
                      <a:pPr lvl="1" algn="l" fontAlgn="ctr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endParaRPr lang="es-SV" sz="10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8714510"/>
                  </a:ext>
                </a:extLst>
              </a:tr>
              <a:tr h="324462">
                <a:tc>
                  <a:txBody>
                    <a:bodyPr/>
                    <a:lstStyle/>
                    <a:p>
                      <a:pPr lvl="1" algn="l" fontAlgn="ctr"/>
                      <a:r>
                        <a:rPr lang="es-SV" sz="1100" b="1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META INDICADOR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14,106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1,274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1,098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86%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1,776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1,228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69%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3,157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2,433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77%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363310"/>
                  </a:ext>
                </a:extLst>
              </a:tr>
              <a:tr h="193709">
                <a:tc>
                  <a:txBody>
                    <a:bodyPr/>
                    <a:lstStyle/>
                    <a:p>
                      <a:pPr lvl="1" algn="l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endParaRPr lang="es-SV" sz="10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4357600"/>
                  </a:ext>
                </a:extLst>
              </a:tr>
              <a:tr h="242135">
                <a:tc>
                  <a:txBody>
                    <a:bodyPr/>
                    <a:lstStyle/>
                    <a:p>
                      <a:pPr lvl="1" algn="l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TESTEO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PLAN</a:t>
                      </a:r>
                    </a:p>
                  </a:txBody>
                  <a:tcPr marL="7594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4,704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448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127%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313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53%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1,052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868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83%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457393"/>
                  </a:ext>
                </a:extLst>
              </a:tr>
              <a:tr h="193709">
                <a:tc>
                  <a:txBody>
                    <a:bodyPr/>
                    <a:lstStyle/>
                    <a:p>
                      <a:pPr lvl="1" algn="l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endParaRPr lang="es-SV" sz="10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703962"/>
                  </a:ext>
                </a:extLst>
              </a:tr>
              <a:tr h="242135">
                <a:tc>
                  <a:txBody>
                    <a:bodyPr/>
                    <a:lstStyle/>
                    <a:p>
                      <a:pPr lvl="1" algn="l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CALMA</a:t>
                      </a:r>
                    </a:p>
                  </a:txBody>
                  <a:tcPr marL="7594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9,402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650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71%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1,184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915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77%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2,105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1,565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74%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483983"/>
                  </a:ext>
                </a:extLst>
              </a:tr>
              <a:tr h="193709">
                <a:tc>
                  <a:txBody>
                    <a:bodyPr/>
                    <a:lstStyle/>
                    <a:p>
                      <a:pPr lvl="1" algn="l" fontAlgn="ctr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endParaRPr lang="es-SV" sz="10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542870"/>
                  </a:ext>
                </a:extLst>
              </a:tr>
              <a:tr h="324462">
                <a:tc rowSpan="5">
                  <a:txBody>
                    <a:bodyPr/>
                    <a:lstStyle/>
                    <a:p>
                      <a:pPr lvl="1" algn="l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REFERENCIA</a:t>
                      </a:r>
                      <a:b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EFECTIVA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META INDICADOR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4620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1,255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277%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1,034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1,414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137%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781540"/>
                  </a:ext>
                </a:extLst>
              </a:tr>
              <a:tr h="19370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endParaRPr lang="es-SV" sz="10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252581"/>
                  </a:ext>
                </a:extLst>
              </a:tr>
              <a:tr h="324462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CALMA</a:t>
                      </a:r>
                    </a:p>
                  </a:txBody>
                  <a:tcPr marL="7594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4031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1,234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312%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1,346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149%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645125"/>
                  </a:ext>
                </a:extLst>
              </a:tr>
              <a:tr h="19370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endParaRPr lang="es-SV" sz="10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594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011417"/>
                  </a:ext>
                </a:extLst>
              </a:tr>
              <a:tr h="24213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MATCH</a:t>
                      </a:r>
                    </a:p>
                  </a:txBody>
                  <a:tcPr marL="7594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52%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774625"/>
                  </a:ext>
                </a:extLst>
              </a:tr>
              <a:tr h="193709">
                <a:tc>
                  <a:txBody>
                    <a:bodyPr/>
                    <a:lstStyle/>
                    <a:p>
                      <a:pPr lvl="1" algn="l" fontAlgn="ctr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endParaRPr lang="es-SV" sz="10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926506"/>
                  </a:ext>
                </a:extLst>
              </a:tr>
              <a:tr h="324462">
                <a:tc>
                  <a:txBody>
                    <a:bodyPr/>
                    <a:lstStyle/>
                    <a:p>
                      <a:pPr lvl="1" algn="l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POSITIVIDAD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META INDICADOR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56%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313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619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Avance en el cumplimiento de metas anuales, población </a:t>
            </a:r>
            <a:r>
              <a:rPr lang="es-ES" sz="2800" b="1" dirty="0">
                <a:solidFill>
                  <a:srgbClr val="F1C400"/>
                </a:solidFill>
              </a:rPr>
              <a:t>MTS</a:t>
            </a:r>
            <a:r>
              <a:rPr lang="es-ES" sz="2800" b="1" dirty="0"/>
              <a:t> enero-junio 2022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CuadroTexto 10">
            <a:extLst>
              <a:ext uri="{FF2B5EF4-FFF2-40B4-BE49-F238E27FC236}">
                <a16:creationId xmlns:a16="http://schemas.microsoft.com/office/drawing/2014/main" id="{40336FD3-7039-FA3C-D365-0A8C992D3929}"/>
              </a:ext>
            </a:extLst>
          </p:cNvPr>
          <p:cNvSpPr txBox="1"/>
          <p:nvPr/>
        </p:nvSpPr>
        <p:spPr>
          <a:xfrm>
            <a:off x="9707412" y="1963783"/>
            <a:ext cx="2346035" cy="56477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defPPr>
              <a:defRPr lang="es-MX"/>
            </a:defPPr>
            <a:lvl1pPr indent="0" algn="ctr">
              <a:defRPr sz="2000">
                <a:solidFill>
                  <a:schemeClr val="bg1">
                    <a:lumMod val="50000"/>
                  </a:schemeClr>
                </a:solidFill>
                <a:latin typeface="Bahnschrift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3 / 27</a:t>
            </a:r>
            <a:endParaRPr lang="es-SV" dirty="0"/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2787C17E-9212-FC33-D127-CBBECB49592A}"/>
              </a:ext>
            </a:extLst>
          </p:cNvPr>
          <p:cNvSpPr txBox="1"/>
          <p:nvPr/>
        </p:nvSpPr>
        <p:spPr>
          <a:xfrm>
            <a:off x="193964" y="1963783"/>
            <a:ext cx="2346036" cy="56477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Bahnschrift"/>
              </a:rPr>
              <a:t>2</a:t>
            </a:r>
            <a:r>
              <a:rPr lang="en-US" sz="2000" b="0" i="0" u="none" strike="noStrike" dirty="0">
                <a:solidFill>
                  <a:schemeClr val="bg1">
                    <a:lumMod val="50000"/>
                  </a:schemeClr>
                </a:solidFill>
                <a:latin typeface="Bahnschrift"/>
              </a:rPr>
              <a:t>,280 / 15,400</a:t>
            </a:r>
            <a:endParaRPr lang="es-SV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CuadroTexto 7">
            <a:extLst>
              <a:ext uri="{FF2B5EF4-FFF2-40B4-BE49-F238E27FC236}">
                <a16:creationId xmlns:a16="http://schemas.microsoft.com/office/drawing/2014/main" id="{C541EDA7-E4EE-7206-69B0-5B40D1E349CE}"/>
              </a:ext>
            </a:extLst>
          </p:cNvPr>
          <p:cNvSpPr txBox="1"/>
          <p:nvPr/>
        </p:nvSpPr>
        <p:spPr>
          <a:xfrm>
            <a:off x="3241961" y="1963783"/>
            <a:ext cx="2346036" cy="56477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defPPr>
              <a:defRPr lang="es-MX"/>
            </a:defPPr>
            <a:lvl1pPr indent="0" algn="ctr">
              <a:defRPr sz="2000">
                <a:solidFill>
                  <a:schemeClr val="bg1">
                    <a:lumMod val="50000"/>
                  </a:schemeClr>
                </a:solidFill>
                <a:latin typeface="Bahnschrift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1,174 / 6,634</a:t>
            </a:r>
            <a:endParaRPr lang="es-SV" dirty="0"/>
          </a:p>
        </p:txBody>
      </p:sp>
      <p:sp>
        <p:nvSpPr>
          <p:cNvPr id="33" name="CuadroTexto 9">
            <a:extLst>
              <a:ext uri="{FF2B5EF4-FFF2-40B4-BE49-F238E27FC236}">
                <a16:creationId xmlns:a16="http://schemas.microsoft.com/office/drawing/2014/main" id="{6B569B8E-37EF-0919-473C-B62BC2998A41}"/>
              </a:ext>
            </a:extLst>
          </p:cNvPr>
          <p:cNvSpPr txBox="1"/>
          <p:nvPr/>
        </p:nvSpPr>
        <p:spPr>
          <a:xfrm>
            <a:off x="6576288" y="1963783"/>
            <a:ext cx="2346036" cy="56477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defPPr>
              <a:defRPr lang="es-MX"/>
            </a:defPPr>
            <a:lvl1pPr indent="0" algn="ctr">
              <a:defRPr sz="2000">
                <a:solidFill>
                  <a:schemeClr val="bg1">
                    <a:lumMod val="50000"/>
                  </a:schemeClr>
                </a:solidFill>
                <a:latin typeface="Bahnschrift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8,766 / 1,106</a:t>
            </a:r>
            <a:endParaRPr lang="es-SV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FF55B95-C518-DE7C-2399-EDE18470E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6" y="2636216"/>
            <a:ext cx="12136584" cy="298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37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Avance en el cumplimiento de metas anuales, población </a:t>
            </a:r>
            <a:r>
              <a:rPr lang="es-ES" sz="2800" b="1" dirty="0">
                <a:solidFill>
                  <a:srgbClr val="F1C400"/>
                </a:solidFill>
              </a:rPr>
              <a:t>MTS</a:t>
            </a:r>
            <a:r>
              <a:rPr lang="es-ES" sz="2800" b="1" dirty="0"/>
              <a:t> enero-junio 2022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700BB12-2B28-3AD4-F8EA-F3B498F47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719421"/>
              </p:ext>
            </p:extLst>
          </p:nvPr>
        </p:nvGraphicFramePr>
        <p:xfrm>
          <a:off x="124741" y="1967946"/>
          <a:ext cx="11933279" cy="3806688"/>
        </p:xfrm>
        <a:graphic>
          <a:graphicData uri="http://schemas.openxmlformats.org/drawingml/2006/table">
            <a:tbl>
              <a:tblPr/>
              <a:tblGrid>
                <a:gridCol w="1566996">
                  <a:extLst>
                    <a:ext uri="{9D8B030D-6E8A-4147-A177-3AD203B41FA5}">
                      <a16:colId xmlns:a16="http://schemas.microsoft.com/office/drawing/2014/main" val="4279846737"/>
                    </a:ext>
                  </a:extLst>
                </a:gridCol>
                <a:gridCol w="1111629">
                  <a:extLst>
                    <a:ext uri="{9D8B030D-6E8A-4147-A177-3AD203B41FA5}">
                      <a16:colId xmlns:a16="http://schemas.microsoft.com/office/drawing/2014/main" val="2930035504"/>
                    </a:ext>
                  </a:extLst>
                </a:gridCol>
                <a:gridCol w="656264">
                  <a:extLst>
                    <a:ext uri="{9D8B030D-6E8A-4147-A177-3AD203B41FA5}">
                      <a16:colId xmlns:a16="http://schemas.microsoft.com/office/drawing/2014/main" val="3220406573"/>
                    </a:ext>
                  </a:extLst>
                </a:gridCol>
                <a:gridCol w="441974">
                  <a:extLst>
                    <a:ext uri="{9D8B030D-6E8A-4147-A177-3AD203B41FA5}">
                      <a16:colId xmlns:a16="http://schemas.microsoft.com/office/drawing/2014/main" val="3019224157"/>
                    </a:ext>
                  </a:extLst>
                </a:gridCol>
                <a:gridCol w="441974">
                  <a:extLst>
                    <a:ext uri="{9D8B030D-6E8A-4147-A177-3AD203B41FA5}">
                      <a16:colId xmlns:a16="http://schemas.microsoft.com/office/drawing/2014/main" val="1645240776"/>
                    </a:ext>
                  </a:extLst>
                </a:gridCol>
                <a:gridCol w="441974">
                  <a:extLst>
                    <a:ext uri="{9D8B030D-6E8A-4147-A177-3AD203B41FA5}">
                      <a16:colId xmlns:a16="http://schemas.microsoft.com/office/drawing/2014/main" val="762519161"/>
                    </a:ext>
                  </a:extLst>
                </a:gridCol>
                <a:gridCol w="549117">
                  <a:extLst>
                    <a:ext uri="{9D8B030D-6E8A-4147-A177-3AD203B41FA5}">
                      <a16:colId xmlns:a16="http://schemas.microsoft.com/office/drawing/2014/main" val="1202458188"/>
                    </a:ext>
                  </a:extLst>
                </a:gridCol>
                <a:gridCol w="549117">
                  <a:extLst>
                    <a:ext uri="{9D8B030D-6E8A-4147-A177-3AD203B41FA5}">
                      <a16:colId xmlns:a16="http://schemas.microsoft.com/office/drawing/2014/main" val="1835972623"/>
                    </a:ext>
                  </a:extLst>
                </a:gridCol>
                <a:gridCol w="549117">
                  <a:extLst>
                    <a:ext uri="{9D8B030D-6E8A-4147-A177-3AD203B41FA5}">
                      <a16:colId xmlns:a16="http://schemas.microsoft.com/office/drawing/2014/main" val="1640877381"/>
                    </a:ext>
                  </a:extLst>
                </a:gridCol>
                <a:gridCol w="441974">
                  <a:extLst>
                    <a:ext uri="{9D8B030D-6E8A-4147-A177-3AD203B41FA5}">
                      <a16:colId xmlns:a16="http://schemas.microsoft.com/office/drawing/2014/main" val="1901892301"/>
                    </a:ext>
                  </a:extLst>
                </a:gridCol>
                <a:gridCol w="441974">
                  <a:extLst>
                    <a:ext uri="{9D8B030D-6E8A-4147-A177-3AD203B41FA5}">
                      <a16:colId xmlns:a16="http://schemas.microsoft.com/office/drawing/2014/main" val="2299073964"/>
                    </a:ext>
                  </a:extLst>
                </a:gridCol>
                <a:gridCol w="441974">
                  <a:extLst>
                    <a:ext uri="{9D8B030D-6E8A-4147-A177-3AD203B41FA5}">
                      <a16:colId xmlns:a16="http://schemas.microsoft.com/office/drawing/2014/main" val="2288080407"/>
                    </a:ext>
                  </a:extLst>
                </a:gridCol>
                <a:gridCol w="441974">
                  <a:extLst>
                    <a:ext uri="{9D8B030D-6E8A-4147-A177-3AD203B41FA5}">
                      <a16:colId xmlns:a16="http://schemas.microsoft.com/office/drawing/2014/main" val="4235521407"/>
                    </a:ext>
                  </a:extLst>
                </a:gridCol>
                <a:gridCol w="441974">
                  <a:extLst>
                    <a:ext uri="{9D8B030D-6E8A-4147-A177-3AD203B41FA5}">
                      <a16:colId xmlns:a16="http://schemas.microsoft.com/office/drawing/2014/main" val="4005330672"/>
                    </a:ext>
                  </a:extLst>
                </a:gridCol>
                <a:gridCol w="441974">
                  <a:extLst>
                    <a:ext uri="{9D8B030D-6E8A-4147-A177-3AD203B41FA5}">
                      <a16:colId xmlns:a16="http://schemas.microsoft.com/office/drawing/2014/main" val="393916025"/>
                    </a:ext>
                  </a:extLst>
                </a:gridCol>
                <a:gridCol w="441974">
                  <a:extLst>
                    <a:ext uri="{9D8B030D-6E8A-4147-A177-3AD203B41FA5}">
                      <a16:colId xmlns:a16="http://schemas.microsoft.com/office/drawing/2014/main" val="1157643008"/>
                    </a:ext>
                  </a:extLst>
                </a:gridCol>
                <a:gridCol w="441974">
                  <a:extLst>
                    <a:ext uri="{9D8B030D-6E8A-4147-A177-3AD203B41FA5}">
                      <a16:colId xmlns:a16="http://schemas.microsoft.com/office/drawing/2014/main" val="726561671"/>
                    </a:ext>
                  </a:extLst>
                </a:gridCol>
                <a:gridCol w="441974">
                  <a:extLst>
                    <a:ext uri="{9D8B030D-6E8A-4147-A177-3AD203B41FA5}">
                      <a16:colId xmlns:a16="http://schemas.microsoft.com/office/drawing/2014/main" val="1613811510"/>
                    </a:ext>
                  </a:extLst>
                </a:gridCol>
                <a:gridCol w="549117">
                  <a:extLst>
                    <a:ext uri="{9D8B030D-6E8A-4147-A177-3AD203B41FA5}">
                      <a16:colId xmlns:a16="http://schemas.microsoft.com/office/drawing/2014/main" val="2142719711"/>
                    </a:ext>
                  </a:extLst>
                </a:gridCol>
                <a:gridCol w="549117">
                  <a:extLst>
                    <a:ext uri="{9D8B030D-6E8A-4147-A177-3AD203B41FA5}">
                      <a16:colId xmlns:a16="http://schemas.microsoft.com/office/drawing/2014/main" val="3238452454"/>
                    </a:ext>
                  </a:extLst>
                </a:gridCol>
                <a:gridCol w="549117">
                  <a:extLst>
                    <a:ext uri="{9D8B030D-6E8A-4147-A177-3AD203B41FA5}">
                      <a16:colId xmlns:a16="http://schemas.microsoft.com/office/drawing/2014/main" val="3730198328"/>
                    </a:ext>
                  </a:extLst>
                </a:gridCol>
              </a:tblGrid>
              <a:tr h="242495">
                <a:tc>
                  <a:txBody>
                    <a:bodyPr/>
                    <a:lstStyle/>
                    <a:p>
                      <a:pPr algn="l" fontAlgn="ctr"/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100" b="1" i="0" u="none" strike="noStrike">
                        <a:solidFill>
                          <a:srgbClr val="FFFFFF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SV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META TOTAL AÑO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TRIMESTRE 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TOTAL </a:t>
                      </a:r>
                      <a:br>
                        <a:rPr lang="es-S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es-S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 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TRIMESTRE 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TOTAL</a:t>
                      </a:r>
                      <a:br>
                        <a:rPr lang="es-S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es-S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 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369093"/>
                  </a:ext>
                </a:extLst>
              </a:tr>
              <a:tr h="217301">
                <a:tc>
                  <a:txBody>
                    <a:bodyPr/>
                    <a:lstStyle/>
                    <a:p>
                      <a:pPr algn="l" fontAlgn="ctr"/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050" b="1" i="0" u="none" strike="noStrike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050" b="1" i="0" u="none" strike="noStrike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ABR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MAY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JUN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868394"/>
                  </a:ext>
                </a:extLst>
              </a:tr>
              <a:tr h="217301">
                <a:tc>
                  <a:txBody>
                    <a:bodyPr/>
                    <a:lstStyle/>
                    <a:p>
                      <a:pPr algn="l" fontAlgn="ctr"/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Planificado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Ejecutado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6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Planificado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6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Ejecutado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6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Planificado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Ejecutado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Planificado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Ejecutado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Planificado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Ejecutado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Planificado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Ejecutado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40846"/>
                  </a:ext>
                </a:extLst>
              </a:tr>
              <a:tr h="184936">
                <a:tc>
                  <a:txBody>
                    <a:bodyPr/>
                    <a:lstStyle/>
                    <a:p>
                      <a:pPr algn="l" fontAlgn="ctr"/>
                      <a:endParaRPr lang="es-SV" sz="700" b="1" i="0" u="none" strike="noStrike">
                        <a:solidFill>
                          <a:srgbClr val="FFFFFF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711662"/>
                  </a:ext>
                </a:extLst>
              </a:tr>
              <a:tr h="30977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PREVENCIÓN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META INDICADOR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15,400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1,426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1,715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998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58%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1,694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1,139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67%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4,835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2,253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535558"/>
                  </a:ext>
                </a:extLst>
              </a:tr>
              <a:tr h="203431"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05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29746"/>
                  </a:ext>
                </a:extLst>
              </a:tr>
              <a:tr h="30745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META INDICADOR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6,634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611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447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2,071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1,174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57%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246482"/>
                  </a:ext>
                </a:extLst>
              </a:tr>
              <a:tr h="24249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05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726071"/>
                  </a:ext>
                </a:extLst>
              </a:tr>
              <a:tr h="30745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TESTEO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PLAN (50%)</a:t>
                      </a: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3,317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324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85%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42%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1,034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538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52%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886842"/>
                  </a:ext>
                </a:extLst>
              </a:tr>
              <a:tr h="24249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05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467161"/>
                  </a:ext>
                </a:extLst>
              </a:tr>
              <a:tr h="30745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ODM (50%)</a:t>
                      </a: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3,317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75%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79%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1,034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636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62%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586226"/>
                  </a:ext>
                </a:extLst>
              </a:tr>
              <a:tr h="203431"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05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832014"/>
                  </a:ext>
                </a:extLst>
              </a:tr>
              <a:tr h="30745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REFERENCIA EFECTIVA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META INDICADOR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8,766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387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41%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692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73%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2,764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1,079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39%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956366"/>
                  </a:ext>
                </a:extLst>
              </a:tr>
              <a:tr h="203431"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05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461478"/>
                  </a:ext>
                </a:extLst>
              </a:tr>
              <a:tr h="30977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POSITIVIDAD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META INDICADOR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51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788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Avance en el cumplimiento de metas anuales, población </a:t>
            </a:r>
            <a:r>
              <a:rPr lang="es-ES" sz="2800" b="1" dirty="0">
                <a:solidFill>
                  <a:srgbClr val="F1C400"/>
                </a:solidFill>
              </a:rPr>
              <a:t>MTRANS</a:t>
            </a:r>
            <a:r>
              <a:rPr lang="es-ES" sz="2800" b="1" dirty="0"/>
              <a:t> enero-junio 2022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CuadroTexto 10">
            <a:extLst>
              <a:ext uri="{FF2B5EF4-FFF2-40B4-BE49-F238E27FC236}">
                <a16:creationId xmlns:a16="http://schemas.microsoft.com/office/drawing/2014/main" id="{40336FD3-7039-FA3C-D365-0A8C992D3929}"/>
              </a:ext>
            </a:extLst>
          </p:cNvPr>
          <p:cNvSpPr txBox="1"/>
          <p:nvPr/>
        </p:nvSpPr>
        <p:spPr>
          <a:xfrm>
            <a:off x="9707412" y="1963783"/>
            <a:ext cx="2346035" cy="56477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defPPr>
              <a:defRPr lang="es-MX"/>
            </a:defPPr>
            <a:lvl1pPr indent="0" algn="ctr">
              <a:defRPr sz="2000">
                <a:solidFill>
                  <a:schemeClr val="bg1">
                    <a:lumMod val="50000"/>
                  </a:schemeClr>
                </a:solidFill>
                <a:latin typeface="Bahnschrift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2 / 24</a:t>
            </a:r>
            <a:endParaRPr lang="es-SV" dirty="0"/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2787C17E-9212-FC33-D127-CBBECB49592A}"/>
              </a:ext>
            </a:extLst>
          </p:cNvPr>
          <p:cNvSpPr txBox="1"/>
          <p:nvPr/>
        </p:nvSpPr>
        <p:spPr>
          <a:xfrm>
            <a:off x="193964" y="1963783"/>
            <a:ext cx="2346036" cy="56477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Bahnschrift"/>
              </a:rPr>
              <a:t>445</a:t>
            </a:r>
            <a:r>
              <a:rPr lang="en-US" sz="2000" b="0" i="0" u="none" strike="noStrike" dirty="0">
                <a:solidFill>
                  <a:schemeClr val="bg1">
                    <a:lumMod val="50000"/>
                  </a:schemeClr>
                </a:solidFill>
                <a:latin typeface="Bahnschrift"/>
              </a:rPr>
              <a:t> /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Bahnschrift"/>
              </a:rPr>
              <a:t>1,709</a:t>
            </a:r>
            <a:endParaRPr lang="es-SV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CuadroTexto 7">
            <a:extLst>
              <a:ext uri="{FF2B5EF4-FFF2-40B4-BE49-F238E27FC236}">
                <a16:creationId xmlns:a16="http://schemas.microsoft.com/office/drawing/2014/main" id="{C541EDA7-E4EE-7206-69B0-5B40D1E349CE}"/>
              </a:ext>
            </a:extLst>
          </p:cNvPr>
          <p:cNvSpPr txBox="1"/>
          <p:nvPr/>
        </p:nvSpPr>
        <p:spPr>
          <a:xfrm>
            <a:off x="3241961" y="1963783"/>
            <a:ext cx="2346036" cy="56477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defPPr>
              <a:defRPr lang="es-MX"/>
            </a:defPPr>
            <a:lvl1pPr indent="0" algn="ctr">
              <a:defRPr sz="2000">
                <a:solidFill>
                  <a:schemeClr val="bg1">
                    <a:lumMod val="50000"/>
                  </a:schemeClr>
                </a:solidFill>
                <a:latin typeface="Bahnschrift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218 / 761</a:t>
            </a:r>
            <a:endParaRPr lang="es-SV" dirty="0"/>
          </a:p>
        </p:txBody>
      </p:sp>
      <p:sp>
        <p:nvSpPr>
          <p:cNvPr id="33" name="CuadroTexto 9">
            <a:extLst>
              <a:ext uri="{FF2B5EF4-FFF2-40B4-BE49-F238E27FC236}">
                <a16:creationId xmlns:a16="http://schemas.microsoft.com/office/drawing/2014/main" id="{6B569B8E-37EF-0919-473C-B62BC2998A41}"/>
              </a:ext>
            </a:extLst>
          </p:cNvPr>
          <p:cNvSpPr txBox="1"/>
          <p:nvPr/>
        </p:nvSpPr>
        <p:spPr>
          <a:xfrm>
            <a:off x="6576288" y="1963783"/>
            <a:ext cx="2346036" cy="56477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defPPr>
              <a:defRPr lang="es-MX"/>
            </a:defPPr>
            <a:lvl1pPr indent="0" algn="ctr">
              <a:defRPr sz="2000">
                <a:solidFill>
                  <a:schemeClr val="bg1">
                    <a:lumMod val="50000"/>
                  </a:schemeClr>
                </a:solidFill>
                <a:latin typeface="Bahnschrift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237 / 948</a:t>
            </a:r>
            <a:endParaRPr lang="es-SV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B905D5-C64D-458E-1CA7-3BDA7CAB7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86483"/>
            <a:ext cx="12192000" cy="288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59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Avance en el cumplimiento de metas anuales, población </a:t>
            </a:r>
            <a:r>
              <a:rPr lang="es-ES" sz="2800" b="1" dirty="0">
                <a:solidFill>
                  <a:srgbClr val="F1C400"/>
                </a:solidFill>
              </a:rPr>
              <a:t>MTRANS</a:t>
            </a:r>
            <a:r>
              <a:rPr lang="es-ES" sz="2800" b="1" dirty="0"/>
              <a:t> enero-junio 2022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1FC42BE-147A-585E-CF5F-9A347B75B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453754"/>
              </p:ext>
            </p:extLst>
          </p:nvPr>
        </p:nvGraphicFramePr>
        <p:xfrm>
          <a:off x="193964" y="2097157"/>
          <a:ext cx="11772747" cy="3637721"/>
        </p:xfrm>
        <a:graphic>
          <a:graphicData uri="http://schemas.openxmlformats.org/drawingml/2006/table">
            <a:tbl>
              <a:tblPr/>
              <a:tblGrid>
                <a:gridCol w="1941717">
                  <a:extLst>
                    <a:ext uri="{9D8B030D-6E8A-4147-A177-3AD203B41FA5}">
                      <a16:colId xmlns:a16="http://schemas.microsoft.com/office/drawing/2014/main" val="3669790086"/>
                    </a:ext>
                  </a:extLst>
                </a:gridCol>
                <a:gridCol w="1521885">
                  <a:extLst>
                    <a:ext uri="{9D8B030D-6E8A-4147-A177-3AD203B41FA5}">
                      <a16:colId xmlns:a16="http://schemas.microsoft.com/office/drawing/2014/main" val="4289126180"/>
                    </a:ext>
                  </a:extLst>
                </a:gridCol>
                <a:gridCol w="962112">
                  <a:extLst>
                    <a:ext uri="{9D8B030D-6E8A-4147-A177-3AD203B41FA5}">
                      <a16:colId xmlns:a16="http://schemas.microsoft.com/office/drawing/2014/main" val="3908217598"/>
                    </a:ext>
                  </a:extLst>
                </a:gridCol>
                <a:gridCol w="577267">
                  <a:extLst>
                    <a:ext uri="{9D8B030D-6E8A-4147-A177-3AD203B41FA5}">
                      <a16:colId xmlns:a16="http://schemas.microsoft.com/office/drawing/2014/main" val="545647237"/>
                    </a:ext>
                  </a:extLst>
                </a:gridCol>
                <a:gridCol w="577267">
                  <a:extLst>
                    <a:ext uri="{9D8B030D-6E8A-4147-A177-3AD203B41FA5}">
                      <a16:colId xmlns:a16="http://schemas.microsoft.com/office/drawing/2014/main" val="1084251799"/>
                    </a:ext>
                  </a:extLst>
                </a:gridCol>
                <a:gridCol w="577267">
                  <a:extLst>
                    <a:ext uri="{9D8B030D-6E8A-4147-A177-3AD203B41FA5}">
                      <a16:colId xmlns:a16="http://schemas.microsoft.com/office/drawing/2014/main" val="1520014829"/>
                    </a:ext>
                  </a:extLst>
                </a:gridCol>
                <a:gridCol w="577267">
                  <a:extLst>
                    <a:ext uri="{9D8B030D-6E8A-4147-A177-3AD203B41FA5}">
                      <a16:colId xmlns:a16="http://schemas.microsoft.com/office/drawing/2014/main" val="3962895390"/>
                    </a:ext>
                  </a:extLst>
                </a:gridCol>
                <a:gridCol w="577267">
                  <a:extLst>
                    <a:ext uri="{9D8B030D-6E8A-4147-A177-3AD203B41FA5}">
                      <a16:colId xmlns:a16="http://schemas.microsoft.com/office/drawing/2014/main" val="2849596670"/>
                    </a:ext>
                  </a:extLst>
                </a:gridCol>
                <a:gridCol w="577267">
                  <a:extLst>
                    <a:ext uri="{9D8B030D-6E8A-4147-A177-3AD203B41FA5}">
                      <a16:colId xmlns:a16="http://schemas.microsoft.com/office/drawing/2014/main" val="1902865498"/>
                    </a:ext>
                  </a:extLst>
                </a:gridCol>
                <a:gridCol w="577267">
                  <a:extLst>
                    <a:ext uri="{9D8B030D-6E8A-4147-A177-3AD203B41FA5}">
                      <a16:colId xmlns:a16="http://schemas.microsoft.com/office/drawing/2014/main" val="1937964507"/>
                    </a:ext>
                  </a:extLst>
                </a:gridCol>
                <a:gridCol w="577267">
                  <a:extLst>
                    <a:ext uri="{9D8B030D-6E8A-4147-A177-3AD203B41FA5}">
                      <a16:colId xmlns:a16="http://schemas.microsoft.com/office/drawing/2014/main" val="1757897328"/>
                    </a:ext>
                  </a:extLst>
                </a:gridCol>
                <a:gridCol w="577267">
                  <a:extLst>
                    <a:ext uri="{9D8B030D-6E8A-4147-A177-3AD203B41FA5}">
                      <a16:colId xmlns:a16="http://schemas.microsoft.com/office/drawing/2014/main" val="1081307381"/>
                    </a:ext>
                  </a:extLst>
                </a:gridCol>
                <a:gridCol w="717210">
                  <a:extLst>
                    <a:ext uri="{9D8B030D-6E8A-4147-A177-3AD203B41FA5}">
                      <a16:colId xmlns:a16="http://schemas.microsoft.com/office/drawing/2014/main" val="1725370009"/>
                    </a:ext>
                  </a:extLst>
                </a:gridCol>
                <a:gridCol w="717210">
                  <a:extLst>
                    <a:ext uri="{9D8B030D-6E8A-4147-A177-3AD203B41FA5}">
                      <a16:colId xmlns:a16="http://schemas.microsoft.com/office/drawing/2014/main" val="1282697025"/>
                    </a:ext>
                  </a:extLst>
                </a:gridCol>
                <a:gridCol w="717210">
                  <a:extLst>
                    <a:ext uri="{9D8B030D-6E8A-4147-A177-3AD203B41FA5}">
                      <a16:colId xmlns:a16="http://schemas.microsoft.com/office/drawing/2014/main" val="3510729620"/>
                    </a:ext>
                  </a:extLst>
                </a:gridCol>
              </a:tblGrid>
              <a:tr h="330701">
                <a:tc>
                  <a:txBody>
                    <a:bodyPr/>
                    <a:lstStyle/>
                    <a:p>
                      <a:pPr algn="l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300" b="1" i="0" u="none" strike="noStrike">
                        <a:solidFill>
                          <a:srgbClr val="FFFFFF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META TOTAL AÑO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TRIMESTRE 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TOTAL</a:t>
                      </a:r>
                      <a:br>
                        <a:rPr lang="es-SV" sz="1100" b="1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es-SV" sz="1100" b="1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 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650522"/>
                  </a:ext>
                </a:extLst>
              </a:tr>
              <a:tr h="298904">
                <a:tc>
                  <a:txBody>
                    <a:bodyPr/>
                    <a:lstStyle/>
                    <a:p>
                      <a:pPr algn="l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ABR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MAY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JUN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974090"/>
                  </a:ext>
                </a:extLst>
              </a:tr>
              <a:tr h="298904">
                <a:tc>
                  <a:txBody>
                    <a:bodyPr/>
                    <a:lstStyle/>
                    <a:p>
                      <a:pPr algn="l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Planificado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Ejecutado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Planificado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Ejecutado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Planificado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Ejecutado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Planificado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Ejecutado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072510"/>
                  </a:ext>
                </a:extLst>
              </a:tr>
              <a:tr h="254386">
                <a:tc>
                  <a:txBody>
                    <a:bodyPr/>
                    <a:lstStyle/>
                    <a:p>
                      <a:pPr algn="l" fontAlgn="ctr"/>
                      <a:endParaRPr lang="es-SV" sz="800" b="1" i="0" u="none" strike="noStrike">
                        <a:solidFill>
                          <a:srgbClr val="FFFFFF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761228"/>
                  </a:ext>
                </a:extLst>
              </a:tr>
              <a:tr h="42291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PREVENCIÓN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META INDICADOR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1,709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106%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85%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455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79%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230931"/>
                  </a:ext>
                </a:extLst>
              </a:tr>
              <a:tr h="254386"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625421"/>
                  </a:ext>
                </a:extLst>
              </a:tr>
              <a:tr h="42291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TESTEO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META INDICADOR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77%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85%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483447"/>
                  </a:ext>
                </a:extLst>
              </a:tr>
              <a:tr h="254386"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8819035"/>
                  </a:ext>
                </a:extLst>
              </a:tr>
              <a:tr h="42291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REFERENCIA EFECTIVA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META INDICADOR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45%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79%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91%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74%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436202"/>
                  </a:ext>
                </a:extLst>
              </a:tr>
              <a:tr h="254386"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347367"/>
                  </a:ext>
                </a:extLst>
              </a:tr>
              <a:tr h="42291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POSITIVIDAD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META INDICADOR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87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899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27654"/>
            <a:ext cx="116655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dirty="0">
                <a:latin typeface="CorePaintB3W01-Regular" panose="020B0A06030302020204" pitchFamily="34" charset="0"/>
                <a:cs typeface="Arial" panose="020B0604020202020204" pitchFamily="34" charset="0"/>
              </a:rPr>
              <a:t>Acciones para el aceleramiento</a:t>
            </a:r>
            <a:endParaRPr lang="es-SV" dirty="0">
              <a:latin typeface="CorePaintB3W01-Regular" panose="020B0A060303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DCEF14-8E40-5F63-BF96-6808874784AB}"/>
              </a:ext>
            </a:extLst>
          </p:cNvPr>
          <p:cNvSpPr txBox="1"/>
          <p:nvPr/>
        </p:nvSpPr>
        <p:spPr>
          <a:xfrm>
            <a:off x="952752" y="1633198"/>
            <a:ext cx="10474036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SV" sz="2800" dirty="0">
                <a:solidFill>
                  <a:srgbClr val="415EA5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Realización de actividades de testeo en horarios no convencionales, nocturnidades y fines de semana.</a:t>
            </a:r>
          </a:p>
          <a:p>
            <a:pPr marL="285750" indent="-285750">
              <a:buFontTx/>
              <a:buChar char="-"/>
            </a:pPr>
            <a:endParaRPr lang="es-SV" sz="1500" dirty="0">
              <a:solidFill>
                <a:srgbClr val="415EA5"/>
              </a:solidFill>
              <a:latin typeface="CorePaintB3W01-Regular" panose="020B0A060303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SV" sz="2800" dirty="0">
                <a:solidFill>
                  <a:srgbClr val="415EA5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Se promueve el bio protección y se entregan mascarillas y alcohol gel.</a:t>
            </a:r>
          </a:p>
          <a:p>
            <a:pPr marL="285750" indent="-285750">
              <a:buFontTx/>
              <a:buChar char="-"/>
            </a:pPr>
            <a:endParaRPr lang="es-SV" sz="1500" dirty="0">
              <a:solidFill>
                <a:srgbClr val="415EA5"/>
              </a:solidFill>
              <a:latin typeface="CorePaintB3W01-Regular" panose="020B0A060303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SV" sz="2800" dirty="0">
                <a:solidFill>
                  <a:srgbClr val="415EA5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Se realizan actividades de referencia efectiva en calle con apoyo de MINSAL.</a:t>
            </a:r>
          </a:p>
          <a:p>
            <a:pPr marL="285750" indent="-285750">
              <a:buFontTx/>
              <a:buChar char="-"/>
            </a:pPr>
            <a:endParaRPr lang="es-SV" sz="1500" dirty="0">
              <a:solidFill>
                <a:srgbClr val="415EA5"/>
              </a:solidFill>
              <a:latin typeface="CorePaintB3W01-Regular" panose="020B0A060303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SV" sz="2800" dirty="0">
                <a:solidFill>
                  <a:srgbClr val="415EA5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Se renta vehículos para funcionar como unidad móvil.</a:t>
            </a:r>
          </a:p>
          <a:p>
            <a:pPr marL="285750" indent="-285750">
              <a:buFontTx/>
              <a:buChar char="-"/>
            </a:pPr>
            <a:endParaRPr lang="es-SV" sz="2800" dirty="0">
              <a:solidFill>
                <a:srgbClr val="415EA5"/>
              </a:solidFill>
              <a:latin typeface="CorePaintB3W01-Regular" panose="020B0A060303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SV" sz="2800" dirty="0">
                <a:solidFill>
                  <a:srgbClr val="415EA5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Se ha realizado una contratación temporal de especialistas de laboratorio clínico y educadoras/es.</a:t>
            </a:r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val="821553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066CE3-FF01-42AB-B61C-DC632121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76131"/>
            <a:ext cx="11877675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1" y="2707739"/>
            <a:ext cx="10537868" cy="140816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5CBDF14-C2B5-4299-9813-A43B1D67EBFE}"/>
              </a:ext>
            </a:extLst>
          </p:cNvPr>
          <p:cNvSpPr txBox="1"/>
          <p:nvPr/>
        </p:nvSpPr>
        <p:spPr>
          <a:xfrm>
            <a:off x="3601840" y="2949975"/>
            <a:ext cx="5237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800" dirty="0">
                <a:solidFill>
                  <a:schemeClr val="bg1"/>
                </a:solidFill>
                <a:latin typeface="CorePaintB3W01-Regular" panose="020B0A06030302020204" charset="0"/>
              </a:rPr>
              <a:t>Avance financiero 2022</a:t>
            </a:r>
            <a:endParaRPr lang="es-MX" sz="4800" dirty="0">
              <a:solidFill>
                <a:schemeClr val="bg1"/>
              </a:solidFill>
              <a:latin typeface="CorePaintB3W01-Regular" panose="020B0A0603030202020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6480CC4-A214-4188-A300-E2D16BB3B5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38" y="377651"/>
            <a:ext cx="3618546" cy="54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08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27654"/>
            <a:ext cx="116655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ePaintB3W01-Regular" panose="020B0A06030302020204" pitchFamily="34" charset="0"/>
                <a:ea typeface="+mn-ea"/>
                <a:cs typeface="Arial" panose="020B0604020202020204" pitchFamily="34" charset="0"/>
              </a:rPr>
              <a:t>Limitaciones que han incidido en  la ejecución financiera</a:t>
            </a:r>
            <a:endParaRPr kumimoji="0" lang="es-SV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ePaintB3W01-Regular" panose="020B0A060303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DCEF14-8E40-5F63-BF96-6808874784AB}"/>
              </a:ext>
            </a:extLst>
          </p:cNvPr>
          <p:cNvSpPr txBox="1"/>
          <p:nvPr/>
        </p:nvSpPr>
        <p:spPr>
          <a:xfrm>
            <a:off x="932874" y="2030763"/>
            <a:ext cx="104740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SV" sz="2800" b="0" i="0" u="none" strike="noStrike" kern="1200" cap="none" spc="0" normalizeH="0" baseline="0" noProof="0" dirty="0">
                <a:ln>
                  <a:noFill/>
                </a:ln>
                <a:solidFill>
                  <a:srgbClr val="415EA5"/>
                </a:solidFill>
                <a:effectLst/>
                <a:uLnTx/>
                <a:uFillTx/>
                <a:latin typeface="CorePaintB3W01-Regular" panose="020B0A06030302020204" pitchFamily="34" charset="0"/>
                <a:ea typeface="+mn-ea"/>
                <a:cs typeface="Arial" panose="020B0604020202020204" pitchFamily="34" charset="0"/>
              </a:rPr>
              <a:t>Inicio tardío de Sub Receptores en la subvención, lo cual ha significado un desfase de dos meses de no inversión.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SV" sz="1500" b="0" i="0" u="none" strike="noStrike" kern="1200" cap="none" spc="0" normalizeH="0" baseline="0" noProof="0" dirty="0">
              <a:ln>
                <a:noFill/>
              </a:ln>
              <a:solidFill>
                <a:srgbClr val="415EA5"/>
              </a:solidFill>
              <a:effectLst/>
              <a:uLnTx/>
              <a:uFillTx/>
              <a:latin typeface="CorePaintB3W01-Regular" panose="020B0A060303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SV" sz="2800" b="0" i="0" u="none" strike="noStrike" kern="1200" cap="none" spc="0" normalizeH="0" baseline="0" noProof="0" dirty="0">
                <a:ln>
                  <a:noFill/>
                </a:ln>
                <a:solidFill>
                  <a:srgbClr val="415EA5"/>
                </a:solidFill>
                <a:effectLst/>
                <a:uLnTx/>
                <a:uFillTx/>
                <a:latin typeface="CorePaintB3W01-Regular" panose="020B0A06030302020204" pitchFamily="34" charset="0"/>
                <a:ea typeface="+mn-ea"/>
                <a:cs typeface="Arial" panose="020B0604020202020204" pitchFamily="34" charset="0"/>
              </a:rPr>
              <a:t>Afectaciones de casos positivos COVID19 y otras enfermedades que generan incapacidades del personal RP y SRs.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500" b="0" i="0" u="none" strike="noStrike" kern="1200" cap="none" spc="0" normalizeH="0" baseline="0" noProof="0" dirty="0">
              <a:ln>
                <a:noFill/>
              </a:ln>
              <a:solidFill>
                <a:srgbClr val="415EA5"/>
              </a:solidFill>
              <a:effectLst/>
              <a:uLnTx/>
              <a:uFillTx/>
              <a:latin typeface="CorePaintB3W01-Regular" panose="020B0A060303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SV" sz="2800" b="0" i="0" u="none" strike="noStrike" kern="1200" cap="none" spc="0" normalizeH="0" baseline="0" noProof="0" dirty="0">
                <a:ln>
                  <a:noFill/>
                </a:ln>
                <a:solidFill>
                  <a:srgbClr val="415EA5"/>
                </a:solidFill>
                <a:effectLst/>
                <a:uLnTx/>
                <a:uFillTx/>
                <a:latin typeface="CorePaintB3W01-Regular" panose="020B0A06030302020204" pitchFamily="34" charset="0"/>
                <a:ea typeface="+mn-ea"/>
                <a:cs typeface="Arial" panose="020B0604020202020204" pitchFamily="34" charset="0"/>
              </a:rPr>
              <a:t>No se dispone de todas las unidades móviles.</a:t>
            </a:r>
            <a:endParaRPr kumimoji="0" lang="es-SV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SV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55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066CE3-FF01-42AB-B61C-DC632121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05572"/>
            <a:ext cx="11877675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39C1F6A-4184-4030-BAC5-D0F38023CE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6" y="414597"/>
            <a:ext cx="3425175" cy="51680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D22D7E3-DD4D-813C-36B0-E351AEFF13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83" y="2053182"/>
            <a:ext cx="10270434" cy="275163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0DCADDE-6DB5-8052-5709-4D28782EF2B1}"/>
              </a:ext>
            </a:extLst>
          </p:cNvPr>
          <p:cNvSpPr txBox="1"/>
          <p:nvPr/>
        </p:nvSpPr>
        <p:spPr>
          <a:xfrm>
            <a:off x="960783" y="2565412"/>
            <a:ext cx="1005445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chemeClr val="bg1"/>
                </a:solidFill>
                <a:latin typeface="CorePaintB3W01-Regular" panose="020B0A06030302020204" charset="0"/>
              </a:rPr>
              <a:t>Proyecto</a:t>
            </a:r>
          </a:p>
          <a:p>
            <a:pPr algn="ctr"/>
            <a:r>
              <a:rPr lang="es-MX" sz="2800" dirty="0">
                <a:solidFill>
                  <a:schemeClr val="bg1"/>
                </a:solidFill>
                <a:latin typeface="CorePaintB3W01-Regular" panose="020B0A06030302020204" charset="0"/>
              </a:rPr>
              <a:t>Reforzar la respuesta nacional al VIH, centrándose en las poblaciones clave y alineándose con los objetivos internacionales, 2022-2024</a:t>
            </a:r>
          </a:p>
        </p:txBody>
      </p:sp>
    </p:spTree>
    <p:extLst>
      <p:ext uri="{BB962C8B-B14F-4D97-AF65-F5344CB8AC3E}">
        <p14:creationId xmlns:p14="http://schemas.microsoft.com/office/powerpoint/2010/main" val="2686031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Ejecución financiera, población </a:t>
            </a:r>
            <a:r>
              <a:rPr lang="es-ES" sz="2800" b="1" dirty="0">
                <a:solidFill>
                  <a:srgbClr val="F1C400"/>
                </a:solidFill>
              </a:rPr>
              <a:t>HSH</a:t>
            </a:r>
            <a:r>
              <a:rPr lang="es-ES" sz="2800" b="1" dirty="0"/>
              <a:t> enero-junio 2022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9E34A36A-53C7-4459-82F0-F45BEE0567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630492"/>
              </p:ext>
            </p:extLst>
          </p:nvPr>
        </p:nvGraphicFramePr>
        <p:xfrm>
          <a:off x="2543175" y="1092245"/>
          <a:ext cx="7115175" cy="5723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19149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Ejecución financiera, población </a:t>
            </a:r>
            <a:r>
              <a:rPr lang="es-ES" sz="2800" b="1" dirty="0">
                <a:solidFill>
                  <a:srgbClr val="F1C400"/>
                </a:solidFill>
              </a:rPr>
              <a:t>TRANS</a:t>
            </a:r>
            <a:r>
              <a:rPr lang="es-ES" sz="2800" b="1" dirty="0"/>
              <a:t> enero-junio 2022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E34A36A-53C7-4459-82F0-F45BEE0567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137305"/>
              </p:ext>
            </p:extLst>
          </p:nvPr>
        </p:nvGraphicFramePr>
        <p:xfrm>
          <a:off x="2810149" y="1079965"/>
          <a:ext cx="6891064" cy="555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98388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Ejecución financiera, población </a:t>
            </a:r>
            <a:r>
              <a:rPr lang="es-ES" sz="2800" b="1" dirty="0">
                <a:solidFill>
                  <a:srgbClr val="F1C400"/>
                </a:solidFill>
              </a:rPr>
              <a:t>MTS</a:t>
            </a:r>
            <a:r>
              <a:rPr lang="es-ES" sz="2800" b="1" dirty="0"/>
              <a:t> enero-junio 2022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E34A36A-53C7-4459-82F0-F45BEE0567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081207"/>
              </p:ext>
            </p:extLst>
          </p:nvPr>
        </p:nvGraphicFramePr>
        <p:xfrm>
          <a:off x="2870696" y="1079964"/>
          <a:ext cx="6687641" cy="5778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90772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Ejecución financiera,  </a:t>
            </a:r>
            <a:r>
              <a:rPr lang="es-ES" sz="2800" b="1" dirty="0">
                <a:solidFill>
                  <a:srgbClr val="F1C400"/>
                </a:solidFill>
              </a:rPr>
              <a:t>PLAN INTERNACIONAL-VIH</a:t>
            </a:r>
            <a:r>
              <a:rPr lang="es-ES" sz="2800" b="1" dirty="0"/>
              <a:t> enero-junio 2022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E34A36A-53C7-4459-82F0-F45BEE0567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634260"/>
              </p:ext>
            </p:extLst>
          </p:nvPr>
        </p:nvGraphicFramePr>
        <p:xfrm>
          <a:off x="2874803" y="1092245"/>
          <a:ext cx="6297772" cy="577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31441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Ejecución financiera,  </a:t>
            </a:r>
            <a:r>
              <a:rPr lang="es-ES" sz="2800" b="1" dirty="0">
                <a:solidFill>
                  <a:srgbClr val="F1C400"/>
                </a:solidFill>
              </a:rPr>
              <a:t>PLAN INTERNACIONAL-C19RM</a:t>
            </a:r>
            <a:r>
              <a:rPr lang="es-ES" sz="2800" b="1" dirty="0"/>
              <a:t> enero-junio 2022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E34A36A-53C7-4459-82F0-F45BEE0567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546951"/>
              </p:ext>
            </p:extLst>
          </p:nvPr>
        </p:nvGraphicFramePr>
        <p:xfrm>
          <a:off x="2917664" y="1092245"/>
          <a:ext cx="6569235" cy="5778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62114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Ejecución financiera acumulada,  </a:t>
            </a:r>
            <a:r>
              <a:rPr lang="es-ES" sz="2800" b="1" dirty="0">
                <a:solidFill>
                  <a:srgbClr val="F1C400"/>
                </a:solidFill>
              </a:rPr>
              <a:t>PLAN Y SR </a:t>
            </a:r>
            <a:r>
              <a:rPr lang="es-ES" sz="2800" b="1" dirty="0"/>
              <a:t>enero-junio 2022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E34A36A-53C7-4459-82F0-F45BEE056782}"/>
              </a:ext>
            </a:extLst>
          </p:cNvPr>
          <p:cNvGraphicFramePr>
            <a:graphicFrameLocks/>
          </p:cNvGraphicFramePr>
          <p:nvPr/>
        </p:nvGraphicFramePr>
        <p:xfrm>
          <a:off x="2873291" y="1092244"/>
          <a:ext cx="6284997" cy="5765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73024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C56AD88-7352-4C0A-B3B7-3175379DF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73038"/>
            <a:ext cx="11877675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ACD1BC-4A6C-4F9F-BBE6-7C3E7F4B8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36" y="2809461"/>
            <a:ext cx="6085711" cy="91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7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066CE3-FF01-42AB-B61C-DC632121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05572"/>
            <a:ext cx="11877675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39C1F6A-4184-4030-BAC5-D0F38023CE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6" y="414597"/>
            <a:ext cx="3425175" cy="51680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0DCADDE-6DB5-8052-5709-4D28782EF2B1}"/>
              </a:ext>
            </a:extLst>
          </p:cNvPr>
          <p:cNvSpPr txBox="1"/>
          <p:nvPr/>
        </p:nvSpPr>
        <p:spPr>
          <a:xfrm>
            <a:off x="157162" y="3183244"/>
            <a:ext cx="118776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CorePaintB3W01-Regular" panose="020B0A06030302020204" charset="0"/>
              </a:rPr>
              <a:t>Implementación de la estrategia de prevención</a:t>
            </a:r>
          </a:p>
          <a:p>
            <a:pPr algn="ctr"/>
            <a:r>
              <a:rPr lang="es-MX" sz="4400" dirty="0">
                <a:solidFill>
                  <a:schemeClr val="bg1"/>
                </a:solidFill>
                <a:latin typeface="CorePaintB3W01-Regular" panose="020B0A06030302020204" charset="0"/>
              </a:rPr>
              <a:t>del VIH, enero-junio 2022</a:t>
            </a:r>
            <a:endParaRPr lang="es-MX" sz="3600" dirty="0">
              <a:solidFill>
                <a:schemeClr val="bg1"/>
              </a:solidFill>
              <a:latin typeface="CorePaintB3W01-Regular" panose="020B0A0603030202020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EBA4DD7-D6D8-4494-9300-DA225DF99204}"/>
              </a:ext>
            </a:extLst>
          </p:cNvPr>
          <p:cNvSpPr txBox="1"/>
          <p:nvPr/>
        </p:nvSpPr>
        <p:spPr>
          <a:xfrm>
            <a:off x="3007311" y="1374751"/>
            <a:ext cx="6096000" cy="1331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6000" dirty="0">
                <a:solidFill>
                  <a:schemeClr val="bg1"/>
                </a:solidFill>
                <a:latin typeface="CorePaintB3W01-Regular" panose="020B0A06030302020204" charset="0"/>
              </a:rPr>
              <a:t>Reporte de avance</a:t>
            </a:r>
          </a:p>
        </p:txBody>
      </p:sp>
    </p:spTree>
    <p:extLst>
      <p:ext uri="{BB962C8B-B14F-4D97-AF65-F5344CB8AC3E}">
        <p14:creationId xmlns:p14="http://schemas.microsoft.com/office/powerpoint/2010/main" val="116106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066CE3-FF01-42AB-B61C-DC632121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05572"/>
            <a:ext cx="11877675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39C1F6A-4184-4030-BAC5-D0F38023CE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6" y="414597"/>
            <a:ext cx="3425175" cy="51680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E738458-CA14-AD69-8093-50A9FFF1CE1D}"/>
              </a:ext>
            </a:extLst>
          </p:cNvPr>
          <p:cNvSpPr txBox="1"/>
          <p:nvPr/>
        </p:nvSpPr>
        <p:spPr>
          <a:xfrm>
            <a:off x="263235" y="2644172"/>
            <a:ext cx="1166552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5400" dirty="0"/>
              <a:t>Información general del Marco de Desempeño</a:t>
            </a:r>
            <a:endParaRPr lang="es-SV" sz="5400" dirty="0"/>
          </a:p>
        </p:txBody>
      </p:sp>
    </p:spTree>
    <p:extLst>
      <p:ext uri="{BB962C8B-B14F-4D97-AF65-F5344CB8AC3E}">
        <p14:creationId xmlns:p14="http://schemas.microsoft.com/office/powerpoint/2010/main" val="2874001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27654"/>
            <a:ext cx="116655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dirty="0"/>
              <a:t>Indicadores de cubertura del Proyecto</a:t>
            </a:r>
            <a:endParaRPr lang="es-SV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2F12E8F-B14A-ADA3-5AB2-82824654B5D5}"/>
              </a:ext>
            </a:extLst>
          </p:cNvPr>
          <p:cNvSpPr txBox="1"/>
          <p:nvPr/>
        </p:nvSpPr>
        <p:spPr>
          <a:xfrm>
            <a:off x="1284933" y="1934500"/>
            <a:ext cx="104299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solidFill>
                  <a:srgbClr val="415EA5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KP-1a Porcentaje de </a:t>
            </a:r>
            <a:r>
              <a:rPr lang="es-E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HSH/MTS/MTRANS </a:t>
            </a:r>
            <a:r>
              <a:rPr lang="es-ES" sz="2400" dirty="0">
                <a:solidFill>
                  <a:srgbClr val="415EA5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alcanzados por el programa de prevención de VIH - paquete definido de servicios.</a:t>
            </a:r>
          </a:p>
          <a:p>
            <a:pPr algn="just"/>
            <a:endParaRPr lang="es-MX" sz="2400" dirty="0">
              <a:solidFill>
                <a:srgbClr val="415EA5"/>
              </a:solidFill>
              <a:latin typeface="CorePaintB3W01-Regular" panose="020B0A060303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solidFill>
                  <a:srgbClr val="415EA5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HTS-3a Porcentaje de </a:t>
            </a:r>
            <a:r>
              <a:rPr lang="es-E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HSH/MTS/MTRANS </a:t>
            </a:r>
            <a:r>
              <a:rPr lang="es-ES" sz="2400" dirty="0">
                <a:solidFill>
                  <a:srgbClr val="415EA5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que se han realizado una prueba de VIH durante el período de reporte y que conocen sus resultados.</a:t>
            </a:r>
          </a:p>
          <a:p>
            <a:pPr algn="just"/>
            <a:endParaRPr lang="es-MX" sz="2400" dirty="0">
              <a:solidFill>
                <a:srgbClr val="415EA5"/>
              </a:solidFill>
              <a:latin typeface="CorePaintB3W01-Regular" panose="020B0A060303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solidFill>
                  <a:srgbClr val="415EA5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HTS-Otros 1 Porcentaje de resultados VIH positivos entre el total de pruebas de VIH realizadas en </a:t>
            </a:r>
            <a:r>
              <a:rPr lang="es-E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HSH/MTS/MTRANS </a:t>
            </a:r>
            <a:r>
              <a:rPr lang="es-ES" sz="2400" dirty="0">
                <a:solidFill>
                  <a:srgbClr val="415EA5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durante el período de reporte.</a:t>
            </a:r>
            <a:endParaRPr lang="es-MX" sz="2400" dirty="0">
              <a:solidFill>
                <a:srgbClr val="415EA5"/>
              </a:solidFill>
              <a:latin typeface="CorePaintB3W01-Regular" panose="020B0A06030302020204" pitchFamily="34" charset="0"/>
              <a:cs typeface="Arial" panose="020B0604020202020204" pitchFamily="34" charset="0"/>
            </a:endParaRPr>
          </a:p>
          <a:p>
            <a:pPr algn="just"/>
            <a:endParaRPr lang="es-MX" sz="2400" dirty="0">
              <a:solidFill>
                <a:srgbClr val="243C4B"/>
              </a:solidFill>
              <a:latin typeface="CorePaintB3W01-Regular" panose="020B0A060303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HTS-3a Porcentaje de </a:t>
            </a:r>
            <a:r>
              <a:rPr lang="es-ES" sz="2400" dirty="0">
                <a:solidFill>
                  <a:srgbClr val="415EA5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HSH/MTS/MTRANS </a:t>
            </a:r>
            <a:r>
              <a:rPr lang="es-E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que se han realizado una prueba de VIH durante el período de reporte y que conocen sus resultados / Referencia efectiva a MINSAL.</a:t>
            </a:r>
            <a:endParaRPr lang="es-MX" sz="2400" dirty="0">
              <a:solidFill>
                <a:schemeClr val="accent5">
                  <a:lumMod val="40000"/>
                  <a:lumOff val="60000"/>
                </a:schemeClr>
              </a:solidFill>
              <a:latin typeface="CorePaintB3W01-Regular" panose="020B0A060303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2774A1-573A-E016-3BA3-01CF479CF4B0}"/>
              </a:ext>
            </a:extLst>
          </p:cNvPr>
          <p:cNvSpPr/>
          <p:nvPr/>
        </p:nvSpPr>
        <p:spPr>
          <a:xfrm>
            <a:off x="477080" y="1974256"/>
            <a:ext cx="662608" cy="649683"/>
          </a:xfrm>
          <a:prstGeom prst="ellipse">
            <a:avLst/>
          </a:prstGeom>
          <a:solidFill>
            <a:srgbClr val="EF008C"/>
          </a:solidFill>
          <a:ln>
            <a:solidFill>
              <a:srgbClr val="EF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1</a:t>
            </a:r>
            <a:endParaRPr lang="es-SV" sz="2400" dirty="0">
              <a:solidFill>
                <a:schemeClr val="bg1"/>
              </a:solidFill>
              <a:latin typeface="CorePaintB3W01-Regular" panose="020B0A060303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2256DBC-2B59-3801-3690-6D9BA665131A}"/>
              </a:ext>
            </a:extLst>
          </p:cNvPr>
          <p:cNvSpPr/>
          <p:nvPr/>
        </p:nvSpPr>
        <p:spPr>
          <a:xfrm>
            <a:off x="470456" y="3107315"/>
            <a:ext cx="662608" cy="649683"/>
          </a:xfrm>
          <a:prstGeom prst="ellipse">
            <a:avLst/>
          </a:prstGeom>
          <a:solidFill>
            <a:srgbClr val="EF008C"/>
          </a:solidFill>
          <a:ln>
            <a:solidFill>
              <a:srgbClr val="EF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2</a:t>
            </a:r>
            <a:endParaRPr lang="es-SV" sz="2400" dirty="0">
              <a:solidFill>
                <a:schemeClr val="bg1"/>
              </a:solidFill>
              <a:latin typeface="CorePaintB3W01-Regular" panose="020B0A060303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AF89358-7820-214F-47D4-7CF94F96DFE2}"/>
              </a:ext>
            </a:extLst>
          </p:cNvPr>
          <p:cNvSpPr/>
          <p:nvPr/>
        </p:nvSpPr>
        <p:spPr>
          <a:xfrm>
            <a:off x="470456" y="4180737"/>
            <a:ext cx="662608" cy="649683"/>
          </a:xfrm>
          <a:prstGeom prst="ellipse">
            <a:avLst/>
          </a:prstGeom>
          <a:solidFill>
            <a:srgbClr val="EF008C"/>
          </a:solidFill>
          <a:ln>
            <a:solidFill>
              <a:srgbClr val="EF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3</a:t>
            </a:r>
            <a:endParaRPr lang="es-SV" sz="2400" dirty="0">
              <a:solidFill>
                <a:schemeClr val="bg1"/>
              </a:solidFill>
              <a:latin typeface="CorePaintB3W01-Regular" panose="020B0A060303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48A9BB4C-FD74-CFD4-9ED7-AB8CF7F172BC}"/>
              </a:ext>
            </a:extLst>
          </p:cNvPr>
          <p:cNvSpPr/>
          <p:nvPr/>
        </p:nvSpPr>
        <p:spPr>
          <a:xfrm>
            <a:off x="477080" y="5327046"/>
            <a:ext cx="662608" cy="649683"/>
          </a:xfrm>
          <a:prstGeom prst="ellipse">
            <a:avLst/>
          </a:prstGeom>
          <a:solidFill>
            <a:srgbClr val="EF008C"/>
          </a:solidFill>
          <a:ln>
            <a:solidFill>
              <a:srgbClr val="EF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4</a:t>
            </a:r>
            <a:endParaRPr lang="es-SV" sz="2400" dirty="0">
              <a:solidFill>
                <a:schemeClr val="bg1"/>
              </a:solidFill>
              <a:latin typeface="CorePaintB3W01-Regular" panose="020B0A060303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0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Metas para la población </a:t>
            </a:r>
            <a:r>
              <a:rPr lang="es-ES" sz="2800" b="1" dirty="0">
                <a:solidFill>
                  <a:srgbClr val="F1C400"/>
                </a:solidFill>
              </a:rPr>
              <a:t>HSH</a:t>
            </a:r>
            <a:r>
              <a:rPr lang="es-ES" sz="2800" b="1" dirty="0"/>
              <a:t> durante la subvención 2022-2024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C2B104D-C502-40BF-96B6-405E38235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833063"/>
              </p:ext>
            </p:extLst>
          </p:nvPr>
        </p:nvGraphicFramePr>
        <p:xfrm>
          <a:off x="535708" y="1468582"/>
          <a:ext cx="11065065" cy="487680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6577910">
                  <a:extLst>
                    <a:ext uri="{9D8B030D-6E8A-4147-A177-3AD203B41FA5}">
                      <a16:colId xmlns:a16="http://schemas.microsoft.com/office/drawing/2014/main" val="3628989754"/>
                    </a:ext>
                  </a:extLst>
                </a:gridCol>
                <a:gridCol w="1497195">
                  <a:extLst>
                    <a:ext uri="{9D8B030D-6E8A-4147-A177-3AD203B41FA5}">
                      <a16:colId xmlns:a16="http://schemas.microsoft.com/office/drawing/2014/main" val="145124918"/>
                    </a:ext>
                  </a:extLst>
                </a:gridCol>
                <a:gridCol w="1497195">
                  <a:extLst>
                    <a:ext uri="{9D8B030D-6E8A-4147-A177-3AD203B41FA5}">
                      <a16:colId xmlns:a16="http://schemas.microsoft.com/office/drawing/2014/main" val="4000992810"/>
                    </a:ext>
                  </a:extLst>
                </a:gridCol>
                <a:gridCol w="1492765">
                  <a:extLst>
                    <a:ext uri="{9D8B030D-6E8A-4147-A177-3AD203B41FA5}">
                      <a16:colId xmlns:a16="http://schemas.microsoft.com/office/drawing/2014/main" val="832318696"/>
                    </a:ext>
                  </a:extLst>
                </a:gridCol>
              </a:tblGrid>
              <a:tr h="43182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24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800052"/>
                  </a:ext>
                </a:extLst>
              </a:tr>
              <a:tr h="547834">
                <a:tc>
                  <a:txBody>
                    <a:bodyPr/>
                    <a:lstStyle/>
                    <a:p>
                      <a:pPr marR="16325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</a:rPr>
                        <a:t>Año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2022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2023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2024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204427"/>
                  </a:ext>
                </a:extLst>
              </a:tr>
              <a:tr h="974286">
                <a:tc>
                  <a:txBody>
                    <a:bodyPr/>
                    <a:lstStyle/>
                    <a:p>
                      <a:pPr marL="176213" marR="42545" lvl="1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ova Cond" panose="020B0506020202020204" pitchFamily="34" charset="0"/>
                        </a:rPr>
                        <a:t>Número de HSH alcanzados por programas de prevención del VIH - paquete definido de servicios</a:t>
                      </a:r>
                      <a:endParaRPr lang="es-SV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18,726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2763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21,433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61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24,140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7213501"/>
                  </a:ext>
                </a:extLst>
              </a:tr>
              <a:tr h="974286">
                <a:tc>
                  <a:txBody>
                    <a:bodyPr/>
                    <a:lstStyle/>
                    <a:p>
                      <a:pPr marL="176213" marR="42545" lvl="1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Número de HSH a los que se les ha realizado una prueba de VIH durante el período de reporte y que conocen sus resultados / Unidades Móviles de Plan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14,106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63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13,361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1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12,580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578505"/>
                  </a:ext>
                </a:extLst>
              </a:tr>
              <a:tr h="974286">
                <a:tc>
                  <a:txBody>
                    <a:bodyPr/>
                    <a:lstStyle/>
                    <a:p>
                      <a:pPr marL="176213" marR="42545" lvl="1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Número de resultados de VIH positivos entre el total de pruebas de VIH realizadas en la población HSH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267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2763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253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61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238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169640"/>
                  </a:ext>
                </a:extLst>
              </a:tr>
              <a:tr h="974286">
                <a:tc>
                  <a:txBody>
                    <a:bodyPr/>
                    <a:lstStyle/>
                    <a:p>
                      <a:pPr marL="176213" marR="42545" lvl="1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Número de HSH a los que se les ha realizado una prueba de VIH durante el período de reporte y que conocen sus resultados / Referencia efectiva a MINSAL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4,620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2763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5,139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61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6,289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700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399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98445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Metas para la población </a:t>
            </a:r>
            <a:r>
              <a:rPr lang="es-ES" sz="2800" b="1" dirty="0">
                <a:solidFill>
                  <a:srgbClr val="FFC000"/>
                </a:solidFill>
              </a:rPr>
              <a:t>MTS </a:t>
            </a:r>
            <a:r>
              <a:rPr lang="es-ES" sz="2800" b="1" dirty="0"/>
              <a:t>durante la subvención 2022-2024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5C9B4BE-52F5-48B4-8B44-409BD31E4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671957"/>
              </p:ext>
            </p:extLst>
          </p:nvPr>
        </p:nvGraphicFramePr>
        <p:xfrm>
          <a:off x="558180" y="1461704"/>
          <a:ext cx="11066401" cy="503508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6578704">
                  <a:extLst>
                    <a:ext uri="{9D8B030D-6E8A-4147-A177-3AD203B41FA5}">
                      <a16:colId xmlns:a16="http://schemas.microsoft.com/office/drawing/2014/main" val="247654060"/>
                    </a:ext>
                  </a:extLst>
                </a:gridCol>
                <a:gridCol w="1497376">
                  <a:extLst>
                    <a:ext uri="{9D8B030D-6E8A-4147-A177-3AD203B41FA5}">
                      <a16:colId xmlns:a16="http://schemas.microsoft.com/office/drawing/2014/main" val="3544850722"/>
                    </a:ext>
                  </a:extLst>
                </a:gridCol>
                <a:gridCol w="1497376">
                  <a:extLst>
                    <a:ext uri="{9D8B030D-6E8A-4147-A177-3AD203B41FA5}">
                      <a16:colId xmlns:a16="http://schemas.microsoft.com/office/drawing/2014/main" val="3051178375"/>
                    </a:ext>
                  </a:extLst>
                </a:gridCol>
                <a:gridCol w="1492945">
                  <a:extLst>
                    <a:ext uri="{9D8B030D-6E8A-4147-A177-3AD203B41FA5}">
                      <a16:colId xmlns:a16="http://schemas.microsoft.com/office/drawing/2014/main" val="3742808937"/>
                    </a:ext>
                  </a:extLst>
                </a:gridCol>
              </a:tblGrid>
              <a:tr h="45123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898156"/>
                  </a:ext>
                </a:extLst>
              </a:tr>
              <a:tr h="526230">
                <a:tc>
                  <a:txBody>
                    <a:bodyPr/>
                    <a:lstStyle/>
                    <a:p>
                      <a:pPr marR="16325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</a:rPr>
                        <a:t>Año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2022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2023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2024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308737"/>
                  </a:ext>
                </a:extLst>
              </a:tr>
              <a:tr h="935862">
                <a:tc>
                  <a:txBody>
                    <a:bodyPr/>
                    <a:lstStyle/>
                    <a:p>
                      <a:pPr marR="42545" lv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Número de MTS alcanzados por programas de prevención del VIH - paquete definido de servicios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15,400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17,500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19,500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845947"/>
                  </a:ext>
                </a:extLst>
              </a:tr>
              <a:tr h="935862">
                <a:tc>
                  <a:txBody>
                    <a:bodyPr/>
                    <a:lstStyle/>
                    <a:p>
                      <a:pPr marL="457200" marR="42545" lvl="1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Número de MTS a los que se les ha realizado una prueba de VIH durante el período de reporte y que conocen sus resultados/Unidad Móvil Plan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6,634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6,284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5,916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069590"/>
                  </a:ext>
                </a:extLst>
              </a:tr>
              <a:tr h="1092949">
                <a:tc>
                  <a:txBody>
                    <a:bodyPr/>
                    <a:lstStyle/>
                    <a:p>
                      <a:pPr marL="457200" marR="42545" lvl="1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Número de resultados de VIH positivos entre el total de pruebas de VIH realizadas en la población MTS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7674961"/>
                  </a:ext>
                </a:extLst>
              </a:tr>
              <a:tr h="1092949">
                <a:tc>
                  <a:txBody>
                    <a:bodyPr/>
                    <a:lstStyle/>
                    <a:p>
                      <a:pPr marL="457200" marR="42545" lvl="1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Número de MTS a los que se les ha realizado una prueba de VIH durante el período de reporte y que conocen sus resultados/Referencia efectiva a MINSAL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8,786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2,416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2,958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2383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17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98445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Metas para la población </a:t>
            </a:r>
            <a:r>
              <a:rPr lang="es-ES" sz="2800" b="1" dirty="0">
                <a:solidFill>
                  <a:srgbClr val="FFC000"/>
                </a:solidFill>
              </a:rPr>
              <a:t>MTRANS </a:t>
            </a:r>
            <a:r>
              <a:rPr lang="es-ES" sz="2800" b="1" dirty="0"/>
              <a:t>durante la subvención 2022-2024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5C9B4BE-52F5-48B4-8B44-409BD31E4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012154"/>
              </p:ext>
            </p:extLst>
          </p:nvPr>
        </p:nvGraphicFramePr>
        <p:xfrm>
          <a:off x="558180" y="1461704"/>
          <a:ext cx="11066401" cy="503508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6578704">
                  <a:extLst>
                    <a:ext uri="{9D8B030D-6E8A-4147-A177-3AD203B41FA5}">
                      <a16:colId xmlns:a16="http://schemas.microsoft.com/office/drawing/2014/main" val="247654060"/>
                    </a:ext>
                  </a:extLst>
                </a:gridCol>
                <a:gridCol w="1497376">
                  <a:extLst>
                    <a:ext uri="{9D8B030D-6E8A-4147-A177-3AD203B41FA5}">
                      <a16:colId xmlns:a16="http://schemas.microsoft.com/office/drawing/2014/main" val="3544850722"/>
                    </a:ext>
                  </a:extLst>
                </a:gridCol>
                <a:gridCol w="1497376">
                  <a:extLst>
                    <a:ext uri="{9D8B030D-6E8A-4147-A177-3AD203B41FA5}">
                      <a16:colId xmlns:a16="http://schemas.microsoft.com/office/drawing/2014/main" val="3051178375"/>
                    </a:ext>
                  </a:extLst>
                </a:gridCol>
                <a:gridCol w="1492945">
                  <a:extLst>
                    <a:ext uri="{9D8B030D-6E8A-4147-A177-3AD203B41FA5}">
                      <a16:colId xmlns:a16="http://schemas.microsoft.com/office/drawing/2014/main" val="3742808937"/>
                    </a:ext>
                  </a:extLst>
                </a:gridCol>
              </a:tblGrid>
              <a:tr h="45123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898156"/>
                  </a:ext>
                </a:extLst>
              </a:tr>
              <a:tr h="526230">
                <a:tc>
                  <a:txBody>
                    <a:bodyPr/>
                    <a:lstStyle/>
                    <a:p>
                      <a:pPr marR="16325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rgbClr val="404040"/>
                          </a:solidFill>
                          <a:effectLst/>
                          <a:latin typeface="Arial Nova Cond" panose="020B0506020202020204" pitchFamily="34" charset="0"/>
                        </a:rPr>
                        <a:t>Año</a:t>
                      </a:r>
                      <a:endParaRPr lang="es-SV" sz="2000" dirty="0">
                        <a:effectLst/>
                        <a:latin typeface="Arial Nova Cond" panose="020B0506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rgbClr val="404040"/>
                          </a:solidFill>
                          <a:effectLst/>
                          <a:latin typeface="Bahnschrift" panose="020B0502040204020203" pitchFamily="34" charset="0"/>
                        </a:rPr>
                        <a:t>2022</a:t>
                      </a:r>
                      <a:endParaRPr lang="es-SV" sz="2000" dirty="0">
                        <a:effectLst/>
                        <a:latin typeface="Bahnschrif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rgbClr val="404040"/>
                          </a:solidFill>
                          <a:effectLst/>
                          <a:latin typeface="Bahnschrift" panose="020B0502040204020203" pitchFamily="34" charset="0"/>
                        </a:rPr>
                        <a:t>2023</a:t>
                      </a:r>
                      <a:endParaRPr lang="es-SV" sz="2000" dirty="0">
                        <a:effectLst/>
                        <a:latin typeface="Bahnschrif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rgbClr val="404040"/>
                          </a:solidFill>
                          <a:effectLst/>
                          <a:latin typeface="Bahnschrift" panose="020B0502040204020203" pitchFamily="34" charset="0"/>
                        </a:rPr>
                        <a:t>2024</a:t>
                      </a:r>
                      <a:endParaRPr lang="es-SV" sz="2000" dirty="0">
                        <a:effectLst/>
                        <a:latin typeface="Bahnschrif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308737"/>
                  </a:ext>
                </a:extLst>
              </a:tr>
              <a:tr h="935862">
                <a:tc>
                  <a:txBody>
                    <a:bodyPr/>
                    <a:lstStyle/>
                    <a:p>
                      <a:pPr marL="457200" marR="42545" lvl="1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Número de MTRANS alcanzadas por programas de prevención del VIH - paquete definido de servicios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1,709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1,729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1,749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845947"/>
                  </a:ext>
                </a:extLst>
              </a:tr>
              <a:tr h="935862">
                <a:tc>
                  <a:txBody>
                    <a:bodyPr/>
                    <a:lstStyle/>
                    <a:p>
                      <a:pPr marL="457200" marR="42545" lvl="1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Número de MTRANS a las que se les ha realizado una prueba de VIH durante el período de reporte y que conocen sus resultados/Unidades Móviles Plan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761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721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679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069590"/>
                  </a:ext>
                </a:extLst>
              </a:tr>
              <a:tr h="1092949">
                <a:tc>
                  <a:txBody>
                    <a:bodyPr/>
                    <a:lstStyle/>
                    <a:p>
                      <a:pPr marL="457200" marR="42545" lvl="1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Número de resultados de VIH positivos entre el total de pruebas de VIH realizadas en la población MTRANS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1193043"/>
                  </a:ext>
                </a:extLst>
              </a:tr>
              <a:tr h="1092949">
                <a:tc>
                  <a:txBody>
                    <a:bodyPr/>
                    <a:lstStyle/>
                    <a:p>
                      <a:pPr marL="457200" marR="42545" lvl="1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Número de MTRANS a las que se les ha realizado una prueba de VIH durante el período de reporte y que conocen sus resultados/Referencia efectiva a MINSAL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948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277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339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2383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729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066CE3-FF01-42AB-B61C-DC632121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33281"/>
            <a:ext cx="11877675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1" y="2707739"/>
            <a:ext cx="10537868" cy="140816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5CBDF14-C2B5-4299-9813-A43B1D67EBFE}"/>
              </a:ext>
            </a:extLst>
          </p:cNvPr>
          <p:cNvSpPr txBox="1"/>
          <p:nvPr/>
        </p:nvSpPr>
        <p:spPr>
          <a:xfrm>
            <a:off x="1577244" y="2949975"/>
            <a:ext cx="9286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800" dirty="0">
                <a:solidFill>
                  <a:schemeClr val="bg1"/>
                </a:solidFill>
                <a:latin typeface="CorePaintB3W01-Regular" panose="020B0A06030302020204" charset="0"/>
              </a:rPr>
              <a:t>Avance en el cumplimiento de metas 2022</a:t>
            </a:r>
            <a:endParaRPr lang="es-MX" sz="4800" dirty="0">
              <a:solidFill>
                <a:schemeClr val="bg1"/>
              </a:solidFill>
              <a:latin typeface="CorePaintB3W01-Regular" panose="020B0A0603030202020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6480CC4-A214-4188-A300-E2D16BB3B5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38" y="377651"/>
            <a:ext cx="3618546" cy="54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499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20087</TotalTime>
  <Words>1617</Words>
  <Application>Microsoft Office PowerPoint</Application>
  <PresentationFormat>Panorámica</PresentationFormat>
  <Paragraphs>650</Paragraphs>
  <Slides>26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Calibri</vt:lpstr>
      <vt:lpstr>Bahnschrift Light</vt:lpstr>
      <vt:lpstr>Calibri Light</vt:lpstr>
      <vt:lpstr>Bahnschrift</vt:lpstr>
      <vt:lpstr>Arial</vt:lpstr>
      <vt:lpstr>Trebuchet MS</vt:lpstr>
      <vt:lpstr>Arial Nova Cond</vt:lpstr>
      <vt:lpstr>CorePaintB3W01-Regular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Jose Valle</dc:creator>
  <cp:lastModifiedBy>Monitoreo MCP</cp:lastModifiedBy>
  <cp:revision>220</cp:revision>
  <dcterms:created xsi:type="dcterms:W3CDTF">2021-04-07T18:23:41Z</dcterms:created>
  <dcterms:modified xsi:type="dcterms:W3CDTF">2022-10-17T22:37:09Z</dcterms:modified>
</cp:coreProperties>
</file>