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9" r:id="rId4"/>
    <p:sldId id="262" r:id="rId5"/>
    <p:sldId id="260" r:id="rId6"/>
    <p:sldId id="261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0ECB-052F-4E95-8BB4-04A446633891}" type="datetimeFigureOut">
              <a:rPr lang="es-SV" smtClean="0"/>
              <a:t>9/11/2022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D80A9-8674-4B42-94E8-85CCF3A4D31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29712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0ECB-052F-4E95-8BB4-04A446633891}" type="datetimeFigureOut">
              <a:rPr lang="es-SV" smtClean="0"/>
              <a:t>9/11/2022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D80A9-8674-4B42-94E8-85CCF3A4D31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06635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0ECB-052F-4E95-8BB4-04A446633891}" type="datetimeFigureOut">
              <a:rPr lang="es-SV" smtClean="0"/>
              <a:t>9/11/2022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D80A9-8674-4B42-94E8-85CCF3A4D31E}" type="slidenum">
              <a:rPr lang="es-SV" smtClean="0"/>
              <a:t>‹Nº›</a:t>
            </a:fld>
            <a:endParaRPr lang="es-SV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7367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0ECB-052F-4E95-8BB4-04A446633891}" type="datetimeFigureOut">
              <a:rPr lang="es-SV" smtClean="0"/>
              <a:t>9/11/2022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D80A9-8674-4B42-94E8-85CCF3A4D31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09386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0ECB-052F-4E95-8BB4-04A446633891}" type="datetimeFigureOut">
              <a:rPr lang="es-SV" smtClean="0"/>
              <a:t>9/11/2022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D80A9-8674-4B42-94E8-85CCF3A4D31E}" type="slidenum">
              <a:rPr lang="es-SV" smtClean="0"/>
              <a:t>‹Nº›</a:t>
            </a:fld>
            <a:endParaRPr lang="es-SV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3053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0ECB-052F-4E95-8BB4-04A446633891}" type="datetimeFigureOut">
              <a:rPr lang="es-SV" smtClean="0"/>
              <a:t>9/11/2022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D80A9-8674-4B42-94E8-85CCF3A4D31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28026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0ECB-052F-4E95-8BB4-04A446633891}" type="datetimeFigureOut">
              <a:rPr lang="es-SV" smtClean="0"/>
              <a:t>9/11/2022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D80A9-8674-4B42-94E8-85CCF3A4D31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53509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0ECB-052F-4E95-8BB4-04A446633891}" type="datetimeFigureOut">
              <a:rPr lang="es-SV" smtClean="0"/>
              <a:t>9/11/2022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D80A9-8674-4B42-94E8-85CCF3A4D31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26353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0ECB-052F-4E95-8BB4-04A446633891}" type="datetimeFigureOut">
              <a:rPr lang="es-SV" smtClean="0"/>
              <a:t>9/11/2022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D80A9-8674-4B42-94E8-85CCF3A4D31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5905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0ECB-052F-4E95-8BB4-04A446633891}" type="datetimeFigureOut">
              <a:rPr lang="es-SV" smtClean="0"/>
              <a:t>9/11/2022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D80A9-8674-4B42-94E8-85CCF3A4D31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02891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0ECB-052F-4E95-8BB4-04A446633891}" type="datetimeFigureOut">
              <a:rPr lang="es-SV" smtClean="0"/>
              <a:t>9/11/2022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D80A9-8674-4B42-94E8-85CCF3A4D31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07928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0ECB-052F-4E95-8BB4-04A446633891}" type="datetimeFigureOut">
              <a:rPr lang="es-SV" smtClean="0"/>
              <a:t>9/11/2022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D80A9-8674-4B42-94E8-85CCF3A4D31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39490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0ECB-052F-4E95-8BB4-04A446633891}" type="datetimeFigureOut">
              <a:rPr lang="es-SV" smtClean="0"/>
              <a:t>9/11/2022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D80A9-8674-4B42-94E8-85CCF3A4D31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86071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0ECB-052F-4E95-8BB4-04A446633891}" type="datetimeFigureOut">
              <a:rPr lang="es-SV" smtClean="0"/>
              <a:t>9/11/2022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D80A9-8674-4B42-94E8-85CCF3A4D31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64942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0ECB-052F-4E95-8BB4-04A446633891}" type="datetimeFigureOut">
              <a:rPr lang="es-SV" smtClean="0"/>
              <a:t>9/11/2022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D80A9-8674-4B42-94E8-85CCF3A4D31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59117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0ECB-052F-4E95-8BB4-04A446633891}" type="datetimeFigureOut">
              <a:rPr lang="es-SV" smtClean="0"/>
              <a:t>9/11/2022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D80A9-8674-4B42-94E8-85CCF3A4D31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56148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40ECB-052F-4E95-8BB4-04A446633891}" type="datetimeFigureOut">
              <a:rPr lang="es-SV" smtClean="0"/>
              <a:t>9/11/2022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3C3D80A9-8674-4B42-94E8-85CCF3A4D31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03536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28FDFD27-694E-4758-007D-236723373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213" y="1596683"/>
            <a:ext cx="6190260" cy="366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731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07F5C1-AA8D-FE5A-6DD9-C3C0FC588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5" name="Marcador de contenido 4" descr="Un grupo de personas sentadas alrededor de una mesa&#10;&#10;Descripción generada automáticamente">
            <a:extLst>
              <a:ext uri="{FF2B5EF4-FFF2-40B4-BE49-F238E27FC236}">
                <a16:creationId xmlns:a16="http://schemas.microsoft.com/office/drawing/2014/main" id="{EDA242CA-6BB4-A90D-FDFA-A63239149E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88" y="1626015"/>
            <a:ext cx="5175249" cy="3881437"/>
          </a:xfrm>
        </p:spPr>
      </p:pic>
      <p:pic>
        <p:nvPicPr>
          <p:cNvPr id="7" name="Imagen 6" descr="Un grupo de personas sentadas en una oficina&#10;&#10;Descripción generada automáticamente">
            <a:extLst>
              <a:ext uri="{FF2B5EF4-FFF2-40B4-BE49-F238E27FC236}">
                <a16:creationId xmlns:a16="http://schemas.microsoft.com/office/drawing/2014/main" id="{84843F7D-C60F-A3CC-02CA-098C7FCDB6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118" y="1626015"/>
            <a:ext cx="5175251" cy="388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50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38369844-B327-4D49-98E4-827203ADF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15249AA-E70E-4DAE-A265-2E3DE9D7C9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D16B149-ADB4-41B1-A60E-1A0358879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B53998E5-48EB-4528-87CF-792F41468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870554EF-7AD0-4B55-9FFF-38E8FA108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2CB215DE-9630-439F-A0A9-1D96839C5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F73C83A3-9645-481D-A4C0-430939918F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2FA98AB7-2E6E-4C28-BB73-33EA563644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C11A2791-813E-4B8A-BE6F-BF3F8979EA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6DFFDA6E-1AB0-456D-9AFE-6CA686043F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E3E1654-1512-4D06-9969-80D50078FB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D8C1BA9-8EFE-D90E-4559-DA8DBAF2E879}"/>
              </a:ext>
            </a:extLst>
          </p:cNvPr>
          <p:cNvSpPr txBox="1"/>
          <p:nvPr/>
        </p:nvSpPr>
        <p:spPr>
          <a:xfrm>
            <a:off x="4614900" y="213638"/>
            <a:ext cx="5850279" cy="23090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Plan </a:t>
            </a:r>
            <a:r>
              <a:rPr lang="en-US" sz="6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Operativo</a:t>
            </a:r>
            <a:r>
              <a:rPr lang="en-US" sz="6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Anual</a:t>
            </a:r>
            <a:r>
              <a:rPr lang="en-US" sz="6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AAD5B3C-529D-4B1F-5B10-C88F85545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816" y="3217644"/>
            <a:ext cx="5547841" cy="195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227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38369844-B327-4D49-98E4-827203ADF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15249AA-E70E-4DAE-A265-2E3DE9D7C9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D16B149-ADB4-41B1-A60E-1A0358879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23">
              <a:extLst>
                <a:ext uri="{FF2B5EF4-FFF2-40B4-BE49-F238E27FC236}">
                  <a16:creationId xmlns:a16="http://schemas.microsoft.com/office/drawing/2014/main" id="{B53998E5-48EB-4528-87CF-792F41468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25">
              <a:extLst>
                <a:ext uri="{FF2B5EF4-FFF2-40B4-BE49-F238E27FC236}">
                  <a16:creationId xmlns:a16="http://schemas.microsoft.com/office/drawing/2014/main" id="{870554EF-7AD0-4B55-9FFF-38E8FA108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2CB215DE-9630-439F-A0A9-1D96839C5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Rectangle 27">
              <a:extLst>
                <a:ext uri="{FF2B5EF4-FFF2-40B4-BE49-F238E27FC236}">
                  <a16:creationId xmlns:a16="http://schemas.microsoft.com/office/drawing/2014/main" id="{F73C83A3-9645-481D-A4C0-430939918F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Rectangle 28">
              <a:extLst>
                <a:ext uri="{FF2B5EF4-FFF2-40B4-BE49-F238E27FC236}">
                  <a16:creationId xmlns:a16="http://schemas.microsoft.com/office/drawing/2014/main" id="{2FA98AB7-2E6E-4C28-BB73-33EA563644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29">
              <a:extLst>
                <a:ext uri="{FF2B5EF4-FFF2-40B4-BE49-F238E27FC236}">
                  <a16:creationId xmlns:a16="http://schemas.microsoft.com/office/drawing/2014/main" id="{C11A2791-813E-4B8A-BE6F-BF3F8979EA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6DFFDA6E-1AB0-456D-9AFE-6CA686043F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3E3E1654-1512-4D06-9969-80D50078FB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3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7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9" name="Isosceles Triangle 58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9837A69-D04D-2203-3184-FC6703C40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580" y="587283"/>
            <a:ext cx="5606935" cy="208817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Avance </a:t>
            </a:r>
            <a:r>
              <a:rPr lang="en-US" sz="6000" dirty="0" err="1">
                <a:solidFill>
                  <a:srgbClr val="FFFFFF"/>
                </a:solidFill>
              </a:rPr>
              <a:t>en</a:t>
            </a:r>
            <a:r>
              <a:rPr lang="en-US" sz="6000" dirty="0">
                <a:solidFill>
                  <a:srgbClr val="FFFFFF"/>
                </a:solidFill>
              </a:rPr>
              <a:t> </a:t>
            </a:r>
            <a:r>
              <a:rPr lang="en-US" sz="6000" dirty="0" err="1">
                <a:solidFill>
                  <a:srgbClr val="FFFFFF"/>
                </a:solidFill>
              </a:rPr>
              <a:t>Prevención</a:t>
            </a:r>
            <a:endParaRPr lang="en-US" sz="6000" dirty="0">
              <a:solidFill>
                <a:srgbClr val="FFFFFF"/>
              </a:solidFill>
            </a:endParaRPr>
          </a:p>
        </p:txBody>
      </p:sp>
      <p:sp>
        <p:nvSpPr>
          <p:cNvPr id="63" name="Isosceles Triangle 62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a 8">
            <a:extLst>
              <a:ext uri="{FF2B5EF4-FFF2-40B4-BE49-F238E27FC236}">
                <a16:creationId xmlns:a16="http://schemas.microsoft.com/office/drawing/2014/main" id="{AD79809C-8AE7-014E-7A9D-BB6500A3D1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593024"/>
              </p:ext>
            </p:extLst>
          </p:nvPr>
        </p:nvGraphicFramePr>
        <p:xfrm>
          <a:off x="4696408" y="3723783"/>
          <a:ext cx="69215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0375">
                  <a:extLst>
                    <a:ext uri="{9D8B030D-6E8A-4147-A177-3AD203B41FA5}">
                      <a16:colId xmlns:a16="http://schemas.microsoft.com/office/drawing/2014/main" val="1696065287"/>
                    </a:ext>
                  </a:extLst>
                </a:gridCol>
                <a:gridCol w="1730375">
                  <a:extLst>
                    <a:ext uri="{9D8B030D-6E8A-4147-A177-3AD203B41FA5}">
                      <a16:colId xmlns:a16="http://schemas.microsoft.com/office/drawing/2014/main" val="57260854"/>
                    </a:ext>
                  </a:extLst>
                </a:gridCol>
                <a:gridCol w="1730375">
                  <a:extLst>
                    <a:ext uri="{9D8B030D-6E8A-4147-A177-3AD203B41FA5}">
                      <a16:colId xmlns:a16="http://schemas.microsoft.com/office/drawing/2014/main" val="1742532692"/>
                    </a:ext>
                  </a:extLst>
                </a:gridCol>
                <a:gridCol w="1730375">
                  <a:extLst>
                    <a:ext uri="{9D8B030D-6E8A-4147-A177-3AD203B41FA5}">
                      <a16:colId xmlns:a16="http://schemas.microsoft.com/office/drawing/2014/main" val="9644019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Prevención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Meta 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Ejecución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Porcentaje</a:t>
                      </a:r>
                      <a:endParaRPr lang="es-S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090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Total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1,709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1,192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70%</a:t>
                      </a:r>
                      <a:endParaRPr lang="es-S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820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42556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8369844-B327-4D49-98E4-827203ADF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15249AA-E70E-4DAE-A265-2E3DE9D7C9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D16B149-ADB4-41B1-A60E-1A0358879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id="{B53998E5-48EB-4528-87CF-792F41468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id="{870554EF-7AD0-4B55-9FFF-38E8FA108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2CB215DE-9630-439F-A0A9-1D96839C5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F73C83A3-9645-481D-A4C0-430939918F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8">
              <a:extLst>
                <a:ext uri="{FF2B5EF4-FFF2-40B4-BE49-F238E27FC236}">
                  <a16:creationId xmlns:a16="http://schemas.microsoft.com/office/drawing/2014/main" id="{2FA98AB7-2E6E-4C28-BB73-33EA563644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9">
              <a:extLst>
                <a:ext uri="{FF2B5EF4-FFF2-40B4-BE49-F238E27FC236}">
                  <a16:creationId xmlns:a16="http://schemas.microsoft.com/office/drawing/2014/main" id="{C11A2791-813E-4B8A-BE6F-BF3F8979EA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6DFFDA6E-1AB0-456D-9AFE-6CA686043F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3E3E1654-1512-4D06-9969-80D50078FB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87B7FCE-4748-4549-35A2-2F56673B5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9085" y="198329"/>
            <a:ext cx="6960759" cy="284967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Avance de </a:t>
            </a:r>
            <a:r>
              <a:rPr lang="en-US" sz="6000" dirty="0" err="1">
                <a:solidFill>
                  <a:srgbClr val="FFFFFF"/>
                </a:solidFill>
              </a:rPr>
              <a:t>Referencia</a:t>
            </a:r>
            <a:r>
              <a:rPr lang="en-US" sz="6000" dirty="0">
                <a:solidFill>
                  <a:srgbClr val="FFFFFF"/>
                </a:solidFill>
              </a:rPr>
              <a:t> </a:t>
            </a:r>
            <a:r>
              <a:rPr lang="en-US" sz="6000" dirty="0" err="1">
                <a:solidFill>
                  <a:srgbClr val="FFFFFF"/>
                </a:solidFill>
              </a:rPr>
              <a:t>Efectiva</a:t>
            </a:r>
            <a:endParaRPr lang="en-US" sz="6000" dirty="0">
              <a:solidFill>
                <a:srgbClr val="FFFFFF"/>
              </a:solidFill>
            </a:endParaRPr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FB085ED-9D0F-8D95-F67A-3508858794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907810"/>
              </p:ext>
            </p:extLst>
          </p:nvPr>
        </p:nvGraphicFramePr>
        <p:xfrm>
          <a:off x="4457698" y="3681413"/>
          <a:ext cx="69215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0375">
                  <a:extLst>
                    <a:ext uri="{9D8B030D-6E8A-4147-A177-3AD203B41FA5}">
                      <a16:colId xmlns:a16="http://schemas.microsoft.com/office/drawing/2014/main" val="2463958884"/>
                    </a:ext>
                  </a:extLst>
                </a:gridCol>
                <a:gridCol w="1730375">
                  <a:extLst>
                    <a:ext uri="{9D8B030D-6E8A-4147-A177-3AD203B41FA5}">
                      <a16:colId xmlns:a16="http://schemas.microsoft.com/office/drawing/2014/main" val="2529517002"/>
                    </a:ext>
                  </a:extLst>
                </a:gridCol>
                <a:gridCol w="1730375">
                  <a:extLst>
                    <a:ext uri="{9D8B030D-6E8A-4147-A177-3AD203B41FA5}">
                      <a16:colId xmlns:a16="http://schemas.microsoft.com/office/drawing/2014/main" val="455995313"/>
                    </a:ext>
                  </a:extLst>
                </a:gridCol>
                <a:gridCol w="1730375">
                  <a:extLst>
                    <a:ext uri="{9D8B030D-6E8A-4147-A177-3AD203B41FA5}">
                      <a16:colId xmlns:a16="http://schemas.microsoft.com/office/drawing/2014/main" val="40923075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Efectivas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Meta 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Ejecución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Porcentaje</a:t>
                      </a:r>
                      <a:endParaRPr lang="es-S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5678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Total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948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616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65%</a:t>
                      </a:r>
                      <a:endParaRPr lang="es-S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671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5379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persona, viendo, hombre, celular&#10;&#10;Descripción generada automáticamente">
            <a:extLst>
              <a:ext uri="{FF2B5EF4-FFF2-40B4-BE49-F238E27FC236}">
                <a16:creationId xmlns:a16="http://schemas.microsoft.com/office/drawing/2014/main" id="{6E89B279-6420-146B-1ABF-A3B2C3F286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908" y="1076417"/>
            <a:ext cx="2984400" cy="3979200"/>
          </a:xfrm>
          <a:prstGeom prst="rect">
            <a:avLst/>
          </a:prstGeom>
        </p:spPr>
      </p:pic>
      <p:pic>
        <p:nvPicPr>
          <p:cNvPr id="11" name="Imagen 10" descr="Grupo de personas posando por un foto&#10;&#10;Descripción generada automáticamente">
            <a:extLst>
              <a:ext uri="{FF2B5EF4-FFF2-40B4-BE49-F238E27FC236}">
                <a16:creationId xmlns:a16="http://schemas.microsoft.com/office/drawing/2014/main" id="{50A9D8B0-A5B0-852A-91DF-EC5CB5038E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1" y="1076417"/>
            <a:ext cx="2984402" cy="3979203"/>
          </a:xfrm>
          <a:prstGeom prst="rect">
            <a:avLst/>
          </a:prstGeom>
        </p:spPr>
      </p:pic>
      <p:pic>
        <p:nvPicPr>
          <p:cNvPr id="13" name="Imagen 12" descr="Un grupo de personas disfrazadas&#10;&#10;Descripción generada automáticamente con confianza media">
            <a:extLst>
              <a:ext uri="{FF2B5EF4-FFF2-40B4-BE49-F238E27FC236}">
                <a16:creationId xmlns:a16="http://schemas.microsoft.com/office/drawing/2014/main" id="{28C75537-9BD7-DF7F-3EE7-7AF294D5BD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185" y="1076417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820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38369844-B327-4D49-98E4-827203ADF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15249AA-E70E-4DAE-A265-2E3DE9D7C9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D16B149-ADB4-41B1-A60E-1A0358879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3">
              <a:extLst>
                <a:ext uri="{FF2B5EF4-FFF2-40B4-BE49-F238E27FC236}">
                  <a16:creationId xmlns:a16="http://schemas.microsoft.com/office/drawing/2014/main" id="{B53998E5-48EB-4528-87CF-792F41468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5">
              <a:extLst>
                <a:ext uri="{FF2B5EF4-FFF2-40B4-BE49-F238E27FC236}">
                  <a16:creationId xmlns:a16="http://schemas.microsoft.com/office/drawing/2014/main" id="{870554EF-7AD0-4B55-9FFF-38E8FA108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2CB215DE-9630-439F-A0A9-1D96839C5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F73C83A3-9645-481D-A4C0-430939918F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8">
              <a:extLst>
                <a:ext uri="{FF2B5EF4-FFF2-40B4-BE49-F238E27FC236}">
                  <a16:creationId xmlns:a16="http://schemas.microsoft.com/office/drawing/2014/main" id="{2FA98AB7-2E6E-4C28-BB73-33EA563644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9">
              <a:extLst>
                <a:ext uri="{FF2B5EF4-FFF2-40B4-BE49-F238E27FC236}">
                  <a16:creationId xmlns:a16="http://schemas.microsoft.com/office/drawing/2014/main" id="{C11A2791-813E-4B8A-BE6F-BF3F8979EA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6DFFDA6E-1AB0-456D-9AFE-6CA686043F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3E3E1654-1512-4D06-9969-80D50078FB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C6D5787-62BB-3B1D-2D03-E57740F82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1340" y="1084879"/>
            <a:ext cx="7688906" cy="15116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Avance de Testeo Plan.</a:t>
            </a:r>
          </a:p>
        </p:txBody>
      </p:sp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7ACB21F2-E3D3-8DA4-1450-57506A5C06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857576"/>
              </p:ext>
            </p:extLst>
          </p:nvPr>
        </p:nvGraphicFramePr>
        <p:xfrm>
          <a:off x="3964516" y="3173254"/>
          <a:ext cx="69215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0375">
                  <a:extLst>
                    <a:ext uri="{9D8B030D-6E8A-4147-A177-3AD203B41FA5}">
                      <a16:colId xmlns:a16="http://schemas.microsoft.com/office/drawing/2014/main" val="2463958884"/>
                    </a:ext>
                  </a:extLst>
                </a:gridCol>
                <a:gridCol w="1730375">
                  <a:extLst>
                    <a:ext uri="{9D8B030D-6E8A-4147-A177-3AD203B41FA5}">
                      <a16:colId xmlns:a16="http://schemas.microsoft.com/office/drawing/2014/main" val="2529517002"/>
                    </a:ext>
                  </a:extLst>
                </a:gridCol>
                <a:gridCol w="1730375">
                  <a:extLst>
                    <a:ext uri="{9D8B030D-6E8A-4147-A177-3AD203B41FA5}">
                      <a16:colId xmlns:a16="http://schemas.microsoft.com/office/drawing/2014/main" val="455995313"/>
                    </a:ext>
                  </a:extLst>
                </a:gridCol>
                <a:gridCol w="1730375">
                  <a:extLst>
                    <a:ext uri="{9D8B030D-6E8A-4147-A177-3AD203B41FA5}">
                      <a16:colId xmlns:a16="http://schemas.microsoft.com/office/drawing/2014/main" val="40923075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Testeo Plan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Meta 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Ejecución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Porcentaje</a:t>
                      </a:r>
                      <a:endParaRPr lang="es-S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5678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Total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761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576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76%</a:t>
                      </a:r>
                      <a:endParaRPr lang="es-S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671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92517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 grupo de personas posando para la cámara en la mano&#10;&#10;Descripción generada automáticamente con confianza media">
            <a:extLst>
              <a:ext uri="{FF2B5EF4-FFF2-40B4-BE49-F238E27FC236}">
                <a16:creationId xmlns:a16="http://schemas.microsoft.com/office/drawing/2014/main" id="{9A5E8EFB-712A-047B-BBD1-B8594CB47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4" y="989038"/>
            <a:ext cx="3125079" cy="4166772"/>
          </a:xfrm>
          <a:prstGeom prst="rect">
            <a:avLst/>
          </a:prstGeom>
        </p:spPr>
      </p:pic>
      <p:pic>
        <p:nvPicPr>
          <p:cNvPr id="7" name="Imagen 6" descr="Imagen que contiene exterior, persona, sostener, firmar&#10;&#10;Descripción generada automáticamente">
            <a:extLst>
              <a:ext uri="{FF2B5EF4-FFF2-40B4-BE49-F238E27FC236}">
                <a16:creationId xmlns:a16="http://schemas.microsoft.com/office/drawing/2014/main" id="{BB501E84-11A8-DE19-0738-4F52338AE1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83" y="989038"/>
            <a:ext cx="3125079" cy="4166773"/>
          </a:xfrm>
          <a:prstGeom prst="rect">
            <a:avLst/>
          </a:prstGeom>
        </p:spPr>
      </p:pic>
      <p:pic>
        <p:nvPicPr>
          <p:cNvPr id="9" name="Imagen 8" descr="Imagen que contiene exterior, persona, sostener, hombre&#10;&#10;Descripción generada automáticamente">
            <a:extLst>
              <a:ext uri="{FF2B5EF4-FFF2-40B4-BE49-F238E27FC236}">
                <a16:creationId xmlns:a16="http://schemas.microsoft.com/office/drawing/2014/main" id="{7A5BC025-FE0C-E56D-F280-808C01BE2E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461" y="989038"/>
            <a:ext cx="3125079" cy="416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43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8369844-B327-4D49-98E4-827203ADF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15249AA-E70E-4DAE-A265-2E3DE9D7C9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D16B149-ADB4-41B1-A60E-1A0358879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B53998E5-48EB-4528-87CF-792F41468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870554EF-7AD0-4B55-9FFF-38E8FA108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2CB215DE-9630-439F-A0A9-1D96839C5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F73C83A3-9645-481D-A4C0-430939918F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2FA98AB7-2E6E-4C28-BB73-33EA563644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C11A2791-813E-4B8A-BE6F-BF3F8979EA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6DFFDA6E-1AB0-456D-9AFE-6CA686043F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3E1654-1512-4D06-9969-80D50078FB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4818B3C-601F-E677-729E-D9121DC5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137" y="600019"/>
            <a:ext cx="5949356" cy="198547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Avance de </a:t>
            </a:r>
            <a:r>
              <a:rPr lang="en-US" sz="6000" dirty="0" err="1">
                <a:solidFill>
                  <a:srgbClr val="FFFFFF"/>
                </a:solidFill>
              </a:rPr>
              <a:t>Positividad</a:t>
            </a:r>
            <a:endParaRPr lang="en-US" sz="6000" dirty="0">
              <a:solidFill>
                <a:srgbClr val="FFFFFF"/>
              </a:solidFill>
            </a:endParaRPr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ACE74D2D-94F7-D989-5670-563CA6233B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318885"/>
              </p:ext>
            </p:extLst>
          </p:nvPr>
        </p:nvGraphicFramePr>
        <p:xfrm>
          <a:off x="3940987" y="3061996"/>
          <a:ext cx="69215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0375">
                  <a:extLst>
                    <a:ext uri="{9D8B030D-6E8A-4147-A177-3AD203B41FA5}">
                      <a16:colId xmlns:a16="http://schemas.microsoft.com/office/drawing/2014/main" val="2463958884"/>
                    </a:ext>
                  </a:extLst>
                </a:gridCol>
                <a:gridCol w="1730375">
                  <a:extLst>
                    <a:ext uri="{9D8B030D-6E8A-4147-A177-3AD203B41FA5}">
                      <a16:colId xmlns:a16="http://schemas.microsoft.com/office/drawing/2014/main" val="2529517002"/>
                    </a:ext>
                  </a:extLst>
                </a:gridCol>
                <a:gridCol w="1730375">
                  <a:extLst>
                    <a:ext uri="{9D8B030D-6E8A-4147-A177-3AD203B41FA5}">
                      <a16:colId xmlns:a16="http://schemas.microsoft.com/office/drawing/2014/main" val="455995313"/>
                    </a:ext>
                  </a:extLst>
                </a:gridCol>
                <a:gridCol w="1730375">
                  <a:extLst>
                    <a:ext uri="{9D8B030D-6E8A-4147-A177-3AD203B41FA5}">
                      <a16:colId xmlns:a16="http://schemas.microsoft.com/office/drawing/2014/main" val="40923075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Positividad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Meta 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Ejecución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Porcentaje</a:t>
                      </a:r>
                      <a:endParaRPr lang="es-S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5678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Total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24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11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46%</a:t>
                      </a:r>
                      <a:endParaRPr lang="es-S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671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05242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8369844-B327-4D49-98E4-827203ADF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15249AA-E70E-4DAE-A265-2E3DE9D7C9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D16B149-ADB4-41B1-A60E-1A0358879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id="{B53998E5-48EB-4528-87CF-792F41468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id="{870554EF-7AD0-4B55-9FFF-38E8FA108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2CB215DE-9630-439F-A0A9-1D96839C5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F73C83A3-9645-481D-A4C0-430939918F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8">
              <a:extLst>
                <a:ext uri="{FF2B5EF4-FFF2-40B4-BE49-F238E27FC236}">
                  <a16:creationId xmlns:a16="http://schemas.microsoft.com/office/drawing/2014/main" id="{2FA98AB7-2E6E-4C28-BB73-33EA563644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9">
              <a:extLst>
                <a:ext uri="{FF2B5EF4-FFF2-40B4-BE49-F238E27FC236}">
                  <a16:creationId xmlns:a16="http://schemas.microsoft.com/office/drawing/2014/main" id="{C11A2791-813E-4B8A-BE6F-BF3F8979EA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6DFFDA6E-1AB0-456D-9AFE-6CA686043F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3E3E1654-1512-4D06-9969-80D50078FB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A8F53A7-9BE9-1E06-3634-D0FCAED4D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136" y="1020871"/>
            <a:ext cx="6960759" cy="284967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rgbClr val="FFFFFF"/>
                </a:solidFill>
              </a:rPr>
              <a:t>Talleres de actores Clave</a:t>
            </a:r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57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93</TotalTime>
  <Words>60</Words>
  <Application>Microsoft Office PowerPoint</Application>
  <PresentationFormat>Panorámica</PresentationFormat>
  <Paragraphs>38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Faceta</vt:lpstr>
      <vt:lpstr>Presentación de PowerPoint</vt:lpstr>
      <vt:lpstr>Presentación de PowerPoint</vt:lpstr>
      <vt:lpstr>Avance en Prevención</vt:lpstr>
      <vt:lpstr>Avance de Referencia Efectiva</vt:lpstr>
      <vt:lpstr>Presentación de PowerPoint</vt:lpstr>
      <vt:lpstr>Avance de Testeo Plan.</vt:lpstr>
      <vt:lpstr>Presentación de PowerPoint</vt:lpstr>
      <vt:lpstr>Avance de Positividad</vt:lpstr>
      <vt:lpstr>Talleres de actores Clave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WALTER ANTONIO RAMIREZ FLORES</dc:creator>
  <cp:lastModifiedBy>WALTER ANTONIO RAMIREZ FLORES</cp:lastModifiedBy>
  <cp:revision>1</cp:revision>
  <dcterms:created xsi:type="dcterms:W3CDTF">2022-11-10T01:21:45Z</dcterms:created>
  <dcterms:modified xsi:type="dcterms:W3CDTF">2022-11-10T02:55:24Z</dcterms:modified>
</cp:coreProperties>
</file>