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9" r:id="rId3"/>
    <p:sldId id="261" r:id="rId4"/>
    <p:sldId id="270" r:id="rId5"/>
    <p:sldId id="271" r:id="rId6"/>
    <p:sldId id="268" r:id="rId7"/>
  </p:sldIdLst>
  <p:sldSz cx="13716000" cy="10287000"/>
  <p:notesSz cx="6858000" cy="9144000"/>
  <p:embeddedFontLst>
    <p:embeddedFont>
      <p:font typeface="Arial Black" panose="020B0A04020102020204" pitchFamily="34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834" y="84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1"/>
            <a:ext cx="58293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35113"/>
            <a:ext cx="303014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303014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35113"/>
            <a:ext cx="30313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174875"/>
            <a:ext cx="30313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3050"/>
            <a:ext cx="22562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73051"/>
            <a:ext cx="38338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435101"/>
            <a:ext cx="22562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nexo%204.a%20Proceso%20de%20selecci&#243;n/2.%20Solicitud%20de%20ofertas%20a%20consultores%20utilizando%20lista%20corta%20con%20fecha%20%20de%2022%20de%20septiembre%20de%202022" TargetMode="External"/><Relationship Id="rId2" Type="http://schemas.openxmlformats.org/officeDocument/2006/relationships/hyperlink" Target="Anexo%204.a%20Proceso%20de%20selecci&#243;n/1.%20Elaboraci&#243;n%20de%20los%20T&#233;rminos%20de%20Referencia%20%20para%20consultor&#237;a%20bajo%20directrices%20del%20Fondo%20Mundia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nexo%204.a%20Proceso%20de%20selecci&#243;n/4%20y%205%20Envio%20y%20respuesta%20de%20FM" TargetMode="External"/><Relationship Id="rId2" Type="http://schemas.openxmlformats.org/officeDocument/2006/relationships/hyperlink" Target="Anexo%204.a%20Proceso%20de%20selecci&#243;n/3.%20An&#225;lisis%20de%20ofertas%20recibida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Anexo%204.a%20Proceso%20de%20selecci&#243;n/6.%20Solicitud%20a%20la%20SISCA%20de%20proceso%20de%20elaboraci&#243;n%20de%20orden%20de%20compra" TargetMode="External"/><Relationship Id="rId2" Type="http://schemas.openxmlformats.org/officeDocument/2006/relationships/hyperlink" Target="Anexo%204.a%20Proceso%20de%20selecci&#243;n/4%20y%205%20Envio%20y%20respuesta%20de%20F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1803279-5F01-4573-882F-7E3CE79F144A}"/>
              </a:ext>
            </a:extLst>
          </p:cNvPr>
          <p:cNvSpPr txBox="1"/>
          <p:nvPr/>
        </p:nvSpPr>
        <p:spPr>
          <a:xfrm>
            <a:off x="685800" y="3086099"/>
            <a:ext cx="127354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Avance en Proceso de Contratación de Consultoría para Elaboración del Plan de Posicionamiento Estratégico y Mapeo de Actores para el Fortalecimiento del MCP - ES</a:t>
            </a:r>
            <a:endParaRPr lang="es-SV" sz="40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231659-BAB6-489E-9FFB-9EFC4F9E0C16}"/>
              </a:ext>
            </a:extLst>
          </p:cNvPr>
          <p:cNvSpPr txBox="1"/>
          <p:nvPr/>
        </p:nvSpPr>
        <p:spPr>
          <a:xfrm>
            <a:off x="4114800" y="7200901"/>
            <a:ext cx="45896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2800" dirty="0"/>
              <a:t>Presenta: </a:t>
            </a:r>
          </a:p>
          <a:p>
            <a:pPr algn="ctr"/>
            <a:r>
              <a:rPr lang="es-SV" sz="2800" b="1" dirty="0"/>
              <a:t>Lcda. Marta Alicia de Magaña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837D26-53E4-4B88-B4AF-7E5147579D44}"/>
              </a:ext>
            </a:extLst>
          </p:cNvPr>
          <p:cNvSpPr txBox="1"/>
          <p:nvPr/>
        </p:nvSpPr>
        <p:spPr>
          <a:xfrm>
            <a:off x="4781329" y="8935135"/>
            <a:ext cx="3256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/>
              <a:t>Jueves 17 de noviembre de 2022</a:t>
            </a:r>
          </a:p>
        </p:txBody>
      </p:sp>
    </p:spTree>
    <p:extLst>
      <p:ext uri="{BB962C8B-B14F-4D97-AF65-F5344CB8AC3E}">
        <p14:creationId xmlns:p14="http://schemas.microsoft.com/office/powerpoint/2010/main" val="92797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AFC14DA-80BB-9899-67EF-4C409F86B933}"/>
              </a:ext>
            </a:extLst>
          </p:cNvPr>
          <p:cNvSpPr txBox="1"/>
          <p:nvPr/>
        </p:nvSpPr>
        <p:spPr>
          <a:xfrm>
            <a:off x="932796" y="379625"/>
            <a:ext cx="12951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Avance en Proceso de Contratación de Consultoría para Elaboración del Plan de Posicionamiento Estratégico y Mapeo de Actores para el Fortalecimiento del MCP - ES</a:t>
            </a:r>
            <a:endParaRPr lang="es-SV" sz="28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19D65C2-04C7-56A2-83D4-C97EF4B78BA5}"/>
              </a:ext>
            </a:extLst>
          </p:cNvPr>
          <p:cNvSpPr txBox="1"/>
          <p:nvPr/>
        </p:nvSpPr>
        <p:spPr>
          <a:xfrm>
            <a:off x="1447800" y="3924300"/>
            <a:ext cx="12115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s-SV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Elaboración de los Términos de Referencia  para consultoría bajo directrices del Fondo Mundial. El 21 de septiembre.</a:t>
            </a:r>
          </a:p>
          <a:p>
            <a:pPr algn="ctr"/>
            <a:r>
              <a:rPr lang="es-SV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Anexo 4.a Proceso de selección\1. Elaboración de los Términos de Referencia  para consultoría bajo directrices del Fondo Mundial</a:t>
            </a:r>
            <a:endParaRPr lang="es-SV" sz="24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es-SV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es-SV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es-SV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es-SV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es-SV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s-SV" sz="2400" dirty="0">
                <a:solidFill>
                  <a:srgbClr val="000000"/>
                </a:solidFill>
                <a:latin typeface="Arial" panose="020B0604020202020204" pitchFamily="34" charset="0"/>
              </a:rPr>
              <a:t>2. Solicitud de ofertas a consultores utilizando lista corta con fecha  de 22 de septiembre de 2022. Para recibir propuestas el 21 de octubre </a:t>
            </a:r>
          </a:p>
          <a:p>
            <a:pPr algn="ctr"/>
            <a:r>
              <a:rPr lang="es-SV" sz="2400" dirty="0">
                <a:solidFill>
                  <a:schemeClr val="tx2"/>
                </a:solidFill>
                <a:latin typeface="Arial" panose="020B0604020202020204" pitchFamily="34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Anexo 4.a Proceso de selección\2. Solicitud de ofertas a consultores utilizando lista corta con fecha  de 22 de septiembre de 2022</a:t>
            </a:r>
            <a:endParaRPr lang="es-SV" sz="2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endParaRPr lang="es-SV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s-SV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s-SV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s-SV" sz="3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Flecha: en U 4">
            <a:extLst>
              <a:ext uri="{FF2B5EF4-FFF2-40B4-BE49-F238E27FC236}">
                <a16:creationId xmlns:a16="http://schemas.microsoft.com/office/drawing/2014/main" id="{93E42E5A-BF5F-426E-8BEC-E24A1EC45AFF}"/>
              </a:ext>
            </a:extLst>
          </p:cNvPr>
          <p:cNvSpPr/>
          <p:nvPr/>
        </p:nvSpPr>
        <p:spPr>
          <a:xfrm>
            <a:off x="6989693" y="2400300"/>
            <a:ext cx="838200" cy="1079840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5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AFC14DA-80BB-9899-67EF-4C409F86B933}"/>
              </a:ext>
            </a:extLst>
          </p:cNvPr>
          <p:cNvSpPr txBox="1"/>
          <p:nvPr/>
        </p:nvSpPr>
        <p:spPr>
          <a:xfrm>
            <a:off x="932796" y="379625"/>
            <a:ext cx="12951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Avance en Proceso de Contratación de Consultoría para Elaboración del Plan de Posicionamiento Estratégico y Mapeo de Actores para el Fortalecimiento del MCP - ES</a:t>
            </a:r>
            <a:endParaRPr lang="es-SV" sz="28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19D65C2-04C7-56A2-83D4-C97EF4B78BA5}"/>
              </a:ext>
            </a:extLst>
          </p:cNvPr>
          <p:cNvSpPr txBox="1"/>
          <p:nvPr/>
        </p:nvSpPr>
        <p:spPr>
          <a:xfrm>
            <a:off x="932796" y="4305300"/>
            <a:ext cx="1295199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SV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s-SV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s-SV" sz="2400" dirty="0">
                <a:solidFill>
                  <a:srgbClr val="000000"/>
                </a:solidFill>
                <a:latin typeface="Arial" panose="020B0604020202020204" pitchFamily="34" charset="0"/>
              </a:rPr>
              <a:t>3. Análisis de ofertas recibidas. 27 de octubre </a:t>
            </a:r>
          </a:p>
          <a:p>
            <a:pPr algn="ctr"/>
            <a:r>
              <a:rPr lang="es-SV" sz="2400" dirty="0">
                <a:solidFill>
                  <a:srgbClr val="0000FF"/>
                </a:solidFill>
                <a:latin typeface="Arial" panose="020B0604020202020204" pitchFamily="34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Anexo 4.a Proceso de selección\3. Análisis de ofertas </a:t>
            </a:r>
            <a:r>
              <a:rPr lang="es-SV" sz="2400" dirty="0">
                <a:solidFill>
                  <a:schemeClr val="tx2"/>
                </a:solidFill>
                <a:latin typeface="Arial" panose="020B0604020202020204" pitchFamily="34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recibidas</a:t>
            </a:r>
            <a:endParaRPr lang="es-SV" sz="2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endParaRPr lang="es-SV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s-SV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s-SV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s-SV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s-SV" sz="2400" dirty="0">
                <a:solidFill>
                  <a:srgbClr val="000000"/>
                </a:solidFill>
                <a:latin typeface="Arial" panose="020B0604020202020204" pitchFamily="34" charset="0"/>
              </a:rPr>
              <a:t>4. Envío al Fondo Mundial de cuadro comparativo y oferta recibida. 27 de octubre </a:t>
            </a:r>
          </a:p>
          <a:p>
            <a:pPr algn="ctr"/>
            <a:r>
              <a:rPr lang="es-SV" sz="2400" dirty="0">
                <a:solidFill>
                  <a:srgbClr val="0000FF"/>
                </a:solidFill>
                <a:latin typeface="Arial" panose="020B0604020202020204" pitchFamily="34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Anexo 4.a Proceso de selección\4 y 5 </a:t>
            </a:r>
            <a:r>
              <a:rPr lang="es-SV" sz="2400" dirty="0" err="1">
                <a:solidFill>
                  <a:srgbClr val="0000FF"/>
                </a:solidFill>
                <a:latin typeface="Arial" panose="020B0604020202020204" pitchFamily="34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Envio</a:t>
            </a:r>
            <a:r>
              <a:rPr lang="es-SV" sz="2400" dirty="0">
                <a:solidFill>
                  <a:schemeClr val="tx2"/>
                </a:solidFill>
                <a:latin typeface="Arial" panose="020B0604020202020204" pitchFamily="34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y respuesta de FM</a:t>
            </a:r>
            <a:endParaRPr lang="es-SV" sz="2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endParaRPr lang="es-SV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s-SV" sz="3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Flecha: en U 3">
            <a:extLst>
              <a:ext uri="{FF2B5EF4-FFF2-40B4-BE49-F238E27FC236}">
                <a16:creationId xmlns:a16="http://schemas.microsoft.com/office/drawing/2014/main" id="{08FF80D6-635B-2087-A3D8-6B52654D9995}"/>
              </a:ext>
            </a:extLst>
          </p:cNvPr>
          <p:cNvSpPr/>
          <p:nvPr/>
        </p:nvSpPr>
        <p:spPr>
          <a:xfrm>
            <a:off x="6570593" y="2705100"/>
            <a:ext cx="838200" cy="1079840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8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AFC14DA-80BB-9899-67EF-4C409F86B933}"/>
              </a:ext>
            </a:extLst>
          </p:cNvPr>
          <p:cNvSpPr txBox="1"/>
          <p:nvPr/>
        </p:nvSpPr>
        <p:spPr>
          <a:xfrm>
            <a:off x="932796" y="379625"/>
            <a:ext cx="12951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Avance en Proceso de Contratación de Consultoría para Elaboración del Plan de Posicionamiento Estratégico y Mapeo de Actores para el Fortalecimiento del MCP - ES</a:t>
            </a:r>
            <a:endParaRPr lang="es-SV" sz="28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19D65C2-04C7-56A2-83D4-C97EF4B78BA5}"/>
              </a:ext>
            </a:extLst>
          </p:cNvPr>
          <p:cNvSpPr txBox="1"/>
          <p:nvPr/>
        </p:nvSpPr>
        <p:spPr>
          <a:xfrm>
            <a:off x="932796" y="4305300"/>
            <a:ext cx="1295199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SV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s-SV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s-SV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s-SV" sz="2400" dirty="0">
                <a:solidFill>
                  <a:srgbClr val="000000"/>
                </a:solidFill>
                <a:latin typeface="Arial" panose="020B0604020202020204" pitchFamily="34" charset="0"/>
              </a:rPr>
              <a:t>5. Aval del Fondo Mundial al proceso de selección de consultor. 31 de octubre </a:t>
            </a:r>
          </a:p>
          <a:p>
            <a:pPr algn="ctr"/>
            <a:r>
              <a:rPr lang="es-SV" sz="2400" dirty="0">
                <a:solidFill>
                  <a:srgbClr val="000000"/>
                </a:solidFill>
                <a:latin typeface="Arial" panose="020B0604020202020204" pitchFamily="34" charset="0"/>
                <a:hlinkClick r:id="rId2" action="ppaction://hlinkfile"/>
              </a:rPr>
              <a:t>Anexo 4.a Proceso de selección\4 y 5 </a:t>
            </a:r>
            <a:r>
              <a:rPr lang="es-SV" sz="2400" dirty="0" err="1">
                <a:solidFill>
                  <a:srgbClr val="000000"/>
                </a:solidFill>
                <a:latin typeface="Arial" panose="020B0604020202020204" pitchFamily="34" charset="0"/>
                <a:hlinkClick r:id="rId2" action="ppaction://hlinkfile"/>
              </a:rPr>
              <a:t>Envio</a:t>
            </a:r>
            <a:r>
              <a:rPr lang="es-SV" sz="2400" dirty="0">
                <a:solidFill>
                  <a:srgbClr val="000000"/>
                </a:solidFill>
                <a:latin typeface="Arial" panose="020B0604020202020204" pitchFamily="34" charset="0"/>
                <a:hlinkClick r:id="rId2" action="ppaction://hlinkfile"/>
              </a:rPr>
              <a:t> y respuesta de FM</a:t>
            </a:r>
            <a:endParaRPr lang="es-SV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s-SV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s-SV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s-SV" sz="2400" dirty="0">
                <a:solidFill>
                  <a:srgbClr val="000000"/>
                </a:solidFill>
                <a:latin typeface="Arial" panose="020B0604020202020204" pitchFamily="34" charset="0"/>
              </a:rPr>
              <a:t>6. Solicitud a la SISCA de proceso de elaboración de orden de compra. 31 de octubre</a:t>
            </a:r>
          </a:p>
          <a:p>
            <a:pPr algn="ctr"/>
            <a:r>
              <a:rPr lang="es-SV" sz="2400" dirty="0">
                <a:solidFill>
                  <a:srgbClr val="000000"/>
                </a:solidFill>
                <a:latin typeface="Arial" panose="020B0604020202020204" pitchFamily="34" charset="0"/>
                <a:hlinkClick r:id="rId3" action="ppaction://hlinkfile"/>
              </a:rPr>
              <a:t>Anexo 4.a Proceso de selección\6. Solicitud a la SISCA de proceso de elaboración de orden de compra</a:t>
            </a:r>
            <a:endParaRPr lang="es-SV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s-SV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s-SV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s-SV" sz="2400" dirty="0">
                <a:solidFill>
                  <a:srgbClr val="000000"/>
                </a:solidFill>
                <a:latin typeface="Arial" panose="020B0604020202020204" pitchFamily="34" charset="0"/>
              </a:rPr>
              <a:t>7. Emisión de orden de compra por parte de la SISCA. Pendiente  </a:t>
            </a:r>
          </a:p>
          <a:p>
            <a:pPr algn="ctr"/>
            <a:endParaRPr lang="es-SV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s-SV" sz="3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Flecha: en U 3">
            <a:extLst>
              <a:ext uri="{FF2B5EF4-FFF2-40B4-BE49-F238E27FC236}">
                <a16:creationId xmlns:a16="http://schemas.microsoft.com/office/drawing/2014/main" id="{08FF80D6-635B-2087-A3D8-6B52654D9995}"/>
              </a:ext>
            </a:extLst>
          </p:cNvPr>
          <p:cNvSpPr/>
          <p:nvPr/>
        </p:nvSpPr>
        <p:spPr>
          <a:xfrm>
            <a:off x="6570593" y="2705100"/>
            <a:ext cx="838200" cy="1079840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5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D4E4BFA7-8775-1584-7096-92CD0E23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1"/>
          <a:stretch>
            <a:fillRect/>
          </a:stretch>
        </p:blipFill>
        <p:spPr bwMode="auto">
          <a:xfrm>
            <a:off x="1278469" y="1401067"/>
            <a:ext cx="5410200" cy="679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Imagen 2" descr="Texto&#10;&#10;Descripción generada automáticamente con confianza baja">
            <a:extLst>
              <a:ext uri="{FF2B5EF4-FFF2-40B4-BE49-F238E27FC236}">
                <a16:creationId xmlns:a16="http://schemas.microsoft.com/office/drawing/2014/main" id="{46DB0363-9AED-9818-28CE-06323781A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2" y="2857501"/>
            <a:ext cx="6906392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350</Words>
  <Application>Microsoft Office PowerPoint</Application>
  <PresentationFormat>Personalizado</PresentationFormat>
  <Paragraphs>40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 Eugenia Rivera Arévalo</dc:creator>
  <cp:lastModifiedBy>Administración y Comunicaciones MCP</cp:lastModifiedBy>
  <cp:revision>22</cp:revision>
  <dcterms:created xsi:type="dcterms:W3CDTF">2006-08-16T00:00:00Z</dcterms:created>
  <dcterms:modified xsi:type="dcterms:W3CDTF">2022-11-15T15:49:30Z</dcterms:modified>
  <dc:identifier>DAE8ZGc9Oho</dc:identifier>
</cp:coreProperties>
</file>