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91" r:id="rId2"/>
    <p:sldId id="413" r:id="rId3"/>
    <p:sldId id="343" r:id="rId4"/>
    <p:sldId id="482" r:id="rId5"/>
    <p:sldId id="442" r:id="rId6"/>
    <p:sldId id="346" r:id="rId7"/>
    <p:sldId id="398" r:id="rId8"/>
    <p:sldId id="399" r:id="rId9"/>
    <p:sldId id="443" r:id="rId10"/>
    <p:sldId id="391" r:id="rId11"/>
    <p:sldId id="395" r:id="rId12"/>
    <p:sldId id="396" r:id="rId13"/>
    <p:sldId id="397" r:id="rId14"/>
    <p:sldId id="401" r:id="rId15"/>
    <p:sldId id="379" r:id="rId16"/>
    <p:sldId id="406" r:id="rId17"/>
    <p:sldId id="408" r:id="rId18"/>
    <p:sldId id="404" r:id="rId19"/>
    <p:sldId id="409" r:id="rId20"/>
    <p:sldId id="415" r:id="rId21"/>
    <p:sldId id="416" r:id="rId22"/>
    <p:sldId id="417" r:id="rId23"/>
    <p:sldId id="418" r:id="rId24"/>
    <p:sldId id="425" r:id="rId25"/>
    <p:sldId id="426" r:id="rId26"/>
    <p:sldId id="427" r:id="rId27"/>
    <p:sldId id="428" r:id="rId28"/>
    <p:sldId id="435" r:id="rId29"/>
    <p:sldId id="439" r:id="rId30"/>
    <p:sldId id="441" r:id="rId31"/>
    <p:sldId id="448" r:id="rId32"/>
    <p:sldId id="453" r:id="rId33"/>
    <p:sldId id="454" r:id="rId34"/>
    <p:sldId id="455" r:id="rId35"/>
    <p:sldId id="458" r:id="rId36"/>
    <p:sldId id="459" r:id="rId37"/>
    <p:sldId id="464" r:id="rId38"/>
    <p:sldId id="467" r:id="rId39"/>
    <p:sldId id="466" r:id="rId40"/>
    <p:sldId id="470" r:id="rId41"/>
    <p:sldId id="465" r:id="rId42"/>
    <p:sldId id="475" r:id="rId43"/>
    <p:sldId id="472" r:id="rId44"/>
    <p:sldId id="476" r:id="rId45"/>
    <p:sldId id="477" r:id="rId46"/>
    <p:sldId id="478" r:id="rId47"/>
    <p:sldId id="480" r:id="rId48"/>
    <p:sldId id="481" r:id="rId49"/>
    <p:sldId id="412" r:id="rId50"/>
    <p:sldId id="411" r:id="rId51"/>
    <p:sldId id="386" r:id="rId52"/>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tillo, Lucrecia (GUATEMALA/HE)" initials="CL(" lastIdx="2" clrIdx="0">
    <p:extLst>
      <p:ext uri="{19B8F6BF-5375-455C-9EA6-DF929625EA0E}">
        <p15:presenceInfo xmlns:p15="http://schemas.microsoft.com/office/powerpoint/2012/main" userId="S::LCastillo@usaid.gov::3ba15c97-fb10-4cc4-8c19-bcf6b10d6d50" providerId="AD"/>
      </p:ext>
    </p:extLst>
  </p:cmAuthor>
  <p:cmAuthor id="2" name="Claudia Roca" initials="CR" lastIdx="1" clrIdx="1">
    <p:extLst>
      <p:ext uri="{19B8F6BF-5375-455C-9EA6-DF929625EA0E}">
        <p15:presenceInfo xmlns:p15="http://schemas.microsoft.com/office/powerpoint/2012/main" userId="S::croca@fancap.org::85ebff6e-bf84-4997-ba58-ef0039583e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D24"/>
    <a:srgbClr val="DDDDDD"/>
    <a:srgbClr val="FF6600"/>
    <a:srgbClr val="002F6C"/>
    <a:srgbClr val="FF0000"/>
    <a:srgbClr val="6C6463"/>
    <a:srgbClr val="BA0C2F"/>
    <a:srgbClr val="FFFF99"/>
    <a:srgbClr val="FFFFCC"/>
    <a:srgbClr val="69E7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294" autoAdjust="0"/>
    <p:restoredTop sz="94291" autoAdjust="0"/>
  </p:normalViewPr>
  <p:slideViewPr>
    <p:cSldViewPr snapToGrid="0" snapToObjects="1">
      <p:cViewPr varScale="1">
        <p:scale>
          <a:sx n="59" d="100"/>
          <a:sy n="59" d="100"/>
        </p:scale>
        <p:origin x="396" y="84"/>
      </p:cViewPr>
      <p:guideLst>
        <p:guide orient="horz" pos="1633"/>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9703E-15E0-4811-A571-D977A1236B1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104A2B45-4F54-47CB-A41F-86BE7158CD23}">
      <dgm:prSet phldrT="[Texto]" custT="1"/>
      <dgm:spPr/>
      <dgm:t>
        <a:bodyPr/>
        <a:lstStyle/>
        <a:p>
          <a:r>
            <a:rPr lang="es-ES" sz="900" dirty="0">
              <a:latin typeface="Source Sans Pro"/>
            </a:rPr>
            <a:t>Los estándares pueden motivar a los empleados a realizar su trabajo de forma eficiente.</a:t>
          </a:r>
          <a:endParaRPr lang="es-ES" sz="900" dirty="0"/>
        </a:p>
      </dgm:t>
    </dgm:pt>
    <dgm:pt modelId="{53F3D72C-6C8E-4138-A1C4-3BDF6CA1092B}" type="parTrans" cxnId="{4AF91FC6-2345-4386-A962-CD1B1697BDA0}">
      <dgm:prSet/>
      <dgm:spPr/>
      <dgm:t>
        <a:bodyPr/>
        <a:lstStyle/>
        <a:p>
          <a:endParaRPr lang="es-ES" sz="900"/>
        </a:p>
      </dgm:t>
    </dgm:pt>
    <dgm:pt modelId="{CA216374-BD4E-438A-A283-2FBC6F1FD160}" type="sibTrans" cxnId="{4AF91FC6-2345-4386-A962-CD1B1697BDA0}">
      <dgm:prSet/>
      <dgm:spPr/>
      <dgm:t>
        <a:bodyPr/>
        <a:lstStyle/>
        <a:p>
          <a:endParaRPr lang="es-ES" sz="900"/>
        </a:p>
      </dgm:t>
    </dgm:pt>
    <dgm:pt modelId="{A29D5A48-84AE-4A15-9174-E885BCEAC9BC}">
      <dgm:prSet custT="1"/>
      <dgm:spPr/>
      <dgm:t>
        <a:bodyPr/>
        <a:lstStyle/>
        <a:p>
          <a:r>
            <a:rPr lang="es-ES" sz="900" dirty="0">
              <a:latin typeface="Source Sans Pro"/>
            </a:rPr>
            <a:t>Permite medir y supervisar la eficiencia del desarrollo operacional del establecimiento.</a:t>
          </a:r>
        </a:p>
      </dgm:t>
    </dgm:pt>
    <dgm:pt modelId="{B44CE19E-272F-4334-A8D0-AAE47ED96E39}" type="parTrans" cxnId="{89F7270F-379D-40F4-9D83-D8D759AD5450}">
      <dgm:prSet/>
      <dgm:spPr/>
      <dgm:t>
        <a:bodyPr/>
        <a:lstStyle/>
        <a:p>
          <a:endParaRPr lang="es-ES" sz="900"/>
        </a:p>
      </dgm:t>
    </dgm:pt>
    <dgm:pt modelId="{5910A191-4B11-49F1-9686-71C024AA5E22}" type="sibTrans" cxnId="{89F7270F-379D-40F4-9D83-D8D759AD5450}">
      <dgm:prSet/>
      <dgm:spPr/>
      <dgm:t>
        <a:bodyPr/>
        <a:lstStyle/>
        <a:p>
          <a:endParaRPr lang="es-ES" sz="900"/>
        </a:p>
      </dgm:t>
    </dgm:pt>
    <dgm:pt modelId="{78B7793D-A944-4C03-808B-6A6700E10CB6}">
      <dgm:prSet custT="1"/>
      <dgm:spPr/>
      <dgm:t>
        <a:bodyPr/>
        <a:lstStyle/>
        <a:p>
          <a:r>
            <a:rPr lang="es-ES" sz="900" dirty="0">
              <a:latin typeface="Source Sans Pro"/>
            </a:rPr>
            <a:t>Realiza análisis detallados de las diferentes actividades/procesos que colaboran con la disminución de costos.</a:t>
          </a:r>
        </a:p>
      </dgm:t>
    </dgm:pt>
    <dgm:pt modelId="{91256CA1-7C4C-407A-A34D-8B22E15CA709}" type="parTrans" cxnId="{50DC1A59-1F5E-4A1E-B763-C5507081E894}">
      <dgm:prSet/>
      <dgm:spPr/>
      <dgm:t>
        <a:bodyPr/>
        <a:lstStyle/>
        <a:p>
          <a:endParaRPr lang="es-ES" sz="900"/>
        </a:p>
      </dgm:t>
    </dgm:pt>
    <dgm:pt modelId="{E925A64D-EE3F-407C-AB6F-52D5C11C3A30}" type="sibTrans" cxnId="{50DC1A59-1F5E-4A1E-B763-C5507081E894}">
      <dgm:prSet/>
      <dgm:spPr/>
      <dgm:t>
        <a:bodyPr/>
        <a:lstStyle/>
        <a:p>
          <a:endParaRPr lang="es-ES" sz="900"/>
        </a:p>
      </dgm:t>
    </dgm:pt>
    <dgm:pt modelId="{39F0037A-41F1-452A-94A6-CDCD0DF0CC57}">
      <dgm:prSet custT="1"/>
      <dgm:spPr/>
      <dgm:t>
        <a:bodyPr/>
        <a:lstStyle/>
        <a:p>
          <a:r>
            <a:rPr lang="es-ES" sz="900">
              <a:latin typeface="Source Sans Pro"/>
            </a:rPr>
            <a:t>Realiza con facilidad los presupuestos.</a:t>
          </a:r>
          <a:endParaRPr lang="es-ES" sz="900" dirty="0">
            <a:latin typeface="Source Sans Pro"/>
          </a:endParaRPr>
        </a:p>
      </dgm:t>
    </dgm:pt>
    <dgm:pt modelId="{4C38EF39-9561-4B07-A91E-E97450E939DF}" type="parTrans" cxnId="{2E19DA6C-E8AE-45B8-B4F1-5435A14D3D90}">
      <dgm:prSet/>
      <dgm:spPr/>
      <dgm:t>
        <a:bodyPr/>
        <a:lstStyle/>
        <a:p>
          <a:endParaRPr lang="es-ES" sz="900"/>
        </a:p>
      </dgm:t>
    </dgm:pt>
    <dgm:pt modelId="{CFD952CC-5CDB-46AA-A330-486EE7141A88}" type="sibTrans" cxnId="{2E19DA6C-E8AE-45B8-B4F1-5435A14D3D90}">
      <dgm:prSet/>
      <dgm:spPr/>
      <dgm:t>
        <a:bodyPr/>
        <a:lstStyle/>
        <a:p>
          <a:endParaRPr lang="es-ES" sz="900"/>
        </a:p>
      </dgm:t>
    </dgm:pt>
    <dgm:pt modelId="{9052800A-E0FA-4BE2-AD4E-CCEF46EF7A41}">
      <dgm:prSet custT="1"/>
      <dgm:spPr/>
      <dgm:t>
        <a:bodyPr/>
        <a:lstStyle/>
        <a:p>
          <a:r>
            <a:rPr lang="es-ES" sz="900" dirty="0">
              <a:latin typeface="Source Sans Pro"/>
            </a:rPr>
            <a:t>Permite tener conocimiento de la capacidad que no se usa en la producción y de las pérdidas que se presentan ocasionalmente.</a:t>
          </a:r>
        </a:p>
      </dgm:t>
    </dgm:pt>
    <dgm:pt modelId="{4138BABB-A632-44D7-A893-6839A712D336}" type="parTrans" cxnId="{D2957A64-906B-4B09-8909-DE112423D08A}">
      <dgm:prSet/>
      <dgm:spPr/>
      <dgm:t>
        <a:bodyPr/>
        <a:lstStyle/>
        <a:p>
          <a:endParaRPr lang="es-ES" sz="900"/>
        </a:p>
      </dgm:t>
    </dgm:pt>
    <dgm:pt modelId="{E3D7D617-765F-4320-A47B-015FD92B3DE4}" type="sibTrans" cxnId="{D2957A64-906B-4B09-8909-DE112423D08A}">
      <dgm:prSet/>
      <dgm:spPr/>
      <dgm:t>
        <a:bodyPr/>
        <a:lstStyle/>
        <a:p>
          <a:endParaRPr lang="es-ES" sz="900"/>
        </a:p>
      </dgm:t>
    </dgm:pt>
    <dgm:pt modelId="{0E5274BE-C201-45C3-B11E-330A0F9DB7CC}">
      <dgm:prSet custT="1"/>
      <dgm:spPr/>
      <dgm:t>
        <a:bodyPr/>
        <a:lstStyle/>
        <a:p>
          <a:r>
            <a:rPr lang="es-ES" sz="900" dirty="0">
              <a:latin typeface="Source Sans Pro"/>
            </a:rPr>
            <a:t>Son de gran utilidad en la orientación de la toma de decisiones, especialmente si son rechazadas dependiendo del comportamiento fijo o variable y si los costos fijos o variables se basan en los costos esperados.</a:t>
          </a:r>
        </a:p>
      </dgm:t>
    </dgm:pt>
    <dgm:pt modelId="{0CAC567F-3624-4765-B321-72FCB8C0D139}" type="parTrans" cxnId="{874982B6-E380-4881-B4FE-986DAAF9063C}">
      <dgm:prSet/>
      <dgm:spPr/>
      <dgm:t>
        <a:bodyPr/>
        <a:lstStyle/>
        <a:p>
          <a:endParaRPr lang="es-ES" sz="900"/>
        </a:p>
      </dgm:t>
    </dgm:pt>
    <dgm:pt modelId="{BC9DD34D-0557-4881-B806-82545F01503C}" type="sibTrans" cxnId="{874982B6-E380-4881-B4FE-986DAAF9063C}">
      <dgm:prSet/>
      <dgm:spPr/>
      <dgm:t>
        <a:bodyPr/>
        <a:lstStyle/>
        <a:p>
          <a:endParaRPr lang="es-ES" sz="900"/>
        </a:p>
      </dgm:t>
    </dgm:pt>
    <dgm:pt modelId="{6D45A808-0A6C-4D95-B262-BC65788F3A5E}">
      <dgm:prSet custT="1"/>
      <dgm:spPr/>
      <dgm:t>
        <a:bodyPr/>
        <a:lstStyle/>
        <a:p>
          <a:r>
            <a:rPr lang="es-ES" sz="900" dirty="0">
              <a:latin typeface="Source Sans Pro"/>
            </a:rPr>
            <a:t>Permite conocer el valor del servicio durante todo el proceso de prestación, al igual que las evaluaciones de los inventarios en proceso con el costo correspondiente.</a:t>
          </a:r>
          <a:endParaRPr lang="es-ES" sz="900" b="0" i="0" dirty="0">
            <a:effectLst/>
            <a:latin typeface="Source Sans Pro"/>
          </a:endParaRPr>
        </a:p>
      </dgm:t>
    </dgm:pt>
    <dgm:pt modelId="{758B5F40-2CDF-46A1-983B-8A8EDCFE1B68}" type="parTrans" cxnId="{9273B326-5BA6-4CE4-ADFA-7762FDE7021D}">
      <dgm:prSet/>
      <dgm:spPr/>
      <dgm:t>
        <a:bodyPr/>
        <a:lstStyle/>
        <a:p>
          <a:endParaRPr lang="es-ES" sz="900"/>
        </a:p>
      </dgm:t>
    </dgm:pt>
    <dgm:pt modelId="{FB179218-55E7-402A-9113-006C23F1B072}" type="sibTrans" cxnId="{9273B326-5BA6-4CE4-ADFA-7762FDE7021D}">
      <dgm:prSet/>
      <dgm:spPr/>
      <dgm:t>
        <a:bodyPr/>
        <a:lstStyle/>
        <a:p>
          <a:endParaRPr lang="es-ES" sz="900"/>
        </a:p>
      </dgm:t>
    </dgm:pt>
    <dgm:pt modelId="{23096E9F-467B-47D6-B0BF-1B959259E294}" type="pres">
      <dgm:prSet presAssocID="{50B9703E-15E0-4811-A571-D977A1236B15}" presName="diagram" presStyleCnt="0">
        <dgm:presLayoutVars>
          <dgm:dir/>
          <dgm:resizeHandles val="exact"/>
        </dgm:presLayoutVars>
      </dgm:prSet>
      <dgm:spPr/>
    </dgm:pt>
    <dgm:pt modelId="{5EEB3027-6CAC-4BF2-B035-334358142C9D}" type="pres">
      <dgm:prSet presAssocID="{104A2B45-4F54-47CB-A41F-86BE7158CD23}" presName="node" presStyleLbl="node1" presStyleIdx="0" presStyleCnt="7" custScaleY="108381" custLinFactNeighborY="26324">
        <dgm:presLayoutVars>
          <dgm:bulletEnabled val="1"/>
        </dgm:presLayoutVars>
      </dgm:prSet>
      <dgm:spPr/>
    </dgm:pt>
    <dgm:pt modelId="{231A7417-2DD1-4525-BA83-7E512BE44D37}" type="pres">
      <dgm:prSet presAssocID="{CA216374-BD4E-438A-A283-2FBC6F1FD160}" presName="sibTrans" presStyleCnt="0"/>
      <dgm:spPr/>
    </dgm:pt>
    <dgm:pt modelId="{D350013E-DD48-4051-A430-A051E17148E5}" type="pres">
      <dgm:prSet presAssocID="{A29D5A48-84AE-4A15-9174-E885BCEAC9BC}" presName="node" presStyleLbl="node1" presStyleIdx="1" presStyleCnt="7" custScaleY="110778" custLinFactNeighborX="-1513" custLinFactNeighborY="27522">
        <dgm:presLayoutVars>
          <dgm:bulletEnabled val="1"/>
        </dgm:presLayoutVars>
      </dgm:prSet>
      <dgm:spPr/>
    </dgm:pt>
    <dgm:pt modelId="{015C43DF-4CB0-43D8-A199-1B33A9921C3B}" type="pres">
      <dgm:prSet presAssocID="{5910A191-4B11-49F1-9686-71C024AA5E22}" presName="sibTrans" presStyleCnt="0"/>
      <dgm:spPr/>
    </dgm:pt>
    <dgm:pt modelId="{E3602135-91CE-419F-A876-84836E5FA787}" type="pres">
      <dgm:prSet presAssocID="{78B7793D-A944-4C03-808B-6A6700E10CB6}" presName="node" presStyleLbl="node1" presStyleIdx="2" presStyleCnt="7" custScaleY="111622" custLinFactNeighborX="0" custLinFactNeighborY="27944">
        <dgm:presLayoutVars>
          <dgm:bulletEnabled val="1"/>
        </dgm:presLayoutVars>
      </dgm:prSet>
      <dgm:spPr/>
    </dgm:pt>
    <dgm:pt modelId="{C490330A-BB3D-4DCA-AE6D-B4D4735BCE85}" type="pres">
      <dgm:prSet presAssocID="{E925A64D-EE3F-407C-AB6F-52D5C11C3A30}" presName="sibTrans" presStyleCnt="0"/>
      <dgm:spPr/>
    </dgm:pt>
    <dgm:pt modelId="{EDD4A087-AD8C-46A9-87D3-0BAAEE8D3096}" type="pres">
      <dgm:prSet presAssocID="{39F0037A-41F1-452A-94A6-CDCD0DF0CC57}" presName="node" presStyleLbl="node1" presStyleIdx="3" presStyleCnt="7" custScaleY="129374" custLinFactNeighborY="30154">
        <dgm:presLayoutVars>
          <dgm:bulletEnabled val="1"/>
        </dgm:presLayoutVars>
      </dgm:prSet>
      <dgm:spPr/>
    </dgm:pt>
    <dgm:pt modelId="{384737D1-D7EC-4C99-80C0-DD75BCEAEC52}" type="pres">
      <dgm:prSet presAssocID="{CFD952CC-5CDB-46AA-A330-486EE7141A88}" presName="sibTrans" presStyleCnt="0"/>
      <dgm:spPr/>
    </dgm:pt>
    <dgm:pt modelId="{BEEDF225-68A6-4894-BEAA-890C5FF98AFE}" type="pres">
      <dgm:prSet presAssocID="{9052800A-E0FA-4BE2-AD4E-CCEF46EF7A41}" presName="node" presStyleLbl="node1" presStyleIdx="4" presStyleCnt="7" custScaleY="134199" custLinFactNeighborX="-1513" custLinFactNeighborY="24123">
        <dgm:presLayoutVars>
          <dgm:bulletEnabled val="1"/>
        </dgm:presLayoutVars>
      </dgm:prSet>
      <dgm:spPr/>
    </dgm:pt>
    <dgm:pt modelId="{C159D7C9-F70F-42C9-B291-6F92ABA663CC}" type="pres">
      <dgm:prSet presAssocID="{E3D7D617-765F-4320-A47B-015FD92B3DE4}" presName="sibTrans" presStyleCnt="0"/>
      <dgm:spPr/>
    </dgm:pt>
    <dgm:pt modelId="{4F4BE08B-6286-486B-ACFC-8A327FA71DC8}" type="pres">
      <dgm:prSet presAssocID="{0E5274BE-C201-45C3-B11E-330A0F9DB7CC}" presName="node" presStyleLbl="node1" presStyleIdx="5" presStyleCnt="7" custScaleY="138394" custLinFactNeighborX="0" custLinFactNeighborY="25329">
        <dgm:presLayoutVars>
          <dgm:bulletEnabled val="1"/>
        </dgm:presLayoutVars>
      </dgm:prSet>
      <dgm:spPr/>
    </dgm:pt>
    <dgm:pt modelId="{A41C5453-EBB3-40EC-A74E-AC6868ACDD1D}" type="pres">
      <dgm:prSet presAssocID="{BC9DD34D-0557-4881-B806-82545F01503C}" presName="sibTrans" presStyleCnt="0"/>
      <dgm:spPr/>
    </dgm:pt>
    <dgm:pt modelId="{ADF22D48-D9E9-471B-BAAC-41E592FEF70F}" type="pres">
      <dgm:prSet presAssocID="{6D45A808-0A6C-4D95-B262-BC65788F3A5E}" presName="node" presStyleLbl="node1" presStyleIdx="6" presStyleCnt="7" custScaleY="105550" custLinFactNeighborX="-1513" custLinFactNeighborY="35180">
        <dgm:presLayoutVars>
          <dgm:bulletEnabled val="1"/>
        </dgm:presLayoutVars>
      </dgm:prSet>
      <dgm:spPr/>
    </dgm:pt>
  </dgm:ptLst>
  <dgm:cxnLst>
    <dgm:cxn modelId="{89F7270F-379D-40F4-9D83-D8D759AD5450}" srcId="{50B9703E-15E0-4811-A571-D977A1236B15}" destId="{A29D5A48-84AE-4A15-9174-E885BCEAC9BC}" srcOrd="1" destOrd="0" parTransId="{B44CE19E-272F-4334-A8D0-AAE47ED96E39}" sibTransId="{5910A191-4B11-49F1-9686-71C024AA5E22}"/>
    <dgm:cxn modelId="{9273B326-5BA6-4CE4-ADFA-7762FDE7021D}" srcId="{50B9703E-15E0-4811-A571-D977A1236B15}" destId="{6D45A808-0A6C-4D95-B262-BC65788F3A5E}" srcOrd="6" destOrd="0" parTransId="{758B5F40-2CDF-46A1-983B-8A8EDCFE1B68}" sibTransId="{FB179218-55E7-402A-9113-006C23F1B072}"/>
    <dgm:cxn modelId="{27A63532-27B3-4EEB-8ED6-1E3830B2DA35}" type="presOf" srcId="{39F0037A-41F1-452A-94A6-CDCD0DF0CC57}" destId="{EDD4A087-AD8C-46A9-87D3-0BAAEE8D3096}" srcOrd="0" destOrd="0" presId="urn:microsoft.com/office/officeart/2005/8/layout/default"/>
    <dgm:cxn modelId="{8937D234-70C2-4095-B599-1C9751BFEA26}" type="presOf" srcId="{78B7793D-A944-4C03-808B-6A6700E10CB6}" destId="{E3602135-91CE-419F-A876-84836E5FA787}" srcOrd="0" destOrd="0" presId="urn:microsoft.com/office/officeart/2005/8/layout/default"/>
    <dgm:cxn modelId="{8974C235-4D41-4BE8-9D96-4F924A25E04A}" type="presOf" srcId="{9052800A-E0FA-4BE2-AD4E-CCEF46EF7A41}" destId="{BEEDF225-68A6-4894-BEAA-890C5FF98AFE}" srcOrd="0" destOrd="0" presId="urn:microsoft.com/office/officeart/2005/8/layout/default"/>
    <dgm:cxn modelId="{D2957A64-906B-4B09-8909-DE112423D08A}" srcId="{50B9703E-15E0-4811-A571-D977A1236B15}" destId="{9052800A-E0FA-4BE2-AD4E-CCEF46EF7A41}" srcOrd="4" destOrd="0" parTransId="{4138BABB-A632-44D7-A893-6839A712D336}" sibTransId="{E3D7D617-765F-4320-A47B-015FD92B3DE4}"/>
    <dgm:cxn modelId="{2E19DA6C-E8AE-45B8-B4F1-5435A14D3D90}" srcId="{50B9703E-15E0-4811-A571-D977A1236B15}" destId="{39F0037A-41F1-452A-94A6-CDCD0DF0CC57}" srcOrd="3" destOrd="0" parTransId="{4C38EF39-9561-4B07-A91E-E97450E939DF}" sibTransId="{CFD952CC-5CDB-46AA-A330-486EE7141A88}"/>
    <dgm:cxn modelId="{50DC1A59-1F5E-4A1E-B763-C5507081E894}" srcId="{50B9703E-15E0-4811-A571-D977A1236B15}" destId="{78B7793D-A944-4C03-808B-6A6700E10CB6}" srcOrd="2" destOrd="0" parTransId="{91256CA1-7C4C-407A-A34D-8B22E15CA709}" sibTransId="{E925A64D-EE3F-407C-AB6F-52D5C11C3A30}"/>
    <dgm:cxn modelId="{B7169294-C708-42C8-AD04-AF3BE3772043}" type="presOf" srcId="{104A2B45-4F54-47CB-A41F-86BE7158CD23}" destId="{5EEB3027-6CAC-4BF2-B035-334358142C9D}" srcOrd="0" destOrd="0" presId="urn:microsoft.com/office/officeart/2005/8/layout/default"/>
    <dgm:cxn modelId="{25D9EDAE-AAD5-46DB-9F94-073687204C30}" type="presOf" srcId="{0E5274BE-C201-45C3-B11E-330A0F9DB7CC}" destId="{4F4BE08B-6286-486B-ACFC-8A327FA71DC8}" srcOrd="0" destOrd="0" presId="urn:microsoft.com/office/officeart/2005/8/layout/default"/>
    <dgm:cxn modelId="{874982B6-E380-4881-B4FE-986DAAF9063C}" srcId="{50B9703E-15E0-4811-A571-D977A1236B15}" destId="{0E5274BE-C201-45C3-B11E-330A0F9DB7CC}" srcOrd="5" destOrd="0" parTransId="{0CAC567F-3624-4765-B321-72FCB8C0D139}" sibTransId="{BC9DD34D-0557-4881-B806-82545F01503C}"/>
    <dgm:cxn modelId="{6F8F6CB7-1850-4DC8-84FF-7CB23A5F9495}" type="presOf" srcId="{50B9703E-15E0-4811-A571-D977A1236B15}" destId="{23096E9F-467B-47D6-B0BF-1B959259E294}" srcOrd="0" destOrd="0" presId="urn:microsoft.com/office/officeart/2005/8/layout/default"/>
    <dgm:cxn modelId="{4AF91FC6-2345-4386-A962-CD1B1697BDA0}" srcId="{50B9703E-15E0-4811-A571-D977A1236B15}" destId="{104A2B45-4F54-47CB-A41F-86BE7158CD23}" srcOrd="0" destOrd="0" parTransId="{53F3D72C-6C8E-4138-A1C4-3BDF6CA1092B}" sibTransId="{CA216374-BD4E-438A-A283-2FBC6F1FD160}"/>
    <dgm:cxn modelId="{E048CFC9-42D8-48EB-AC12-2CD4C241F530}" type="presOf" srcId="{A29D5A48-84AE-4A15-9174-E885BCEAC9BC}" destId="{D350013E-DD48-4051-A430-A051E17148E5}" srcOrd="0" destOrd="0" presId="urn:microsoft.com/office/officeart/2005/8/layout/default"/>
    <dgm:cxn modelId="{48B9D1E2-6282-464E-900B-57F2A22CDA31}" type="presOf" srcId="{6D45A808-0A6C-4D95-B262-BC65788F3A5E}" destId="{ADF22D48-D9E9-471B-BAAC-41E592FEF70F}" srcOrd="0" destOrd="0" presId="urn:microsoft.com/office/officeart/2005/8/layout/default"/>
    <dgm:cxn modelId="{CCA08355-5BEA-41BD-9E7C-58F8B35FD8E6}" type="presParOf" srcId="{23096E9F-467B-47D6-B0BF-1B959259E294}" destId="{5EEB3027-6CAC-4BF2-B035-334358142C9D}" srcOrd="0" destOrd="0" presId="urn:microsoft.com/office/officeart/2005/8/layout/default"/>
    <dgm:cxn modelId="{3DFDCFC7-47E4-4BC6-818D-53EBA0BEB49B}" type="presParOf" srcId="{23096E9F-467B-47D6-B0BF-1B959259E294}" destId="{231A7417-2DD1-4525-BA83-7E512BE44D37}" srcOrd="1" destOrd="0" presId="urn:microsoft.com/office/officeart/2005/8/layout/default"/>
    <dgm:cxn modelId="{1C8AD6B7-005B-4E5F-B552-8DC2DD090B7D}" type="presParOf" srcId="{23096E9F-467B-47D6-B0BF-1B959259E294}" destId="{D350013E-DD48-4051-A430-A051E17148E5}" srcOrd="2" destOrd="0" presId="urn:microsoft.com/office/officeart/2005/8/layout/default"/>
    <dgm:cxn modelId="{EB7E4351-7585-43E1-91AF-D4DD83BB1007}" type="presParOf" srcId="{23096E9F-467B-47D6-B0BF-1B959259E294}" destId="{015C43DF-4CB0-43D8-A199-1B33A9921C3B}" srcOrd="3" destOrd="0" presId="urn:microsoft.com/office/officeart/2005/8/layout/default"/>
    <dgm:cxn modelId="{BFD93D82-35C9-4AF4-ADA9-9BE1663A0B79}" type="presParOf" srcId="{23096E9F-467B-47D6-B0BF-1B959259E294}" destId="{E3602135-91CE-419F-A876-84836E5FA787}" srcOrd="4" destOrd="0" presId="urn:microsoft.com/office/officeart/2005/8/layout/default"/>
    <dgm:cxn modelId="{3884EAF0-B361-43CF-B162-BB122624E5D6}" type="presParOf" srcId="{23096E9F-467B-47D6-B0BF-1B959259E294}" destId="{C490330A-BB3D-4DCA-AE6D-B4D4735BCE85}" srcOrd="5" destOrd="0" presId="urn:microsoft.com/office/officeart/2005/8/layout/default"/>
    <dgm:cxn modelId="{3E0B84C3-E135-45B4-8E01-8C3230C5B989}" type="presParOf" srcId="{23096E9F-467B-47D6-B0BF-1B959259E294}" destId="{EDD4A087-AD8C-46A9-87D3-0BAAEE8D3096}" srcOrd="6" destOrd="0" presId="urn:microsoft.com/office/officeart/2005/8/layout/default"/>
    <dgm:cxn modelId="{504FCB35-BE5C-4646-B4C2-BCC5A80A660B}" type="presParOf" srcId="{23096E9F-467B-47D6-B0BF-1B959259E294}" destId="{384737D1-D7EC-4C99-80C0-DD75BCEAEC52}" srcOrd="7" destOrd="0" presId="urn:microsoft.com/office/officeart/2005/8/layout/default"/>
    <dgm:cxn modelId="{41DD9AF0-8C70-4382-99CD-E5590CB8C6CF}" type="presParOf" srcId="{23096E9F-467B-47D6-B0BF-1B959259E294}" destId="{BEEDF225-68A6-4894-BEAA-890C5FF98AFE}" srcOrd="8" destOrd="0" presId="urn:microsoft.com/office/officeart/2005/8/layout/default"/>
    <dgm:cxn modelId="{0EA3F340-FC40-48AA-8BE6-BFEB95782DAE}" type="presParOf" srcId="{23096E9F-467B-47D6-B0BF-1B959259E294}" destId="{C159D7C9-F70F-42C9-B291-6F92ABA663CC}" srcOrd="9" destOrd="0" presId="urn:microsoft.com/office/officeart/2005/8/layout/default"/>
    <dgm:cxn modelId="{B22E7A42-E931-48CF-AE90-8F9F5DA4B8D8}" type="presParOf" srcId="{23096E9F-467B-47D6-B0BF-1B959259E294}" destId="{4F4BE08B-6286-486B-ACFC-8A327FA71DC8}" srcOrd="10" destOrd="0" presId="urn:microsoft.com/office/officeart/2005/8/layout/default"/>
    <dgm:cxn modelId="{7D507FDD-D79A-48BB-830C-945CCCB6EF14}" type="presParOf" srcId="{23096E9F-467B-47D6-B0BF-1B959259E294}" destId="{A41C5453-EBB3-40EC-A74E-AC6868ACDD1D}" srcOrd="11" destOrd="0" presId="urn:microsoft.com/office/officeart/2005/8/layout/default"/>
    <dgm:cxn modelId="{4853EC49-0A75-4E18-86EC-F970C181BA93}" type="presParOf" srcId="{23096E9F-467B-47D6-B0BF-1B959259E294}" destId="{ADF22D48-D9E9-471B-BAAC-41E592FEF70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B9703E-15E0-4811-A571-D977A1236B15}"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s-ES"/>
        </a:p>
      </dgm:t>
    </dgm:pt>
    <dgm:pt modelId="{63FEDA9C-C5CD-4BDA-AB42-DB2F21F10973}">
      <dgm:prSet custT="1"/>
      <dgm:spPr/>
      <dgm:t>
        <a:bodyPr/>
        <a:lstStyle/>
        <a:p>
          <a:r>
            <a:rPr lang="es-ES" sz="900" b="0" i="0" dirty="0"/>
            <a:t>No se recomienda en establecimientos muy pequeños.</a:t>
          </a:r>
        </a:p>
      </dgm:t>
    </dgm:pt>
    <dgm:pt modelId="{9D2E7BB6-0F3C-4014-8EDC-6B46E41AB667}" type="parTrans" cxnId="{E3EC424A-F5E9-4941-8997-7B16867B29AF}">
      <dgm:prSet/>
      <dgm:spPr/>
      <dgm:t>
        <a:bodyPr/>
        <a:lstStyle/>
        <a:p>
          <a:endParaRPr lang="es-ES" sz="900"/>
        </a:p>
      </dgm:t>
    </dgm:pt>
    <dgm:pt modelId="{2609C3A5-3171-4E8B-A246-C7FB22F7F4A0}" type="sibTrans" cxnId="{E3EC424A-F5E9-4941-8997-7B16867B29AF}">
      <dgm:prSet/>
      <dgm:spPr/>
      <dgm:t>
        <a:bodyPr/>
        <a:lstStyle/>
        <a:p>
          <a:endParaRPr lang="es-ES" sz="900"/>
        </a:p>
      </dgm:t>
    </dgm:pt>
    <dgm:pt modelId="{38773699-191A-47D9-A097-FAC9555D6BD7}">
      <dgm:prSet custT="1"/>
      <dgm:spPr/>
      <dgm:t>
        <a:bodyPr/>
        <a:lstStyle/>
        <a:p>
          <a:r>
            <a:rPr lang="es-ES" sz="900" b="0" i="0" dirty="0"/>
            <a:t>Causa ciertas molestias en los empleados, ya que se sienten presionados durante la búsqueda de los estándares.</a:t>
          </a:r>
        </a:p>
      </dgm:t>
    </dgm:pt>
    <dgm:pt modelId="{40C2CEDC-E579-4CA3-8D9B-CC9719CC1816}" type="parTrans" cxnId="{4BC996D1-A458-4349-8E7E-78634911495E}">
      <dgm:prSet/>
      <dgm:spPr/>
      <dgm:t>
        <a:bodyPr/>
        <a:lstStyle/>
        <a:p>
          <a:endParaRPr lang="es-ES" sz="900"/>
        </a:p>
      </dgm:t>
    </dgm:pt>
    <dgm:pt modelId="{8B44A8B8-4BE4-4990-AE53-CABC9AB29DD1}" type="sibTrans" cxnId="{4BC996D1-A458-4349-8E7E-78634911495E}">
      <dgm:prSet/>
      <dgm:spPr/>
      <dgm:t>
        <a:bodyPr/>
        <a:lstStyle/>
        <a:p>
          <a:endParaRPr lang="es-ES" sz="900"/>
        </a:p>
      </dgm:t>
    </dgm:pt>
    <dgm:pt modelId="{E2B50757-7D5C-4EBE-8762-9E1F4B157EF5}">
      <dgm:prSet custT="1"/>
      <dgm:spPr/>
      <dgm:t>
        <a:bodyPr/>
        <a:lstStyle/>
        <a:p>
          <a:r>
            <a:rPr lang="es-ES" sz="900" b="0" i="0" dirty="0"/>
            <a:t>No favorecen las operaciones que tienen órdenes pequeñas o que no tendrán más producción.</a:t>
          </a:r>
        </a:p>
      </dgm:t>
    </dgm:pt>
    <dgm:pt modelId="{27F6A1D5-7634-47B8-983E-AA78E4BF3E05}" type="parTrans" cxnId="{F10AD3BC-9137-4086-AE30-A7D1BA914A72}">
      <dgm:prSet/>
      <dgm:spPr/>
      <dgm:t>
        <a:bodyPr/>
        <a:lstStyle/>
        <a:p>
          <a:endParaRPr lang="es-ES" sz="900"/>
        </a:p>
      </dgm:t>
    </dgm:pt>
    <dgm:pt modelId="{C61CDF3C-266F-48E6-9B4B-C1A04DEBB18B}" type="sibTrans" cxnId="{F10AD3BC-9137-4086-AE30-A7D1BA914A72}">
      <dgm:prSet/>
      <dgm:spPr/>
      <dgm:t>
        <a:bodyPr/>
        <a:lstStyle/>
        <a:p>
          <a:endParaRPr lang="es-ES" sz="900"/>
        </a:p>
      </dgm:t>
    </dgm:pt>
    <dgm:pt modelId="{4D6A1775-74A6-48AA-BE6F-251DBA63146B}">
      <dgm:prSet custT="1"/>
      <dgm:spPr/>
      <dgm:t>
        <a:bodyPr/>
        <a:lstStyle/>
        <a:p>
          <a:r>
            <a:rPr lang="es-ES" sz="900" b="0" i="0" dirty="0"/>
            <a:t>No se pueden adoptar en todo tipo de establecimiento de salud.</a:t>
          </a:r>
        </a:p>
      </dgm:t>
    </dgm:pt>
    <dgm:pt modelId="{B7337717-E40F-4B4C-B567-00BD69024991}" type="parTrans" cxnId="{A56F882A-1E54-4395-B26D-2297C08F4381}">
      <dgm:prSet/>
      <dgm:spPr/>
      <dgm:t>
        <a:bodyPr/>
        <a:lstStyle/>
        <a:p>
          <a:endParaRPr lang="es-ES" sz="900"/>
        </a:p>
      </dgm:t>
    </dgm:pt>
    <dgm:pt modelId="{9879B447-AF5D-462C-89C3-5F9C3EEE0C1C}" type="sibTrans" cxnId="{A56F882A-1E54-4395-B26D-2297C08F4381}">
      <dgm:prSet/>
      <dgm:spPr/>
      <dgm:t>
        <a:bodyPr/>
        <a:lstStyle/>
        <a:p>
          <a:endParaRPr lang="es-ES" sz="900"/>
        </a:p>
      </dgm:t>
    </dgm:pt>
    <dgm:pt modelId="{57724D86-F2F5-4FC8-83F8-25612FBA3E16}">
      <dgm:prSet custT="1"/>
      <dgm:spPr/>
      <dgm:t>
        <a:bodyPr/>
        <a:lstStyle/>
        <a:p>
          <a:r>
            <a:rPr lang="es-ES" sz="900" b="0" i="0" dirty="0"/>
            <a:t>Exige relación de inventarios en cortos períodos del proceso de prestación de servicios de salud.</a:t>
          </a:r>
        </a:p>
      </dgm:t>
    </dgm:pt>
    <dgm:pt modelId="{E6D8EB73-3889-48F5-BB24-9080117852C9}" type="parTrans" cxnId="{27ED407A-470F-47DE-B7DA-6C9304EA0CEC}">
      <dgm:prSet/>
      <dgm:spPr/>
      <dgm:t>
        <a:bodyPr/>
        <a:lstStyle/>
        <a:p>
          <a:endParaRPr lang="es-ES" sz="900"/>
        </a:p>
      </dgm:t>
    </dgm:pt>
    <dgm:pt modelId="{F5C1174A-04EE-45C6-B04F-BDA895BD5B49}" type="sibTrans" cxnId="{27ED407A-470F-47DE-B7DA-6C9304EA0CEC}">
      <dgm:prSet/>
      <dgm:spPr/>
      <dgm:t>
        <a:bodyPr/>
        <a:lstStyle/>
        <a:p>
          <a:endParaRPr lang="es-ES" sz="900"/>
        </a:p>
      </dgm:t>
    </dgm:pt>
    <dgm:pt modelId="{23096E9F-467B-47D6-B0BF-1B959259E294}" type="pres">
      <dgm:prSet presAssocID="{50B9703E-15E0-4811-A571-D977A1236B15}" presName="diagram" presStyleCnt="0">
        <dgm:presLayoutVars>
          <dgm:dir/>
          <dgm:resizeHandles val="exact"/>
        </dgm:presLayoutVars>
      </dgm:prSet>
      <dgm:spPr/>
    </dgm:pt>
    <dgm:pt modelId="{3C74E78A-8C80-4485-86AB-01535AC006FD}" type="pres">
      <dgm:prSet presAssocID="{63FEDA9C-C5CD-4BDA-AB42-DB2F21F10973}" presName="node" presStyleLbl="node1" presStyleIdx="0" presStyleCnt="5">
        <dgm:presLayoutVars>
          <dgm:bulletEnabled val="1"/>
        </dgm:presLayoutVars>
      </dgm:prSet>
      <dgm:spPr/>
    </dgm:pt>
    <dgm:pt modelId="{2E244691-6258-48F2-9B36-40D6D2CC5457}" type="pres">
      <dgm:prSet presAssocID="{2609C3A5-3171-4E8B-A246-C7FB22F7F4A0}" presName="sibTrans" presStyleCnt="0"/>
      <dgm:spPr/>
    </dgm:pt>
    <dgm:pt modelId="{3EEBC961-075B-4EBB-96AD-2562C5F1D6D6}" type="pres">
      <dgm:prSet presAssocID="{38773699-191A-47D9-A097-FAC9555D6BD7}" presName="node" presStyleLbl="node1" presStyleIdx="1" presStyleCnt="5">
        <dgm:presLayoutVars>
          <dgm:bulletEnabled val="1"/>
        </dgm:presLayoutVars>
      </dgm:prSet>
      <dgm:spPr/>
    </dgm:pt>
    <dgm:pt modelId="{7CDA0BB1-CC36-4A9B-94B1-E1B996568242}" type="pres">
      <dgm:prSet presAssocID="{8B44A8B8-4BE4-4990-AE53-CABC9AB29DD1}" presName="sibTrans" presStyleCnt="0"/>
      <dgm:spPr/>
    </dgm:pt>
    <dgm:pt modelId="{E3FEFEC9-6A6B-4215-9BF0-2B505BB773F3}" type="pres">
      <dgm:prSet presAssocID="{E2B50757-7D5C-4EBE-8762-9E1F4B157EF5}" presName="node" presStyleLbl="node1" presStyleIdx="2" presStyleCnt="5">
        <dgm:presLayoutVars>
          <dgm:bulletEnabled val="1"/>
        </dgm:presLayoutVars>
      </dgm:prSet>
      <dgm:spPr/>
    </dgm:pt>
    <dgm:pt modelId="{209AD68A-1C0A-49BB-A426-8EB99B3B5306}" type="pres">
      <dgm:prSet presAssocID="{C61CDF3C-266F-48E6-9B4B-C1A04DEBB18B}" presName="sibTrans" presStyleCnt="0"/>
      <dgm:spPr/>
    </dgm:pt>
    <dgm:pt modelId="{B6E84334-1E2E-48AD-86D3-1FA2F3099B45}" type="pres">
      <dgm:prSet presAssocID="{4D6A1775-74A6-48AA-BE6F-251DBA63146B}" presName="node" presStyleLbl="node1" presStyleIdx="3" presStyleCnt="5">
        <dgm:presLayoutVars>
          <dgm:bulletEnabled val="1"/>
        </dgm:presLayoutVars>
      </dgm:prSet>
      <dgm:spPr/>
    </dgm:pt>
    <dgm:pt modelId="{BB87F236-D5F3-41CD-B880-5076B5CEA72D}" type="pres">
      <dgm:prSet presAssocID="{9879B447-AF5D-462C-89C3-5F9C3EEE0C1C}" presName="sibTrans" presStyleCnt="0"/>
      <dgm:spPr/>
    </dgm:pt>
    <dgm:pt modelId="{D0CC7629-E8F6-4205-A0ED-560A8D3539AF}" type="pres">
      <dgm:prSet presAssocID="{57724D86-F2F5-4FC8-83F8-25612FBA3E16}" presName="node" presStyleLbl="node1" presStyleIdx="4" presStyleCnt="5">
        <dgm:presLayoutVars>
          <dgm:bulletEnabled val="1"/>
        </dgm:presLayoutVars>
      </dgm:prSet>
      <dgm:spPr/>
    </dgm:pt>
  </dgm:ptLst>
  <dgm:cxnLst>
    <dgm:cxn modelId="{A56F882A-1E54-4395-B26D-2297C08F4381}" srcId="{50B9703E-15E0-4811-A571-D977A1236B15}" destId="{4D6A1775-74A6-48AA-BE6F-251DBA63146B}" srcOrd="3" destOrd="0" parTransId="{B7337717-E40F-4B4C-B567-00BD69024991}" sibTransId="{9879B447-AF5D-462C-89C3-5F9C3EEE0C1C}"/>
    <dgm:cxn modelId="{E3EC424A-F5E9-4941-8997-7B16867B29AF}" srcId="{50B9703E-15E0-4811-A571-D977A1236B15}" destId="{63FEDA9C-C5CD-4BDA-AB42-DB2F21F10973}" srcOrd="0" destOrd="0" parTransId="{9D2E7BB6-0F3C-4014-8EDC-6B46E41AB667}" sibTransId="{2609C3A5-3171-4E8B-A246-C7FB22F7F4A0}"/>
    <dgm:cxn modelId="{2A9FF14E-3936-46F5-8AC5-C0B7CB085DBE}" type="presOf" srcId="{E2B50757-7D5C-4EBE-8762-9E1F4B157EF5}" destId="{E3FEFEC9-6A6B-4215-9BF0-2B505BB773F3}" srcOrd="0" destOrd="0" presId="urn:microsoft.com/office/officeart/2005/8/layout/default"/>
    <dgm:cxn modelId="{39B5FB71-F1F5-4FF7-8724-EA427F690C20}" type="presOf" srcId="{57724D86-F2F5-4FC8-83F8-25612FBA3E16}" destId="{D0CC7629-E8F6-4205-A0ED-560A8D3539AF}" srcOrd="0" destOrd="0" presId="urn:microsoft.com/office/officeart/2005/8/layout/default"/>
    <dgm:cxn modelId="{27ED407A-470F-47DE-B7DA-6C9304EA0CEC}" srcId="{50B9703E-15E0-4811-A571-D977A1236B15}" destId="{57724D86-F2F5-4FC8-83F8-25612FBA3E16}" srcOrd="4" destOrd="0" parTransId="{E6D8EB73-3889-48F5-BB24-9080117852C9}" sibTransId="{F5C1174A-04EE-45C6-B04F-BDA895BD5B49}"/>
    <dgm:cxn modelId="{F2B2F07A-ABE6-43DC-B297-A31F4A86C4EB}" type="presOf" srcId="{63FEDA9C-C5CD-4BDA-AB42-DB2F21F10973}" destId="{3C74E78A-8C80-4485-86AB-01535AC006FD}" srcOrd="0" destOrd="0" presId="urn:microsoft.com/office/officeart/2005/8/layout/default"/>
    <dgm:cxn modelId="{F585B19A-470B-4330-98A4-58DF86D03F28}" type="presOf" srcId="{38773699-191A-47D9-A097-FAC9555D6BD7}" destId="{3EEBC961-075B-4EBB-96AD-2562C5F1D6D6}" srcOrd="0" destOrd="0" presId="urn:microsoft.com/office/officeart/2005/8/layout/default"/>
    <dgm:cxn modelId="{6F8F6CB7-1850-4DC8-84FF-7CB23A5F9495}" type="presOf" srcId="{50B9703E-15E0-4811-A571-D977A1236B15}" destId="{23096E9F-467B-47D6-B0BF-1B959259E294}" srcOrd="0" destOrd="0" presId="urn:microsoft.com/office/officeart/2005/8/layout/default"/>
    <dgm:cxn modelId="{F10AD3BC-9137-4086-AE30-A7D1BA914A72}" srcId="{50B9703E-15E0-4811-A571-D977A1236B15}" destId="{E2B50757-7D5C-4EBE-8762-9E1F4B157EF5}" srcOrd="2" destOrd="0" parTransId="{27F6A1D5-7634-47B8-983E-AA78E4BF3E05}" sibTransId="{C61CDF3C-266F-48E6-9B4B-C1A04DEBB18B}"/>
    <dgm:cxn modelId="{2BD50FC3-7FA2-47C7-B3F6-DCC2EA8171B8}" type="presOf" srcId="{4D6A1775-74A6-48AA-BE6F-251DBA63146B}" destId="{B6E84334-1E2E-48AD-86D3-1FA2F3099B45}" srcOrd="0" destOrd="0" presId="urn:microsoft.com/office/officeart/2005/8/layout/default"/>
    <dgm:cxn modelId="{4BC996D1-A458-4349-8E7E-78634911495E}" srcId="{50B9703E-15E0-4811-A571-D977A1236B15}" destId="{38773699-191A-47D9-A097-FAC9555D6BD7}" srcOrd="1" destOrd="0" parTransId="{40C2CEDC-E579-4CA3-8D9B-CC9719CC1816}" sibTransId="{8B44A8B8-4BE4-4990-AE53-CABC9AB29DD1}"/>
    <dgm:cxn modelId="{1D4852A7-0E38-497A-A476-96D23BDD7221}" type="presParOf" srcId="{23096E9F-467B-47D6-B0BF-1B959259E294}" destId="{3C74E78A-8C80-4485-86AB-01535AC006FD}" srcOrd="0" destOrd="0" presId="urn:microsoft.com/office/officeart/2005/8/layout/default"/>
    <dgm:cxn modelId="{24EF8FB7-C51B-41C7-B63A-060A9487E4CC}" type="presParOf" srcId="{23096E9F-467B-47D6-B0BF-1B959259E294}" destId="{2E244691-6258-48F2-9B36-40D6D2CC5457}" srcOrd="1" destOrd="0" presId="urn:microsoft.com/office/officeart/2005/8/layout/default"/>
    <dgm:cxn modelId="{176B3376-FF3F-47D3-9355-F811D77E18A7}" type="presParOf" srcId="{23096E9F-467B-47D6-B0BF-1B959259E294}" destId="{3EEBC961-075B-4EBB-96AD-2562C5F1D6D6}" srcOrd="2" destOrd="0" presId="urn:microsoft.com/office/officeart/2005/8/layout/default"/>
    <dgm:cxn modelId="{2F3EBAEB-A0FA-4C4D-8ADA-0B986E2FF8A4}" type="presParOf" srcId="{23096E9F-467B-47D6-B0BF-1B959259E294}" destId="{7CDA0BB1-CC36-4A9B-94B1-E1B996568242}" srcOrd="3" destOrd="0" presId="urn:microsoft.com/office/officeart/2005/8/layout/default"/>
    <dgm:cxn modelId="{8C7B4580-D2CC-412C-A8D8-3C3F888A681F}" type="presParOf" srcId="{23096E9F-467B-47D6-B0BF-1B959259E294}" destId="{E3FEFEC9-6A6B-4215-9BF0-2B505BB773F3}" srcOrd="4" destOrd="0" presId="urn:microsoft.com/office/officeart/2005/8/layout/default"/>
    <dgm:cxn modelId="{1CCFFE57-E553-4467-8834-BA6255435028}" type="presParOf" srcId="{23096E9F-467B-47D6-B0BF-1B959259E294}" destId="{209AD68A-1C0A-49BB-A426-8EB99B3B5306}" srcOrd="5" destOrd="0" presId="urn:microsoft.com/office/officeart/2005/8/layout/default"/>
    <dgm:cxn modelId="{337F7CD3-08A8-422D-99F4-B9A591279657}" type="presParOf" srcId="{23096E9F-467B-47D6-B0BF-1B959259E294}" destId="{B6E84334-1E2E-48AD-86D3-1FA2F3099B45}" srcOrd="6" destOrd="0" presId="urn:microsoft.com/office/officeart/2005/8/layout/default"/>
    <dgm:cxn modelId="{D53D6AFA-9616-4D9A-937A-793C63477405}" type="presParOf" srcId="{23096E9F-467B-47D6-B0BF-1B959259E294}" destId="{BB87F236-D5F3-41CD-B880-5076B5CEA72D}" srcOrd="7" destOrd="0" presId="urn:microsoft.com/office/officeart/2005/8/layout/default"/>
    <dgm:cxn modelId="{0131AFB7-A830-4B7D-BB2B-187F3B6CA361}" type="presParOf" srcId="{23096E9F-467B-47D6-B0BF-1B959259E294}" destId="{D0CC7629-E8F6-4205-A0ED-560A8D3539AF}"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231493-4274-4FC1-BC08-08D92EAB6D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688D1CB1-7D83-4B74-ABBE-59F6EC56F1A6}">
      <dgm:prSet phldrT="[Texto]"/>
      <dgm:spPr/>
      <dgm:t>
        <a:bodyPr/>
        <a:lstStyle/>
        <a:p>
          <a:r>
            <a:rPr lang="es-ES" dirty="0"/>
            <a:t>Recurso Humano (RH)</a:t>
          </a:r>
        </a:p>
      </dgm:t>
    </dgm:pt>
    <dgm:pt modelId="{37897C85-8846-4697-BF0C-5B7C73030F7D}" type="parTrans" cxnId="{98EA2700-47FB-4F65-AA3F-9745070C45CA}">
      <dgm:prSet/>
      <dgm:spPr/>
      <dgm:t>
        <a:bodyPr/>
        <a:lstStyle/>
        <a:p>
          <a:endParaRPr lang="es-ES"/>
        </a:p>
      </dgm:t>
    </dgm:pt>
    <dgm:pt modelId="{1E5D8393-E8B3-441C-82E2-5A1DDB61926E}" type="sibTrans" cxnId="{98EA2700-47FB-4F65-AA3F-9745070C45CA}">
      <dgm:prSet/>
      <dgm:spPr/>
      <dgm:t>
        <a:bodyPr/>
        <a:lstStyle/>
        <a:p>
          <a:endParaRPr lang="es-ES"/>
        </a:p>
      </dgm:t>
    </dgm:pt>
    <dgm:pt modelId="{1D004F6D-7AA1-415E-88E2-059D73D7AC97}">
      <dgm:prSet phldrT="[Texto]"/>
      <dgm:spPr/>
      <dgm:t>
        <a:bodyPr/>
        <a:lstStyle/>
        <a:p>
          <a:r>
            <a:rPr lang="es-ES" dirty="0"/>
            <a:t>Insumos (I)</a:t>
          </a:r>
        </a:p>
      </dgm:t>
    </dgm:pt>
    <dgm:pt modelId="{72EF8316-2490-486B-9201-1186017323CA}" type="parTrans" cxnId="{DDBD9E84-03F7-4433-9033-4892C8595088}">
      <dgm:prSet/>
      <dgm:spPr/>
      <dgm:t>
        <a:bodyPr/>
        <a:lstStyle/>
        <a:p>
          <a:endParaRPr lang="es-ES"/>
        </a:p>
      </dgm:t>
    </dgm:pt>
    <dgm:pt modelId="{832DCE95-78A3-4CC7-9060-59ECD61C6F51}" type="sibTrans" cxnId="{DDBD9E84-03F7-4433-9033-4892C8595088}">
      <dgm:prSet/>
      <dgm:spPr/>
      <dgm:t>
        <a:bodyPr/>
        <a:lstStyle/>
        <a:p>
          <a:endParaRPr lang="es-ES"/>
        </a:p>
      </dgm:t>
    </dgm:pt>
    <dgm:pt modelId="{0180A897-8846-4CD5-987A-4A2388B9F48C}">
      <dgm:prSet phldrT="[Texto]"/>
      <dgm:spPr/>
      <dgm:t>
        <a:bodyPr/>
        <a:lstStyle/>
        <a:p>
          <a:r>
            <a:rPr lang="es-ES" dirty="0"/>
            <a:t>Servicios Básicos (Sb)</a:t>
          </a:r>
        </a:p>
      </dgm:t>
    </dgm:pt>
    <dgm:pt modelId="{17E23DA6-248A-4741-B15D-A26A2EB3C8DD}" type="parTrans" cxnId="{30A2DF88-8272-492C-BA95-BD365BBF673D}">
      <dgm:prSet/>
      <dgm:spPr/>
      <dgm:t>
        <a:bodyPr/>
        <a:lstStyle/>
        <a:p>
          <a:endParaRPr lang="es-ES"/>
        </a:p>
      </dgm:t>
    </dgm:pt>
    <dgm:pt modelId="{E70869E7-C551-4A30-BE5D-9E7238AED68B}" type="sibTrans" cxnId="{30A2DF88-8272-492C-BA95-BD365BBF673D}">
      <dgm:prSet/>
      <dgm:spPr/>
      <dgm:t>
        <a:bodyPr/>
        <a:lstStyle/>
        <a:p>
          <a:endParaRPr lang="es-ES"/>
        </a:p>
      </dgm:t>
    </dgm:pt>
    <dgm:pt modelId="{12ED4282-AA21-456C-A708-5EC4C9E9F0C8}">
      <dgm:prSet phldrT="[Texto]"/>
      <dgm:spPr/>
      <dgm:t>
        <a:bodyPr/>
        <a:lstStyle/>
        <a:p>
          <a:r>
            <a:rPr lang="es-ES" dirty="0"/>
            <a:t>Energía eléctrica </a:t>
          </a:r>
        </a:p>
      </dgm:t>
    </dgm:pt>
    <dgm:pt modelId="{42AFFC59-C89A-46F1-A0B2-138F455BEB53}" type="parTrans" cxnId="{8DC03F08-7DD6-46FB-898D-7754ECD2AF0C}">
      <dgm:prSet/>
      <dgm:spPr/>
      <dgm:t>
        <a:bodyPr/>
        <a:lstStyle/>
        <a:p>
          <a:endParaRPr lang="es-ES"/>
        </a:p>
      </dgm:t>
    </dgm:pt>
    <dgm:pt modelId="{527AE48A-1387-4205-831E-30374ABB9152}" type="sibTrans" cxnId="{8DC03F08-7DD6-46FB-898D-7754ECD2AF0C}">
      <dgm:prSet/>
      <dgm:spPr/>
      <dgm:t>
        <a:bodyPr/>
        <a:lstStyle/>
        <a:p>
          <a:endParaRPr lang="es-ES"/>
        </a:p>
      </dgm:t>
    </dgm:pt>
    <dgm:pt modelId="{A6472177-6F9E-4782-83EC-0075AAB7982E}">
      <dgm:prSet phldrT="[Texto]"/>
      <dgm:spPr/>
      <dgm:t>
        <a:bodyPr/>
        <a:lstStyle/>
        <a:p>
          <a:r>
            <a:rPr lang="es-ES" dirty="0"/>
            <a:t>Equipamiento Básico (E)</a:t>
          </a:r>
        </a:p>
      </dgm:t>
    </dgm:pt>
    <dgm:pt modelId="{BC61E505-C6EB-4C15-8814-762C02D4E156}" type="parTrans" cxnId="{5D3040EC-EC26-4EE2-AD9E-FBE15EEBF8CB}">
      <dgm:prSet/>
      <dgm:spPr/>
      <dgm:t>
        <a:bodyPr/>
        <a:lstStyle/>
        <a:p>
          <a:endParaRPr lang="es-ES"/>
        </a:p>
      </dgm:t>
    </dgm:pt>
    <dgm:pt modelId="{5E393AAF-588B-4BF0-9EC9-B248ADB147EE}" type="sibTrans" cxnId="{5D3040EC-EC26-4EE2-AD9E-FBE15EEBF8CB}">
      <dgm:prSet/>
      <dgm:spPr/>
      <dgm:t>
        <a:bodyPr/>
        <a:lstStyle/>
        <a:p>
          <a:endParaRPr lang="es-ES"/>
        </a:p>
      </dgm:t>
    </dgm:pt>
    <dgm:pt modelId="{E1D07F14-43BD-4982-A3B8-68F70F278E0B}">
      <dgm:prSet phldrT="[Texto]"/>
      <dgm:spPr/>
      <dgm:t>
        <a:bodyPr/>
        <a:lstStyle/>
        <a:p>
          <a:r>
            <a:rPr lang="es-ES" dirty="0"/>
            <a:t>Infraestructura (</a:t>
          </a:r>
          <a:r>
            <a:rPr lang="es-ES" dirty="0" err="1"/>
            <a:t>If</a:t>
          </a:r>
          <a:r>
            <a:rPr lang="es-ES" dirty="0"/>
            <a:t>)</a:t>
          </a:r>
        </a:p>
      </dgm:t>
    </dgm:pt>
    <dgm:pt modelId="{F8CF8B95-125F-4472-A1AB-5A10D12D72BE}" type="parTrans" cxnId="{E390B52E-DE03-4235-8834-21B0821E6AE6}">
      <dgm:prSet/>
      <dgm:spPr/>
      <dgm:t>
        <a:bodyPr/>
        <a:lstStyle/>
        <a:p>
          <a:endParaRPr lang="es-ES"/>
        </a:p>
      </dgm:t>
    </dgm:pt>
    <dgm:pt modelId="{A0AF02B1-8C81-432A-B2D8-A39F5F901A96}" type="sibTrans" cxnId="{E390B52E-DE03-4235-8834-21B0821E6AE6}">
      <dgm:prSet/>
      <dgm:spPr/>
      <dgm:t>
        <a:bodyPr/>
        <a:lstStyle/>
        <a:p>
          <a:endParaRPr lang="es-ES"/>
        </a:p>
      </dgm:t>
    </dgm:pt>
    <dgm:pt modelId="{A968300C-640E-411F-A6D3-201C25CAB840}">
      <dgm:prSet phldrT="[Texto]"/>
      <dgm:spPr/>
      <dgm:t>
        <a:bodyPr/>
        <a:lstStyle/>
        <a:p>
          <a:r>
            <a:rPr lang="es-ES" dirty="0"/>
            <a:t>Agua </a:t>
          </a:r>
        </a:p>
      </dgm:t>
    </dgm:pt>
    <dgm:pt modelId="{3E9D6BA1-D1BC-4477-8BAF-5B155729C994}" type="parTrans" cxnId="{644B17A8-9718-468A-B6E3-332901357990}">
      <dgm:prSet/>
      <dgm:spPr/>
      <dgm:t>
        <a:bodyPr/>
        <a:lstStyle/>
        <a:p>
          <a:endParaRPr lang="es-ES"/>
        </a:p>
      </dgm:t>
    </dgm:pt>
    <dgm:pt modelId="{B8130D41-F1FC-415E-AF12-78FFD3098405}" type="sibTrans" cxnId="{644B17A8-9718-468A-B6E3-332901357990}">
      <dgm:prSet/>
      <dgm:spPr/>
      <dgm:t>
        <a:bodyPr/>
        <a:lstStyle/>
        <a:p>
          <a:endParaRPr lang="es-ES"/>
        </a:p>
      </dgm:t>
    </dgm:pt>
    <dgm:pt modelId="{7CC75B9E-C845-4FF2-AEBE-2DACE3829912}">
      <dgm:prSet phldrT="[Texto]"/>
      <dgm:spPr/>
      <dgm:t>
        <a:bodyPr/>
        <a:lstStyle/>
        <a:p>
          <a:r>
            <a:rPr lang="es-ES" dirty="0"/>
            <a:t>telefónica</a:t>
          </a:r>
        </a:p>
      </dgm:t>
    </dgm:pt>
    <dgm:pt modelId="{96594EC4-CFBE-439D-B55B-7924A20E0E45}" type="parTrans" cxnId="{E1941811-4D9E-4727-A2C2-5A4D0C4C5F7B}">
      <dgm:prSet/>
      <dgm:spPr/>
      <dgm:t>
        <a:bodyPr/>
        <a:lstStyle/>
        <a:p>
          <a:endParaRPr lang="es-ES"/>
        </a:p>
      </dgm:t>
    </dgm:pt>
    <dgm:pt modelId="{A25E5449-52C7-49F4-8C8D-CB163DE6B4AD}" type="sibTrans" cxnId="{E1941811-4D9E-4727-A2C2-5A4D0C4C5F7B}">
      <dgm:prSet/>
      <dgm:spPr/>
      <dgm:t>
        <a:bodyPr/>
        <a:lstStyle/>
        <a:p>
          <a:endParaRPr lang="es-ES"/>
        </a:p>
      </dgm:t>
    </dgm:pt>
    <dgm:pt modelId="{7ED884A0-6EB7-497A-95D6-F50D48094910}">
      <dgm:prSet phldrT="[Texto]"/>
      <dgm:spPr/>
      <dgm:t>
        <a:bodyPr/>
        <a:lstStyle/>
        <a:p>
          <a:r>
            <a:rPr lang="es-ES" dirty="0"/>
            <a:t>Servicios administrativos (</a:t>
          </a:r>
          <a:r>
            <a:rPr lang="es-ES" dirty="0" err="1"/>
            <a:t>Sa</a:t>
          </a:r>
          <a:r>
            <a:rPr lang="es-ES" dirty="0"/>
            <a:t>)</a:t>
          </a:r>
        </a:p>
      </dgm:t>
    </dgm:pt>
    <dgm:pt modelId="{99E5998C-95F2-4FC9-BC53-00A6C06B5FBF}" type="parTrans" cxnId="{4695646A-FCFC-4875-9FE5-DC9B4C5E8114}">
      <dgm:prSet/>
      <dgm:spPr/>
      <dgm:t>
        <a:bodyPr/>
        <a:lstStyle/>
        <a:p>
          <a:endParaRPr lang="es-ES"/>
        </a:p>
      </dgm:t>
    </dgm:pt>
    <dgm:pt modelId="{DA151F9D-95DA-4915-99F1-78DD2F783E05}" type="sibTrans" cxnId="{4695646A-FCFC-4875-9FE5-DC9B4C5E8114}">
      <dgm:prSet/>
      <dgm:spPr/>
      <dgm:t>
        <a:bodyPr/>
        <a:lstStyle/>
        <a:p>
          <a:endParaRPr lang="es-ES"/>
        </a:p>
      </dgm:t>
    </dgm:pt>
    <dgm:pt modelId="{9C6BD625-84E1-4F27-9565-6C9C173AAA92}">
      <dgm:prSet phldrT="[Texto]"/>
      <dgm:spPr/>
      <dgm:t>
        <a:bodyPr/>
        <a:lstStyle/>
        <a:p>
          <a:r>
            <a:rPr lang="es-ES" dirty="0"/>
            <a:t>Servicios generales (Sg)</a:t>
          </a:r>
        </a:p>
      </dgm:t>
    </dgm:pt>
    <dgm:pt modelId="{0D303A92-DAB4-4EA2-BF44-86A37146AE30}" type="parTrans" cxnId="{4D087E72-06AA-42B4-AB12-FE27499893FB}">
      <dgm:prSet/>
      <dgm:spPr/>
      <dgm:t>
        <a:bodyPr/>
        <a:lstStyle/>
        <a:p>
          <a:endParaRPr lang="es-ES"/>
        </a:p>
      </dgm:t>
    </dgm:pt>
    <dgm:pt modelId="{681C5201-F274-4E2A-A576-2A7AFEBBC7EC}" type="sibTrans" cxnId="{4D087E72-06AA-42B4-AB12-FE27499893FB}">
      <dgm:prSet/>
      <dgm:spPr/>
      <dgm:t>
        <a:bodyPr/>
        <a:lstStyle/>
        <a:p>
          <a:endParaRPr lang="es-ES"/>
        </a:p>
      </dgm:t>
    </dgm:pt>
    <dgm:pt modelId="{6502A23C-60FD-46DA-B3D8-36F01A137597}" type="pres">
      <dgm:prSet presAssocID="{60231493-4274-4FC1-BC08-08D92EAB6D05}" presName="diagram" presStyleCnt="0">
        <dgm:presLayoutVars>
          <dgm:dir/>
          <dgm:resizeHandles val="exact"/>
        </dgm:presLayoutVars>
      </dgm:prSet>
      <dgm:spPr/>
    </dgm:pt>
    <dgm:pt modelId="{7B1B4735-5B7E-44D7-BAB3-F9B4FB90694D}" type="pres">
      <dgm:prSet presAssocID="{688D1CB1-7D83-4B74-ABBE-59F6EC56F1A6}" presName="node" presStyleLbl="node1" presStyleIdx="0" presStyleCnt="7">
        <dgm:presLayoutVars>
          <dgm:bulletEnabled val="1"/>
        </dgm:presLayoutVars>
      </dgm:prSet>
      <dgm:spPr/>
    </dgm:pt>
    <dgm:pt modelId="{822034ED-9F4C-4239-B3B6-75A0F1FC942D}" type="pres">
      <dgm:prSet presAssocID="{1E5D8393-E8B3-441C-82E2-5A1DDB61926E}" presName="sibTrans" presStyleCnt="0"/>
      <dgm:spPr/>
    </dgm:pt>
    <dgm:pt modelId="{DB82C63F-5AD7-4C4E-9809-828DFC248809}" type="pres">
      <dgm:prSet presAssocID="{1D004F6D-7AA1-415E-88E2-059D73D7AC97}" presName="node" presStyleLbl="node1" presStyleIdx="1" presStyleCnt="7">
        <dgm:presLayoutVars>
          <dgm:bulletEnabled val="1"/>
        </dgm:presLayoutVars>
      </dgm:prSet>
      <dgm:spPr/>
    </dgm:pt>
    <dgm:pt modelId="{F57E50EC-E426-4AC8-BBFF-EC504C51EE18}" type="pres">
      <dgm:prSet presAssocID="{832DCE95-78A3-4CC7-9060-59ECD61C6F51}" presName="sibTrans" presStyleCnt="0"/>
      <dgm:spPr/>
    </dgm:pt>
    <dgm:pt modelId="{BF0BC74A-D0EE-4AAC-B24F-0A6C7BD2E872}" type="pres">
      <dgm:prSet presAssocID="{0180A897-8846-4CD5-987A-4A2388B9F48C}" presName="node" presStyleLbl="node1" presStyleIdx="2" presStyleCnt="7">
        <dgm:presLayoutVars>
          <dgm:bulletEnabled val="1"/>
        </dgm:presLayoutVars>
      </dgm:prSet>
      <dgm:spPr/>
    </dgm:pt>
    <dgm:pt modelId="{3F07E073-AFFA-4946-BC6E-054DAD65DB31}" type="pres">
      <dgm:prSet presAssocID="{E70869E7-C551-4A30-BE5D-9E7238AED68B}" presName="sibTrans" presStyleCnt="0"/>
      <dgm:spPr/>
    </dgm:pt>
    <dgm:pt modelId="{7262D27E-1061-4A58-98FB-A0C81C138EE2}" type="pres">
      <dgm:prSet presAssocID="{A6472177-6F9E-4782-83EC-0075AAB7982E}" presName="node" presStyleLbl="node1" presStyleIdx="3" presStyleCnt="7">
        <dgm:presLayoutVars>
          <dgm:bulletEnabled val="1"/>
        </dgm:presLayoutVars>
      </dgm:prSet>
      <dgm:spPr/>
    </dgm:pt>
    <dgm:pt modelId="{66479AFF-9CC4-43AC-97A6-903BB1F71CA3}" type="pres">
      <dgm:prSet presAssocID="{5E393AAF-588B-4BF0-9EC9-B248ADB147EE}" presName="sibTrans" presStyleCnt="0"/>
      <dgm:spPr/>
    </dgm:pt>
    <dgm:pt modelId="{1C293C90-832B-4576-9CAF-94A41D668313}" type="pres">
      <dgm:prSet presAssocID="{E1D07F14-43BD-4982-A3B8-68F70F278E0B}" presName="node" presStyleLbl="node1" presStyleIdx="4" presStyleCnt="7">
        <dgm:presLayoutVars>
          <dgm:bulletEnabled val="1"/>
        </dgm:presLayoutVars>
      </dgm:prSet>
      <dgm:spPr/>
    </dgm:pt>
    <dgm:pt modelId="{D37D0D2F-6A3D-4EE8-B3AD-861CF2E533D4}" type="pres">
      <dgm:prSet presAssocID="{A0AF02B1-8C81-432A-B2D8-A39F5F901A96}" presName="sibTrans" presStyleCnt="0"/>
      <dgm:spPr/>
    </dgm:pt>
    <dgm:pt modelId="{B82A06B7-5C79-410C-962F-8CA60703FA4B}" type="pres">
      <dgm:prSet presAssocID="{7ED884A0-6EB7-497A-95D6-F50D48094910}" presName="node" presStyleLbl="node1" presStyleIdx="5" presStyleCnt="7">
        <dgm:presLayoutVars>
          <dgm:bulletEnabled val="1"/>
        </dgm:presLayoutVars>
      </dgm:prSet>
      <dgm:spPr/>
    </dgm:pt>
    <dgm:pt modelId="{311EC033-8959-47AC-A036-88C8DBCDC010}" type="pres">
      <dgm:prSet presAssocID="{DA151F9D-95DA-4915-99F1-78DD2F783E05}" presName="sibTrans" presStyleCnt="0"/>
      <dgm:spPr/>
    </dgm:pt>
    <dgm:pt modelId="{479D03AD-E100-47C5-8CDC-B30ABBB3B7AE}" type="pres">
      <dgm:prSet presAssocID="{9C6BD625-84E1-4F27-9565-6C9C173AAA92}" presName="node" presStyleLbl="node1" presStyleIdx="6" presStyleCnt="7">
        <dgm:presLayoutVars>
          <dgm:bulletEnabled val="1"/>
        </dgm:presLayoutVars>
      </dgm:prSet>
      <dgm:spPr/>
    </dgm:pt>
  </dgm:ptLst>
  <dgm:cxnLst>
    <dgm:cxn modelId="{98EA2700-47FB-4F65-AA3F-9745070C45CA}" srcId="{60231493-4274-4FC1-BC08-08D92EAB6D05}" destId="{688D1CB1-7D83-4B74-ABBE-59F6EC56F1A6}" srcOrd="0" destOrd="0" parTransId="{37897C85-8846-4697-BF0C-5B7C73030F7D}" sibTransId="{1E5D8393-E8B3-441C-82E2-5A1DDB61926E}"/>
    <dgm:cxn modelId="{8DC03F08-7DD6-46FB-898D-7754ECD2AF0C}" srcId="{0180A897-8846-4CD5-987A-4A2388B9F48C}" destId="{12ED4282-AA21-456C-A708-5EC4C9E9F0C8}" srcOrd="0" destOrd="0" parTransId="{42AFFC59-C89A-46F1-A0B2-138F455BEB53}" sibTransId="{527AE48A-1387-4205-831E-30374ABB9152}"/>
    <dgm:cxn modelId="{E1941811-4D9E-4727-A2C2-5A4D0C4C5F7B}" srcId="{0180A897-8846-4CD5-987A-4A2388B9F48C}" destId="{7CC75B9E-C845-4FF2-AEBE-2DACE3829912}" srcOrd="2" destOrd="0" parTransId="{96594EC4-CFBE-439D-B55B-7924A20E0E45}" sibTransId="{A25E5449-52C7-49F4-8C8D-CB163DE6B4AD}"/>
    <dgm:cxn modelId="{38AB2B12-F558-4CB7-BBF3-735220184BEF}" type="presOf" srcId="{A968300C-640E-411F-A6D3-201C25CAB840}" destId="{BF0BC74A-D0EE-4AAC-B24F-0A6C7BD2E872}" srcOrd="0" destOrd="2" presId="urn:microsoft.com/office/officeart/2005/8/layout/default"/>
    <dgm:cxn modelId="{AF70341A-1CF6-4B52-B455-5D3E2B028E52}" type="presOf" srcId="{12ED4282-AA21-456C-A708-5EC4C9E9F0C8}" destId="{BF0BC74A-D0EE-4AAC-B24F-0A6C7BD2E872}" srcOrd="0" destOrd="1" presId="urn:microsoft.com/office/officeart/2005/8/layout/default"/>
    <dgm:cxn modelId="{E390B52E-DE03-4235-8834-21B0821E6AE6}" srcId="{60231493-4274-4FC1-BC08-08D92EAB6D05}" destId="{E1D07F14-43BD-4982-A3B8-68F70F278E0B}" srcOrd="4" destOrd="0" parTransId="{F8CF8B95-125F-4472-A1AB-5A10D12D72BE}" sibTransId="{A0AF02B1-8C81-432A-B2D8-A39F5F901A96}"/>
    <dgm:cxn modelId="{0C1D6A31-1DE8-4FB3-B3F9-059C5DE80DD4}" type="presOf" srcId="{688D1CB1-7D83-4B74-ABBE-59F6EC56F1A6}" destId="{7B1B4735-5B7E-44D7-BAB3-F9B4FB90694D}" srcOrd="0" destOrd="0" presId="urn:microsoft.com/office/officeart/2005/8/layout/default"/>
    <dgm:cxn modelId="{45DF2460-0DF5-4392-BC91-C982B8A2FA04}" type="presOf" srcId="{A6472177-6F9E-4782-83EC-0075AAB7982E}" destId="{7262D27E-1061-4A58-98FB-A0C81C138EE2}" srcOrd="0" destOrd="0" presId="urn:microsoft.com/office/officeart/2005/8/layout/default"/>
    <dgm:cxn modelId="{91296C64-6D43-410E-8D36-1309AEBA6727}" type="presOf" srcId="{7CC75B9E-C845-4FF2-AEBE-2DACE3829912}" destId="{BF0BC74A-D0EE-4AAC-B24F-0A6C7BD2E872}" srcOrd="0" destOrd="3" presId="urn:microsoft.com/office/officeart/2005/8/layout/default"/>
    <dgm:cxn modelId="{4695646A-FCFC-4875-9FE5-DC9B4C5E8114}" srcId="{60231493-4274-4FC1-BC08-08D92EAB6D05}" destId="{7ED884A0-6EB7-497A-95D6-F50D48094910}" srcOrd="5" destOrd="0" parTransId="{99E5998C-95F2-4FC9-BC53-00A6C06B5FBF}" sibTransId="{DA151F9D-95DA-4915-99F1-78DD2F783E05}"/>
    <dgm:cxn modelId="{4D087E72-06AA-42B4-AB12-FE27499893FB}" srcId="{60231493-4274-4FC1-BC08-08D92EAB6D05}" destId="{9C6BD625-84E1-4F27-9565-6C9C173AAA92}" srcOrd="6" destOrd="0" parTransId="{0D303A92-DAB4-4EA2-BF44-86A37146AE30}" sibTransId="{681C5201-F274-4E2A-A576-2A7AFEBBC7EC}"/>
    <dgm:cxn modelId="{DDBD9E84-03F7-4433-9033-4892C8595088}" srcId="{60231493-4274-4FC1-BC08-08D92EAB6D05}" destId="{1D004F6D-7AA1-415E-88E2-059D73D7AC97}" srcOrd="1" destOrd="0" parTransId="{72EF8316-2490-486B-9201-1186017323CA}" sibTransId="{832DCE95-78A3-4CC7-9060-59ECD61C6F51}"/>
    <dgm:cxn modelId="{30A2DF88-8272-492C-BA95-BD365BBF673D}" srcId="{60231493-4274-4FC1-BC08-08D92EAB6D05}" destId="{0180A897-8846-4CD5-987A-4A2388B9F48C}" srcOrd="2" destOrd="0" parTransId="{17E23DA6-248A-4741-B15D-A26A2EB3C8DD}" sibTransId="{E70869E7-C551-4A30-BE5D-9E7238AED68B}"/>
    <dgm:cxn modelId="{AADE4496-69BF-48EF-913B-5B6D8FB83665}" type="presOf" srcId="{E1D07F14-43BD-4982-A3B8-68F70F278E0B}" destId="{1C293C90-832B-4576-9CAF-94A41D668313}" srcOrd="0" destOrd="0" presId="urn:microsoft.com/office/officeart/2005/8/layout/default"/>
    <dgm:cxn modelId="{5EB5A796-2097-498C-A6C3-B7AC8F595955}" type="presOf" srcId="{0180A897-8846-4CD5-987A-4A2388B9F48C}" destId="{BF0BC74A-D0EE-4AAC-B24F-0A6C7BD2E872}" srcOrd="0" destOrd="0" presId="urn:microsoft.com/office/officeart/2005/8/layout/default"/>
    <dgm:cxn modelId="{EDF7D497-B966-448C-8B5B-C80FD0F1B3FB}" type="presOf" srcId="{9C6BD625-84E1-4F27-9565-6C9C173AAA92}" destId="{479D03AD-E100-47C5-8CDC-B30ABBB3B7AE}" srcOrd="0" destOrd="0" presId="urn:microsoft.com/office/officeart/2005/8/layout/default"/>
    <dgm:cxn modelId="{10E169A6-60AE-4D75-9AF4-6E174088F985}" type="presOf" srcId="{1D004F6D-7AA1-415E-88E2-059D73D7AC97}" destId="{DB82C63F-5AD7-4C4E-9809-828DFC248809}" srcOrd="0" destOrd="0" presId="urn:microsoft.com/office/officeart/2005/8/layout/default"/>
    <dgm:cxn modelId="{644B17A8-9718-468A-B6E3-332901357990}" srcId="{0180A897-8846-4CD5-987A-4A2388B9F48C}" destId="{A968300C-640E-411F-A6D3-201C25CAB840}" srcOrd="1" destOrd="0" parTransId="{3E9D6BA1-D1BC-4477-8BAF-5B155729C994}" sibTransId="{B8130D41-F1FC-415E-AF12-78FFD3098405}"/>
    <dgm:cxn modelId="{366C0FAC-A1A0-4B57-A5BA-7C1EDD74AE2B}" type="presOf" srcId="{60231493-4274-4FC1-BC08-08D92EAB6D05}" destId="{6502A23C-60FD-46DA-B3D8-36F01A137597}" srcOrd="0" destOrd="0" presId="urn:microsoft.com/office/officeart/2005/8/layout/default"/>
    <dgm:cxn modelId="{7502D6CB-9F03-4E90-8DE8-55A7E59B7310}" type="presOf" srcId="{7ED884A0-6EB7-497A-95D6-F50D48094910}" destId="{B82A06B7-5C79-410C-962F-8CA60703FA4B}" srcOrd="0" destOrd="0" presId="urn:microsoft.com/office/officeart/2005/8/layout/default"/>
    <dgm:cxn modelId="{5D3040EC-EC26-4EE2-AD9E-FBE15EEBF8CB}" srcId="{60231493-4274-4FC1-BC08-08D92EAB6D05}" destId="{A6472177-6F9E-4782-83EC-0075AAB7982E}" srcOrd="3" destOrd="0" parTransId="{BC61E505-C6EB-4C15-8814-762C02D4E156}" sibTransId="{5E393AAF-588B-4BF0-9EC9-B248ADB147EE}"/>
    <dgm:cxn modelId="{998158C0-E02C-4135-8AA2-BE4E5083DAA9}" type="presParOf" srcId="{6502A23C-60FD-46DA-B3D8-36F01A137597}" destId="{7B1B4735-5B7E-44D7-BAB3-F9B4FB90694D}" srcOrd="0" destOrd="0" presId="urn:microsoft.com/office/officeart/2005/8/layout/default"/>
    <dgm:cxn modelId="{14508E88-C147-4251-8B87-9AC529F0961A}" type="presParOf" srcId="{6502A23C-60FD-46DA-B3D8-36F01A137597}" destId="{822034ED-9F4C-4239-B3B6-75A0F1FC942D}" srcOrd="1" destOrd="0" presId="urn:microsoft.com/office/officeart/2005/8/layout/default"/>
    <dgm:cxn modelId="{ED006468-696E-41F2-A828-4D86E95679E8}" type="presParOf" srcId="{6502A23C-60FD-46DA-B3D8-36F01A137597}" destId="{DB82C63F-5AD7-4C4E-9809-828DFC248809}" srcOrd="2" destOrd="0" presId="urn:microsoft.com/office/officeart/2005/8/layout/default"/>
    <dgm:cxn modelId="{286C9BAC-80D2-4D27-9F6C-AD1045C75B42}" type="presParOf" srcId="{6502A23C-60FD-46DA-B3D8-36F01A137597}" destId="{F57E50EC-E426-4AC8-BBFF-EC504C51EE18}" srcOrd="3" destOrd="0" presId="urn:microsoft.com/office/officeart/2005/8/layout/default"/>
    <dgm:cxn modelId="{78354634-F469-4CBB-94DC-476E22A1331B}" type="presParOf" srcId="{6502A23C-60FD-46DA-B3D8-36F01A137597}" destId="{BF0BC74A-D0EE-4AAC-B24F-0A6C7BD2E872}" srcOrd="4" destOrd="0" presId="urn:microsoft.com/office/officeart/2005/8/layout/default"/>
    <dgm:cxn modelId="{A7597925-F39F-41FC-9F47-245015844B2C}" type="presParOf" srcId="{6502A23C-60FD-46DA-B3D8-36F01A137597}" destId="{3F07E073-AFFA-4946-BC6E-054DAD65DB31}" srcOrd="5" destOrd="0" presId="urn:microsoft.com/office/officeart/2005/8/layout/default"/>
    <dgm:cxn modelId="{4D3316EC-4F26-4FF6-9783-011D12DF0049}" type="presParOf" srcId="{6502A23C-60FD-46DA-B3D8-36F01A137597}" destId="{7262D27E-1061-4A58-98FB-A0C81C138EE2}" srcOrd="6" destOrd="0" presId="urn:microsoft.com/office/officeart/2005/8/layout/default"/>
    <dgm:cxn modelId="{155A6FF0-E35E-4A31-BA65-73472E6DD848}" type="presParOf" srcId="{6502A23C-60FD-46DA-B3D8-36F01A137597}" destId="{66479AFF-9CC4-43AC-97A6-903BB1F71CA3}" srcOrd="7" destOrd="0" presId="urn:microsoft.com/office/officeart/2005/8/layout/default"/>
    <dgm:cxn modelId="{3732AC62-27B5-4026-9B59-873261842CF1}" type="presParOf" srcId="{6502A23C-60FD-46DA-B3D8-36F01A137597}" destId="{1C293C90-832B-4576-9CAF-94A41D668313}" srcOrd="8" destOrd="0" presId="urn:microsoft.com/office/officeart/2005/8/layout/default"/>
    <dgm:cxn modelId="{11716997-B3AE-4C25-8B82-F625E01E8D54}" type="presParOf" srcId="{6502A23C-60FD-46DA-B3D8-36F01A137597}" destId="{D37D0D2F-6A3D-4EE8-B3AD-861CF2E533D4}" srcOrd="9" destOrd="0" presId="urn:microsoft.com/office/officeart/2005/8/layout/default"/>
    <dgm:cxn modelId="{6642800B-BC2D-4056-8A50-4C809BBE3477}" type="presParOf" srcId="{6502A23C-60FD-46DA-B3D8-36F01A137597}" destId="{B82A06B7-5C79-410C-962F-8CA60703FA4B}" srcOrd="10" destOrd="0" presId="urn:microsoft.com/office/officeart/2005/8/layout/default"/>
    <dgm:cxn modelId="{74E94F46-C3CD-4839-80F6-FCDF2B7054E9}" type="presParOf" srcId="{6502A23C-60FD-46DA-B3D8-36F01A137597}" destId="{311EC033-8959-47AC-A036-88C8DBCDC010}" srcOrd="11" destOrd="0" presId="urn:microsoft.com/office/officeart/2005/8/layout/default"/>
    <dgm:cxn modelId="{91DF8E61-2B74-4470-8A29-2CC5ADB46C1B}" type="presParOf" srcId="{6502A23C-60FD-46DA-B3D8-36F01A137597}" destId="{479D03AD-E100-47C5-8CDC-B30ABBB3B7A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20E7B7-C905-41DB-A3C7-E6CB13FC62EB}" type="doc">
      <dgm:prSet loTypeId="urn:microsoft.com/office/officeart/2005/8/layout/hProcess7" loCatId="list" qsTypeId="urn:microsoft.com/office/officeart/2005/8/quickstyle/simple1" qsCatId="simple" csTypeId="urn:microsoft.com/office/officeart/2005/8/colors/accent1_3" csCatId="accent1" phldr="1"/>
      <dgm:spPr/>
      <dgm:t>
        <a:bodyPr/>
        <a:lstStyle/>
        <a:p>
          <a:endParaRPr lang="es-419"/>
        </a:p>
      </dgm:t>
    </dgm:pt>
    <dgm:pt modelId="{7A7A4664-72CC-44F7-9936-FEE98B12BC69}">
      <dgm:prSet phldrT="[Texto]"/>
      <dgm:spPr/>
      <dgm:t>
        <a:bodyPr/>
        <a:lstStyle/>
        <a:p>
          <a:r>
            <a:rPr lang="es-MX" dirty="0"/>
            <a:t>Primero </a:t>
          </a:r>
          <a:endParaRPr lang="es-419" dirty="0"/>
        </a:p>
      </dgm:t>
    </dgm:pt>
    <dgm:pt modelId="{9A917ED9-8F5E-4A40-99F0-BE000A5DF379}" type="parTrans" cxnId="{AA3D748C-AE37-4F27-B672-3013A3509A0E}">
      <dgm:prSet/>
      <dgm:spPr/>
      <dgm:t>
        <a:bodyPr/>
        <a:lstStyle/>
        <a:p>
          <a:endParaRPr lang="es-419"/>
        </a:p>
      </dgm:t>
    </dgm:pt>
    <dgm:pt modelId="{B13942A2-6AF0-4E92-9BBE-5263CFB92271}" type="sibTrans" cxnId="{AA3D748C-AE37-4F27-B672-3013A3509A0E}">
      <dgm:prSet/>
      <dgm:spPr/>
      <dgm:t>
        <a:bodyPr/>
        <a:lstStyle/>
        <a:p>
          <a:endParaRPr lang="es-419"/>
        </a:p>
      </dgm:t>
    </dgm:pt>
    <dgm:pt modelId="{B4321768-182E-4F72-A729-D6CB5EE8220A}">
      <dgm:prSet phldrT="[Texto]"/>
      <dgm:spPr/>
      <dgm:t>
        <a:bodyPr/>
        <a:lstStyle/>
        <a:p>
          <a:r>
            <a:rPr lang="es-SV" dirty="0"/>
            <a:t>Establecer una matriz donde deben estar consignados los centros de costo </a:t>
          </a:r>
          <a:r>
            <a:rPr lang="es-SV" dirty="0" err="1"/>
            <a:t>ue</a:t>
          </a:r>
          <a:r>
            <a:rPr lang="es-SV" dirty="0"/>
            <a:t> conforman los servicios generales</a:t>
          </a:r>
          <a:endParaRPr lang="es-419" dirty="0"/>
        </a:p>
      </dgm:t>
    </dgm:pt>
    <dgm:pt modelId="{371B14E2-679F-434C-B318-626DF42F2A8D}" type="parTrans" cxnId="{7AA18072-2BAF-405D-A338-5D6AC776B91E}">
      <dgm:prSet/>
      <dgm:spPr/>
      <dgm:t>
        <a:bodyPr/>
        <a:lstStyle/>
        <a:p>
          <a:endParaRPr lang="es-419"/>
        </a:p>
      </dgm:t>
    </dgm:pt>
    <dgm:pt modelId="{3F6DA8C2-87A1-40EE-969A-4968D6445FA9}" type="sibTrans" cxnId="{7AA18072-2BAF-405D-A338-5D6AC776B91E}">
      <dgm:prSet/>
      <dgm:spPr/>
      <dgm:t>
        <a:bodyPr/>
        <a:lstStyle/>
        <a:p>
          <a:endParaRPr lang="es-419"/>
        </a:p>
      </dgm:t>
    </dgm:pt>
    <dgm:pt modelId="{666F2194-1010-4D51-AF45-65095CD7C404}">
      <dgm:prSet phldrT="[Texto]"/>
      <dgm:spPr/>
      <dgm:t>
        <a:bodyPr/>
        <a:lstStyle/>
        <a:p>
          <a:r>
            <a:rPr lang="es-MX" dirty="0"/>
            <a:t>Segundo</a:t>
          </a:r>
          <a:endParaRPr lang="es-419" dirty="0"/>
        </a:p>
      </dgm:t>
    </dgm:pt>
    <dgm:pt modelId="{7C687BD2-79D6-4C0F-B004-1ACC4312370E}" type="parTrans" cxnId="{E8A298F7-7220-470F-AF7A-46BB67740B26}">
      <dgm:prSet/>
      <dgm:spPr/>
      <dgm:t>
        <a:bodyPr/>
        <a:lstStyle/>
        <a:p>
          <a:endParaRPr lang="es-419"/>
        </a:p>
      </dgm:t>
    </dgm:pt>
    <dgm:pt modelId="{32C95262-D91B-4C10-9226-2C15C0DA9B0B}" type="sibTrans" cxnId="{E8A298F7-7220-470F-AF7A-46BB67740B26}">
      <dgm:prSet/>
      <dgm:spPr/>
      <dgm:t>
        <a:bodyPr/>
        <a:lstStyle/>
        <a:p>
          <a:endParaRPr lang="es-419"/>
        </a:p>
      </dgm:t>
    </dgm:pt>
    <dgm:pt modelId="{53F1EF94-C4E4-4572-A536-69311C2E1CF9}">
      <dgm:prSet phldrT="[Texto]"/>
      <dgm:spPr/>
      <dgm:t>
        <a:bodyPr/>
        <a:lstStyle/>
        <a:p>
          <a:r>
            <a:rPr lang="es-MX" dirty="0"/>
            <a:t>En esta matriz deberá consignarse la información de producción de actividades realizadas por los servicios generales  a los servicios intermedios y finales.</a:t>
          </a:r>
          <a:endParaRPr lang="es-419" dirty="0"/>
        </a:p>
      </dgm:t>
    </dgm:pt>
    <dgm:pt modelId="{6497C0BF-70CE-4578-A238-A5D9E565C0C6}" type="parTrans" cxnId="{479483E6-0727-4D78-8A3C-954109648EF3}">
      <dgm:prSet/>
      <dgm:spPr/>
      <dgm:t>
        <a:bodyPr/>
        <a:lstStyle/>
        <a:p>
          <a:endParaRPr lang="es-419"/>
        </a:p>
      </dgm:t>
    </dgm:pt>
    <dgm:pt modelId="{00A951FF-E844-4F75-9810-E8F33C8FB79F}" type="sibTrans" cxnId="{479483E6-0727-4D78-8A3C-954109648EF3}">
      <dgm:prSet/>
      <dgm:spPr/>
      <dgm:t>
        <a:bodyPr/>
        <a:lstStyle/>
        <a:p>
          <a:endParaRPr lang="es-419"/>
        </a:p>
      </dgm:t>
    </dgm:pt>
    <dgm:pt modelId="{3650A04C-FA04-4300-B4D3-A4CF209EC61E}">
      <dgm:prSet phldrT="[Texto]"/>
      <dgm:spPr/>
      <dgm:t>
        <a:bodyPr/>
        <a:lstStyle/>
        <a:p>
          <a:r>
            <a:rPr lang="es-MX" dirty="0"/>
            <a:t>Tercero</a:t>
          </a:r>
          <a:endParaRPr lang="es-419" dirty="0"/>
        </a:p>
      </dgm:t>
    </dgm:pt>
    <dgm:pt modelId="{B48114B7-8081-4B5F-A524-9510E52D22B3}" type="parTrans" cxnId="{EFC2BCCF-7285-4891-B269-AF063957B619}">
      <dgm:prSet/>
      <dgm:spPr/>
      <dgm:t>
        <a:bodyPr/>
        <a:lstStyle/>
        <a:p>
          <a:endParaRPr lang="es-419"/>
        </a:p>
      </dgm:t>
    </dgm:pt>
    <dgm:pt modelId="{C9317324-C689-4622-9D91-A831ADDDC81A}" type="sibTrans" cxnId="{EFC2BCCF-7285-4891-B269-AF063957B619}">
      <dgm:prSet/>
      <dgm:spPr/>
      <dgm:t>
        <a:bodyPr/>
        <a:lstStyle/>
        <a:p>
          <a:endParaRPr lang="es-419"/>
        </a:p>
      </dgm:t>
    </dgm:pt>
    <dgm:pt modelId="{AA3BB65C-DD3B-4869-9871-A043B554EEA8}">
      <dgm:prSet phldrT="[Texto]"/>
      <dgm:spPr/>
      <dgm:t>
        <a:bodyPr/>
        <a:lstStyle/>
        <a:p>
          <a:r>
            <a:rPr lang="es-SV" dirty="0"/>
            <a:t>Se asignarán los gastos de los centros de costos de los servicios generales. Estos gastos incluyen los gastos provenientes de los servicios administrativos.</a:t>
          </a:r>
          <a:endParaRPr lang="es-419" dirty="0"/>
        </a:p>
      </dgm:t>
    </dgm:pt>
    <dgm:pt modelId="{2576B9BC-3DE3-407A-888D-408D3051D04F}" type="parTrans" cxnId="{997FF260-3BF5-4B2C-908C-693CA5624D41}">
      <dgm:prSet/>
      <dgm:spPr/>
      <dgm:t>
        <a:bodyPr/>
        <a:lstStyle/>
        <a:p>
          <a:endParaRPr lang="es-419"/>
        </a:p>
      </dgm:t>
    </dgm:pt>
    <dgm:pt modelId="{42A60E66-9A46-4FD9-A953-4CCA8CF67B1C}" type="sibTrans" cxnId="{997FF260-3BF5-4B2C-908C-693CA5624D41}">
      <dgm:prSet/>
      <dgm:spPr/>
      <dgm:t>
        <a:bodyPr/>
        <a:lstStyle/>
        <a:p>
          <a:endParaRPr lang="es-419"/>
        </a:p>
      </dgm:t>
    </dgm:pt>
    <dgm:pt modelId="{52D49B9E-1289-4BA1-9BA0-7A425ABF1398}">
      <dgm:prSet/>
      <dgm:spPr/>
      <dgm:t>
        <a:bodyPr/>
        <a:lstStyle/>
        <a:p>
          <a:r>
            <a:rPr lang="es-MX" dirty="0"/>
            <a:t>Cuarto </a:t>
          </a:r>
          <a:endParaRPr lang="es-419" dirty="0"/>
        </a:p>
      </dgm:t>
    </dgm:pt>
    <dgm:pt modelId="{989F4404-4F83-4526-A458-5C1E15B34B1E}" type="parTrans" cxnId="{279B8BF9-E405-42F0-A4B1-D35632D0E891}">
      <dgm:prSet/>
      <dgm:spPr/>
      <dgm:t>
        <a:bodyPr/>
        <a:lstStyle/>
        <a:p>
          <a:endParaRPr lang="es-419"/>
        </a:p>
      </dgm:t>
    </dgm:pt>
    <dgm:pt modelId="{088EFC62-2A86-42C5-83DF-7DE624DF7CE7}" type="sibTrans" cxnId="{279B8BF9-E405-42F0-A4B1-D35632D0E891}">
      <dgm:prSet/>
      <dgm:spPr/>
      <dgm:t>
        <a:bodyPr/>
        <a:lstStyle/>
        <a:p>
          <a:endParaRPr lang="es-419"/>
        </a:p>
      </dgm:t>
    </dgm:pt>
    <dgm:pt modelId="{C99159F2-4D75-4749-B21B-B5CB10616B51}">
      <dgm:prSet/>
      <dgm:spPr/>
      <dgm:t>
        <a:bodyPr/>
        <a:lstStyle/>
        <a:p>
          <a:r>
            <a:rPr lang="es-MX" dirty="0" err="1"/>
            <a:t>uinto</a:t>
          </a:r>
          <a:r>
            <a:rPr lang="es-MX" dirty="0"/>
            <a:t> </a:t>
          </a:r>
          <a:endParaRPr lang="es-419" dirty="0"/>
        </a:p>
      </dgm:t>
    </dgm:pt>
    <dgm:pt modelId="{396A6BEE-A87B-4332-92E4-6EACB855C7DB}" type="parTrans" cxnId="{1478E927-25A1-45B2-A5A3-B86FAE0A62E1}">
      <dgm:prSet/>
      <dgm:spPr/>
      <dgm:t>
        <a:bodyPr/>
        <a:lstStyle/>
        <a:p>
          <a:endParaRPr lang="es-419"/>
        </a:p>
      </dgm:t>
    </dgm:pt>
    <dgm:pt modelId="{AC962AF5-1C88-43EF-A63B-388AE998B8DC}" type="sibTrans" cxnId="{1478E927-25A1-45B2-A5A3-B86FAE0A62E1}">
      <dgm:prSet/>
      <dgm:spPr/>
      <dgm:t>
        <a:bodyPr/>
        <a:lstStyle/>
        <a:p>
          <a:endParaRPr lang="es-419"/>
        </a:p>
      </dgm:t>
    </dgm:pt>
    <dgm:pt modelId="{B5799632-15A1-4A2C-8197-BF54CEC6CDF2}">
      <dgm:prSet/>
      <dgm:spPr/>
      <dgm:t>
        <a:bodyPr/>
        <a:lstStyle/>
        <a:p>
          <a:r>
            <a:rPr lang="es-SV" dirty="0"/>
            <a:t>Obtener el factor de distribución de los servicios generales</a:t>
          </a:r>
          <a:endParaRPr lang="es-419" dirty="0"/>
        </a:p>
      </dgm:t>
    </dgm:pt>
    <dgm:pt modelId="{EA554789-0485-4625-9FCA-C08B1638EAEE}" type="parTrans" cxnId="{2D161C3F-895D-433D-AB33-1F6B4201B2C3}">
      <dgm:prSet/>
      <dgm:spPr/>
      <dgm:t>
        <a:bodyPr/>
        <a:lstStyle/>
        <a:p>
          <a:endParaRPr lang="es-419"/>
        </a:p>
      </dgm:t>
    </dgm:pt>
    <dgm:pt modelId="{813A7323-427E-40A9-BCE0-B3DC6A2E1560}" type="sibTrans" cxnId="{2D161C3F-895D-433D-AB33-1F6B4201B2C3}">
      <dgm:prSet/>
      <dgm:spPr/>
      <dgm:t>
        <a:bodyPr/>
        <a:lstStyle/>
        <a:p>
          <a:endParaRPr lang="es-419"/>
        </a:p>
      </dgm:t>
    </dgm:pt>
    <dgm:pt modelId="{93CF2AA4-F407-4B69-BFA2-E619F2998DBB}">
      <dgm:prSet/>
      <dgm:spPr/>
      <dgm:t>
        <a:bodyPr/>
        <a:lstStyle/>
        <a:p>
          <a:r>
            <a:rPr lang="es-SV" dirty="0"/>
            <a:t>Asignar los costos de los servicios generales en función a las unidades producidas para los servicios intermedios y finales</a:t>
          </a:r>
          <a:endParaRPr lang="es-419" dirty="0"/>
        </a:p>
      </dgm:t>
    </dgm:pt>
    <dgm:pt modelId="{10465BCC-E568-4EF6-A96B-FE4F538B2556}" type="parTrans" cxnId="{C84963CB-4EDE-4A1D-AA7F-1C220DEE003A}">
      <dgm:prSet/>
      <dgm:spPr/>
      <dgm:t>
        <a:bodyPr/>
        <a:lstStyle/>
        <a:p>
          <a:endParaRPr lang="es-419"/>
        </a:p>
      </dgm:t>
    </dgm:pt>
    <dgm:pt modelId="{7BAA3AC2-657D-4DEF-8F3D-F80F1221E986}" type="sibTrans" cxnId="{C84963CB-4EDE-4A1D-AA7F-1C220DEE003A}">
      <dgm:prSet/>
      <dgm:spPr/>
      <dgm:t>
        <a:bodyPr/>
        <a:lstStyle/>
        <a:p>
          <a:endParaRPr lang="es-419"/>
        </a:p>
      </dgm:t>
    </dgm:pt>
    <dgm:pt modelId="{2E271162-C946-45C4-B4CB-1F1188F62697}" type="pres">
      <dgm:prSet presAssocID="{EF20E7B7-C905-41DB-A3C7-E6CB13FC62EB}" presName="Name0" presStyleCnt="0">
        <dgm:presLayoutVars>
          <dgm:dir/>
          <dgm:animLvl val="lvl"/>
          <dgm:resizeHandles val="exact"/>
        </dgm:presLayoutVars>
      </dgm:prSet>
      <dgm:spPr/>
    </dgm:pt>
    <dgm:pt modelId="{984C416A-EF87-4218-A259-F82DAE07C284}" type="pres">
      <dgm:prSet presAssocID="{7A7A4664-72CC-44F7-9936-FEE98B12BC69}" presName="compositeNode" presStyleCnt="0">
        <dgm:presLayoutVars>
          <dgm:bulletEnabled val="1"/>
        </dgm:presLayoutVars>
      </dgm:prSet>
      <dgm:spPr/>
    </dgm:pt>
    <dgm:pt modelId="{08B16422-3808-435B-9202-098965F84962}" type="pres">
      <dgm:prSet presAssocID="{7A7A4664-72CC-44F7-9936-FEE98B12BC69}" presName="bgRect" presStyleLbl="node1" presStyleIdx="0" presStyleCnt="5"/>
      <dgm:spPr/>
    </dgm:pt>
    <dgm:pt modelId="{AA1A1728-31AE-4ABC-B4F0-8B23F52E60A9}" type="pres">
      <dgm:prSet presAssocID="{7A7A4664-72CC-44F7-9936-FEE98B12BC69}" presName="parentNode" presStyleLbl="node1" presStyleIdx="0" presStyleCnt="5">
        <dgm:presLayoutVars>
          <dgm:chMax val="0"/>
          <dgm:bulletEnabled val="1"/>
        </dgm:presLayoutVars>
      </dgm:prSet>
      <dgm:spPr/>
    </dgm:pt>
    <dgm:pt modelId="{C5406321-E077-4704-BA6F-333E77EDA704}" type="pres">
      <dgm:prSet presAssocID="{7A7A4664-72CC-44F7-9936-FEE98B12BC69}" presName="childNode" presStyleLbl="node1" presStyleIdx="0" presStyleCnt="5">
        <dgm:presLayoutVars>
          <dgm:bulletEnabled val="1"/>
        </dgm:presLayoutVars>
      </dgm:prSet>
      <dgm:spPr/>
    </dgm:pt>
    <dgm:pt modelId="{BE86FA66-15D2-4821-9A9F-2F3243DFC8D5}" type="pres">
      <dgm:prSet presAssocID="{B13942A2-6AF0-4E92-9BBE-5263CFB92271}" presName="hSp" presStyleCnt="0"/>
      <dgm:spPr/>
    </dgm:pt>
    <dgm:pt modelId="{5A377376-BD8C-450C-8660-B9BB192C3F50}" type="pres">
      <dgm:prSet presAssocID="{B13942A2-6AF0-4E92-9BBE-5263CFB92271}" presName="vProcSp" presStyleCnt="0"/>
      <dgm:spPr/>
    </dgm:pt>
    <dgm:pt modelId="{1491F924-104A-473E-82EC-CCECBCCB0B15}" type="pres">
      <dgm:prSet presAssocID="{B13942A2-6AF0-4E92-9BBE-5263CFB92271}" presName="vSp1" presStyleCnt="0"/>
      <dgm:spPr/>
    </dgm:pt>
    <dgm:pt modelId="{3970F56C-C339-4A76-BCDF-E9CB3AE75993}" type="pres">
      <dgm:prSet presAssocID="{B13942A2-6AF0-4E92-9BBE-5263CFB92271}" presName="simulatedConn" presStyleLbl="solidFgAcc1" presStyleIdx="0" presStyleCnt="4"/>
      <dgm:spPr/>
    </dgm:pt>
    <dgm:pt modelId="{9FFB11BB-14C8-4908-BD4F-0E7DDC376914}" type="pres">
      <dgm:prSet presAssocID="{B13942A2-6AF0-4E92-9BBE-5263CFB92271}" presName="vSp2" presStyleCnt="0"/>
      <dgm:spPr/>
    </dgm:pt>
    <dgm:pt modelId="{23B0A771-284F-42F8-B854-73180D2AE543}" type="pres">
      <dgm:prSet presAssocID="{B13942A2-6AF0-4E92-9BBE-5263CFB92271}" presName="sibTrans" presStyleCnt="0"/>
      <dgm:spPr/>
    </dgm:pt>
    <dgm:pt modelId="{8219FF52-17DB-4D3C-A9D6-195C95ACAEA9}" type="pres">
      <dgm:prSet presAssocID="{666F2194-1010-4D51-AF45-65095CD7C404}" presName="compositeNode" presStyleCnt="0">
        <dgm:presLayoutVars>
          <dgm:bulletEnabled val="1"/>
        </dgm:presLayoutVars>
      </dgm:prSet>
      <dgm:spPr/>
    </dgm:pt>
    <dgm:pt modelId="{ADE76EAB-38B3-47CA-B6D2-0FCB47211CE4}" type="pres">
      <dgm:prSet presAssocID="{666F2194-1010-4D51-AF45-65095CD7C404}" presName="bgRect" presStyleLbl="node1" presStyleIdx="1" presStyleCnt="5"/>
      <dgm:spPr/>
    </dgm:pt>
    <dgm:pt modelId="{FBB57280-4823-4ED7-93D1-AAA4E95141C9}" type="pres">
      <dgm:prSet presAssocID="{666F2194-1010-4D51-AF45-65095CD7C404}" presName="parentNode" presStyleLbl="node1" presStyleIdx="1" presStyleCnt="5">
        <dgm:presLayoutVars>
          <dgm:chMax val="0"/>
          <dgm:bulletEnabled val="1"/>
        </dgm:presLayoutVars>
      </dgm:prSet>
      <dgm:spPr/>
    </dgm:pt>
    <dgm:pt modelId="{B1A422CA-FFDD-4A75-AE18-9B6EC51C9886}" type="pres">
      <dgm:prSet presAssocID="{666F2194-1010-4D51-AF45-65095CD7C404}" presName="childNode" presStyleLbl="node1" presStyleIdx="1" presStyleCnt="5">
        <dgm:presLayoutVars>
          <dgm:bulletEnabled val="1"/>
        </dgm:presLayoutVars>
      </dgm:prSet>
      <dgm:spPr/>
    </dgm:pt>
    <dgm:pt modelId="{AAC2658B-9EA9-4C2A-84C1-212A1D6D28AB}" type="pres">
      <dgm:prSet presAssocID="{32C95262-D91B-4C10-9226-2C15C0DA9B0B}" presName="hSp" presStyleCnt="0"/>
      <dgm:spPr/>
    </dgm:pt>
    <dgm:pt modelId="{732E5571-546D-4069-96C0-AD21F7339F04}" type="pres">
      <dgm:prSet presAssocID="{32C95262-D91B-4C10-9226-2C15C0DA9B0B}" presName="vProcSp" presStyleCnt="0"/>
      <dgm:spPr/>
    </dgm:pt>
    <dgm:pt modelId="{1B7BF898-4921-4462-94F0-ADD987F2081E}" type="pres">
      <dgm:prSet presAssocID="{32C95262-D91B-4C10-9226-2C15C0DA9B0B}" presName="vSp1" presStyleCnt="0"/>
      <dgm:spPr/>
    </dgm:pt>
    <dgm:pt modelId="{E7EA43D9-E6F2-4845-8837-2467E73D3D79}" type="pres">
      <dgm:prSet presAssocID="{32C95262-D91B-4C10-9226-2C15C0DA9B0B}" presName="simulatedConn" presStyleLbl="solidFgAcc1" presStyleIdx="1" presStyleCnt="4"/>
      <dgm:spPr/>
    </dgm:pt>
    <dgm:pt modelId="{031B9777-7AAE-4BC9-85E6-0F5E30D82B18}" type="pres">
      <dgm:prSet presAssocID="{32C95262-D91B-4C10-9226-2C15C0DA9B0B}" presName="vSp2" presStyleCnt="0"/>
      <dgm:spPr/>
    </dgm:pt>
    <dgm:pt modelId="{9CE570FE-EA06-4978-BEA2-202499947599}" type="pres">
      <dgm:prSet presAssocID="{32C95262-D91B-4C10-9226-2C15C0DA9B0B}" presName="sibTrans" presStyleCnt="0"/>
      <dgm:spPr/>
    </dgm:pt>
    <dgm:pt modelId="{2E2FA4E0-A4C5-473D-956E-7B57AD88EEC0}" type="pres">
      <dgm:prSet presAssocID="{3650A04C-FA04-4300-B4D3-A4CF209EC61E}" presName="compositeNode" presStyleCnt="0">
        <dgm:presLayoutVars>
          <dgm:bulletEnabled val="1"/>
        </dgm:presLayoutVars>
      </dgm:prSet>
      <dgm:spPr/>
    </dgm:pt>
    <dgm:pt modelId="{A4DDF3A8-8531-41DE-9853-968588314365}" type="pres">
      <dgm:prSet presAssocID="{3650A04C-FA04-4300-B4D3-A4CF209EC61E}" presName="bgRect" presStyleLbl="node1" presStyleIdx="2" presStyleCnt="5"/>
      <dgm:spPr/>
    </dgm:pt>
    <dgm:pt modelId="{5CC029F4-A9F3-4BF8-95AA-AA29836D2BF4}" type="pres">
      <dgm:prSet presAssocID="{3650A04C-FA04-4300-B4D3-A4CF209EC61E}" presName="parentNode" presStyleLbl="node1" presStyleIdx="2" presStyleCnt="5">
        <dgm:presLayoutVars>
          <dgm:chMax val="0"/>
          <dgm:bulletEnabled val="1"/>
        </dgm:presLayoutVars>
      </dgm:prSet>
      <dgm:spPr/>
    </dgm:pt>
    <dgm:pt modelId="{25D5EEA9-EAC2-40AF-82A6-6B42CFBFCAE8}" type="pres">
      <dgm:prSet presAssocID="{3650A04C-FA04-4300-B4D3-A4CF209EC61E}" presName="childNode" presStyleLbl="node1" presStyleIdx="2" presStyleCnt="5">
        <dgm:presLayoutVars>
          <dgm:bulletEnabled val="1"/>
        </dgm:presLayoutVars>
      </dgm:prSet>
      <dgm:spPr/>
    </dgm:pt>
    <dgm:pt modelId="{FA96BD80-B1FC-404A-9912-37708BEBAAE7}" type="pres">
      <dgm:prSet presAssocID="{C9317324-C689-4622-9D91-A831ADDDC81A}" presName="hSp" presStyleCnt="0"/>
      <dgm:spPr/>
    </dgm:pt>
    <dgm:pt modelId="{1C5B4CE3-4648-492F-A6EB-617BCE48E56F}" type="pres">
      <dgm:prSet presAssocID="{C9317324-C689-4622-9D91-A831ADDDC81A}" presName="vProcSp" presStyleCnt="0"/>
      <dgm:spPr/>
    </dgm:pt>
    <dgm:pt modelId="{BD8535E1-7B7E-4E1B-B0F5-63718BD4726D}" type="pres">
      <dgm:prSet presAssocID="{C9317324-C689-4622-9D91-A831ADDDC81A}" presName="vSp1" presStyleCnt="0"/>
      <dgm:spPr/>
    </dgm:pt>
    <dgm:pt modelId="{783E3CF4-CCED-4CD4-A15D-4E53FDCBC6A6}" type="pres">
      <dgm:prSet presAssocID="{C9317324-C689-4622-9D91-A831ADDDC81A}" presName="simulatedConn" presStyleLbl="solidFgAcc1" presStyleIdx="2" presStyleCnt="4"/>
      <dgm:spPr/>
    </dgm:pt>
    <dgm:pt modelId="{DA00E297-228D-49F6-B4C8-39271DC89496}" type="pres">
      <dgm:prSet presAssocID="{C9317324-C689-4622-9D91-A831ADDDC81A}" presName="vSp2" presStyleCnt="0"/>
      <dgm:spPr/>
    </dgm:pt>
    <dgm:pt modelId="{970D80F2-9A6D-445E-BE0D-176AA1E3F736}" type="pres">
      <dgm:prSet presAssocID="{C9317324-C689-4622-9D91-A831ADDDC81A}" presName="sibTrans" presStyleCnt="0"/>
      <dgm:spPr/>
    </dgm:pt>
    <dgm:pt modelId="{C3EA2F46-A040-4680-ADD2-F205064422F8}" type="pres">
      <dgm:prSet presAssocID="{52D49B9E-1289-4BA1-9BA0-7A425ABF1398}" presName="compositeNode" presStyleCnt="0">
        <dgm:presLayoutVars>
          <dgm:bulletEnabled val="1"/>
        </dgm:presLayoutVars>
      </dgm:prSet>
      <dgm:spPr/>
    </dgm:pt>
    <dgm:pt modelId="{82A5CC00-E32E-42CF-A44D-9DC4A12AE075}" type="pres">
      <dgm:prSet presAssocID="{52D49B9E-1289-4BA1-9BA0-7A425ABF1398}" presName="bgRect" presStyleLbl="node1" presStyleIdx="3" presStyleCnt="5"/>
      <dgm:spPr/>
    </dgm:pt>
    <dgm:pt modelId="{1D0285AB-00CB-41BF-B261-904FE58646A5}" type="pres">
      <dgm:prSet presAssocID="{52D49B9E-1289-4BA1-9BA0-7A425ABF1398}" presName="parentNode" presStyleLbl="node1" presStyleIdx="3" presStyleCnt="5">
        <dgm:presLayoutVars>
          <dgm:chMax val="0"/>
          <dgm:bulletEnabled val="1"/>
        </dgm:presLayoutVars>
      </dgm:prSet>
      <dgm:spPr/>
    </dgm:pt>
    <dgm:pt modelId="{2A5E4201-2827-475A-80A5-2BA07229CD10}" type="pres">
      <dgm:prSet presAssocID="{52D49B9E-1289-4BA1-9BA0-7A425ABF1398}" presName="childNode" presStyleLbl="node1" presStyleIdx="3" presStyleCnt="5">
        <dgm:presLayoutVars>
          <dgm:bulletEnabled val="1"/>
        </dgm:presLayoutVars>
      </dgm:prSet>
      <dgm:spPr/>
    </dgm:pt>
    <dgm:pt modelId="{33914604-E048-4F7B-A539-954354997FC5}" type="pres">
      <dgm:prSet presAssocID="{088EFC62-2A86-42C5-83DF-7DE624DF7CE7}" presName="hSp" presStyleCnt="0"/>
      <dgm:spPr/>
    </dgm:pt>
    <dgm:pt modelId="{AD60CB65-A201-4E7D-9F72-03D70C354DE2}" type="pres">
      <dgm:prSet presAssocID="{088EFC62-2A86-42C5-83DF-7DE624DF7CE7}" presName="vProcSp" presStyleCnt="0"/>
      <dgm:spPr/>
    </dgm:pt>
    <dgm:pt modelId="{FAA4C934-ED78-4F52-B3AE-F41A1341A544}" type="pres">
      <dgm:prSet presAssocID="{088EFC62-2A86-42C5-83DF-7DE624DF7CE7}" presName="vSp1" presStyleCnt="0"/>
      <dgm:spPr/>
    </dgm:pt>
    <dgm:pt modelId="{4D537A6C-4B54-45EF-9914-4985541BDC97}" type="pres">
      <dgm:prSet presAssocID="{088EFC62-2A86-42C5-83DF-7DE624DF7CE7}" presName="simulatedConn" presStyleLbl="solidFgAcc1" presStyleIdx="3" presStyleCnt="4"/>
      <dgm:spPr/>
    </dgm:pt>
    <dgm:pt modelId="{067724DD-DE6C-4BE9-90FB-E1A8F0D4E315}" type="pres">
      <dgm:prSet presAssocID="{088EFC62-2A86-42C5-83DF-7DE624DF7CE7}" presName="vSp2" presStyleCnt="0"/>
      <dgm:spPr/>
    </dgm:pt>
    <dgm:pt modelId="{B3007DA4-EAC4-4741-A269-A09566092B08}" type="pres">
      <dgm:prSet presAssocID="{088EFC62-2A86-42C5-83DF-7DE624DF7CE7}" presName="sibTrans" presStyleCnt="0"/>
      <dgm:spPr/>
    </dgm:pt>
    <dgm:pt modelId="{3F969A48-218C-4FE6-A74E-88AF8AC86717}" type="pres">
      <dgm:prSet presAssocID="{C99159F2-4D75-4749-B21B-B5CB10616B51}" presName="compositeNode" presStyleCnt="0">
        <dgm:presLayoutVars>
          <dgm:bulletEnabled val="1"/>
        </dgm:presLayoutVars>
      </dgm:prSet>
      <dgm:spPr/>
    </dgm:pt>
    <dgm:pt modelId="{7F814084-5262-415D-A7A9-48172F17C4F7}" type="pres">
      <dgm:prSet presAssocID="{C99159F2-4D75-4749-B21B-B5CB10616B51}" presName="bgRect" presStyleLbl="node1" presStyleIdx="4" presStyleCnt="5"/>
      <dgm:spPr/>
    </dgm:pt>
    <dgm:pt modelId="{215EE325-1F9F-44E9-A5BC-63EE77314463}" type="pres">
      <dgm:prSet presAssocID="{C99159F2-4D75-4749-B21B-B5CB10616B51}" presName="parentNode" presStyleLbl="node1" presStyleIdx="4" presStyleCnt="5">
        <dgm:presLayoutVars>
          <dgm:chMax val="0"/>
          <dgm:bulletEnabled val="1"/>
        </dgm:presLayoutVars>
      </dgm:prSet>
      <dgm:spPr/>
    </dgm:pt>
    <dgm:pt modelId="{4558CB94-72B6-4B00-BFA8-ACAB632FD3E6}" type="pres">
      <dgm:prSet presAssocID="{C99159F2-4D75-4749-B21B-B5CB10616B51}" presName="childNode" presStyleLbl="node1" presStyleIdx="4" presStyleCnt="5">
        <dgm:presLayoutVars>
          <dgm:bulletEnabled val="1"/>
        </dgm:presLayoutVars>
      </dgm:prSet>
      <dgm:spPr/>
    </dgm:pt>
  </dgm:ptLst>
  <dgm:cxnLst>
    <dgm:cxn modelId="{321B8C04-4C44-4707-9C1A-3D1F69834BCF}" type="presOf" srcId="{53F1EF94-C4E4-4572-A536-69311C2E1CF9}" destId="{B1A422CA-FFDD-4A75-AE18-9B6EC51C9886}" srcOrd="0" destOrd="0" presId="urn:microsoft.com/office/officeart/2005/8/layout/hProcess7"/>
    <dgm:cxn modelId="{435A2608-3422-4167-8766-C87D1AD6038E}" type="presOf" srcId="{AA3BB65C-DD3B-4869-9871-A043B554EEA8}" destId="{25D5EEA9-EAC2-40AF-82A6-6B42CFBFCAE8}" srcOrd="0" destOrd="0" presId="urn:microsoft.com/office/officeart/2005/8/layout/hProcess7"/>
    <dgm:cxn modelId="{E69F040F-DA8E-4B7C-AEC3-7F51779BA6EE}" type="presOf" srcId="{52D49B9E-1289-4BA1-9BA0-7A425ABF1398}" destId="{1D0285AB-00CB-41BF-B261-904FE58646A5}" srcOrd="1" destOrd="0" presId="urn:microsoft.com/office/officeart/2005/8/layout/hProcess7"/>
    <dgm:cxn modelId="{1478E927-25A1-45B2-A5A3-B86FAE0A62E1}" srcId="{EF20E7B7-C905-41DB-A3C7-E6CB13FC62EB}" destId="{C99159F2-4D75-4749-B21B-B5CB10616B51}" srcOrd="4" destOrd="0" parTransId="{396A6BEE-A87B-4332-92E4-6EACB855C7DB}" sibTransId="{AC962AF5-1C88-43EF-A63B-388AE998B8DC}"/>
    <dgm:cxn modelId="{1BB73C3D-DC52-46FE-9D45-3BE0CF73DEF2}" type="presOf" srcId="{666F2194-1010-4D51-AF45-65095CD7C404}" destId="{FBB57280-4823-4ED7-93D1-AAA4E95141C9}" srcOrd="1" destOrd="0" presId="urn:microsoft.com/office/officeart/2005/8/layout/hProcess7"/>
    <dgm:cxn modelId="{2D161C3F-895D-433D-AB33-1F6B4201B2C3}" srcId="{52D49B9E-1289-4BA1-9BA0-7A425ABF1398}" destId="{B5799632-15A1-4A2C-8197-BF54CEC6CDF2}" srcOrd="0" destOrd="0" parTransId="{EA554789-0485-4625-9FCA-C08B1638EAEE}" sibTransId="{813A7323-427E-40A9-BCE0-B3DC6A2E1560}"/>
    <dgm:cxn modelId="{997FF260-3BF5-4B2C-908C-693CA5624D41}" srcId="{3650A04C-FA04-4300-B4D3-A4CF209EC61E}" destId="{AA3BB65C-DD3B-4869-9871-A043B554EEA8}" srcOrd="0" destOrd="0" parTransId="{2576B9BC-3DE3-407A-888D-408D3051D04F}" sibTransId="{42A60E66-9A46-4FD9-A953-4CCA8CF67B1C}"/>
    <dgm:cxn modelId="{4607E248-A594-4B92-A7B8-5419AE12CED8}" type="presOf" srcId="{C99159F2-4D75-4749-B21B-B5CB10616B51}" destId="{7F814084-5262-415D-A7A9-48172F17C4F7}" srcOrd="0" destOrd="0" presId="urn:microsoft.com/office/officeart/2005/8/layout/hProcess7"/>
    <dgm:cxn modelId="{60FB6572-A062-4991-8961-38BAD61EF2D0}" type="presOf" srcId="{93CF2AA4-F407-4B69-BFA2-E619F2998DBB}" destId="{4558CB94-72B6-4B00-BFA8-ACAB632FD3E6}" srcOrd="0" destOrd="0" presId="urn:microsoft.com/office/officeart/2005/8/layout/hProcess7"/>
    <dgm:cxn modelId="{7AA18072-2BAF-405D-A338-5D6AC776B91E}" srcId="{7A7A4664-72CC-44F7-9936-FEE98B12BC69}" destId="{B4321768-182E-4F72-A729-D6CB5EE8220A}" srcOrd="0" destOrd="0" parTransId="{371B14E2-679F-434C-B318-626DF42F2A8D}" sibTransId="{3F6DA8C2-87A1-40EE-969A-4968D6445FA9}"/>
    <dgm:cxn modelId="{A8D7185A-FF48-4CF9-9D9B-F6A5F7248326}" type="presOf" srcId="{52D49B9E-1289-4BA1-9BA0-7A425ABF1398}" destId="{82A5CC00-E32E-42CF-A44D-9DC4A12AE075}" srcOrd="0" destOrd="0" presId="urn:microsoft.com/office/officeart/2005/8/layout/hProcess7"/>
    <dgm:cxn modelId="{CA29FC7A-85EB-467E-A5EC-1DC613FAB2EE}" type="presOf" srcId="{EF20E7B7-C905-41DB-A3C7-E6CB13FC62EB}" destId="{2E271162-C946-45C4-B4CB-1F1188F62697}" srcOrd="0" destOrd="0" presId="urn:microsoft.com/office/officeart/2005/8/layout/hProcess7"/>
    <dgm:cxn modelId="{E7824F82-7E1D-4B37-B88B-16C24218C2D1}" type="presOf" srcId="{7A7A4664-72CC-44F7-9936-FEE98B12BC69}" destId="{AA1A1728-31AE-4ABC-B4F0-8B23F52E60A9}" srcOrd="1" destOrd="0" presId="urn:microsoft.com/office/officeart/2005/8/layout/hProcess7"/>
    <dgm:cxn modelId="{AA3D748C-AE37-4F27-B672-3013A3509A0E}" srcId="{EF20E7B7-C905-41DB-A3C7-E6CB13FC62EB}" destId="{7A7A4664-72CC-44F7-9936-FEE98B12BC69}" srcOrd="0" destOrd="0" parTransId="{9A917ED9-8F5E-4A40-99F0-BE000A5DF379}" sibTransId="{B13942A2-6AF0-4E92-9BBE-5263CFB92271}"/>
    <dgm:cxn modelId="{EEB8468F-574D-4704-A87F-F77C128D182B}" type="presOf" srcId="{666F2194-1010-4D51-AF45-65095CD7C404}" destId="{ADE76EAB-38B3-47CA-B6D2-0FCB47211CE4}" srcOrd="0" destOrd="0" presId="urn:microsoft.com/office/officeart/2005/8/layout/hProcess7"/>
    <dgm:cxn modelId="{960B9E93-EAE4-480C-831E-DCA58E77EF95}" type="presOf" srcId="{3650A04C-FA04-4300-B4D3-A4CF209EC61E}" destId="{5CC029F4-A9F3-4BF8-95AA-AA29836D2BF4}" srcOrd="1" destOrd="0" presId="urn:microsoft.com/office/officeart/2005/8/layout/hProcess7"/>
    <dgm:cxn modelId="{599DFA93-73A4-44FC-8B76-09C2AFA7939A}" type="presOf" srcId="{3650A04C-FA04-4300-B4D3-A4CF209EC61E}" destId="{A4DDF3A8-8531-41DE-9853-968588314365}" srcOrd="0" destOrd="0" presId="urn:microsoft.com/office/officeart/2005/8/layout/hProcess7"/>
    <dgm:cxn modelId="{21F13AA2-EFE3-4BB5-BCAE-52BFCF2C0C79}" type="presOf" srcId="{B5799632-15A1-4A2C-8197-BF54CEC6CDF2}" destId="{2A5E4201-2827-475A-80A5-2BA07229CD10}" srcOrd="0" destOrd="0" presId="urn:microsoft.com/office/officeart/2005/8/layout/hProcess7"/>
    <dgm:cxn modelId="{0692D2B1-A438-44FB-8CE5-897B691CCC28}" type="presOf" srcId="{B4321768-182E-4F72-A729-D6CB5EE8220A}" destId="{C5406321-E077-4704-BA6F-333E77EDA704}" srcOrd="0" destOrd="0" presId="urn:microsoft.com/office/officeart/2005/8/layout/hProcess7"/>
    <dgm:cxn modelId="{C84963CB-4EDE-4A1D-AA7F-1C220DEE003A}" srcId="{C99159F2-4D75-4749-B21B-B5CB10616B51}" destId="{93CF2AA4-F407-4B69-BFA2-E619F2998DBB}" srcOrd="0" destOrd="0" parTransId="{10465BCC-E568-4EF6-A96B-FE4F538B2556}" sibTransId="{7BAA3AC2-657D-4DEF-8F3D-F80F1221E986}"/>
    <dgm:cxn modelId="{EFC2BCCF-7285-4891-B269-AF063957B619}" srcId="{EF20E7B7-C905-41DB-A3C7-E6CB13FC62EB}" destId="{3650A04C-FA04-4300-B4D3-A4CF209EC61E}" srcOrd="2" destOrd="0" parTransId="{B48114B7-8081-4B5F-A524-9510E52D22B3}" sibTransId="{C9317324-C689-4622-9D91-A831ADDDC81A}"/>
    <dgm:cxn modelId="{479483E6-0727-4D78-8A3C-954109648EF3}" srcId="{666F2194-1010-4D51-AF45-65095CD7C404}" destId="{53F1EF94-C4E4-4572-A536-69311C2E1CF9}" srcOrd="0" destOrd="0" parTransId="{6497C0BF-70CE-4578-A238-A5D9E565C0C6}" sibTransId="{00A951FF-E844-4F75-9810-E8F33C8FB79F}"/>
    <dgm:cxn modelId="{21DFADE9-111E-4D23-A32D-55D321A6430C}" type="presOf" srcId="{7A7A4664-72CC-44F7-9936-FEE98B12BC69}" destId="{08B16422-3808-435B-9202-098965F84962}" srcOrd="0" destOrd="0" presId="urn:microsoft.com/office/officeart/2005/8/layout/hProcess7"/>
    <dgm:cxn modelId="{956414F0-737D-4217-BC39-81AF15C29EB3}" type="presOf" srcId="{C99159F2-4D75-4749-B21B-B5CB10616B51}" destId="{215EE325-1F9F-44E9-A5BC-63EE77314463}" srcOrd="1" destOrd="0" presId="urn:microsoft.com/office/officeart/2005/8/layout/hProcess7"/>
    <dgm:cxn modelId="{E8A298F7-7220-470F-AF7A-46BB67740B26}" srcId="{EF20E7B7-C905-41DB-A3C7-E6CB13FC62EB}" destId="{666F2194-1010-4D51-AF45-65095CD7C404}" srcOrd="1" destOrd="0" parTransId="{7C687BD2-79D6-4C0F-B004-1ACC4312370E}" sibTransId="{32C95262-D91B-4C10-9226-2C15C0DA9B0B}"/>
    <dgm:cxn modelId="{279B8BF9-E405-42F0-A4B1-D35632D0E891}" srcId="{EF20E7B7-C905-41DB-A3C7-E6CB13FC62EB}" destId="{52D49B9E-1289-4BA1-9BA0-7A425ABF1398}" srcOrd="3" destOrd="0" parTransId="{989F4404-4F83-4526-A458-5C1E15B34B1E}" sibTransId="{088EFC62-2A86-42C5-83DF-7DE624DF7CE7}"/>
    <dgm:cxn modelId="{61C6D386-A1AB-4371-8266-E0F135ED10E0}" type="presParOf" srcId="{2E271162-C946-45C4-B4CB-1F1188F62697}" destId="{984C416A-EF87-4218-A259-F82DAE07C284}" srcOrd="0" destOrd="0" presId="urn:microsoft.com/office/officeart/2005/8/layout/hProcess7"/>
    <dgm:cxn modelId="{6CC6909F-00DF-4048-8AB8-A923E414A6DD}" type="presParOf" srcId="{984C416A-EF87-4218-A259-F82DAE07C284}" destId="{08B16422-3808-435B-9202-098965F84962}" srcOrd="0" destOrd="0" presId="urn:microsoft.com/office/officeart/2005/8/layout/hProcess7"/>
    <dgm:cxn modelId="{B2BD3B5F-137E-469A-BB13-F8F5860C0C43}" type="presParOf" srcId="{984C416A-EF87-4218-A259-F82DAE07C284}" destId="{AA1A1728-31AE-4ABC-B4F0-8B23F52E60A9}" srcOrd="1" destOrd="0" presId="urn:microsoft.com/office/officeart/2005/8/layout/hProcess7"/>
    <dgm:cxn modelId="{2721DEE1-0A64-4E22-A40C-22102B288F0C}" type="presParOf" srcId="{984C416A-EF87-4218-A259-F82DAE07C284}" destId="{C5406321-E077-4704-BA6F-333E77EDA704}" srcOrd="2" destOrd="0" presId="urn:microsoft.com/office/officeart/2005/8/layout/hProcess7"/>
    <dgm:cxn modelId="{A02586E2-F76F-4A2D-8328-E85E634D6727}" type="presParOf" srcId="{2E271162-C946-45C4-B4CB-1F1188F62697}" destId="{BE86FA66-15D2-4821-9A9F-2F3243DFC8D5}" srcOrd="1" destOrd="0" presId="urn:microsoft.com/office/officeart/2005/8/layout/hProcess7"/>
    <dgm:cxn modelId="{279AE4A8-40E3-460E-BF66-3A6CBAF04929}" type="presParOf" srcId="{2E271162-C946-45C4-B4CB-1F1188F62697}" destId="{5A377376-BD8C-450C-8660-B9BB192C3F50}" srcOrd="2" destOrd="0" presId="urn:microsoft.com/office/officeart/2005/8/layout/hProcess7"/>
    <dgm:cxn modelId="{98F84F0F-0591-49A6-B01A-06210DFF88BE}" type="presParOf" srcId="{5A377376-BD8C-450C-8660-B9BB192C3F50}" destId="{1491F924-104A-473E-82EC-CCECBCCB0B15}" srcOrd="0" destOrd="0" presId="urn:microsoft.com/office/officeart/2005/8/layout/hProcess7"/>
    <dgm:cxn modelId="{5407A0A3-BAAA-462C-96AE-67D883DC3498}" type="presParOf" srcId="{5A377376-BD8C-450C-8660-B9BB192C3F50}" destId="{3970F56C-C339-4A76-BCDF-E9CB3AE75993}" srcOrd="1" destOrd="0" presId="urn:microsoft.com/office/officeart/2005/8/layout/hProcess7"/>
    <dgm:cxn modelId="{E95F747B-354E-457C-9B29-CDE63CD28D31}" type="presParOf" srcId="{5A377376-BD8C-450C-8660-B9BB192C3F50}" destId="{9FFB11BB-14C8-4908-BD4F-0E7DDC376914}" srcOrd="2" destOrd="0" presId="urn:microsoft.com/office/officeart/2005/8/layout/hProcess7"/>
    <dgm:cxn modelId="{07880173-3743-44F7-AA9B-901A80DC8705}" type="presParOf" srcId="{2E271162-C946-45C4-B4CB-1F1188F62697}" destId="{23B0A771-284F-42F8-B854-73180D2AE543}" srcOrd="3" destOrd="0" presId="urn:microsoft.com/office/officeart/2005/8/layout/hProcess7"/>
    <dgm:cxn modelId="{C48D589C-8C69-4FFF-986B-AEBAA43F666E}" type="presParOf" srcId="{2E271162-C946-45C4-B4CB-1F1188F62697}" destId="{8219FF52-17DB-4D3C-A9D6-195C95ACAEA9}" srcOrd="4" destOrd="0" presId="urn:microsoft.com/office/officeart/2005/8/layout/hProcess7"/>
    <dgm:cxn modelId="{69402351-18E5-46E0-B68C-D88459F488ED}" type="presParOf" srcId="{8219FF52-17DB-4D3C-A9D6-195C95ACAEA9}" destId="{ADE76EAB-38B3-47CA-B6D2-0FCB47211CE4}" srcOrd="0" destOrd="0" presId="urn:microsoft.com/office/officeart/2005/8/layout/hProcess7"/>
    <dgm:cxn modelId="{F36B03AB-06BA-4D00-96F4-0A1F66FD9C89}" type="presParOf" srcId="{8219FF52-17DB-4D3C-A9D6-195C95ACAEA9}" destId="{FBB57280-4823-4ED7-93D1-AAA4E95141C9}" srcOrd="1" destOrd="0" presId="urn:microsoft.com/office/officeart/2005/8/layout/hProcess7"/>
    <dgm:cxn modelId="{F7E11425-2E42-440E-8966-BC0E194BC9FA}" type="presParOf" srcId="{8219FF52-17DB-4D3C-A9D6-195C95ACAEA9}" destId="{B1A422CA-FFDD-4A75-AE18-9B6EC51C9886}" srcOrd="2" destOrd="0" presId="urn:microsoft.com/office/officeart/2005/8/layout/hProcess7"/>
    <dgm:cxn modelId="{FC8DAB8F-AD6D-48C0-8A7E-A1C756831F2B}" type="presParOf" srcId="{2E271162-C946-45C4-B4CB-1F1188F62697}" destId="{AAC2658B-9EA9-4C2A-84C1-212A1D6D28AB}" srcOrd="5" destOrd="0" presId="urn:microsoft.com/office/officeart/2005/8/layout/hProcess7"/>
    <dgm:cxn modelId="{24592971-B14F-42B2-99EB-0EC1173658FF}" type="presParOf" srcId="{2E271162-C946-45C4-B4CB-1F1188F62697}" destId="{732E5571-546D-4069-96C0-AD21F7339F04}" srcOrd="6" destOrd="0" presId="urn:microsoft.com/office/officeart/2005/8/layout/hProcess7"/>
    <dgm:cxn modelId="{B6303F8D-3D99-4B8E-B571-AD80828CE86A}" type="presParOf" srcId="{732E5571-546D-4069-96C0-AD21F7339F04}" destId="{1B7BF898-4921-4462-94F0-ADD987F2081E}" srcOrd="0" destOrd="0" presId="urn:microsoft.com/office/officeart/2005/8/layout/hProcess7"/>
    <dgm:cxn modelId="{B3205568-5595-4E93-B9ED-B1312B23044E}" type="presParOf" srcId="{732E5571-546D-4069-96C0-AD21F7339F04}" destId="{E7EA43D9-E6F2-4845-8837-2467E73D3D79}" srcOrd="1" destOrd="0" presId="urn:microsoft.com/office/officeart/2005/8/layout/hProcess7"/>
    <dgm:cxn modelId="{C04BAFE7-8D41-4FD7-9447-D1FA97B5BABB}" type="presParOf" srcId="{732E5571-546D-4069-96C0-AD21F7339F04}" destId="{031B9777-7AAE-4BC9-85E6-0F5E30D82B18}" srcOrd="2" destOrd="0" presId="urn:microsoft.com/office/officeart/2005/8/layout/hProcess7"/>
    <dgm:cxn modelId="{91C383BE-CB14-4BF2-A146-6D07844D59DA}" type="presParOf" srcId="{2E271162-C946-45C4-B4CB-1F1188F62697}" destId="{9CE570FE-EA06-4978-BEA2-202499947599}" srcOrd="7" destOrd="0" presId="urn:microsoft.com/office/officeart/2005/8/layout/hProcess7"/>
    <dgm:cxn modelId="{BFAF37F0-798A-4F2B-8185-4B6DCA4F307E}" type="presParOf" srcId="{2E271162-C946-45C4-B4CB-1F1188F62697}" destId="{2E2FA4E0-A4C5-473D-956E-7B57AD88EEC0}" srcOrd="8" destOrd="0" presId="urn:microsoft.com/office/officeart/2005/8/layout/hProcess7"/>
    <dgm:cxn modelId="{CC1C43B8-8E8F-40EE-9AB9-C603F36B30E0}" type="presParOf" srcId="{2E2FA4E0-A4C5-473D-956E-7B57AD88EEC0}" destId="{A4DDF3A8-8531-41DE-9853-968588314365}" srcOrd="0" destOrd="0" presId="urn:microsoft.com/office/officeart/2005/8/layout/hProcess7"/>
    <dgm:cxn modelId="{29C67303-81BC-4DA2-ABC0-B248649F3451}" type="presParOf" srcId="{2E2FA4E0-A4C5-473D-956E-7B57AD88EEC0}" destId="{5CC029F4-A9F3-4BF8-95AA-AA29836D2BF4}" srcOrd="1" destOrd="0" presId="urn:microsoft.com/office/officeart/2005/8/layout/hProcess7"/>
    <dgm:cxn modelId="{E5DFC80F-0E65-4FE5-BA78-EF6AF74482B1}" type="presParOf" srcId="{2E2FA4E0-A4C5-473D-956E-7B57AD88EEC0}" destId="{25D5EEA9-EAC2-40AF-82A6-6B42CFBFCAE8}" srcOrd="2" destOrd="0" presId="urn:microsoft.com/office/officeart/2005/8/layout/hProcess7"/>
    <dgm:cxn modelId="{C8352CB7-B671-4950-9642-2A2571C276FC}" type="presParOf" srcId="{2E271162-C946-45C4-B4CB-1F1188F62697}" destId="{FA96BD80-B1FC-404A-9912-37708BEBAAE7}" srcOrd="9" destOrd="0" presId="urn:microsoft.com/office/officeart/2005/8/layout/hProcess7"/>
    <dgm:cxn modelId="{C74D5C62-E3E4-45B7-A630-7E5553EEBB6F}" type="presParOf" srcId="{2E271162-C946-45C4-B4CB-1F1188F62697}" destId="{1C5B4CE3-4648-492F-A6EB-617BCE48E56F}" srcOrd="10" destOrd="0" presId="urn:microsoft.com/office/officeart/2005/8/layout/hProcess7"/>
    <dgm:cxn modelId="{DC007B3A-25C0-41A5-92C7-75068CDFD1BC}" type="presParOf" srcId="{1C5B4CE3-4648-492F-A6EB-617BCE48E56F}" destId="{BD8535E1-7B7E-4E1B-B0F5-63718BD4726D}" srcOrd="0" destOrd="0" presId="urn:microsoft.com/office/officeart/2005/8/layout/hProcess7"/>
    <dgm:cxn modelId="{FBE64DC4-AC04-4DDC-A526-9881D1C5E80B}" type="presParOf" srcId="{1C5B4CE3-4648-492F-A6EB-617BCE48E56F}" destId="{783E3CF4-CCED-4CD4-A15D-4E53FDCBC6A6}" srcOrd="1" destOrd="0" presId="urn:microsoft.com/office/officeart/2005/8/layout/hProcess7"/>
    <dgm:cxn modelId="{FC793EDF-F061-4361-85F5-C8A961A37F96}" type="presParOf" srcId="{1C5B4CE3-4648-492F-A6EB-617BCE48E56F}" destId="{DA00E297-228D-49F6-B4C8-39271DC89496}" srcOrd="2" destOrd="0" presId="urn:microsoft.com/office/officeart/2005/8/layout/hProcess7"/>
    <dgm:cxn modelId="{BED677D0-2EDD-4A29-96A7-9093EA6083BE}" type="presParOf" srcId="{2E271162-C946-45C4-B4CB-1F1188F62697}" destId="{970D80F2-9A6D-445E-BE0D-176AA1E3F736}" srcOrd="11" destOrd="0" presId="urn:microsoft.com/office/officeart/2005/8/layout/hProcess7"/>
    <dgm:cxn modelId="{C33EC572-999E-4F39-B571-E6AE7FE8B885}" type="presParOf" srcId="{2E271162-C946-45C4-B4CB-1F1188F62697}" destId="{C3EA2F46-A040-4680-ADD2-F205064422F8}" srcOrd="12" destOrd="0" presId="urn:microsoft.com/office/officeart/2005/8/layout/hProcess7"/>
    <dgm:cxn modelId="{D403803C-77EA-43E6-B31C-1367D89AC28C}" type="presParOf" srcId="{C3EA2F46-A040-4680-ADD2-F205064422F8}" destId="{82A5CC00-E32E-42CF-A44D-9DC4A12AE075}" srcOrd="0" destOrd="0" presId="urn:microsoft.com/office/officeart/2005/8/layout/hProcess7"/>
    <dgm:cxn modelId="{84EFE944-C115-4AB5-8B2B-676AFD82807F}" type="presParOf" srcId="{C3EA2F46-A040-4680-ADD2-F205064422F8}" destId="{1D0285AB-00CB-41BF-B261-904FE58646A5}" srcOrd="1" destOrd="0" presId="urn:microsoft.com/office/officeart/2005/8/layout/hProcess7"/>
    <dgm:cxn modelId="{E8F2C08A-2CAB-4E6F-9579-3AB186462941}" type="presParOf" srcId="{C3EA2F46-A040-4680-ADD2-F205064422F8}" destId="{2A5E4201-2827-475A-80A5-2BA07229CD10}" srcOrd="2" destOrd="0" presId="urn:microsoft.com/office/officeart/2005/8/layout/hProcess7"/>
    <dgm:cxn modelId="{5A5345A9-ED72-4A37-AB57-091BA2950F64}" type="presParOf" srcId="{2E271162-C946-45C4-B4CB-1F1188F62697}" destId="{33914604-E048-4F7B-A539-954354997FC5}" srcOrd="13" destOrd="0" presId="urn:microsoft.com/office/officeart/2005/8/layout/hProcess7"/>
    <dgm:cxn modelId="{EBC0A485-8BA3-49F3-8C33-1254981DF16F}" type="presParOf" srcId="{2E271162-C946-45C4-B4CB-1F1188F62697}" destId="{AD60CB65-A201-4E7D-9F72-03D70C354DE2}" srcOrd="14" destOrd="0" presId="urn:microsoft.com/office/officeart/2005/8/layout/hProcess7"/>
    <dgm:cxn modelId="{802354E0-1A8C-469F-AE7D-EE9F61D29173}" type="presParOf" srcId="{AD60CB65-A201-4E7D-9F72-03D70C354DE2}" destId="{FAA4C934-ED78-4F52-B3AE-F41A1341A544}" srcOrd="0" destOrd="0" presId="urn:microsoft.com/office/officeart/2005/8/layout/hProcess7"/>
    <dgm:cxn modelId="{F33B0AF9-CC66-402A-9210-F89D83681879}" type="presParOf" srcId="{AD60CB65-A201-4E7D-9F72-03D70C354DE2}" destId="{4D537A6C-4B54-45EF-9914-4985541BDC97}" srcOrd="1" destOrd="0" presId="urn:microsoft.com/office/officeart/2005/8/layout/hProcess7"/>
    <dgm:cxn modelId="{B3BD94DB-A132-4220-8A46-E064EBEDF2D4}" type="presParOf" srcId="{AD60CB65-A201-4E7D-9F72-03D70C354DE2}" destId="{067724DD-DE6C-4BE9-90FB-E1A8F0D4E315}" srcOrd="2" destOrd="0" presId="urn:microsoft.com/office/officeart/2005/8/layout/hProcess7"/>
    <dgm:cxn modelId="{69F99B8B-85B1-49AA-BF13-F80710DD85E4}" type="presParOf" srcId="{2E271162-C946-45C4-B4CB-1F1188F62697}" destId="{B3007DA4-EAC4-4741-A269-A09566092B08}" srcOrd="15" destOrd="0" presId="urn:microsoft.com/office/officeart/2005/8/layout/hProcess7"/>
    <dgm:cxn modelId="{F2FE539A-3733-4105-97C4-EADDBAAC50C1}" type="presParOf" srcId="{2E271162-C946-45C4-B4CB-1F1188F62697}" destId="{3F969A48-218C-4FE6-A74E-88AF8AC86717}" srcOrd="16" destOrd="0" presId="urn:microsoft.com/office/officeart/2005/8/layout/hProcess7"/>
    <dgm:cxn modelId="{BF1D5917-13B3-4550-93DE-6C7CB8554320}" type="presParOf" srcId="{3F969A48-218C-4FE6-A74E-88AF8AC86717}" destId="{7F814084-5262-415D-A7A9-48172F17C4F7}" srcOrd="0" destOrd="0" presId="urn:microsoft.com/office/officeart/2005/8/layout/hProcess7"/>
    <dgm:cxn modelId="{D949C7CE-6411-46BE-B4CA-5B4EE144D713}" type="presParOf" srcId="{3F969A48-218C-4FE6-A74E-88AF8AC86717}" destId="{215EE325-1F9F-44E9-A5BC-63EE77314463}" srcOrd="1" destOrd="0" presId="urn:microsoft.com/office/officeart/2005/8/layout/hProcess7"/>
    <dgm:cxn modelId="{879C3078-1CA8-4AB1-9202-235429CFB562}" type="presParOf" srcId="{3F969A48-218C-4FE6-A74E-88AF8AC86717}" destId="{4558CB94-72B6-4B00-BFA8-ACAB632FD3E6}"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7A6A03-C40D-4AC3-BA74-FAC672BF102E}"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s-ES"/>
        </a:p>
      </dgm:t>
    </dgm:pt>
    <dgm:pt modelId="{267C8A1C-81BA-4487-A42A-A4D67FB8EBE5}">
      <dgm:prSet phldrT="[Texto]" custT="1"/>
      <dgm:spPr>
        <a:solidFill>
          <a:schemeClr val="accent2">
            <a:lumMod val="60000"/>
            <a:lumOff val="40000"/>
          </a:schemeClr>
        </a:solidFill>
      </dgm:spPr>
      <dgm:t>
        <a:bodyPr/>
        <a:lstStyle/>
        <a:p>
          <a:r>
            <a:rPr lang="es-ES" sz="1600" dirty="0"/>
            <a:t>CONCEPTOS CLAVE</a:t>
          </a:r>
        </a:p>
      </dgm:t>
    </dgm:pt>
    <dgm:pt modelId="{EC85718B-FEB9-457B-BEAE-DA8ECC37DF4F}" type="parTrans" cxnId="{23EFAAD0-269A-4C29-A942-457F573FB4D3}">
      <dgm:prSet/>
      <dgm:spPr/>
      <dgm:t>
        <a:bodyPr/>
        <a:lstStyle/>
        <a:p>
          <a:endParaRPr lang="es-ES" sz="1800"/>
        </a:p>
      </dgm:t>
    </dgm:pt>
    <dgm:pt modelId="{F5CDAB39-ABA3-40EC-A60E-CD40B865BC49}" type="sibTrans" cxnId="{23EFAAD0-269A-4C29-A942-457F573FB4D3}">
      <dgm:prSet/>
      <dgm:spPr/>
      <dgm:t>
        <a:bodyPr/>
        <a:lstStyle/>
        <a:p>
          <a:endParaRPr lang="es-ES" sz="1800"/>
        </a:p>
      </dgm:t>
    </dgm:pt>
    <dgm:pt modelId="{A31F9933-55CD-4B1D-A465-20527393C4DD}">
      <dgm:prSet phldrT="[Texto]" custT="1"/>
      <dgm:spPr>
        <a:solidFill>
          <a:schemeClr val="accent3">
            <a:lumMod val="40000"/>
            <a:lumOff val="60000"/>
          </a:schemeClr>
        </a:solidFill>
      </dgm:spPr>
      <dgm:t>
        <a:bodyPr/>
        <a:lstStyle/>
        <a:p>
          <a:r>
            <a:rPr lang="es-ES" sz="1600" dirty="0"/>
            <a:t>BASE COMÚN</a:t>
          </a:r>
        </a:p>
      </dgm:t>
    </dgm:pt>
    <dgm:pt modelId="{92FBE5BC-B961-4DA2-8B93-5B9D279A2CDA}" type="parTrans" cxnId="{65044E61-BD45-4DF1-83C2-B5D047B3B80E}">
      <dgm:prSet/>
      <dgm:spPr/>
      <dgm:t>
        <a:bodyPr/>
        <a:lstStyle/>
        <a:p>
          <a:endParaRPr lang="es-ES" sz="1800"/>
        </a:p>
      </dgm:t>
    </dgm:pt>
    <dgm:pt modelId="{FD47430E-DCEB-4BCE-A810-7BBF5826717A}" type="sibTrans" cxnId="{65044E61-BD45-4DF1-83C2-B5D047B3B80E}">
      <dgm:prSet/>
      <dgm:spPr/>
      <dgm:t>
        <a:bodyPr/>
        <a:lstStyle/>
        <a:p>
          <a:endParaRPr lang="es-ES" sz="1800"/>
        </a:p>
      </dgm:t>
    </dgm:pt>
    <dgm:pt modelId="{374C987C-7EA6-4121-BAF7-811E69B6A3D6}">
      <dgm:prSet phldrT="[Texto]" custT="1"/>
      <dgm:spPr/>
      <dgm:t>
        <a:bodyPr/>
        <a:lstStyle/>
        <a:p>
          <a:r>
            <a:rPr lang="es-ES" sz="1800" dirty="0">
              <a:solidFill>
                <a:schemeClr val="tx1"/>
              </a:solidFill>
              <a:latin typeface="+mj-lt"/>
            </a:rPr>
            <a:t>Buscamos tener una base de lenguaje común sobre costo estándar y los pasos para su cálculo.</a:t>
          </a:r>
        </a:p>
        <a:p>
          <a:r>
            <a:rPr lang="es-ES" sz="1800" dirty="0">
              <a:solidFill>
                <a:schemeClr val="tx1"/>
              </a:solidFill>
              <a:latin typeface="+mj-lt"/>
            </a:rPr>
            <a:t>Iniciamos la exploración de la aplicación de los conceptos al campo de VIH. </a:t>
          </a:r>
          <a:endParaRPr lang="es-ES" sz="1800" dirty="0">
            <a:solidFill>
              <a:schemeClr val="tx1"/>
            </a:solidFill>
          </a:endParaRPr>
        </a:p>
      </dgm:t>
    </dgm:pt>
    <dgm:pt modelId="{C1217C3E-A539-4625-86FA-D2A523E52F0B}" type="parTrans" cxnId="{A61D3771-991B-40A3-890F-D17EB6C778CE}">
      <dgm:prSet/>
      <dgm:spPr/>
      <dgm:t>
        <a:bodyPr/>
        <a:lstStyle/>
        <a:p>
          <a:endParaRPr lang="es-ES" sz="1800"/>
        </a:p>
      </dgm:t>
    </dgm:pt>
    <dgm:pt modelId="{455C384B-2E4B-441A-991D-2C500267F5FA}" type="sibTrans" cxnId="{A61D3771-991B-40A3-890F-D17EB6C778CE}">
      <dgm:prSet/>
      <dgm:spPr/>
      <dgm:t>
        <a:bodyPr/>
        <a:lstStyle/>
        <a:p>
          <a:endParaRPr lang="es-ES" sz="1800"/>
        </a:p>
      </dgm:t>
    </dgm:pt>
    <dgm:pt modelId="{964ADD0E-5F2C-43B8-A083-F2CA1C987BF9}">
      <dgm:prSet custT="1"/>
      <dgm:spPr>
        <a:solidFill>
          <a:schemeClr val="accent4">
            <a:lumMod val="60000"/>
            <a:lumOff val="40000"/>
          </a:schemeClr>
        </a:solidFill>
      </dgm:spPr>
      <dgm:t>
        <a:bodyPr/>
        <a:lstStyle/>
        <a:p>
          <a:r>
            <a:rPr lang="es-ES" sz="1600" dirty="0"/>
            <a:t>USO DE MEGAS </a:t>
          </a:r>
        </a:p>
      </dgm:t>
    </dgm:pt>
    <dgm:pt modelId="{E60AE6EC-85D5-4C2D-A9AE-A8300A05A5AD}" type="parTrans" cxnId="{23521A59-80B4-44C1-85CE-ACD07A1CEF86}">
      <dgm:prSet/>
      <dgm:spPr/>
      <dgm:t>
        <a:bodyPr/>
        <a:lstStyle/>
        <a:p>
          <a:endParaRPr lang="es-ES" sz="1800"/>
        </a:p>
      </dgm:t>
    </dgm:pt>
    <dgm:pt modelId="{AF232592-8B46-4FAC-943B-126FFB49C5B0}" type="sibTrans" cxnId="{23521A59-80B4-44C1-85CE-ACD07A1CEF86}">
      <dgm:prSet/>
      <dgm:spPr/>
      <dgm:t>
        <a:bodyPr/>
        <a:lstStyle/>
        <a:p>
          <a:endParaRPr lang="es-ES" sz="1800"/>
        </a:p>
      </dgm:t>
    </dgm:pt>
    <dgm:pt modelId="{561E4866-1241-4E56-B6DF-C1B9C0572797}">
      <dgm:prSet custT="1"/>
      <dgm:spPr/>
      <dgm:t>
        <a:bodyPr/>
        <a:lstStyle/>
        <a:p>
          <a:r>
            <a:rPr lang="es-ES" sz="1800" dirty="0">
              <a:solidFill>
                <a:schemeClr val="tx1"/>
              </a:solidFill>
              <a:latin typeface="+mj-lt"/>
            </a:rPr>
            <a:t>La importancia que tienen los datos sobre gasto  y el financiamiento en VIH para el desarrollo de análisis secundarios, necesarios para orientar la toma de decisiones en VIH.</a:t>
          </a:r>
        </a:p>
      </dgm:t>
    </dgm:pt>
    <dgm:pt modelId="{344605B2-3F40-4356-8973-19F27240F38E}" type="parTrans" cxnId="{4F4D6D43-3F1D-41E0-99E3-E078DF4EFF41}">
      <dgm:prSet/>
      <dgm:spPr/>
      <dgm:t>
        <a:bodyPr/>
        <a:lstStyle/>
        <a:p>
          <a:endParaRPr lang="es-ES" sz="1800"/>
        </a:p>
      </dgm:t>
    </dgm:pt>
    <dgm:pt modelId="{3CA31D3A-D206-48E4-8C62-F025ADF88564}" type="sibTrans" cxnId="{4F4D6D43-3F1D-41E0-99E3-E078DF4EFF41}">
      <dgm:prSet/>
      <dgm:spPr/>
      <dgm:t>
        <a:bodyPr/>
        <a:lstStyle/>
        <a:p>
          <a:endParaRPr lang="es-ES" sz="1800"/>
        </a:p>
      </dgm:t>
    </dgm:pt>
    <dgm:pt modelId="{2C5F6C77-D248-4352-8D88-99465DE1E624}">
      <dgm:prSet phldrT="[Texto]" custT="1"/>
      <dgm:spPr/>
      <dgm:t>
        <a:bodyPr/>
        <a:lstStyle/>
        <a:p>
          <a:r>
            <a:rPr lang="es-ES" sz="1800" dirty="0">
              <a:solidFill>
                <a:schemeClr val="tx1"/>
              </a:solidFill>
              <a:latin typeface="+mj-lt"/>
            </a:rPr>
            <a:t>Ha permitido desarrollar conceptos sobre costo estándar de los servicios vinculados al VIH, aspecto necesario previo al desarrollo de las sesiones de trabajo práctico </a:t>
          </a:r>
          <a:r>
            <a:rPr lang="es-ES" sz="1800" dirty="0" err="1">
              <a:solidFill>
                <a:schemeClr val="tx1"/>
              </a:solidFill>
              <a:latin typeface="+mj-lt"/>
            </a:rPr>
            <a:t>ue</a:t>
          </a:r>
          <a:r>
            <a:rPr lang="es-ES" sz="1800" dirty="0">
              <a:solidFill>
                <a:schemeClr val="tx1"/>
              </a:solidFill>
              <a:latin typeface="+mj-lt"/>
            </a:rPr>
            <a:t> realicen los países.</a:t>
          </a:r>
          <a:endParaRPr lang="es-ES" sz="1800" dirty="0">
            <a:solidFill>
              <a:schemeClr val="tx1"/>
            </a:solidFill>
          </a:endParaRPr>
        </a:p>
      </dgm:t>
    </dgm:pt>
    <dgm:pt modelId="{15575E6D-8D2C-4A2D-AAB5-9462F0E0F39E}" type="parTrans" cxnId="{82BC63B1-FA7A-457F-B4A0-E9891867BA44}">
      <dgm:prSet/>
      <dgm:spPr/>
      <dgm:t>
        <a:bodyPr/>
        <a:lstStyle/>
        <a:p>
          <a:endParaRPr lang="es-GT" sz="1600"/>
        </a:p>
      </dgm:t>
    </dgm:pt>
    <dgm:pt modelId="{102AFB92-F46E-46EE-969F-A6DF355D5145}" type="sibTrans" cxnId="{82BC63B1-FA7A-457F-B4A0-E9891867BA44}">
      <dgm:prSet/>
      <dgm:spPr/>
      <dgm:t>
        <a:bodyPr/>
        <a:lstStyle/>
        <a:p>
          <a:endParaRPr lang="es-GT" sz="1600"/>
        </a:p>
      </dgm:t>
    </dgm:pt>
    <dgm:pt modelId="{A67A9D22-4E93-45A8-ACB3-46D811721BE9}" type="pres">
      <dgm:prSet presAssocID="{8B7A6A03-C40D-4AC3-BA74-FAC672BF102E}" presName="Name0" presStyleCnt="0">
        <dgm:presLayoutVars>
          <dgm:dir/>
          <dgm:animLvl val="lvl"/>
          <dgm:resizeHandles val="exact"/>
        </dgm:presLayoutVars>
      </dgm:prSet>
      <dgm:spPr/>
    </dgm:pt>
    <dgm:pt modelId="{DA3F8BD4-A013-40C6-BB0D-DEE97FD705FF}" type="pres">
      <dgm:prSet presAssocID="{267C8A1C-81BA-4487-A42A-A4D67FB8EBE5}" presName="compositeNode" presStyleCnt="0">
        <dgm:presLayoutVars>
          <dgm:bulletEnabled val="1"/>
        </dgm:presLayoutVars>
      </dgm:prSet>
      <dgm:spPr/>
    </dgm:pt>
    <dgm:pt modelId="{4B86183A-A6D9-457B-BE0D-4F62FBAEF582}" type="pres">
      <dgm:prSet presAssocID="{267C8A1C-81BA-4487-A42A-A4D67FB8EBE5}" presName="bgRect" presStyleLbl="node1" presStyleIdx="0" presStyleCnt="3" custScaleY="118061" custLinFactNeighborY="221"/>
      <dgm:spPr/>
    </dgm:pt>
    <dgm:pt modelId="{222E2FA7-BB30-43C6-A869-048F028292E9}" type="pres">
      <dgm:prSet presAssocID="{267C8A1C-81BA-4487-A42A-A4D67FB8EBE5}" presName="parentNode" presStyleLbl="node1" presStyleIdx="0" presStyleCnt="3">
        <dgm:presLayoutVars>
          <dgm:chMax val="0"/>
          <dgm:bulletEnabled val="1"/>
        </dgm:presLayoutVars>
      </dgm:prSet>
      <dgm:spPr/>
    </dgm:pt>
    <dgm:pt modelId="{F94D7865-558F-4A45-8848-517A3BD09E21}" type="pres">
      <dgm:prSet presAssocID="{267C8A1C-81BA-4487-A42A-A4D67FB8EBE5}" presName="childNode" presStyleLbl="node1" presStyleIdx="0" presStyleCnt="3">
        <dgm:presLayoutVars>
          <dgm:bulletEnabled val="1"/>
        </dgm:presLayoutVars>
      </dgm:prSet>
      <dgm:spPr/>
    </dgm:pt>
    <dgm:pt modelId="{80968E57-DFB6-406D-8D27-522FEDE740BC}" type="pres">
      <dgm:prSet presAssocID="{F5CDAB39-ABA3-40EC-A60E-CD40B865BC49}" presName="hSp" presStyleCnt="0"/>
      <dgm:spPr/>
    </dgm:pt>
    <dgm:pt modelId="{5648B335-BE33-4D91-A490-68B85F50049D}" type="pres">
      <dgm:prSet presAssocID="{F5CDAB39-ABA3-40EC-A60E-CD40B865BC49}" presName="vProcSp" presStyleCnt="0"/>
      <dgm:spPr/>
    </dgm:pt>
    <dgm:pt modelId="{B0587C4F-47F4-4E8E-ABEF-E8B56C3317D0}" type="pres">
      <dgm:prSet presAssocID="{F5CDAB39-ABA3-40EC-A60E-CD40B865BC49}" presName="vSp1" presStyleCnt="0"/>
      <dgm:spPr/>
    </dgm:pt>
    <dgm:pt modelId="{A23AF7CB-4B88-4337-A493-C9689BF10F8C}" type="pres">
      <dgm:prSet presAssocID="{F5CDAB39-ABA3-40EC-A60E-CD40B865BC49}" presName="simulatedConn" presStyleLbl="solidFgAcc1" presStyleIdx="0" presStyleCnt="2" custLinFactY="56441" custLinFactNeighborX="-13475" custLinFactNeighborY="100000"/>
      <dgm:spPr/>
    </dgm:pt>
    <dgm:pt modelId="{EACF68AE-5746-4DF8-AACF-EF1B87D688E0}" type="pres">
      <dgm:prSet presAssocID="{F5CDAB39-ABA3-40EC-A60E-CD40B865BC49}" presName="vSp2" presStyleCnt="0"/>
      <dgm:spPr/>
    </dgm:pt>
    <dgm:pt modelId="{8D2DC7B0-8768-4DD6-9416-2DC3E38AF67B}" type="pres">
      <dgm:prSet presAssocID="{F5CDAB39-ABA3-40EC-A60E-CD40B865BC49}" presName="sibTrans" presStyleCnt="0"/>
      <dgm:spPr/>
    </dgm:pt>
    <dgm:pt modelId="{E0670DE5-F758-4644-AB2C-D48BAF4F8BD8}" type="pres">
      <dgm:prSet presAssocID="{A31F9933-55CD-4B1D-A465-20527393C4DD}" presName="compositeNode" presStyleCnt="0">
        <dgm:presLayoutVars>
          <dgm:bulletEnabled val="1"/>
        </dgm:presLayoutVars>
      </dgm:prSet>
      <dgm:spPr/>
    </dgm:pt>
    <dgm:pt modelId="{C61E02CC-7257-4072-A1A4-E71428F98E62}" type="pres">
      <dgm:prSet presAssocID="{A31F9933-55CD-4B1D-A465-20527393C4DD}" presName="bgRect" presStyleLbl="node1" presStyleIdx="1" presStyleCnt="3" custScaleY="118061" custLinFactNeighborY="1404"/>
      <dgm:spPr/>
    </dgm:pt>
    <dgm:pt modelId="{39D934D5-0F30-45E9-AE5E-1402D26E4772}" type="pres">
      <dgm:prSet presAssocID="{A31F9933-55CD-4B1D-A465-20527393C4DD}" presName="parentNode" presStyleLbl="node1" presStyleIdx="1" presStyleCnt="3">
        <dgm:presLayoutVars>
          <dgm:chMax val="0"/>
          <dgm:bulletEnabled val="1"/>
        </dgm:presLayoutVars>
      </dgm:prSet>
      <dgm:spPr/>
    </dgm:pt>
    <dgm:pt modelId="{6994C2F5-F9EE-48CF-A035-850A303E2FAE}" type="pres">
      <dgm:prSet presAssocID="{A31F9933-55CD-4B1D-A465-20527393C4DD}" presName="childNode" presStyleLbl="node1" presStyleIdx="1" presStyleCnt="3">
        <dgm:presLayoutVars>
          <dgm:bulletEnabled val="1"/>
        </dgm:presLayoutVars>
      </dgm:prSet>
      <dgm:spPr/>
    </dgm:pt>
    <dgm:pt modelId="{E5EF1419-9DEF-450B-B8FE-131B9F3551D0}" type="pres">
      <dgm:prSet presAssocID="{FD47430E-DCEB-4BCE-A810-7BBF5826717A}" presName="hSp" presStyleCnt="0"/>
      <dgm:spPr/>
    </dgm:pt>
    <dgm:pt modelId="{1C2968B1-E72E-457A-981B-24E8364526AF}" type="pres">
      <dgm:prSet presAssocID="{FD47430E-DCEB-4BCE-A810-7BBF5826717A}" presName="vProcSp" presStyleCnt="0"/>
      <dgm:spPr/>
    </dgm:pt>
    <dgm:pt modelId="{E17C567D-9A9F-462A-B2DF-C93A5D8051DE}" type="pres">
      <dgm:prSet presAssocID="{FD47430E-DCEB-4BCE-A810-7BBF5826717A}" presName="vSp1" presStyleCnt="0"/>
      <dgm:spPr/>
    </dgm:pt>
    <dgm:pt modelId="{429BBB4F-2117-4DB9-8BC0-FD3C69979F80}" type="pres">
      <dgm:prSet presAssocID="{FD47430E-DCEB-4BCE-A810-7BBF5826717A}" presName="simulatedConn" presStyleLbl="solidFgAcc1" presStyleIdx="1" presStyleCnt="2" custLinFactY="60260" custLinFactNeighborX="8984" custLinFactNeighborY="100000"/>
      <dgm:spPr/>
    </dgm:pt>
    <dgm:pt modelId="{E3E8972A-948B-4EFE-B2BC-BE673668B5F5}" type="pres">
      <dgm:prSet presAssocID="{FD47430E-DCEB-4BCE-A810-7BBF5826717A}" presName="vSp2" presStyleCnt="0"/>
      <dgm:spPr/>
    </dgm:pt>
    <dgm:pt modelId="{14AA43A2-3E88-476E-9355-67DB2D833664}" type="pres">
      <dgm:prSet presAssocID="{FD47430E-DCEB-4BCE-A810-7BBF5826717A}" presName="sibTrans" presStyleCnt="0"/>
      <dgm:spPr/>
    </dgm:pt>
    <dgm:pt modelId="{C8E0EEF6-B1D5-4C03-9404-AA20435BAF43}" type="pres">
      <dgm:prSet presAssocID="{964ADD0E-5F2C-43B8-A083-F2CA1C987BF9}" presName="compositeNode" presStyleCnt="0">
        <dgm:presLayoutVars>
          <dgm:bulletEnabled val="1"/>
        </dgm:presLayoutVars>
      </dgm:prSet>
      <dgm:spPr/>
    </dgm:pt>
    <dgm:pt modelId="{07422066-57BA-472A-B7BA-CB8C6BE2DBD0}" type="pres">
      <dgm:prSet presAssocID="{964ADD0E-5F2C-43B8-A083-F2CA1C987BF9}" presName="bgRect" presStyleLbl="node1" presStyleIdx="2" presStyleCnt="3" custScaleY="118061"/>
      <dgm:spPr/>
    </dgm:pt>
    <dgm:pt modelId="{F82AF7AC-C555-4AC3-8D2E-9C81468D98AD}" type="pres">
      <dgm:prSet presAssocID="{964ADD0E-5F2C-43B8-A083-F2CA1C987BF9}" presName="parentNode" presStyleLbl="node1" presStyleIdx="2" presStyleCnt="3">
        <dgm:presLayoutVars>
          <dgm:chMax val="0"/>
          <dgm:bulletEnabled val="1"/>
        </dgm:presLayoutVars>
      </dgm:prSet>
      <dgm:spPr/>
    </dgm:pt>
    <dgm:pt modelId="{54829448-D124-4FC2-BA7A-93045B598B9A}" type="pres">
      <dgm:prSet presAssocID="{964ADD0E-5F2C-43B8-A083-F2CA1C987BF9}" presName="childNode" presStyleLbl="node1" presStyleIdx="2" presStyleCnt="3">
        <dgm:presLayoutVars>
          <dgm:bulletEnabled val="1"/>
        </dgm:presLayoutVars>
      </dgm:prSet>
      <dgm:spPr/>
    </dgm:pt>
  </dgm:ptLst>
  <dgm:cxnLst>
    <dgm:cxn modelId="{D457E522-92D0-404A-A477-0083EFC453EF}" type="presOf" srcId="{2C5F6C77-D248-4352-8D88-99465DE1E624}" destId="{F94D7865-558F-4A45-8848-517A3BD09E21}" srcOrd="0" destOrd="0" presId="urn:microsoft.com/office/officeart/2005/8/layout/hProcess7"/>
    <dgm:cxn modelId="{00006E37-3B14-4208-9B80-688600429F8A}" type="presOf" srcId="{374C987C-7EA6-4121-BAF7-811E69B6A3D6}" destId="{6994C2F5-F9EE-48CF-A035-850A303E2FAE}" srcOrd="0" destOrd="0" presId="urn:microsoft.com/office/officeart/2005/8/layout/hProcess7"/>
    <dgm:cxn modelId="{10A3D65C-A3A0-4A77-B498-5F0962A08EE9}" type="presOf" srcId="{964ADD0E-5F2C-43B8-A083-F2CA1C987BF9}" destId="{07422066-57BA-472A-B7BA-CB8C6BE2DBD0}" srcOrd="0" destOrd="0" presId="urn:microsoft.com/office/officeart/2005/8/layout/hProcess7"/>
    <dgm:cxn modelId="{65044E61-BD45-4DF1-83C2-B5D047B3B80E}" srcId="{8B7A6A03-C40D-4AC3-BA74-FAC672BF102E}" destId="{A31F9933-55CD-4B1D-A465-20527393C4DD}" srcOrd="1" destOrd="0" parTransId="{92FBE5BC-B961-4DA2-8B93-5B9D279A2CDA}" sibTransId="{FD47430E-DCEB-4BCE-A810-7BBF5826717A}"/>
    <dgm:cxn modelId="{4F4D6D43-3F1D-41E0-99E3-E078DF4EFF41}" srcId="{964ADD0E-5F2C-43B8-A083-F2CA1C987BF9}" destId="{561E4866-1241-4E56-B6DF-C1B9C0572797}" srcOrd="0" destOrd="0" parTransId="{344605B2-3F40-4356-8973-19F27240F38E}" sibTransId="{3CA31D3A-D206-48E4-8C62-F025ADF88564}"/>
    <dgm:cxn modelId="{7AA9F944-1273-46D5-B7A7-8CFEA1811DA9}" type="presOf" srcId="{A31F9933-55CD-4B1D-A465-20527393C4DD}" destId="{C61E02CC-7257-4072-A1A4-E71428F98E62}" srcOrd="0" destOrd="0" presId="urn:microsoft.com/office/officeart/2005/8/layout/hProcess7"/>
    <dgm:cxn modelId="{A61D3771-991B-40A3-890F-D17EB6C778CE}" srcId="{A31F9933-55CD-4B1D-A465-20527393C4DD}" destId="{374C987C-7EA6-4121-BAF7-811E69B6A3D6}" srcOrd="0" destOrd="0" parTransId="{C1217C3E-A539-4625-86FA-D2A523E52F0B}" sibTransId="{455C384B-2E4B-441A-991D-2C500267F5FA}"/>
    <dgm:cxn modelId="{33C44A74-7458-45E1-9323-239A639D1042}" type="presOf" srcId="{8B7A6A03-C40D-4AC3-BA74-FAC672BF102E}" destId="{A67A9D22-4E93-45A8-ACB3-46D811721BE9}" srcOrd="0" destOrd="0" presId="urn:microsoft.com/office/officeart/2005/8/layout/hProcess7"/>
    <dgm:cxn modelId="{23521A59-80B4-44C1-85CE-ACD07A1CEF86}" srcId="{8B7A6A03-C40D-4AC3-BA74-FAC672BF102E}" destId="{964ADD0E-5F2C-43B8-A083-F2CA1C987BF9}" srcOrd="2" destOrd="0" parTransId="{E60AE6EC-85D5-4C2D-A9AE-A8300A05A5AD}" sibTransId="{AF232592-8B46-4FAC-943B-126FFB49C5B0}"/>
    <dgm:cxn modelId="{82BC63B1-FA7A-457F-B4A0-E9891867BA44}" srcId="{267C8A1C-81BA-4487-A42A-A4D67FB8EBE5}" destId="{2C5F6C77-D248-4352-8D88-99465DE1E624}" srcOrd="0" destOrd="0" parTransId="{15575E6D-8D2C-4A2D-AAB5-9462F0E0F39E}" sibTransId="{102AFB92-F46E-46EE-969F-A6DF355D5145}"/>
    <dgm:cxn modelId="{BA313CB3-8E87-4647-AFF2-3C903131A66C}" type="presOf" srcId="{964ADD0E-5F2C-43B8-A083-F2CA1C987BF9}" destId="{F82AF7AC-C555-4AC3-8D2E-9C81468D98AD}" srcOrd="1" destOrd="0" presId="urn:microsoft.com/office/officeart/2005/8/layout/hProcess7"/>
    <dgm:cxn modelId="{C32AC7C5-FE1F-4FF9-9709-30950D135411}" type="presOf" srcId="{561E4866-1241-4E56-B6DF-C1B9C0572797}" destId="{54829448-D124-4FC2-BA7A-93045B598B9A}" srcOrd="0" destOrd="0" presId="urn:microsoft.com/office/officeart/2005/8/layout/hProcess7"/>
    <dgm:cxn modelId="{23EFAAD0-269A-4C29-A942-457F573FB4D3}" srcId="{8B7A6A03-C40D-4AC3-BA74-FAC672BF102E}" destId="{267C8A1C-81BA-4487-A42A-A4D67FB8EBE5}" srcOrd="0" destOrd="0" parTransId="{EC85718B-FEB9-457B-BEAE-DA8ECC37DF4F}" sibTransId="{F5CDAB39-ABA3-40EC-A60E-CD40B865BC49}"/>
    <dgm:cxn modelId="{FBEBC8DC-AD57-4610-A08E-CD00C7068712}" type="presOf" srcId="{A31F9933-55CD-4B1D-A465-20527393C4DD}" destId="{39D934D5-0F30-45E9-AE5E-1402D26E4772}" srcOrd="1" destOrd="0" presId="urn:microsoft.com/office/officeart/2005/8/layout/hProcess7"/>
    <dgm:cxn modelId="{24FF59DE-1AE4-4A36-BA5A-A3CBEC302F22}" type="presOf" srcId="{267C8A1C-81BA-4487-A42A-A4D67FB8EBE5}" destId="{4B86183A-A6D9-457B-BE0D-4F62FBAEF582}" srcOrd="0" destOrd="0" presId="urn:microsoft.com/office/officeart/2005/8/layout/hProcess7"/>
    <dgm:cxn modelId="{E56892FC-3E7E-44FD-9386-2978EAB2BC20}" type="presOf" srcId="{267C8A1C-81BA-4487-A42A-A4D67FB8EBE5}" destId="{222E2FA7-BB30-43C6-A869-048F028292E9}" srcOrd="1" destOrd="0" presId="urn:microsoft.com/office/officeart/2005/8/layout/hProcess7"/>
    <dgm:cxn modelId="{40228D93-F760-4A53-B5B3-3C96E45B9BA5}" type="presParOf" srcId="{A67A9D22-4E93-45A8-ACB3-46D811721BE9}" destId="{DA3F8BD4-A013-40C6-BB0D-DEE97FD705FF}" srcOrd="0" destOrd="0" presId="urn:microsoft.com/office/officeart/2005/8/layout/hProcess7"/>
    <dgm:cxn modelId="{7A1043BA-7770-419F-AD35-707155DC7FCA}" type="presParOf" srcId="{DA3F8BD4-A013-40C6-BB0D-DEE97FD705FF}" destId="{4B86183A-A6D9-457B-BE0D-4F62FBAEF582}" srcOrd="0" destOrd="0" presId="urn:microsoft.com/office/officeart/2005/8/layout/hProcess7"/>
    <dgm:cxn modelId="{921C6C62-1BDF-4162-A496-C36006C8571D}" type="presParOf" srcId="{DA3F8BD4-A013-40C6-BB0D-DEE97FD705FF}" destId="{222E2FA7-BB30-43C6-A869-048F028292E9}" srcOrd="1" destOrd="0" presId="urn:microsoft.com/office/officeart/2005/8/layout/hProcess7"/>
    <dgm:cxn modelId="{2DF50407-83A8-45B7-BFA2-391E43227BED}" type="presParOf" srcId="{DA3F8BD4-A013-40C6-BB0D-DEE97FD705FF}" destId="{F94D7865-558F-4A45-8848-517A3BD09E21}" srcOrd="2" destOrd="0" presId="urn:microsoft.com/office/officeart/2005/8/layout/hProcess7"/>
    <dgm:cxn modelId="{AA3BE613-C6FC-4F6D-8FAD-696E3A4386DB}" type="presParOf" srcId="{A67A9D22-4E93-45A8-ACB3-46D811721BE9}" destId="{80968E57-DFB6-406D-8D27-522FEDE740BC}" srcOrd="1" destOrd="0" presId="urn:microsoft.com/office/officeart/2005/8/layout/hProcess7"/>
    <dgm:cxn modelId="{CF32950C-9399-4ACE-A012-A80B8A8E0F75}" type="presParOf" srcId="{A67A9D22-4E93-45A8-ACB3-46D811721BE9}" destId="{5648B335-BE33-4D91-A490-68B85F50049D}" srcOrd="2" destOrd="0" presId="urn:microsoft.com/office/officeart/2005/8/layout/hProcess7"/>
    <dgm:cxn modelId="{6E342C72-86A2-4208-A744-A49E8F09FC40}" type="presParOf" srcId="{5648B335-BE33-4D91-A490-68B85F50049D}" destId="{B0587C4F-47F4-4E8E-ABEF-E8B56C3317D0}" srcOrd="0" destOrd="0" presId="urn:microsoft.com/office/officeart/2005/8/layout/hProcess7"/>
    <dgm:cxn modelId="{B7BE3491-B522-4FE5-A4DB-E84621EB51E8}" type="presParOf" srcId="{5648B335-BE33-4D91-A490-68B85F50049D}" destId="{A23AF7CB-4B88-4337-A493-C9689BF10F8C}" srcOrd="1" destOrd="0" presId="urn:microsoft.com/office/officeart/2005/8/layout/hProcess7"/>
    <dgm:cxn modelId="{81CDC56D-1060-4871-9366-CD5B4043F46E}" type="presParOf" srcId="{5648B335-BE33-4D91-A490-68B85F50049D}" destId="{EACF68AE-5746-4DF8-AACF-EF1B87D688E0}" srcOrd="2" destOrd="0" presId="urn:microsoft.com/office/officeart/2005/8/layout/hProcess7"/>
    <dgm:cxn modelId="{BAAB3EC2-17BD-403C-852D-BB7A8D74C8C3}" type="presParOf" srcId="{A67A9D22-4E93-45A8-ACB3-46D811721BE9}" destId="{8D2DC7B0-8768-4DD6-9416-2DC3E38AF67B}" srcOrd="3" destOrd="0" presId="urn:microsoft.com/office/officeart/2005/8/layout/hProcess7"/>
    <dgm:cxn modelId="{ED36FE10-4945-4B45-AAB4-572D1BC8B786}" type="presParOf" srcId="{A67A9D22-4E93-45A8-ACB3-46D811721BE9}" destId="{E0670DE5-F758-4644-AB2C-D48BAF4F8BD8}" srcOrd="4" destOrd="0" presId="urn:microsoft.com/office/officeart/2005/8/layout/hProcess7"/>
    <dgm:cxn modelId="{995871A1-52E6-4FB6-9367-65C68435D6D6}" type="presParOf" srcId="{E0670DE5-F758-4644-AB2C-D48BAF4F8BD8}" destId="{C61E02CC-7257-4072-A1A4-E71428F98E62}" srcOrd="0" destOrd="0" presId="urn:microsoft.com/office/officeart/2005/8/layout/hProcess7"/>
    <dgm:cxn modelId="{E8D59298-D1EF-4836-B7F3-8EC66465EED3}" type="presParOf" srcId="{E0670DE5-F758-4644-AB2C-D48BAF4F8BD8}" destId="{39D934D5-0F30-45E9-AE5E-1402D26E4772}" srcOrd="1" destOrd="0" presId="urn:microsoft.com/office/officeart/2005/8/layout/hProcess7"/>
    <dgm:cxn modelId="{508723AF-0F94-48D0-98A1-6E4DD4C7012B}" type="presParOf" srcId="{E0670DE5-F758-4644-AB2C-D48BAF4F8BD8}" destId="{6994C2F5-F9EE-48CF-A035-850A303E2FAE}" srcOrd="2" destOrd="0" presId="urn:microsoft.com/office/officeart/2005/8/layout/hProcess7"/>
    <dgm:cxn modelId="{12FE01C7-E642-4D66-B429-84895F204562}" type="presParOf" srcId="{A67A9D22-4E93-45A8-ACB3-46D811721BE9}" destId="{E5EF1419-9DEF-450B-B8FE-131B9F3551D0}" srcOrd="5" destOrd="0" presId="urn:microsoft.com/office/officeart/2005/8/layout/hProcess7"/>
    <dgm:cxn modelId="{837846DD-15D0-4F8B-A385-FED91ED6CBC6}" type="presParOf" srcId="{A67A9D22-4E93-45A8-ACB3-46D811721BE9}" destId="{1C2968B1-E72E-457A-981B-24E8364526AF}" srcOrd="6" destOrd="0" presId="urn:microsoft.com/office/officeart/2005/8/layout/hProcess7"/>
    <dgm:cxn modelId="{CA5205FF-CD8A-422B-AC1F-1276D979F791}" type="presParOf" srcId="{1C2968B1-E72E-457A-981B-24E8364526AF}" destId="{E17C567D-9A9F-462A-B2DF-C93A5D8051DE}" srcOrd="0" destOrd="0" presId="urn:microsoft.com/office/officeart/2005/8/layout/hProcess7"/>
    <dgm:cxn modelId="{CBE44562-08C7-4082-AC5C-025EC7CB70DF}" type="presParOf" srcId="{1C2968B1-E72E-457A-981B-24E8364526AF}" destId="{429BBB4F-2117-4DB9-8BC0-FD3C69979F80}" srcOrd="1" destOrd="0" presId="urn:microsoft.com/office/officeart/2005/8/layout/hProcess7"/>
    <dgm:cxn modelId="{851C86C2-699E-4116-9637-129852020721}" type="presParOf" srcId="{1C2968B1-E72E-457A-981B-24E8364526AF}" destId="{E3E8972A-948B-4EFE-B2BC-BE673668B5F5}" srcOrd="2" destOrd="0" presId="urn:microsoft.com/office/officeart/2005/8/layout/hProcess7"/>
    <dgm:cxn modelId="{04925A39-D826-4221-A282-3B2C321F2134}" type="presParOf" srcId="{A67A9D22-4E93-45A8-ACB3-46D811721BE9}" destId="{14AA43A2-3E88-476E-9355-67DB2D833664}" srcOrd="7" destOrd="0" presId="urn:microsoft.com/office/officeart/2005/8/layout/hProcess7"/>
    <dgm:cxn modelId="{68CE91CD-4203-4BD4-B2F9-B79A3AE3D667}" type="presParOf" srcId="{A67A9D22-4E93-45A8-ACB3-46D811721BE9}" destId="{C8E0EEF6-B1D5-4C03-9404-AA20435BAF43}" srcOrd="8" destOrd="0" presId="urn:microsoft.com/office/officeart/2005/8/layout/hProcess7"/>
    <dgm:cxn modelId="{4B7AC04A-01ED-4174-BC4D-E80A9C1E3E5D}" type="presParOf" srcId="{C8E0EEF6-B1D5-4C03-9404-AA20435BAF43}" destId="{07422066-57BA-472A-B7BA-CB8C6BE2DBD0}" srcOrd="0" destOrd="0" presId="urn:microsoft.com/office/officeart/2005/8/layout/hProcess7"/>
    <dgm:cxn modelId="{51BAC959-D218-4B30-8AB1-CFD64D718108}" type="presParOf" srcId="{C8E0EEF6-B1D5-4C03-9404-AA20435BAF43}" destId="{F82AF7AC-C555-4AC3-8D2E-9C81468D98AD}" srcOrd="1" destOrd="0" presId="urn:microsoft.com/office/officeart/2005/8/layout/hProcess7"/>
    <dgm:cxn modelId="{D591DCB5-E273-4EFA-A3E3-9AABFC7D775E}" type="presParOf" srcId="{C8E0EEF6-B1D5-4C03-9404-AA20435BAF43}" destId="{54829448-D124-4FC2-BA7A-93045B598B9A}"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B3027-6CAC-4BF2-B035-334358142C9D}">
      <dsp:nvSpPr>
        <dsp:cNvPr id="0" name=""/>
        <dsp:cNvSpPr/>
      </dsp:nvSpPr>
      <dsp:spPr>
        <a:xfrm>
          <a:off x="0" y="327412"/>
          <a:ext cx="1469197" cy="9553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Source Sans Pro"/>
            </a:rPr>
            <a:t>Los estándares pueden motivar a los empleados a realizar su trabajo de forma eficiente.</a:t>
          </a:r>
          <a:endParaRPr lang="es-ES" sz="900" kern="1200" dirty="0"/>
        </a:p>
      </dsp:txBody>
      <dsp:txXfrm>
        <a:off x="0" y="327412"/>
        <a:ext cx="1469197" cy="955398"/>
      </dsp:txXfrm>
    </dsp:sp>
    <dsp:sp modelId="{D350013E-DD48-4051-A430-A051E17148E5}">
      <dsp:nvSpPr>
        <dsp:cNvPr id="0" name=""/>
        <dsp:cNvSpPr/>
      </dsp:nvSpPr>
      <dsp:spPr>
        <a:xfrm>
          <a:off x="1593888" y="327407"/>
          <a:ext cx="1469197" cy="9765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Source Sans Pro"/>
            </a:rPr>
            <a:t>Permite medir y supervisar la eficiencia del desarrollo operacional del establecimiento.</a:t>
          </a:r>
        </a:p>
      </dsp:txBody>
      <dsp:txXfrm>
        <a:off x="1593888" y="327407"/>
        <a:ext cx="1469197" cy="976528"/>
      </dsp:txXfrm>
    </dsp:sp>
    <dsp:sp modelId="{E3602135-91CE-419F-A876-84836E5FA787}">
      <dsp:nvSpPr>
        <dsp:cNvPr id="0" name=""/>
        <dsp:cNvSpPr/>
      </dsp:nvSpPr>
      <dsp:spPr>
        <a:xfrm>
          <a:off x="3232234" y="327407"/>
          <a:ext cx="1469197" cy="9839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Source Sans Pro"/>
            </a:rPr>
            <a:t>Realiza análisis detallados de las diferentes actividades/procesos que colaboran con la disminución de costos.</a:t>
          </a:r>
        </a:p>
      </dsp:txBody>
      <dsp:txXfrm>
        <a:off x="3232234" y="327407"/>
        <a:ext cx="1469197" cy="983968"/>
      </dsp:txXfrm>
    </dsp:sp>
    <dsp:sp modelId="{EDD4A087-AD8C-46A9-87D3-0BAAEE8D3096}">
      <dsp:nvSpPr>
        <dsp:cNvPr id="0" name=""/>
        <dsp:cNvSpPr/>
      </dsp:nvSpPr>
      <dsp:spPr>
        <a:xfrm>
          <a:off x="0" y="1517534"/>
          <a:ext cx="1469197" cy="11404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a:latin typeface="Source Sans Pro"/>
            </a:rPr>
            <a:t>Realiza con facilidad los presupuestos.</a:t>
          </a:r>
          <a:endParaRPr lang="es-ES" sz="900" kern="1200" dirty="0">
            <a:latin typeface="Source Sans Pro"/>
          </a:endParaRPr>
        </a:p>
      </dsp:txBody>
      <dsp:txXfrm>
        <a:off x="0" y="1517534"/>
        <a:ext cx="1469197" cy="1140455"/>
      </dsp:txXfrm>
    </dsp:sp>
    <dsp:sp modelId="{BEEDF225-68A6-4894-BEAA-890C5FF98AFE}">
      <dsp:nvSpPr>
        <dsp:cNvPr id="0" name=""/>
        <dsp:cNvSpPr/>
      </dsp:nvSpPr>
      <dsp:spPr>
        <a:xfrm>
          <a:off x="1593888" y="1443103"/>
          <a:ext cx="1469197" cy="1182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Source Sans Pro"/>
            </a:rPr>
            <a:t>Permite tener conocimiento de la capacidad que no se usa en la producción y de las pérdidas que se presentan ocasionalmente.</a:t>
          </a:r>
        </a:p>
      </dsp:txBody>
      <dsp:txXfrm>
        <a:off x="1593888" y="1443103"/>
        <a:ext cx="1469197" cy="1182989"/>
      </dsp:txXfrm>
    </dsp:sp>
    <dsp:sp modelId="{4F4BE08B-6286-486B-ACFC-8A327FA71DC8}">
      <dsp:nvSpPr>
        <dsp:cNvPr id="0" name=""/>
        <dsp:cNvSpPr/>
      </dsp:nvSpPr>
      <dsp:spPr>
        <a:xfrm>
          <a:off x="3232234" y="1435244"/>
          <a:ext cx="1469197" cy="12199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Source Sans Pro"/>
            </a:rPr>
            <a:t>Son de gran utilidad en la orientación de la toma de decisiones, especialmente si son rechazadas dependiendo del comportamiento fijo o variable y si los costos fijos o variables se basan en los costos esperados.</a:t>
          </a:r>
        </a:p>
      </dsp:txBody>
      <dsp:txXfrm>
        <a:off x="3232234" y="1435244"/>
        <a:ext cx="1469197" cy="1219968"/>
      </dsp:txXfrm>
    </dsp:sp>
    <dsp:sp modelId="{ADF22D48-D9E9-471B-BAAC-41E592FEF70F}">
      <dsp:nvSpPr>
        <dsp:cNvPr id="0" name=""/>
        <dsp:cNvSpPr/>
      </dsp:nvSpPr>
      <dsp:spPr>
        <a:xfrm>
          <a:off x="1593888" y="2659929"/>
          <a:ext cx="1469197" cy="9304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Source Sans Pro"/>
            </a:rPr>
            <a:t>Permite conocer el valor del servicio durante todo el proceso de prestación, al igual que las evaluaciones de los inventarios en proceso con el costo correspondiente.</a:t>
          </a:r>
          <a:endParaRPr lang="es-ES" sz="900" b="0" i="0" kern="1200" dirty="0">
            <a:effectLst/>
            <a:latin typeface="Source Sans Pro"/>
          </a:endParaRPr>
        </a:p>
      </dsp:txBody>
      <dsp:txXfrm>
        <a:off x="1593888" y="2659929"/>
        <a:ext cx="1469197" cy="930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4E78A-8C80-4485-86AB-01535AC006FD}">
      <dsp:nvSpPr>
        <dsp:cNvPr id="0" name=""/>
        <dsp:cNvSpPr/>
      </dsp:nvSpPr>
      <dsp:spPr>
        <a:xfrm>
          <a:off x="502969" y="1962"/>
          <a:ext cx="1523901" cy="9143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b="0" i="0" kern="1200" dirty="0"/>
            <a:t>No se recomienda en establecimientos muy pequeños.</a:t>
          </a:r>
        </a:p>
      </dsp:txBody>
      <dsp:txXfrm>
        <a:off x="502969" y="1962"/>
        <a:ext cx="1523901" cy="914340"/>
      </dsp:txXfrm>
    </dsp:sp>
    <dsp:sp modelId="{3EEBC961-075B-4EBB-96AD-2562C5F1D6D6}">
      <dsp:nvSpPr>
        <dsp:cNvPr id="0" name=""/>
        <dsp:cNvSpPr/>
      </dsp:nvSpPr>
      <dsp:spPr>
        <a:xfrm>
          <a:off x="2179261" y="1962"/>
          <a:ext cx="1523901" cy="9143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b="0" i="0" kern="1200" dirty="0"/>
            <a:t>Causa ciertas molestias en los empleados, ya que se sienten presionados durante la búsqueda de los estándares.</a:t>
          </a:r>
        </a:p>
      </dsp:txBody>
      <dsp:txXfrm>
        <a:off x="2179261" y="1962"/>
        <a:ext cx="1523901" cy="914340"/>
      </dsp:txXfrm>
    </dsp:sp>
    <dsp:sp modelId="{E3FEFEC9-6A6B-4215-9BF0-2B505BB773F3}">
      <dsp:nvSpPr>
        <dsp:cNvPr id="0" name=""/>
        <dsp:cNvSpPr/>
      </dsp:nvSpPr>
      <dsp:spPr>
        <a:xfrm>
          <a:off x="502969" y="1068693"/>
          <a:ext cx="1523901" cy="9143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b="0" i="0" kern="1200" dirty="0"/>
            <a:t>No favorecen las operaciones que tienen órdenes pequeñas o que no tendrán más producción.</a:t>
          </a:r>
        </a:p>
      </dsp:txBody>
      <dsp:txXfrm>
        <a:off x="502969" y="1068693"/>
        <a:ext cx="1523901" cy="914340"/>
      </dsp:txXfrm>
    </dsp:sp>
    <dsp:sp modelId="{B6E84334-1E2E-48AD-86D3-1FA2F3099B45}">
      <dsp:nvSpPr>
        <dsp:cNvPr id="0" name=""/>
        <dsp:cNvSpPr/>
      </dsp:nvSpPr>
      <dsp:spPr>
        <a:xfrm>
          <a:off x="2179261" y="1068693"/>
          <a:ext cx="1523901" cy="9143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b="0" i="0" kern="1200" dirty="0"/>
            <a:t>No se pueden adoptar en todo tipo de establecimiento de salud.</a:t>
          </a:r>
        </a:p>
      </dsp:txBody>
      <dsp:txXfrm>
        <a:off x="2179261" y="1068693"/>
        <a:ext cx="1523901" cy="914340"/>
      </dsp:txXfrm>
    </dsp:sp>
    <dsp:sp modelId="{D0CC7629-E8F6-4205-A0ED-560A8D3539AF}">
      <dsp:nvSpPr>
        <dsp:cNvPr id="0" name=""/>
        <dsp:cNvSpPr/>
      </dsp:nvSpPr>
      <dsp:spPr>
        <a:xfrm>
          <a:off x="1341115" y="2135424"/>
          <a:ext cx="1523901" cy="9143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b="0" i="0" kern="1200" dirty="0"/>
            <a:t>Exige relación de inventarios en cortos períodos del proceso de prestación de servicios de salud.</a:t>
          </a:r>
        </a:p>
      </dsp:txBody>
      <dsp:txXfrm>
        <a:off x="1341115" y="2135424"/>
        <a:ext cx="1523901" cy="914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B4735-5B7E-44D7-BAB3-F9B4FB90694D}">
      <dsp:nvSpPr>
        <dsp:cNvPr id="0" name=""/>
        <dsp:cNvSpPr/>
      </dsp:nvSpPr>
      <dsp:spPr>
        <a:xfrm>
          <a:off x="0" y="1270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Recurso Humano (RH)</a:t>
          </a:r>
        </a:p>
      </dsp:txBody>
      <dsp:txXfrm>
        <a:off x="0" y="127000"/>
        <a:ext cx="1904999" cy="1143000"/>
      </dsp:txXfrm>
    </dsp:sp>
    <dsp:sp modelId="{DB82C63F-5AD7-4C4E-9809-828DFC248809}">
      <dsp:nvSpPr>
        <dsp:cNvPr id="0" name=""/>
        <dsp:cNvSpPr/>
      </dsp:nvSpPr>
      <dsp:spPr>
        <a:xfrm>
          <a:off x="2095500" y="1270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Insumos (I)</a:t>
          </a:r>
        </a:p>
      </dsp:txBody>
      <dsp:txXfrm>
        <a:off x="2095500" y="127000"/>
        <a:ext cx="1904999" cy="1143000"/>
      </dsp:txXfrm>
    </dsp:sp>
    <dsp:sp modelId="{BF0BC74A-D0EE-4AAC-B24F-0A6C7BD2E872}">
      <dsp:nvSpPr>
        <dsp:cNvPr id="0" name=""/>
        <dsp:cNvSpPr/>
      </dsp:nvSpPr>
      <dsp:spPr>
        <a:xfrm>
          <a:off x="4191000" y="1270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t>Servicios Básicos (Sb)</a:t>
          </a:r>
        </a:p>
        <a:p>
          <a:pPr marL="114300" lvl="1" indent="-114300" algn="l" defTabSz="533400">
            <a:lnSpc>
              <a:spcPct val="90000"/>
            </a:lnSpc>
            <a:spcBef>
              <a:spcPct val="0"/>
            </a:spcBef>
            <a:spcAft>
              <a:spcPct val="15000"/>
            </a:spcAft>
            <a:buChar char="•"/>
          </a:pPr>
          <a:r>
            <a:rPr lang="es-ES" sz="1200" kern="1200" dirty="0"/>
            <a:t>Energía eléctrica </a:t>
          </a:r>
        </a:p>
        <a:p>
          <a:pPr marL="114300" lvl="1" indent="-114300" algn="l" defTabSz="533400">
            <a:lnSpc>
              <a:spcPct val="90000"/>
            </a:lnSpc>
            <a:spcBef>
              <a:spcPct val="0"/>
            </a:spcBef>
            <a:spcAft>
              <a:spcPct val="15000"/>
            </a:spcAft>
            <a:buChar char="•"/>
          </a:pPr>
          <a:r>
            <a:rPr lang="es-ES" sz="1200" kern="1200" dirty="0"/>
            <a:t>Agua </a:t>
          </a:r>
        </a:p>
        <a:p>
          <a:pPr marL="114300" lvl="1" indent="-114300" algn="l" defTabSz="533400">
            <a:lnSpc>
              <a:spcPct val="90000"/>
            </a:lnSpc>
            <a:spcBef>
              <a:spcPct val="0"/>
            </a:spcBef>
            <a:spcAft>
              <a:spcPct val="15000"/>
            </a:spcAft>
            <a:buChar char="•"/>
          </a:pPr>
          <a:r>
            <a:rPr lang="es-ES" sz="1200" kern="1200" dirty="0"/>
            <a:t>telefónica</a:t>
          </a:r>
        </a:p>
      </dsp:txBody>
      <dsp:txXfrm>
        <a:off x="4191000" y="127000"/>
        <a:ext cx="1904999" cy="1143000"/>
      </dsp:txXfrm>
    </dsp:sp>
    <dsp:sp modelId="{7262D27E-1061-4A58-98FB-A0C81C138EE2}">
      <dsp:nvSpPr>
        <dsp:cNvPr id="0" name=""/>
        <dsp:cNvSpPr/>
      </dsp:nvSpPr>
      <dsp:spPr>
        <a:xfrm>
          <a:off x="0" y="14605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Equipamiento Básico (E)</a:t>
          </a:r>
        </a:p>
      </dsp:txBody>
      <dsp:txXfrm>
        <a:off x="0" y="1460500"/>
        <a:ext cx="1904999" cy="1143000"/>
      </dsp:txXfrm>
    </dsp:sp>
    <dsp:sp modelId="{1C293C90-832B-4576-9CAF-94A41D668313}">
      <dsp:nvSpPr>
        <dsp:cNvPr id="0" name=""/>
        <dsp:cNvSpPr/>
      </dsp:nvSpPr>
      <dsp:spPr>
        <a:xfrm>
          <a:off x="2095500" y="14605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Infraestructura (</a:t>
          </a:r>
          <a:r>
            <a:rPr lang="es-ES" sz="1600" kern="1200" dirty="0" err="1"/>
            <a:t>If</a:t>
          </a:r>
          <a:r>
            <a:rPr lang="es-ES" sz="1600" kern="1200" dirty="0"/>
            <a:t>)</a:t>
          </a:r>
        </a:p>
      </dsp:txBody>
      <dsp:txXfrm>
        <a:off x="2095500" y="1460500"/>
        <a:ext cx="1904999" cy="1143000"/>
      </dsp:txXfrm>
    </dsp:sp>
    <dsp:sp modelId="{B82A06B7-5C79-410C-962F-8CA60703FA4B}">
      <dsp:nvSpPr>
        <dsp:cNvPr id="0" name=""/>
        <dsp:cNvSpPr/>
      </dsp:nvSpPr>
      <dsp:spPr>
        <a:xfrm>
          <a:off x="4191000" y="14605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Servicios administrativos (</a:t>
          </a:r>
          <a:r>
            <a:rPr lang="es-ES" sz="1600" kern="1200" dirty="0" err="1"/>
            <a:t>Sa</a:t>
          </a:r>
          <a:r>
            <a:rPr lang="es-ES" sz="1600" kern="1200" dirty="0"/>
            <a:t>)</a:t>
          </a:r>
        </a:p>
      </dsp:txBody>
      <dsp:txXfrm>
        <a:off x="4191000" y="1460500"/>
        <a:ext cx="1904999" cy="1143000"/>
      </dsp:txXfrm>
    </dsp:sp>
    <dsp:sp modelId="{479D03AD-E100-47C5-8CDC-B30ABBB3B7AE}">
      <dsp:nvSpPr>
        <dsp:cNvPr id="0" name=""/>
        <dsp:cNvSpPr/>
      </dsp:nvSpPr>
      <dsp:spPr>
        <a:xfrm>
          <a:off x="2095500" y="2793999"/>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Servicios generales (Sg)</a:t>
          </a:r>
        </a:p>
      </dsp:txBody>
      <dsp:txXfrm>
        <a:off x="2095500" y="2793999"/>
        <a:ext cx="1904999" cy="1143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16422-3808-435B-9202-098965F84962}">
      <dsp:nvSpPr>
        <dsp:cNvPr id="0" name=""/>
        <dsp:cNvSpPr/>
      </dsp:nvSpPr>
      <dsp:spPr>
        <a:xfrm>
          <a:off x="3393" y="153151"/>
          <a:ext cx="1184671" cy="1421606"/>
        </a:xfrm>
        <a:prstGeom prst="roundRect">
          <a:avLst>
            <a:gd name="adj" fmla="val 5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s-MX" sz="1400" kern="1200" dirty="0"/>
            <a:t>Primero </a:t>
          </a:r>
          <a:endParaRPr lang="es-419" sz="1400" kern="1200" dirty="0"/>
        </a:p>
      </dsp:txBody>
      <dsp:txXfrm rot="16200000">
        <a:off x="-460998" y="617542"/>
        <a:ext cx="1165717" cy="236934"/>
      </dsp:txXfrm>
    </dsp:sp>
    <dsp:sp modelId="{C5406321-E077-4704-BA6F-333E77EDA704}">
      <dsp:nvSpPr>
        <dsp:cNvPr id="0" name=""/>
        <dsp:cNvSpPr/>
      </dsp:nvSpPr>
      <dsp:spPr>
        <a:xfrm>
          <a:off x="240327" y="153151"/>
          <a:ext cx="882580" cy="14216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None/>
          </a:pPr>
          <a:r>
            <a:rPr lang="es-SV" sz="900" kern="1200" dirty="0"/>
            <a:t>Establecer una matriz donde deben estar consignados los centros de costo </a:t>
          </a:r>
          <a:r>
            <a:rPr lang="es-SV" sz="900" kern="1200" dirty="0" err="1"/>
            <a:t>ue</a:t>
          </a:r>
          <a:r>
            <a:rPr lang="es-SV" sz="900" kern="1200" dirty="0"/>
            <a:t> conforman los servicios generales</a:t>
          </a:r>
          <a:endParaRPr lang="es-419" sz="900" kern="1200" dirty="0"/>
        </a:p>
      </dsp:txBody>
      <dsp:txXfrm>
        <a:off x="240327" y="153151"/>
        <a:ext cx="882580" cy="1421606"/>
      </dsp:txXfrm>
    </dsp:sp>
    <dsp:sp modelId="{ADE76EAB-38B3-47CA-B6D2-0FCB47211CE4}">
      <dsp:nvSpPr>
        <dsp:cNvPr id="0" name=""/>
        <dsp:cNvSpPr/>
      </dsp:nvSpPr>
      <dsp:spPr>
        <a:xfrm>
          <a:off x="1229528" y="153151"/>
          <a:ext cx="1184671" cy="1421606"/>
        </a:xfrm>
        <a:prstGeom prst="roundRect">
          <a:avLst>
            <a:gd name="adj" fmla="val 5000"/>
          </a:avLst>
        </a:prstGeom>
        <a:solidFill>
          <a:schemeClr val="accent1">
            <a:shade val="80000"/>
            <a:hueOff val="201832"/>
            <a:satOff val="-22154"/>
            <a:lumOff val="108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s-MX" sz="1400" kern="1200" dirty="0"/>
            <a:t>Segundo</a:t>
          </a:r>
          <a:endParaRPr lang="es-419" sz="1400" kern="1200" dirty="0"/>
        </a:p>
      </dsp:txBody>
      <dsp:txXfrm rot="16200000">
        <a:off x="765137" y="617542"/>
        <a:ext cx="1165717" cy="236934"/>
      </dsp:txXfrm>
    </dsp:sp>
    <dsp:sp modelId="{3970F56C-C339-4A76-BCDF-E9CB3AE75993}">
      <dsp:nvSpPr>
        <dsp:cNvPr id="0" name=""/>
        <dsp:cNvSpPr/>
      </dsp:nvSpPr>
      <dsp:spPr>
        <a:xfrm rot="5400000">
          <a:off x="1131003" y="1282862"/>
          <a:ext cx="208896" cy="177700"/>
        </a:xfrm>
        <a:prstGeom prst="flowChartExtra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A422CA-FFDD-4A75-AE18-9B6EC51C9886}">
      <dsp:nvSpPr>
        <dsp:cNvPr id="0" name=""/>
        <dsp:cNvSpPr/>
      </dsp:nvSpPr>
      <dsp:spPr>
        <a:xfrm>
          <a:off x="1466463" y="153151"/>
          <a:ext cx="882580" cy="14216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None/>
          </a:pPr>
          <a:r>
            <a:rPr lang="es-MX" sz="900" kern="1200" dirty="0"/>
            <a:t>En esta matriz deberá consignarse la información de producción de actividades realizadas por los servicios generales  a los servicios intermedios y finales.</a:t>
          </a:r>
          <a:endParaRPr lang="es-419" sz="900" kern="1200" dirty="0"/>
        </a:p>
      </dsp:txBody>
      <dsp:txXfrm>
        <a:off x="1466463" y="153151"/>
        <a:ext cx="882580" cy="1421606"/>
      </dsp:txXfrm>
    </dsp:sp>
    <dsp:sp modelId="{A4DDF3A8-8531-41DE-9853-968588314365}">
      <dsp:nvSpPr>
        <dsp:cNvPr id="0" name=""/>
        <dsp:cNvSpPr/>
      </dsp:nvSpPr>
      <dsp:spPr>
        <a:xfrm>
          <a:off x="2455664" y="153151"/>
          <a:ext cx="1184671" cy="1421606"/>
        </a:xfrm>
        <a:prstGeom prst="roundRect">
          <a:avLst>
            <a:gd name="adj" fmla="val 5000"/>
          </a:avLst>
        </a:prstGeom>
        <a:solidFill>
          <a:schemeClr val="accent1">
            <a:shade val="80000"/>
            <a:hueOff val="403665"/>
            <a:satOff val="-44308"/>
            <a:lumOff val="217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s-MX" sz="1400" kern="1200" dirty="0"/>
            <a:t>Tercero</a:t>
          </a:r>
          <a:endParaRPr lang="es-419" sz="1400" kern="1200" dirty="0"/>
        </a:p>
      </dsp:txBody>
      <dsp:txXfrm rot="16200000">
        <a:off x="1991272" y="617542"/>
        <a:ext cx="1165717" cy="236934"/>
      </dsp:txXfrm>
    </dsp:sp>
    <dsp:sp modelId="{E7EA43D9-E6F2-4845-8837-2467E73D3D79}">
      <dsp:nvSpPr>
        <dsp:cNvPr id="0" name=""/>
        <dsp:cNvSpPr/>
      </dsp:nvSpPr>
      <dsp:spPr>
        <a:xfrm rot="5400000">
          <a:off x="2357139" y="1282862"/>
          <a:ext cx="208896" cy="177700"/>
        </a:xfrm>
        <a:prstGeom prst="flowChartExtract">
          <a:avLst/>
        </a:prstGeom>
        <a:solidFill>
          <a:schemeClr val="lt1">
            <a:hueOff val="0"/>
            <a:satOff val="0"/>
            <a:lumOff val="0"/>
            <a:alphaOff val="0"/>
          </a:schemeClr>
        </a:solidFill>
        <a:ln w="25400" cap="flat" cmpd="sng" algn="ctr">
          <a:solidFill>
            <a:schemeClr val="accent1">
              <a:shade val="80000"/>
              <a:hueOff val="269110"/>
              <a:satOff val="-29539"/>
              <a:lumOff val="14528"/>
              <a:alphaOff val="0"/>
            </a:schemeClr>
          </a:solidFill>
          <a:prstDash val="solid"/>
        </a:ln>
        <a:effectLst/>
      </dsp:spPr>
      <dsp:style>
        <a:lnRef idx="2">
          <a:scrgbClr r="0" g="0" b="0"/>
        </a:lnRef>
        <a:fillRef idx="1">
          <a:scrgbClr r="0" g="0" b="0"/>
        </a:fillRef>
        <a:effectRef idx="0">
          <a:scrgbClr r="0" g="0" b="0"/>
        </a:effectRef>
        <a:fontRef idx="minor"/>
      </dsp:style>
    </dsp:sp>
    <dsp:sp modelId="{25D5EEA9-EAC2-40AF-82A6-6B42CFBFCAE8}">
      <dsp:nvSpPr>
        <dsp:cNvPr id="0" name=""/>
        <dsp:cNvSpPr/>
      </dsp:nvSpPr>
      <dsp:spPr>
        <a:xfrm>
          <a:off x="2692598" y="153151"/>
          <a:ext cx="882580" cy="14216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None/>
          </a:pPr>
          <a:r>
            <a:rPr lang="es-SV" sz="900" kern="1200" dirty="0"/>
            <a:t>Se asignarán los gastos de los centros de costos de los servicios generales. Estos gastos incluyen los gastos provenientes de los servicios administrativos.</a:t>
          </a:r>
          <a:endParaRPr lang="es-419" sz="900" kern="1200" dirty="0"/>
        </a:p>
      </dsp:txBody>
      <dsp:txXfrm>
        <a:off x="2692598" y="153151"/>
        <a:ext cx="882580" cy="1421606"/>
      </dsp:txXfrm>
    </dsp:sp>
    <dsp:sp modelId="{82A5CC00-E32E-42CF-A44D-9DC4A12AE075}">
      <dsp:nvSpPr>
        <dsp:cNvPr id="0" name=""/>
        <dsp:cNvSpPr/>
      </dsp:nvSpPr>
      <dsp:spPr>
        <a:xfrm>
          <a:off x="3681799" y="153151"/>
          <a:ext cx="1184671" cy="1421606"/>
        </a:xfrm>
        <a:prstGeom prst="roundRect">
          <a:avLst>
            <a:gd name="adj" fmla="val 5000"/>
          </a:avLst>
        </a:prstGeom>
        <a:solidFill>
          <a:schemeClr val="accent1">
            <a:shade val="80000"/>
            <a:hueOff val="605497"/>
            <a:satOff val="-66462"/>
            <a:lumOff val="326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s-MX" sz="1400" kern="1200" dirty="0"/>
            <a:t>Cuarto </a:t>
          </a:r>
          <a:endParaRPr lang="es-419" sz="1400" kern="1200" dirty="0"/>
        </a:p>
      </dsp:txBody>
      <dsp:txXfrm rot="16200000">
        <a:off x="3217408" y="617542"/>
        <a:ext cx="1165717" cy="236934"/>
      </dsp:txXfrm>
    </dsp:sp>
    <dsp:sp modelId="{783E3CF4-CCED-4CD4-A15D-4E53FDCBC6A6}">
      <dsp:nvSpPr>
        <dsp:cNvPr id="0" name=""/>
        <dsp:cNvSpPr/>
      </dsp:nvSpPr>
      <dsp:spPr>
        <a:xfrm rot="5400000">
          <a:off x="3583274" y="1282862"/>
          <a:ext cx="208896" cy="177700"/>
        </a:xfrm>
        <a:prstGeom prst="flowChartExtract">
          <a:avLst/>
        </a:prstGeom>
        <a:solidFill>
          <a:schemeClr val="lt1">
            <a:hueOff val="0"/>
            <a:satOff val="0"/>
            <a:lumOff val="0"/>
            <a:alphaOff val="0"/>
          </a:schemeClr>
        </a:solidFill>
        <a:ln w="25400" cap="flat" cmpd="sng" algn="ctr">
          <a:solidFill>
            <a:schemeClr val="accent1">
              <a:shade val="80000"/>
              <a:hueOff val="538220"/>
              <a:satOff val="-59077"/>
              <a:lumOff val="29057"/>
              <a:alphaOff val="0"/>
            </a:schemeClr>
          </a:solidFill>
          <a:prstDash val="solid"/>
        </a:ln>
        <a:effectLst/>
      </dsp:spPr>
      <dsp:style>
        <a:lnRef idx="2">
          <a:scrgbClr r="0" g="0" b="0"/>
        </a:lnRef>
        <a:fillRef idx="1">
          <a:scrgbClr r="0" g="0" b="0"/>
        </a:fillRef>
        <a:effectRef idx="0">
          <a:scrgbClr r="0" g="0" b="0"/>
        </a:effectRef>
        <a:fontRef idx="minor"/>
      </dsp:style>
    </dsp:sp>
    <dsp:sp modelId="{2A5E4201-2827-475A-80A5-2BA07229CD10}">
      <dsp:nvSpPr>
        <dsp:cNvPr id="0" name=""/>
        <dsp:cNvSpPr/>
      </dsp:nvSpPr>
      <dsp:spPr>
        <a:xfrm>
          <a:off x="3918733" y="153151"/>
          <a:ext cx="882580" cy="14216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None/>
          </a:pPr>
          <a:r>
            <a:rPr lang="es-SV" sz="900" kern="1200" dirty="0"/>
            <a:t>Obtener el factor de distribución de los servicios generales</a:t>
          </a:r>
          <a:endParaRPr lang="es-419" sz="900" kern="1200" dirty="0"/>
        </a:p>
      </dsp:txBody>
      <dsp:txXfrm>
        <a:off x="3918733" y="153151"/>
        <a:ext cx="882580" cy="1421606"/>
      </dsp:txXfrm>
    </dsp:sp>
    <dsp:sp modelId="{7F814084-5262-415D-A7A9-48172F17C4F7}">
      <dsp:nvSpPr>
        <dsp:cNvPr id="0" name=""/>
        <dsp:cNvSpPr/>
      </dsp:nvSpPr>
      <dsp:spPr>
        <a:xfrm>
          <a:off x="4907934" y="153151"/>
          <a:ext cx="1184671" cy="1421606"/>
        </a:xfrm>
        <a:prstGeom prst="roundRect">
          <a:avLst>
            <a:gd name="adj" fmla="val 5000"/>
          </a:avLst>
        </a:prstGeom>
        <a:solidFill>
          <a:schemeClr val="accent1">
            <a:shade val="80000"/>
            <a:hueOff val="807329"/>
            <a:satOff val="-88616"/>
            <a:lumOff val="435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s-MX" sz="1400" kern="1200" dirty="0" err="1"/>
            <a:t>uinto</a:t>
          </a:r>
          <a:r>
            <a:rPr lang="es-MX" sz="1400" kern="1200" dirty="0"/>
            <a:t> </a:t>
          </a:r>
          <a:endParaRPr lang="es-419" sz="1400" kern="1200" dirty="0"/>
        </a:p>
      </dsp:txBody>
      <dsp:txXfrm rot="16200000">
        <a:off x="4443543" y="617542"/>
        <a:ext cx="1165717" cy="236934"/>
      </dsp:txXfrm>
    </dsp:sp>
    <dsp:sp modelId="{4D537A6C-4B54-45EF-9914-4985541BDC97}">
      <dsp:nvSpPr>
        <dsp:cNvPr id="0" name=""/>
        <dsp:cNvSpPr/>
      </dsp:nvSpPr>
      <dsp:spPr>
        <a:xfrm rot="5400000">
          <a:off x="4809410" y="1282862"/>
          <a:ext cx="208896" cy="177700"/>
        </a:xfrm>
        <a:prstGeom prst="flowChartExtract">
          <a:avLst/>
        </a:prstGeom>
        <a:solidFill>
          <a:schemeClr val="lt1">
            <a:hueOff val="0"/>
            <a:satOff val="0"/>
            <a:lumOff val="0"/>
            <a:alphaOff val="0"/>
          </a:schemeClr>
        </a:solidFill>
        <a:ln w="25400" cap="flat" cmpd="sng" algn="ctr">
          <a:solidFill>
            <a:schemeClr val="accent1">
              <a:shade val="80000"/>
              <a:hueOff val="807329"/>
              <a:satOff val="-88616"/>
              <a:lumOff val="43585"/>
              <a:alphaOff val="0"/>
            </a:schemeClr>
          </a:solidFill>
          <a:prstDash val="solid"/>
        </a:ln>
        <a:effectLst/>
      </dsp:spPr>
      <dsp:style>
        <a:lnRef idx="2">
          <a:scrgbClr r="0" g="0" b="0"/>
        </a:lnRef>
        <a:fillRef idx="1">
          <a:scrgbClr r="0" g="0" b="0"/>
        </a:fillRef>
        <a:effectRef idx="0">
          <a:scrgbClr r="0" g="0" b="0"/>
        </a:effectRef>
        <a:fontRef idx="minor"/>
      </dsp:style>
    </dsp:sp>
    <dsp:sp modelId="{4558CB94-72B6-4B00-BFA8-ACAB632FD3E6}">
      <dsp:nvSpPr>
        <dsp:cNvPr id="0" name=""/>
        <dsp:cNvSpPr/>
      </dsp:nvSpPr>
      <dsp:spPr>
        <a:xfrm>
          <a:off x="5144869" y="153151"/>
          <a:ext cx="882580" cy="14216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None/>
          </a:pPr>
          <a:r>
            <a:rPr lang="es-SV" sz="900" kern="1200" dirty="0"/>
            <a:t>Asignar los costos de los servicios generales en función a las unidades producidas para los servicios intermedios y finales</a:t>
          </a:r>
          <a:endParaRPr lang="es-419" sz="900" kern="1200" dirty="0"/>
        </a:p>
      </dsp:txBody>
      <dsp:txXfrm>
        <a:off x="5144869" y="153151"/>
        <a:ext cx="882580" cy="14216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6183A-A6D9-457B-BE0D-4F62FBAEF582}">
      <dsp:nvSpPr>
        <dsp:cNvPr id="0" name=""/>
        <dsp:cNvSpPr/>
      </dsp:nvSpPr>
      <dsp:spPr>
        <a:xfrm>
          <a:off x="555" y="-167639"/>
          <a:ext cx="2389176" cy="3384822"/>
        </a:xfrm>
        <a:prstGeom prst="roundRect">
          <a:avLst>
            <a:gd name="adj" fmla="val 5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s-ES" sz="1600" kern="1200" dirty="0"/>
            <a:t>CONCEPTOS CLAVE</a:t>
          </a:r>
        </a:p>
      </dsp:txBody>
      <dsp:txXfrm rot="16200000">
        <a:off x="-1148304" y="981220"/>
        <a:ext cx="2775554" cy="477835"/>
      </dsp:txXfrm>
    </dsp:sp>
    <dsp:sp modelId="{F94D7865-558F-4A45-8848-517A3BD09E21}">
      <dsp:nvSpPr>
        <dsp:cNvPr id="0" name=""/>
        <dsp:cNvSpPr/>
      </dsp:nvSpPr>
      <dsp:spPr>
        <a:xfrm>
          <a:off x="478390" y="-167639"/>
          <a:ext cx="1779936" cy="338482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s-ES" sz="1800" kern="1200" dirty="0">
              <a:solidFill>
                <a:schemeClr val="tx1"/>
              </a:solidFill>
              <a:latin typeface="+mj-lt"/>
            </a:rPr>
            <a:t>Ha permitido desarrollar conceptos sobre costo estándar de los servicios vinculados al VIH, aspecto necesario previo al desarrollo de las sesiones de trabajo práctico </a:t>
          </a:r>
          <a:r>
            <a:rPr lang="es-ES" sz="1800" kern="1200" dirty="0" err="1">
              <a:solidFill>
                <a:schemeClr val="tx1"/>
              </a:solidFill>
              <a:latin typeface="+mj-lt"/>
            </a:rPr>
            <a:t>ue</a:t>
          </a:r>
          <a:r>
            <a:rPr lang="es-ES" sz="1800" kern="1200" dirty="0">
              <a:solidFill>
                <a:schemeClr val="tx1"/>
              </a:solidFill>
              <a:latin typeface="+mj-lt"/>
            </a:rPr>
            <a:t> realicen los países.</a:t>
          </a:r>
          <a:endParaRPr lang="es-ES" sz="1800" kern="1200" dirty="0">
            <a:solidFill>
              <a:schemeClr val="tx1"/>
            </a:solidFill>
          </a:endParaRPr>
        </a:p>
      </dsp:txBody>
      <dsp:txXfrm>
        <a:off x="478390" y="-167639"/>
        <a:ext cx="1779936" cy="3384822"/>
      </dsp:txXfrm>
    </dsp:sp>
    <dsp:sp modelId="{C61E02CC-7257-4072-A1A4-E71428F98E62}">
      <dsp:nvSpPr>
        <dsp:cNvPr id="0" name=""/>
        <dsp:cNvSpPr/>
      </dsp:nvSpPr>
      <dsp:spPr>
        <a:xfrm>
          <a:off x="2473352" y="-167639"/>
          <a:ext cx="2389176" cy="3384822"/>
        </a:xfrm>
        <a:prstGeom prst="roundRect">
          <a:avLst>
            <a:gd name="adj" fmla="val 5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s-ES" sz="1600" kern="1200" dirty="0"/>
            <a:t>BASE COMÚN</a:t>
          </a:r>
        </a:p>
      </dsp:txBody>
      <dsp:txXfrm rot="16200000">
        <a:off x="1324493" y="981220"/>
        <a:ext cx="2775554" cy="477835"/>
      </dsp:txXfrm>
    </dsp:sp>
    <dsp:sp modelId="{A23AF7CB-4B88-4337-A493-C9689BF10F8C}">
      <dsp:nvSpPr>
        <dsp:cNvPr id="0" name=""/>
        <dsp:cNvSpPr/>
      </dsp:nvSpPr>
      <dsp:spPr>
        <a:xfrm rot="5400000">
          <a:off x="2226301" y="2545911"/>
          <a:ext cx="421411" cy="358376"/>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94C2F5-F9EE-48CF-A035-850A303E2FAE}">
      <dsp:nvSpPr>
        <dsp:cNvPr id="0" name=""/>
        <dsp:cNvSpPr/>
      </dsp:nvSpPr>
      <dsp:spPr>
        <a:xfrm>
          <a:off x="2951188" y="-167639"/>
          <a:ext cx="1779936" cy="338482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s-ES" sz="1800" kern="1200" dirty="0">
              <a:solidFill>
                <a:schemeClr val="tx1"/>
              </a:solidFill>
              <a:latin typeface="+mj-lt"/>
            </a:rPr>
            <a:t>Buscamos tener una base de lenguaje común sobre costo estándar y los pasos para su cálculo.</a:t>
          </a:r>
        </a:p>
        <a:p>
          <a:pPr marL="0" lvl="0" indent="0" algn="l" defTabSz="800100">
            <a:lnSpc>
              <a:spcPct val="90000"/>
            </a:lnSpc>
            <a:spcBef>
              <a:spcPct val="0"/>
            </a:spcBef>
            <a:spcAft>
              <a:spcPct val="35000"/>
            </a:spcAft>
            <a:buNone/>
          </a:pPr>
          <a:r>
            <a:rPr lang="es-ES" sz="1800" kern="1200" dirty="0">
              <a:solidFill>
                <a:schemeClr val="tx1"/>
              </a:solidFill>
              <a:latin typeface="+mj-lt"/>
            </a:rPr>
            <a:t>Iniciamos la exploración de la aplicación de los conceptos al campo de VIH. </a:t>
          </a:r>
          <a:endParaRPr lang="es-ES" sz="1800" kern="1200" dirty="0">
            <a:solidFill>
              <a:schemeClr val="tx1"/>
            </a:solidFill>
          </a:endParaRPr>
        </a:p>
      </dsp:txBody>
      <dsp:txXfrm>
        <a:off x="2951188" y="-167639"/>
        <a:ext cx="1779936" cy="3384822"/>
      </dsp:txXfrm>
    </dsp:sp>
    <dsp:sp modelId="{07422066-57BA-472A-B7BA-CB8C6BE2DBD0}">
      <dsp:nvSpPr>
        <dsp:cNvPr id="0" name=""/>
        <dsp:cNvSpPr/>
      </dsp:nvSpPr>
      <dsp:spPr>
        <a:xfrm>
          <a:off x="4946150" y="-167639"/>
          <a:ext cx="2389176" cy="3384822"/>
        </a:xfrm>
        <a:prstGeom prst="roundRect">
          <a:avLst>
            <a:gd name="adj" fmla="val 5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es-ES" sz="1600" kern="1200" dirty="0"/>
            <a:t>USO DE MEGAS </a:t>
          </a:r>
        </a:p>
      </dsp:txBody>
      <dsp:txXfrm rot="16200000">
        <a:off x="3797290" y="981220"/>
        <a:ext cx="2775554" cy="477835"/>
      </dsp:txXfrm>
    </dsp:sp>
    <dsp:sp modelId="{429BBB4F-2117-4DB9-8BC0-FD3C69979F80}">
      <dsp:nvSpPr>
        <dsp:cNvPr id="0" name=""/>
        <dsp:cNvSpPr/>
      </dsp:nvSpPr>
      <dsp:spPr>
        <a:xfrm rot="5400000">
          <a:off x="4779587" y="2562005"/>
          <a:ext cx="421411" cy="358376"/>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829448-D124-4FC2-BA7A-93045B598B9A}">
      <dsp:nvSpPr>
        <dsp:cNvPr id="0" name=""/>
        <dsp:cNvSpPr/>
      </dsp:nvSpPr>
      <dsp:spPr>
        <a:xfrm>
          <a:off x="5423985" y="-167639"/>
          <a:ext cx="1779936" cy="338482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s-ES" sz="1800" kern="1200" dirty="0">
              <a:solidFill>
                <a:schemeClr val="tx1"/>
              </a:solidFill>
              <a:latin typeface="+mj-lt"/>
            </a:rPr>
            <a:t>La importancia que tienen los datos sobre gasto  y el financiamiento en VIH para el desarrollo de análisis secundarios, necesarios para orientar la toma de decisiones en VIH.</a:t>
          </a:r>
        </a:p>
      </dsp:txBody>
      <dsp:txXfrm>
        <a:off x="5423985" y="-167639"/>
        <a:ext cx="1779936" cy="33848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12/12/2022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12/12/2022</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3446736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14</a:t>
            </a:fld>
            <a:endParaRPr lang="es-ES" dirty="0"/>
          </a:p>
        </p:txBody>
      </p:sp>
    </p:spTree>
    <p:extLst>
      <p:ext uri="{BB962C8B-B14F-4D97-AF65-F5344CB8AC3E}">
        <p14:creationId xmlns:p14="http://schemas.microsoft.com/office/powerpoint/2010/main" val="3558978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D587E923-7CE5-48F3-82BA-AE4239043D39}" type="slidenum">
              <a:rPr lang="es-ES" smtClean="0"/>
              <a:t>15</a:t>
            </a:fld>
            <a:endParaRPr lang="es-ES" dirty="0"/>
          </a:p>
        </p:txBody>
      </p:sp>
    </p:spTree>
    <p:extLst>
      <p:ext uri="{BB962C8B-B14F-4D97-AF65-F5344CB8AC3E}">
        <p14:creationId xmlns:p14="http://schemas.microsoft.com/office/powerpoint/2010/main" val="182047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16</a:t>
            </a:fld>
            <a:endParaRPr lang="es-ES" dirty="0"/>
          </a:p>
        </p:txBody>
      </p:sp>
    </p:spTree>
    <p:extLst>
      <p:ext uri="{BB962C8B-B14F-4D97-AF65-F5344CB8AC3E}">
        <p14:creationId xmlns:p14="http://schemas.microsoft.com/office/powerpoint/2010/main" val="1328693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D587E923-7CE5-48F3-82BA-AE4239043D39}" type="slidenum">
              <a:rPr lang="es-ES" smtClean="0"/>
              <a:t>17</a:t>
            </a:fld>
            <a:endParaRPr lang="es-ES" dirty="0"/>
          </a:p>
        </p:txBody>
      </p:sp>
    </p:spTree>
    <p:extLst>
      <p:ext uri="{BB962C8B-B14F-4D97-AF65-F5344CB8AC3E}">
        <p14:creationId xmlns:p14="http://schemas.microsoft.com/office/powerpoint/2010/main" val="4113582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D587E923-7CE5-48F3-82BA-AE4239043D39}" type="slidenum">
              <a:rPr lang="es-ES" smtClean="0"/>
              <a:t>18</a:t>
            </a:fld>
            <a:endParaRPr lang="es-ES" dirty="0"/>
          </a:p>
        </p:txBody>
      </p:sp>
    </p:spTree>
    <p:extLst>
      <p:ext uri="{BB962C8B-B14F-4D97-AF65-F5344CB8AC3E}">
        <p14:creationId xmlns:p14="http://schemas.microsoft.com/office/powerpoint/2010/main" val="1079402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D587E923-7CE5-48F3-82BA-AE4239043D39}" type="slidenum">
              <a:rPr lang="es-ES" smtClean="0"/>
              <a:t>19</a:t>
            </a:fld>
            <a:endParaRPr lang="es-ES" dirty="0"/>
          </a:p>
        </p:txBody>
      </p:sp>
    </p:spTree>
    <p:extLst>
      <p:ext uri="{BB962C8B-B14F-4D97-AF65-F5344CB8AC3E}">
        <p14:creationId xmlns:p14="http://schemas.microsoft.com/office/powerpoint/2010/main" val="210245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20</a:t>
            </a:fld>
            <a:endParaRPr lang="es-ES" dirty="0"/>
          </a:p>
        </p:txBody>
      </p:sp>
    </p:spTree>
    <p:extLst>
      <p:ext uri="{BB962C8B-B14F-4D97-AF65-F5344CB8AC3E}">
        <p14:creationId xmlns:p14="http://schemas.microsoft.com/office/powerpoint/2010/main" val="1208078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21</a:t>
            </a:fld>
            <a:endParaRPr lang="es-ES" dirty="0"/>
          </a:p>
        </p:txBody>
      </p:sp>
    </p:spTree>
    <p:extLst>
      <p:ext uri="{BB962C8B-B14F-4D97-AF65-F5344CB8AC3E}">
        <p14:creationId xmlns:p14="http://schemas.microsoft.com/office/powerpoint/2010/main" val="172024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22</a:t>
            </a:fld>
            <a:endParaRPr lang="es-ES" dirty="0"/>
          </a:p>
        </p:txBody>
      </p:sp>
    </p:spTree>
    <p:extLst>
      <p:ext uri="{BB962C8B-B14F-4D97-AF65-F5344CB8AC3E}">
        <p14:creationId xmlns:p14="http://schemas.microsoft.com/office/powerpoint/2010/main" val="196857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23</a:t>
            </a:fld>
            <a:endParaRPr lang="es-ES" dirty="0"/>
          </a:p>
        </p:txBody>
      </p:sp>
    </p:spTree>
    <p:extLst>
      <p:ext uri="{BB962C8B-B14F-4D97-AF65-F5344CB8AC3E}">
        <p14:creationId xmlns:p14="http://schemas.microsoft.com/office/powerpoint/2010/main" val="2489356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6</a:t>
            </a:fld>
            <a:endParaRPr lang="es-ES" dirty="0"/>
          </a:p>
        </p:txBody>
      </p:sp>
    </p:spTree>
    <p:extLst>
      <p:ext uri="{BB962C8B-B14F-4D97-AF65-F5344CB8AC3E}">
        <p14:creationId xmlns:p14="http://schemas.microsoft.com/office/powerpoint/2010/main" val="1117243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24</a:t>
            </a:fld>
            <a:endParaRPr lang="es-ES" dirty="0"/>
          </a:p>
        </p:txBody>
      </p:sp>
    </p:spTree>
    <p:extLst>
      <p:ext uri="{BB962C8B-B14F-4D97-AF65-F5344CB8AC3E}">
        <p14:creationId xmlns:p14="http://schemas.microsoft.com/office/powerpoint/2010/main" val="1208078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25</a:t>
            </a:fld>
            <a:endParaRPr lang="es-ES" dirty="0"/>
          </a:p>
        </p:txBody>
      </p:sp>
    </p:spTree>
    <p:extLst>
      <p:ext uri="{BB962C8B-B14F-4D97-AF65-F5344CB8AC3E}">
        <p14:creationId xmlns:p14="http://schemas.microsoft.com/office/powerpoint/2010/main" val="172024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26</a:t>
            </a:fld>
            <a:endParaRPr lang="es-ES" dirty="0"/>
          </a:p>
        </p:txBody>
      </p:sp>
    </p:spTree>
    <p:extLst>
      <p:ext uri="{BB962C8B-B14F-4D97-AF65-F5344CB8AC3E}">
        <p14:creationId xmlns:p14="http://schemas.microsoft.com/office/powerpoint/2010/main" val="1968576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27</a:t>
            </a:fld>
            <a:endParaRPr lang="es-ES" dirty="0"/>
          </a:p>
        </p:txBody>
      </p:sp>
    </p:spTree>
    <p:extLst>
      <p:ext uri="{BB962C8B-B14F-4D97-AF65-F5344CB8AC3E}">
        <p14:creationId xmlns:p14="http://schemas.microsoft.com/office/powerpoint/2010/main" val="2489356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28</a:t>
            </a:fld>
            <a:endParaRPr lang="es-ES" dirty="0"/>
          </a:p>
        </p:txBody>
      </p:sp>
    </p:spTree>
    <p:extLst>
      <p:ext uri="{BB962C8B-B14F-4D97-AF65-F5344CB8AC3E}">
        <p14:creationId xmlns:p14="http://schemas.microsoft.com/office/powerpoint/2010/main" val="3023789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29</a:t>
            </a:fld>
            <a:endParaRPr lang="es-ES" dirty="0"/>
          </a:p>
        </p:txBody>
      </p:sp>
    </p:spTree>
    <p:extLst>
      <p:ext uri="{BB962C8B-B14F-4D97-AF65-F5344CB8AC3E}">
        <p14:creationId xmlns:p14="http://schemas.microsoft.com/office/powerpoint/2010/main" val="964389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30</a:t>
            </a:fld>
            <a:endParaRPr lang="es-ES" dirty="0"/>
          </a:p>
        </p:txBody>
      </p:sp>
    </p:spTree>
    <p:extLst>
      <p:ext uri="{BB962C8B-B14F-4D97-AF65-F5344CB8AC3E}">
        <p14:creationId xmlns:p14="http://schemas.microsoft.com/office/powerpoint/2010/main" val="803411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31</a:t>
            </a:fld>
            <a:endParaRPr lang="es-ES" dirty="0"/>
          </a:p>
        </p:txBody>
      </p:sp>
    </p:spTree>
    <p:extLst>
      <p:ext uri="{BB962C8B-B14F-4D97-AF65-F5344CB8AC3E}">
        <p14:creationId xmlns:p14="http://schemas.microsoft.com/office/powerpoint/2010/main" val="2559992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32</a:t>
            </a:fld>
            <a:endParaRPr lang="es-ES" dirty="0"/>
          </a:p>
        </p:txBody>
      </p:sp>
    </p:spTree>
    <p:extLst>
      <p:ext uri="{BB962C8B-B14F-4D97-AF65-F5344CB8AC3E}">
        <p14:creationId xmlns:p14="http://schemas.microsoft.com/office/powerpoint/2010/main" val="234720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33</a:t>
            </a:fld>
            <a:endParaRPr lang="es-ES" dirty="0"/>
          </a:p>
        </p:txBody>
      </p:sp>
    </p:spTree>
    <p:extLst>
      <p:ext uri="{BB962C8B-B14F-4D97-AF65-F5344CB8AC3E}">
        <p14:creationId xmlns:p14="http://schemas.microsoft.com/office/powerpoint/2010/main" val="347908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7</a:t>
            </a:fld>
            <a:endParaRPr lang="es-ES" dirty="0"/>
          </a:p>
        </p:txBody>
      </p:sp>
    </p:spTree>
    <p:extLst>
      <p:ext uri="{BB962C8B-B14F-4D97-AF65-F5344CB8AC3E}">
        <p14:creationId xmlns:p14="http://schemas.microsoft.com/office/powerpoint/2010/main" val="172024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34</a:t>
            </a:fld>
            <a:endParaRPr lang="es-ES" dirty="0"/>
          </a:p>
        </p:txBody>
      </p:sp>
    </p:spTree>
    <p:extLst>
      <p:ext uri="{BB962C8B-B14F-4D97-AF65-F5344CB8AC3E}">
        <p14:creationId xmlns:p14="http://schemas.microsoft.com/office/powerpoint/2010/main" val="1419326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35</a:t>
            </a:fld>
            <a:endParaRPr lang="es-ES" dirty="0"/>
          </a:p>
        </p:txBody>
      </p:sp>
    </p:spTree>
    <p:extLst>
      <p:ext uri="{BB962C8B-B14F-4D97-AF65-F5344CB8AC3E}">
        <p14:creationId xmlns:p14="http://schemas.microsoft.com/office/powerpoint/2010/main" val="182739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36</a:t>
            </a:fld>
            <a:endParaRPr lang="es-ES" dirty="0"/>
          </a:p>
        </p:txBody>
      </p:sp>
    </p:spTree>
    <p:extLst>
      <p:ext uri="{BB962C8B-B14F-4D97-AF65-F5344CB8AC3E}">
        <p14:creationId xmlns:p14="http://schemas.microsoft.com/office/powerpoint/2010/main" val="993126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37</a:t>
            </a:fld>
            <a:endParaRPr lang="es-ES" dirty="0"/>
          </a:p>
        </p:txBody>
      </p:sp>
    </p:spTree>
    <p:extLst>
      <p:ext uri="{BB962C8B-B14F-4D97-AF65-F5344CB8AC3E}">
        <p14:creationId xmlns:p14="http://schemas.microsoft.com/office/powerpoint/2010/main" val="3369061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38</a:t>
            </a:fld>
            <a:endParaRPr lang="es-ES" dirty="0"/>
          </a:p>
        </p:txBody>
      </p:sp>
    </p:spTree>
    <p:extLst>
      <p:ext uri="{BB962C8B-B14F-4D97-AF65-F5344CB8AC3E}">
        <p14:creationId xmlns:p14="http://schemas.microsoft.com/office/powerpoint/2010/main" val="3909487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39</a:t>
            </a:fld>
            <a:endParaRPr lang="es-ES" dirty="0"/>
          </a:p>
        </p:txBody>
      </p:sp>
    </p:spTree>
    <p:extLst>
      <p:ext uri="{BB962C8B-B14F-4D97-AF65-F5344CB8AC3E}">
        <p14:creationId xmlns:p14="http://schemas.microsoft.com/office/powerpoint/2010/main" val="561663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40</a:t>
            </a:fld>
            <a:endParaRPr lang="es-ES" dirty="0"/>
          </a:p>
        </p:txBody>
      </p:sp>
    </p:spTree>
    <p:extLst>
      <p:ext uri="{BB962C8B-B14F-4D97-AF65-F5344CB8AC3E}">
        <p14:creationId xmlns:p14="http://schemas.microsoft.com/office/powerpoint/2010/main" val="265496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41</a:t>
            </a:fld>
            <a:endParaRPr lang="es-ES" dirty="0"/>
          </a:p>
        </p:txBody>
      </p:sp>
    </p:spTree>
    <p:extLst>
      <p:ext uri="{BB962C8B-B14F-4D97-AF65-F5344CB8AC3E}">
        <p14:creationId xmlns:p14="http://schemas.microsoft.com/office/powerpoint/2010/main" val="2609569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42</a:t>
            </a:fld>
            <a:endParaRPr lang="es-ES" dirty="0"/>
          </a:p>
        </p:txBody>
      </p:sp>
    </p:spTree>
    <p:extLst>
      <p:ext uri="{BB962C8B-B14F-4D97-AF65-F5344CB8AC3E}">
        <p14:creationId xmlns:p14="http://schemas.microsoft.com/office/powerpoint/2010/main" val="4044123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43</a:t>
            </a:fld>
            <a:endParaRPr lang="es-ES" dirty="0"/>
          </a:p>
        </p:txBody>
      </p:sp>
    </p:spTree>
    <p:extLst>
      <p:ext uri="{BB962C8B-B14F-4D97-AF65-F5344CB8AC3E}">
        <p14:creationId xmlns:p14="http://schemas.microsoft.com/office/powerpoint/2010/main" val="76479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8</a:t>
            </a:fld>
            <a:endParaRPr lang="es-ES" dirty="0"/>
          </a:p>
        </p:txBody>
      </p:sp>
    </p:spTree>
    <p:extLst>
      <p:ext uri="{BB962C8B-B14F-4D97-AF65-F5344CB8AC3E}">
        <p14:creationId xmlns:p14="http://schemas.microsoft.com/office/powerpoint/2010/main" val="3629188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44</a:t>
            </a:fld>
            <a:endParaRPr lang="es-ES" dirty="0"/>
          </a:p>
        </p:txBody>
      </p:sp>
    </p:spTree>
    <p:extLst>
      <p:ext uri="{BB962C8B-B14F-4D97-AF65-F5344CB8AC3E}">
        <p14:creationId xmlns:p14="http://schemas.microsoft.com/office/powerpoint/2010/main" val="1371216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45</a:t>
            </a:fld>
            <a:endParaRPr lang="es-ES" dirty="0"/>
          </a:p>
        </p:txBody>
      </p:sp>
    </p:spTree>
    <p:extLst>
      <p:ext uri="{BB962C8B-B14F-4D97-AF65-F5344CB8AC3E}">
        <p14:creationId xmlns:p14="http://schemas.microsoft.com/office/powerpoint/2010/main" val="1759181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46</a:t>
            </a:fld>
            <a:endParaRPr lang="es-ES" dirty="0"/>
          </a:p>
        </p:txBody>
      </p:sp>
    </p:spTree>
    <p:extLst>
      <p:ext uri="{BB962C8B-B14F-4D97-AF65-F5344CB8AC3E}">
        <p14:creationId xmlns:p14="http://schemas.microsoft.com/office/powerpoint/2010/main" val="3356568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47</a:t>
            </a:fld>
            <a:endParaRPr lang="es-ES" dirty="0"/>
          </a:p>
        </p:txBody>
      </p:sp>
    </p:spTree>
    <p:extLst>
      <p:ext uri="{BB962C8B-B14F-4D97-AF65-F5344CB8AC3E}">
        <p14:creationId xmlns:p14="http://schemas.microsoft.com/office/powerpoint/2010/main" val="953185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48</a:t>
            </a:fld>
            <a:endParaRPr lang="es-ES" dirty="0"/>
          </a:p>
        </p:txBody>
      </p:sp>
    </p:spTree>
    <p:extLst>
      <p:ext uri="{BB962C8B-B14F-4D97-AF65-F5344CB8AC3E}">
        <p14:creationId xmlns:p14="http://schemas.microsoft.com/office/powerpoint/2010/main" val="39665739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49</a:t>
            </a:fld>
            <a:endParaRPr lang="es-ES" dirty="0"/>
          </a:p>
        </p:txBody>
      </p:sp>
    </p:spTree>
    <p:extLst>
      <p:ext uri="{BB962C8B-B14F-4D97-AF65-F5344CB8AC3E}">
        <p14:creationId xmlns:p14="http://schemas.microsoft.com/office/powerpoint/2010/main" val="27053766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D587E923-7CE5-48F3-82BA-AE4239043D39}" type="slidenum">
              <a:rPr lang="es-ES" smtClean="0"/>
              <a:t>50</a:t>
            </a:fld>
            <a:endParaRPr lang="es-ES" dirty="0"/>
          </a:p>
        </p:txBody>
      </p:sp>
    </p:spTree>
    <p:extLst>
      <p:ext uri="{BB962C8B-B14F-4D97-AF65-F5344CB8AC3E}">
        <p14:creationId xmlns:p14="http://schemas.microsoft.com/office/powerpoint/2010/main" val="126401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9</a:t>
            </a:fld>
            <a:endParaRPr lang="es-ES" dirty="0"/>
          </a:p>
        </p:txBody>
      </p:sp>
    </p:spTree>
    <p:extLst>
      <p:ext uri="{BB962C8B-B14F-4D97-AF65-F5344CB8AC3E}">
        <p14:creationId xmlns:p14="http://schemas.microsoft.com/office/powerpoint/2010/main" val="767946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10</a:t>
            </a:fld>
            <a:endParaRPr lang="es-ES" dirty="0"/>
          </a:p>
        </p:txBody>
      </p:sp>
    </p:spTree>
    <p:extLst>
      <p:ext uri="{BB962C8B-B14F-4D97-AF65-F5344CB8AC3E}">
        <p14:creationId xmlns:p14="http://schemas.microsoft.com/office/powerpoint/2010/main" val="196857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11</a:t>
            </a:fld>
            <a:endParaRPr lang="es-ES" dirty="0"/>
          </a:p>
        </p:txBody>
      </p:sp>
    </p:spTree>
    <p:extLst>
      <p:ext uri="{BB962C8B-B14F-4D97-AF65-F5344CB8AC3E}">
        <p14:creationId xmlns:p14="http://schemas.microsoft.com/office/powerpoint/2010/main" val="1001740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12</a:t>
            </a:fld>
            <a:endParaRPr lang="es-ES" dirty="0"/>
          </a:p>
        </p:txBody>
      </p:sp>
    </p:spTree>
    <p:extLst>
      <p:ext uri="{BB962C8B-B14F-4D97-AF65-F5344CB8AC3E}">
        <p14:creationId xmlns:p14="http://schemas.microsoft.com/office/powerpoint/2010/main" val="163023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D587E923-7CE5-48F3-82BA-AE4239043D39}" type="slidenum">
              <a:rPr lang="es-ES" smtClean="0"/>
              <a:t>13</a:t>
            </a:fld>
            <a:endParaRPr lang="es-ES" dirty="0"/>
          </a:p>
        </p:txBody>
      </p:sp>
    </p:spTree>
    <p:extLst>
      <p:ext uri="{BB962C8B-B14F-4D97-AF65-F5344CB8AC3E}">
        <p14:creationId xmlns:p14="http://schemas.microsoft.com/office/powerpoint/2010/main" val="3669211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12/12/2022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530" y="358197"/>
            <a:ext cx="711357" cy="716845"/>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36776" y="468776"/>
            <a:ext cx="1234505" cy="397027"/>
          </a:xfrm>
          <a:prstGeom prst="rect">
            <a:avLst/>
          </a:prstGeom>
        </p:spPr>
      </p:pic>
      <p:pic>
        <p:nvPicPr>
          <p:cNvPr id="6" name="Imagen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4170" y="358197"/>
            <a:ext cx="1206358" cy="560095"/>
          </a:xfrm>
          <a:prstGeom prst="rect">
            <a:avLst/>
          </a:prstGeom>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12/12/2022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12/12/2022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12/12/2022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12/12/2022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12/12/2022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12/12/2022</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598" y="4361619"/>
            <a:ext cx="570914" cy="575319"/>
          </a:xfrm>
          <a:prstGeom prst="rect">
            <a:avLst/>
          </a:prstGeom>
        </p:spPr>
      </p:pic>
      <p:pic>
        <p:nvPicPr>
          <p:cNvPr id="11" name="Imagen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95223" y="4443808"/>
            <a:ext cx="990777" cy="318642"/>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55198" y="4395123"/>
            <a:ext cx="968188" cy="449516"/>
          </a:xfrm>
          <a:prstGeom prst="rect">
            <a:avLst/>
          </a:prstGeom>
        </p:spPr>
      </p:pic>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12/12/2022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258" y="569937"/>
            <a:ext cx="570914" cy="575319"/>
          </a:xfrm>
          <a:prstGeom prst="rect">
            <a:avLst/>
          </a:prstGeom>
        </p:spPr>
      </p:pic>
      <p:pic>
        <p:nvPicPr>
          <p:cNvPr id="15" name="Imagen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9883" y="652126"/>
            <a:ext cx="990777" cy="318642"/>
          </a:xfrm>
          <a:prstGeom prst="rect">
            <a:avLst/>
          </a:prstGeom>
        </p:spPr>
      </p:pic>
      <p:pic>
        <p:nvPicPr>
          <p:cNvPr id="16" name="Imagen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9858" y="603441"/>
            <a:ext cx="968188" cy="449516"/>
          </a:xfrm>
          <a:prstGeom prst="rect">
            <a:avLst/>
          </a:prstGeom>
        </p:spPr>
      </p:pic>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12/12/2022</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598" y="4361619"/>
            <a:ext cx="570914" cy="575319"/>
          </a:xfrm>
          <a:prstGeom prst="rect">
            <a:avLst/>
          </a:prstGeom>
        </p:spPr>
      </p:pic>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223" y="4443808"/>
            <a:ext cx="990777" cy="318642"/>
          </a:xfrm>
          <a:prstGeom prst="rect">
            <a:avLst/>
          </a:prstGeom>
        </p:spPr>
      </p:pic>
      <p:pic>
        <p:nvPicPr>
          <p:cNvPr id="11" name="Imagen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55198" y="4395123"/>
            <a:ext cx="968188" cy="449516"/>
          </a:xfrm>
          <a:prstGeom prst="rect">
            <a:avLst/>
          </a:prstGeom>
        </p:spPr>
      </p:pic>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12/12/2022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8" name="Imagen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598" y="526816"/>
            <a:ext cx="570914" cy="575319"/>
          </a:xfrm>
          <a:prstGeom prst="rect">
            <a:avLst/>
          </a:prstGeom>
        </p:spPr>
      </p:pic>
      <p:pic>
        <p:nvPicPr>
          <p:cNvPr id="19" name="Imagen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223" y="609005"/>
            <a:ext cx="990777" cy="318642"/>
          </a:xfrm>
          <a:prstGeom prst="rect">
            <a:avLst/>
          </a:prstGeom>
        </p:spPr>
      </p:pic>
      <p:pic>
        <p:nvPicPr>
          <p:cNvPr id="20" name="Imagen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55198" y="560320"/>
            <a:ext cx="968188" cy="449516"/>
          </a:xfrm>
          <a:prstGeom prst="rect">
            <a:avLst/>
          </a:prstGeom>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12/12/2022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12/12/2022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12/12/2022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12/12/2022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12/12/2022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12/12/2022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12/12/2022</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598" y="4361619"/>
            <a:ext cx="570914" cy="575319"/>
          </a:xfrm>
          <a:prstGeom prst="rect">
            <a:avLst/>
          </a:prstGeom>
        </p:spPr>
      </p:pic>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223" y="4443808"/>
            <a:ext cx="990777" cy="318642"/>
          </a:xfrm>
          <a:prstGeom prst="rect">
            <a:avLst/>
          </a:prstGeom>
        </p:spPr>
      </p:pic>
      <p:pic>
        <p:nvPicPr>
          <p:cNvPr id="11" name="Imagen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55198" y="4395123"/>
            <a:ext cx="968188" cy="449516"/>
          </a:xfrm>
          <a:prstGeom prst="rect">
            <a:avLst/>
          </a:prstGeom>
        </p:spPr>
      </p:pic>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12/12/2022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12/12/2022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8561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p>
            <a:fld id="{B61BEF0D-F0BB-DE4B-95CE-6DB70DBA9567}" type="datetimeFigureOut">
              <a:rPr lang="en-US" smtClean="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7438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p>
            <a:fld id="{B61BEF0D-F0BB-DE4B-95CE-6DB70DBA9567}" type="datetimeFigureOut">
              <a:rPr lang="en-US" smtClean="0"/>
              <a:pPr/>
              <a:t>12/12/2022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054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12/12/2022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12/12/2022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12/12/2022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12/12/2022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12/12/2022</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9" r:id="rId32"/>
    <p:sldLayoutId id="2147483760" r:id="rId33"/>
    <p:sldLayoutId id="2147483761" r:id="rId34"/>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image" Target="../media/image12.svg"/></Relationships>
</file>

<file path=ppt/slides/_rels/slide2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4.xml"/><Relationship Id="rId4" Type="http://schemas.openxmlformats.org/officeDocument/2006/relationships/image" Target="../media/image12.svg"/></Relationships>
</file>

<file path=ppt/slides/_rels/slide3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34.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3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34.xml"/><Relationship Id="rId4" Type="http://schemas.openxmlformats.org/officeDocument/2006/relationships/image" Target="../media/image34.sv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34.xml"/><Relationship Id="rId4" Type="http://schemas.openxmlformats.org/officeDocument/2006/relationships/image" Target="../media/image34.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6.xml"/><Relationship Id="rId1" Type="http://schemas.openxmlformats.org/officeDocument/2006/relationships/slideLayout" Target="../slideLayouts/slideLayout3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5.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Marcador de posición de imagen 8">
            <a:extLst>
              <a:ext uri="{FF2B5EF4-FFF2-40B4-BE49-F238E27FC236}">
                <a16:creationId xmlns:a16="http://schemas.microsoft.com/office/drawing/2014/main" id="{4B53FE66-3637-4A22-97FA-756957F2335E}"/>
              </a:ext>
            </a:extLst>
          </p:cNvPr>
          <p:cNvPicPr>
            <a:picLocks noChangeAspect="1"/>
          </p:cNvPicPr>
          <p:nvPr/>
        </p:nvPicPr>
        <p:blipFill rotWithShape="1">
          <a:blip r:embed="rId2"/>
          <a:srcRect l="19796" t="23033" r="19796"/>
          <a:stretch/>
        </p:blipFill>
        <p:spPr>
          <a:xfrm>
            <a:off x="3353002" y="-136635"/>
            <a:ext cx="5751411" cy="5321410"/>
          </a:xfrm>
          <a:prstGeom prst="rect">
            <a:avLst/>
          </a:prstGeom>
        </p:spPr>
      </p:pic>
      <p:sp>
        <p:nvSpPr>
          <p:cNvPr id="12" name="Title 11"/>
          <p:cNvSpPr>
            <a:spLocks noGrp="1"/>
          </p:cNvSpPr>
          <p:nvPr>
            <p:ph type="ctrTitle"/>
          </p:nvPr>
        </p:nvSpPr>
        <p:spPr>
          <a:xfrm>
            <a:off x="601720" y="2679736"/>
            <a:ext cx="5951480" cy="876769"/>
          </a:xfrm>
        </p:spPr>
        <p:txBody>
          <a:bodyPr>
            <a:noAutofit/>
          </a:bodyPr>
          <a:lstStyle/>
          <a:p>
            <a:r>
              <a:rPr lang="es-ES" sz="2800" b="1" dirty="0">
                <a:solidFill>
                  <a:schemeClr val="accent1">
                    <a:lumMod val="50000"/>
                  </a:schemeClr>
                </a:solidFill>
              </a:rPr>
              <a:t>Metodología para el cálculo de costo estándar vinculados al VIH.</a:t>
            </a:r>
            <a:endParaRPr lang="en-US" sz="2800" b="1" dirty="0">
              <a:solidFill>
                <a:schemeClr val="accent1">
                  <a:lumMod val="50000"/>
                </a:schemeClr>
              </a:solidFill>
            </a:endParaRPr>
          </a:p>
        </p:txBody>
      </p:sp>
      <p:sp>
        <p:nvSpPr>
          <p:cNvPr id="13" name="Subtitle 12"/>
          <p:cNvSpPr>
            <a:spLocks noGrp="1"/>
          </p:cNvSpPr>
          <p:nvPr>
            <p:ph type="subTitle" idx="1"/>
          </p:nvPr>
        </p:nvSpPr>
        <p:spPr>
          <a:xfrm>
            <a:off x="601720" y="3989691"/>
            <a:ext cx="6351530" cy="257189"/>
          </a:xfrm>
        </p:spPr>
        <p:txBody>
          <a:bodyPr>
            <a:noAutofit/>
          </a:bodyPr>
          <a:lstStyle/>
          <a:p>
            <a:r>
              <a:rPr lang="es-SV" sz="1050" dirty="0">
                <a:solidFill>
                  <a:schemeClr val="accent1">
                    <a:lumMod val="50000"/>
                  </a:schemeClr>
                </a:solidFill>
              </a:rPr>
              <a:t>Fortalecimiento</a:t>
            </a:r>
            <a:r>
              <a:rPr lang="en-US" sz="1050" dirty="0">
                <a:solidFill>
                  <a:schemeClr val="accent1">
                    <a:lumMod val="50000"/>
                  </a:schemeClr>
                </a:solidFill>
              </a:rPr>
              <a:t> de </a:t>
            </a:r>
            <a:r>
              <a:rPr lang="es-SV" sz="1050" dirty="0">
                <a:solidFill>
                  <a:schemeClr val="accent1">
                    <a:lumMod val="50000"/>
                  </a:schemeClr>
                </a:solidFill>
              </a:rPr>
              <a:t>Capacidades sobre costeo estándar para reportar a MEGAS de El Salvador.</a:t>
            </a:r>
          </a:p>
        </p:txBody>
      </p:sp>
      <p:pic>
        <p:nvPicPr>
          <p:cNvPr id="6" name="image1.png" descr="Imagen que contiene alimentos, dibujo&#10;&#10;Descripción generada automáticamente">
            <a:extLst>
              <a:ext uri="{FF2B5EF4-FFF2-40B4-BE49-F238E27FC236}">
                <a16:creationId xmlns:a16="http://schemas.microsoft.com/office/drawing/2014/main" id="{25851FEB-480C-4B97-BDD8-DD4BAFECC1A8}"/>
              </a:ext>
            </a:extLst>
          </p:cNvPr>
          <p:cNvPicPr/>
          <p:nvPr/>
        </p:nvPicPr>
        <p:blipFill>
          <a:blip r:embed="rId3"/>
          <a:srcRect/>
          <a:stretch>
            <a:fillRect/>
          </a:stretch>
        </p:blipFill>
        <p:spPr>
          <a:xfrm>
            <a:off x="108672" y="429267"/>
            <a:ext cx="4116486" cy="685974"/>
          </a:xfrm>
          <a:prstGeom prst="rect">
            <a:avLst/>
          </a:prstGeom>
          <a:ln/>
        </p:spPr>
      </p:pic>
      <p:sp>
        <p:nvSpPr>
          <p:cNvPr id="10" name="Title 11"/>
          <p:cNvSpPr txBox="1">
            <a:spLocks/>
          </p:cNvSpPr>
          <p:nvPr/>
        </p:nvSpPr>
        <p:spPr>
          <a:xfrm>
            <a:off x="601720" y="2240450"/>
            <a:ext cx="6835400" cy="430852"/>
          </a:xfrm>
          <a:prstGeom prst="rect">
            <a:avLst/>
          </a:prstGeom>
          <a:effectLst/>
        </p:spPr>
        <p:txBody>
          <a:bodyPr vert="horz" lIns="91440" tIns="45720" rIns="91440" bIns="45720" rtlCol="0" anchor="b" anchorCtr="0">
            <a:noAutofit/>
          </a:bodyPr>
          <a:lstStyle>
            <a:lvl1pPr algn="l" defTabSz="457200" rtl="0" eaLnBrk="1" latinLnBrk="0" hangingPunct="1">
              <a:spcBef>
                <a:spcPct val="0"/>
              </a:spcBef>
              <a:buNone/>
              <a:defRPr sz="2400" b="0" i="0" kern="1200">
                <a:solidFill>
                  <a:schemeClr val="bg1"/>
                </a:solidFill>
                <a:latin typeface="Gill Sans MT"/>
                <a:ea typeface="+mj-ea"/>
                <a:cs typeface="Gill Sans MT"/>
              </a:defRPr>
            </a:lvl1pPr>
          </a:lstStyle>
          <a:p>
            <a:r>
              <a:rPr lang="es-ES" sz="2000" dirty="0">
                <a:solidFill>
                  <a:schemeClr val="accent1">
                    <a:lumMod val="50000"/>
                  </a:schemeClr>
                </a:solidFill>
              </a:rPr>
              <a:t>Taller fortalecimiento de capacidades de miembros del MCP-ES</a:t>
            </a:r>
            <a:endParaRPr lang="en-US" sz="2000" dirty="0">
              <a:solidFill>
                <a:schemeClr val="accent1">
                  <a:lumMod val="50000"/>
                </a:schemeClr>
              </a:solidFill>
            </a:endParaRPr>
          </a:p>
        </p:txBody>
      </p:sp>
      <p:sp>
        <p:nvSpPr>
          <p:cNvPr id="2" name="Rectángulo 1"/>
          <p:cNvSpPr/>
          <p:nvPr/>
        </p:nvSpPr>
        <p:spPr>
          <a:xfrm>
            <a:off x="601720" y="4477982"/>
            <a:ext cx="2856744" cy="369332"/>
          </a:xfrm>
          <a:prstGeom prst="rect">
            <a:avLst/>
          </a:prstGeom>
        </p:spPr>
        <p:txBody>
          <a:bodyPr wrap="none">
            <a:spAutoFit/>
          </a:bodyPr>
          <a:lstStyle/>
          <a:p>
            <a:r>
              <a:rPr lang="es-419" dirty="0">
                <a:solidFill>
                  <a:schemeClr val="accent1">
                    <a:lumMod val="50000"/>
                  </a:schemeClr>
                </a:solidFill>
              </a:rPr>
              <a:t>El Salvador, Noviembre 2022</a:t>
            </a:r>
          </a:p>
        </p:txBody>
      </p:sp>
      <p:sp>
        <p:nvSpPr>
          <p:cNvPr id="5" name="Title 11">
            <a:extLst>
              <a:ext uri="{FF2B5EF4-FFF2-40B4-BE49-F238E27FC236}">
                <a16:creationId xmlns:a16="http://schemas.microsoft.com/office/drawing/2014/main" id="{A1F70FAA-6A85-A077-DA49-8E4DFA052536}"/>
              </a:ext>
            </a:extLst>
          </p:cNvPr>
          <p:cNvSpPr txBox="1">
            <a:spLocks/>
          </p:cNvSpPr>
          <p:nvPr/>
        </p:nvSpPr>
        <p:spPr>
          <a:xfrm>
            <a:off x="574780" y="1203596"/>
            <a:ext cx="8223780" cy="430852"/>
          </a:xfrm>
          <a:prstGeom prst="rect">
            <a:avLst/>
          </a:prstGeom>
          <a:effectLst/>
        </p:spPr>
        <p:txBody>
          <a:bodyPr vert="horz" lIns="91440" tIns="45720" rIns="91440" bIns="45720" rtlCol="0" anchor="b" anchorCtr="0">
            <a:noAutofit/>
          </a:bodyPr>
          <a:lstStyle>
            <a:lvl1pPr algn="l" defTabSz="457200" rtl="0" eaLnBrk="1" latinLnBrk="0" hangingPunct="1">
              <a:spcBef>
                <a:spcPct val="0"/>
              </a:spcBef>
              <a:buNone/>
              <a:defRPr sz="2400" b="0" i="0" kern="1200">
                <a:solidFill>
                  <a:schemeClr val="bg1"/>
                </a:solidFill>
                <a:latin typeface="Gill Sans MT"/>
                <a:ea typeface="+mj-ea"/>
                <a:cs typeface="Gill Sans MT"/>
              </a:defRPr>
            </a:lvl1pPr>
          </a:lstStyle>
          <a:p>
            <a:r>
              <a:rPr lang="es-ES" sz="1800" b="1" dirty="0">
                <a:solidFill>
                  <a:srgbClr val="BA0C2F"/>
                </a:solidFill>
              </a:rPr>
              <a:t>USAID Proyecto Respuesta Sostenible al VIH en Centroamérica</a:t>
            </a:r>
            <a:endParaRPr lang="en-US" sz="1800" b="1" dirty="0">
              <a:solidFill>
                <a:srgbClr val="BA0C2F"/>
              </a:solidFill>
            </a:endParaRPr>
          </a:p>
        </p:txBody>
      </p:sp>
      <p:sp>
        <p:nvSpPr>
          <p:cNvPr id="8" name="Title 11">
            <a:extLst>
              <a:ext uri="{FF2B5EF4-FFF2-40B4-BE49-F238E27FC236}">
                <a16:creationId xmlns:a16="http://schemas.microsoft.com/office/drawing/2014/main" id="{4333F57C-5429-657B-2777-14B3C9C10A49}"/>
              </a:ext>
            </a:extLst>
          </p:cNvPr>
          <p:cNvSpPr txBox="1">
            <a:spLocks/>
          </p:cNvSpPr>
          <p:nvPr/>
        </p:nvSpPr>
        <p:spPr>
          <a:xfrm>
            <a:off x="601720" y="1489429"/>
            <a:ext cx="8223780" cy="430852"/>
          </a:xfrm>
          <a:prstGeom prst="rect">
            <a:avLst/>
          </a:prstGeom>
          <a:effectLst/>
        </p:spPr>
        <p:txBody>
          <a:bodyPr vert="horz" lIns="91440" tIns="45720" rIns="91440" bIns="45720" rtlCol="0" anchor="b" anchorCtr="0">
            <a:noAutofit/>
          </a:bodyPr>
          <a:lstStyle>
            <a:lvl1pPr algn="l" defTabSz="457200" rtl="0" eaLnBrk="1" latinLnBrk="0" hangingPunct="1">
              <a:spcBef>
                <a:spcPct val="0"/>
              </a:spcBef>
              <a:buNone/>
              <a:defRPr sz="2400" b="0" i="0" kern="1200">
                <a:solidFill>
                  <a:schemeClr val="bg1"/>
                </a:solidFill>
                <a:latin typeface="Gill Sans MT"/>
                <a:ea typeface="+mj-ea"/>
                <a:cs typeface="Gill Sans MT"/>
              </a:defRPr>
            </a:lvl1pPr>
          </a:lstStyle>
          <a:p>
            <a:r>
              <a:rPr lang="es-ES" sz="1600" b="1" dirty="0">
                <a:solidFill>
                  <a:srgbClr val="BA0C2F"/>
                </a:solidFill>
              </a:rPr>
              <a:t>Implementado por FANCAP</a:t>
            </a:r>
            <a:endParaRPr lang="en-US" sz="1600" b="1" dirty="0">
              <a:solidFill>
                <a:srgbClr val="BA0C2F"/>
              </a:solidFill>
            </a:endParaRPr>
          </a:p>
        </p:txBody>
      </p:sp>
      <p:pic>
        <p:nvPicPr>
          <p:cNvPr id="11" name="Imagen 10">
            <a:extLst>
              <a:ext uri="{FF2B5EF4-FFF2-40B4-BE49-F238E27FC236}">
                <a16:creationId xmlns:a16="http://schemas.microsoft.com/office/drawing/2014/main" id="{0B7C7EE9-7B03-3DAF-8C3E-BB7CE491D253}"/>
              </a:ext>
            </a:extLst>
          </p:cNvPr>
          <p:cNvPicPr>
            <a:picLocks noChangeAspect="1"/>
          </p:cNvPicPr>
          <p:nvPr/>
        </p:nvPicPr>
        <p:blipFill>
          <a:blip r:embed="rId4"/>
          <a:stretch>
            <a:fillRect/>
          </a:stretch>
        </p:blipFill>
        <p:spPr>
          <a:xfrm>
            <a:off x="4216006" y="326661"/>
            <a:ext cx="1510293" cy="849540"/>
          </a:xfrm>
          <a:prstGeom prst="rect">
            <a:avLst/>
          </a:prstGeom>
        </p:spPr>
      </p:pic>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72720" y="132081"/>
            <a:ext cx="8771925" cy="1239186"/>
          </a:xfrm>
        </p:spPr>
        <p:txBody>
          <a:bodyPr>
            <a:noAutofit/>
          </a:bodyPr>
          <a:lstStyle/>
          <a:p>
            <a:pPr algn="l"/>
            <a:r>
              <a:rPr lang="es-SV" sz="2700" b="1" dirty="0"/>
              <a:t>Costo estándar de los procedimientos de prestación de servicios o producción de un bien vinculados al VIH</a:t>
            </a:r>
            <a:endParaRPr lang="es-SV" sz="1500" dirty="0"/>
          </a:p>
        </p:txBody>
      </p:sp>
      <p:sp>
        <p:nvSpPr>
          <p:cNvPr id="6" name="Rectángulo 5"/>
          <p:cNvSpPr/>
          <p:nvPr/>
        </p:nvSpPr>
        <p:spPr>
          <a:xfrm>
            <a:off x="498298" y="1659984"/>
            <a:ext cx="7981915" cy="1089990"/>
          </a:xfrm>
          <a:prstGeom prst="rect">
            <a:avLst/>
          </a:prstGeom>
        </p:spPr>
        <p:txBody>
          <a:bodyPr>
            <a:noAutofit/>
          </a:bodyPr>
          <a:lstStyle/>
          <a:p>
            <a:pPr algn="just">
              <a:spcBef>
                <a:spcPts val="1800"/>
              </a:spcBef>
              <a:spcAft>
                <a:spcPts val="800"/>
              </a:spcAft>
              <a:buFont typeface="Arial" pitchFamily="34" charset="0"/>
              <a:buNone/>
            </a:pPr>
            <a:r>
              <a:rPr lang="es-ES" sz="1600" dirty="0">
                <a:solidFill>
                  <a:srgbClr val="6C6463"/>
                </a:solidFill>
              </a:rPr>
              <a:t>El costo estándar de los procedimientos médicos vinculados al VIH, representa el costo planeado que se establece antes que se inicie la producción y está basado, en </a:t>
            </a:r>
            <a:r>
              <a:rPr lang="es-ES" sz="1600" b="1" dirty="0">
                <a:solidFill>
                  <a:srgbClr val="6C6463"/>
                </a:solidFill>
              </a:rPr>
              <a:t>estándar de cantidad y estándar de precio</a:t>
            </a:r>
            <a:r>
              <a:rPr lang="es-ES" sz="1600" dirty="0">
                <a:solidFill>
                  <a:srgbClr val="6C6463"/>
                </a:solidFill>
              </a:rPr>
              <a:t>, los cuales siguen patrones de producción estándar, en condiciones de rendimiento eficiente de los recursos involucrados.</a:t>
            </a:r>
            <a:endParaRPr lang="es-SV" sz="1600" dirty="0">
              <a:solidFill>
                <a:srgbClr val="6C6463"/>
              </a:solidFill>
            </a:endParaRPr>
          </a:p>
        </p:txBody>
      </p:sp>
      <p:sp>
        <p:nvSpPr>
          <p:cNvPr id="7" name="CuadroTexto 6"/>
          <p:cNvSpPr txBox="1"/>
          <p:nvPr/>
        </p:nvSpPr>
        <p:spPr>
          <a:xfrm>
            <a:off x="642619" y="3488422"/>
            <a:ext cx="3679212" cy="369332"/>
          </a:xfrm>
          <a:prstGeom prst="rect">
            <a:avLst/>
          </a:prstGeom>
          <a:noFill/>
        </p:spPr>
        <p:txBody>
          <a:bodyPr wrap="none" rtlCol="0">
            <a:spAutoFit/>
          </a:bodyPr>
          <a:lstStyle/>
          <a:p>
            <a:r>
              <a:rPr lang="es-SV" dirty="0">
                <a:solidFill>
                  <a:srgbClr val="FF0000"/>
                </a:solidFill>
              </a:rPr>
              <a:t>¿</a:t>
            </a:r>
            <a:r>
              <a:rPr lang="es-SV" dirty="0" err="1">
                <a:solidFill>
                  <a:srgbClr val="FF0000"/>
                </a:solidFill>
              </a:rPr>
              <a:t>ué</a:t>
            </a:r>
            <a:r>
              <a:rPr lang="es-SV" dirty="0">
                <a:solidFill>
                  <a:srgbClr val="FF0000"/>
                </a:solidFill>
              </a:rPr>
              <a:t> permite identificar la deficiencias?</a:t>
            </a:r>
          </a:p>
        </p:txBody>
      </p:sp>
      <p:sp>
        <p:nvSpPr>
          <p:cNvPr id="4" name="Pantalla 3"/>
          <p:cNvSpPr/>
          <p:nvPr/>
        </p:nvSpPr>
        <p:spPr>
          <a:xfrm>
            <a:off x="4903892" y="3189418"/>
            <a:ext cx="2546774" cy="967341"/>
          </a:xfrm>
          <a:prstGeom prst="flowChartDisplay">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SV" dirty="0"/>
              <a:t>Los estándar de cantidad</a:t>
            </a:r>
          </a:p>
        </p:txBody>
      </p:sp>
    </p:spTree>
    <p:extLst>
      <p:ext uri="{BB962C8B-B14F-4D97-AF65-F5344CB8AC3E}">
        <p14:creationId xmlns:p14="http://schemas.microsoft.com/office/powerpoint/2010/main" val="3870411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13397" y="177801"/>
            <a:ext cx="8732094" cy="873540"/>
          </a:xfrm>
        </p:spPr>
        <p:txBody>
          <a:bodyPr>
            <a:noAutofit/>
          </a:bodyPr>
          <a:lstStyle/>
          <a:p>
            <a:pPr algn="l"/>
            <a:r>
              <a:rPr lang="es-SV" b="1" dirty="0"/>
              <a:t>Elementos o factores de producción que integran el costo estándar de un servicio o producto vinculado al VIH/sida</a:t>
            </a:r>
            <a:endParaRPr lang="es-SV" sz="1400" dirty="0"/>
          </a:p>
        </p:txBody>
      </p:sp>
      <p:graphicFrame>
        <p:nvGraphicFramePr>
          <p:cNvPr id="2" name="Diagrama 1"/>
          <p:cNvGraphicFramePr/>
          <p:nvPr>
            <p:extLst>
              <p:ext uri="{D42A27DB-BD31-4B8C-83A1-F6EECF244321}">
                <p14:modId xmlns:p14="http://schemas.microsoft.com/office/powerpoint/2010/main" val="3354065901"/>
              </p:ext>
            </p:extLst>
          </p:nvPr>
        </p:nvGraphicFramePr>
        <p:xfrm>
          <a:off x="1524000" y="105631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7138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01451" y="154866"/>
            <a:ext cx="8732094" cy="686501"/>
          </a:xfrm>
        </p:spPr>
        <p:txBody>
          <a:bodyPr>
            <a:noAutofit/>
          </a:bodyPr>
          <a:lstStyle/>
          <a:p>
            <a:pPr algn="l"/>
            <a:r>
              <a:rPr lang="es-SV" sz="2700" b="1" dirty="0"/>
              <a:t>¿Qué es un costo de los servicios de salud en VIH?</a:t>
            </a:r>
            <a:endParaRPr lang="es-SV" sz="1500" dirty="0"/>
          </a:p>
        </p:txBody>
      </p:sp>
      <p:sp>
        <p:nvSpPr>
          <p:cNvPr id="2" name="Rectángulo 1"/>
          <p:cNvSpPr/>
          <p:nvPr/>
        </p:nvSpPr>
        <p:spPr>
          <a:xfrm>
            <a:off x="514773" y="1106332"/>
            <a:ext cx="8019627" cy="1149187"/>
          </a:xfrm>
          <a:prstGeom prst="rect">
            <a:avLst/>
          </a:prstGeom>
        </p:spPr>
        <p:txBody>
          <a:bodyPr>
            <a:noAutofit/>
          </a:bodyPr>
          <a:lstStyle/>
          <a:p>
            <a:pPr algn="just">
              <a:spcBef>
                <a:spcPts val="1800"/>
              </a:spcBef>
              <a:spcAft>
                <a:spcPts val="800"/>
              </a:spcAft>
              <a:buFont typeface="Arial" pitchFamily="34" charset="0"/>
              <a:buNone/>
            </a:pPr>
            <a:r>
              <a:rPr lang="es-SV" sz="1600" dirty="0">
                <a:solidFill>
                  <a:srgbClr val="6C6463"/>
                </a:solidFill>
              </a:rPr>
              <a:t>Es el valor económico requerido para producir un servicio de salud en VIH, que es medido en términos monetarios, constituido por todos aquellos elementos que intervienen directa e indirectamente en su proceso productivo. Los servicios de salud en VIH, objetos de costeo, se brindan a través de los </a:t>
            </a:r>
            <a:r>
              <a:rPr lang="es-SV" sz="1600" b="1" dirty="0">
                <a:solidFill>
                  <a:srgbClr val="6C6463"/>
                </a:solidFill>
              </a:rPr>
              <a:t>centros de costo </a:t>
            </a:r>
            <a:r>
              <a:rPr lang="es-SV" sz="1600" dirty="0">
                <a:solidFill>
                  <a:srgbClr val="6C6463"/>
                </a:solidFill>
              </a:rPr>
              <a:t>de los servicios intermedios y finales</a:t>
            </a:r>
          </a:p>
        </p:txBody>
      </p:sp>
      <p:sp>
        <p:nvSpPr>
          <p:cNvPr id="5" name="Esquina doblada 4"/>
          <p:cNvSpPr/>
          <p:nvPr/>
        </p:nvSpPr>
        <p:spPr>
          <a:xfrm>
            <a:off x="1110825" y="2392327"/>
            <a:ext cx="6948653" cy="2282078"/>
          </a:xfrm>
          <a:prstGeom prst="foldedCorner">
            <a:avLst/>
          </a:prstGeom>
          <a:effectLst>
            <a:outerShdw blurRad="63500" sx="102000" sy="102000" algn="ctr"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just"/>
            <a:endParaRPr lang="es-ES" sz="1400" dirty="0"/>
          </a:p>
          <a:p>
            <a:pPr algn="just"/>
            <a:r>
              <a:rPr lang="es-ES" sz="1400" dirty="0"/>
              <a:t>CENTRO DE COSTO. Es la unidad lógica del trabajo de costos, caracterizada por representar una actividad relativamente homogénea con una clara definición de autoridad y en la cual se acumulan gastos. En gran parte, su determinación coincide con los criterios de departamentalización o áreas de la estructura organizativa de la Entidad, aunque también puede agrupar a varios departamentos o a subdivisiones de éstos. También pueden ser por determinados servicios o actividades que se entienda recomendable que integren Centros de Costos, bien para efectuar un mayor análisis o para facilitar la distribución de sus costos hacia otros centros dentro de un departamento de la Entidad.</a:t>
            </a:r>
          </a:p>
        </p:txBody>
      </p:sp>
    </p:spTree>
    <p:extLst>
      <p:ext uri="{BB962C8B-B14F-4D97-AF65-F5344CB8AC3E}">
        <p14:creationId xmlns:p14="http://schemas.microsoft.com/office/powerpoint/2010/main" val="94037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01451" y="154866"/>
            <a:ext cx="8732094" cy="686501"/>
          </a:xfrm>
        </p:spPr>
        <p:txBody>
          <a:bodyPr>
            <a:noAutofit/>
          </a:bodyPr>
          <a:lstStyle/>
          <a:p>
            <a:pPr algn="l"/>
            <a:r>
              <a:rPr lang="es-SV" sz="2700" b="1" dirty="0"/>
              <a:t>Costos Directos</a:t>
            </a:r>
            <a:endParaRPr lang="es-SV" sz="1500" dirty="0"/>
          </a:p>
        </p:txBody>
      </p:sp>
      <p:sp>
        <p:nvSpPr>
          <p:cNvPr id="2" name="CuadroTexto 1"/>
          <p:cNvSpPr txBox="1"/>
          <p:nvPr/>
        </p:nvSpPr>
        <p:spPr>
          <a:xfrm>
            <a:off x="301451" y="1782334"/>
            <a:ext cx="4331509" cy="18158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600" dirty="0">
                <a:solidFill>
                  <a:srgbClr val="6C6463"/>
                </a:solidFill>
              </a:rPr>
              <a:t>Los costos directos son aquellos que participan directamente en el proceso productivo de un bien o servicio; incluye los servicios básicos como:</a:t>
            </a:r>
          </a:p>
          <a:p>
            <a:pPr marL="285750" indent="-285750">
              <a:buFont typeface="Arial" panose="020B0604020202020204" pitchFamily="34" charset="0"/>
              <a:buChar char="•"/>
            </a:pPr>
            <a:r>
              <a:rPr lang="es-ES" sz="1600" dirty="0">
                <a:solidFill>
                  <a:srgbClr val="6C6463"/>
                </a:solidFill>
              </a:rPr>
              <a:t>Energía eléctrica,</a:t>
            </a:r>
          </a:p>
          <a:p>
            <a:pPr marL="285750" indent="-285750">
              <a:buFont typeface="Arial" panose="020B0604020202020204" pitchFamily="34" charset="0"/>
              <a:buChar char="•"/>
            </a:pPr>
            <a:r>
              <a:rPr lang="es-ES" sz="1600" dirty="0">
                <a:solidFill>
                  <a:srgbClr val="6C6463"/>
                </a:solidFill>
              </a:rPr>
              <a:t>Agua y telefonía</a:t>
            </a:r>
          </a:p>
          <a:p>
            <a:r>
              <a:rPr lang="es-ES" sz="1600" dirty="0">
                <a:solidFill>
                  <a:srgbClr val="6C6463"/>
                </a:solidFill>
              </a:rPr>
              <a:t>Estos costos requieren de criterios de prorrateo para ser asignados.</a:t>
            </a:r>
            <a:endParaRPr lang="es-SV" sz="1600" dirty="0">
              <a:solidFill>
                <a:srgbClr val="6C6463"/>
              </a:solidFill>
            </a:endParaRPr>
          </a:p>
        </p:txBody>
      </p:sp>
      <p:sp>
        <p:nvSpPr>
          <p:cNvPr id="4" name="Pentágono 3"/>
          <p:cNvSpPr/>
          <p:nvPr/>
        </p:nvSpPr>
        <p:spPr>
          <a:xfrm rot="5400000">
            <a:off x="5620519" y="1735319"/>
            <a:ext cx="2477084" cy="2379571"/>
          </a:xfrm>
          <a:prstGeom prst="homePlate">
            <a:avLst>
              <a:gd name="adj" fmla="val 14516"/>
            </a:avLst>
          </a:prstGeom>
          <a:solidFill>
            <a:srgbClr val="FFCC66"/>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5" name="CuadroTexto 4"/>
          <p:cNvSpPr txBox="1"/>
          <p:nvPr/>
        </p:nvSpPr>
        <p:spPr>
          <a:xfrm>
            <a:off x="5374045" y="1021130"/>
            <a:ext cx="2818883" cy="584775"/>
          </a:xfrm>
          <a:prstGeom prst="rect">
            <a:avLst/>
          </a:prstGeom>
          <a:noFill/>
        </p:spPr>
        <p:txBody>
          <a:bodyPr wrap="square" rtlCol="0">
            <a:spAutoFit/>
          </a:bodyPr>
          <a:lstStyle/>
          <a:p>
            <a:pPr algn="ctr"/>
            <a:r>
              <a:rPr lang="es-SV" sz="1600" b="1" dirty="0">
                <a:solidFill>
                  <a:srgbClr val="002F6C"/>
                </a:solidFill>
                <a:latin typeface="Gill Sans MT" panose="020B0502020104020203" pitchFamily="34" charset="0"/>
              </a:rPr>
              <a:t>COMPONENTES DEL COSTO DIRECTO</a:t>
            </a:r>
          </a:p>
        </p:txBody>
      </p:sp>
      <p:sp>
        <p:nvSpPr>
          <p:cNvPr id="6" name="CuadroTexto 5"/>
          <p:cNvSpPr txBox="1"/>
          <p:nvPr/>
        </p:nvSpPr>
        <p:spPr>
          <a:xfrm>
            <a:off x="5845377" y="1813077"/>
            <a:ext cx="2107775" cy="307777"/>
          </a:xfrm>
          <a:prstGeom prst="rect">
            <a:avLst/>
          </a:prstGeom>
          <a:noFill/>
        </p:spPr>
        <p:txBody>
          <a:bodyPr wrap="square" rtlCol="0">
            <a:spAutoFit/>
          </a:bodyPr>
          <a:lstStyle/>
          <a:p>
            <a:r>
              <a:rPr lang="es-SV" sz="1400" dirty="0"/>
              <a:t>Recurso Humanos (RH)</a:t>
            </a:r>
          </a:p>
        </p:txBody>
      </p:sp>
      <p:sp>
        <p:nvSpPr>
          <p:cNvPr id="7" name="CuadroTexto 6"/>
          <p:cNvSpPr txBox="1"/>
          <p:nvPr/>
        </p:nvSpPr>
        <p:spPr>
          <a:xfrm>
            <a:off x="5855539" y="2046759"/>
            <a:ext cx="2193307" cy="307777"/>
          </a:xfrm>
          <a:prstGeom prst="rect">
            <a:avLst/>
          </a:prstGeom>
          <a:noFill/>
        </p:spPr>
        <p:txBody>
          <a:bodyPr wrap="square" rtlCol="0">
            <a:spAutoFit/>
          </a:bodyPr>
          <a:lstStyle/>
          <a:p>
            <a:r>
              <a:rPr lang="es-SV" sz="1400" dirty="0"/>
              <a:t>Insumos (I)</a:t>
            </a:r>
          </a:p>
        </p:txBody>
      </p:sp>
      <p:sp>
        <p:nvSpPr>
          <p:cNvPr id="8" name="CuadroTexto 7"/>
          <p:cNvSpPr txBox="1"/>
          <p:nvPr/>
        </p:nvSpPr>
        <p:spPr>
          <a:xfrm>
            <a:off x="5845382" y="2287212"/>
            <a:ext cx="2193306" cy="954107"/>
          </a:xfrm>
          <a:prstGeom prst="rect">
            <a:avLst/>
          </a:prstGeom>
          <a:noFill/>
        </p:spPr>
        <p:txBody>
          <a:bodyPr wrap="square" rtlCol="0">
            <a:spAutoFit/>
          </a:bodyPr>
          <a:lstStyle/>
          <a:p>
            <a:r>
              <a:rPr lang="es-SV" sz="1400" dirty="0"/>
              <a:t>Servicios Básicos (Sb):</a:t>
            </a:r>
          </a:p>
          <a:p>
            <a:r>
              <a:rPr lang="es-SV" sz="1400" dirty="0"/>
              <a:t>   Energía eléctrica</a:t>
            </a:r>
          </a:p>
          <a:p>
            <a:r>
              <a:rPr lang="es-SV" sz="1400" dirty="0"/>
              <a:t>   Agua </a:t>
            </a:r>
          </a:p>
          <a:p>
            <a:r>
              <a:rPr lang="es-SV" sz="1400" dirty="0"/>
              <a:t>   Telefonía</a:t>
            </a:r>
          </a:p>
        </p:txBody>
      </p:sp>
      <p:sp>
        <p:nvSpPr>
          <p:cNvPr id="9" name="CuadroTexto 8"/>
          <p:cNvSpPr txBox="1"/>
          <p:nvPr/>
        </p:nvSpPr>
        <p:spPr>
          <a:xfrm>
            <a:off x="5845383" y="3113846"/>
            <a:ext cx="2203463" cy="307777"/>
          </a:xfrm>
          <a:prstGeom prst="rect">
            <a:avLst/>
          </a:prstGeom>
          <a:noFill/>
        </p:spPr>
        <p:txBody>
          <a:bodyPr wrap="square" rtlCol="0">
            <a:spAutoFit/>
          </a:bodyPr>
          <a:lstStyle/>
          <a:p>
            <a:r>
              <a:rPr lang="es-SV" sz="1400" dirty="0"/>
              <a:t>Equipamiento Básico (E)</a:t>
            </a:r>
          </a:p>
        </p:txBody>
      </p:sp>
      <p:sp>
        <p:nvSpPr>
          <p:cNvPr id="10" name="CuadroTexto 9"/>
          <p:cNvSpPr txBox="1"/>
          <p:nvPr/>
        </p:nvSpPr>
        <p:spPr>
          <a:xfrm>
            <a:off x="5855539" y="3374510"/>
            <a:ext cx="2213619" cy="307777"/>
          </a:xfrm>
          <a:prstGeom prst="rect">
            <a:avLst/>
          </a:prstGeom>
          <a:noFill/>
        </p:spPr>
        <p:txBody>
          <a:bodyPr wrap="square" rtlCol="0">
            <a:spAutoFit/>
          </a:bodyPr>
          <a:lstStyle/>
          <a:p>
            <a:r>
              <a:rPr lang="es-SV" sz="1400" dirty="0"/>
              <a:t>Infraestructura (</a:t>
            </a:r>
            <a:r>
              <a:rPr lang="es-SV" sz="1400" dirty="0" err="1"/>
              <a:t>If</a:t>
            </a:r>
            <a:r>
              <a:rPr lang="es-SV" sz="1400" dirty="0"/>
              <a:t>)</a:t>
            </a:r>
          </a:p>
        </p:txBody>
      </p:sp>
      <p:sp>
        <p:nvSpPr>
          <p:cNvPr id="11" name="Pentágono 10"/>
          <p:cNvSpPr/>
          <p:nvPr/>
        </p:nvSpPr>
        <p:spPr>
          <a:xfrm>
            <a:off x="5669276" y="1858804"/>
            <a:ext cx="240443"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2" name="Pentágono 11"/>
          <p:cNvSpPr/>
          <p:nvPr/>
        </p:nvSpPr>
        <p:spPr>
          <a:xfrm>
            <a:off x="5662034" y="2119576"/>
            <a:ext cx="240443"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3" name="Pentágono 12"/>
          <p:cNvSpPr/>
          <p:nvPr/>
        </p:nvSpPr>
        <p:spPr>
          <a:xfrm>
            <a:off x="5669282" y="2353257"/>
            <a:ext cx="240443"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4" name="Pentágono 13"/>
          <p:cNvSpPr/>
          <p:nvPr/>
        </p:nvSpPr>
        <p:spPr>
          <a:xfrm>
            <a:off x="5665898" y="3154182"/>
            <a:ext cx="240443"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5" name="Pentágono 14"/>
          <p:cNvSpPr/>
          <p:nvPr/>
        </p:nvSpPr>
        <p:spPr>
          <a:xfrm>
            <a:off x="5669286" y="3444608"/>
            <a:ext cx="240443"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6" name="CuadroTexto 15"/>
          <p:cNvSpPr txBox="1"/>
          <p:nvPr/>
        </p:nvSpPr>
        <p:spPr>
          <a:xfrm>
            <a:off x="1584967" y="1309560"/>
            <a:ext cx="2025225" cy="338554"/>
          </a:xfrm>
          <a:prstGeom prst="rect">
            <a:avLst/>
          </a:prstGeom>
          <a:noFill/>
        </p:spPr>
        <p:txBody>
          <a:bodyPr wrap="square" rtlCol="0">
            <a:spAutoFit/>
          </a:bodyPr>
          <a:lstStyle/>
          <a:p>
            <a:pPr algn="ctr"/>
            <a:r>
              <a:rPr lang="es-SV" sz="1600" b="1" dirty="0">
                <a:solidFill>
                  <a:srgbClr val="002F6C"/>
                </a:solidFill>
                <a:latin typeface="Gill Sans MT" panose="020B0502020104020203" pitchFamily="34" charset="0"/>
              </a:rPr>
              <a:t>COSTO DIRECTO</a:t>
            </a:r>
          </a:p>
        </p:txBody>
      </p:sp>
      <p:sp>
        <p:nvSpPr>
          <p:cNvPr id="17" name="Cheurón 16"/>
          <p:cNvSpPr/>
          <p:nvPr/>
        </p:nvSpPr>
        <p:spPr>
          <a:xfrm>
            <a:off x="4951307" y="2234255"/>
            <a:ext cx="230293" cy="1050374"/>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solidFill>
                <a:schemeClr val="tx1"/>
              </a:solidFill>
            </a:endParaRPr>
          </a:p>
        </p:txBody>
      </p:sp>
    </p:spTree>
    <p:extLst>
      <p:ext uri="{BB962C8B-B14F-4D97-AF65-F5344CB8AC3E}">
        <p14:creationId xmlns:p14="http://schemas.microsoft.com/office/powerpoint/2010/main" val="1134300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01451" y="154866"/>
            <a:ext cx="8732094" cy="686501"/>
          </a:xfrm>
        </p:spPr>
        <p:txBody>
          <a:bodyPr>
            <a:noAutofit/>
          </a:bodyPr>
          <a:lstStyle/>
          <a:p>
            <a:pPr algn="l"/>
            <a:r>
              <a:rPr lang="es-SV" sz="2700" b="1" dirty="0"/>
              <a:t>Costos Indirectos</a:t>
            </a:r>
            <a:endParaRPr lang="es-SV" sz="1500" dirty="0"/>
          </a:p>
        </p:txBody>
      </p:sp>
      <p:sp>
        <p:nvSpPr>
          <p:cNvPr id="2" name="CuadroTexto 1"/>
          <p:cNvSpPr txBox="1"/>
          <p:nvPr/>
        </p:nvSpPr>
        <p:spPr>
          <a:xfrm>
            <a:off x="306537" y="1895701"/>
            <a:ext cx="4331509"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600" dirty="0">
                <a:solidFill>
                  <a:srgbClr val="6C6463"/>
                </a:solidFill>
              </a:rPr>
              <a:t>De acuerdo a la metodología adoptada, los costos considerados indirectos son aquellos que no participan de manera directa en el proceso productivo de un bien o servicio, por tanto, estos costos no pueden asignarse con precisión requiriendo de criterios de prorrateo.</a:t>
            </a:r>
            <a:endParaRPr lang="es-SV" sz="1600" dirty="0">
              <a:solidFill>
                <a:srgbClr val="6C6463"/>
              </a:solidFill>
            </a:endParaRPr>
          </a:p>
        </p:txBody>
      </p:sp>
      <p:sp>
        <p:nvSpPr>
          <p:cNvPr id="4" name="Pentágono 3"/>
          <p:cNvSpPr/>
          <p:nvPr/>
        </p:nvSpPr>
        <p:spPr>
          <a:xfrm rot="5400000">
            <a:off x="5687060" y="1668779"/>
            <a:ext cx="2227043" cy="2262612"/>
          </a:xfrm>
          <a:prstGeom prst="homePlate">
            <a:avLst>
              <a:gd name="adj" fmla="val 14516"/>
            </a:avLst>
          </a:prstGeom>
          <a:solidFill>
            <a:srgbClr val="FFFF99"/>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5" name="CuadroTexto 4"/>
          <p:cNvSpPr txBox="1"/>
          <p:nvPr/>
        </p:nvSpPr>
        <p:spPr>
          <a:xfrm>
            <a:off x="5422362" y="1076255"/>
            <a:ext cx="2701925" cy="584775"/>
          </a:xfrm>
          <a:prstGeom prst="rect">
            <a:avLst/>
          </a:prstGeom>
          <a:noFill/>
        </p:spPr>
        <p:txBody>
          <a:bodyPr wrap="square" rtlCol="0">
            <a:spAutoFit/>
          </a:bodyPr>
          <a:lstStyle/>
          <a:p>
            <a:pPr algn="ctr"/>
            <a:r>
              <a:rPr lang="es-SV" sz="1600" b="1" dirty="0">
                <a:solidFill>
                  <a:srgbClr val="002F6C"/>
                </a:solidFill>
                <a:latin typeface="Gill Sans MT" panose="020B0502020104020203" pitchFamily="34" charset="0"/>
              </a:rPr>
              <a:t>ALGUNOS COSTO INDIRECTO</a:t>
            </a:r>
          </a:p>
        </p:txBody>
      </p:sp>
      <p:sp>
        <p:nvSpPr>
          <p:cNvPr id="6" name="CuadroTexto 5"/>
          <p:cNvSpPr txBox="1"/>
          <p:nvPr/>
        </p:nvSpPr>
        <p:spPr>
          <a:xfrm>
            <a:off x="5845378" y="1813077"/>
            <a:ext cx="2086510" cy="307777"/>
          </a:xfrm>
          <a:prstGeom prst="rect">
            <a:avLst/>
          </a:prstGeom>
          <a:noFill/>
        </p:spPr>
        <p:txBody>
          <a:bodyPr wrap="square" rtlCol="0">
            <a:spAutoFit/>
          </a:bodyPr>
          <a:lstStyle/>
          <a:p>
            <a:r>
              <a:rPr lang="es-SV" sz="1400" dirty="0"/>
              <a:t>Servicios administrativos</a:t>
            </a:r>
          </a:p>
        </p:txBody>
      </p:sp>
      <p:sp>
        <p:nvSpPr>
          <p:cNvPr id="7" name="CuadroTexto 6"/>
          <p:cNvSpPr txBox="1"/>
          <p:nvPr/>
        </p:nvSpPr>
        <p:spPr>
          <a:xfrm>
            <a:off x="5855540" y="2226180"/>
            <a:ext cx="1855894" cy="307777"/>
          </a:xfrm>
          <a:prstGeom prst="rect">
            <a:avLst/>
          </a:prstGeom>
          <a:noFill/>
        </p:spPr>
        <p:txBody>
          <a:bodyPr wrap="square" rtlCol="0">
            <a:spAutoFit/>
          </a:bodyPr>
          <a:lstStyle/>
          <a:p>
            <a:r>
              <a:rPr lang="es-SV" sz="1400" dirty="0"/>
              <a:t>Servicios generales</a:t>
            </a:r>
          </a:p>
        </p:txBody>
      </p:sp>
      <p:sp>
        <p:nvSpPr>
          <p:cNvPr id="8" name="CuadroTexto 7"/>
          <p:cNvSpPr txBox="1"/>
          <p:nvPr/>
        </p:nvSpPr>
        <p:spPr>
          <a:xfrm>
            <a:off x="5845382" y="2571682"/>
            <a:ext cx="2086506" cy="1169551"/>
          </a:xfrm>
          <a:prstGeom prst="rect">
            <a:avLst/>
          </a:prstGeom>
          <a:noFill/>
        </p:spPr>
        <p:txBody>
          <a:bodyPr wrap="square" rtlCol="0">
            <a:spAutoFit/>
          </a:bodyPr>
          <a:lstStyle/>
          <a:p>
            <a:r>
              <a:rPr lang="es-SV" sz="1400" dirty="0"/>
              <a:t>Estos costos indirectos se asignan mediante criterios de prorrateo que se desarrollan en la siguiente diapositiva.</a:t>
            </a:r>
          </a:p>
        </p:txBody>
      </p:sp>
      <p:sp>
        <p:nvSpPr>
          <p:cNvPr id="11" name="Pentágono 10"/>
          <p:cNvSpPr/>
          <p:nvPr/>
        </p:nvSpPr>
        <p:spPr>
          <a:xfrm>
            <a:off x="5669276" y="1858804"/>
            <a:ext cx="240443"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2" name="Pentágono 11"/>
          <p:cNvSpPr/>
          <p:nvPr/>
        </p:nvSpPr>
        <p:spPr>
          <a:xfrm>
            <a:off x="5666672" y="2290069"/>
            <a:ext cx="240443"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3" name="Pentágono 12"/>
          <p:cNvSpPr/>
          <p:nvPr/>
        </p:nvSpPr>
        <p:spPr>
          <a:xfrm>
            <a:off x="5669282" y="2637727"/>
            <a:ext cx="240443"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6" name="CuadroTexto 15"/>
          <p:cNvSpPr txBox="1"/>
          <p:nvPr/>
        </p:nvSpPr>
        <p:spPr>
          <a:xfrm>
            <a:off x="1295297" y="1322476"/>
            <a:ext cx="2353987" cy="338554"/>
          </a:xfrm>
          <a:prstGeom prst="rect">
            <a:avLst/>
          </a:prstGeom>
          <a:noFill/>
        </p:spPr>
        <p:txBody>
          <a:bodyPr wrap="square" rtlCol="0">
            <a:spAutoFit/>
          </a:bodyPr>
          <a:lstStyle/>
          <a:p>
            <a:pPr algn="ctr"/>
            <a:r>
              <a:rPr lang="es-SV" sz="1600" b="1" dirty="0">
                <a:solidFill>
                  <a:srgbClr val="002F6C"/>
                </a:solidFill>
                <a:latin typeface="Gill Sans MT" panose="020B0502020104020203" pitchFamily="34" charset="0"/>
              </a:rPr>
              <a:t>COSTO INDIRECTO</a:t>
            </a:r>
          </a:p>
        </p:txBody>
      </p:sp>
      <p:sp>
        <p:nvSpPr>
          <p:cNvPr id="17" name="Cheurón 16"/>
          <p:cNvSpPr/>
          <p:nvPr/>
        </p:nvSpPr>
        <p:spPr>
          <a:xfrm>
            <a:off x="4951307" y="2234255"/>
            <a:ext cx="230293" cy="1050374"/>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solidFill>
                <a:schemeClr val="tx1"/>
              </a:solidFill>
            </a:endParaRPr>
          </a:p>
        </p:txBody>
      </p:sp>
    </p:spTree>
    <p:extLst>
      <p:ext uri="{BB962C8B-B14F-4D97-AF65-F5344CB8AC3E}">
        <p14:creationId xmlns:p14="http://schemas.microsoft.com/office/powerpoint/2010/main" val="1484167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ágono 4"/>
          <p:cNvSpPr/>
          <p:nvPr/>
        </p:nvSpPr>
        <p:spPr>
          <a:xfrm>
            <a:off x="152738" y="1043089"/>
            <a:ext cx="3006098" cy="605601"/>
          </a:xfrm>
          <a:prstGeom prst="homePlate">
            <a:avLst>
              <a:gd name="adj" fmla="val 13662"/>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1600" dirty="0"/>
              <a:t>Los criterios utilizados para distribuir o asignar:</a:t>
            </a:r>
          </a:p>
        </p:txBody>
      </p:sp>
      <p:sp>
        <p:nvSpPr>
          <p:cNvPr id="8" name="Rectángulo 7"/>
          <p:cNvSpPr/>
          <p:nvPr/>
        </p:nvSpPr>
        <p:spPr>
          <a:xfrm>
            <a:off x="152738" y="2169042"/>
            <a:ext cx="8821929" cy="2903677"/>
          </a:xfrm>
          <a:prstGeom prst="rect">
            <a:avLst/>
          </a:prstGeom>
          <a:solidFill>
            <a:srgbClr val="69E7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1600" dirty="0"/>
          </a:p>
        </p:txBody>
      </p:sp>
      <p:sp>
        <p:nvSpPr>
          <p:cNvPr id="2" name="Título 1">
            <a:extLst>
              <a:ext uri="{FF2B5EF4-FFF2-40B4-BE49-F238E27FC236}">
                <a16:creationId xmlns:a16="http://schemas.microsoft.com/office/drawing/2014/main" id="{A5948B39-81F4-4B08-AAD5-6D948BA9EC6E}"/>
              </a:ext>
            </a:extLst>
          </p:cNvPr>
          <p:cNvSpPr>
            <a:spLocks noGrp="1"/>
          </p:cNvSpPr>
          <p:nvPr>
            <p:ph type="title"/>
          </p:nvPr>
        </p:nvSpPr>
        <p:spPr>
          <a:xfrm>
            <a:off x="228600" y="203612"/>
            <a:ext cx="8229600" cy="507831"/>
          </a:xfrm>
        </p:spPr>
        <p:txBody>
          <a:bodyPr vert="horz" lIns="91440" tIns="45720" rIns="91440" bIns="45720" rtlCol="0" anchor="b" anchorCtr="0">
            <a:noAutofit/>
          </a:bodyPr>
          <a:lstStyle/>
          <a:p>
            <a:r>
              <a:rPr lang="es-GT" sz="2700" b="1" dirty="0"/>
              <a:t>Criterios de prorrateo</a:t>
            </a:r>
          </a:p>
        </p:txBody>
      </p:sp>
      <p:sp>
        <p:nvSpPr>
          <p:cNvPr id="6" name="Cheurón 5"/>
          <p:cNvSpPr/>
          <p:nvPr/>
        </p:nvSpPr>
        <p:spPr>
          <a:xfrm>
            <a:off x="3012747" y="1070797"/>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7" name="Rectángulo redondeado 6"/>
          <p:cNvSpPr/>
          <p:nvPr/>
        </p:nvSpPr>
        <p:spPr>
          <a:xfrm>
            <a:off x="3598642" y="1005288"/>
            <a:ext cx="3681922" cy="72653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s-SV" sz="1600" dirty="0">
                <a:solidFill>
                  <a:srgbClr val="002F6C"/>
                </a:solidFill>
              </a:rPr>
              <a:t>Los costos de los servicios básicos, y</a:t>
            </a:r>
          </a:p>
          <a:p>
            <a:r>
              <a:rPr lang="es-SV" sz="1600" dirty="0">
                <a:solidFill>
                  <a:srgbClr val="002F6C"/>
                </a:solidFill>
              </a:rPr>
              <a:t>Los costos indirectos</a:t>
            </a:r>
          </a:p>
        </p:txBody>
      </p:sp>
      <p:sp>
        <p:nvSpPr>
          <p:cNvPr id="10" name="Rectángulo 9"/>
          <p:cNvSpPr/>
          <p:nvPr/>
        </p:nvSpPr>
        <p:spPr>
          <a:xfrm>
            <a:off x="169333" y="2770829"/>
            <a:ext cx="4143793" cy="1812099"/>
          </a:xfrm>
          <a:prstGeom prst="rect">
            <a:avLst/>
          </a:prstGeom>
        </p:spPr>
        <p:txBody>
          <a:bodyPr wrap="square">
            <a:spAutoFit/>
          </a:bodyPr>
          <a:lstStyle/>
          <a:p>
            <a:pPr lvl="0" algn="just">
              <a:lnSpc>
                <a:spcPct val="115000"/>
              </a:lnSpc>
              <a:spcAft>
                <a:spcPts val="0"/>
              </a:spcAft>
            </a:pPr>
            <a:r>
              <a:rPr lang="es-SV" sz="1400" dirty="0">
                <a:solidFill>
                  <a:schemeClr val="accent5">
                    <a:lumMod val="10000"/>
                  </a:schemeClr>
                </a:solidFill>
                <a:latin typeface="Calibri" panose="020F0502020204030204" pitchFamily="34" charset="0"/>
                <a:ea typeface="Calibri" panose="020F0502020204030204" pitchFamily="34" charset="0"/>
                <a:cs typeface="Times New Roman" panose="02020603050405020304" pitchFamily="18" charset="0"/>
              </a:rPr>
              <a:t>Prorrateo de Servicios básicos (energía eléctrica, agua y telefonía), en función a metros cuadrados de cada centro de costos y ponderación de consumo.</a:t>
            </a:r>
          </a:p>
          <a:p>
            <a:pPr lvl="0" algn="just">
              <a:lnSpc>
                <a:spcPct val="115000"/>
              </a:lnSpc>
              <a:spcAft>
                <a:spcPts val="0"/>
              </a:spcAft>
            </a:pPr>
            <a:endParaRPr lang="es-SV" sz="1400" dirty="0">
              <a:solidFill>
                <a:schemeClr val="accent5">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es-SV" sz="1400" dirty="0">
                <a:solidFill>
                  <a:schemeClr val="accent5">
                    <a:lumMod val="10000"/>
                  </a:schemeClr>
                </a:solidFill>
                <a:latin typeface="Calibri" panose="020F0502020204030204" pitchFamily="34" charset="0"/>
                <a:ea typeface="Calibri" panose="020F0502020204030204" pitchFamily="34" charset="0"/>
                <a:cs typeface="Times New Roman" panose="02020603050405020304" pitchFamily="18" charset="0"/>
              </a:rPr>
              <a:t>Prorrateo de Servicios administrativos. Se realiza por un factor de distribución, el cual se explicará más en otra sesión del Taller Regional.</a:t>
            </a:r>
          </a:p>
        </p:txBody>
      </p:sp>
      <p:sp>
        <p:nvSpPr>
          <p:cNvPr id="11" name="Rectángulo 10"/>
          <p:cNvSpPr/>
          <p:nvPr/>
        </p:nvSpPr>
        <p:spPr>
          <a:xfrm>
            <a:off x="4536091" y="2689864"/>
            <a:ext cx="4438576" cy="2307619"/>
          </a:xfrm>
          <a:prstGeom prst="rect">
            <a:avLst/>
          </a:prstGeom>
        </p:spPr>
        <p:txBody>
          <a:bodyPr wrap="square">
            <a:spAutoFit/>
          </a:bodyPr>
          <a:lstStyle/>
          <a:p>
            <a:pPr lvl="0" algn="just">
              <a:lnSpc>
                <a:spcPct val="115000"/>
              </a:lnSpc>
              <a:spcAft>
                <a:spcPts val="0"/>
              </a:spcAft>
            </a:pPr>
            <a:r>
              <a:rPr lang="es-ES" sz="1400" dirty="0">
                <a:solidFill>
                  <a:schemeClr val="accent5">
                    <a:lumMod val="10000"/>
                  </a:schemeClr>
                </a:solidFill>
                <a:latin typeface="Calibri" panose="020F0502020204030204" pitchFamily="34" charset="0"/>
                <a:ea typeface="Calibri" panose="020F0502020204030204" pitchFamily="34" charset="0"/>
                <a:cs typeface="Times New Roman" panose="02020603050405020304" pitchFamily="18" charset="0"/>
              </a:rPr>
              <a:t>Prorrateo de servicios comunes como limpieza y seguridad, los cuales están en función a metros cuadrados de cada centro de costos y ponderación de consumo.</a:t>
            </a:r>
          </a:p>
          <a:p>
            <a:pPr lvl="0" algn="just">
              <a:lnSpc>
                <a:spcPct val="115000"/>
              </a:lnSpc>
              <a:spcAft>
                <a:spcPts val="0"/>
              </a:spcAft>
            </a:pPr>
            <a:endParaRPr lang="es-ES" sz="1400" dirty="0">
              <a:solidFill>
                <a:schemeClr val="accent5">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s-ES" sz="1400" dirty="0">
                <a:solidFill>
                  <a:schemeClr val="accent5">
                    <a:lumMod val="10000"/>
                  </a:schemeClr>
                </a:solidFill>
                <a:latin typeface="Calibri" panose="020F0502020204030204" pitchFamily="34" charset="0"/>
                <a:ea typeface="Calibri" panose="020F0502020204030204" pitchFamily="34" charset="0"/>
                <a:cs typeface="Times New Roman" panose="02020603050405020304" pitchFamily="18" charset="0"/>
              </a:rPr>
              <a:t>Prorrateo de otros servicios generales, el cual se realiza acorde a la demanda de servicios atendida hacia otros usuarios, entre ellos tenemos, número de servicios de alimentación, número de servicios de transporte, entre otros.</a:t>
            </a:r>
            <a:endParaRPr lang="es-SV" sz="1400" dirty="0">
              <a:solidFill>
                <a:schemeClr val="accent5">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Conector recto 12"/>
          <p:cNvCxnSpPr/>
          <p:nvPr/>
        </p:nvCxnSpPr>
        <p:spPr>
          <a:xfrm>
            <a:off x="4367310" y="2661993"/>
            <a:ext cx="27092" cy="20523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CuadroTexto 13"/>
          <p:cNvSpPr txBox="1"/>
          <p:nvPr/>
        </p:nvSpPr>
        <p:spPr>
          <a:xfrm>
            <a:off x="177781" y="2215754"/>
            <a:ext cx="4024328" cy="523220"/>
          </a:xfrm>
          <a:prstGeom prst="rect">
            <a:avLst/>
          </a:prstGeom>
          <a:noFill/>
        </p:spPr>
        <p:txBody>
          <a:bodyPr wrap="square" rtlCol="0">
            <a:spAutoFit/>
          </a:bodyPr>
          <a:lstStyle/>
          <a:p>
            <a:r>
              <a:rPr lang="es-SV" sz="1400" dirty="0">
                <a:solidFill>
                  <a:srgbClr val="002F6C"/>
                </a:solidFill>
              </a:rPr>
              <a:t>Elementos para prorrateo en Centros de Costo o Unidades Productoras de Servicios.</a:t>
            </a:r>
          </a:p>
        </p:txBody>
      </p:sp>
      <p:sp>
        <p:nvSpPr>
          <p:cNvPr id="15" name="CuadroTexto 14"/>
          <p:cNvSpPr txBox="1"/>
          <p:nvPr/>
        </p:nvSpPr>
        <p:spPr>
          <a:xfrm>
            <a:off x="4536091" y="2323476"/>
            <a:ext cx="4024328" cy="307777"/>
          </a:xfrm>
          <a:prstGeom prst="rect">
            <a:avLst/>
          </a:prstGeom>
          <a:noFill/>
        </p:spPr>
        <p:txBody>
          <a:bodyPr wrap="square" rtlCol="0">
            <a:spAutoFit/>
          </a:bodyPr>
          <a:lstStyle/>
          <a:p>
            <a:r>
              <a:rPr lang="es-SV" sz="1400" dirty="0">
                <a:solidFill>
                  <a:srgbClr val="002F6C"/>
                </a:solidFill>
              </a:rPr>
              <a:t>Elementos para prorrateo de Servicios Generales.</a:t>
            </a:r>
          </a:p>
        </p:txBody>
      </p:sp>
    </p:spTree>
    <p:extLst>
      <p:ext uri="{BB962C8B-B14F-4D97-AF65-F5344CB8AC3E}">
        <p14:creationId xmlns:p14="http://schemas.microsoft.com/office/powerpoint/2010/main" val="2342579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685800" y="1601787"/>
            <a:ext cx="6141720" cy="1209781"/>
          </a:xfrm>
        </p:spPr>
        <p:txBody>
          <a:bodyPr>
            <a:noAutofit/>
          </a:bodyPr>
          <a:lstStyle/>
          <a:p>
            <a:r>
              <a:rPr lang="es-SV" sz="3200" dirty="0"/>
              <a:t>Tema 3. </a:t>
            </a:r>
            <a:r>
              <a:rPr lang="es-ES" sz="3200" dirty="0"/>
              <a:t>	Pasos para el cálculo de costo estándar</a:t>
            </a:r>
            <a:endParaRPr lang="es-SV" sz="1800" dirty="0"/>
          </a:p>
        </p:txBody>
      </p:sp>
      <p:sp>
        <p:nvSpPr>
          <p:cNvPr id="2" name="Subtítulo 1">
            <a:extLst>
              <a:ext uri="{FF2B5EF4-FFF2-40B4-BE49-F238E27FC236}">
                <a16:creationId xmlns:a16="http://schemas.microsoft.com/office/drawing/2014/main" id="{7074EFB9-62A8-48FE-B11C-F937BB672EC9}"/>
              </a:ext>
            </a:extLst>
          </p:cNvPr>
          <p:cNvSpPr>
            <a:spLocks noGrp="1"/>
          </p:cNvSpPr>
          <p:nvPr>
            <p:ph type="subTitle" idx="1"/>
          </p:nvPr>
        </p:nvSpPr>
        <p:spPr/>
        <p:txBody>
          <a:bodyPr/>
          <a:lstStyle/>
          <a:p>
            <a:endParaRPr lang="es-PA"/>
          </a:p>
        </p:txBody>
      </p:sp>
    </p:spTree>
    <p:extLst>
      <p:ext uri="{BB962C8B-B14F-4D97-AF65-F5344CB8AC3E}">
        <p14:creationId xmlns:p14="http://schemas.microsoft.com/office/powerpoint/2010/main" val="151688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5DFCB14-E9C6-4622-A7B8-DB09E244843E}"/>
              </a:ext>
            </a:extLst>
          </p:cNvPr>
          <p:cNvSpPr>
            <a:spLocks noGrp="1"/>
          </p:cNvSpPr>
          <p:nvPr>
            <p:ph type="title"/>
          </p:nvPr>
        </p:nvSpPr>
        <p:spPr>
          <a:xfrm>
            <a:off x="409786" y="164881"/>
            <a:ext cx="8229600" cy="923330"/>
          </a:xfrm>
        </p:spPr>
        <p:txBody>
          <a:bodyPr vert="horz" lIns="91440" tIns="45720" rIns="91440" bIns="45720" rtlCol="0" anchor="b" anchorCtr="0">
            <a:noAutofit/>
          </a:bodyPr>
          <a:lstStyle/>
          <a:p>
            <a:r>
              <a:rPr lang="es-GT" sz="2700" b="1" dirty="0"/>
              <a:t>Paso 1. Identificación de los Centros de Costos o UPS de la organización</a:t>
            </a:r>
          </a:p>
        </p:txBody>
      </p:sp>
      <p:sp>
        <p:nvSpPr>
          <p:cNvPr id="4" name="CuadroTexto 3"/>
          <p:cNvSpPr txBox="1"/>
          <p:nvPr/>
        </p:nvSpPr>
        <p:spPr>
          <a:xfrm>
            <a:off x="318971" y="2333291"/>
            <a:ext cx="4331509" cy="132343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600" dirty="0">
                <a:solidFill>
                  <a:srgbClr val="6C6463"/>
                </a:solidFill>
              </a:rPr>
              <a:t>El establecimiento en función a su estructura funcional deberá elaborar su cartera de centros de costos, la cual es formulada tomando como referencia la distribución funcional del establecimiento o el organigrama.</a:t>
            </a:r>
            <a:endParaRPr lang="es-SV" sz="1600" dirty="0">
              <a:solidFill>
                <a:srgbClr val="6C6463"/>
              </a:solidFill>
            </a:endParaRPr>
          </a:p>
        </p:txBody>
      </p:sp>
      <p:sp>
        <p:nvSpPr>
          <p:cNvPr id="5" name="Pentágono 4"/>
          <p:cNvSpPr/>
          <p:nvPr/>
        </p:nvSpPr>
        <p:spPr>
          <a:xfrm rot="5400000">
            <a:off x="6157649" y="1638454"/>
            <a:ext cx="2227043" cy="3203791"/>
          </a:xfrm>
          <a:prstGeom prst="homePlate">
            <a:avLst>
              <a:gd name="adj" fmla="val 14516"/>
            </a:avLst>
          </a:prstGeom>
          <a:solidFill>
            <a:srgbClr val="FFFFCC"/>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7" name="CuadroTexto 6"/>
          <p:cNvSpPr txBox="1"/>
          <p:nvPr/>
        </p:nvSpPr>
        <p:spPr>
          <a:xfrm>
            <a:off x="5635381" y="1211214"/>
            <a:ext cx="3207168" cy="830997"/>
          </a:xfrm>
          <a:prstGeom prst="rect">
            <a:avLst/>
          </a:prstGeom>
          <a:noFill/>
        </p:spPr>
        <p:txBody>
          <a:bodyPr wrap="square" rtlCol="0">
            <a:spAutoFit/>
          </a:bodyPr>
          <a:lstStyle/>
          <a:p>
            <a:pPr algn="ctr"/>
            <a:r>
              <a:rPr lang="es-SV" sz="1600" b="1" dirty="0">
                <a:solidFill>
                  <a:srgbClr val="002F6C"/>
                </a:solidFill>
                <a:latin typeface="Gill Sans MT" panose="020B0502020104020203" pitchFamily="34" charset="0"/>
              </a:rPr>
              <a:t>LOS CENTROS DE COSTOS O UPS DEBEN CUMPLIR LOS SIGUIENTES REQUISITOS:</a:t>
            </a:r>
          </a:p>
        </p:txBody>
      </p:sp>
      <p:sp>
        <p:nvSpPr>
          <p:cNvPr id="8" name="CuadroTexto 7"/>
          <p:cNvSpPr txBox="1"/>
          <p:nvPr/>
        </p:nvSpPr>
        <p:spPr>
          <a:xfrm>
            <a:off x="5867414" y="2147137"/>
            <a:ext cx="3027688" cy="307777"/>
          </a:xfrm>
          <a:prstGeom prst="rect">
            <a:avLst/>
          </a:prstGeom>
          <a:noFill/>
        </p:spPr>
        <p:txBody>
          <a:bodyPr wrap="square" rtlCol="0">
            <a:spAutoFit/>
          </a:bodyPr>
          <a:lstStyle/>
          <a:p>
            <a:r>
              <a:rPr lang="es-SV" sz="1400" dirty="0"/>
              <a:t>Recursos Humanos identificados</a:t>
            </a:r>
          </a:p>
        </p:txBody>
      </p:sp>
      <p:sp>
        <p:nvSpPr>
          <p:cNvPr id="9" name="CuadroTexto 8"/>
          <p:cNvSpPr txBox="1"/>
          <p:nvPr/>
        </p:nvSpPr>
        <p:spPr>
          <a:xfrm>
            <a:off x="5855539" y="2433858"/>
            <a:ext cx="3003975" cy="307777"/>
          </a:xfrm>
          <a:prstGeom prst="rect">
            <a:avLst/>
          </a:prstGeom>
          <a:noFill/>
        </p:spPr>
        <p:txBody>
          <a:bodyPr wrap="square" rtlCol="0">
            <a:spAutoFit/>
          </a:bodyPr>
          <a:lstStyle/>
          <a:p>
            <a:r>
              <a:rPr lang="es-SV" sz="1400" dirty="0"/>
              <a:t>Insumos</a:t>
            </a:r>
          </a:p>
        </p:txBody>
      </p:sp>
      <p:sp>
        <p:nvSpPr>
          <p:cNvPr id="10" name="CuadroTexto 9"/>
          <p:cNvSpPr txBox="1"/>
          <p:nvPr/>
        </p:nvSpPr>
        <p:spPr>
          <a:xfrm>
            <a:off x="5834749" y="2709114"/>
            <a:ext cx="3014132" cy="523220"/>
          </a:xfrm>
          <a:prstGeom prst="rect">
            <a:avLst/>
          </a:prstGeom>
          <a:noFill/>
        </p:spPr>
        <p:txBody>
          <a:bodyPr wrap="square" rtlCol="0">
            <a:spAutoFit/>
          </a:bodyPr>
          <a:lstStyle/>
          <a:p>
            <a:r>
              <a:rPr lang="es-SV" sz="1400" dirty="0"/>
              <a:t>Servicios básicos, comunes y de terceros</a:t>
            </a:r>
          </a:p>
        </p:txBody>
      </p:sp>
      <p:sp>
        <p:nvSpPr>
          <p:cNvPr id="11" name="Pentágono 10"/>
          <p:cNvSpPr/>
          <p:nvPr/>
        </p:nvSpPr>
        <p:spPr>
          <a:xfrm>
            <a:off x="5669276" y="2214228"/>
            <a:ext cx="240443"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2" name="Pentágono 11"/>
          <p:cNvSpPr/>
          <p:nvPr/>
        </p:nvSpPr>
        <p:spPr>
          <a:xfrm>
            <a:off x="5662034" y="2506330"/>
            <a:ext cx="240443"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3" name="Pentágono 12"/>
          <p:cNvSpPr/>
          <p:nvPr/>
        </p:nvSpPr>
        <p:spPr>
          <a:xfrm>
            <a:off x="5669283" y="2803198"/>
            <a:ext cx="243828"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4" name="CuadroTexto 13"/>
          <p:cNvSpPr txBox="1"/>
          <p:nvPr/>
        </p:nvSpPr>
        <p:spPr>
          <a:xfrm>
            <a:off x="1157651" y="1334324"/>
            <a:ext cx="2567086" cy="830997"/>
          </a:xfrm>
          <a:prstGeom prst="rect">
            <a:avLst/>
          </a:prstGeom>
          <a:noFill/>
        </p:spPr>
        <p:txBody>
          <a:bodyPr wrap="square" rtlCol="0">
            <a:spAutoFit/>
          </a:bodyPr>
          <a:lstStyle/>
          <a:p>
            <a:pPr algn="ctr"/>
            <a:r>
              <a:rPr lang="es-SV" sz="1600" b="1" dirty="0">
                <a:solidFill>
                  <a:srgbClr val="002F6C"/>
                </a:solidFill>
                <a:latin typeface="Gill Sans MT" panose="020B0502020104020203" pitchFamily="34" charset="0"/>
              </a:rPr>
              <a:t>PROCEDIMIENTO DE PRESTACIÓN DE UN SERVICIO</a:t>
            </a:r>
          </a:p>
        </p:txBody>
      </p:sp>
      <p:sp>
        <p:nvSpPr>
          <p:cNvPr id="15" name="Cheurón 14"/>
          <p:cNvSpPr/>
          <p:nvPr/>
        </p:nvSpPr>
        <p:spPr>
          <a:xfrm>
            <a:off x="4951307" y="2396814"/>
            <a:ext cx="230293" cy="1050374"/>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solidFill>
                <a:schemeClr val="tx1"/>
              </a:solidFill>
            </a:endParaRPr>
          </a:p>
        </p:txBody>
      </p:sp>
      <p:sp>
        <p:nvSpPr>
          <p:cNvPr id="16" name="CuadroTexto 15"/>
          <p:cNvSpPr txBox="1"/>
          <p:nvPr/>
        </p:nvSpPr>
        <p:spPr>
          <a:xfrm>
            <a:off x="5859104" y="3143662"/>
            <a:ext cx="3010740" cy="307777"/>
          </a:xfrm>
          <a:prstGeom prst="rect">
            <a:avLst/>
          </a:prstGeom>
          <a:noFill/>
        </p:spPr>
        <p:txBody>
          <a:bodyPr wrap="square" rtlCol="0">
            <a:spAutoFit/>
          </a:bodyPr>
          <a:lstStyle/>
          <a:p>
            <a:r>
              <a:rPr lang="es-SV" sz="1400" dirty="0"/>
              <a:t>Equipamiento</a:t>
            </a:r>
          </a:p>
        </p:txBody>
      </p:sp>
      <p:sp>
        <p:nvSpPr>
          <p:cNvPr id="17" name="Pentágono 16"/>
          <p:cNvSpPr/>
          <p:nvPr/>
        </p:nvSpPr>
        <p:spPr>
          <a:xfrm>
            <a:off x="5669578" y="3207551"/>
            <a:ext cx="243828"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20" name="CuadroTexto 19"/>
          <p:cNvSpPr txBox="1"/>
          <p:nvPr/>
        </p:nvSpPr>
        <p:spPr>
          <a:xfrm>
            <a:off x="5875888" y="3410630"/>
            <a:ext cx="3010740" cy="307777"/>
          </a:xfrm>
          <a:prstGeom prst="rect">
            <a:avLst/>
          </a:prstGeom>
          <a:noFill/>
        </p:spPr>
        <p:txBody>
          <a:bodyPr wrap="square" rtlCol="0">
            <a:spAutoFit/>
          </a:bodyPr>
          <a:lstStyle/>
          <a:p>
            <a:r>
              <a:rPr lang="es-SV" sz="1400" dirty="0"/>
              <a:t>Infraestructura</a:t>
            </a:r>
          </a:p>
        </p:txBody>
      </p:sp>
      <p:sp>
        <p:nvSpPr>
          <p:cNvPr id="21" name="Pentágono 20"/>
          <p:cNvSpPr/>
          <p:nvPr/>
        </p:nvSpPr>
        <p:spPr>
          <a:xfrm>
            <a:off x="5665429" y="3474519"/>
            <a:ext cx="243828"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22" name="CuadroTexto 21"/>
          <p:cNvSpPr txBox="1"/>
          <p:nvPr/>
        </p:nvSpPr>
        <p:spPr>
          <a:xfrm>
            <a:off x="5894496" y="3723998"/>
            <a:ext cx="3010740" cy="307777"/>
          </a:xfrm>
          <a:prstGeom prst="rect">
            <a:avLst/>
          </a:prstGeom>
          <a:noFill/>
        </p:spPr>
        <p:txBody>
          <a:bodyPr wrap="square" rtlCol="0">
            <a:spAutoFit/>
          </a:bodyPr>
          <a:lstStyle/>
          <a:p>
            <a:r>
              <a:rPr lang="es-SV" sz="1400" dirty="0"/>
              <a:t>Producción de servicios identificable.</a:t>
            </a:r>
          </a:p>
        </p:txBody>
      </p:sp>
      <p:sp>
        <p:nvSpPr>
          <p:cNvPr id="23" name="Pentágono 22"/>
          <p:cNvSpPr/>
          <p:nvPr/>
        </p:nvSpPr>
        <p:spPr>
          <a:xfrm>
            <a:off x="5682837" y="3787887"/>
            <a:ext cx="243828"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3398676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5DFCB14-E9C6-4622-A7B8-DB09E244843E}"/>
              </a:ext>
            </a:extLst>
          </p:cNvPr>
          <p:cNvSpPr>
            <a:spLocks noGrp="1"/>
          </p:cNvSpPr>
          <p:nvPr>
            <p:ph type="title"/>
          </p:nvPr>
        </p:nvSpPr>
        <p:spPr>
          <a:xfrm>
            <a:off x="457200" y="144566"/>
            <a:ext cx="8229600" cy="923330"/>
          </a:xfrm>
        </p:spPr>
        <p:txBody>
          <a:bodyPr vert="horz" lIns="91440" tIns="45720" rIns="91440" bIns="45720" rtlCol="0" anchor="b" anchorCtr="0">
            <a:noAutofit/>
          </a:bodyPr>
          <a:lstStyle/>
          <a:p>
            <a:r>
              <a:rPr lang="es-GT" sz="2700" b="1" dirty="0"/>
              <a:t>Paso 2. Determinación de costos totales de los centros de costo</a:t>
            </a:r>
          </a:p>
        </p:txBody>
      </p:sp>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9603" y="1396047"/>
            <a:ext cx="6527345" cy="3644162"/>
          </a:xfrm>
          <a:prstGeom prst="rect">
            <a:avLst/>
          </a:prstGeom>
          <a:noFill/>
          <a:ln>
            <a:noFill/>
          </a:ln>
        </p:spPr>
      </p:pic>
      <p:sp>
        <p:nvSpPr>
          <p:cNvPr id="5" name="Cuadro de texto 4"/>
          <p:cNvSpPr txBox="1"/>
          <p:nvPr/>
        </p:nvSpPr>
        <p:spPr>
          <a:xfrm>
            <a:off x="1490874" y="1103313"/>
            <a:ext cx="5337175" cy="280035"/>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1000"/>
              </a:spcAft>
            </a:pPr>
            <a:r>
              <a:rPr lang="es-SV" sz="1200" i="0" u="sng"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Ilustración </a:t>
            </a:r>
            <a:r>
              <a:rPr lang="es-SV" sz="1200" i="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1. Estimación de costo por absorción</a:t>
            </a:r>
            <a:endParaRPr lang="es-SV" sz="10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77082468"/>
              </p:ext>
            </p:extLst>
          </p:nvPr>
        </p:nvGraphicFramePr>
        <p:xfrm>
          <a:off x="180129" y="3714713"/>
          <a:ext cx="3892140" cy="1314450"/>
        </p:xfrm>
        <a:graphic>
          <a:graphicData uri="http://schemas.openxmlformats.org/drawingml/2006/table">
            <a:tbl>
              <a:tblPr firstRow="1" firstCol="1" bandRow="1">
                <a:tableStyleId>{2D5ABB26-0587-4C30-8999-92F81FD0307C}</a:tableStyleId>
              </a:tblPr>
              <a:tblGrid>
                <a:gridCol w="552802">
                  <a:extLst>
                    <a:ext uri="{9D8B030D-6E8A-4147-A177-3AD203B41FA5}">
                      <a16:colId xmlns:a16="http://schemas.microsoft.com/office/drawing/2014/main" val="3642557101"/>
                    </a:ext>
                  </a:extLst>
                </a:gridCol>
                <a:gridCol w="274610">
                  <a:extLst>
                    <a:ext uri="{9D8B030D-6E8A-4147-A177-3AD203B41FA5}">
                      <a16:colId xmlns:a16="http://schemas.microsoft.com/office/drawing/2014/main" val="410800402"/>
                    </a:ext>
                  </a:extLst>
                </a:gridCol>
                <a:gridCol w="3064728">
                  <a:extLst>
                    <a:ext uri="{9D8B030D-6E8A-4147-A177-3AD203B41FA5}">
                      <a16:colId xmlns:a16="http://schemas.microsoft.com/office/drawing/2014/main" val="2978537316"/>
                    </a:ext>
                  </a:extLst>
                </a:gridCol>
              </a:tblGrid>
              <a:tr h="0">
                <a:tc>
                  <a:txBody>
                    <a:bodyPr/>
                    <a:lstStyle/>
                    <a:p>
                      <a:pPr algn="just">
                        <a:lnSpc>
                          <a:spcPct val="115000"/>
                        </a:lnSpc>
                        <a:spcAft>
                          <a:spcPts val="0"/>
                        </a:spcAft>
                      </a:pPr>
                      <a:r>
                        <a:rPr lang="es-SV" sz="800">
                          <a:effectLst/>
                        </a:rPr>
                        <a:t>CDsa</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dirty="0">
                          <a:effectLst/>
                        </a:rPr>
                        <a:t>=</a:t>
                      </a:r>
                      <a:endParaRPr lang="es-SV"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dirty="0">
                          <a:effectLst/>
                        </a:rPr>
                        <a:t>Costo directo de los servicios administrativos.</a:t>
                      </a:r>
                      <a:endParaRPr lang="es-SV"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6692528"/>
                  </a:ext>
                </a:extLst>
              </a:tr>
              <a:tr h="0">
                <a:tc>
                  <a:txBody>
                    <a:bodyPr/>
                    <a:lstStyle/>
                    <a:p>
                      <a:pPr algn="just">
                        <a:lnSpc>
                          <a:spcPct val="115000"/>
                        </a:lnSpc>
                        <a:spcAft>
                          <a:spcPts val="0"/>
                        </a:spcAft>
                      </a:pPr>
                      <a:r>
                        <a:rPr lang="es-SV" sz="800">
                          <a:effectLst/>
                        </a:rPr>
                        <a:t>CTsa</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dirty="0">
                          <a:effectLst/>
                        </a:rPr>
                        <a:t>=</a:t>
                      </a:r>
                      <a:endParaRPr lang="es-SV"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dirty="0">
                          <a:effectLst/>
                        </a:rPr>
                        <a:t>Costo total de los servicios administrativos.</a:t>
                      </a:r>
                      <a:endParaRPr lang="es-SV"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9615804"/>
                  </a:ext>
                </a:extLst>
              </a:tr>
              <a:tr h="0">
                <a:tc>
                  <a:txBody>
                    <a:bodyPr/>
                    <a:lstStyle/>
                    <a:p>
                      <a:pPr algn="just">
                        <a:lnSpc>
                          <a:spcPct val="115000"/>
                        </a:lnSpc>
                        <a:spcAft>
                          <a:spcPts val="0"/>
                        </a:spcAft>
                      </a:pPr>
                      <a:r>
                        <a:rPr lang="es-SV" sz="800">
                          <a:effectLst/>
                        </a:rPr>
                        <a:t>CDsg</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a:effectLst/>
                        </a:rPr>
                        <a:t>=</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dirty="0">
                          <a:effectLst/>
                        </a:rPr>
                        <a:t>Costo directo de los servicios generales.</a:t>
                      </a:r>
                      <a:endParaRPr lang="es-SV"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8680364"/>
                  </a:ext>
                </a:extLst>
              </a:tr>
              <a:tr h="0">
                <a:tc>
                  <a:txBody>
                    <a:bodyPr/>
                    <a:lstStyle/>
                    <a:p>
                      <a:pPr algn="just">
                        <a:lnSpc>
                          <a:spcPct val="115000"/>
                        </a:lnSpc>
                        <a:spcAft>
                          <a:spcPts val="0"/>
                        </a:spcAft>
                      </a:pPr>
                      <a:r>
                        <a:rPr lang="es-SV" sz="800">
                          <a:effectLst/>
                        </a:rPr>
                        <a:t>CPsa</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a:effectLst/>
                        </a:rPr>
                        <a:t>=</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dirty="0">
                          <a:effectLst/>
                        </a:rPr>
                        <a:t>Costo proveniente de los servicios administrativos.</a:t>
                      </a:r>
                      <a:endParaRPr lang="es-SV"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7471688"/>
                  </a:ext>
                </a:extLst>
              </a:tr>
              <a:tr h="0">
                <a:tc>
                  <a:txBody>
                    <a:bodyPr/>
                    <a:lstStyle/>
                    <a:p>
                      <a:pPr algn="just">
                        <a:lnSpc>
                          <a:spcPct val="115000"/>
                        </a:lnSpc>
                        <a:spcAft>
                          <a:spcPts val="0"/>
                        </a:spcAft>
                      </a:pPr>
                      <a:r>
                        <a:rPr lang="es-SV" sz="800">
                          <a:effectLst/>
                        </a:rPr>
                        <a:t>CTsg</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a:effectLst/>
                        </a:rPr>
                        <a:t>=</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dirty="0">
                          <a:effectLst/>
                        </a:rPr>
                        <a:t>Coto total de los servicios generales.</a:t>
                      </a:r>
                      <a:endParaRPr lang="es-SV"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4877267"/>
                  </a:ext>
                </a:extLst>
              </a:tr>
              <a:tr h="0">
                <a:tc>
                  <a:txBody>
                    <a:bodyPr/>
                    <a:lstStyle/>
                    <a:p>
                      <a:pPr algn="just">
                        <a:lnSpc>
                          <a:spcPct val="115000"/>
                        </a:lnSpc>
                        <a:spcAft>
                          <a:spcPts val="0"/>
                        </a:spcAft>
                      </a:pPr>
                      <a:r>
                        <a:rPr lang="es-SV" sz="800">
                          <a:effectLst/>
                        </a:rPr>
                        <a:t>CDsi</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a:effectLst/>
                        </a:rPr>
                        <a:t>=</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dirty="0">
                          <a:effectLst/>
                        </a:rPr>
                        <a:t>Costo directo de los servicios intermedios.</a:t>
                      </a:r>
                      <a:endParaRPr lang="es-SV"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1060598"/>
                  </a:ext>
                </a:extLst>
              </a:tr>
              <a:tr h="0">
                <a:tc>
                  <a:txBody>
                    <a:bodyPr/>
                    <a:lstStyle/>
                    <a:p>
                      <a:pPr algn="just">
                        <a:lnSpc>
                          <a:spcPct val="115000"/>
                        </a:lnSpc>
                        <a:spcAft>
                          <a:spcPts val="0"/>
                        </a:spcAft>
                      </a:pPr>
                      <a:r>
                        <a:rPr lang="es-SV" sz="800">
                          <a:effectLst/>
                        </a:rPr>
                        <a:t>CPsg</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a:effectLst/>
                        </a:rPr>
                        <a:t>=</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dirty="0">
                          <a:effectLst/>
                        </a:rPr>
                        <a:t>Costo proveniente de los servicios generales.</a:t>
                      </a:r>
                      <a:endParaRPr lang="es-SV"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6124231"/>
                  </a:ext>
                </a:extLst>
              </a:tr>
              <a:tr h="0">
                <a:tc>
                  <a:txBody>
                    <a:bodyPr/>
                    <a:lstStyle/>
                    <a:p>
                      <a:pPr algn="just">
                        <a:lnSpc>
                          <a:spcPct val="115000"/>
                        </a:lnSpc>
                        <a:spcAft>
                          <a:spcPts val="0"/>
                        </a:spcAft>
                      </a:pPr>
                      <a:r>
                        <a:rPr lang="es-SV" sz="800">
                          <a:effectLst/>
                        </a:rPr>
                        <a:t>CTsi</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a:effectLst/>
                        </a:rPr>
                        <a:t>=</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dirty="0">
                          <a:effectLst/>
                        </a:rPr>
                        <a:t>Costo total de los servicios intermedios.</a:t>
                      </a:r>
                      <a:endParaRPr lang="es-SV"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0084174"/>
                  </a:ext>
                </a:extLst>
              </a:tr>
              <a:tr h="0">
                <a:tc>
                  <a:txBody>
                    <a:bodyPr/>
                    <a:lstStyle/>
                    <a:p>
                      <a:pPr algn="just">
                        <a:lnSpc>
                          <a:spcPct val="115000"/>
                        </a:lnSpc>
                        <a:spcAft>
                          <a:spcPts val="0"/>
                        </a:spcAft>
                      </a:pPr>
                      <a:r>
                        <a:rPr lang="es-SV" sz="800">
                          <a:effectLst/>
                        </a:rPr>
                        <a:t>CDsf</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a:effectLst/>
                        </a:rPr>
                        <a:t>=</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dirty="0">
                          <a:effectLst/>
                        </a:rPr>
                        <a:t>Costo directo de los servicios finales.</a:t>
                      </a:r>
                      <a:endParaRPr lang="es-SV"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8171023"/>
                  </a:ext>
                </a:extLst>
              </a:tr>
              <a:tr h="0">
                <a:tc>
                  <a:txBody>
                    <a:bodyPr/>
                    <a:lstStyle/>
                    <a:p>
                      <a:pPr algn="just">
                        <a:lnSpc>
                          <a:spcPct val="115000"/>
                        </a:lnSpc>
                        <a:spcAft>
                          <a:spcPts val="0"/>
                        </a:spcAft>
                      </a:pPr>
                      <a:r>
                        <a:rPr lang="es-SV" sz="800">
                          <a:effectLst/>
                        </a:rPr>
                        <a:t>CTsf</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a:effectLst/>
                        </a:rPr>
                        <a:t>=</a:t>
                      </a:r>
                      <a:endParaRPr lang="es-SV"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SV" sz="800" dirty="0">
                          <a:effectLst/>
                        </a:rPr>
                        <a:t>Costo total de los servicios finales.</a:t>
                      </a:r>
                      <a:endParaRPr lang="es-SV"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7599035"/>
                  </a:ext>
                </a:extLst>
              </a:tr>
            </a:tbl>
          </a:graphicData>
        </a:graphic>
      </p:graphicFrame>
      <p:sp>
        <p:nvSpPr>
          <p:cNvPr id="7" name="CuadroTexto 6"/>
          <p:cNvSpPr txBox="1"/>
          <p:nvPr/>
        </p:nvSpPr>
        <p:spPr>
          <a:xfrm>
            <a:off x="159041" y="3448344"/>
            <a:ext cx="675826" cy="276999"/>
          </a:xfrm>
          <a:prstGeom prst="rect">
            <a:avLst/>
          </a:prstGeom>
          <a:noFill/>
        </p:spPr>
        <p:txBody>
          <a:bodyPr wrap="none" rtlCol="0">
            <a:spAutoFit/>
          </a:bodyPr>
          <a:lstStyle/>
          <a:p>
            <a:r>
              <a:rPr lang="es-SV" sz="1200" dirty="0"/>
              <a:t>Donde: </a:t>
            </a:r>
          </a:p>
        </p:txBody>
      </p:sp>
    </p:spTree>
    <p:extLst>
      <p:ext uri="{BB962C8B-B14F-4D97-AF65-F5344CB8AC3E}">
        <p14:creationId xmlns:p14="http://schemas.microsoft.com/office/powerpoint/2010/main" val="3212071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5DFCB14-E9C6-4622-A7B8-DB09E244843E}"/>
              </a:ext>
            </a:extLst>
          </p:cNvPr>
          <p:cNvSpPr>
            <a:spLocks noGrp="1"/>
          </p:cNvSpPr>
          <p:nvPr>
            <p:ph type="title"/>
          </p:nvPr>
        </p:nvSpPr>
        <p:spPr>
          <a:xfrm>
            <a:off x="165100" y="136523"/>
            <a:ext cx="8813800" cy="542927"/>
          </a:xfrm>
        </p:spPr>
        <p:txBody>
          <a:bodyPr vert="horz" lIns="91440" tIns="45720" rIns="91440" bIns="45720" rtlCol="0" anchor="b" anchorCtr="0">
            <a:noAutofit/>
          </a:bodyPr>
          <a:lstStyle/>
          <a:p>
            <a:r>
              <a:rPr lang="es-GT" sz="2700" b="1" dirty="0"/>
              <a:t>Paso 3. Definición de la estructura de costo estándar</a:t>
            </a:r>
          </a:p>
        </p:txBody>
      </p:sp>
      <p:sp>
        <p:nvSpPr>
          <p:cNvPr id="5" name="Cuadro de texto 7"/>
          <p:cNvSpPr txBox="1"/>
          <p:nvPr/>
        </p:nvSpPr>
        <p:spPr>
          <a:xfrm>
            <a:off x="1331277" y="669321"/>
            <a:ext cx="6478270" cy="401955"/>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1000"/>
              </a:spcAft>
            </a:pPr>
            <a:r>
              <a:rPr lang="es-SV" sz="1100" i="0" u="sng"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Ilustración </a:t>
            </a:r>
            <a:r>
              <a:rPr lang="es-SV" sz="1100" i="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2. Fases para la definición de la estructura de costos estándares y determinación del costo estándar del procedimiento médico.</a:t>
            </a:r>
            <a:endParaRPr lang="es-SV" sz="900" i="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upo 10">
            <a:extLst>
              <a:ext uri="{FF2B5EF4-FFF2-40B4-BE49-F238E27FC236}">
                <a16:creationId xmlns:a16="http://schemas.microsoft.com/office/drawing/2014/main" id="{DA7DDFA2-3509-49EC-A57A-FF8790AE5373}"/>
              </a:ext>
            </a:extLst>
          </p:cNvPr>
          <p:cNvGrpSpPr/>
          <p:nvPr/>
        </p:nvGrpSpPr>
        <p:grpSpPr>
          <a:xfrm>
            <a:off x="978195" y="1039308"/>
            <a:ext cx="6921796" cy="3906886"/>
            <a:chOff x="978195" y="1039308"/>
            <a:chExt cx="6921796" cy="3906886"/>
          </a:xfrm>
        </p:grpSpPr>
        <p:grpSp>
          <p:nvGrpSpPr>
            <p:cNvPr id="8" name="Grupo 7">
              <a:extLst>
                <a:ext uri="{FF2B5EF4-FFF2-40B4-BE49-F238E27FC236}">
                  <a16:creationId xmlns:a16="http://schemas.microsoft.com/office/drawing/2014/main" id="{7879482F-8718-5F0C-A3B4-9A2A0EADF1B4}"/>
                </a:ext>
              </a:extLst>
            </p:cNvPr>
            <p:cNvGrpSpPr/>
            <p:nvPr/>
          </p:nvGrpSpPr>
          <p:grpSpPr>
            <a:xfrm>
              <a:off x="978195" y="1039308"/>
              <a:ext cx="6921796" cy="3906886"/>
              <a:chOff x="978195" y="917388"/>
              <a:chExt cx="6921796" cy="3906886"/>
            </a:xfrm>
          </p:grpSpPr>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195" y="917388"/>
                <a:ext cx="6921796" cy="3906886"/>
              </a:xfrm>
              <a:prstGeom prst="rect">
                <a:avLst/>
              </a:prstGeom>
              <a:noFill/>
            </p:spPr>
          </p:pic>
          <p:sp>
            <p:nvSpPr>
              <p:cNvPr id="7" name="CuadroTexto 6">
                <a:extLst>
                  <a:ext uri="{FF2B5EF4-FFF2-40B4-BE49-F238E27FC236}">
                    <a16:creationId xmlns:a16="http://schemas.microsoft.com/office/drawing/2014/main" id="{FCBD9A0F-230F-E80D-EEEC-919AB561BD28}"/>
                  </a:ext>
                </a:extLst>
              </p:cNvPr>
              <p:cNvSpPr txBox="1"/>
              <p:nvPr/>
            </p:nvSpPr>
            <p:spPr>
              <a:xfrm flipH="1">
                <a:off x="4016396" y="4205312"/>
                <a:ext cx="845394" cy="338554"/>
              </a:xfrm>
              <a:prstGeom prst="rect">
                <a:avLst/>
              </a:prstGeom>
              <a:solidFill>
                <a:schemeClr val="accent3">
                  <a:lumMod val="20000"/>
                  <a:lumOff val="80000"/>
                </a:schemeClr>
              </a:solidFill>
            </p:spPr>
            <p:txBody>
              <a:bodyPr wrap="square" rtlCol="0">
                <a:spAutoFit/>
              </a:bodyPr>
              <a:lstStyle/>
              <a:p>
                <a:pPr algn="ctr"/>
                <a:r>
                  <a:rPr lang="es-GT" sz="800" dirty="0">
                    <a:solidFill>
                      <a:schemeClr val="accent3">
                        <a:lumMod val="75000"/>
                      </a:schemeClr>
                    </a:solidFill>
                    <a:latin typeface="Arial" panose="020B0604020202020204" pitchFamily="34" charset="0"/>
                    <a:cs typeface="Arial" panose="020B0604020202020204" pitchFamily="34" charset="0"/>
                  </a:rPr>
                  <a:t>Criterios de Prorrateo</a:t>
                </a:r>
                <a:endParaRPr lang="en-US" sz="800" dirty="0">
                  <a:solidFill>
                    <a:schemeClr val="accent3">
                      <a:lumMod val="75000"/>
                    </a:schemeClr>
                  </a:solidFill>
                  <a:latin typeface="Arial" panose="020B0604020202020204" pitchFamily="34" charset="0"/>
                  <a:cs typeface="Arial" panose="020B0604020202020204" pitchFamily="34" charset="0"/>
                </a:endParaRPr>
              </a:p>
            </p:txBody>
          </p:sp>
        </p:grpSp>
        <p:sp>
          <p:nvSpPr>
            <p:cNvPr id="10" name="CuadroTexto 9">
              <a:extLst>
                <a:ext uri="{FF2B5EF4-FFF2-40B4-BE49-F238E27FC236}">
                  <a16:creationId xmlns:a16="http://schemas.microsoft.com/office/drawing/2014/main" id="{AC1A309B-C434-EC6C-A4C7-9F96395E916A}"/>
                </a:ext>
              </a:extLst>
            </p:cNvPr>
            <p:cNvSpPr txBox="1"/>
            <p:nvPr/>
          </p:nvSpPr>
          <p:spPr>
            <a:xfrm>
              <a:off x="7101840" y="3413760"/>
              <a:ext cx="736099" cy="261610"/>
            </a:xfrm>
            <a:prstGeom prst="rect">
              <a:avLst/>
            </a:prstGeom>
            <a:solidFill>
              <a:schemeClr val="accent3">
                <a:lumMod val="20000"/>
                <a:lumOff val="80000"/>
              </a:schemeClr>
            </a:solidFill>
            <a:ln>
              <a:noFill/>
            </a:ln>
          </p:spPr>
          <p:txBody>
            <a:bodyPr wrap="none" rtlCol="0">
              <a:spAutoFit/>
            </a:bodyPr>
            <a:lstStyle/>
            <a:p>
              <a:r>
                <a:rPr lang="es-GT" sz="1100" dirty="0">
                  <a:solidFill>
                    <a:schemeClr val="accent3">
                      <a:lumMod val="20000"/>
                      <a:lumOff val="80000"/>
                    </a:schemeClr>
                  </a:solidFill>
                </a:rPr>
                <a:t>Algo para</a:t>
              </a:r>
              <a:endParaRPr lang="en-US" sz="1100" dirty="0">
                <a:solidFill>
                  <a:schemeClr val="accent3">
                    <a:lumMod val="20000"/>
                    <a:lumOff val="80000"/>
                  </a:schemeClr>
                </a:solidFill>
              </a:endParaRPr>
            </a:p>
          </p:txBody>
        </p:sp>
      </p:grpSp>
    </p:spTree>
    <p:extLst>
      <p:ext uri="{BB962C8B-B14F-4D97-AF65-F5344CB8AC3E}">
        <p14:creationId xmlns:p14="http://schemas.microsoft.com/office/powerpoint/2010/main" val="90484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7D2A2B-3139-4319-98BB-6A35CD042ECA}"/>
              </a:ext>
            </a:extLst>
          </p:cNvPr>
          <p:cNvSpPr>
            <a:spLocks noGrp="1"/>
          </p:cNvSpPr>
          <p:nvPr>
            <p:ph type="title"/>
          </p:nvPr>
        </p:nvSpPr>
        <p:spPr>
          <a:xfrm>
            <a:off x="686104" y="498256"/>
            <a:ext cx="7772400" cy="646331"/>
          </a:xfrm>
        </p:spPr>
        <p:txBody>
          <a:bodyPr/>
          <a:lstStyle/>
          <a:p>
            <a:r>
              <a:rPr lang="es-MX" sz="3600" dirty="0"/>
              <a:t>Objetivo</a:t>
            </a:r>
            <a:endParaRPr lang="es-GT" sz="3600" dirty="0"/>
          </a:p>
        </p:txBody>
      </p:sp>
      <p:sp>
        <p:nvSpPr>
          <p:cNvPr id="5" name="Marcador de contenido 2">
            <a:extLst>
              <a:ext uri="{FF2B5EF4-FFF2-40B4-BE49-F238E27FC236}">
                <a16:creationId xmlns:a16="http://schemas.microsoft.com/office/drawing/2014/main" id="{EB537B26-E147-4852-8DAE-DFB43AF19FC0}"/>
              </a:ext>
            </a:extLst>
          </p:cNvPr>
          <p:cNvSpPr txBox="1">
            <a:spLocks/>
          </p:cNvSpPr>
          <p:nvPr/>
        </p:nvSpPr>
        <p:spPr>
          <a:xfrm>
            <a:off x="405295" y="1565787"/>
            <a:ext cx="8229600" cy="178701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defTabSz="457200">
              <a:spcBef>
                <a:spcPts val="1800"/>
              </a:spcBef>
              <a:spcAft>
                <a:spcPts val="800"/>
              </a:spcAft>
              <a:buNone/>
            </a:pPr>
            <a:r>
              <a:rPr lang="es-ES" sz="2400" dirty="0">
                <a:solidFill>
                  <a:srgbClr val="6C6463"/>
                </a:solidFill>
              </a:rPr>
              <a:t>Fortalecer las capacidades de los equipos técnicos de miembros del MCP-ES, en aspectos metodológicos sobre el costeo estándar de servicios para reportar a MEGAS y de manera práctica.</a:t>
            </a:r>
          </a:p>
        </p:txBody>
      </p:sp>
    </p:spTree>
    <p:extLst>
      <p:ext uri="{BB962C8B-B14F-4D97-AF65-F5344CB8AC3E}">
        <p14:creationId xmlns:p14="http://schemas.microsoft.com/office/powerpoint/2010/main" val="604150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685798" y="1442720"/>
            <a:ext cx="7045962" cy="1511489"/>
          </a:xfrm>
        </p:spPr>
        <p:txBody>
          <a:bodyPr>
            <a:noAutofit/>
          </a:bodyPr>
          <a:lstStyle/>
          <a:p>
            <a:r>
              <a:rPr lang="es-SV" sz="3200" dirty="0"/>
              <a:t>Tema 4. Costos directos:</a:t>
            </a:r>
            <a:br>
              <a:rPr lang="es-SV" sz="3200" dirty="0"/>
            </a:br>
            <a:r>
              <a:rPr lang="es-SV" sz="3200" dirty="0"/>
              <a:t>Definición de los estándares de Recurso Humano</a:t>
            </a:r>
            <a:endParaRPr lang="es-SV" sz="1800" dirty="0"/>
          </a:p>
        </p:txBody>
      </p:sp>
    </p:spTree>
    <p:extLst>
      <p:ext uri="{BB962C8B-B14F-4D97-AF65-F5344CB8AC3E}">
        <p14:creationId xmlns:p14="http://schemas.microsoft.com/office/powerpoint/2010/main" val="2072023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45378" y="364722"/>
            <a:ext cx="8747897" cy="686501"/>
          </a:xfrm>
        </p:spPr>
        <p:txBody>
          <a:bodyPr>
            <a:noAutofit/>
          </a:bodyPr>
          <a:lstStyle/>
          <a:p>
            <a:pPr algn="l"/>
            <a:r>
              <a:rPr lang="es-SV" sz="2700" b="1" dirty="0"/>
              <a:t>Definición de los estándares de recurso humano directo. </a:t>
            </a:r>
            <a:r>
              <a:rPr lang="es-SV" sz="2000" b="1" dirty="0"/>
              <a:t>1/3</a:t>
            </a:r>
            <a:endParaRPr lang="es-SV" sz="1500" dirty="0"/>
          </a:p>
        </p:txBody>
      </p:sp>
      <p:sp>
        <p:nvSpPr>
          <p:cNvPr id="4" name="Rectángulo 3"/>
          <p:cNvSpPr/>
          <p:nvPr/>
        </p:nvSpPr>
        <p:spPr>
          <a:xfrm>
            <a:off x="703388" y="1919233"/>
            <a:ext cx="2542233" cy="1426866"/>
          </a:xfrm>
          <a:prstGeom prst="rect">
            <a:avLst/>
          </a:prstGeom>
          <a:solidFill>
            <a:schemeClr val="bg1"/>
          </a:solidFill>
        </p:spPr>
        <p:txBody>
          <a:bodyPr anchor="ctr">
            <a:noAutofit/>
          </a:bodyPr>
          <a:lstStyle/>
          <a:p>
            <a:pPr algn="just">
              <a:spcBef>
                <a:spcPts val="1800"/>
              </a:spcBef>
              <a:spcAft>
                <a:spcPts val="800"/>
              </a:spcAft>
              <a:buFont typeface="Arial" pitchFamily="34" charset="0"/>
              <a:buNone/>
            </a:pPr>
            <a:r>
              <a:rPr lang="es-MX" sz="1600" dirty="0">
                <a:solidFill>
                  <a:srgbClr val="6C6463"/>
                </a:solidFill>
              </a:rPr>
              <a:t>Los estándares del Recurso Humano directo se divide en 2, que son:</a:t>
            </a:r>
            <a:endParaRPr lang="es-SV" sz="1600" dirty="0">
              <a:solidFill>
                <a:srgbClr val="6C6463"/>
              </a:solidFill>
            </a:endParaRPr>
          </a:p>
        </p:txBody>
      </p:sp>
      <p:pic>
        <p:nvPicPr>
          <p:cNvPr id="10" name="Gráfico 9" descr="Televisión">
            <a:extLst>
              <a:ext uri="{FF2B5EF4-FFF2-40B4-BE49-F238E27FC236}">
                <a16:creationId xmlns:a16="http://schemas.microsoft.com/office/drawing/2014/main" id="{E943223F-EA75-21B6-7EFE-5252CC5955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9970" y="1287493"/>
            <a:ext cx="3009481" cy="3009481"/>
          </a:xfrm>
          <a:prstGeom prst="rect">
            <a:avLst/>
          </a:prstGeom>
        </p:spPr>
      </p:pic>
      <p:sp>
        <p:nvSpPr>
          <p:cNvPr id="23" name="Pentágono 4">
            <a:extLst>
              <a:ext uri="{FF2B5EF4-FFF2-40B4-BE49-F238E27FC236}">
                <a16:creationId xmlns:a16="http://schemas.microsoft.com/office/drawing/2014/main" id="{3BC89DCB-B31F-90B7-5704-270E747C8F6C}"/>
              </a:ext>
            </a:extLst>
          </p:cNvPr>
          <p:cNvSpPr/>
          <p:nvPr/>
        </p:nvSpPr>
        <p:spPr>
          <a:xfrm>
            <a:off x="5094514" y="1777065"/>
            <a:ext cx="3165233" cy="686501"/>
          </a:xfrm>
          <a:prstGeom prst="homePlate">
            <a:avLst>
              <a:gd name="adj" fmla="val 13662"/>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2000" dirty="0"/>
              <a:t>Estándar de cantidad (eficiencia)</a:t>
            </a:r>
          </a:p>
        </p:txBody>
      </p:sp>
      <p:sp>
        <p:nvSpPr>
          <p:cNvPr id="24" name="Cheurón 5">
            <a:extLst>
              <a:ext uri="{FF2B5EF4-FFF2-40B4-BE49-F238E27FC236}">
                <a16:creationId xmlns:a16="http://schemas.microsoft.com/office/drawing/2014/main" id="{6B5C5752-291A-C7C5-E66D-2A8E0556797F}"/>
              </a:ext>
            </a:extLst>
          </p:cNvPr>
          <p:cNvSpPr/>
          <p:nvPr/>
        </p:nvSpPr>
        <p:spPr>
          <a:xfrm>
            <a:off x="8093561" y="1844965"/>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25" name="Pentágono 4">
            <a:extLst>
              <a:ext uri="{FF2B5EF4-FFF2-40B4-BE49-F238E27FC236}">
                <a16:creationId xmlns:a16="http://schemas.microsoft.com/office/drawing/2014/main" id="{1CB6DCCE-090C-1461-4A8F-33BA19B9CC44}"/>
              </a:ext>
            </a:extLst>
          </p:cNvPr>
          <p:cNvSpPr/>
          <p:nvPr/>
        </p:nvSpPr>
        <p:spPr>
          <a:xfrm>
            <a:off x="5094513" y="2792234"/>
            <a:ext cx="3165233" cy="687600"/>
          </a:xfrm>
          <a:prstGeom prst="homePlate">
            <a:avLst>
              <a:gd name="adj" fmla="val 13662"/>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2000" dirty="0"/>
              <a:t>Estándar de precio</a:t>
            </a:r>
          </a:p>
        </p:txBody>
      </p:sp>
      <p:sp>
        <p:nvSpPr>
          <p:cNvPr id="26" name="Cheurón 5">
            <a:extLst>
              <a:ext uri="{FF2B5EF4-FFF2-40B4-BE49-F238E27FC236}">
                <a16:creationId xmlns:a16="http://schemas.microsoft.com/office/drawing/2014/main" id="{14FD7955-B68C-6EC2-A43E-961068550427}"/>
              </a:ext>
            </a:extLst>
          </p:cNvPr>
          <p:cNvSpPr/>
          <p:nvPr/>
        </p:nvSpPr>
        <p:spPr>
          <a:xfrm>
            <a:off x="8092763" y="2849780"/>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27" name="Bocadillo: rectángulo 26">
            <a:extLst>
              <a:ext uri="{FF2B5EF4-FFF2-40B4-BE49-F238E27FC236}">
                <a16:creationId xmlns:a16="http://schemas.microsoft.com/office/drawing/2014/main" id="{27ABCCDB-06D5-3AD6-D2AE-C2158435F30A}"/>
              </a:ext>
            </a:extLst>
          </p:cNvPr>
          <p:cNvSpPr/>
          <p:nvPr/>
        </p:nvSpPr>
        <p:spPr>
          <a:xfrm rot="16200000">
            <a:off x="4415708" y="1732786"/>
            <a:ext cx="686502" cy="771619"/>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8" name="CuadroTexto 27">
            <a:extLst>
              <a:ext uri="{FF2B5EF4-FFF2-40B4-BE49-F238E27FC236}">
                <a16:creationId xmlns:a16="http://schemas.microsoft.com/office/drawing/2014/main" id="{DF433EF8-34D9-6E35-51B0-E6A5EB3BE787}"/>
              </a:ext>
            </a:extLst>
          </p:cNvPr>
          <p:cNvSpPr txBox="1"/>
          <p:nvPr/>
        </p:nvSpPr>
        <p:spPr>
          <a:xfrm>
            <a:off x="4403286" y="1848003"/>
            <a:ext cx="681185" cy="523220"/>
          </a:xfrm>
          <a:prstGeom prst="rect">
            <a:avLst/>
          </a:prstGeom>
          <a:noFill/>
        </p:spPr>
        <p:txBody>
          <a:bodyPr wrap="square" rtlCol="0">
            <a:spAutoFit/>
          </a:bodyPr>
          <a:lstStyle/>
          <a:p>
            <a:pPr algn="ctr"/>
            <a:r>
              <a:rPr lang="es-HN" sz="2800" dirty="0">
                <a:solidFill>
                  <a:srgbClr val="FFFF99"/>
                </a:solidFill>
                <a:latin typeface="Arial Rounded MT Bold" panose="020F0704030504030204" pitchFamily="34" charset="0"/>
              </a:rPr>
              <a:t>01</a:t>
            </a:r>
          </a:p>
        </p:txBody>
      </p:sp>
      <p:sp>
        <p:nvSpPr>
          <p:cNvPr id="21" name="Bocadillo: rectángulo 20">
            <a:extLst>
              <a:ext uri="{FF2B5EF4-FFF2-40B4-BE49-F238E27FC236}">
                <a16:creationId xmlns:a16="http://schemas.microsoft.com/office/drawing/2014/main" id="{B5360867-3CFC-E0D1-9B39-0D3272EB6631}"/>
              </a:ext>
            </a:extLst>
          </p:cNvPr>
          <p:cNvSpPr/>
          <p:nvPr/>
        </p:nvSpPr>
        <p:spPr>
          <a:xfrm rot="16200000">
            <a:off x="4414548" y="2752553"/>
            <a:ext cx="687600" cy="770400"/>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2" name="CuadroTexto 21">
            <a:extLst>
              <a:ext uri="{FF2B5EF4-FFF2-40B4-BE49-F238E27FC236}">
                <a16:creationId xmlns:a16="http://schemas.microsoft.com/office/drawing/2014/main" id="{F2D60EDD-F468-376B-BFDA-574F0B2D01A4}"/>
              </a:ext>
            </a:extLst>
          </p:cNvPr>
          <p:cNvSpPr txBox="1"/>
          <p:nvPr/>
        </p:nvSpPr>
        <p:spPr>
          <a:xfrm>
            <a:off x="4433426" y="2889972"/>
            <a:ext cx="681185" cy="523220"/>
          </a:xfrm>
          <a:prstGeom prst="rect">
            <a:avLst/>
          </a:prstGeom>
          <a:noFill/>
        </p:spPr>
        <p:txBody>
          <a:bodyPr wrap="square" rtlCol="0">
            <a:spAutoFit/>
          </a:bodyPr>
          <a:lstStyle/>
          <a:p>
            <a:pPr algn="ctr"/>
            <a:r>
              <a:rPr lang="es-HN" sz="2800" dirty="0">
                <a:solidFill>
                  <a:schemeClr val="accent6"/>
                </a:solidFill>
                <a:latin typeface="Arial Rounded MT Bold" panose="020F0704030504030204" pitchFamily="34" charset="0"/>
              </a:rPr>
              <a:t>02</a:t>
            </a:r>
          </a:p>
        </p:txBody>
      </p:sp>
      <p:sp>
        <p:nvSpPr>
          <p:cNvPr id="29" name="Cheurón 16">
            <a:extLst>
              <a:ext uri="{FF2B5EF4-FFF2-40B4-BE49-F238E27FC236}">
                <a16:creationId xmlns:a16="http://schemas.microsoft.com/office/drawing/2014/main" id="{A2FFDF29-CA9D-AE54-0AEC-B24B3C0B9CE3}"/>
              </a:ext>
            </a:extLst>
          </p:cNvPr>
          <p:cNvSpPr/>
          <p:nvPr/>
        </p:nvSpPr>
        <p:spPr>
          <a:xfrm>
            <a:off x="3753281" y="2047191"/>
            <a:ext cx="230293" cy="1050374"/>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solidFill>
                <a:schemeClr val="tx1"/>
              </a:solidFill>
            </a:endParaRPr>
          </a:p>
        </p:txBody>
      </p:sp>
    </p:spTree>
    <p:extLst>
      <p:ext uri="{BB962C8B-B14F-4D97-AF65-F5344CB8AC3E}">
        <p14:creationId xmlns:p14="http://schemas.microsoft.com/office/powerpoint/2010/main" val="108762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657C3B1-D52A-226F-B54C-2FA0515DEC07}"/>
              </a:ext>
            </a:extLst>
          </p:cNvPr>
          <p:cNvSpPr txBox="1">
            <a:spLocks/>
          </p:cNvSpPr>
          <p:nvPr/>
        </p:nvSpPr>
        <p:spPr>
          <a:xfrm>
            <a:off x="87523" y="117195"/>
            <a:ext cx="8986139" cy="850722"/>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s-SV" sz="2700" b="1" dirty="0"/>
              <a:t>Definición de los estándares de recurso humano directo. </a:t>
            </a:r>
            <a:r>
              <a:rPr lang="es-SV" sz="1600" b="1" dirty="0"/>
              <a:t>2/3</a:t>
            </a:r>
            <a:endParaRPr lang="es-SV" sz="1500" dirty="0"/>
          </a:p>
        </p:txBody>
      </p:sp>
      <p:sp>
        <p:nvSpPr>
          <p:cNvPr id="9" name="Pentágono 4">
            <a:extLst>
              <a:ext uri="{FF2B5EF4-FFF2-40B4-BE49-F238E27FC236}">
                <a16:creationId xmlns:a16="http://schemas.microsoft.com/office/drawing/2014/main" id="{CB27B906-7DD3-921A-A3BF-1C5601F9B931}"/>
              </a:ext>
            </a:extLst>
          </p:cNvPr>
          <p:cNvSpPr/>
          <p:nvPr/>
        </p:nvSpPr>
        <p:spPr>
          <a:xfrm>
            <a:off x="894303" y="1088843"/>
            <a:ext cx="3165233" cy="686501"/>
          </a:xfrm>
          <a:prstGeom prst="homePlate">
            <a:avLst>
              <a:gd name="adj" fmla="val 13662"/>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2000" dirty="0"/>
              <a:t>Estándar de cantidad (eficiencia)</a:t>
            </a:r>
          </a:p>
        </p:txBody>
      </p:sp>
      <p:sp>
        <p:nvSpPr>
          <p:cNvPr id="10" name="Cheurón 5">
            <a:extLst>
              <a:ext uri="{FF2B5EF4-FFF2-40B4-BE49-F238E27FC236}">
                <a16:creationId xmlns:a16="http://schemas.microsoft.com/office/drawing/2014/main" id="{5FF8BD93-EB1C-8063-9DDF-A5C73DB9A746}"/>
              </a:ext>
            </a:extLst>
          </p:cNvPr>
          <p:cNvSpPr/>
          <p:nvPr/>
        </p:nvSpPr>
        <p:spPr>
          <a:xfrm>
            <a:off x="3893350" y="1156743"/>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11" name="Bocadillo: rectángulo 10">
            <a:extLst>
              <a:ext uri="{FF2B5EF4-FFF2-40B4-BE49-F238E27FC236}">
                <a16:creationId xmlns:a16="http://schemas.microsoft.com/office/drawing/2014/main" id="{CD3E7ED6-552D-6A28-ECE3-855A42FB71CD}"/>
              </a:ext>
            </a:extLst>
          </p:cNvPr>
          <p:cNvSpPr/>
          <p:nvPr/>
        </p:nvSpPr>
        <p:spPr>
          <a:xfrm rot="16200000">
            <a:off x="215497" y="1044564"/>
            <a:ext cx="686502" cy="771619"/>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2" name="CuadroTexto 11">
            <a:extLst>
              <a:ext uri="{FF2B5EF4-FFF2-40B4-BE49-F238E27FC236}">
                <a16:creationId xmlns:a16="http://schemas.microsoft.com/office/drawing/2014/main" id="{761DCFAC-AF00-62C9-8957-314FFAE09206}"/>
              </a:ext>
            </a:extLst>
          </p:cNvPr>
          <p:cNvSpPr txBox="1"/>
          <p:nvPr/>
        </p:nvSpPr>
        <p:spPr>
          <a:xfrm>
            <a:off x="203075" y="1159781"/>
            <a:ext cx="681185" cy="523220"/>
          </a:xfrm>
          <a:prstGeom prst="rect">
            <a:avLst/>
          </a:prstGeom>
          <a:noFill/>
        </p:spPr>
        <p:txBody>
          <a:bodyPr wrap="square" rtlCol="0">
            <a:spAutoFit/>
          </a:bodyPr>
          <a:lstStyle/>
          <a:p>
            <a:pPr algn="ctr"/>
            <a:r>
              <a:rPr lang="es-HN" sz="2800" dirty="0">
                <a:solidFill>
                  <a:srgbClr val="FFFF99"/>
                </a:solidFill>
                <a:latin typeface="Arial Rounded MT Bold" panose="020F0704030504030204" pitchFamily="34" charset="0"/>
              </a:rPr>
              <a:t>01</a:t>
            </a:r>
          </a:p>
        </p:txBody>
      </p:sp>
      <p:sp>
        <p:nvSpPr>
          <p:cNvPr id="19" name="Conector 12">
            <a:extLst>
              <a:ext uri="{FF2B5EF4-FFF2-40B4-BE49-F238E27FC236}">
                <a16:creationId xmlns:a16="http://schemas.microsoft.com/office/drawing/2014/main" id="{A1DC380B-2B52-7278-BE25-614F552ACF35}"/>
              </a:ext>
            </a:extLst>
          </p:cNvPr>
          <p:cNvSpPr/>
          <p:nvPr/>
        </p:nvSpPr>
        <p:spPr>
          <a:xfrm>
            <a:off x="934205" y="2210177"/>
            <a:ext cx="457200" cy="457200"/>
          </a:xfrm>
          <a:prstGeom prst="flowChartConnector">
            <a:avLst/>
          </a:prstGeom>
          <a:solidFill>
            <a:schemeClr val="bg1"/>
          </a:solidFill>
          <a:ln w="38100" cmpd="thinThick">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cxnSp>
        <p:nvCxnSpPr>
          <p:cNvPr id="21" name="Conector recto 20">
            <a:extLst>
              <a:ext uri="{FF2B5EF4-FFF2-40B4-BE49-F238E27FC236}">
                <a16:creationId xmlns:a16="http://schemas.microsoft.com/office/drawing/2014/main" id="{61333298-F807-2416-8ED8-645F994D2BA1}"/>
              </a:ext>
            </a:extLst>
          </p:cNvPr>
          <p:cNvCxnSpPr>
            <a:cxnSpLocks/>
            <a:stCxn id="19" idx="6"/>
            <a:endCxn id="20" idx="3"/>
          </p:cNvCxnSpPr>
          <p:nvPr/>
        </p:nvCxnSpPr>
        <p:spPr>
          <a:xfrm>
            <a:off x="1391405" y="2438777"/>
            <a:ext cx="330364" cy="4772"/>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22" name="Conector 12">
            <a:extLst>
              <a:ext uri="{FF2B5EF4-FFF2-40B4-BE49-F238E27FC236}">
                <a16:creationId xmlns:a16="http://schemas.microsoft.com/office/drawing/2014/main" id="{69F90BA8-8476-8D06-8AA2-BBDC0C0BCCE9}"/>
              </a:ext>
            </a:extLst>
          </p:cNvPr>
          <p:cNvSpPr/>
          <p:nvPr/>
        </p:nvSpPr>
        <p:spPr>
          <a:xfrm>
            <a:off x="925832" y="3096100"/>
            <a:ext cx="457200" cy="457200"/>
          </a:xfrm>
          <a:prstGeom prst="flowChartConnector">
            <a:avLst/>
          </a:prstGeom>
          <a:solidFill>
            <a:schemeClr val="bg1"/>
          </a:solidFill>
          <a:ln w="38100" cmpd="thinThick">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23" name="Pentágono 14">
            <a:extLst>
              <a:ext uri="{FF2B5EF4-FFF2-40B4-BE49-F238E27FC236}">
                <a16:creationId xmlns:a16="http://schemas.microsoft.com/office/drawing/2014/main" id="{788E3E96-60DF-813D-470D-2C921A014700}"/>
              </a:ext>
            </a:extLst>
          </p:cNvPr>
          <p:cNvSpPr/>
          <p:nvPr/>
        </p:nvSpPr>
        <p:spPr>
          <a:xfrm rot="10800000" flipV="1">
            <a:off x="1713397" y="3076653"/>
            <a:ext cx="7110729" cy="491259"/>
          </a:xfrm>
          <a:prstGeom prst="homePlate">
            <a:avLst>
              <a:gd name="adj" fmla="val 13662"/>
            </a:avLst>
          </a:prstGeom>
          <a:solidFill>
            <a:srgbClr val="00B050">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just">
              <a:lnSpc>
                <a:spcPct val="115000"/>
              </a:lnSpc>
              <a:spcAft>
                <a:spcPts val="1000"/>
              </a:spcAft>
            </a:pPr>
            <a:r>
              <a:rPr lang="es-MX" sz="1200" u="sng" dirty="0">
                <a:solidFill>
                  <a:schemeClr val="tx1"/>
                </a:solidFill>
                <a:latin typeface="+mj-lt"/>
                <a:ea typeface="Calibri" panose="020F0502020204030204" pitchFamily="34" charset="0"/>
                <a:cs typeface="Times New Roman" panose="02020603050405020304" pitchFamily="18" charset="0"/>
              </a:rPr>
              <a:t>Número de recursos </a:t>
            </a:r>
            <a:r>
              <a:rPr lang="es-MX" sz="1200" dirty="0">
                <a:solidFill>
                  <a:schemeClr val="tx1"/>
                </a:solidFill>
                <a:latin typeface="+mj-lt"/>
                <a:ea typeface="Calibri" panose="020F0502020204030204" pitchFamily="34" charset="0"/>
                <a:cs typeface="Times New Roman" panose="02020603050405020304" pitchFamily="18" charset="0"/>
              </a:rPr>
              <a:t>humanos para cada uno de los procedimientos médicos se debe precisar la cantidad de recursos humanos, según tipo y especialización, que intervienen en la prestación del servicio.</a:t>
            </a:r>
            <a:endParaRPr lang="es-SV" sz="1200" dirty="0">
              <a:solidFill>
                <a:schemeClr val="tx1"/>
              </a:solidFill>
              <a:latin typeface="+mj-lt"/>
              <a:ea typeface="Calibri" panose="020F0502020204030204" pitchFamily="34" charset="0"/>
              <a:cs typeface="Times New Roman" panose="02020603050405020304" pitchFamily="18" charset="0"/>
            </a:endParaRPr>
          </a:p>
        </p:txBody>
      </p:sp>
      <p:sp>
        <p:nvSpPr>
          <p:cNvPr id="20" name="Pentágono 14">
            <a:extLst>
              <a:ext uri="{FF2B5EF4-FFF2-40B4-BE49-F238E27FC236}">
                <a16:creationId xmlns:a16="http://schemas.microsoft.com/office/drawing/2014/main" id="{194D1F32-DCB1-66E7-77BA-A4D586CBD1BF}"/>
              </a:ext>
            </a:extLst>
          </p:cNvPr>
          <p:cNvSpPr/>
          <p:nvPr/>
        </p:nvSpPr>
        <p:spPr>
          <a:xfrm rot="10800000" flipV="1">
            <a:off x="1721769" y="2100298"/>
            <a:ext cx="7110729" cy="686501"/>
          </a:xfrm>
          <a:prstGeom prst="homePlate">
            <a:avLst>
              <a:gd name="adj" fmla="val 13662"/>
            </a:avLst>
          </a:prstGeom>
          <a:solidFill>
            <a:srgbClr val="7030A0">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just">
              <a:lnSpc>
                <a:spcPct val="115000"/>
              </a:lnSpc>
              <a:spcAft>
                <a:spcPts val="1000"/>
              </a:spcAft>
            </a:pPr>
            <a:r>
              <a:rPr lang="es-MX" sz="1200" u="sng" dirty="0">
                <a:solidFill>
                  <a:schemeClr val="tx1"/>
                </a:solidFill>
                <a:latin typeface="+mj-lt"/>
                <a:ea typeface="Calibri" panose="020F0502020204030204" pitchFamily="34" charset="0"/>
                <a:cs typeface="Times New Roman" panose="02020603050405020304" pitchFamily="18" charset="0"/>
              </a:rPr>
              <a:t>Tipo y nivel de especialización del recurso humano</a:t>
            </a:r>
            <a:r>
              <a:rPr lang="es-MX" sz="1200" dirty="0">
                <a:solidFill>
                  <a:schemeClr val="tx1"/>
                </a:solidFill>
                <a:latin typeface="+mj-lt"/>
                <a:ea typeface="Calibri" panose="020F0502020204030204" pitchFamily="34" charset="0"/>
                <a:cs typeface="Times New Roman" panose="02020603050405020304" pitchFamily="18" charset="0"/>
              </a:rPr>
              <a:t>: En este rubro se identificarán el tipo de profesionales, técnicos y/o auxiliares y la especialización necesaria de los recursos humanos que intervienen en la prestación del procedimiento médico.</a:t>
            </a:r>
            <a:endParaRPr lang="es-SV" sz="1200" dirty="0">
              <a:solidFill>
                <a:schemeClr val="tx1"/>
              </a:solidFill>
              <a:latin typeface="+mj-lt"/>
              <a:ea typeface="Calibri" panose="020F0502020204030204" pitchFamily="34" charset="0"/>
              <a:cs typeface="Times New Roman" panose="02020603050405020304" pitchFamily="18" charset="0"/>
            </a:endParaRPr>
          </a:p>
        </p:txBody>
      </p:sp>
      <p:cxnSp>
        <p:nvCxnSpPr>
          <p:cNvPr id="24" name="Conector recto 23">
            <a:extLst>
              <a:ext uri="{FF2B5EF4-FFF2-40B4-BE49-F238E27FC236}">
                <a16:creationId xmlns:a16="http://schemas.microsoft.com/office/drawing/2014/main" id="{7766F094-B65D-395E-CA95-94D273715842}"/>
              </a:ext>
            </a:extLst>
          </p:cNvPr>
          <p:cNvCxnSpPr>
            <a:cxnSpLocks/>
            <a:stCxn id="22" idx="6"/>
            <a:endCxn id="23" idx="3"/>
          </p:cNvCxnSpPr>
          <p:nvPr/>
        </p:nvCxnSpPr>
        <p:spPr>
          <a:xfrm flipV="1">
            <a:off x="1383032" y="3322283"/>
            <a:ext cx="330365" cy="2417"/>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25" name="Conector 12">
            <a:extLst>
              <a:ext uri="{FF2B5EF4-FFF2-40B4-BE49-F238E27FC236}">
                <a16:creationId xmlns:a16="http://schemas.microsoft.com/office/drawing/2014/main" id="{6EC66909-43AB-BDA0-A347-E7DB60F46AD6}"/>
              </a:ext>
            </a:extLst>
          </p:cNvPr>
          <p:cNvSpPr/>
          <p:nvPr/>
        </p:nvSpPr>
        <p:spPr>
          <a:xfrm>
            <a:off x="927508" y="4012173"/>
            <a:ext cx="457200" cy="457200"/>
          </a:xfrm>
          <a:prstGeom prst="flowChartConnector">
            <a:avLst/>
          </a:prstGeom>
          <a:solidFill>
            <a:schemeClr val="bg1"/>
          </a:solidFill>
          <a:ln w="38100" cmpd="thinThick">
            <a:solidFill>
              <a:srgbClr val="BA0C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26" name="Pentágono 14">
            <a:extLst>
              <a:ext uri="{FF2B5EF4-FFF2-40B4-BE49-F238E27FC236}">
                <a16:creationId xmlns:a16="http://schemas.microsoft.com/office/drawing/2014/main" id="{F4D73DC6-8A69-B89D-5716-3EC1AB9D0435}"/>
              </a:ext>
            </a:extLst>
          </p:cNvPr>
          <p:cNvSpPr/>
          <p:nvPr/>
        </p:nvSpPr>
        <p:spPr>
          <a:xfrm rot="10800000" flipV="1">
            <a:off x="1715072" y="3932438"/>
            <a:ext cx="7110729" cy="624954"/>
          </a:xfrm>
          <a:prstGeom prst="homePlate">
            <a:avLst>
              <a:gd name="adj" fmla="val 13662"/>
            </a:avLst>
          </a:prstGeom>
          <a:solidFill>
            <a:srgbClr val="BA0C2F">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just">
              <a:lnSpc>
                <a:spcPct val="115000"/>
              </a:lnSpc>
              <a:spcAft>
                <a:spcPts val="1000"/>
              </a:spcAft>
            </a:pPr>
            <a:r>
              <a:rPr lang="es-MX" sz="1200" u="sng" dirty="0">
                <a:solidFill>
                  <a:schemeClr val="tx1"/>
                </a:solidFill>
                <a:latin typeface="+mj-lt"/>
                <a:ea typeface="Calibri" panose="020F0502020204030204" pitchFamily="34" charset="0"/>
                <a:cs typeface="Times New Roman" panose="02020603050405020304" pitchFamily="18" charset="0"/>
              </a:rPr>
              <a:t>Tiempo.</a:t>
            </a:r>
            <a:r>
              <a:rPr lang="es-MX" sz="1200" dirty="0">
                <a:solidFill>
                  <a:schemeClr val="tx1"/>
                </a:solidFill>
                <a:latin typeface="+mj-lt"/>
                <a:ea typeface="Calibri" panose="020F0502020204030204" pitchFamily="34" charset="0"/>
                <a:cs typeface="Times New Roman" panose="02020603050405020304" pitchFamily="18" charset="0"/>
              </a:rPr>
              <a:t> Los valores alcanzados para las características anteriores deberán relacionarse con el tiempo en el que intervienen el recurso humano durante el procedimiento, y puede estar expresado en segundos, minutos, horas, días, entre otros*.</a:t>
            </a:r>
            <a:endParaRPr lang="es-SV" sz="1200" dirty="0">
              <a:solidFill>
                <a:schemeClr val="tx1"/>
              </a:solidFill>
              <a:latin typeface="+mj-lt"/>
              <a:ea typeface="Calibri" panose="020F0502020204030204" pitchFamily="34" charset="0"/>
              <a:cs typeface="Times New Roman" panose="02020603050405020304" pitchFamily="18" charset="0"/>
            </a:endParaRPr>
          </a:p>
        </p:txBody>
      </p:sp>
      <p:cxnSp>
        <p:nvCxnSpPr>
          <p:cNvPr id="27" name="Conector recto 26">
            <a:extLst>
              <a:ext uri="{FF2B5EF4-FFF2-40B4-BE49-F238E27FC236}">
                <a16:creationId xmlns:a16="http://schemas.microsoft.com/office/drawing/2014/main" id="{522DFA16-C045-CA2B-2CBD-70206A4E430B}"/>
              </a:ext>
            </a:extLst>
          </p:cNvPr>
          <p:cNvCxnSpPr>
            <a:cxnSpLocks/>
            <a:stCxn id="25" idx="6"/>
            <a:endCxn id="26" idx="3"/>
          </p:cNvCxnSpPr>
          <p:nvPr/>
        </p:nvCxnSpPr>
        <p:spPr>
          <a:xfrm>
            <a:off x="1384708" y="4240773"/>
            <a:ext cx="330364" cy="4142"/>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29" name="CuadroTexto 28">
            <a:extLst>
              <a:ext uri="{FF2B5EF4-FFF2-40B4-BE49-F238E27FC236}">
                <a16:creationId xmlns:a16="http://schemas.microsoft.com/office/drawing/2014/main" id="{C1482B69-7BFA-AD1C-9938-B5451B67E8EA}"/>
              </a:ext>
            </a:extLst>
          </p:cNvPr>
          <p:cNvSpPr txBox="1"/>
          <p:nvPr/>
        </p:nvSpPr>
        <p:spPr>
          <a:xfrm>
            <a:off x="197694" y="4860893"/>
            <a:ext cx="8685050" cy="240321"/>
          </a:xfrm>
          <a:prstGeom prst="rect">
            <a:avLst/>
          </a:prstGeom>
        </p:spPr>
        <p:txBody>
          <a:bodyPr>
            <a:noAutofit/>
          </a:bodyPr>
          <a:lstStyle>
            <a:defPPr>
              <a:defRPr lang="en-US"/>
            </a:defPPr>
            <a:lvl1pPr algn="just">
              <a:spcBef>
                <a:spcPts val="1800"/>
              </a:spcBef>
              <a:spcAft>
                <a:spcPts val="800"/>
              </a:spcAft>
              <a:buFont typeface="Arial" pitchFamily="34" charset="0"/>
              <a:buNone/>
              <a:defRPr sz="900">
                <a:solidFill>
                  <a:srgbClr val="6C6463"/>
                </a:solidFill>
              </a:defRPr>
            </a:lvl1pPr>
          </a:lstStyle>
          <a:p>
            <a:r>
              <a:rPr lang="es-SV" dirty="0"/>
              <a:t>* Los estándares de tiempo estarán determinados por la entidad rectora de salud del país, a través de los protocolos de atención o guías de práctica clínica aprobados.</a:t>
            </a:r>
            <a:endParaRPr lang="es-HN" dirty="0"/>
          </a:p>
        </p:txBody>
      </p:sp>
      <p:pic>
        <p:nvPicPr>
          <p:cNvPr id="14" name="Gráfico 13" descr="Médico">
            <a:extLst>
              <a:ext uri="{FF2B5EF4-FFF2-40B4-BE49-F238E27FC236}">
                <a16:creationId xmlns:a16="http://schemas.microsoft.com/office/drawing/2014/main" id="{F28FC202-984B-6443-22BE-2A4D27995E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592" y="2239822"/>
            <a:ext cx="363679" cy="363679"/>
          </a:xfrm>
          <a:prstGeom prst="rect">
            <a:avLst/>
          </a:prstGeom>
        </p:spPr>
      </p:pic>
      <p:pic>
        <p:nvPicPr>
          <p:cNvPr id="16" name="Gráfico 15" descr="Grupo de personas">
            <a:extLst>
              <a:ext uri="{FF2B5EF4-FFF2-40B4-BE49-F238E27FC236}">
                <a16:creationId xmlns:a16="http://schemas.microsoft.com/office/drawing/2014/main" id="{4BFFD50C-8E43-6F19-9AB2-88E406BD0D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4558" y="3111440"/>
            <a:ext cx="393782" cy="393782"/>
          </a:xfrm>
          <a:prstGeom prst="rect">
            <a:avLst/>
          </a:prstGeom>
        </p:spPr>
      </p:pic>
      <p:pic>
        <p:nvPicPr>
          <p:cNvPr id="18" name="Gráfico 17" descr="Reloj">
            <a:extLst>
              <a:ext uri="{FF2B5EF4-FFF2-40B4-BE49-F238E27FC236}">
                <a16:creationId xmlns:a16="http://schemas.microsoft.com/office/drawing/2014/main" id="{4C5417B8-DED6-1882-3867-568E02A457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4562" y="4069335"/>
            <a:ext cx="351709" cy="351709"/>
          </a:xfrm>
          <a:prstGeom prst="rect">
            <a:avLst/>
          </a:prstGeom>
        </p:spPr>
      </p:pic>
    </p:spTree>
    <p:extLst>
      <p:ext uri="{BB962C8B-B14F-4D97-AF65-F5344CB8AC3E}">
        <p14:creationId xmlns:p14="http://schemas.microsoft.com/office/powerpoint/2010/main" val="811218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657C3B1-D52A-226F-B54C-2FA0515DEC07}"/>
              </a:ext>
            </a:extLst>
          </p:cNvPr>
          <p:cNvSpPr txBox="1">
            <a:spLocks/>
          </p:cNvSpPr>
          <p:nvPr/>
        </p:nvSpPr>
        <p:spPr>
          <a:xfrm>
            <a:off x="87523" y="117195"/>
            <a:ext cx="8986139" cy="850722"/>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s-SV" sz="2700" b="1" dirty="0"/>
              <a:t>Definición de los estándares de recurso humano directo. </a:t>
            </a:r>
            <a:r>
              <a:rPr lang="es-SV" sz="1600" b="1" dirty="0"/>
              <a:t>3/3</a:t>
            </a:r>
            <a:endParaRPr lang="es-SV" sz="1500" dirty="0"/>
          </a:p>
        </p:txBody>
      </p:sp>
      <p:sp>
        <p:nvSpPr>
          <p:cNvPr id="19" name="Conector 12">
            <a:extLst>
              <a:ext uri="{FF2B5EF4-FFF2-40B4-BE49-F238E27FC236}">
                <a16:creationId xmlns:a16="http://schemas.microsoft.com/office/drawing/2014/main" id="{A1DC380B-2B52-7278-BE25-614F552ACF35}"/>
              </a:ext>
            </a:extLst>
          </p:cNvPr>
          <p:cNvSpPr/>
          <p:nvPr/>
        </p:nvSpPr>
        <p:spPr>
          <a:xfrm>
            <a:off x="662901" y="2300612"/>
            <a:ext cx="720000" cy="720000"/>
          </a:xfrm>
          <a:prstGeom prst="flowChartConnector">
            <a:avLst/>
          </a:prstGeom>
          <a:solidFill>
            <a:schemeClr val="bg1"/>
          </a:solidFill>
          <a:ln w="38100" cmpd="thinThick">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cxnSp>
        <p:nvCxnSpPr>
          <p:cNvPr id="21" name="Conector recto 20">
            <a:extLst>
              <a:ext uri="{FF2B5EF4-FFF2-40B4-BE49-F238E27FC236}">
                <a16:creationId xmlns:a16="http://schemas.microsoft.com/office/drawing/2014/main" id="{61333298-F807-2416-8ED8-645F994D2BA1}"/>
              </a:ext>
            </a:extLst>
          </p:cNvPr>
          <p:cNvCxnSpPr>
            <a:cxnSpLocks/>
            <a:stCxn id="19" idx="6"/>
            <a:endCxn id="20" idx="3"/>
          </p:cNvCxnSpPr>
          <p:nvPr/>
        </p:nvCxnSpPr>
        <p:spPr>
          <a:xfrm>
            <a:off x="1382901" y="2660612"/>
            <a:ext cx="338867" cy="7322"/>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20" name="Pentágono 14">
            <a:extLst>
              <a:ext uri="{FF2B5EF4-FFF2-40B4-BE49-F238E27FC236}">
                <a16:creationId xmlns:a16="http://schemas.microsoft.com/office/drawing/2014/main" id="{194D1F32-DCB1-66E7-77BA-A4D586CBD1BF}"/>
              </a:ext>
            </a:extLst>
          </p:cNvPr>
          <p:cNvSpPr/>
          <p:nvPr/>
        </p:nvSpPr>
        <p:spPr>
          <a:xfrm rot="10800000" flipV="1">
            <a:off x="1721768" y="2100298"/>
            <a:ext cx="7110729" cy="1135271"/>
          </a:xfrm>
          <a:prstGeom prst="homePlate">
            <a:avLst>
              <a:gd name="adj" fmla="val 13662"/>
            </a:avLst>
          </a:prstGeom>
          <a:solidFill>
            <a:srgbClr val="0070C0">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just">
              <a:lnSpc>
                <a:spcPct val="115000"/>
              </a:lnSpc>
              <a:spcAft>
                <a:spcPts val="1000"/>
              </a:spcAft>
            </a:pPr>
            <a:r>
              <a:rPr lang="es-MX" sz="1200" u="sng" dirty="0">
                <a:solidFill>
                  <a:schemeClr val="tx1"/>
                </a:solidFill>
                <a:latin typeface="+mj-lt"/>
                <a:ea typeface="Calibri" panose="020F0502020204030204" pitchFamily="34" charset="0"/>
                <a:cs typeface="Times New Roman" panose="02020603050405020304" pitchFamily="18" charset="0"/>
              </a:rPr>
              <a:t>Ingreso bruto de los recursos humanos</a:t>
            </a:r>
            <a:r>
              <a:rPr lang="es-MX" sz="1200" dirty="0">
                <a:solidFill>
                  <a:schemeClr val="tx1"/>
                </a:solidFill>
                <a:latin typeface="+mj-lt"/>
                <a:ea typeface="Calibri" panose="020F0502020204030204" pitchFamily="34" charset="0"/>
                <a:cs typeface="Times New Roman" panose="02020603050405020304" pitchFamily="18" charset="0"/>
              </a:rPr>
              <a:t>; para cada uno de ellos, según tipo y especialización, se deberá asignar los niveles remuneración promedio bruto mensual, de acuerdo a la normativa vigente y a lo abonado por el establecimiento, incluye bonificaciones e incentivos, el mismo, que servirá para establecer el costo promedio por minuto del recurso humano.</a:t>
            </a:r>
            <a:endParaRPr lang="es-SV" sz="1200" dirty="0">
              <a:solidFill>
                <a:schemeClr val="tx1"/>
              </a:solidFill>
              <a:latin typeface="+mj-lt"/>
              <a:ea typeface="Calibri" panose="020F0502020204030204" pitchFamily="34" charset="0"/>
              <a:cs typeface="Times New Roman" panose="02020603050405020304" pitchFamily="18" charset="0"/>
            </a:endParaRPr>
          </a:p>
        </p:txBody>
      </p:sp>
      <p:sp>
        <p:nvSpPr>
          <p:cNvPr id="28" name="Pentágono 4">
            <a:extLst>
              <a:ext uri="{FF2B5EF4-FFF2-40B4-BE49-F238E27FC236}">
                <a16:creationId xmlns:a16="http://schemas.microsoft.com/office/drawing/2014/main" id="{E6428721-F1B2-CB4D-D545-D6A9946CA613}"/>
              </a:ext>
            </a:extLst>
          </p:cNvPr>
          <p:cNvSpPr/>
          <p:nvPr/>
        </p:nvSpPr>
        <p:spPr>
          <a:xfrm>
            <a:off x="904350" y="1094062"/>
            <a:ext cx="3165233" cy="687600"/>
          </a:xfrm>
          <a:prstGeom prst="homePlate">
            <a:avLst>
              <a:gd name="adj" fmla="val 13662"/>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2000" dirty="0"/>
              <a:t>Estándar de precio</a:t>
            </a:r>
          </a:p>
        </p:txBody>
      </p:sp>
      <p:sp>
        <p:nvSpPr>
          <p:cNvPr id="30" name="Cheurón 5">
            <a:extLst>
              <a:ext uri="{FF2B5EF4-FFF2-40B4-BE49-F238E27FC236}">
                <a16:creationId xmlns:a16="http://schemas.microsoft.com/office/drawing/2014/main" id="{481A9ED9-17AC-8F1F-D8EA-2B201142EA12}"/>
              </a:ext>
            </a:extLst>
          </p:cNvPr>
          <p:cNvSpPr/>
          <p:nvPr/>
        </p:nvSpPr>
        <p:spPr>
          <a:xfrm>
            <a:off x="3902600" y="1151608"/>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31" name="Bocadillo: rectángulo 30">
            <a:extLst>
              <a:ext uri="{FF2B5EF4-FFF2-40B4-BE49-F238E27FC236}">
                <a16:creationId xmlns:a16="http://schemas.microsoft.com/office/drawing/2014/main" id="{7ECAC70C-72D5-09E8-9F00-2367D47369F2}"/>
              </a:ext>
            </a:extLst>
          </p:cNvPr>
          <p:cNvSpPr/>
          <p:nvPr/>
        </p:nvSpPr>
        <p:spPr>
          <a:xfrm rot="16200000">
            <a:off x="224385" y="1054381"/>
            <a:ext cx="687600" cy="770400"/>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32" name="CuadroTexto 31">
            <a:extLst>
              <a:ext uri="{FF2B5EF4-FFF2-40B4-BE49-F238E27FC236}">
                <a16:creationId xmlns:a16="http://schemas.microsoft.com/office/drawing/2014/main" id="{6B3AA5FD-835B-FF72-C942-175612949E86}"/>
              </a:ext>
            </a:extLst>
          </p:cNvPr>
          <p:cNvSpPr txBox="1"/>
          <p:nvPr/>
        </p:nvSpPr>
        <p:spPr>
          <a:xfrm>
            <a:off x="243263" y="1191800"/>
            <a:ext cx="681185" cy="523220"/>
          </a:xfrm>
          <a:prstGeom prst="rect">
            <a:avLst/>
          </a:prstGeom>
          <a:noFill/>
        </p:spPr>
        <p:txBody>
          <a:bodyPr wrap="square" rtlCol="0">
            <a:spAutoFit/>
          </a:bodyPr>
          <a:lstStyle/>
          <a:p>
            <a:pPr algn="ctr"/>
            <a:r>
              <a:rPr lang="es-HN" sz="2800" dirty="0">
                <a:solidFill>
                  <a:schemeClr val="accent6"/>
                </a:solidFill>
                <a:latin typeface="Arial Rounded MT Bold" panose="020F0704030504030204" pitchFamily="34" charset="0"/>
              </a:rPr>
              <a:t>02</a:t>
            </a:r>
          </a:p>
        </p:txBody>
      </p:sp>
      <p:pic>
        <p:nvPicPr>
          <p:cNvPr id="4" name="Gráfico 3" descr="Dinero">
            <a:extLst>
              <a:ext uri="{FF2B5EF4-FFF2-40B4-BE49-F238E27FC236}">
                <a16:creationId xmlns:a16="http://schemas.microsoft.com/office/drawing/2014/main" id="{36372846-42D3-5C02-1E0A-03A89B90E8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389" y="2360901"/>
            <a:ext cx="563393" cy="563393"/>
          </a:xfrm>
          <a:prstGeom prst="rect">
            <a:avLst/>
          </a:prstGeom>
        </p:spPr>
      </p:pic>
      <p:sp>
        <p:nvSpPr>
          <p:cNvPr id="33" name="CuadroTexto 32">
            <a:extLst>
              <a:ext uri="{FF2B5EF4-FFF2-40B4-BE49-F238E27FC236}">
                <a16:creationId xmlns:a16="http://schemas.microsoft.com/office/drawing/2014/main" id="{57955752-0690-61F7-4D22-7BD61C272134}"/>
              </a:ext>
            </a:extLst>
          </p:cNvPr>
          <p:cNvSpPr txBox="1"/>
          <p:nvPr/>
        </p:nvSpPr>
        <p:spPr>
          <a:xfrm>
            <a:off x="182985" y="3608752"/>
            <a:ext cx="8810290" cy="1394438"/>
          </a:xfrm>
          <a:prstGeom prst="rect">
            <a:avLst/>
          </a:prstGeom>
        </p:spPr>
        <p:txBody>
          <a:bodyPr>
            <a:noAutofit/>
          </a:bodyPr>
          <a:lstStyle>
            <a:defPPr>
              <a:defRPr lang="en-US"/>
            </a:defPPr>
            <a:lvl1pPr algn="just">
              <a:spcBef>
                <a:spcPts val="1800"/>
              </a:spcBef>
              <a:spcAft>
                <a:spcPts val="800"/>
              </a:spcAft>
              <a:buFont typeface="Arial" pitchFamily="34" charset="0"/>
              <a:buNone/>
              <a:defRPr sz="900">
                <a:solidFill>
                  <a:srgbClr val="6C6463"/>
                </a:solidFill>
              </a:defRPr>
            </a:lvl1pPr>
          </a:lstStyle>
          <a:p>
            <a:pPr>
              <a:spcBef>
                <a:spcPts val="0"/>
              </a:spcBef>
              <a:spcAft>
                <a:spcPts val="0"/>
              </a:spcAft>
            </a:pPr>
            <a:r>
              <a:rPr lang="es-SV" sz="1200" dirty="0"/>
              <a:t>Ingreso medio laboral es la cantidad que las personas empleadas ganan trabajando. Incluye los sueldos y salarios.</a:t>
            </a:r>
          </a:p>
          <a:p>
            <a:pPr lvl="1"/>
            <a:r>
              <a:rPr lang="es-SV" sz="1200" dirty="0">
                <a:solidFill>
                  <a:srgbClr val="6C6463"/>
                </a:solidFill>
              </a:rPr>
              <a:t>Sueldos: son pagos fijos que recibe el trabajador tras un acuerdo con el empleador, la retribución es mensual y no tiene en cuenta aspectos como la cantidad de trabajo realizado.</a:t>
            </a:r>
          </a:p>
          <a:p>
            <a:pPr>
              <a:spcBef>
                <a:spcPts val="0"/>
              </a:spcBef>
              <a:spcAft>
                <a:spcPts val="0"/>
              </a:spcAft>
            </a:pPr>
            <a:endParaRPr lang="es-SV" sz="1200" dirty="0"/>
          </a:p>
          <a:p>
            <a:pPr lvl="1"/>
            <a:r>
              <a:rPr lang="es-SV" sz="1200" dirty="0">
                <a:solidFill>
                  <a:srgbClr val="6C6463"/>
                </a:solidFill>
              </a:rPr>
              <a:t>Salarios: </a:t>
            </a:r>
            <a:r>
              <a:rPr lang="es-MX" sz="1200" dirty="0">
                <a:solidFill>
                  <a:srgbClr val="6C6463"/>
                </a:solidFill>
              </a:rPr>
              <a:t>es la compensación que recibe un trabajador en función de las horas laboradas. La principal diferencia con el sueldo es que no se trata de un importe fijo. La cuantía es variable, ya que se tienen en cuenta diversos aspectos. Lo habitual es recibir el pago cuando el trabajo se ha realizado y entregado con éxito.</a:t>
            </a:r>
            <a:endParaRPr lang="es-SV" sz="1200" dirty="0">
              <a:solidFill>
                <a:srgbClr val="6C6463"/>
              </a:solidFill>
            </a:endParaRPr>
          </a:p>
        </p:txBody>
      </p:sp>
      <p:sp>
        <p:nvSpPr>
          <p:cNvPr id="34" name="Cheurón 16">
            <a:extLst>
              <a:ext uri="{FF2B5EF4-FFF2-40B4-BE49-F238E27FC236}">
                <a16:creationId xmlns:a16="http://schemas.microsoft.com/office/drawing/2014/main" id="{51ECCCAC-C148-9200-A8F5-D67014F7D750}"/>
              </a:ext>
            </a:extLst>
          </p:cNvPr>
          <p:cNvSpPr/>
          <p:nvPr/>
        </p:nvSpPr>
        <p:spPr>
          <a:xfrm rot="5400000">
            <a:off x="2075406" y="3232357"/>
            <a:ext cx="240323" cy="512466"/>
          </a:xfrm>
          <a:prstGeom prst="chevron">
            <a:avLst>
              <a:gd name="adj" fmla="val 67789"/>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solidFill>
                <a:schemeClr val="tx1"/>
              </a:solidFill>
            </a:endParaRPr>
          </a:p>
        </p:txBody>
      </p:sp>
      <p:sp>
        <p:nvSpPr>
          <p:cNvPr id="35" name="Pentágono 10">
            <a:extLst>
              <a:ext uri="{FF2B5EF4-FFF2-40B4-BE49-F238E27FC236}">
                <a16:creationId xmlns:a16="http://schemas.microsoft.com/office/drawing/2014/main" id="{DBA656FC-F910-F862-A937-C97FF7AFA1FD}"/>
              </a:ext>
            </a:extLst>
          </p:cNvPr>
          <p:cNvSpPr/>
          <p:nvPr/>
        </p:nvSpPr>
        <p:spPr>
          <a:xfrm>
            <a:off x="447962" y="3871430"/>
            <a:ext cx="240443"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36" name="Pentágono 10">
            <a:extLst>
              <a:ext uri="{FF2B5EF4-FFF2-40B4-BE49-F238E27FC236}">
                <a16:creationId xmlns:a16="http://schemas.microsoft.com/office/drawing/2014/main" id="{237D073D-D256-EC81-9833-430ACBC30C48}"/>
              </a:ext>
            </a:extLst>
          </p:cNvPr>
          <p:cNvSpPr/>
          <p:nvPr/>
        </p:nvSpPr>
        <p:spPr>
          <a:xfrm>
            <a:off x="447962" y="4393279"/>
            <a:ext cx="240443"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3740964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685798" y="1772606"/>
            <a:ext cx="5785339" cy="1181603"/>
          </a:xfrm>
        </p:spPr>
        <p:txBody>
          <a:bodyPr>
            <a:noAutofit/>
          </a:bodyPr>
          <a:lstStyle/>
          <a:p>
            <a:r>
              <a:rPr lang="es-SV" sz="3200" dirty="0"/>
              <a:t>Tema 5. Definición de los estándares de los Insumos</a:t>
            </a:r>
            <a:endParaRPr lang="es-SV" sz="1800" dirty="0"/>
          </a:p>
        </p:txBody>
      </p:sp>
    </p:spTree>
    <p:extLst>
      <p:ext uri="{BB962C8B-B14F-4D97-AF65-F5344CB8AC3E}">
        <p14:creationId xmlns:p14="http://schemas.microsoft.com/office/powerpoint/2010/main" val="3406114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áfico 9" descr="Televisión">
            <a:extLst>
              <a:ext uri="{FF2B5EF4-FFF2-40B4-BE49-F238E27FC236}">
                <a16:creationId xmlns:a16="http://schemas.microsoft.com/office/drawing/2014/main" id="{E943223F-EA75-21B6-7EFE-5252CC5955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036" y="1302766"/>
            <a:ext cx="3009481" cy="3009481"/>
          </a:xfrm>
          <a:prstGeom prst="rect">
            <a:avLst/>
          </a:prstGeom>
        </p:spPr>
      </p:pic>
      <p:sp>
        <p:nvSpPr>
          <p:cNvPr id="3" name="Título 1"/>
          <p:cNvSpPr>
            <a:spLocks noGrp="1"/>
          </p:cNvSpPr>
          <p:nvPr>
            <p:ph type="title"/>
          </p:nvPr>
        </p:nvSpPr>
        <p:spPr>
          <a:xfrm>
            <a:off x="245378" y="341646"/>
            <a:ext cx="8747897" cy="558854"/>
          </a:xfrm>
        </p:spPr>
        <p:txBody>
          <a:bodyPr>
            <a:noAutofit/>
          </a:bodyPr>
          <a:lstStyle/>
          <a:p>
            <a:pPr algn="l"/>
            <a:r>
              <a:rPr lang="es-SV" sz="2700" b="1" dirty="0"/>
              <a:t>Definición de los estándares de los Insumos. </a:t>
            </a:r>
            <a:r>
              <a:rPr lang="es-SV" sz="2000" b="1" dirty="0"/>
              <a:t>1/3</a:t>
            </a:r>
            <a:endParaRPr lang="es-SV" sz="1500" dirty="0"/>
          </a:p>
        </p:txBody>
      </p:sp>
      <p:sp>
        <p:nvSpPr>
          <p:cNvPr id="4" name="Rectángulo 3"/>
          <p:cNvSpPr/>
          <p:nvPr/>
        </p:nvSpPr>
        <p:spPr>
          <a:xfrm>
            <a:off x="703388" y="1919233"/>
            <a:ext cx="2542233" cy="1426866"/>
          </a:xfrm>
          <a:prstGeom prst="rect">
            <a:avLst/>
          </a:prstGeom>
          <a:solidFill>
            <a:schemeClr val="bg1"/>
          </a:solidFill>
        </p:spPr>
        <p:txBody>
          <a:bodyPr anchor="ctr">
            <a:noAutofit/>
          </a:bodyPr>
          <a:lstStyle/>
          <a:p>
            <a:pPr algn="just">
              <a:spcBef>
                <a:spcPts val="1800"/>
              </a:spcBef>
              <a:spcAft>
                <a:spcPts val="800"/>
              </a:spcAft>
              <a:buFont typeface="Arial" pitchFamily="34" charset="0"/>
              <a:buNone/>
            </a:pPr>
            <a:r>
              <a:rPr lang="es-MX" sz="1600" dirty="0">
                <a:solidFill>
                  <a:srgbClr val="6C6463"/>
                </a:solidFill>
              </a:rPr>
              <a:t>Los estándares de los Insumos directo se divide en 2, que son:</a:t>
            </a:r>
            <a:endParaRPr lang="es-SV" sz="1600" dirty="0">
              <a:solidFill>
                <a:srgbClr val="6C6463"/>
              </a:solidFill>
            </a:endParaRPr>
          </a:p>
        </p:txBody>
      </p:sp>
      <p:sp>
        <p:nvSpPr>
          <p:cNvPr id="23" name="Pentágono 4">
            <a:extLst>
              <a:ext uri="{FF2B5EF4-FFF2-40B4-BE49-F238E27FC236}">
                <a16:creationId xmlns:a16="http://schemas.microsoft.com/office/drawing/2014/main" id="{3BC89DCB-B31F-90B7-5704-270E747C8F6C}"/>
              </a:ext>
            </a:extLst>
          </p:cNvPr>
          <p:cNvSpPr/>
          <p:nvPr/>
        </p:nvSpPr>
        <p:spPr>
          <a:xfrm>
            <a:off x="5094514" y="1777065"/>
            <a:ext cx="3165233" cy="686501"/>
          </a:xfrm>
          <a:prstGeom prst="homePlate">
            <a:avLst>
              <a:gd name="adj" fmla="val 13662"/>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2000" dirty="0"/>
              <a:t>Estándar de cantidad (eficiencia)</a:t>
            </a:r>
          </a:p>
        </p:txBody>
      </p:sp>
      <p:sp>
        <p:nvSpPr>
          <p:cNvPr id="24" name="Cheurón 5">
            <a:extLst>
              <a:ext uri="{FF2B5EF4-FFF2-40B4-BE49-F238E27FC236}">
                <a16:creationId xmlns:a16="http://schemas.microsoft.com/office/drawing/2014/main" id="{6B5C5752-291A-C7C5-E66D-2A8E0556797F}"/>
              </a:ext>
            </a:extLst>
          </p:cNvPr>
          <p:cNvSpPr/>
          <p:nvPr/>
        </p:nvSpPr>
        <p:spPr>
          <a:xfrm>
            <a:off x="8093561" y="1844965"/>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25" name="Pentágono 4">
            <a:extLst>
              <a:ext uri="{FF2B5EF4-FFF2-40B4-BE49-F238E27FC236}">
                <a16:creationId xmlns:a16="http://schemas.microsoft.com/office/drawing/2014/main" id="{1CB6DCCE-090C-1461-4A8F-33BA19B9CC44}"/>
              </a:ext>
            </a:extLst>
          </p:cNvPr>
          <p:cNvSpPr/>
          <p:nvPr/>
        </p:nvSpPr>
        <p:spPr>
          <a:xfrm>
            <a:off x="5094513" y="2792234"/>
            <a:ext cx="3165233" cy="687600"/>
          </a:xfrm>
          <a:prstGeom prst="homePlate">
            <a:avLst>
              <a:gd name="adj" fmla="val 13662"/>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2000" dirty="0"/>
              <a:t>Estándar de precio</a:t>
            </a:r>
          </a:p>
        </p:txBody>
      </p:sp>
      <p:sp>
        <p:nvSpPr>
          <p:cNvPr id="26" name="Cheurón 5">
            <a:extLst>
              <a:ext uri="{FF2B5EF4-FFF2-40B4-BE49-F238E27FC236}">
                <a16:creationId xmlns:a16="http://schemas.microsoft.com/office/drawing/2014/main" id="{14FD7955-B68C-6EC2-A43E-961068550427}"/>
              </a:ext>
            </a:extLst>
          </p:cNvPr>
          <p:cNvSpPr/>
          <p:nvPr/>
        </p:nvSpPr>
        <p:spPr>
          <a:xfrm>
            <a:off x="8092763" y="2849780"/>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27" name="Bocadillo: rectángulo 26">
            <a:extLst>
              <a:ext uri="{FF2B5EF4-FFF2-40B4-BE49-F238E27FC236}">
                <a16:creationId xmlns:a16="http://schemas.microsoft.com/office/drawing/2014/main" id="{27ABCCDB-06D5-3AD6-D2AE-C2158435F30A}"/>
              </a:ext>
            </a:extLst>
          </p:cNvPr>
          <p:cNvSpPr/>
          <p:nvPr/>
        </p:nvSpPr>
        <p:spPr>
          <a:xfrm rot="16200000">
            <a:off x="4415708" y="1732786"/>
            <a:ext cx="686502" cy="771619"/>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8" name="CuadroTexto 27">
            <a:extLst>
              <a:ext uri="{FF2B5EF4-FFF2-40B4-BE49-F238E27FC236}">
                <a16:creationId xmlns:a16="http://schemas.microsoft.com/office/drawing/2014/main" id="{DF433EF8-34D9-6E35-51B0-E6A5EB3BE787}"/>
              </a:ext>
            </a:extLst>
          </p:cNvPr>
          <p:cNvSpPr txBox="1"/>
          <p:nvPr/>
        </p:nvSpPr>
        <p:spPr>
          <a:xfrm>
            <a:off x="4403286" y="1848003"/>
            <a:ext cx="681185" cy="523220"/>
          </a:xfrm>
          <a:prstGeom prst="rect">
            <a:avLst/>
          </a:prstGeom>
          <a:noFill/>
        </p:spPr>
        <p:txBody>
          <a:bodyPr wrap="square" rtlCol="0">
            <a:spAutoFit/>
          </a:bodyPr>
          <a:lstStyle/>
          <a:p>
            <a:pPr algn="ctr"/>
            <a:r>
              <a:rPr lang="es-HN" sz="2800" dirty="0">
                <a:solidFill>
                  <a:srgbClr val="FFFF99"/>
                </a:solidFill>
                <a:latin typeface="Arial Rounded MT Bold" panose="020F0704030504030204" pitchFamily="34" charset="0"/>
              </a:rPr>
              <a:t>01</a:t>
            </a:r>
          </a:p>
        </p:txBody>
      </p:sp>
      <p:sp>
        <p:nvSpPr>
          <p:cNvPr id="21" name="Bocadillo: rectángulo 20">
            <a:extLst>
              <a:ext uri="{FF2B5EF4-FFF2-40B4-BE49-F238E27FC236}">
                <a16:creationId xmlns:a16="http://schemas.microsoft.com/office/drawing/2014/main" id="{B5360867-3CFC-E0D1-9B39-0D3272EB6631}"/>
              </a:ext>
            </a:extLst>
          </p:cNvPr>
          <p:cNvSpPr/>
          <p:nvPr/>
        </p:nvSpPr>
        <p:spPr>
          <a:xfrm rot="16200000">
            <a:off x="4414548" y="2752553"/>
            <a:ext cx="687600" cy="770400"/>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2" name="CuadroTexto 21">
            <a:extLst>
              <a:ext uri="{FF2B5EF4-FFF2-40B4-BE49-F238E27FC236}">
                <a16:creationId xmlns:a16="http://schemas.microsoft.com/office/drawing/2014/main" id="{F2D60EDD-F468-376B-BFDA-574F0B2D01A4}"/>
              </a:ext>
            </a:extLst>
          </p:cNvPr>
          <p:cNvSpPr txBox="1"/>
          <p:nvPr/>
        </p:nvSpPr>
        <p:spPr>
          <a:xfrm>
            <a:off x="4433426" y="2889972"/>
            <a:ext cx="681185" cy="523220"/>
          </a:xfrm>
          <a:prstGeom prst="rect">
            <a:avLst/>
          </a:prstGeom>
          <a:noFill/>
        </p:spPr>
        <p:txBody>
          <a:bodyPr wrap="square" rtlCol="0">
            <a:spAutoFit/>
          </a:bodyPr>
          <a:lstStyle/>
          <a:p>
            <a:pPr algn="ctr"/>
            <a:r>
              <a:rPr lang="es-HN" sz="2800" dirty="0">
                <a:solidFill>
                  <a:schemeClr val="accent6"/>
                </a:solidFill>
                <a:latin typeface="Arial Rounded MT Bold" panose="020F0704030504030204" pitchFamily="34" charset="0"/>
              </a:rPr>
              <a:t>02</a:t>
            </a:r>
          </a:p>
        </p:txBody>
      </p:sp>
      <p:sp>
        <p:nvSpPr>
          <p:cNvPr id="29" name="Cheurón 16">
            <a:extLst>
              <a:ext uri="{FF2B5EF4-FFF2-40B4-BE49-F238E27FC236}">
                <a16:creationId xmlns:a16="http://schemas.microsoft.com/office/drawing/2014/main" id="{A2FFDF29-CA9D-AE54-0AEC-B24B3C0B9CE3}"/>
              </a:ext>
            </a:extLst>
          </p:cNvPr>
          <p:cNvSpPr/>
          <p:nvPr/>
        </p:nvSpPr>
        <p:spPr>
          <a:xfrm>
            <a:off x="3753281" y="2047191"/>
            <a:ext cx="230293" cy="1050374"/>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solidFill>
                <a:schemeClr val="tx1"/>
              </a:solidFill>
            </a:endParaRPr>
          </a:p>
        </p:txBody>
      </p:sp>
    </p:spTree>
    <p:extLst>
      <p:ext uri="{BB962C8B-B14F-4D97-AF65-F5344CB8AC3E}">
        <p14:creationId xmlns:p14="http://schemas.microsoft.com/office/powerpoint/2010/main" val="3595680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657C3B1-D52A-226F-B54C-2FA0515DEC07}"/>
              </a:ext>
            </a:extLst>
          </p:cNvPr>
          <p:cNvSpPr txBox="1">
            <a:spLocks/>
          </p:cNvSpPr>
          <p:nvPr/>
        </p:nvSpPr>
        <p:spPr>
          <a:xfrm>
            <a:off x="97571" y="217676"/>
            <a:ext cx="8986139" cy="542925"/>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s-SV" sz="2700" b="1" dirty="0"/>
              <a:t>Definición de los estándares de los Insumos. </a:t>
            </a:r>
            <a:r>
              <a:rPr lang="es-SV" sz="1600" b="1" dirty="0"/>
              <a:t>2/3</a:t>
            </a:r>
            <a:endParaRPr lang="es-SV" sz="1500" dirty="0"/>
          </a:p>
        </p:txBody>
      </p:sp>
      <p:sp>
        <p:nvSpPr>
          <p:cNvPr id="9" name="Pentágono 4">
            <a:extLst>
              <a:ext uri="{FF2B5EF4-FFF2-40B4-BE49-F238E27FC236}">
                <a16:creationId xmlns:a16="http://schemas.microsoft.com/office/drawing/2014/main" id="{CB27B906-7DD3-921A-A3BF-1C5601F9B931}"/>
              </a:ext>
            </a:extLst>
          </p:cNvPr>
          <p:cNvSpPr/>
          <p:nvPr/>
        </p:nvSpPr>
        <p:spPr>
          <a:xfrm>
            <a:off x="894303" y="1088843"/>
            <a:ext cx="3165233" cy="686501"/>
          </a:xfrm>
          <a:prstGeom prst="homePlate">
            <a:avLst>
              <a:gd name="adj" fmla="val 13662"/>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2000" dirty="0"/>
              <a:t>Estándar de cantidad (eficiencia)</a:t>
            </a:r>
          </a:p>
        </p:txBody>
      </p:sp>
      <p:sp>
        <p:nvSpPr>
          <p:cNvPr id="10" name="Cheurón 5">
            <a:extLst>
              <a:ext uri="{FF2B5EF4-FFF2-40B4-BE49-F238E27FC236}">
                <a16:creationId xmlns:a16="http://schemas.microsoft.com/office/drawing/2014/main" id="{5FF8BD93-EB1C-8063-9DDF-A5C73DB9A746}"/>
              </a:ext>
            </a:extLst>
          </p:cNvPr>
          <p:cNvSpPr/>
          <p:nvPr/>
        </p:nvSpPr>
        <p:spPr>
          <a:xfrm>
            <a:off x="3893350" y="1156743"/>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11" name="Bocadillo: rectángulo 10">
            <a:extLst>
              <a:ext uri="{FF2B5EF4-FFF2-40B4-BE49-F238E27FC236}">
                <a16:creationId xmlns:a16="http://schemas.microsoft.com/office/drawing/2014/main" id="{CD3E7ED6-552D-6A28-ECE3-855A42FB71CD}"/>
              </a:ext>
            </a:extLst>
          </p:cNvPr>
          <p:cNvSpPr/>
          <p:nvPr/>
        </p:nvSpPr>
        <p:spPr>
          <a:xfrm rot="16200000">
            <a:off x="215497" y="1044564"/>
            <a:ext cx="686502" cy="771619"/>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2" name="CuadroTexto 11">
            <a:extLst>
              <a:ext uri="{FF2B5EF4-FFF2-40B4-BE49-F238E27FC236}">
                <a16:creationId xmlns:a16="http://schemas.microsoft.com/office/drawing/2014/main" id="{761DCFAC-AF00-62C9-8957-314FFAE09206}"/>
              </a:ext>
            </a:extLst>
          </p:cNvPr>
          <p:cNvSpPr txBox="1"/>
          <p:nvPr/>
        </p:nvSpPr>
        <p:spPr>
          <a:xfrm>
            <a:off x="203075" y="1159781"/>
            <a:ext cx="681185" cy="523220"/>
          </a:xfrm>
          <a:prstGeom prst="rect">
            <a:avLst/>
          </a:prstGeom>
          <a:noFill/>
        </p:spPr>
        <p:txBody>
          <a:bodyPr wrap="square" rtlCol="0">
            <a:spAutoFit/>
          </a:bodyPr>
          <a:lstStyle/>
          <a:p>
            <a:pPr algn="ctr"/>
            <a:r>
              <a:rPr lang="es-HN" sz="2800" dirty="0">
                <a:solidFill>
                  <a:srgbClr val="FFFF99"/>
                </a:solidFill>
                <a:latin typeface="Arial Rounded MT Bold" panose="020F0704030504030204" pitchFamily="34" charset="0"/>
              </a:rPr>
              <a:t>01</a:t>
            </a:r>
          </a:p>
        </p:txBody>
      </p:sp>
      <p:sp>
        <p:nvSpPr>
          <p:cNvPr id="19" name="Conector 12">
            <a:extLst>
              <a:ext uri="{FF2B5EF4-FFF2-40B4-BE49-F238E27FC236}">
                <a16:creationId xmlns:a16="http://schemas.microsoft.com/office/drawing/2014/main" id="{A1DC380B-2B52-7278-BE25-614F552ACF35}"/>
              </a:ext>
            </a:extLst>
          </p:cNvPr>
          <p:cNvSpPr/>
          <p:nvPr/>
        </p:nvSpPr>
        <p:spPr>
          <a:xfrm>
            <a:off x="934205" y="2210177"/>
            <a:ext cx="457200" cy="457200"/>
          </a:xfrm>
          <a:prstGeom prst="flowChartConnector">
            <a:avLst/>
          </a:prstGeom>
          <a:solidFill>
            <a:schemeClr val="bg1"/>
          </a:solidFill>
          <a:ln w="38100" cmpd="thinThick">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cxnSp>
        <p:nvCxnSpPr>
          <p:cNvPr id="21" name="Conector recto 20">
            <a:extLst>
              <a:ext uri="{FF2B5EF4-FFF2-40B4-BE49-F238E27FC236}">
                <a16:creationId xmlns:a16="http://schemas.microsoft.com/office/drawing/2014/main" id="{61333298-F807-2416-8ED8-645F994D2BA1}"/>
              </a:ext>
            </a:extLst>
          </p:cNvPr>
          <p:cNvCxnSpPr>
            <a:cxnSpLocks/>
            <a:stCxn id="19" idx="6"/>
            <a:endCxn id="20" idx="3"/>
          </p:cNvCxnSpPr>
          <p:nvPr/>
        </p:nvCxnSpPr>
        <p:spPr>
          <a:xfrm>
            <a:off x="1391405" y="2438777"/>
            <a:ext cx="330364" cy="4772"/>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22" name="Conector 12">
            <a:extLst>
              <a:ext uri="{FF2B5EF4-FFF2-40B4-BE49-F238E27FC236}">
                <a16:creationId xmlns:a16="http://schemas.microsoft.com/office/drawing/2014/main" id="{69F90BA8-8476-8D06-8AA2-BBDC0C0BCCE9}"/>
              </a:ext>
            </a:extLst>
          </p:cNvPr>
          <p:cNvSpPr/>
          <p:nvPr/>
        </p:nvSpPr>
        <p:spPr>
          <a:xfrm>
            <a:off x="925832" y="3096100"/>
            <a:ext cx="457200" cy="457200"/>
          </a:xfrm>
          <a:prstGeom prst="flowChartConnector">
            <a:avLst/>
          </a:prstGeom>
          <a:solidFill>
            <a:schemeClr val="bg1"/>
          </a:solidFill>
          <a:ln w="38100" cmpd="thinThick">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23" name="Pentágono 14">
            <a:extLst>
              <a:ext uri="{FF2B5EF4-FFF2-40B4-BE49-F238E27FC236}">
                <a16:creationId xmlns:a16="http://schemas.microsoft.com/office/drawing/2014/main" id="{788E3E96-60DF-813D-470D-2C921A014700}"/>
              </a:ext>
            </a:extLst>
          </p:cNvPr>
          <p:cNvSpPr/>
          <p:nvPr/>
        </p:nvSpPr>
        <p:spPr>
          <a:xfrm rot="10800000" flipV="1">
            <a:off x="1713397" y="3076653"/>
            <a:ext cx="7110729" cy="491259"/>
          </a:xfrm>
          <a:prstGeom prst="homePlate">
            <a:avLst>
              <a:gd name="adj" fmla="val 13662"/>
            </a:avLst>
          </a:prstGeom>
          <a:solidFill>
            <a:srgbClr val="00B050">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just">
              <a:lnSpc>
                <a:spcPct val="115000"/>
              </a:lnSpc>
              <a:spcAft>
                <a:spcPts val="1000"/>
              </a:spcAft>
            </a:pPr>
            <a:r>
              <a:rPr lang="es-MX" sz="1200" u="sng" dirty="0">
                <a:solidFill>
                  <a:schemeClr val="tx1"/>
                </a:solidFill>
                <a:latin typeface="+mj-lt"/>
                <a:ea typeface="Calibri" panose="020F0502020204030204" pitchFamily="34" charset="0"/>
                <a:cs typeface="Times New Roman" panose="02020603050405020304" pitchFamily="18" charset="0"/>
              </a:rPr>
              <a:t>Cantidades y unidades de medida (UM</a:t>
            </a:r>
            <a:r>
              <a:rPr lang="es-MX" sz="1200" dirty="0">
                <a:solidFill>
                  <a:schemeClr val="tx1"/>
                </a:solidFill>
                <a:latin typeface="+mj-lt"/>
                <a:ea typeface="Calibri" panose="020F0502020204030204" pitchFamily="34" charset="0"/>
                <a:cs typeface="Times New Roman" panose="02020603050405020304" pitchFamily="18" charset="0"/>
              </a:rPr>
              <a:t>) de los materiales e insumos descritos anteriormente.</a:t>
            </a:r>
            <a:endParaRPr lang="es-SV" sz="1200" dirty="0">
              <a:solidFill>
                <a:schemeClr val="tx1"/>
              </a:solidFill>
              <a:latin typeface="+mj-lt"/>
              <a:ea typeface="Calibri" panose="020F0502020204030204" pitchFamily="34" charset="0"/>
              <a:cs typeface="Times New Roman" panose="02020603050405020304" pitchFamily="18" charset="0"/>
            </a:endParaRPr>
          </a:p>
        </p:txBody>
      </p:sp>
      <p:sp>
        <p:nvSpPr>
          <p:cNvPr id="20" name="Pentágono 14">
            <a:extLst>
              <a:ext uri="{FF2B5EF4-FFF2-40B4-BE49-F238E27FC236}">
                <a16:creationId xmlns:a16="http://schemas.microsoft.com/office/drawing/2014/main" id="{194D1F32-DCB1-66E7-77BA-A4D586CBD1BF}"/>
              </a:ext>
            </a:extLst>
          </p:cNvPr>
          <p:cNvSpPr/>
          <p:nvPr/>
        </p:nvSpPr>
        <p:spPr>
          <a:xfrm rot="10800000" flipV="1">
            <a:off x="1721769" y="2100298"/>
            <a:ext cx="7110729" cy="686501"/>
          </a:xfrm>
          <a:prstGeom prst="homePlate">
            <a:avLst>
              <a:gd name="adj" fmla="val 13662"/>
            </a:avLst>
          </a:prstGeom>
          <a:solidFill>
            <a:srgbClr val="7030A0">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just">
              <a:lnSpc>
                <a:spcPct val="115000"/>
              </a:lnSpc>
              <a:spcAft>
                <a:spcPts val="1000"/>
              </a:spcAft>
            </a:pPr>
            <a:r>
              <a:rPr lang="es-MX" sz="1200" u="sng" dirty="0">
                <a:solidFill>
                  <a:schemeClr val="tx1"/>
                </a:solidFill>
                <a:latin typeface="+mj-lt"/>
                <a:ea typeface="Calibri" panose="020F0502020204030204" pitchFamily="34" charset="0"/>
                <a:cs typeface="Times New Roman" panose="02020603050405020304" pitchFamily="18" charset="0"/>
              </a:rPr>
              <a:t>Descripción de materiales</a:t>
            </a:r>
            <a:r>
              <a:rPr lang="es-MX" sz="1200" dirty="0">
                <a:solidFill>
                  <a:schemeClr val="tx1"/>
                </a:solidFill>
                <a:latin typeface="+mj-lt"/>
                <a:ea typeface="Calibri" panose="020F0502020204030204" pitchFamily="34" charset="0"/>
                <a:cs typeface="Times New Roman" panose="02020603050405020304" pitchFamily="18" charset="0"/>
              </a:rPr>
              <a:t>: materiales o instrumentos médicos y no médicos fungibles*, suministros, reactivos, entre otros, necesarios para la prestación de los diferentes procedimientos médicos que se van a costear.</a:t>
            </a:r>
            <a:endParaRPr lang="es-SV" sz="1200" dirty="0">
              <a:solidFill>
                <a:schemeClr val="tx1"/>
              </a:solidFill>
              <a:latin typeface="+mj-lt"/>
              <a:ea typeface="Calibri" panose="020F0502020204030204" pitchFamily="34" charset="0"/>
              <a:cs typeface="Times New Roman" panose="02020603050405020304" pitchFamily="18" charset="0"/>
            </a:endParaRPr>
          </a:p>
        </p:txBody>
      </p:sp>
      <p:cxnSp>
        <p:nvCxnSpPr>
          <p:cNvPr id="24" name="Conector recto 23">
            <a:extLst>
              <a:ext uri="{FF2B5EF4-FFF2-40B4-BE49-F238E27FC236}">
                <a16:creationId xmlns:a16="http://schemas.microsoft.com/office/drawing/2014/main" id="{7766F094-B65D-395E-CA95-94D273715842}"/>
              </a:ext>
            </a:extLst>
          </p:cNvPr>
          <p:cNvCxnSpPr>
            <a:cxnSpLocks/>
            <a:stCxn id="22" idx="6"/>
            <a:endCxn id="23" idx="3"/>
          </p:cNvCxnSpPr>
          <p:nvPr/>
        </p:nvCxnSpPr>
        <p:spPr>
          <a:xfrm flipV="1">
            <a:off x="1383032" y="3322283"/>
            <a:ext cx="330365" cy="2417"/>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25" name="Conector 12">
            <a:extLst>
              <a:ext uri="{FF2B5EF4-FFF2-40B4-BE49-F238E27FC236}">
                <a16:creationId xmlns:a16="http://schemas.microsoft.com/office/drawing/2014/main" id="{6EC66909-43AB-BDA0-A347-E7DB60F46AD6}"/>
              </a:ext>
            </a:extLst>
          </p:cNvPr>
          <p:cNvSpPr/>
          <p:nvPr/>
        </p:nvSpPr>
        <p:spPr>
          <a:xfrm>
            <a:off x="927508" y="4012173"/>
            <a:ext cx="457200" cy="457200"/>
          </a:xfrm>
          <a:prstGeom prst="flowChartConnector">
            <a:avLst/>
          </a:prstGeom>
          <a:solidFill>
            <a:schemeClr val="bg1"/>
          </a:solidFill>
          <a:ln w="38100" cmpd="thinThick">
            <a:solidFill>
              <a:srgbClr val="BA0C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26" name="Pentágono 14">
            <a:extLst>
              <a:ext uri="{FF2B5EF4-FFF2-40B4-BE49-F238E27FC236}">
                <a16:creationId xmlns:a16="http://schemas.microsoft.com/office/drawing/2014/main" id="{F4D73DC6-8A69-B89D-5716-3EC1AB9D0435}"/>
              </a:ext>
            </a:extLst>
          </p:cNvPr>
          <p:cNvSpPr/>
          <p:nvPr/>
        </p:nvSpPr>
        <p:spPr>
          <a:xfrm rot="10800000" flipV="1">
            <a:off x="1715072" y="3932438"/>
            <a:ext cx="7110729" cy="624954"/>
          </a:xfrm>
          <a:prstGeom prst="homePlate">
            <a:avLst>
              <a:gd name="adj" fmla="val 13662"/>
            </a:avLst>
          </a:prstGeom>
          <a:solidFill>
            <a:srgbClr val="BA0C2F">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just">
              <a:lnSpc>
                <a:spcPct val="115000"/>
              </a:lnSpc>
              <a:spcAft>
                <a:spcPts val="1000"/>
              </a:spcAft>
            </a:pPr>
            <a:r>
              <a:rPr lang="es-MX" sz="1200" u="sng" dirty="0">
                <a:solidFill>
                  <a:schemeClr val="tx1"/>
                </a:solidFill>
                <a:latin typeface="+mj-lt"/>
                <a:ea typeface="Calibri" panose="020F0502020204030204" pitchFamily="34" charset="0"/>
                <a:cs typeface="Times New Roman" panose="02020603050405020304" pitchFamily="18" charset="0"/>
              </a:rPr>
              <a:t>Estos estándares de cantidad estarán determinados en el protocolo, guía de atención o guía de práctica clínica del servicio o procedimiento a costear</a:t>
            </a:r>
            <a:r>
              <a:rPr lang="es-MX" sz="1200" dirty="0">
                <a:solidFill>
                  <a:schemeClr val="tx1"/>
                </a:solidFill>
                <a:latin typeface="+mj-lt"/>
                <a:ea typeface="Calibri" panose="020F0502020204030204" pitchFamily="34" charset="0"/>
                <a:cs typeface="Times New Roman" panose="02020603050405020304" pitchFamily="18" charset="0"/>
              </a:rPr>
              <a:t>.</a:t>
            </a:r>
            <a:endParaRPr lang="es-SV" sz="1200" dirty="0">
              <a:solidFill>
                <a:schemeClr val="tx1"/>
              </a:solidFill>
              <a:latin typeface="+mj-lt"/>
              <a:ea typeface="Calibri" panose="020F0502020204030204" pitchFamily="34" charset="0"/>
              <a:cs typeface="Times New Roman" panose="02020603050405020304" pitchFamily="18" charset="0"/>
            </a:endParaRPr>
          </a:p>
        </p:txBody>
      </p:sp>
      <p:cxnSp>
        <p:nvCxnSpPr>
          <p:cNvPr id="27" name="Conector recto 26">
            <a:extLst>
              <a:ext uri="{FF2B5EF4-FFF2-40B4-BE49-F238E27FC236}">
                <a16:creationId xmlns:a16="http://schemas.microsoft.com/office/drawing/2014/main" id="{522DFA16-C045-CA2B-2CBD-70206A4E430B}"/>
              </a:ext>
            </a:extLst>
          </p:cNvPr>
          <p:cNvCxnSpPr>
            <a:cxnSpLocks/>
            <a:stCxn id="25" idx="6"/>
            <a:endCxn id="26" idx="3"/>
          </p:cNvCxnSpPr>
          <p:nvPr/>
        </p:nvCxnSpPr>
        <p:spPr>
          <a:xfrm>
            <a:off x="1384708" y="4240773"/>
            <a:ext cx="330364" cy="4142"/>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29" name="CuadroTexto 28">
            <a:extLst>
              <a:ext uri="{FF2B5EF4-FFF2-40B4-BE49-F238E27FC236}">
                <a16:creationId xmlns:a16="http://schemas.microsoft.com/office/drawing/2014/main" id="{C1482B69-7BFA-AD1C-9938-B5451B67E8EA}"/>
              </a:ext>
            </a:extLst>
          </p:cNvPr>
          <p:cNvSpPr txBox="1"/>
          <p:nvPr/>
        </p:nvSpPr>
        <p:spPr>
          <a:xfrm>
            <a:off x="197694" y="4860893"/>
            <a:ext cx="8685050" cy="240321"/>
          </a:xfrm>
          <a:prstGeom prst="rect">
            <a:avLst/>
          </a:prstGeom>
        </p:spPr>
        <p:txBody>
          <a:bodyPr>
            <a:noAutofit/>
          </a:bodyPr>
          <a:lstStyle>
            <a:defPPr>
              <a:defRPr lang="en-US"/>
            </a:defPPr>
            <a:lvl1pPr algn="just">
              <a:spcBef>
                <a:spcPts val="1800"/>
              </a:spcBef>
              <a:spcAft>
                <a:spcPts val="800"/>
              </a:spcAft>
              <a:buFont typeface="Arial" pitchFamily="34" charset="0"/>
              <a:buNone/>
              <a:defRPr sz="900">
                <a:solidFill>
                  <a:srgbClr val="6C6463"/>
                </a:solidFill>
              </a:defRPr>
            </a:lvl1pPr>
          </a:lstStyle>
          <a:p>
            <a:r>
              <a:rPr lang="es-SV" dirty="0"/>
              <a:t>* S</a:t>
            </a:r>
            <a:r>
              <a:rPr lang="es-MX" dirty="0" err="1"/>
              <a:t>on</a:t>
            </a:r>
            <a:r>
              <a:rPr lang="es-MX" dirty="0"/>
              <a:t> productos orientados a un solo uso, para luego ser desechados y garantizar así la higiene y seguridad tanto del profesional sanitario como del paciente.</a:t>
            </a:r>
            <a:endParaRPr lang="es-HN" dirty="0"/>
          </a:p>
        </p:txBody>
      </p:sp>
      <p:pic>
        <p:nvPicPr>
          <p:cNvPr id="4" name="Gráfico 3" descr="Intravenoso">
            <a:extLst>
              <a:ext uri="{FF2B5EF4-FFF2-40B4-BE49-F238E27FC236}">
                <a16:creationId xmlns:a16="http://schemas.microsoft.com/office/drawing/2014/main" id="{728E1823-FDB3-035C-D04D-8C6818DC6E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462" y="3105488"/>
            <a:ext cx="457200" cy="457200"/>
          </a:xfrm>
          <a:prstGeom prst="rect">
            <a:avLst/>
          </a:prstGeom>
        </p:spPr>
      </p:pic>
      <p:pic>
        <p:nvPicPr>
          <p:cNvPr id="6" name="Gráfico 5" descr="Portapapeles">
            <a:extLst>
              <a:ext uri="{FF2B5EF4-FFF2-40B4-BE49-F238E27FC236}">
                <a16:creationId xmlns:a16="http://schemas.microsoft.com/office/drawing/2014/main" id="{1901E7BA-EDD1-B685-2EED-CCD2B5A855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4206" y="2244910"/>
            <a:ext cx="347477" cy="347477"/>
          </a:xfrm>
          <a:prstGeom prst="rect">
            <a:avLst/>
          </a:prstGeom>
        </p:spPr>
      </p:pic>
      <p:pic>
        <p:nvPicPr>
          <p:cNvPr id="13" name="Gráfico 12" descr="Bombilla y engranaje">
            <a:extLst>
              <a:ext uri="{FF2B5EF4-FFF2-40B4-BE49-F238E27FC236}">
                <a16:creationId xmlns:a16="http://schemas.microsoft.com/office/drawing/2014/main" id="{FE5425C8-83B7-67BF-0C2B-6D804288CE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4434" y="4057124"/>
            <a:ext cx="367297" cy="367297"/>
          </a:xfrm>
          <a:prstGeom prst="rect">
            <a:avLst/>
          </a:prstGeom>
        </p:spPr>
      </p:pic>
    </p:spTree>
    <p:extLst>
      <p:ext uri="{BB962C8B-B14F-4D97-AF65-F5344CB8AC3E}">
        <p14:creationId xmlns:p14="http://schemas.microsoft.com/office/powerpoint/2010/main" val="434236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657C3B1-D52A-226F-B54C-2FA0515DEC07}"/>
              </a:ext>
            </a:extLst>
          </p:cNvPr>
          <p:cNvSpPr txBox="1">
            <a:spLocks/>
          </p:cNvSpPr>
          <p:nvPr/>
        </p:nvSpPr>
        <p:spPr>
          <a:xfrm>
            <a:off x="87523" y="117195"/>
            <a:ext cx="8986139" cy="543029"/>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s-SV" sz="2700" b="1" dirty="0"/>
              <a:t>Definición de los estándares de los Insumos. </a:t>
            </a:r>
            <a:r>
              <a:rPr lang="es-SV" sz="1600" b="1" dirty="0"/>
              <a:t>3/3</a:t>
            </a:r>
            <a:endParaRPr lang="es-SV" sz="1500" dirty="0"/>
          </a:p>
        </p:txBody>
      </p:sp>
      <p:sp>
        <p:nvSpPr>
          <p:cNvPr id="19" name="Conector 12">
            <a:extLst>
              <a:ext uri="{FF2B5EF4-FFF2-40B4-BE49-F238E27FC236}">
                <a16:creationId xmlns:a16="http://schemas.microsoft.com/office/drawing/2014/main" id="{A1DC380B-2B52-7278-BE25-614F552ACF35}"/>
              </a:ext>
            </a:extLst>
          </p:cNvPr>
          <p:cNvSpPr/>
          <p:nvPr/>
        </p:nvSpPr>
        <p:spPr>
          <a:xfrm>
            <a:off x="662901" y="2059453"/>
            <a:ext cx="648000" cy="648000"/>
          </a:xfrm>
          <a:prstGeom prst="flowChartConnector">
            <a:avLst/>
          </a:prstGeom>
          <a:solidFill>
            <a:schemeClr val="bg1"/>
          </a:solidFill>
          <a:ln w="38100" cmpd="thinThick">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cxnSp>
        <p:nvCxnSpPr>
          <p:cNvPr id="21" name="Conector recto 20">
            <a:extLst>
              <a:ext uri="{FF2B5EF4-FFF2-40B4-BE49-F238E27FC236}">
                <a16:creationId xmlns:a16="http://schemas.microsoft.com/office/drawing/2014/main" id="{61333298-F807-2416-8ED8-645F994D2BA1}"/>
              </a:ext>
            </a:extLst>
          </p:cNvPr>
          <p:cNvCxnSpPr>
            <a:cxnSpLocks/>
            <a:stCxn id="19" idx="6"/>
            <a:endCxn id="20" idx="3"/>
          </p:cNvCxnSpPr>
          <p:nvPr/>
        </p:nvCxnSpPr>
        <p:spPr>
          <a:xfrm>
            <a:off x="1310901" y="2383453"/>
            <a:ext cx="410866" cy="664"/>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20" name="Pentágono 14">
            <a:extLst>
              <a:ext uri="{FF2B5EF4-FFF2-40B4-BE49-F238E27FC236}">
                <a16:creationId xmlns:a16="http://schemas.microsoft.com/office/drawing/2014/main" id="{194D1F32-DCB1-66E7-77BA-A4D586CBD1BF}"/>
              </a:ext>
            </a:extLst>
          </p:cNvPr>
          <p:cNvSpPr/>
          <p:nvPr/>
        </p:nvSpPr>
        <p:spPr>
          <a:xfrm rot="10800000" flipV="1">
            <a:off x="1721767" y="2100299"/>
            <a:ext cx="7110729" cy="567636"/>
          </a:xfrm>
          <a:prstGeom prst="homePlate">
            <a:avLst>
              <a:gd name="adj" fmla="val 13662"/>
            </a:avLst>
          </a:prstGeom>
          <a:solidFill>
            <a:srgbClr val="0070C0">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just">
              <a:lnSpc>
                <a:spcPct val="115000"/>
              </a:lnSpc>
              <a:spcAft>
                <a:spcPts val="1000"/>
              </a:spcAft>
            </a:pPr>
            <a:r>
              <a:rPr lang="es-MX" sz="1200" dirty="0">
                <a:solidFill>
                  <a:schemeClr val="tx1"/>
                </a:solidFill>
                <a:latin typeface="+mj-lt"/>
                <a:ea typeface="Calibri" panose="020F0502020204030204" pitchFamily="34" charset="0"/>
                <a:cs typeface="Times New Roman" panose="02020603050405020304" pitchFamily="18" charset="0"/>
              </a:rPr>
              <a:t>Respecto al estándar de precios de los insumos y materiales directos, estos serán calculados por cada establecimiento y de acuerdo a las siguientes consideraciones:</a:t>
            </a:r>
            <a:endParaRPr lang="es-SV" sz="1200" dirty="0">
              <a:solidFill>
                <a:schemeClr val="tx1"/>
              </a:solidFill>
              <a:latin typeface="+mj-lt"/>
              <a:ea typeface="Calibri" panose="020F0502020204030204" pitchFamily="34" charset="0"/>
              <a:cs typeface="Times New Roman" panose="02020603050405020304" pitchFamily="18" charset="0"/>
            </a:endParaRPr>
          </a:p>
        </p:txBody>
      </p:sp>
      <p:sp>
        <p:nvSpPr>
          <p:cNvPr id="28" name="Pentágono 4">
            <a:extLst>
              <a:ext uri="{FF2B5EF4-FFF2-40B4-BE49-F238E27FC236}">
                <a16:creationId xmlns:a16="http://schemas.microsoft.com/office/drawing/2014/main" id="{E6428721-F1B2-CB4D-D545-D6A9946CA613}"/>
              </a:ext>
            </a:extLst>
          </p:cNvPr>
          <p:cNvSpPr/>
          <p:nvPr/>
        </p:nvSpPr>
        <p:spPr>
          <a:xfrm>
            <a:off x="904350" y="1094062"/>
            <a:ext cx="3165233" cy="687600"/>
          </a:xfrm>
          <a:prstGeom prst="homePlate">
            <a:avLst>
              <a:gd name="adj" fmla="val 13662"/>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2000" dirty="0"/>
              <a:t>Estándar de precio</a:t>
            </a:r>
          </a:p>
        </p:txBody>
      </p:sp>
      <p:sp>
        <p:nvSpPr>
          <p:cNvPr id="30" name="Cheurón 5">
            <a:extLst>
              <a:ext uri="{FF2B5EF4-FFF2-40B4-BE49-F238E27FC236}">
                <a16:creationId xmlns:a16="http://schemas.microsoft.com/office/drawing/2014/main" id="{481A9ED9-17AC-8F1F-D8EA-2B201142EA12}"/>
              </a:ext>
            </a:extLst>
          </p:cNvPr>
          <p:cNvSpPr/>
          <p:nvPr/>
        </p:nvSpPr>
        <p:spPr>
          <a:xfrm>
            <a:off x="3902600" y="1151608"/>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31" name="Bocadillo: rectángulo 30">
            <a:extLst>
              <a:ext uri="{FF2B5EF4-FFF2-40B4-BE49-F238E27FC236}">
                <a16:creationId xmlns:a16="http://schemas.microsoft.com/office/drawing/2014/main" id="{7ECAC70C-72D5-09E8-9F00-2367D47369F2}"/>
              </a:ext>
            </a:extLst>
          </p:cNvPr>
          <p:cNvSpPr/>
          <p:nvPr/>
        </p:nvSpPr>
        <p:spPr>
          <a:xfrm rot="16200000">
            <a:off x="224385" y="1054381"/>
            <a:ext cx="687600" cy="770400"/>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32" name="CuadroTexto 31">
            <a:extLst>
              <a:ext uri="{FF2B5EF4-FFF2-40B4-BE49-F238E27FC236}">
                <a16:creationId xmlns:a16="http://schemas.microsoft.com/office/drawing/2014/main" id="{6B3AA5FD-835B-FF72-C942-175612949E86}"/>
              </a:ext>
            </a:extLst>
          </p:cNvPr>
          <p:cNvSpPr txBox="1"/>
          <p:nvPr/>
        </p:nvSpPr>
        <p:spPr>
          <a:xfrm>
            <a:off x="243263" y="1191800"/>
            <a:ext cx="681185" cy="523220"/>
          </a:xfrm>
          <a:prstGeom prst="rect">
            <a:avLst/>
          </a:prstGeom>
          <a:noFill/>
        </p:spPr>
        <p:txBody>
          <a:bodyPr wrap="square" rtlCol="0">
            <a:spAutoFit/>
          </a:bodyPr>
          <a:lstStyle/>
          <a:p>
            <a:pPr algn="ctr"/>
            <a:r>
              <a:rPr lang="es-HN" sz="2800" dirty="0">
                <a:solidFill>
                  <a:schemeClr val="accent6"/>
                </a:solidFill>
                <a:latin typeface="Arial Rounded MT Bold" panose="020F0704030504030204" pitchFamily="34" charset="0"/>
              </a:rPr>
              <a:t>02</a:t>
            </a:r>
          </a:p>
        </p:txBody>
      </p:sp>
      <p:sp>
        <p:nvSpPr>
          <p:cNvPr id="34" name="Cheurón 16">
            <a:extLst>
              <a:ext uri="{FF2B5EF4-FFF2-40B4-BE49-F238E27FC236}">
                <a16:creationId xmlns:a16="http://schemas.microsoft.com/office/drawing/2014/main" id="{51ECCCAC-C148-9200-A8F5-D67014F7D750}"/>
              </a:ext>
            </a:extLst>
          </p:cNvPr>
          <p:cNvSpPr/>
          <p:nvPr/>
        </p:nvSpPr>
        <p:spPr>
          <a:xfrm rot="5400000">
            <a:off x="2075405" y="2654068"/>
            <a:ext cx="240323" cy="512466"/>
          </a:xfrm>
          <a:prstGeom prst="chevron">
            <a:avLst>
              <a:gd name="adj" fmla="val 67789"/>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solidFill>
                <a:schemeClr val="tx1"/>
              </a:solidFill>
            </a:endParaRPr>
          </a:p>
        </p:txBody>
      </p:sp>
      <p:pic>
        <p:nvPicPr>
          <p:cNvPr id="9" name="Gráfico 8" descr="Matemáticas">
            <a:extLst>
              <a:ext uri="{FF2B5EF4-FFF2-40B4-BE49-F238E27FC236}">
                <a16:creationId xmlns:a16="http://schemas.microsoft.com/office/drawing/2014/main" id="{307A8CCC-D3AF-8AF6-9184-4FE8B8814D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252" y="2133420"/>
            <a:ext cx="502319" cy="502319"/>
          </a:xfrm>
          <a:prstGeom prst="rect">
            <a:avLst/>
          </a:prstGeom>
        </p:spPr>
      </p:pic>
      <p:sp>
        <p:nvSpPr>
          <p:cNvPr id="16" name="Rectángulo: esquinas redondeadas 15">
            <a:extLst>
              <a:ext uri="{FF2B5EF4-FFF2-40B4-BE49-F238E27FC236}">
                <a16:creationId xmlns:a16="http://schemas.microsoft.com/office/drawing/2014/main" id="{5D76CBB4-2583-1F15-AABF-A130BEC74486}"/>
              </a:ext>
            </a:extLst>
          </p:cNvPr>
          <p:cNvSpPr/>
          <p:nvPr/>
        </p:nvSpPr>
        <p:spPr>
          <a:xfrm>
            <a:off x="2571024" y="3069894"/>
            <a:ext cx="5627403" cy="60116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r>
              <a:rPr lang="es-MX" sz="1200">
                <a:solidFill>
                  <a:srgbClr val="6C6463"/>
                </a:solidFill>
              </a:rPr>
              <a:t>Precios promedio correspondientes a las compras más recientes, información proporcionada por la Unidad de compra y la unidad responsable de realizar el pagos.</a:t>
            </a:r>
            <a:endParaRPr lang="es-MX" sz="1200" dirty="0">
              <a:solidFill>
                <a:srgbClr val="6C6463"/>
              </a:solidFill>
            </a:endParaRPr>
          </a:p>
        </p:txBody>
      </p:sp>
      <p:sp>
        <p:nvSpPr>
          <p:cNvPr id="17" name="Diagrama de flujo: conector 16">
            <a:extLst>
              <a:ext uri="{FF2B5EF4-FFF2-40B4-BE49-F238E27FC236}">
                <a16:creationId xmlns:a16="http://schemas.microsoft.com/office/drawing/2014/main" id="{BB439040-54EC-67F2-A429-370F29FC64C7}"/>
              </a:ext>
            </a:extLst>
          </p:cNvPr>
          <p:cNvSpPr/>
          <p:nvPr/>
        </p:nvSpPr>
        <p:spPr>
          <a:xfrm>
            <a:off x="2572461" y="3101774"/>
            <a:ext cx="540000" cy="540000"/>
          </a:xfrm>
          <a:prstGeom prst="flowChartConnector">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9" name="Rectángulo: esquinas redondeadas 28">
            <a:extLst>
              <a:ext uri="{FF2B5EF4-FFF2-40B4-BE49-F238E27FC236}">
                <a16:creationId xmlns:a16="http://schemas.microsoft.com/office/drawing/2014/main" id="{B41649A3-93D4-C61A-E0E8-DD9FBC2BB267}"/>
              </a:ext>
            </a:extLst>
          </p:cNvPr>
          <p:cNvSpPr/>
          <p:nvPr/>
        </p:nvSpPr>
        <p:spPr>
          <a:xfrm>
            <a:off x="2571024" y="3863684"/>
            <a:ext cx="5627403" cy="60116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r>
              <a:rPr lang="es-MX" sz="1200" dirty="0">
                <a:solidFill>
                  <a:srgbClr val="6C6463"/>
                </a:solidFill>
              </a:rPr>
              <a:t>Variantes motivadas por las temporadas y las tendencias a largo plazo..</a:t>
            </a:r>
          </a:p>
        </p:txBody>
      </p:sp>
      <p:sp>
        <p:nvSpPr>
          <p:cNvPr id="38" name="Diagrama de flujo: conector 37">
            <a:extLst>
              <a:ext uri="{FF2B5EF4-FFF2-40B4-BE49-F238E27FC236}">
                <a16:creationId xmlns:a16="http://schemas.microsoft.com/office/drawing/2014/main" id="{CA8525B6-C6D1-2017-110E-F8B984E66A17}"/>
              </a:ext>
            </a:extLst>
          </p:cNvPr>
          <p:cNvSpPr/>
          <p:nvPr/>
        </p:nvSpPr>
        <p:spPr>
          <a:xfrm>
            <a:off x="2584185" y="3897268"/>
            <a:ext cx="540000" cy="540000"/>
          </a:xfrm>
          <a:prstGeom prst="flowChartConnector">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pic>
        <p:nvPicPr>
          <p:cNvPr id="22" name="Gráfico 21" descr="Círculos con flechas">
            <a:extLst>
              <a:ext uri="{FF2B5EF4-FFF2-40B4-BE49-F238E27FC236}">
                <a16:creationId xmlns:a16="http://schemas.microsoft.com/office/drawing/2014/main" id="{D643481F-699B-D8F0-CDD9-0DBCC33B5D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8790" y="3126791"/>
            <a:ext cx="504000" cy="504000"/>
          </a:xfrm>
          <a:prstGeom prst="rect">
            <a:avLst/>
          </a:prstGeom>
        </p:spPr>
      </p:pic>
      <p:pic>
        <p:nvPicPr>
          <p:cNvPr id="39" name="Gráfico 38" descr="Círculos con flechas">
            <a:extLst>
              <a:ext uri="{FF2B5EF4-FFF2-40B4-BE49-F238E27FC236}">
                <a16:creationId xmlns:a16="http://schemas.microsoft.com/office/drawing/2014/main" id="{03C5F631-08F3-79B1-06BE-8C58D02E46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8790" y="3912264"/>
            <a:ext cx="504000" cy="504000"/>
          </a:xfrm>
          <a:prstGeom prst="rect">
            <a:avLst/>
          </a:prstGeom>
        </p:spPr>
      </p:pic>
    </p:spTree>
    <p:extLst>
      <p:ext uri="{BB962C8B-B14F-4D97-AF65-F5344CB8AC3E}">
        <p14:creationId xmlns:p14="http://schemas.microsoft.com/office/powerpoint/2010/main" val="3739755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766186" y="1467053"/>
            <a:ext cx="7011238" cy="1515331"/>
          </a:xfrm>
        </p:spPr>
        <p:txBody>
          <a:bodyPr>
            <a:noAutofit/>
          </a:bodyPr>
          <a:lstStyle/>
          <a:p>
            <a:r>
              <a:rPr lang="es-SV" sz="3200" dirty="0"/>
              <a:t>Tema 6. </a:t>
            </a:r>
            <a:r>
              <a:rPr lang="es-ES" sz="3200" dirty="0"/>
              <a:t>Determinación del costo estándar de Servicios Básicos (Sb)</a:t>
            </a:r>
            <a:endParaRPr lang="es-SV" sz="1800" dirty="0"/>
          </a:p>
        </p:txBody>
      </p:sp>
    </p:spTree>
    <p:extLst>
      <p:ext uri="{BB962C8B-B14F-4D97-AF65-F5344CB8AC3E}">
        <p14:creationId xmlns:p14="http://schemas.microsoft.com/office/powerpoint/2010/main" val="4170579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01451" y="154866"/>
            <a:ext cx="8732094" cy="686501"/>
          </a:xfrm>
        </p:spPr>
        <p:txBody>
          <a:bodyPr>
            <a:noAutofit/>
          </a:bodyPr>
          <a:lstStyle/>
          <a:p>
            <a:pPr algn="l"/>
            <a:r>
              <a:rPr lang="es-SV" sz="2700" b="1" dirty="0"/>
              <a:t>Factores de producción: Servicios Básicos (Sb) </a:t>
            </a:r>
            <a:r>
              <a:rPr lang="es-SV" sz="1600" b="1" dirty="0"/>
              <a:t>1/2</a:t>
            </a:r>
            <a:endParaRPr lang="es-SV" sz="1500" dirty="0"/>
          </a:p>
        </p:txBody>
      </p:sp>
      <p:sp>
        <p:nvSpPr>
          <p:cNvPr id="2" name="Rectángulo 1"/>
          <p:cNvSpPr/>
          <p:nvPr/>
        </p:nvSpPr>
        <p:spPr>
          <a:xfrm>
            <a:off x="514773" y="1106332"/>
            <a:ext cx="8019627" cy="1149187"/>
          </a:xfrm>
          <a:prstGeom prst="rect">
            <a:avLst/>
          </a:prstGeom>
        </p:spPr>
        <p:txBody>
          <a:bodyPr>
            <a:noAutofit/>
          </a:bodyPr>
          <a:lstStyle/>
          <a:p>
            <a:pPr algn="just">
              <a:spcBef>
                <a:spcPts val="1800"/>
              </a:spcBef>
              <a:spcAft>
                <a:spcPts val="800"/>
              </a:spcAft>
              <a:buFont typeface="Arial" pitchFamily="34" charset="0"/>
              <a:buNone/>
            </a:pPr>
            <a:r>
              <a:rPr lang="es-MX" sz="1600" dirty="0">
                <a:solidFill>
                  <a:srgbClr val="6C6463"/>
                </a:solidFill>
              </a:rPr>
              <a:t>Son los servicios de energía eléctrica, agua y telefonía, utilizados en los centros de costos y consumidos durante la realización de los procedimientos médicos. Los criterios de prorrateo para distribuirlos por centros de costos y luego por procedimiento médico son:</a:t>
            </a:r>
            <a:endParaRPr lang="es-SV" sz="1600" dirty="0">
              <a:solidFill>
                <a:srgbClr val="6C6463"/>
              </a:solidFill>
            </a:endParaRPr>
          </a:p>
        </p:txBody>
      </p:sp>
      <p:sp>
        <p:nvSpPr>
          <p:cNvPr id="6" name="CuadroTexto 5">
            <a:extLst>
              <a:ext uri="{FF2B5EF4-FFF2-40B4-BE49-F238E27FC236}">
                <a16:creationId xmlns:a16="http://schemas.microsoft.com/office/drawing/2014/main" id="{413E0701-E618-197D-686F-D27E2950D5F5}"/>
              </a:ext>
            </a:extLst>
          </p:cNvPr>
          <p:cNvSpPr txBox="1"/>
          <p:nvPr/>
        </p:nvSpPr>
        <p:spPr>
          <a:xfrm>
            <a:off x="585109" y="2685717"/>
            <a:ext cx="4331509" cy="160043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MX" sz="1400" dirty="0">
                <a:solidFill>
                  <a:srgbClr val="6C6463"/>
                </a:solidFill>
              </a:rPr>
              <a:t>Energía eléctrica y agua. Los criterios de prorrateo que se utilizan para el cálculo de estos servicios son: los metros cuadrados y ponderaciones de consumo correspondientes a cada centro de costos.</a:t>
            </a:r>
          </a:p>
          <a:p>
            <a:pPr algn="just"/>
            <a:endParaRPr lang="es-MX" sz="1400" dirty="0">
              <a:solidFill>
                <a:srgbClr val="6C6463"/>
              </a:solidFill>
            </a:endParaRPr>
          </a:p>
          <a:p>
            <a:pPr algn="just"/>
            <a:r>
              <a:rPr lang="es-MX" sz="1400" dirty="0">
                <a:solidFill>
                  <a:srgbClr val="6C6463"/>
                </a:solidFill>
              </a:rPr>
              <a:t>La ponderación de consumo o asignación de pesos por centros de costos es como sigue:</a:t>
            </a:r>
            <a:endParaRPr lang="es-SV" sz="1400" dirty="0">
              <a:solidFill>
                <a:srgbClr val="6C6463"/>
              </a:solidFill>
            </a:endParaRPr>
          </a:p>
        </p:txBody>
      </p:sp>
      <p:sp>
        <p:nvSpPr>
          <p:cNvPr id="7" name="Pentágono 3">
            <a:extLst>
              <a:ext uri="{FF2B5EF4-FFF2-40B4-BE49-F238E27FC236}">
                <a16:creationId xmlns:a16="http://schemas.microsoft.com/office/drawing/2014/main" id="{00D112C9-04DE-B7E2-2B46-0018B5449AC9}"/>
              </a:ext>
            </a:extLst>
          </p:cNvPr>
          <p:cNvSpPr/>
          <p:nvPr/>
        </p:nvSpPr>
        <p:spPr>
          <a:xfrm rot="5400000">
            <a:off x="6181837" y="2361043"/>
            <a:ext cx="1921764" cy="2379571"/>
          </a:xfrm>
          <a:prstGeom prst="homePlate">
            <a:avLst>
              <a:gd name="adj" fmla="val 14516"/>
            </a:avLst>
          </a:prstGeom>
          <a:solidFill>
            <a:srgbClr val="FFCC66"/>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9" name="CuadroTexto 8">
            <a:extLst>
              <a:ext uri="{FF2B5EF4-FFF2-40B4-BE49-F238E27FC236}">
                <a16:creationId xmlns:a16="http://schemas.microsoft.com/office/drawing/2014/main" id="{7FE5D741-46F0-E4BC-3A6B-FE5EF39BA157}"/>
              </a:ext>
            </a:extLst>
          </p:cNvPr>
          <p:cNvSpPr txBox="1"/>
          <p:nvPr/>
        </p:nvSpPr>
        <p:spPr>
          <a:xfrm>
            <a:off x="6129035" y="2716460"/>
            <a:ext cx="2193307" cy="523220"/>
          </a:xfrm>
          <a:prstGeom prst="rect">
            <a:avLst/>
          </a:prstGeom>
          <a:noFill/>
        </p:spPr>
        <p:txBody>
          <a:bodyPr wrap="square" rtlCol="0">
            <a:spAutoFit/>
          </a:bodyPr>
          <a:lstStyle/>
          <a:p>
            <a:r>
              <a:rPr lang="es-SV" sz="1400" dirty="0"/>
              <a:t>Consumo alto: peso asignado 11–15</a:t>
            </a:r>
          </a:p>
        </p:txBody>
      </p:sp>
      <p:sp>
        <p:nvSpPr>
          <p:cNvPr id="10" name="CuadroTexto 9">
            <a:extLst>
              <a:ext uri="{FF2B5EF4-FFF2-40B4-BE49-F238E27FC236}">
                <a16:creationId xmlns:a16="http://schemas.microsoft.com/office/drawing/2014/main" id="{F3D0D55D-C6EE-4246-D962-6CC116908FB0}"/>
              </a:ext>
            </a:extLst>
          </p:cNvPr>
          <p:cNvSpPr txBox="1"/>
          <p:nvPr/>
        </p:nvSpPr>
        <p:spPr>
          <a:xfrm>
            <a:off x="6139197" y="3191298"/>
            <a:ext cx="2193307" cy="523220"/>
          </a:xfrm>
          <a:prstGeom prst="rect">
            <a:avLst/>
          </a:prstGeom>
          <a:noFill/>
        </p:spPr>
        <p:txBody>
          <a:bodyPr wrap="square" rtlCol="0">
            <a:spAutoFit/>
          </a:bodyPr>
          <a:lstStyle/>
          <a:p>
            <a:r>
              <a:rPr lang="es-SV" sz="1400" dirty="0"/>
              <a:t>Consumo mediano: peso asignado 6-10.</a:t>
            </a:r>
          </a:p>
        </p:txBody>
      </p:sp>
      <p:sp>
        <p:nvSpPr>
          <p:cNvPr id="13" name="CuadroTexto 12">
            <a:extLst>
              <a:ext uri="{FF2B5EF4-FFF2-40B4-BE49-F238E27FC236}">
                <a16:creationId xmlns:a16="http://schemas.microsoft.com/office/drawing/2014/main" id="{A7D0051B-84EE-D1DB-DA34-FF6553BECBAB}"/>
              </a:ext>
            </a:extLst>
          </p:cNvPr>
          <p:cNvSpPr txBox="1"/>
          <p:nvPr/>
        </p:nvSpPr>
        <p:spPr>
          <a:xfrm>
            <a:off x="6139197" y="3695090"/>
            <a:ext cx="2213619" cy="523220"/>
          </a:xfrm>
          <a:prstGeom prst="rect">
            <a:avLst/>
          </a:prstGeom>
          <a:noFill/>
        </p:spPr>
        <p:txBody>
          <a:bodyPr wrap="square" rtlCol="0">
            <a:spAutoFit/>
          </a:bodyPr>
          <a:lstStyle/>
          <a:p>
            <a:r>
              <a:rPr lang="es-MX" sz="1400" dirty="0"/>
              <a:t>Consumo bajo: peso asignado 1-5.</a:t>
            </a:r>
            <a:endParaRPr lang="es-SV" sz="1400" dirty="0"/>
          </a:p>
        </p:txBody>
      </p:sp>
      <p:sp>
        <p:nvSpPr>
          <p:cNvPr id="14" name="Pentágono 10">
            <a:extLst>
              <a:ext uri="{FF2B5EF4-FFF2-40B4-BE49-F238E27FC236}">
                <a16:creationId xmlns:a16="http://schemas.microsoft.com/office/drawing/2014/main" id="{91733780-9E44-9E8A-D031-BDF68A0E934A}"/>
              </a:ext>
            </a:extLst>
          </p:cNvPr>
          <p:cNvSpPr/>
          <p:nvPr/>
        </p:nvSpPr>
        <p:spPr>
          <a:xfrm>
            <a:off x="5952934" y="2802379"/>
            <a:ext cx="240443"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6" name="Pentágono 12">
            <a:extLst>
              <a:ext uri="{FF2B5EF4-FFF2-40B4-BE49-F238E27FC236}">
                <a16:creationId xmlns:a16="http://schemas.microsoft.com/office/drawing/2014/main" id="{E5F23BAE-44C3-0ABC-D723-42488321D855}"/>
              </a:ext>
            </a:extLst>
          </p:cNvPr>
          <p:cNvSpPr/>
          <p:nvPr/>
        </p:nvSpPr>
        <p:spPr>
          <a:xfrm>
            <a:off x="5952940" y="3256640"/>
            <a:ext cx="240443"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8" name="Pentágono 14">
            <a:extLst>
              <a:ext uri="{FF2B5EF4-FFF2-40B4-BE49-F238E27FC236}">
                <a16:creationId xmlns:a16="http://schemas.microsoft.com/office/drawing/2014/main" id="{43B85023-45FD-AF43-F2D6-35EC2410319D}"/>
              </a:ext>
            </a:extLst>
          </p:cNvPr>
          <p:cNvSpPr/>
          <p:nvPr/>
        </p:nvSpPr>
        <p:spPr>
          <a:xfrm>
            <a:off x="5952944" y="3765188"/>
            <a:ext cx="240443" cy="180000"/>
          </a:xfrm>
          <a:prstGeom prst="homePlate">
            <a:avLst>
              <a:gd name="adj" fmla="val 2558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19" name="CuadroTexto 18">
            <a:extLst>
              <a:ext uri="{FF2B5EF4-FFF2-40B4-BE49-F238E27FC236}">
                <a16:creationId xmlns:a16="http://schemas.microsoft.com/office/drawing/2014/main" id="{9DCB7EF4-0777-6E97-91CF-5B80D16EBAA9}"/>
              </a:ext>
            </a:extLst>
          </p:cNvPr>
          <p:cNvSpPr txBox="1"/>
          <p:nvPr/>
        </p:nvSpPr>
        <p:spPr>
          <a:xfrm>
            <a:off x="1047862" y="2333519"/>
            <a:ext cx="3200335" cy="338554"/>
          </a:xfrm>
          <a:prstGeom prst="rect">
            <a:avLst/>
          </a:prstGeom>
          <a:noFill/>
        </p:spPr>
        <p:txBody>
          <a:bodyPr wrap="square" rtlCol="0">
            <a:spAutoFit/>
          </a:bodyPr>
          <a:lstStyle/>
          <a:p>
            <a:pPr algn="ctr"/>
            <a:r>
              <a:rPr lang="es-SV" sz="1600" b="1" dirty="0">
                <a:solidFill>
                  <a:srgbClr val="002F6C"/>
                </a:solidFill>
                <a:latin typeface="Gill Sans MT" panose="020B0502020104020203" pitchFamily="34" charset="0"/>
              </a:rPr>
              <a:t>CRITERIOS DE PRORRATEO</a:t>
            </a:r>
          </a:p>
        </p:txBody>
      </p:sp>
      <p:sp>
        <p:nvSpPr>
          <p:cNvPr id="20" name="Cheurón 16">
            <a:extLst>
              <a:ext uri="{FF2B5EF4-FFF2-40B4-BE49-F238E27FC236}">
                <a16:creationId xmlns:a16="http://schemas.microsoft.com/office/drawing/2014/main" id="{886F7694-377D-B946-A596-9913EBF71B3D}"/>
              </a:ext>
            </a:extLst>
          </p:cNvPr>
          <p:cNvSpPr/>
          <p:nvPr/>
        </p:nvSpPr>
        <p:spPr>
          <a:xfrm>
            <a:off x="5234965" y="3137638"/>
            <a:ext cx="230293" cy="1050374"/>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solidFill>
                <a:schemeClr val="tx1"/>
              </a:solidFill>
            </a:endParaRPr>
          </a:p>
        </p:txBody>
      </p:sp>
    </p:spTree>
    <p:extLst>
      <p:ext uri="{BB962C8B-B14F-4D97-AF65-F5344CB8AC3E}">
        <p14:creationId xmlns:p14="http://schemas.microsoft.com/office/powerpoint/2010/main" val="140757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864" y="189292"/>
            <a:ext cx="7772400" cy="523220"/>
          </a:xfrm>
        </p:spPr>
        <p:txBody>
          <a:bodyPr/>
          <a:lstStyle/>
          <a:p>
            <a:r>
              <a:rPr lang="es-SV" sz="2800" dirty="0"/>
              <a:t>Es un gasto? O es un costo?</a:t>
            </a:r>
            <a:endParaRPr lang="es-ES" sz="2800" dirty="0"/>
          </a:p>
        </p:txBody>
      </p:sp>
      <p:sp>
        <p:nvSpPr>
          <p:cNvPr id="5" name="Marcador de contenido 4">
            <a:extLst>
              <a:ext uri="{FF2B5EF4-FFF2-40B4-BE49-F238E27FC236}">
                <a16:creationId xmlns:a16="http://schemas.microsoft.com/office/drawing/2014/main" id="{5D1B5B61-BBD8-988F-B9AF-2AFD983075EF}"/>
              </a:ext>
            </a:extLst>
          </p:cNvPr>
          <p:cNvSpPr>
            <a:spLocks noGrp="1"/>
          </p:cNvSpPr>
          <p:nvPr>
            <p:ph idx="1"/>
          </p:nvPr>
        </p:nvSpPr>
        <p:spPr>
          <a:xfrm>
            <a:off x="132080" y="675659"/>
            <a:ext cx="8920480" cy="1041381"/>
          </a:xfrm>
          <a:solidFill>
            <a:srgbClr val="FCBD24"/>
          </a:solidFill>
        </p:spPr>
        <p:txBody>
          <a:bodyPr>
            <a:normAutofit fontScale="77500" lnSpcReduction="20000"/>
          </a:bodyPr>
          <a:lstStyle/>
          <a:p>
            <a:pPr marL="0" indent="0" algn="just">
              <a:buNone/>
            </a:pPr>
            <a:r>
              <a:rPr lang="es-ES" b="1" dirty="0">
                <a:solidFill>
                  <a:schemeClr val="bg1"/>
                </a:solidFill>
              </a:rPr>
              <a:t>Los costos </a:t>
            </a:r>
            <a:r>
              <a:rPr lang="es-ES" dirty="0">
                <a:solidFill>
                  <a:schemeClr val="bg1"/>
                </a:solidFill>
              </a:rPr>
              <a:t>se constituyen exclusivamente por el área de producción, debido a que es la única que tiene relación directa con el proceso de fabricación del bien o la prestación de un servicio.</a:t>
            </a:r>
          </a:p>
          <a:p>
            <a:pPr marL="0" indent="0" algn="just">
              <a:buNone/>
            </a:pPr>
            <a:r>
              <a:rPr lang="es-ES" dirty="0">
                <a:solidFill>
                  <a:schemeClr val="bg1"/>
                </a:solidFill>
              </a:rPr>
              <a:t>El área administrativa o de apoyo, por su relación indirecta con el proceso productivo de la empresa, no constituyen erogaciones conceptualizadas como costos, sino que deben estimarse y reconocerse </a:t>
            </a:r>
            <a:r>
              <a:rPr lang="es-ES" b="1" dirty="0">
                <a:solidFill>
                  <a:schemeClr val="bg1"/>
                </a:solidFill>
              </a:rPr>
              <a:t>como gastos</a:t>
            </a:r>
            <a:r>
              <a:rPr lang="es-ES" dirty="0">
                <a:solidFill>
                  <a:schemeClr val="bg1"/>
                </a:solidFill>
              </a:rPr>
              <a:t>.</a:t>
            </a:r>
          </a:p>
          <a:p>
            <a:pPr marL="0" indent="0" algn="just">
              <a:buNone/>
            </a:pPr>
            <a:r>
              <a:rPr lang="es-ES" dirty="0">
                <a:solidFill>
                  <a:schemeClr val="bg1"/>
                </a:solidFill>
              </a:rPr>
              <a:t>Es decir, los costos y gastos se separan con la finalización de la cadena de producción, hasta donde llegan los costos e inician los gastos, así</a:t>
            </a:r>
            <a:endParaRPr lang="en-US" dirty="0">
              <a:solidFill>
                <a:schemeClr val="bg1"/>
              </a:solidFill>
            </a:endParaRPr>
          </a:p>
        </p:txBody>
      </p:sp>
      <p:graphicFrame>
        <p:nvGraphicFramePr>
          <p:cNvPr id="6" name="Tabla 6">
            <a:extLst>
              <a:ext uri="{FF2B5EF4-FFF2-40B4-BE49-F238E27FC236}">
                <a16:creationId xmlns:a16="http://schemas.microsoft.com/office/drawing/2014/main" id="{8A0FE342-4B3C-9173-EBD6-3E389CBCD12E}"/>
              </a:ext>
            </a:extLst>
          </p:cNvPr>
          <p:cNvGraphicFramePr>
            <a:graphicFrameLocks noGrp="1"/>
          </p:cNvGraphicFramePr>
          <p:nvPr>
            <p:extLst>
              <p:ext uri="{D42A27DB-BD31-4B8C-83A1-F6EECF244321}">
                <p14:modId xmlns:p14="http://schemas.microsoft.com/office/powerpoint/2010/main" val="3071679800"/>
              </p:ext>
            </p:extLst>
          </p:nvPr>
        </p:nvGraphicFramePr>
        <p:xfrm>
          <a:off x="71122" y="1798320"/>
          <a:ext cx="9001758" cy="3262160"/>
        </p:xfrm>
        <a:graphic>
          <a:graphicData uri="http://schemas.openxmlformats.org/drawingml/2006/table">
            <a:tbl>
              <a:tblPr firstRow="1" bandRow="1">
                <a:tableStyleId>{21E4AEA4-8DFA-4A89-87EB-49C32662AFE0}</a:tableStyleId>
              </a:tblPr>
              <a:tblGrid>
                <a:gridCol w="3000586">
                  <a:extLst>
                    <a:ext uri="{9D8B030D-6E8A-4147-A177-3AD203B41FA5}">
                      <a16:colId xmlns:a16="http://schemas.microsoft.com/office/drawing/2014/main" val="1132164540"/>
                    </a:ext>
                  </a:extLst>
                </a:gridCol>
                <a:gridCol w="3000586">
                  <a:extLst>
                    <a:ext uri="{9D8B030D-6E8A-4147-A177-3AD203B41FA5}">
                      <a16:colId xmlns:a16="http://schemas.microsoft.com/office/drawing/2014/main" val="3729380810"/>
                    </a:ext>
                  </a:extLst>
                </a:gridCol>
                <a:gridCol w="3000586">
                  <a:extLst>
                    <a:ext uri="{9D8B030D-6E8A-4147-A177-3AD203B41FA5}">
                      <a16:colId xmlns:a16="http://schemas.microsoft.com/office/drawing/2014/main" val="3242585480"/>
                    </a:ext>
                  </a:extLst>
                </a:gridCol>
              </a:tblGrid>
              <a:tr h="334898">
                <a:tc>
                  <a:txBody>
                    <a:bodyPr/>
                    <a:lstStyle/>
                    <a:p>
                      <a:r>
                        <a:rPr lang="es-GT" sz="1200" dirty="0"/>
                        <a:t>Áreas de la organización</a:t>
                      </a:r>
                      <a:endParaRPr lang="en-US" sz="1200" dirty="0"/>
                    </a:p>
                  </a:txBody>
                  <a:tcPr/>
                </a:tc>
                <a:tc>
                  <a:txBody>
                    <a:bodyPr/>
                    <a:lstStyle/>
                    <a:p>
                      <a:r>
                        <a:rPr lang="es-GT" sz="1200" dirty="0"/>
                        <a:t>Costos</a:t>
                      </a:r>
                      <a:endParaRPr lang="en-US" sz="1200" dirty="0"/>
                    </a:p>
                  </a:txBody>
                  <a:tcPr/>
                </a:tc>
                <a:tc>
                  <a:txBody>
                    <a:bodyPr/>
                    <a:lstStyle/>
                    <a:p>
                      <a:r>
                        <a:rPr lang="es-GT" sz="1200" dirty="0"/>
                        <a:t>Gastos</a:t>
                      </a:r>
                      <a:endParaRPr lang="en-US" sz="1200" dirty="0"/>
                    </a:p>
                  </a:txBody>
                  <a:tcPr/>
                </a:tc>
                <a:extLst>
                  <a:ext uri="{0D108BD9-81ED-4DB2-BD59-A6C34878D82A}">
                    <a16:rowId xmlns:a16="http://schemas.microsoft.com/office/drawing/2014/main" val="2100604150"/>
                  </a:ext>
                </a:extLst>
              </a:tr>
              <a:tr h="1102000">
                <a:tc>
                  <a:txBody>
                    <a:bodyPr/>
                    <a:lstStyle/>
                    <a:p>
                      <a:r>
                        <a:rPr lang="es-GT" sz="1200" dirty="0"/>
                        <a:t>Erogaciones del área de producción de un bien o la prestación de un servicio.</a:t>
                      </a:r>
                      <a:endParaRPr lang="en-US" sz="1200" dirty="0"/>
                    </a:p>
                  </a:txBody>
                  <a:tcPr/>
                </a:tc>
                <a:tc>
                  <a:txBody>
                    <a:bodyPr/>
                    <a:lstStyle/>
                    <a:p>
                      <a:pPr marL="171450" indent="-171450">
                        <a:buFont typeface="Arial" panose="020B0604020202020204" pitchFamily="34" charset="0"/>
                        <a:buChar char="•"/>
                      </a:pPr>
                      <a:r>
                        <a:rPr lang="es-ES" sz="900" dirty="0"/>
                        <a:t>Materia prima.</a:t>
                      </a:r>
                    </a:p>
                    <a:p>
                      <a:pPr marL="171450" indent="-171450">
                        <a:buFont typeface="Arial" panose="020B0604020202020204" pitchFamily="34" charset="0"/>
                        <a:buChar char="•"/>
                      </a:pPr>
                      <a:r>
                        <a:rPr lang="es-ES" sz="900" dirty="0"/>
                        <a:t>Salarios y seguridad social del personal de producción.</a:t>
                      </a:r>
                    </a:p>
                    <a:p>
                      <a:pPr marL="171450" indent="-171450">
                        <a:buFont typeface="Arial" panose="020B0604020202020204" pitchFamily="34" charset="0"/>
                        <a:buChar char="•"/>
                      </a:pPr>
                      <a:r>
                        <a:rPr lang="es-ES" sz="900" dirty="0"/>
                        <a:t>Depreciación de la propiedad, planta y equipo del área de producción.</a:t>
                      </a:r>
                    </a:p>
                    <a:p>
                      <a:pPr marL="171450" indent="-171450">
                        <a:buFont typeface="Arial" panose="020B0604020202020204" pitchFamily="34" charset="0"/>
                        <a:buChar char="•"/>
                      </a:pPr>
                      <a:r>
                        <a:rPr lang="es-ES" sz="900" dirty="0"/>
                        <a:t>Seguros de la organización.</a:t>
                      </a:r>
                    </a:p>
                    <a:p>
                      <a:pPr marL="171450" indent="-171450">
                        <a:buFont typeface="Arial" panose="020B0604020202020204" pitchFamily="34" charset="0"/>
                        <a:buChar char="•"/>
                      </a:pPr>
                      <a:r>
                        <a:rPr lang="es-ES" sz="900" dirty="0"/>
                        <a:t>Arrendamiento del local del área de producción.</a:t>
                      </a:r>
                    </a:p>
                    <a:p>
                      <a:pPr marL="171450" indent="-171450">
                        <a:buFont typeface="Arial" panose="020B0604020202020204" pitchFamily="34" charset="0"/>
                        <a:buChar char="•"/>
                      </a:pPr>
                      <a:r>
                        <a:rPr lang="es-ES" sz="900" dirty="0"/>
                        <a:t>Servicios públicos del área de producción.</a:t>
                      </a:r>
                      <a:endParaRPr lang="en-US" sz="900" dirty="0"/>
                    </a:p>
                  </a:txBody>
                  <a:tcPr/>
                </a:tc>
                <a:tc>
                  <a:txBody>
                    <a:bodyPr/>
                    <a:lstStyle/>
                    <a:p>
                      <a:endParaRPr lang="en-US" sz="1200" dirty="0"/>
                    </a:p>
                  </a:txBody>
                  <a:tcPr/>
                </a:tc>
                <a:extLst>
                  <a:ext uri="{0D108BD9-81ED-4DB2-BD59-A6C34878D82A}">
                    <a16:rowId xmlns:a16="http://schemas.microsoft.com/office/drawing/2014/main" val="2489736702"/>
                  </a:ext>
                </a:extLst>
              </a:tr>
              <a:tr h="376198">
                <a:tc>
                  <a:txBody>
                    <a:bodyPr/>
                    <a:lstStyle/>
                    <a:p>
                      <a:r>
                        <a:rPr lang="es-GT" sz="1200" dirty="0"/>
                        <a:t>Erogaciones del área administrativa</a:t>
                      </a:r>
                      <a:endParaRPr lang="en-US" sz="1200" dirty="0"/>
                    </a:p>
                  </a:txBody>
                  <a:tcPr/>
                </a:tc>
                <a:tc>
                  <a:txBody>
                    <a:bodyPr/>
                    <a:lstStyle/>
                    <a:p>
                      <a:endParaRPr lang="en-US" sz="2000" dirty="0"/>
                    </a:p>
                  </a:txBody>
                  <a:tcPr/>
                </a:tc>
                <a:tc rowSpan="2">
                  <a:txBody>
                    <a:bodyPr/>
                    <a:lstStyle/>
                    <a:p>
                      <a:pPr marL="171450" indent="-171450">
                        <a:buFont typeface="Arial" panose="020B0604020202020204" pitchFamily="34" charset="0"/>
                        <a:buChar char="•"/>
                      </a:pPr>
                      <a:r>
                        <a:rPr lang="es-ES" sz="900" dirty="0"/>
                        <a:t>Salarios y seguridad social del personal de administración no vinculado al área de producción o prestación de servicios.</a:t>
                      </a:r>
                    </a:p>
                    <a:p>
                      <a:pPr marL="171450" indent="-171450">
                        <a:buFont typeface="Arial" panose="020B0604020202020204" pitchFamily="34" charset="0"/>
                        <a:buChar char="•"/>
                      </a:pPr>
                      <a:r>
                        <a:rPr lang="es-ES" sz="900" dirty="0"/>
                        <a:t>Depreciación de la propiedad, planta y equipo del área de administración y áreas no vinculadas al área de producción o de prestación de servicios.</a:t>
                      </a:r>
                    </a:p>
                    <a:p>
                      <a:pPr marL="171450" indent="-171450">
                        <a:buFont typeface="Arial" panose="020B0604020202020204" pitchFamily="34" charset="0"/>
                        <a:buChar char="•"/>
                      </a:pPr>
                      <a:r>
                        <a:rPr lang="es-ES" sz="900" dirty="0"/>
                        <a:t>Arrendamiento de la oficina y otras áreas no producción ni de prestación de servicios.</a:t>
                      </a:r>
                    </a:p>
                    <a:p>
                      <a:pPr marL="171450" indent="-171450">
                        <a:buFont typeface="Arial" panose="020B0604020202020204" pitchFamily="34" charset="0"/>
                        <a:buChar char="•"/>
                      </a:pPr>
                      <a:r>
                        <a:rPr lang="es-ES" sz="900" dirty="0"/>
                        <a:t>Servicios públicos de la y otras áreas no producción ni de prestación de servicios.</a:t>
                      </a:r>
                    </a:p>
                    <a:p>
                      <a:pPr marL="171450" indent="-171450">
                        <a:buFont typeface="Arial" panose="020B0604020202020204" pitchFamily="34" charset="0"/>
                        <a:buChar char="•"/>
                      </a:pPr>
                      <a:r>
                        <a:rPr lang="es-ES" sz="900" dirty="0"/>
                        <a:t>Fletes por ventas.</a:t>
                      </a:r>
                    </a:p>
                    <a:p>
                      <a:pPr marL="171450" indent="-171450">
                        <a:buFont typeface="Arial" panose="020B0604020202020204" pitchFamily="34" charset="0"/>
                        <a:buChar char="•"/>
                      </a:pPr>
                      <a:r>
                        <a:rPr lang="es-ES" sz="900" dirty="0"/>
                        <a:t>Publicidad.</a:t>
                      </a:r>
                      <a:endParaRPr lang="en-US" sz="900" dirty="0"/>
                    </a:p>
                  </a:txBody>
                  <a:tcPr/>
                </a:tc>
                <a:extLst>
                  <a:ext uri="{0D108BD9-81ED-4DB2-BD59-A6C34878D82A}">
                    <a16:rowId xmlns:a16="http://schemas.microsoft.com/office/drawing/2014/main" val="1242935297"/>
                  </a:ext>
                </a:extLst>
              </a:tr>
              <a:tr h="1429022">
                <a:tc>
                  <a:txBody>
                    <a:bodyPr/>
                    <a:lstStyle/>
                    <a:p>
                      <a:r>
                        <a:rPr lang="es-GT" sz="1200" dirty="0"/>
                        <a:t>Erogaciones de las áreas de apoyo</a:t>
                      </a:r>
                      <a:endParaRPr lang="en-US" sz="1200" dirty="0"/>
                    </a:p>
                  </a:txBody>
                  <a:tcPr/>
                </a:tc>
                <a:tc>
                  <a:txBody>
                    <a:bodyPr/>
                    <a:lstStyle/>
                    <a:p>
                      <a:endParaRPr lang="en-US" sz="2000" dirty="0"/>
                    </a:p>
                  </a:txBody>
                  <a:tcPr/>
                </a:tc>
                <a:tc vMerge="1">
                  <a:txBody>
                    <a:bodyPr/>
                    <a:lstStyle/>
                    <a:p>
                      <a:endParaRPr lang="en-US" dirty="0"/>
                    </a:p>
                  </a:txBody>
                  <a:tcPr/>
                </a:tc>
                <a:extLst>
                  <a:ext uri="{0D108BD9-81ED-4DB2-BD59-A6C34878D82A}">
                    <a16:rowId xmlns:a16="http://schemas.microsoft.com/office/drawing/2014/main" val="4222321618"/>
                  </a:ext>
                </a:extLst>
              </a:tr>
            </a:tbl>
          </a:graphicData>
        </a:graphic>
      </p:graphicFrame>
    </p:spTree>
    <p:extLst>
      <p:ext uri="{BB962C8B-B14F-4D97-AF65-F5344CB8AC3E}">
        <p14:creationId xmlns:p14="http://schemas.microsoft.com/office/powerpoint/2010/main" val="212268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01451" y="154866"/>
            <a:ext cx="8732094" cy="686501"/>
          </a:xfrm>
        </p:spPr>
        <p:txBody>
          <a:bodyPr>
            <a:noAutofit/>
          </a:bodyPr>
          <a:lstStyle/>
          <a:p>
            <a:pPr algn="l"/>
            <a:r>
              <a:rPr lang="es-SV" sz="2700" b="1" dirty="0"/>
              <a:t>Factores de producción: Servicios Básicos (Sb) </a:t>
            </a:r>
            <a:r>
              <a:rPr lang="es-SV" sz="1600" b="1" dirty="0"/>
              <a:t>2/2</a:t>
            </a:r>
            <a:endParaRPr lang="es-SV" sz="1500" dirty="0"/>
          </a:p>
        </p:txBody>
      </p:sp>
      <p:sp>
        <p:nvSpPr>
          <p:cNvPr id="2" name="Rectángulo 1"/>
          <p:cNvSpPr/>
          <p:nvPr/>
        </p:nvSpPr>
        <p:spPr>
          <a:xfrm>
            <a:off x="514773" y="1086236"/>
            <a:ext cx="8019627" cy="963628"/>
          </a:xfrm>
          <a:prstGeom prst="rect">
            <a:avLst/>
          </a:prstGeom>
        </p:spPr>
        <p:txBody>
          <a:bodyPr>
            <a:noAutofit/>
          </a:bodyPr>
          <a:lstStyle/>
          <a:p>
            <a:pPr algn="just">
              <a:spcBef>
                <a:spcPts val="1800"/>
              </a:spcBef>
              <a:spcAft>
                <a:spcPts val="800"/>
              </a:spcAft>
              <a:buFont typeface="Arial" pitchFamily="34" charset="0"/>
              <a:buNone/>
            </a:pPr>
            <a:r>
              <a:rPr lang="es-MX" sz="1600" dirty="0">
                <a:solidFill>
                  <a:srgbClr val="6C6463"/>
                </a:solidFill>
              </a:rPr>
              <a:t>Estos pesos dependerán de la forma de consumo de energía eléctrica y agua en los diferentes centros de costos. No es semejante el consumo entre UPS: emergencia, unidad de cuidados intensivos, curaciones, laboratorio, hospitalización, entre otros.</a:t>
            </a:r>
            <a:endParaRPr lang="es-SV" sz="1600" dirty="0">
              <a:solidFill>
                <a:srgbClr val="6C6463"/>
              </a:solidFill>
            </a:endParaRPr>
          </a:p>
        </p:txBody>
      </p:sp>
      <p:sp>
        <p:nvSpPr>
          <p:cNvPr id="15" name="Rectángulo 14">
            <a:extLst>
              <a:ext uri="{FF2B5EF4-FFF2-40B4-BE49-F238E27FC236}">
                <a16:creationId xmlns:a16="http://schemas.microsoft.com/office/drawing/2014/main" id="{FD12482A-ADBD-C35F-3B2F-C8311BCD0C82}"/>
              </a:ext>
            </a:extLst>
          </p:cNvPr>
          <p:cNvSpPr/>
          <p:nvPr/>
        </p:nvSpPr>
        <p:spPr>
          <a:xfrm>
            <a:off x="514772" y="1990582"/>
            <a:ext cx="8019627" cy="1214841"/>
          </a:xfrm>
          <a:prstGeom prst="rect">
            <a:avLst/>
          </a:prstGeom>
        </p:spPr>
        <p:txBody>
          <a:bodyPr>
            <a:noAutofit/>
          </a:bodyPr>
          <a:lstStyle/>
          <a:p>
            <a:pPr algn="just">
              <a:spcBef>
                <a:spcPts val="1800"/>
              </a:spcBef>
              <a:spcAft>
                <a:spcPts val="800"/>
              </a:spcAft>
              <a:buFont typeface="Arial" pitchFamily="34" charset="0"/>
              <a:buNone/>
            </a:pPr>
            <a:r>
              <a:rPr lang="es-MX" sz="1600" dirty="0">
                <a:solidFill>
                  <a:srgbClr val="6C6463"/>
                </a:solidFill>
              </a:rPr>
              <a:t>Para el caso de la energía eléctrica, otro criterio de prorrateo a utilizarse, es KW por hora consumidos por centro de costos. Estos KW por horas consumidas estarán en función de los equipos, artefactos que consumen energía eléctrica, información que deberá ser proporcionada por el servicio de mantenimiento del establecimiento de salud, previo a un estudio técnico.</a:t>
            </a:r>
            <a:endParaRPr lang="es-SV" sz="1600" dirty="0">
              <a:solidFill>
                <a:srgbClr val="6C6463"/>
              </a:solidFill>
            </a:endParaRPr>
          </a:p>
        </p:txBody>
      </p:sp>
      <p:sp>
        <p:nvSpPr>
          <p:cNvPr id="17" name="Rectángulo 16">
            <a:extLst>
              <a:ext uri="{FF2B5EF4-FFF2-40B4-BE49-F238E27FC236}">
                <a16:creationId xmlns:a16="http://schemas.microsoft.com/office/drawing/2014/main" id="{3B7A2BFC-E781-0D2F-125A-4366B121EA78}"/>
              </a:ext>
            </a:extLst>
          </p:cNvPr>
          <p:cNvSpPr/>
          <p:nvPr/>
        </p:nvSpPr>
        <p:spPr>
          <a:xfrm>
            <a:off x="516452" y="3218158"/>
            <a:ext cx="8019627" cy="963628"/>
          </a:xfrm>
          <a:prstGeom prst="rect">
            <a:avLst/>
          </a:prstGeom>
        </p:spPr>
        <p:txBody>
          <a:bodyPr>
            <a:noAutofit/>
          </a:bodyPr>
          <a:lstStyle/>
          <a:p>
            <a:pPr algn="just">
              <a:spcBef>
                <a:spcPts val="1800"/>
              </a:spcBef>
              <a:spcAft>
                <a:spcPts val="800"/>
              </a:spcAft>
              <a:buFont typeface="Arial" pitchFamily="34" charset="0"/>
              <a:buNone/>
            </a:pPr>
            <a:r>
              <a:rPr lang="es-MX" sz="1600" dirty="0">
                <a:solidFill>
                  <a:srgbClr val="6C6463"/>
                </a:solidFill>
              </a:rPr>
              <a:t>Telefonía: los criterios de prorrateo que se utilizan para el cálculo de este servicio son: el número de anexos y personas por centros de costos. Cuanto mayor sea el número de recurso humano existente en un centro de costo mayor será el consumo de este servicio.</a:t>
            </a:r>
            <a:endParaRPr lang="es-SV" sz="1600" dirty="0">
              <a:solidFill>
                <a:srgbClr val="6C6463"/>
              </a:solidFill>
            </a:endParaRPr>
          </a:p>
        </p:txBody>
      </p:sp>
    </p:spTree>
    <p:extLst>
      <p:ext uri="{BB962C8B-B14F-4D97-AF65-F5344CB8AC3E}">
        <p14:creationId xmlns:p14="http://schemas.microsoft.com/office/powerpoint/2010/main" val="3255257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766186" y="1467053"/>
            <a:ext cx="7011238" cy="1515331"/>
          </a:xfrm>
        </p:spPr>
        <p:txBody>
          <a:bodyPr>
            <a:noAutofit/>
          </a:bodyPr>
          <a:lstStyle/>
          <a:p>
            <a:r>
              <a:rPr lang="es-SV" sz="3200" dirty="0"/>
              <a:t>Tema 7. </a:t>
            </a:r>
            <a:r>
              <a:rPr lang="es-MX" sz="3200" dirty="0"/>
              <a:t>Definición de los estándares </a:t>
            </a:r>
            <a:r>
              <a:rPr lang="es-ES" sz="3200" dirty="0"/>
              <a:t>de Equipamiento básico (E)</a:t>
            </a:r>
            <a:endParaRPr lang="es-SV" sz="1800" dirty="0"/>
          </a:p>
        </p:txBody>
      </p:sp>
    </p:spTree>
    <p:extLst>
      <p:ext uri="{BB962C8B-B14F-4D97-AF65-F5344CB8AC3E}">
        <p14:creationId xmlns:p14="http://schemas.microsoft.com/office/powerpoint/2010/main" val="4180880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áfico 9" descr="Televisión">
            <a:extLst>
              <a:ext uri="{FF2B5EF4-FFF2-40B4-BE49-F238E27FC236}">
                <a16:creationId xmlns:a16="http://schemas.microsoft.com/office/drawing/2014/main" id="{E943223F-EA75-21B6-7EFE-5252CC5955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96" y="1302766"/>
            <a:ext cx="3009481" cy="3009481"/>
          </a:xfrm>
          <a:prstGeom prst="rect">
            <a:avLst/>
          </a:prstGeom>
        </p:spPr>
      </p:pic>
      <p:sp>
        <p:nvSpPr>
          <p:cNvPr id="3" name="Título 1"/>
          <p:cNvSpPr>
            <a:spLocks noGrp="1"/>
          </p:cNvSpPr>
          <p:nvPr>
            <p:ph type="title"/>
          </p:nvPr>
        </p:nvSpPr>
        <p:spPr>
          <a:xfrm>
            <a:off x="193041" y="336618"/>
            <a:ext cx="8824028" cy="472578"/>
          </a:xfrm>
        </p:spPr>
        <p:txBody>
          <a:bodyPr>
            <a:noAutofit/>
          </a:bodyPr>
          <a:lstStyle/>
          <a:p>
            <a:pPr algn="l"/>
            <a:r>
              <a:rPr lang="es-SV" b="1" dirty="0"/>
              <a:t>Definición de los estándares de Equipamiento básico. </a:t>
            </a:r>
            <a:r>
              <a:rPr lang="es-SV" sz="1800" b="1" dirty="0"/>
              <a:t>1/3</a:t>
            </a:r>
            <a:endParaRPr lang="es-SV" sz="1400" dirty="0"/>
          </a:p>
        </p:txBody>
      </p:sp>
      <p:sp>
        <p:nvSpPr>
          <p:cNvPr id="4" name="Rectángulo 3"/>
          <p:cNvSpPr/>
          <p:nvPr/>
        </p:nvSpPr>
        <p:spPr>
          <a:xfrm>
            <a:off x="703388" y="1919233"/>
            <a:ext cx="2542233" cy="1426866"/>
          </a:xfrm>
          <a:prstGeom prst="rect">
            <a:avLst/>
          </a:prstGeom>
          <a:solidFill>
            <a:schemeClr val="bg1"/>
          </a:solidFill>
        </p:spPr>
        <p:txBody>
          <a:bodyPr anchor="ctr">
            <a:noAutofit/>
          </a:bodyPr>
          <a:lstStyle/>
          <a:p>
            <a:pPr algn="just">
              <a:spcBef>
                <a:spcPts val="1800"/>
              </a:spcBef>
              <a:spcAft>
                <a:spcPts val="800"/>
              </a:spcAft>
              <a:buFont typeface="Arial" pitchFamily="34" charset="0"/>
              <a:buNone/>
            </a:pPr>
            <a:r>
              <a:rPr lang="es-MX" sz="1600" dirty="0">
                <a:solidFill>
                  <a:srgbClr val="6C6463"/>
                </a:solidFill>
              </a:rPr>
              <a:t>Los estándares de los Equipamiento básico se divide en 2, que son:</a:t>
            </a:r>
            <a:endParaRPr lang="es-SV" sz="1600" dirty="0">
              <a:solidFill>
                <a:srgbClr val="6C6463"/>
              </a:solidFill>
            </a:endParaRPr>
          </a:p>
        </p:txBody>
      </p:sp>
      <p:sp>
        <p:nvSpPr>
          <p:cNvPr id="23" name="Pentágono 4">
            <a:extLst>
              <a:ext uri="{FF2B5EF4-FFF2-40B4-BE49-F238E27FC236}">
                <a16:creationId xmlns:a16="http://schemas.microsoft.com/office/drawing/2014/main" id="{3BC89DCB-B31F-90B7-5704-270E747C8F6C}"/>
              </a:ext>
            </a:extLst>
          </p:cNvPr>
          <p:cNvSpPr/>
          <p:nvPr/>
        </p:nvSpPr>
        <p:spPr>
          <a:xfrm>
            <a:off x="5094514" y="1777065"/>
            <a:ext cx="3165233" cy="686501"/>
          </a:xfrm>
          <a:prstGeom prst="homePlate">
            <a:avLst>
              <a:gd name="adj" fmla="val 13662"/>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2000" dirty="0"/>
              <a:t>Estándar de cantidad (eficiencia)</a:t>
            </a:r>
          </a:p>
        </p:txBody>
      </p:sp>
      <p:sp>
        <p:nvSpPr>
          <p:cNvPr id="24" name="Cheurón 5">
            <a:extLst>
              <a:ext uri="{FF2B5EF4-FFF2-40B4-BE49-F238E27FC236}">
                <a16:creationId xmlns:a16="http://schemas.microsoft.com/office/drawing/2014/main" id="{6B5C5752-291A-C7C5-E66D-2A8E0556797F}"/>
              </a:ext>
            </a:extLst>
          </p:cNvPr>
          <p:cNvSpPr/>
          <p:nvPr/>
        </p:nvSpPr>
        <p:spPr>
          <a:xfrm>
            <a:off x="8093561" y="1844965"/>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25" name="Pentágono 4">
            <a:extLst>
              <a:ext uri="{FF2B5EF4-FFF2-40B4-BE49-F238E27FC236}">
                <a16:creationId xmlns:a16="http://schemas.microsoft.com/office/drawing/2014/main" id="{1CB6DCCE-090C-1461-4A8F-33BA19B9CC44}"/>
              </a:ext>
            </a:extLst>
          </p:cNvPr>
          <p:cNvSpPr/>
          <p:nvPr/>
        </p:nvSpPr>
        <p:spPr>
          <a:xfrm>
            <a:off x="5094513" y="2792234"/>
            <a:ext cx="3165233" cy="687600"/>
          </a:xfrm>
          <a:prstGeom prst="homePlate">
            <a:avLst>
              <a:gd name="adj" fmla="val 13662"/>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2000" dirty="0"/>
              <a:t>Estándar de precio</a:t>
            </a:r>
          </a:p>
        </p:txBody>
      </p:sp>
      <p:sp>
        <p:nvSpPr>
          <p:cNvPr id="26" name="Cheurón 5">
            <a:extLst>
              <a:ext uri="{FF2B5EF4-FFF2-40B4-BE49-F238E27FC236}">
                <a16:creationId xmlns:a16="http://schemas.microsoft.com/office/drawing/2014/main" id="{14FD7955-B68C-6EC2-A43E-961068550427}"/>
              </a:ext>
            </a:extLst>
          </p:cNvPr>
          <p:cNvSpPr/>
          <p:nvPr/>
        </p:nvSpPr>
        <p:spPr>
          <a:xfrm>
            <a:off x="8092763" y="2849780"/>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27" name="Bocadillo: rectángulo 26">
            <a:extLst>
              <a:ext uri="{FF2B5EF4-FFF2-40B4-BE49-F238E27FC236}">
                <a16:creationId xmlns:a16="http://schemas.microsoft.com/office/drawing/2014/main" id="{27ABCCDB-06D5-3AD6-D2AE-C2158435F30A}"/>
              </a:ext>
            </a:extLst>
          </p:cNvPr>
          <p:cNvSpPr/>
          <p:nvPr/>
        </p:nvSpPr>
        <p:spPr>
          <a:xfrm rot="16200000">
            <a:off x="4415708" y="1732786"/>
            <a:ext cx="686502" cy="771619"/>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8" name="CuadroTexto 27">
            <a:extLst>
              <a:ext uri="{FF2B5EF4-FFF2-40B4-BE49-F238E27FC236}">
                <a16:creationId xmlns:a16="http://schemas.microsoft.com/office/drawing/2014/main" id="{DF433EF8-34D9-6E35-51B0-E6A5EB3BE787}"/>
              </a:ext>
            </a:extLst>
          </p:cNvPr>
          <p:cNvSpPr txBox="1"/>
          <p:nvPr/>
        </p:nvSpPr>
        <p:spPr>
          <a:xfrm>
            <a:off x="4403286" y="1848003"/>
            <a:ext cx="681185" cy="523220"/>
          </a:xfrm>
          <a:prstGeom prst="rect">
            <a:avLst/>
          </a:prstGeom>
          <a:noFill/>
        </p:spPr>
        <p:txBody>
          <a:bodyPr wrap="square" rtlCol="0">
            <a:spAutoFit/>
          </a:bodyPr>
          <a:lstStyle/>
          <a:p>
            <a:pPr algn="ctr"/>
            <a:r>
              <a:rPr lang="es-HN" sz="2800" dirty="0">
                <a:solidFill>
                  <a:srgbClr val="FFFF99"/>
                </a:solidFill>
                <a:latin typeface="Arial Rounded MT Bold" panose="020F0704030504030204" pitchFamily="34" charset="0"/>
              </a:rPr>
              <a:t>01</a:t>
            </a:r>
          </a:p>
        </p:txBody>
      </p:sp>
      <p:sp>
        <p:nvSpPr>
          <p:cNvPr id="21" name="Bocadillo: rectángulo 20">
            <a:extLst>
              <a:ext uri="{FF2B5EF4-FFF2-40B4-BE49-F238E27FC236}">
                <a16:creationId xmlns:a16="http://schemas.microsoft.com/office/drawing/2014/main" id="{B5360867-3CFC-E0D1-9B39-0D3272EB6631}"/>
              </a:ext>
            </a:extLst>
          </p:cNvPr>
          <p:cNvSpPr/>
          <p:nvPr/>
        </p:nvSpPr>
        <p:spPr>
          <a:xfrm rot="16200000">
            <a:off x="4414548" y="2752553"/>
            <a:ext cx="687600" cy="770400"/>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2" name="CuadroTexto 21">
            <a:extLst>
              <a:ext uri="{FF2B5EF4-FFF2-40B4-BE49-F238E27FC236}">
                <a16:creationId xmlns:a16="http://schemas.microsoft.com/office/drawing/2014/main" id="{F2D60EDD-F468-376B-BFDA-574F0B2D01A4}"/>
              </a:ext>
            </a:extLst>
          </p:cNvPr>
          <p:cNvSpPr txBox="1"/>
          <p:nvPr/>
        </p:nvSpPr>
        <p:spPr>
          <a:xfrm>
            <a:off x="4433426" y="2889972"/>
            <a:ext cx="681185" cy="523220"/>
          </a:xfrm>
          <a:prstGeom prst="rect">
            <a:avLst/>
          </a:prstGeom>
          <a:noFill/>
        </p:spPr>
        <p:txBody>
          <a:bodyPr wrap="square" rtlCol="0">
            <a:spAutoFit/>
          </a:bodyPr>
          <a:lstStyle/>
          <a:p>
            <a:pPr algn="ctr"/>
            <a:r>
              <a:rPr lang="es-HN" sz="2800" dirty="0">
                <a:solidFill>
                  <a:schemeClr val="accent6"/>
                </a:solidFill>
                <a:latin typeface="Arial Rounded MT Bold" panose="020F0704030504030204" pitchFamily="34" charset="0"/>
              </a:rPr>
              <a:t>02</a:t>
            </a:r>
          </a:p>
        </p:txBody>
      </p:sp>
      <p:sp>
        <p:nvSpPr>
          <p:cNvPr id="29" name="Cheurón 16">
            <a:extLst>
              <a:ext uri="{FF2B5EF4-FFF2-40B4-BE49-F238E27FC236}">
                <a16:creationId xmlns:a16="http://schemas.microsoft.com/office/drawing/2014/main" id="{A2FFDF29-CA9D-AE54-0AEC-B24B3C0B9CE3}"/>
              </a:ext>
            </a:extLst>
          </p:cNvPr>
          <p:cNvSpPr/>
          <p:nvPr/>
        </p:nvSpPr>
        <p:spPr>
          <a:xfrm>
            <a:off x="3753281" y="2047191"/>
            <a:ext cx="230293" cy="1050374"/>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solidFill>
                <a:schemeClr val="tx1"/>
              </a:solidFill>
            </a:endParaRPr>
          </a:p>
        </p:txBody>
      </p:sp>
    </p:spTree>
    <p:extLst>
      <p:ext uri="{BB962C8B-B14F-4D97-AF65-F5344CB8AC3E}">
        <p14:creationId xmlns:p14="http://schemas.microsoft.com/office/powerpoint/2010/main" val="2882687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657C3B1-D52A-226F-B54C-2FA0515DEC07}"/>
              </a:ext>
            </a:extLst>
          </p:cNvPr>
          <p:cNvSpPr txBox="1">
            <a:spLocks/>
          </p:cNvSpPr>
          <p:nvPr/>
        </p:nvSpPr>
        <p:spPr>
          <a:xfrm>
            <a:off x="97571" y="217676"/>
            <a:ext cx="8986139" cy="440723"/>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s-SV" b="1" dirty="0"/>
              <a:t>Definición de los estándares de Equipamiento básico. </a:t>
            </a:r>
            <a:r>
              <a:rPr lang="es-SV" sz="1400" b="1" dirty="0"/>
              <a:t>2/3</a:t>
            </a:r>
            <a:endParaRPr lang="es-SV" sz="1400" dirty="0"/>
          </a:p>
        </p:txBody>
      </p:sp>
      <p:sp>
        <p:nvSpPr>
          <p:cNvPr id="9" name="Pentágono 4">
            <a:extLst>
              <a:ext uri="{FF2B5EF4-FFF2-40B4-BE49-F238E27FC236}">
                <a16:creationId xmlns:a16="http://schemas.microsoft.com/office/drawing/2014/main" id="{CB27B906-7DD3-921A-A3BF-1C5601F9B931}"/>
              </a:ext>
            </a:extLst>
          </p:cNvPr>
          <p:cNvSpPr/>
          <p:nvPr/>
        </p:nvSpPr>
        <p:spPr>
          <a:xfrm>
            <a:off x="894303" y="1088843"/>
            <a:ext cx="3165233" cy="686501"/>
          </a:xfrm>
          <a:prstGeom prst="homePlate">
            <a:avLst>
              <a:gd name="adj" fmla="val 13662"/>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2000" dirty="0"/>
              <a:t>Estándar de cantidad (eficiencia)</a:t>
            </a:r>
          </a:p>
        </p:txBody>
      </p:sp>
      <p:sp>
        <p:nvSpPr>
          <p:cNvPr id="10" name="Cheurón 5">
            <a:extLst>
              <a:ext uri="{FF2B5EF4-FFF2-40B4-BE49-F238E27FC236}">
                <a16:creationId xmlns:a16="http://schemas.microsoft.com/office/drawing/2014/main" id="{5FF8BD93-EB1C-8063-9DDF-A5C73DB9A746}"/>
              </a:ext>
            </a:extLst>
          </p:cNvPr>
          <p:cNvSpPr/>
          <p:nvPr/>
        </p:nvSpPr>
        <p:spPr>
          <a:xfrm>
            <a:off x="3893350" y="1156743"/>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11" name="Bocadillo: rectángulo 10">
            <a:extLst>
              <a:ext uri="{FF2B5EF4-FFF2-40B4-BE49-F238E27FC236}">
                <a16:creationId xmlns:a16="http://schemas.microsoft.com/office/drawing/2014/main" id="{CD3E7ED6-552D-6A28-ECE3-855A42FB71CD}"/>
              </a:ext>
            </a:extLst>
          </p:cNvPr>
          <p:cNvSpPr/>
          <p:nvPr/>
        </p:nvSpPr>
        <p:spPr>
          <a:xfrm rot="16200000">
            <a:off x="215497" y="1044564"/>
            <a:ext cx="686502" cy="771619"/>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2" name="CuadroTexto 11">
            <a:extLst>
              <a:ext uri="{FF2B5EF4-FFF2-40B4-BE49-F238E27FC236}">
                <a16:creationId xmlns:a16="http://schemas.microsoft.com/office/drawing/2014/main" id="{761DCFAC-AF00-62C9-8957-314FFAE09206}"/>
              </a:ext>
            </a:extLst>
          </p:cNvPr>
          <p:cNvSpPr txBox="1"/>
          <p:nvPr/>
        </p:nvSpPr>
        <p:spPr>
          <a:xfrm>
            <a:off x="203075" y="1159781"/>
            <a:ext cx="681185" cy="523220"/>
          </a:xfrm>
          <a:prstGeom prst="rect">
            <a:avLst/>
          </a:prstGeom>
          <a:noFill/>
        </p:spPr>
        <p:txBody>
          <a:bodyPr wrap="square" rtlCol="0">
            <a:spAutoFit/>
          </a:bodyPr>
          <a:lstStyle/>
          <a:p>
            <a:pPr algn="ctr"/>
            <a:r>
              <a:rPr lang="es-HN" sz="2800" dirty="0">
                <a:solidFill>
                  <a:srgbClr val="FFFF99"/>
                </a:solidFill>
                <a:latin typeface="Arial Rounded MT Bold" panose="020F0704030504030204" pitchFamily="34" charset="0"/>
              </a:rPr>
              <a:t>01</a:t>
            </a:r>
          </a:p>
        </p:txBody>
      </p:sp>
      <p:sp>
        <p:nvSpPr>
          <p:cNvPr id="19" name="Conector 12">
            <a:extLst>
              <a:ext uri="{FF2B5EF4-FFF2-40B4-BE49-F238E27FC236}">
                <a16:creationId xmlns:a16="http://schemas.microsoft.com/office/drawing/2014/main" id="{A1DC380B-2B52-7278-BE25-614F552ACF35}"/>
              </a:ext>
            </a:extLst>
          </p:cNvPr>
          <p:cNvSpPr/>
          <p:nvPr/>
        </p:nvSpPr>
        <p:spPr>
          <a:xfrm>
            <a:off x="934205" y="2210177"/>
            <a:ext cx="457200" cy="457200"/>
          </a:xfrm>
          <a:prstGeom prst="flowChartConnector">
            <a:avLst/>
          </a:prstGeom>
          <a:solidFill>
            <a:schemeClr val="bg1"/>
          </a:solidFill>
          <a:ln w="38100" cmpd="thinThick">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cxnSp>
        <p:nvCxnSpPr>
          <p:cNvPr id="21" name="Conector recto 20">
            <a:extLst>
              <a:ext uri="{FF2B5EF4-FFF2-40B4-BE49-F238E27FC236}">
                <a16:creationId xmlns:a16="http://schemas.microsoft.com/office/drawing/2014/main" id="{61333298-F807-2416-8ED8-645F994D2BA1}"/>
              </a:ext>
            </a:extLst>
          </p:cNvPr>
          <p:cNvCxnSpPr>
            <a:cxnSpLocks/>
            <a:stCxn id="19" idx="6"/>
            <a:endCxn id="20" idx="3"/>
          </p:cNvCxnSpPr>
          <p:nvPr/>
        </p:nvCxnSpPr>
        <p:spPr>
          <a:xfrm>
            <a:off x="1391405" y="2438777"/>
            <a:ext cx="330364" cy="4772"/>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22" name="Conector 12">
            <a:extLst>
              <a:ext uri="{FF2B5EF4-FFF2-40B4-BE49-F238E27FC236}">
                <a16:creationId xmlns:a16="http://schemas.microsoft.com/office/drawing/2014/main" id="{69F90BA8-8476-8D06-8AA2-BBDC0C0BCCE9}"/>
              </a:ext>
            </a:extLst>
          </p:cNvPr>
          <p:cNvSpPr/>
          <p:nvPr/>
        </p:nvSpPr>
        <p:spPr>
          <a:xfrm>
            <a:off x="925832" y="3096100"/>
            <a:ext cx="457200" cy="457200"/>
          </a:xfrm>
          <a:prstGeom prst="flowChartConnector">
            <a:avLst/>
          </a:prstGeom>
          <a:solidFill>
            <a:schemeClr val="bg1"/>
          </a:solidFill>
          <a:ln w="38100" cmpd="thinThick">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23" name="Pentágono 14">
            <a:extLst>
              <a:ext uri="{FF2B5EF4-FFF2-40B4-BE49-F238E27FC236}">
                <a16:creationId xmlns:a16="http://schemas.microsoft.com/office/drawing/2014/main" id="{788E3E96-60DF-813D-470D-2C921A014700}"/>
              </a:ext>
            </a:extLst>
          </p:cNvPr>
          <p:cNvSpPr/>
          <p:nvPr/>
        </p:nvSpPr>
        <p:spPr>
          <a:xfrm rot="10800000" flipV="1">
            <a:off x="1713397" y="3076653"/>
            <a:ext cx="7110729" cy="491259"/>
          </a:xfrm>
          <a:prstGeom prst="homePlate">
            <a:avLst>
              <a:gd name="adj" fmla="val 13662"/>
            </a:avLst>
          </a:prstGeom>
          <a:solidFill>
            <a:srgbClr val="00B050">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just">
              <a:lnSpc>
                <a:spcPct val="115000"/>
              </a:lnSpc>
              <a:spcAft>
                <a:spcPts val="1000"/>
              </a:spcAft>
            </a:pPr>
            <a:r>
              <a:rPr lang="es-MX" sz="1200" u="sng" dirty="0">
                <a:solidFill>
                  <a:schemeClr val="tx1"/>
                </a:solidFill>
                <a:latin typeface="+mj-lt"/>
                <a:ea typeface="Calibri" panose="020F0502020204030204" pitchFamily="34" charset="0"/>
                <a:cs typeface="Times New Roman" panose="02020603050405020304" pitchFamily="18" charset="0"/>
              </a:rPr>
              <a:t>Tiempo de vida útil por rubro de equipamiento:</a:t>
            </a:r>
            <a:r>
              <a:rPr lang="es-MX" sz="1200" dirty="0">
                <a:solidFill>
                  <a:schemeClr val="tx1"/>
                </a:solidFill>
                <a:latin typeface="+mj-lt"/>
                <a:ea typeface="Calibri" panose="020F0502020204030204" pitchFamily="34" charset="0"/>
                <a:cs typeface="Times New Roman" panose="02020603050405020304" pitchFamily="18" charset="0"/>
              </a:rPr>
              <a:t> para cada uno de los equipos básicos es necesario contar con el dato del tiempo de vida útil en años.</a:t>
            </a:r>
            <a:endParaRPr lang="es-SV" sz="1200" dirty="0">
              <a:solidFill>
                <a:schemeClr val="tx1"/>
              </a:solidFill>
              <a:latin typeface="+mj-lt"/>
              <a:ea typeface="Calibri" panose="020F0502020204030204" pitchFamily="34" charset="0"/>
              <a:cs typeface="Times New Roman" panose="02020603050405020304" pitchFamily="18" charset="0"/>
            </a:endParaRPr>
          </a:p>
        </p:txBody>
      </p:sp>
      <p:sp>
        <p:nvSpPr>
          <p:cNvPr id="20" name="Pentágono 14">
            <a:extLst>
              <a:ext uri="{FF2B5EF4-FFF2-40B4-BE49-F238E27FC236}">
                <a16:creationId xmlns:a16="http://schemas.microsoft.com/office/drawing/2014/main" id="{194D1F32-DCB1-66E7-77BA-A4D586CBD1BF}"/>
              </a:ext>
            </a:extLst>
          </p:cNvPr>
          <p:cNvSpPr/>
          <p:nvPr/>
        </p:nvSpPr>
        <p:spPr>
          <a:xfrm rot="10800000" flipV="1">
            <a:off x="1721769" y="2100298"/>
            <a:ext cx="7110729" cy="686501"/>
          </a:xfrm>
          <a:prstGeom prst="homePlate">
            <a:avLst>
              <a:gd name="adj" fmla="val 13662"/>
            </a:avLst>
          </a:prstGeom>
          <a:solidFill>
            <a:srgbClr val="7030A0">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just">
              <a:lnSpc>
                <a:spcPct val="115000"/>
              </a:lnSpc>
              <a:spcAft>
                <a:spcPts val="1000"/>
              </a:spcAft>
            </a:pPr>
            <a:r>
              <a:rPr lang="es-MX" sz="1200" u="sng" dirty="0">
                <a:solidFill>
                  <a:schemeClr val="tx1"/>
                </a:solidFill>
                <a:latin typeface="+mj-lt"/>
                <a:ea typeface="Calibri" panose="020F0502020204030204" pitchFamily="34" charset="0"/>
                <a:cs typeface="Times New Roman" panose="02020603050405020304" pitchFamily="18" charset="0"/>
              </a:rPr>
              <a:t>Rubro de equipamiento</a:t>
            </a:r>
            <a:r>
              <a:rPr lang="es-MX" sz="1200" dirty="0">
                <a:solidFill>
                  <a:schemeClr val="tx1"/>
                </a:solidFill>
                <a:latin typeface="+mj-lt"/>
                <a:ea typeface="Calibri" panose="020F0502020204030204" pitchFamily="34" charset="0"/>
                <a:cs typeface="Times New Roman" panose="02020603050405020304" pitchFamily="18" charset="0"/>
              </a:rPr>
              <a:t>: todo los equipos básicos que sean necesarios para la prestación de los diferentes procedimientos médicos que se van a costear deben ser incluidos de acuerdo a los siguientes rubros: Equipamiento biomédico, mobiliario clínico e instrumental.</a:t>
            </a:r>
            <a:endParaRPr lang="es-SV" sz="1200" dirty="0">
              <a:solidFill>
                <a:schemeClr val="tx1"/>
              </a:solidFill>
              <a:latin typeface="+mj-lt"/>
              <a:ea typeface="Calibri" panose="020F0502020204030204" pitchFamily="34" charset="0"/>
              <a:cs typeface="Times New Roman" panose="02020603050405020304" pitchFamily="18" charset="0"/>
            </a:endParaRPr>
          </a:p>
        </p:txBody>
      </p:sp>
      <p:cxnSp>
        <p:nvCxnSpPr>
          <p:cNvPr id="24" name="Conector recto 23">
            <a:extLst>
              <a:ext uri="{FF2B5EF4-FFF2-40B4-BE49-F238E27FC236}">
                <a16:creationId xmlns:a16="http://schemas.microsoft.com/office/drawing/2014/main" id="{7766F094-B65D-395E-CA95-94D273715842}"/>
              </a:ext>
            </a:extLst>
          </p:cNvPr>
          <p:cNvCxnSpPr>
            <a:cxnSpLocks/>
            <a:stCxn id="22" idx="6"/>
            <a:endCxn id="23" idx="3"/>
          </p:cNvCxnSpPr>
          <p:nvPr/>
        </p:nvCxnSpPr>
        <p:spPr>
          <a:xfrm flipV="1">
            <a:off x="1383032" y="3322283"/>
            <a:ext cx="330365" cy="2417"/>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25" name="Conector 12">
            <a:extLst>
              <a:ext uri="{FF2B5EF4-FFF2-40B4-BE49-F238E27FC236}">
                <a16:creationId xmlns:a16="http://schemas.microsoft.com/office/drawing/2014/main" id="{6EC66909-43AB-BDA0-A347-E7DB60F46AD6}"/>
              </a:ext>
            </a:extLst>
          </p:cNvPr>
          <p:cNvSpPr/>
          <p:nvPr/>
        </p:nvSpPr>
        <p:spPr>
          <a:xfrm>
            <a:off x="927508" y="4012173"/>
            <a:ext cx="457200" cy="457200"/>
          </a:xfrm>
          <a:prstGeom prst="flowChartConnector">
            <a:avLst/>
          </a:prstGeom>
          <a:solidFill>
            <a:schemeClr val="bg1"/>
          </a:solidFill>
          <a:ln w="38100" cmpd="thinThick">
            <a:solidFill>
              <a:srgbClr val="BA0C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sp>
        <p:nvSpPr>
          <p:cNvPr id="26" name="Pentágono 14">
            <a:extLst>
              <a:ext uri="{FF2B5EF4-FFF2-40B4-BE49-F238E27FC236}">
                <a16:creationId xmlns:a16="http://schemas.microsoft.com/office/drawing/2014/main" id="{F4D73DC6-8A69-B89D-5716-3EC1AB9D0435}"/>
              </a:ext>
            </a:extLst>
          </p:cNvPr>
          <p:cNvSpPr/>
          <p:nvPr/>
        </p:nvSpPr>
        <p:spPr>
          <a:xfrm rot="10800000" flipV="1">
            <a:off x="1715072" y="3932438"/>
            <a:ext cx="7110729" cy="624954"/>
          </a:xfrm>
          <a:prstGeom prst="homePlate">
            <a:avLst>
              <a:gd name="adj" fmla="val 13662"/>
            </a:avLst>
          </a:prstGeom>
          <a:solidFill>
            <a:srgbClr val="BA0C2F">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just">
              <a:lnSpc>
                <a:spcPct val="115000"/>
              </a:lnSpc>
              <a:spcAft>
                <a:spcPts val="1000"/>
              </a:spcAft>
            </a:pPr>
            <a:r>
              <a:rPr lang="es-MX" sz="1200" u="sng" dirty="0">
                <a:solidFill>
                  <a:schemeClr val="tx1"/>
                </a:solidFill>
                <a:latin typeface="+mj-lt"/>
                <a:ea typeface="Calibri" panose="020F0502020204030204" pitchFamily="34" charset="0"/>
                <a:cs typeface="Times New Roman" panose="02020603050405020304" pitchFamily="18" charset="0"/>
              </a:rPr>
              <a:t>Estos estándares de cantidad estarán determinados en el protocolo, guía de atención o guía de práctica clínica del servicio o procedimiento a costear</a:t>
            </a:r>
            <a:r>
              <a:rPr lang="es-MX" sz="1200" dirty="0">
                <a:solidFill>
                  <a:schemeClr val="tx1"/>
                </a:solidFill>
                <a:latin typeface="+mj-lt"/>
                <a:ea typeface="Calibri" panose="020F0502020204030204" pitchFamily="34" charset="0"/>
                <a:cs typeface="Times New Roman" panose="02020603050405020304" pitchFamily="18" charset="0"/>
              </a:rPr>
              <a:t>.</a:t>
            </a:r>
            <a:endParaRPr lang="es-SV" sz="1200" dirty="0">
              <a:solidFill>
                <a:schemeClr val="tx1"/>
              </a:solidFill>
              <a:latin typeface="+mj-lt"/>
              <a:ea typeface="Calibri" panose="020F0502020204030204" pitchFamily="34" charset="0"/>
              <a:cs typeface="Times New Roman" panose="02020603050405020304" pitchFamily="18" charset="0"/>
            </a:endParaRPr>
          </a:p>
        </p:txBody>
      </p:sp>
      <p:cxnSp>
        <p:nvCxnSpPr>
          <p:cNvPr id="27" name="Conector recto 26">
            <a:extLst>
              <a:ext uri="{FF2B5EF4-FFF2-40B4-BE49-F238E27FC236}">
                <a16:creationId xmlns:a16="http://schemas.microsoft.com/office/drawing/2014/main" id="{522DFA16-C045-CA2B-2CBD-70206A4E430B}"/>
              </a:ext>
            </a:extLst>
          </p:cNvPr>
          <p:cNvCxnSpPr>
            <a:cxnSpLocks/>
            <a:stCxn id="25" idx="6"/>
            <a:endCxn id="26" idx="3"/>
          </p:cNvCxnSpPr>
          <p:nvPr/>
        </p:nvCxnSpPr>
        <p:spPr>
          <a:xfrm>
            <a:off x="1384708" y="4240773"/>
            <a:ext cx="330364" cy="4142"/>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pic>
        <p:nvPicPr>
          <p:cNvPr id="6" name="Gráfico 5" descr="Portapapeles">
            <a:extLst>
              <a:ext uri="{FF2B5EF4-FFF2-40B4-BE49-F238E27FC236}">
                <a16:creationId xmlns:a16="http://schemas.microsoft.com/office/drawing/2014/main" id="{1901E7BA-EDD1-B685-2EED-CCD2B5A855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4206" y="2244910"/>
            <a:ext cx="347477" cy="347477"/>
          </a:xfrm>
          <a:prstGeom prst="rect">
            <a:avLst/>
          </a:prstGeom>
        </p:spPr>
      </p:pic>
      <p:pic>
        <p:nvPicPr>
          <p:cNvPr id="13" name="Gráfico 12" descr="Bombilla y engranaje">
            <a:extLst>
              <a:ext uri="{FF2B5EF4-FFF2-40B4-BE49-F238E27FC236}">
                <a16:creationId xmlns:a16="http://schemas.microsoft.com/office/drawing/2014/main" id="{FE5425C8-83B7-67BF-0C2B-6D804288CE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434" y="4057124"/>
            <a:ext cx="367297" cy="367297"/>
          </a:xfrm>
          <a:prstGeom prst="rect">
            <a:avLst/>
          </a:prstGeom>
        </p:spPr>
      </p:pic>
      <p:pic>
        <p:nvPicPr>
          <p:cNvPr id="7" name="Gráfico 6" descr="Calendario diario">
            <a:extLst>
              <a:ext uri="{FF2B5EF4-FFF2-40B4-BE49-F238E27FC236}">
                <a16:creationId xmlns:a16="http://schemas.microsoft.com/office/drawing/2014/main" id="{CB8D2544-E416-A838-378B-2B8264755A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244" y="3126250"/>
            <a:ext cx="396000" cy="396000"/>
          </a:xfrm>
          <a:prstGeom prst="rect">
            <a:avLst/>
          </a:prstGeom>
        </p:spPr>
      </p:pic>
    </p:spTree>
    <p:extLst>
      <p:ext uri="{BB962C8B-B14F-4D97-AF65-F5344CB8AC3E}">
        <p14:creationId xmlns:p14="http://schemas.microsoft.com/office/powerpoint/2010/main" val="4054776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657C3B1-D52A-226F-B54C-2FA0515DEC07}"/>
              </a:ext>
            </a:extLst>
          </p:cNvPr>
          <p:cNvSpPr txBox="1">
            <a:spLocks/>
          </p:cNvSpPr>
          <p:nvPr/>
        </p:nvSpPr>
        <p:spPr>
          <a:xfrm>
            <a:off x="87523" y="117195"/>
            <a:ext cx="8986139" cy="543029"/>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s-SV" b="1" dirty="0"/>
              <a:t>Definición de los estándares de Equipamiento básico. </a:t>
            </a:r>
            <a:r>
              <a:rPr lang="es-SV" sz="1400" b="1" dirty="0"/>
              <a:t>3/3</a:t>
            </a:r>
            <a:endParaRPr lang="es-SV" sz="1400" dirty="0"/>
          </a:p>
        </p:txBody>
      </p:sp>
      <p:sp>
        <p:nvSpPr>
          <p:cNvPr id="19" name="Conector 12">
            <a:extLst>
              <a:ext uri="{FF2B5EF4-FFF2-40B4-BE49-F238E27FC236}">
                <a16:creationId xmlns:a16="http://schemas.microsoft.com/office/drawing/2014/main" id="{A1DC380B-2B52-7278-BE25-614F552ACF35}"/>
              </a:ext>
            </a:extLst>
          </p:cNvPr>
          <p:cNvSpPr/>
          <p:nvPr/>
        </p:nvSpPr>
        <p:spPr>
          <a:xfrm>
            <a:off x="662901" y="2079773"/>
            <a:ext cx="648000" cy="648000"/>
          </a:xfrm>
          <a:prstGeom prst="flowChartConnector">
            <a:avLst/>
          </a:prstGeom>
          <a:solidFill>
            <a:schemeClr val="bg1"/>
          </a:solidFill>
          <a:ln w="38100" cmpd="thinThick">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p>
        </p:txBody>
      </p:sp>
      <p:cxnSp>
        <p:nvCxnSpPr>
          <p:cNvPr id="21" name="Conector recto 20">
            <a:extLst>
              <a:ext uri="{FF2B5EF4-FFF2-40B4-BE49-F238E27FC236}">
                <a16:creationId xmlns:a16="http://schemas.microsoft.com/office/drawing/2014/main" id="{61333298-F807-2416-8ED8-645F994D2BA1}"/>
              </a:ext>
            </a:extLst>
          </p:cNvPr>
          <p:cNvCxnSpPr>
            <a:cxnSpLocks/>
            <a:stCxn id="19" idx="6"/>
            <a:endCxn id="20" idx="3"/>
          </p:cNvCxnSpPr>
          <p:nvPr/>
        </p:nvCxnSpPr>
        <p:spPr>
          <a:xfrm>
            <a:off x="1310901" y="2403773"/>
            <a:ext cx="410866" cy="664"/>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20" name="Pentágono 14">
            <a:extLst>
              <a:ext uri="{FF2B5EF4-FFF2-40B4-BE49-F238E27FC236}">
                <a16:creationId xmlns:a16="http://schemas.microsoft.com/office/drawing/2014/main" id="{194D1F32-DCB1-66E7-77BA-A4D586CBD1BF}"/>
              </a:ext>
            </a:extLst>
          </p:cNvPr>
          <p:cNvSpPr/>
          <p:nvPr/>
        </p:nvSpPr>
        <p:spPr>
          <a:xfrm rot="10800000" flipV="1">
            <a:off x="1721767" y="2120619"/>
            <a:ext cx="7110729" cy="567636"/>
          </a:xfrm>
          <a:prstGeom prst="homePlate">
            <a:avLst>
              <a:gd name="adj" fmla="val 13662"/>
            </a:avLst>
          </a:prstGeom>
          <a:solidFill>
            <a:srgbClr val="0070C0">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just">
              <a:lnSpc>
                <a:spcPct val="115000"/>
              </a:lnSpc>
              <a:spcAft>
                <a:spcPts val="1000"/>
              </a:spcAft>
            </a:pPr>
            <a:r>
              <a:rPr lang="es-MX" sz="1200" dirty="0">
                <a:solidFill>
                  <a:schemeClr val="tx1"/>
                </a:solidFill>
                <a:latin typeface="+mj-lt"/>
                <a:ea typeface="Calibri" panose="020F0502020204030204" pitchFamily="34" charset="0"/>
                <a:cs typeface="Times New Roman" panose="02020603050405020304" pitchFamily="18" charset="0"/>
              </a:rPr>
              <a:t>Respecto al estándar de precios de mercado equipamiento básico, estos serán provisto por la unidad de activo fijo del establecimiento de salud dónde se este realizando el costeo</a:t>
            </a:r>
            <a:endParaRPr lang="es-SV" sz="1200" dirty="0">
              <a:solidFill>
                <a:schemeClr val="tx1"/>
              </a:solidFill>
              <a:latin typeface="+mj-lt"/>
              <a:ea typeface="Calibri" panose="020F0502020204030204" pitchFamily="34" charset="0"/>
              <a:cs typeface="Times New Roman" panose="02020603050405020304" pitchFamily="18" charset="0"/>
            </a:endParaRPr>
          </a:p>
        </p:txBody>
      </p:sp>
      <p:sp>
        <p:nvSpPr>
          <p:cNvPr id="28" name="Pentágono 4">
            <a:extLst>
              <a:ext uri="{FF2B5EF4-FFF2-40B4-BE49-F238E27FC236}">
                <a16:creationId xmlns:a16="http://schemas.microsoft.com/office/drawing/2014/main" id="{E6428721-F1B2-CB4D-D545-D6A9946CA613}"/>
              </a:ext>
            </a:extLst>
          </p:cNvPr>
          <p:cNvSpPr/>
          <p:nvPr/>
        </p:nvSpPr>
        <p:spPr>
          <a:xfrm>
            <a:off x="904350" y="1114382"/>
            <a:ext cx="3165233" cy="687600"/>
          </a:xfrm>
          <a:prstGeom prst="homePlate">
            <a:avLst>
              <a:gd name="adj" fmla="val 13662"/>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SV" sz="2000" dirty="0"/>
              <a:t>Estándar de precio</a:t>
            </a:r>
          </a:p>
        </p:txBody>
      </p:sp>
      <p:sp>
        <p:nvSpPr>
          <p:cNvPr id="30" name="Cheurón 5">
            <a:extLst>
              <a:ext uri="{FF2B5EF4-FFF2-40B4-BE49-F238E27FC236}">
                <a16:creationId xmlns:a16="http://schemas.microsoft.com/office/drawing/2014/main" id="{481A9ED9-17AC-8F1F-D8EA-2B201142EA12}"/>
              </a:ext>
            </a:extLst>
          </p:cNvPr>
          <p:cNvSpPr/>
          <p:nvPr/>
        </p:nvSpPr>
        <p:spPr>
          <a:xfrm>
            <a:off x="3902600" y="1171928"/>
            <a:ext cx="115147" cy="546976"/>
          </a:xfrm>
          <a:prstGeom prst="chevron">
            <a:avLst>
              <a:gd name="adj" fmla="val 85294"/>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sz="2400">
              <a:solidFill>
                <a:schemeClr val="tx1"/>
              </a:solidFill>
            </a:endParaRPr>
          </a:p>
        </p:txBody>
      </p:sp>
      <p:sp>
        <p:nvSpPr>
          <p:cNvPr id="31" name="Bocadillo: rectángulo 30">
            <a:extLst>
              <a:ext uri="{FF2B5EF4-FFF2-40B4-BE49-F238E27FC236}">
                <a16:creationId xmlns:a16="http://schemas.microsoft.com/office/drawing/2014/main" id="{7ECAC70C-72D5-09E8-9F00-2367D47369F2}"/>
              </a:ext>
            </a:extLst>
          </p:cNvPr>
          <p:cNvSpPr/>
          <p:nvPr/>
        </p:nvSpPr>
        <p:spPr>
          <a:xfrm rot="16200000">
            <a:off x="224385" y="1074701"/>
            <a:ext cx="687600" cy="770400"/>
          </a:xfrm>
          <a:prstGeom prst="wedgeRectCallout">
            <a:avLst>
              <a:gd name="adj1" fmla="val -18778"/>
              <a:gd name="adj2" fmla="val 6442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32" name="CuadroTexto 31">
            <a:extLst>
              <a:ext uri="{FF2B5EF4-FFF2-40B4-BE49-F238E27FC236}">
                <a16:creationId xmlns:a16="http://schemas.microsoft.com/office/drawing/2014/main" id="{6B3AA5FD-835B-FF72-C942-175612949E86}"/>
              </a:ext>
            </a:extLst>
          </p:cNvPr>
          <p:cNvSpPr txBox="1"/>
          <p:nvPr/>
        </p:nvSpPr>
        <p:spPr>
          <a:xfrm>
            <a:off x="243263" y="1212120"/>
            <a:ext cx="681185" cy="523220"/>
          </a:xfrm>
          <a:prstGeom prst="rect">
            <a:avLst/>
          </a:prstGeom>
          <a:noFill/>
        </p:spPr>
        <p:txBody>
          <a:bodyPr wrap="square" rtlCol="0">
            <a:spAutoFit/>
          </a:bodyPr>
          <a:lstStyle/>
          <a:p>
            <a:pPr algn="ctr"/>
            <a:r>
              <a:rPr lang="es-HN" sz="2800" dirty="0">
                <a:solidFill>
                  <a:schemeClr val="accent6"/>
                </a:solidFill>
                <a:latin typeface="Arial Rounded MT Bold" panose="020F0704030504030204" pitchFamily="34" charset="0"/>
              </a:rPr>
              <a:t>02</a:t>
            </a:r>
          </a:p>
        </p:txBody>
      </p:sp>
      <p:sp>
        <p:nvSpPr>
          <p:cNvPr id="34" name="Cheurón 16">
            <a:extLst>
              <a:ext uri="{FF2B5EF4-FFF2-40B4-BE49-F238E27FC236}">
                <a16:creationId xmlns:a16="http://schemas.microsoft.com/office/drawing/2014/main" id="{51ECCCAC-C148-9200-A8F5-D67014F7D750}"/>
              </a:ext>
            </a:extLst>
          </p:cNvPr>
          <p:cNvSpPr/>
          <p:nvPr/>
        </p:nvSpPr>
        <p:spPr>
          <a:xfrm rot="5400000">
            <a:off x="2075405" y="2938548"/>
            <a:ext cx="240323" cy="512466"/>
          </a:xfrm>
          <a:prstGeom prst="chevron">
            <a:avLst>
              <a:gd name="adj" fmla="val 67789"/>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solidFill>
                <a:schemeClr val="tx1"/>
              </a:solidFill>
            </a:endParaRPr>
          </a:p>
        </p:txBody>
      </p:sp>
      <p:pic>
        <p:nvPicPr>
          <p:cNvPr id="9" name="Gráfico 8" descr="Matemáticas">
            <a:extLst>
              <a:ext uri="{FF2B5EF4-FFF2-40B4-BE49-F238E27FC236}">
                <a16:creationId xmlns:a16="http://schemas.microsoft.com/office/drawing/2014/main" id="{307A8CCC-D3AF-8AF6-9184-4FE8B8814D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252" y="2153740"/>
            <a:ext cx="502319" cy="502319"/>
          </a:xfrm>
          <a:prstGeom prst="rect">
            <a:avLst/>
          </a:prstGeom>
        </p:spPr>
      </p:pic>
      <p:sp>
        <p:nvSpPr>
          <p:cNvPr id="16" name="Rectángulo: esquinas redondeadas 15">
            <a:extLst>
              <a:ext uri="{FF2B5EF4-FFF2-40B4-BE49-F238E27FC236}">
                <a16:creationId xmlns:a16="http://schemas.microsoft.com/office/drawing/2014/main" id="{5D76CBB4-2583-1F15-AABF-A130BEC74486}"/>
              </a:ext>
            </a:extLst>
          </p:cNvPr>
          <p:cNvSpPr/>
          <p:nvPr/>
        </p:nvSpPr>
        <p:spPr>
          <a:xfrm>
            <a:off x="2571024" y="3506774"/>
            <a:ext cx="5627403" cy="601160"/>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r>
              <a:rPr lang="es-MX" sz="1200" dirty="0">
                <a:solidFill>
                  <a:srgbClr val="6C6463"/>
                </a:solidFill>
              </a:rPr>
              <a:t>A partir de los datos de precios de mercado de cada equipamiento básico se procederá a determinar la depreciación del equipamiento expresado en minutos.</a:t>
            </a:r>
          </a:p>
        </p:txBody>
      </p:sp>
      <p:sp>
        <p:nvSpPr>
          <p:cNvPr id="17" name="Diagrama de flujo: conector 16">
            <a:extLst>
              <a:ext uri="{FF2B5EF4-FFF2-40B4-BE49-F238E27FC236}">
                <a16:creationId xmlns:a16="http://schemas.microsoft.com/office/drawing/2014/main" id="{BB439040-54EC-67F2-A429-370F29FC64C7}"/>
              </a:ext>
            </a:extLst>
          </p:cNvPr>
          <p:cNvSpPr/>
          <p:nvPr/>
        </p:nvSpPr>
        <p:spPr>
          <a:xfrm>
            <a:off x="2572461" y="3538654"/>
            <a:ext cx="540000" cy="540000"/>
          </a:xfrm>
          <a:prstGeom prst="flowChartConnector">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pic>
        <p:nvPicPr>
          <p:cNvPr id="22" name="Gráfico 21" descr="Círculos con flechas">
            <a:extLst>
              <a:ext uri="{FF2B5EF4-FFF2-40B4-BE49-F238E27FC236}">
                <a16:creationId xmlns:a16="http://schemas.microsoft.com/office/drawing/2014/main" id="{D643481F-699B-D8F0-CDD9-0DBCC33B5D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8790" y="3563671"/>
            <a:ext cx="504000" cy="504000"/>
          </a:xfrm>
          <a:prstGeom prst="rect">
            <a:avLst/>
          </a:prstGeom>
        </p:spPr>
      </p:pic>
      <p:sp>
        <p:nvSpPr>
          <p:cNvPr id="2" name="Cheurón 16">
            <a:extLst>
              <a:ext uri="{FF2B5EF4-FFF2-40B4-BE49-F238E27FC236}">
                <a16:creationId xmlns:a16="http://schemas.microsoft.com/office/drawing/2014/main" id="{2E5B896C-A5F7-D7E0-23CE-6F5F2B98F38B}"/>
              </a:ext>
            </a:extLst>
          </p:cNvPr>
          <p:cNvSpPr/>
          <p:nvPr/>
        </p:nvSpPr>
        <p:spPr>
          <a:xfrm rot="5400000">
            <a:off x="2085565" y="2836948"/>
            <a:ext cx="240323" cy="512466"/>
          </a:xfrm>
          <a:prstGeom prst="chevron">
            <a:avLst>
              <a:gd name="adj" fmla="val 67789"/>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solidFill>
                <a:schemeClr val="tx1"/>
              </a:solidFill>
            </a:endParaRPr>
          </a:p>
        </p:txBody>
      </p:sp>
    </p:spTree>
    <p:extLst>
      <p:ext uri="{BB962C8B-B14F-4D97-AF65-F5344CB8AC3E}">
        <p14:creationId xmlns:p14="http://schemas.microsoft.com/office/powerpoint/2010/main" val="2237564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766186" y="1467053"/>
            <a:ext cx="7011238" cy="1515331"/>
          </a:xfrm>
        </p:spPr>
        <p:txBody>
          <a:bodyPr>
            <a:noAutofit/>
          </a:bodyPr>
          <a:lstStyle/>
          <a:p>
            <a:r>
              <a:rPr lang="es-SV" sz="3200" dirty="0"/>
              <a:t>Tema 8. </a:t>
            </a:r>
            <a:r>
              <a:rPr lang="es-ES" sz="3200" dirty="0"/>
              <a:t>Determinación del costo estándar de Infraestructura (</a:t>
            </a:r>
            <a:r>
              <a:rPr lang="es-ES" sz="3200" dirty="0" err="1"/>
              <a:t>If</a:t>
            </a:r>
            <a:r>
              <a:rPr lang="es-ES" sz="3200" dirty="0"/>
              <a:t>)</a:t>
            </a:r>
            <a:endParaRPr lang="es-SV" sz="1800" dirty="0"/>
          </a:p>
        </p:txBody>
      </p:sp>
    </p:spTree>
    <p:extLst>
      <p:ext uri="{BB962C8B-B14F-4D97-AF65-F5344CB8AC3E}">
        <p14:creationId xmlns:p14="http://schemas.microsoft.com/office/powerpoint/2010/main" val="452049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01451" y="154866"/>
            <a:ext cx="8732094" cy="686501"/>
          </a:xfrm>
        </p:spPr>
        <p:txBody>
          <a:bodyPr>
            <a:noAutofit/>
          </a:bodyPr>
          <a:lstStyle/>
          <a:p>
            <a:pPr algn="l"/>
            <a:r>
              <a:rPr lang="es-SV" sz="2700" b="1" dirty="0"/>
              <a:t>Factores de producción: Infraestructura (</a:t>
            </a:r>
            <a:r>
              <a:rPr lang="es-SV" sz="2700" b="1" dirty="0" err="1"/>
              <a:t>If</a:t>
            </a:r>
            <a:r>
              <a:rPr lang="es-SV" sz="2700" b="1" dirty="0"/>
              <a:t>) </a:t>
            </a:r>
            <a:endParaRPr lang="es-SV" sz="1500" dirty="0"/>
          </a:p>
        </p:txBody>
      </p:sp>
      <p:sp>
        <p:nvSpPr>
          <p:cNvPr id="2" name="Rectángulo 1"/>
          <p:cNvSpPr/>
          <p:nvPr/>
        </p:nvSpPr>
        <p:spPr>
          <a:xfrm>
            <a:off x="514773" y="1065916"/>
            <a:ext cx="8019627" cy="880380"/>
          </a:xfrm>
          <a:prstGeom prst="rect">
            <a:avLst/>
          </a:prstGeom>
        </p:spPr>
        <p:txBody>
          <a:bodyPr>
            <a:noAutofit/>
          </a:bodyPr>
          <a:lstStyle/>
          <a:p>
            <a:pPr algn="just">
              <a:spcBef>
                <a:spcPts val="1800"/>
              </a:spcBef>
              <a:spcAft>
                <a:spcPts val="800"/>
              </a:spcAft>
              <a:buFont typeface="Arial" pitchFamily="34" charset="0"/>
              <a:buNone/>
            </a:pPr>
            <a:r>
              <a:rPr lang="es-MX" sz="1600" dirty="0">
                <a:solidFill>
                  <a:srgbClr val="6C6463"/>
                </a:solidFill>
              </a:rPr>
              <a:t>En este factor de producción se considera la infraestructura necesaria para la prestación de los diferentes tipos de procedimiento médicos, cuya determinación de sus costos estarán basados en normas de proyectos de inversión.</a:t>
            </a:r>
            <a:endParaRPr lang="es-SV" sz="1600" dirty="0">
              <a:solidFill>
                <a:srgbClr val="6C6463"/>
              </a:solidFill>
            </a:endParaRPr>
          </a:p>
        </p:txBody>
      </p:sp>
      <p:sp>
        <p:nvSpPr>
          <p:cNvPr id="6" name="Rectángulo 5">
            <a:extLst>
              <a:ext uri="{FF2B5EF4-FFF2-40B4-BE49-F238E27FC236}">
                <a16:creationId xmlns:a16="http://schemas.microsoft.com/office/drawing/2014/main" id="{B021EF44-EB07-2306-7DD8-B0A9435273AF}"/>
              </a:ext>
            </a:extLst>
          </p:cNvPr>
          <p:cNvSpPr/>
          <p:nvPr/>
        </p:nvSpPr>
        <p:spPr>
          <a:xfrm>
            <a:off x="514773" y="2207061"/>
            <a:ext cx="7125547" cy="372162"/>
          </a:xfrm>
          <a:prstGeom prst="rect">
            <a:avLst/>
          </a:prstGeom>
          <a:solidFill>
            <a:srgbClr val="FF6600"/>
          </a:solidFill>
        </p:spPr>
        <p:txBody>
          <a:bodyPr>
            <a:noAutofit/>
          </a:bodyPr>
          <a:lstStyle/>
          <a:p>
            <a:pPr algn="just">
              <a:spcBef>
                <a:spcPts val="1800"/>
              </a:spcBef>
              <a:spcAft>
                <a:spcPts val="800"/>
              </a:spcAft>
              <a:buFont typeface="Arial" panose="020B0604020202020204" pitchFamily="34" charset="0"/>
              <a:buNone/>
            </a:pPr>
            <a:r>
              <a:rPr lang="es-MX" sz="1600" dirty="0">
                <a:solidFill>
                  <a:schemeClr val="bg1"/>
                </a:solidFill>
              </a:rPr>
              <a:t>La determinación del costo de infraestructura toma las siguientes consideraciones:</a:t>
            </a:r>
          </a:p>
          <a:p>
            <a:pPr algn="just">
              <a:spcBef>
                <a:spcPts val="1800"/>
              </a:spcBef>
              <a:spcAft>
                <a:spcPts val="800"/>
              </a:spcAft>
              <a:buFont typeface="Arial" panose="020B0604020202020204" pitchFamily="34" charset="0"/>
              <a:buNone/>
            </a:pPr>
            <a:endParaRPr lang="es-SV" sz="1600" dirty="0">
              <a:solidFill>
                <a:schemeClr val="bg1"/>
              </a:solidFill>
            </a:endParaRPr>
          </a:p>
        </p:txBody>
      </p:sp>
      <p:sp>
        <p:nvSpPr>
          <p:cNvPr id="8" name="CuadroTexto 7">
            <a:extLst>
              <a:ext uri="{FF2B5EF4-FFF2-40B4-BE49-F238E27FC236}">
                <a16:creationId xmlns:a16="http://schemas.microsoft.com/office/drawing/2014/main" id="{145739F9-3740-8D6F-CADB-4EF64E9D5337}"/>
              </a:ext>
            </a:extLst>
          </p:cNvPr>
          <p:cNvSpPr txBox="1"/>
          <p:nvPr/>
        </p:nvSpPr>
        <p:spPr>
          <a:xfrm>
            <a:off x="511069" y="2646521"/>
            <a:ext cx="8246851" cy="1665071"/>
          </a:xfrm>
          <a:prstGeom prst="rect">
            <a:avLst/>
          </a:prstGeom>
          <a:noFill/>
        </p:spPr>
        <p:txBody>
          <a:bodyPr wrap="square">
            <a:spAutoFit/>
          </a:bodyPr>
          <a:lstStyle/>
          <a:p>
            <a:pPr marL="285750" lvl="0" indent="-285750">
              <a:lnSpc>
                <a:spcPct val="115000"/>
              </a:lnSpc>
              <a:buFont typeface="Arial" panose="020B0604020202020204" pitchFamily="34" charset="0"/>
              <a:buChar char="•"/>
            </a:pPr>
            <a:r>
              <a:rPr lang="es-SV" sz="1400" dirty="0">
                <a:solidFill>
                  <a:srgbClr val="6C6463"/>
                </a:solidFill>
                <a:cs typeface="Times New Roman" panose="02020603050405020304" pitchFamily="18" charset="0"/>
              </a:rPr>
              <a:t>Requerimientos mínimos de área (m2) de las UPSS en las cuales se realizan el procedimiento de prestación del servicio o la producción del bien vinculado al VIH/sida.</a:t>
            </a:r>
            <a:endParaRPr lang="es-419" sz="1400" dirty="0">
              <a:solidFill>
                <a:srgbClr val="6C6463"/>
              </a:solidFill>
              <a:cs typeface="Times New Roman" panose="02020603050405020304" pitchFamily="18" charset="0"/>
            </a:endParaRPr>
          </a:p>
          <a:p>
            <a:pPr marL="285750" indent="-285750">
              <a:buFont typeface="Arial" panose="020B0604020202020204" pitchFamily="34" charset="0"/>
              <a:buChar char="•"/>
            </a:pPr>
            <a:r>
              <a:rPr lang="es-SV" sz="1400" dirty="0">
                <a:solidFill>
                  <a:srgbClr val="6C6463"/>
                </a:solidFill>
                <a:effectLst/>
                <a:ea typeface="Calibri" panose="020F0502020204030204" pitchFamily="34" charset="0"/>
                <a:cs typeface="Times New Roman" panose="02020603050405020304" pitchFamily="18" charset="0"/>
              </a:rPr>
              <a:t>Tiempo de vida útil de la infraestructura.</a:t>
            </a:r>
          </a:p>
          <a:p>
            <a:pPr marL="285750" indent="-285750">
              <a:buFont typeface="Arial" panose="020B0604020202020204" pitchFamily="34" charset="0"/>
              <a:buChar char="•"/>
            </a:pPr>
            <a:r>
              <a:rPr lang="es-MX" sz="1400" dirty="0">
                <a:solidFill>
                  <a:srgbClr val="6C6463"/>
                </a:solidFill>
                <a:effectLst/>
                <a:ea typeface="Calibri" panose="020F0502020204030204" pitchFamily="34" charset="0"/>
                <a:cs typeface="Times New Roman" panose="02020603050405020304" pitchFamily="18" charset="0"/>
              </a:rPr>
              <a:t>Valor unitario depreciado por m2 anual según UPS </a:t>
            </a:r>
            <a:r>
              <a:rPr lang="es-MX" sz="1400" dirty="0">
                <a:solidFill>
                  <a:srgbClr val="6C6463"/>
                </a:solidFill>
                <a:ea typeface="Calibri" panose="020F0502020204030204" pitchFamily="34" charset="0"/>
                <a:cs typeface="Times New Roman" panose="02020603050405020304" pitchFamily="18" charset="0"/>
              </a:rPr>
              <a:t>según UPS de la organización</a:t>
            </a:r>
            <a:r>
              <a:rPr lang="es-MX" sz="1400" dirty="0">
                <a:solidFill>
                  <a:srgbClr val="6C6463"/>
                </a:solidFill>
                <a:effectLst/>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s-MX" sz="1400" dirty="0">
                <a:solidFill>
                  <a:srgbClr val="6C6463"/>
                </a:solidFill>
                <a:effectLst/>
                <a:ea typeface="Calibri" panose="020F0502020204030204" pitchFamily="34" charset="0"/>
                <a:cs typeface="Times New Roman" panose="02020603050405020304" pitchFamily="18" charset="0"/>
              </a:rPr>
              <a:t>Niveles de uso de cada UPSS según tipo de procedimiento de prestación de servicios o la producción de un bien vinculado al VIH/</a:t>
            </a:r>
            <a:r>
              <a:rPr lang="es-MX" sz="1400" dirty="0">
                <a:solidFill>
                  <a:srgbClr val="6C6463"/>
                </a:solidFill>
                <a:ea typeface="Calibri" panose="020F0502020204030204" pitchFamily="34" charset="0"/>
                <a:cs typeface="Times New Roman" panose="02020603050405020304" pitchFamily="18" charset="0"/>
              </a:rPr>
              <a:t>sida</a:t>
            </a:r>
            <a:r>
              <a:rPr lang="es-MX" sz="1400" dirty="0">
                <a:solidFill>
                  <a:srgbClr val="6C6463"/>
                </a:solidFill>
                <a:effectLst/>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s-MX" sz="1400" dirty="0">
                <a:solidFill>
                  <a:srgbClr val="6C6463"/>
                </a:solidFill>
                <a:effectLst/>
                <a:ea typeface="Calibri" panose="020F0502020204030204" pitchFamily="34" charset="0"/>
                <a:cs typeface="Times New Roman" panose="02020603050405020304" pitchFamily="18" charset="0"/>
              </a:rPr>
              <a:t>Depreciación de infraestructura de la UPS expresada en minutos.</a:t>
            </a:r>
            <a:endParaRPr lang="es-419" sz="1100" dirty="0">
              <a:solidFill>
                <a:srgbClr val="6C6463"/>
              </a:solidFill>
              <a:effectLst/>
              <a:ea typeface="Calibri" panose="020F0502020204030204" pitchFamily="34" charset="0"/>
              <a:cs typeface="Times New Roman" panose="02020603050405020304" pitchFamily="18" charset="0"/>
            </a:endParaRPr>
          </a:p>
        </p:txBody>
      </p:sp>
      <p:pic>
        <p:nvPicPr>
          <p:cNvPr id="16" name="Gráfico 15" descr="Reseña de cliente">
            <a:extLst>
              <a:ext uri="{FF2B5EF4-FFF2-40B4-BE49-F238E27FC236}">
                <a16:creationId xmlns:a16="http://schemas.microsoft.com/office/drawing/2014/main" id="{B98AC0DD-66C2-A9EE-DC2D-34B3FBF262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1840" y="3845897"/>
            <a:ext cx="985520" cy="985520"/>
          </a:xfrm>
          <a:prstGeom prst="rect">
            <a:avLst/>
          </a:prstGeom>
        </p:spPr>
      </p:pic>
    </p:spTree>
    <p:extLst>
      <p:ext uri="{BB962C8B-B14F-4D97-AF65-F5344CB8AC3E}">
        <p14:creationId xmlns:p14="http://schemas.microsoft.com/office/powerpoint/2010/main" val="3069466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654426" y="1467053"/>
            <a:ext cx="7011238" cy="1515331"/>
          </a:xfrm>
        </p:spPr>
        <p:txBody>
          <a:bodyPr>
            <a:noAutofit/>
          </a:bodyPr>
          <a:lstStyle/>
          <a:p>
            <a:r>
              <a:rPr lang="es-SV" sz="3200" dirty="0"/>
              <a:t>Tema 9. Costos indirectos:</a:t>
            </a:r>
            <a:br>
              <a:rPr lang="es-SV" sz="3200" dirty="0"/>
            </a:br>
            <a:r>
              <a:rPr lang="es-ES" sz="3200" dirty="0"/>
              <a:t>Determinación del costo estándar de Servicios administrativos (Sa)</a:t>
            </a:r>
            <a:endParaRPr lang="es-SV" sz="1800" dirty="0"/>
          </a:p>
        </p:txBody>
      </p:sp>
    </p:spTree>
    <p:extLst>
      <p:ext uri="{BB962C8B-B14F-4D97-AF65-F5344CB8AC3E}">
        <p14:creationId xmlns:p14="http://schemas.microsoft.com/office/powerpoint/2010/main" val="1908873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 doblada 3">
            <a:extLst>
              <a:ext uri="{FF2B5EF4-FFF2-40B4-BE49-F238E27FC236}">
                <a16:creationId xmlns:a16="http://schemas.microsoft.com/office/drawing/2014/main" id="{1876A496-696E-1311-A8D7-08505B6E98C4}"/>
              </a:ext>
            </a:extLst>
          </p:cNvPr>
          <p:cNvSpPr/>
          <p:nvPr/>
        </p:nvSpPr>
        <p:spPr>
          <a:xfrm>
            <a:off x="375920" y="1728787"/>
            <a:ext cx="8371840" cy="1727200"/>
          </a:xfrm>
          <a:prstGeom prst="foldedCorner">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419"/>
          </a:p>
        </p:txBody>
      </p:sp>
      <p:sp>
        <p:nvSpPr>
          <p:cNvPr id="3" name="Título 1"/>
          <p:cNvSpPr>
            <a:spLocks noGrp="1"/>
          </p:cNvSpPr>
          <p:nvPr>
            <p:ph type="title"/>
          </p:nvPr>
        </p:nvSpPr>
        <p:spPr>
          <a:xfrm>
            <a:off x="172579" y="142240"/>
            <a:ext cx="8798701" cy="974777"/>
          </a:xfrm>
        </p:spPr>
        <p:txBody>
          <a:bodyPr>
            <a:noAutofit/>
          </a:bodyPr>
          <a:lstStyle/>
          <a:p>
            <a:pPr algn="l"/>
            <a:r>
              <a:rPr lang="es-SV" sz="3200" b="1" dirty="0"/>
              <a:t>Factores de producción: Servicios administrativos (Sa) </a:t>
            </a:r>
            <a:r>
              <a:rPr lang="es-SV" sz="1800" b="1" dirty="0"/>
              <a:t>1/2</a:t>
            </a:r>
            <a:endParaRPr lang="es-SV" sz="1800" dirty="0"/>
          </a:p>
        </p:txBody>
      </p:sp>
      <p:sp>
        <p:nvSpPr>
          <p:cNvPr id="2" name="Rectángulo 1"/>
          <p:cNvSpPr/>
          <p:nvPr/>
        </p:nvSpPr>
        <p:spPr>
          <a:xfrm>
            <a:off x="504613" y="1788159"/>
            <a:ext cx="8019627" cy="1586547"/>
          </a:xfrm>
          <a:prstGeom prst="rect">
            <a:avLst/>
          </a:prstGeom>
        </p:spPr>
        <p:txBody>
          <a:bodyPr>
            <a:noAutofit/>
          </a:bodyPr>
          <a:lstStyle/>
          <a:p>
            <a:pPr algn="just">
              <a:spcBef>
                <a:spcPts val="1800"/>
              </a:spcBef>
              <a:spcAft>
                <a:spcPts val="800"/>
              </a:spcAft>
              <a:buFont typeface="Arial" pitchFamily="34" charset="0"/>
              <a:buNone/>
            </a:pPr>
            <a:r>
              <a:rPr lang="es-MX" sz="2000" dirty="0">
                <a:solidFill>
                  <a:schemeClr val="bg1"/>
                </a:solidFill>
              </a:rPr>
              <a:t>Los costos de estos servicios son los que se asignan a los centros de costo generales, intermedios y finales, mediante la aplicación de un factor de distribución, este factor, se obtiene de la división del costo total de los servicios administrativos  entre el costo total de los servicios restantes (Generales, Intermedios y Finales).</a:t>
            </a:r>
            <a:endParaRPr lang="es-SV" sz="2000" dirty="0">
              <a:solidFill>
                <a:schemeClr val="bg1"/>
              </a:solidFill>
            </a:endParaRPr>
          </a:p>
        </p:txBody>
      </p:sp>
    </p:spTree>
    <p:extLst>
      <p:ext uri="{BB962C8B-B14F-4D97-AF65-F5344CB8AC3E}">
        <p14:creationId xmlns:p14="http://schemas.microsoft.com/office/powerpoint/2010/main" val="3425296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ángulo: esquinas redondeadas 37">
            <a:extLst>
              <a:ext uri="{FF2B5EF4-FFF2-40B4-BE49-F238E27FC236}">
                <a16:creationId xmlns:a16="http://schemas.microsoft.com/office/drawing/2014/main" id="{32264631-00F5-E2D1-209A-F7EFF5F1A337}"/>
              </a:ext>
            </a:extLst>
          </p:cNvPr>
          <p:cNvSpPr/>
          <p:nvPr/>
        </p:nvSpPr>
        <p:spPr>
          <a:xfrm>
            <a:off x="3575748" y="3335497"/>
            <a:ext cx="5019612" cy="652261"/>
          </a:xfrm>
          <a:prstGeom prst="roundRect">
            <a:avLst/>
          </a:prstGeom>
          <a:solidFill>
            <a:srgbClr val="FF6600">
              <a:alpha val="14000"/>
            </a:srgbClr>
          </a:solid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s-HN"/>
          </a:p>
        </p:txBody>
      </p:sp>
      <p:sp>
        <p:nvSpPr>
          <p:cNvPr id="37" name="Rectángulo: esquinas redondeadas 36">
            <a:extLst>
              <a:ext uri="{FF2B5EF4-FFF2-40B4-BE49-F238E27FC236}">
                <a16:creationId xmlns:a16="http://schemas.microsoft.com/office/drawing/2014/main" id="{23BA72A2-BFA7-FA4F-8AFF-7BEC24935784}"/>
              </a:ext>
            </a:extLst>
          </p:cNvPr>
          <p:cNvSpPr/>
          <p:nvPr/>
        </p:nvSpPr>
        <p:spPr>
          <a:xfrm>
            <a:off x="2840020" y="1239755"/>
            <a:ext cx="5623260" cy="758680"/>
          </a:xfrm>
          <a:prstGeom prst="roundRect">
            <a:avLst/>
          </a:prstGeom>
          <a:solidFill>
            <a:srgbClr val="00B0F0">
              <a:alpha val="14000"/>
            </a:srgbClr>
          </a:solidFill>
          <a:ln w="28575">
            <a:solidFill>
              <a:srgbClr val="0099CC"/>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s-HN"/>
          </a:p>
        </p:txBody>
      </p:sp>
      <p:sp>
        <p:nvSpPr>
          <p:cNvPr id="19" name="Diagrama de flujo: conector 18">
            <a:extLst>
              <a:ext uri="{FF2B5EF4-FFF2-40B4-BE49-F238E27FC236}">
                <a16:creationId xmlns:a16="http://schemas.microsoft.com/office/drawing/2014/main" id="{25E31B51-BC66-65C1-9E39-D7FE092D2A51}"/>
              </a:ext>
            </a:extLst>
          </p:cNvPr>
          <p:cNvSpPr/>
          <p:nvPr/>
        </p:nvSpPr>
        <p:spPr>
          <a:xfrm>
            <a:off x="3124036" y="3216176"/>
            <a:ext cx="828000" cy="828000"/>
          </a:xfrm>
          <a:prstGeom prst="flowChartConnector">
            <a:avLst/>
          </a:prstGeom>
          <a:solidFill>
            <a:schemeClr val="bg1"/>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8" name="Diagrama de flujo: conector 7">
            <a:extLst>
              <a:ext uri="{FF2B5EF4-FFF2-40B4-BE49-F238E27FC236}">
                <a16:creationId xmlns:a16="http://schemas.microsoft.com/office/drawing/2014/main" id="{03C95F1F-4E04-4510-96AF-F3FFE4708408}"/>
              </a:ext>
            </a:extLst>
          </p:cNvPr>
          <p:cNvSpPr/>
          <p:nvPr/>
        </p:nvSpPr>
        <p:spPr>
          <a:xfrm>
            <a:off x="2259067" y="1200915"/>
            <a:ext cx="828000" cy="828000"/>
          </a:xfrm>
          <a:prstGeom prst="flowChartConnector">
            <a:avLst/>
          </a:prstGeom>
          <a:solidFill>
            <a:schemeClr val="bg1"/>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6" name="Diagrama de flujo: conector 5">
            <a:extLst>
              <a:ext uri="{FF2B5EF4-FFF2-40B4-BE49-F238E27FC236}">
                <a16:creationId xmlns:a16="http://schemas.microsoft.com/office/drawing/2014/main" id="{409FC9DF-13AF-5F7F-1350-7BBE2E65D361}"/>
              </a:ext>
            </a:extLst>
          </p:cNvPr>
          <p:cNvSpPr/>
          <p:nvPr/>
        </p:nvSpPr>
        <p:spPr>
          <a:xfrm>
            <a:off x="293780" y="1903518"/>
            <a:ext cx="2160000" cy="2196000"/>
          </a:xfrm>
          <a:prstGeom prst="flowChartConnector">
            <a:avLst/>
          </a:prstGeom>
          <a:solidFill>
            <a:schemeClr val="accent5">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3" name="Título 1"/>
          <p:cNvSpPr>
            <a:spLocks noGrp="1"/>
          </p:cNvSpPr>
          <p:nvPr>
            <p:ph type="title"/>
          </p:nvPr>
        </p:nvSpPr>
        <p:spPr>
          <a:xfrm>
            <a:off x="195905" y="207002"/>
            <a:ext cx="8732094" cy="694672"/>
          </a:xfrm>
        </p:spPr>
        <p:txBody>
          <a:bodyPr>
            <a:noAutofit/>
          </a:bodyPr>
          <a:lstStyle/>
          <a:p>
            <a:pPr algn="l"/>
            <a:r>
              <a:rPr lang="es-SV" sz="2000" b="1" dirty="0"/>
              <a:t>Descripción de la determinación del costo estándar de Servicios administrativos en un procedimiento médico vinculado a VIH/sida. </a:t>
            </a:r>
            <a:r>
              <a:rPr lang="es-SV" sz="1400" b="1" dirty="0"/>
              <a:t>2/2</a:t>
            </a:r>
            <a:endParaRPr lang="es-SV" sz="1400" dirty="0"/>
          </a:p>
        </p:txBody>
      </p:sp>
      <p:sp>
        <p:nvSpPr>
          <p:cNvPr id="4" name="Diagrama de flujo: conector 3">
            <a:extLst>
              <a:ext uri="{FF2B5EF4-FFF2-40B4-BE49-F238E27FC236}">
                <a16:creationId xmlns:a16="http://schemas.microsoft.com/office/drawing/2014/main" id="{E9DD29E9-FFA0-455D-4741-BD307C40DC07}"/>
              </a:ext>
            </a:extLst>
          </p:cNvPr>
          <p:cNvSpPr/>
          <p:nvPr/>
        </p:nvSpPr>
        <p:spPr>
          <a:xfrm>
            <a:off x="462223" y="2112797"/>
            <a:ext cx="1800000" cy="1800000"/>
          </a:xfrm>
          <a:prstGeom prst="flowChartConnector">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5" name="CuadroTexto 4">
            <a:extLst>
              <a:ext uri="{FF2B5EF4-FFF2-40B4-BE49-F238E27FC236}">
                <a16:creationId xmlns:a16="http://schemas.microsoft.com/office/drawing/2014/main" id="{833E1C7C-D5DE-6DFB-1B29-6B25F41F7019}"/>
              </a:ext>
            </a:extLst>
          </p:cNvPr>
          <p:cNvSpPr txBox="1"/>
          <p:nvPr/>
        </p:nvSpPr>
        <p:spPr>
          <a:xfrm>
            <a:off x="502864" y="2290117"/>
            <a:ext cx="1681536" cy="1323439"/>
          </a:xfrm>
          <a:prstGeom prst="rect">
            <a:avLst/>
          </a:prstGeom>
          <a:noFill/>
        </p:spPr>
        <p:txBody>
          <a:bodyPr wrap="square" rtlCol="0">
            <a:spAutoFit/>
          </a:bodyPr>
          <a:lstStyle/>
          <a:p>
            <a:pPr algn="ctr"/>
            <a:r>
              <a:rPr lang="es-HN" sz="1600" b="1" dirty="0">
                <a:solidFill>
                  <a:schemeClr val="bg1"/>
                </a:solidFill>
              </a:rPr>
              <a:t>Pasos para determinar el costo estándar de servicios administrativos</a:t>
            </a:r>
          </a:p>
        </p:txBody>
      </p:sp>
      <p:sp>
        <p:nvSpPr>
          <p:cNvPr id="7" name="Diagrama de flujo: conector 6">
            <a:extLst>
              <a:ext uri="{FF2B5EF4-FFF2-40B4-BE49-F238E27FC236}">
                <a16:creationId xmlns:a16="http://schemas.microsoft.com/office/drawing/2014/main" id="{15D36645-C7B5-EEBA-489F-41F9711F82B7}"/>
              </a:ext>
            </a:extLst>
          </p:cNvPr>
          <p:cNvSpPr/>
          <p:nvPr/>
        </p:nvSpPr>
        <p:spPr>
          <a:xfrm>
            <a:off x="2317107" y="1270659"/>
            <a:ext cx="720000" cy="720000"/>
          </a:xfrm>
          <a:prstGeom prst="flowChartConnector">
            <a:avLst/>
          </a:prstGeom>
          <a:noFill/>
          <a:ln w="95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9" name="CuadroTexto 8">
            <a:extLst>
              <a:ext uri="{FF2B5EF4-FFF2-40B4-BE49-F238E27FC236}">
                <a16:creationId xmlns:a16="http://schemas.microsoft.com/office/drawing/2014/main" id="{87E92528-1284-167E-F29A-92029DF09DEB}"/>
              </a:ext>
            </a:extLst>
          </p:cNvPr>
          <p:cNvSpPr txBox="1"/>
          <p:nvPr/>
        </p:nvSpPr>
        <p:spPr>
          <a:xfrm>
            <a:off x="2335826" y="1369049"/>
            <a:ext cx="681185" cy="523220"/>
          </a:xfrm>
          <a:prstGeom prst="rect">
            <a:avLst/>
          </a:prstGeom>
          <a:noFill/>
        </p:spPr>
        <p:txBody>
          <a:bodyPr wrap="square" rtlCol="0">
            <a:spAutoFit/>
          </a:bodyPr>
          <a:lstStyle/>
          <a:p>
            <a:pPr algn="ctr"/>
            <a:r>
              <a:rPr lang="es-HN" sz="2800" dirty="0">
                <a:solidFill>
                  <a:schemeClr val="accent6"/>
                </a:solidFill>
                <a:latin typeface="Calibri Light" panose="020F0302020204030204" pitchFamily="34" charset="0"/>
                <a:cs typeface="Calibri Light" panose="020F0302020204030204" pitchFamily="34" charset="0"/>
              </a:rPr>
              <a:t>01</a:t>
            </a:r>
          </a:p>
        </p:txBody>
      </p:sp>
      <p:sp>
        <p:nvSpPr>
          <p:cNvPr id="14" name="CuadroTexto 13">
            <a:extLst>
              <a:ext uri="{FF2B5EF4-FFF2-40B4-BE49-F238E27FC236}">
                <a16:creationId xmlns:a16="http://schemas.microsoft.com/office/drawing/2014/main" id="{5DD1FDA1-D767-B472-2837-DCADA77A684B}"/>
              </a:ext>
            </a:extLst>
          </p:cNvPr>
          <p:cNvSpPr txBox="1"/>
          <p:nvPr/>
        </p:nvSpPr>
        <p:spPr>
          <a:xfrm>
            <a:off x="3017011" y="1308980"/>
            <a:ext cx="5301532" cy="646331"/>
          </a:xfrm>
          <a:prstGeom prst="rect">
            <a:avLst/>
          </a:prstGeom>
          <a:noFill/>
        </p:spPr>
        <p:txBody>
          <a:bodyPr wrap="square">
            <a:spAutoFit/>
          </a:bodyPr>
          <a:lstStyle/>
          <a:p>
            <a:r>
              <a:rPr lang="es-MX" dirty="0">
                <a:solidFill>
                  <a:schemeClr val="bg1"/>
                </a:solidFill>
                <a:effectLst>
                  <a:outerShdw blurRad="38100" dist="38100" dir="2700000" algn="tl">
                    <a:srgbClr val="000000">
                      <a:alpha val="43137"/>
                    </a:srgbClr>
                  </a:outerShdw>
                </a:effectLst>
              </a:rPr>
              <a:t>Se obtienen los costos directos de los servicios administrativos, generales, intermedios y finales </a:t>
            </a:r>
            <a:endParaRPr lang="es-HN" dirty="0">
              <a:solidFill>
                <a:schemeClr val="bg1"/>
              </a:solidFill>
              <a:effectLst>
                <a:outerShdw blurRad="38100" dist="38100" dir="2700000" algn="tl">
                  <a:srgbClr val="000000">
                    <a:alpha val="43137"/>
                  </a:srgbClr>
                </a:outerShdw>
              </a:effectLst>
            </a:endParaRPr>
          </a:p>
        </p:txBody>
      </p:sp>
      <p:sp>
        <p:nvSpPr>
          <p:cNvPr id="16" name="Diagrama de flujo: conector 15">
            <a:extLst>
              <a:ext uri="{FF2B5EF4-FFF2-40B4-BE49-F238E27FC236}">
                <a16:creationId xmlns:a16="http://schemas.microsoft.com/office/drawing/2014/main" id="{418C52C8-095A-3F55-FD49-267B1B507BE1}"/>
              </a:ext>
            </a:extLst>
          </p:cNvPr>
          <p:cNvSpPr/>
          <p:nvPr/>
        </p:nvSpPr>
        <p:spPr>
          <a:xfrm>
            <a:off x="3174398" y="3264786"/>
            <a:ext cx="720000" cy="720000"/>
          </a:xfrm>
          <a:prstGeom prst="flowChartConnector">
            <a:avLst/>
          </a:prstGeom>
          <a:noFill/>
          <a:ln w="952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7" name="CuadroTexto 16">
            <a:extLst>
              <a:ext uri="{FF2B5EF4-FFF2-40B4-BE49-F238E27FC236}">
                <a16:creationId xmlns:a16="http://schemas.microsoft.com/office/drawing/2014/main" id="{0F87BCEA-84CB-78D8-516E-114E77270112}"/>
              </a:ext>
            </a:extLst>
          </p:cNvPr>
          <p:cNvSpPr txBox="1"/>
          <p:nvPr/>
        </p:nvSpPr>
        <p:spPr>
          <a:xfrm>
            <a:off x="3193117" y="3363176"/>
            <a:ext cx="681185" cy="523220"/>
          </a:xfrm>
          <a:prstGeom prst="rect">
            <a:avLst/>
          </a:prstGeom>
          <a:noFill/>
        </p:spPr>
        <p:txBody>
          <a:bodyPr wrap="square" rtlCol="0">
            <a:spAutoFit/>
          </a:bodyPr>
          <a:lstStyle/>
          <a:p>
            <a:pPr algn="ctr"/>
            <a:r>
              <a:rPr lang="es-HN" sz="2800" dirty="0">
                <a:solidFill>
                  <a:srgbClr val="FF6600"/>
                </a:solidFill>
                <a:latin typeface="Calibri Light" panose="020F0302020204030204" pitchFamily="34" charset="0"/>
                <a:cs typeface="Calibri Light" panose="020F0302020204030204" pitchFamily="34" charset="0"/>
              </a:rPr>
              <a:t>03</a:t>
            </a:r>
          </a:p>
        </p:txBody>
      </p:sp>
      <p:sp>
        <p:nvSpPr>
          <p:cNvPr id="18" name="CuadroTexto 17">
            <a:extLst>
              <a:ext uri="{FF2B5EF4-FFF2-40B4-BE49-F238E27FC236}">
                <a16:creationId xmlns:a16="http://schemas.microsoft.com/office/drawing/2014/main" id="{AD3D95A9-C6D1-5E13-1A35-E29990AA06E0}"/>
              </a:ext>
            </a:extLst>
          </p:cNvPr>
          <p:cNvSpPr txBox="1"/>
          <p:nvPr/>
        </p:nvSpPr>
        <p:spPr>
          <a:xfrm>
            <a:off x="3977392" y="3380990"/>
            <a:ext cx="4536688" cy="646331"/>
          </a:xfrm>
          <a:prstGeom prst="rect">
            <a:avLst/>
          </a:prstGeom>
          <a:noFill/>
        </p:spPr>
        <p:txBody>
          <a:bodyPr wrap="square">
            <a:spAutoFit/>
          </a:bodyPr>
          <a:lstStyle/>
          <a:p>
            <a:r>
              <a:rPr lang="es-MX" dirty="0">
                <a:solidFill>
                  <a:schemeClr val="bg1"/>
                </a:solidFill>
                <a:effectLst>
                  <a:outerShdw blurRad="38100" dist="38100" dir="2700000" algn="tl">
                    <a:srgbClr val="000000">
                      <a:alpha val="43137"/>
                    </a:srgbClr>
                  </a:outerShdw>
                </a:effectLst>
              </a:rPr>
              <a:t>Determinación del costo administrativos para cada centro de costos.</a:t>
            </a:r>
            <a:endParaRPr lang="es-HN" dirty="0">
              <a:solidFill>
                <a:schemeClr val="bg1"/>
              </a:solidFill>
              <a:effectLst>
                <a:outerShdw blurRad="38100" dist="38100" dir="2700000" algn="tl">
                  <a:srgbClr val="000000">
                    <a:alpha val="43137"/>
                  </a:srgbClr>
                </a:outerShdw>
              </a:effectLst>
            </a:endParaRPr>
          </a:p>
        </p:txBody>
      </p:sp>
      <p:cxnSp>
        <p:nvCxnSpPr>
          <p:cNvPr id="42" name="Conector recto 41">
            <a:extLst>
              <a:ext uri="{FF2B5EF4-FFF2-40B4-BE49-F238E27FC236}">
                <a16:creationId xmlns:a16="http://schemas.microsoft.com/office/drawing/2014/main" id="{8BFAA790-C73F-4D13-E010-32FBFCC33C3A}"/>
              </a:ext>
            </a:extLst>
          </p:cNvPr>
          <p:cNvCxnSpPr>
            <a:cxnSpLocks/>
            <a:stCxn id="4" idx="7"/>
            <a:endCxn id="8" idx="2"/>
          </p:cNvCxnSpPr>
          <p:nvPr/>
        </p:nvCxnSpPr>
        <p:spPr>
          <a:xfrm flipV="1">
            <a:off x="1998619" y="1614915"/>
            <a:ext cx="260448" cy="76148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Conector recto 44">
            <a:extLst>
              <a:ext uri="{FF2B5EF4-FFF2-40B4-BE49-F238E27FC236}">
                <a16:creationId xmlns:a16="http://schemas.microsoft.com/office/drawing/2014/main" id="{034BE80C-0606-3C98-F532-A82AF3534705}"/>
              </a:ext>
            </a:extLst>
          </p:cNvPr>
          <p:cNvCxnSpPr>
            <a:cxnSpLocks/>
            <a:stCxn id="4" idx="5"/>
            <a:endCxn id="19" idx="2"/>
          </p:cNvCxnSpPr>
          <p:nvPr/>
        </p:nvCxnSpPr>
        <p:spPr>
          <a:xfrm flipV="1">
            <a:off x="1998619" y="3630176"/>
            <a:ext cx="1125417" cy="190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Rectángulo: esquinas redondeadas 1">
            <a:extLst>
              <a:ext uri="{FF2B5EF4-FFF2-40B4-BE49-F238E27FC236}">
                <a16:creationId xmlns:a16="http://schemas.microsoft.com/office/drawing/2014/main" id="{3ACD701C-14C9-86CE-20D5-73AB45C5D558}"/>
              </a:ext>
            </a:extLst>
          </p:cNvPr>
          <p:cNvSpPr/>
          <p:nvPr/>
        </p:nvSpPr>
        <p:spPr>
          <a:xfrm>
            <a:off x="3545268" y="2349978"/>
            <a:ext cx="5019612" cy="622410"/>
          </a:xfrm>
          <a:prstGeom prst="roundRect">
            <a:avLst/>
          </a:prstGeom>
          <a:solidFill>
            <a:srgbClr val="7030A0">
              <a:alpha val="14000"/>
            </a:srgbClr>
          </a:solid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s-HN"/>
          </a:p>
        </p:txBody>
      </p:sp>
      <p:sp>
        <p:nvSpPr>
          <p:cNvPr id="10" name="Diagrama de flujo: conector 9">
            <a:extLst>
              <a:ext uri="{FF2B5EF4-FFF2-40B4-BE49-F238E27FC236}">
                <a16:creationId xmlns:a16="http://schemas.microsoft.com/office/drawing/2014/main" id="{F756174F-6C21-DB28-1315-F54E4803DCDD}"/>
              </a:ext>
            </a:extLst>
          </p:cNvPr>
          <p:cNvSpPr/>
          <p:nvPr/>
        </p:nvSpPr>
        <p:spPr>
          <a:xfrm>
            <a:off x="3093556" y="2240816"/>
            <a:ext cx="828000" cy="828000"/>
          </a:xfrm>
          <a:prstGeom prst="flowChartConnector">
            <a:avLst/>
          </a:prstGeom>
          <a:solidFill>
            <a:schemeClr val="bg1"/>
          </a:solid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1" name="Diagrama de flujo: conector 10">
            <a:extLst>
              <a:ext uri="{FF2B5EF4-FFF2-40B4-BE49-F238E27FC236}">
                <a16:creationId xmlns:a16="http://schemas.microsoft.com/office/drawing/2014/main" id="{FA46919E-57ED-2881-E327-19194C4C9402}"/>
              </a:ext>
            </a:extLst>
          </p:cNvPr>
          <p:cNvSpPr/>
          <p:nvPr/>
        </p:nvSpPr>
        <p:spPr>
          <a:xfrm>
            <a:off x="3143918" y="2289426"/>
            <a:ext cx="720000" cy="720000"/>
          </a:xfrm>
          <a:prstGeom prst="flowChartConnector">
            <a:avLst/>
          </a:prstGeom>
          <a:noFill/>
          <a:ln w="952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2" name="CuadroTexto 11">
            <a:extLst>
              <a:ext uri="{FF2B5EF4-FFF2-40B4-BE49-F238E27FC236}">
                <a16:creationId xmlns:a16="http://schemas.microsoft.com/office/drawing/2014/main" id="{555D0055-6CA4-8258-648F-288CC6B40CC4}"/>
              </a:ext>
            </a:extLst>
          </p:cNvPr>
          <p:cNvSpPr txBox="1"/>
          <p:nvPr/>
        </p:nvSpPr>
        <p:spPr>
          <a:xfrm>
            <a:off x="3162637" y="2387816"/>
            <a:ext cx="681185" cy="523220"/>
          </a:xfrm>
          <a:prstGeom prst="rect">
            <a:avLst/>
          </a:prstGeom>
          <a:noFill/>
        </p:spPr>
        <p:txBody>
          <a:bodyPr wrap="square" rtlCol="0">
            <a:spAutoFit/>
          </a:bodyPr>
          <a:lstStyle/>
          <a:p>
            <a:pPr algn="ctr"/>
            <a:r>
              <a:rPr lang="es-HN" sz="2800" dirty="0">
                <a:solidFill>
                  <a:srgbClr val="7030A0"/>
                </a:solidFill>
                <a:latin typeface="Calibri Light" panose="020F0302020204030204" pitchFamily="34" charset="0"/>
                <a:cs typeface="Calibri Light" panose="020F0302020204030204" pitchFamily="34" charset="0"/>
              </a:rPr>
              <a:t>02</a:t>
            </a:r>
          </a:p>
        </p:txBody>
      </p:sp>
      <p:sp>
        <p:nvSpPr>
          <p:cNvPr id="13" name="CuadroTexto 12">
            <a:extLst>
              <a:ext uri="{FF2B5EF4-FFF2-40B4-BE49-F238E27FC236}">
                <a16:creationId xmlns:a16="http://schemas.microsoft.com/office/drawing/2014/main" id="{146EE783-4764-3CB7-EA9B-20FDD506F75E}"/>
              </a:ext>
            </a:extLst>
          </p:cNvPr>
          <p:cNvSpPr txBox="1"/>
          <p:nvPr/>
        </p:nvSpPr>
        <p:spPr>
          <a:xfrm>
            <a:off x="3926592" y="2489440"/>
            <a:ext cx="4536688" cy="369332"/>
          </a:xfrm>
          <a:prstGeom prst="rect">
            <a:avLst/>
          </a:prstGeom>
          <a:noFill/>
        </p:spPr>
        <p:txBody>
          <a:bodyPr wrap="square">
            <a:spAutoFit/>
          </a:bodyPr>
          <a:lstStyle/>
          <a:p>
            <a:r>
              <a:rPr lang="es-MX" dirty="0">
                <a:solidFill>
                  <a:schemeClr val="bg1"/>
                </a:solidFill>
                <a:effectLst>
                  <a:outerShdw blurRad="38100" dist="38100" dir="2700000" algn="tl">
                    <a:srgbClr val="000000">
                      <a:alpha val="43137"/>
                    </a:srgbClr>
                  </a:outerShdw>
                </a:effectLst>
              </a:rPr>
              <a:t>Determinación el factor de distribución.</a:t>
            </a:r>
            <a:endParaRPr lang="es-HN" dirty="0">
              <a:solidFill>
                <a:schemeClr val="bg1"/>
              </a:solidFill>
              <a:effectLst>
                <a:outerShdw blurRad="38100" dist="38100" dir="2700000" algn="tl">
                  <a:srgbClr val="000000">
                    <a:alpha val="43137"/>
                  </a:srgbClr>
                </a:outerShdw>
              </a:effectLst>
            </a:endParaRPr>
          </a:p>
        </p:txBody>
      </p:sp>
      <p:cxnSp>
        <p:nvCxnSpPr>
          <p:cNvPr id="15" name="Conector recto 14">
            <a:extLst>
              <a:ext uri="{FF2B5EF4-FFF2-40B4-BE49-F238E27FC236}">
                <a16:creationId xmlns:a16="http://schemas.microsoft.com/office/drawing/2014/main" id="{7A18BEB9-B086-3BE8-1CD4-6586BE9AE38A}"/>
              </a:ext>
            </a:extLst>
          </p:cNvPr>
          <p:cNvCxnSpPr>
            <a:cxnSpLocks/>
            <a:stCxn id="4" idx="6"/>
            <a:endCxn id="10" idx="2"/>
          </p:cNvCxnSpPr>
          <p:nvPr/>
        </p:nvCxnSpPr>
        <p:spPr>
          <a:xfrm flipV="1">
            <a:off x="2262223" y="2654816"/>
            <a:ext cx="831333" cy="3579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Rectángulo: esquinas redondeadas 19">
            <a:extLst>
              <a:ext uri="{FF2B5EF4-FFF2-40B4-BE49-F238E27FC236}">
                <a16:creationId xmlns:a16="http://schemas.microsoft.com/office/drawing/2014/main" id="{198D23F5-B26E-229C-24FB-25589F26FEAD}"/>
              </a:ext>
            </a:extLst>
          </p:cNvPr>
          <p:cNvSpPr/>
          <p:nvPr/>
        </p:nvSpPr>
        <p:spPr>
          <a:xfrm>
            <a:off x="2955988" y="4249897"/>
            <a:ext cx="5019612" cy="652261"/>
          </a:xfrm>
          <a:prstGeom prst="roundRect">
            <a:avLst/>
          </a:prstGeom>
          <a:solidFill>
            <a:srgbClr val="00B050">
              <a:alpha val="14000"/>
            </a:srgbClr>
          </a:solidFill>
          <a:ln w="285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s-HN"/>
          </a:p>
        </p:txBody>
      </p:sp>
      <p:sp>
        <p:nvSpPr>
          <p:cNvPr id="21" name="Diagrama de flujo: conector 20">
            <a:extLst>
              <a:ext uri="{FF2B5EF4-FFF2-40B4-BE49-F238E27FC236}">
                <a16:creationId xmlns:a16="http://schemas.microsoft.com/office/drawing/2014/main" id="{0E098BF7-0D12-B963-F93A-318D35DD6294}"/>
              </a:ext>
            </a:extLst>
          </p:cNvPr>
          <p:cNvSpPr/>
          <p:nvPr/>
        </p:nvSpPr>
        <p:spPr>
          <a:xfrm>
            <a:off x="2504276" y="4130576"/>
            <a:ext cx="828000" cy="828000"/>
          </a:xfrm>
          <a:prstGeom prst="flowChartConnector">
            <a:avLst/>
          </a:prstGeom>
          <a:solidFill>
            <a:schemeClr val="bg1"/>
          </a:solidFill>
          <a:ln w="31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2" name="Diagrama de flujo: conector 21">
            <a:extLst>
              <a:ext uri="{FF2B5EF4-FFF2-40B4-BE49-F238E27FC236}">
                <a16:creationId xmlns:a16="http://schemas.microsoft.com/office/drawing/2014/main" id="{3A849AB4-6AB8-3D36-3DAD-2A4B00BF332F}"/>
              </a:ext>
            </a:extLst>
          </p:cNvPr>
          <p:cNvSpPr/>
          <p:nvPr/>
        </p:nvSpPr>
        <p:spPr>
          <a:xfrm>
            <a:off x="2554638" y="4179186"/>
            <a:ext cx="720000" cy="720000"/>
          </a:xfrm>
          <a:prstGeom prst="flowChartConnector">
            <a:avLst/>
          </a:prstGeom>
          <a:noFill/>
          <a:ln w="952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3" name="CuadroTexto 22">
            <a:extLst>
              <a:ext uri="{FF2B5EF4-FFF2-40B4-BE49-F238E27FC236}">
                <a16:creationId xmlns:a16="http://schemas.microsoft.com/office/drawing/2014/main" id="{1704A12B-DFFF-8081-07D2-2136C37C9721}"/>
              </a:ext>
            </a:extLst>
          </p:cNvPr>
          <p:cNvSpPr txBox="1"/>
          <p:nvPr/>
        </p:nvSpPr>
        <p:spPr>
          <a:xfrm>
            <a:off x="2573357" y="4277576"/>
            <a:ext cx="681185" cy="523220"/>
          </a:xfrm>
          <a:prstGeom prst="rect">
            <a:avLst/>
          </a:prstGeom>
          <a:noFill/>
        </p:spPr>
        <p:txBody>
          <a:bodyPr wrap="square" rtlCol="0">
            <a:spAutoFit/>
          </a:bodyPr>
          <a:lstStyle/>
          <a:p>
            <a:pPr algn="ctr"/>
            <a:r>
              <a:rPr lang="es-HN" sz="2800" dirty="0">
                <a:solidFill>
                  <a:srgbClr val="00B050"/>
                </a:solidFill>
                <a:latin typeface="Calibri Light" panose="020F0302020204030204" pitchFamily="34" charset="0"/>
                <a:cs typeface="Calibri Light" panose="020F0302020204030204" pitchFamily="34" charset="0"/>
              </a:rPr>
              <a:t>04</a:t>
            </a:r>
          </a:p>
        </p:txBody>
      </p:sp>
      <p:sp>
        <p:nvSpPr>
          <p:cNvPr id="24" name="CuadroTexto 23">
            <a:extLst>
              <a:ext uri="{FF2B5EF4-FFF2-40B4-BE49-F238E27FC236}">
                <a16:creationId xmlns:a16="http://schemas.microsoft.com/office/drawing/2014/main" id="{A368AF22-3538-9130-2C48-F446B6E3A4E1}"/>
              </a:ext>
            </a:extLst>
          </p:cNvPr>
          <p:cNvSpPr txBox="1"/>
          <p:nvPr/>
        </p:nvSpPr>
        <p:spPr>
          <a:xfrm>
            <a:off x="3357632" y="4295390"/>
            <a:ext cx="4536688" cy="646331"/>
          </a:xfrm>
          <a:prstGeom prst="rect">
            <a:avLst/>
          </a:prstGeom>
          <a:noFill/>
        </p:spPr>
        <p:txBody>
          <a:bodyPr wrap="square">
            <a:spAutoFit/>
          </a:bodyPr>
          <a:lstStyle/>
          <a:p>
            <a:r>
              <a:rPr lang="es-MX" dirty="0">
                <a:solidFill>
                  <a:schemeClr val="bg1"/>
                </a:solidFill>
                <a:effectLst>
                  <a:outerShdw blurRad="38100" dist="38100" dir="2700000" algn="tl">
                    <a:srgbClr val="000000">
                      <a:alpha val="43137"/>
                    </a:srgbClr>
                  </a:outerShdw>
                </a:effectLst>
              </a:rPr>
              <a:t>Determinación el costo estándar de servicios administrativos para un procedimiento médico.</a:t>
            </a:r>
            <a:endParaRPr lang="es-HN" dirty="0">
              <a:solidFill>
                <a:schemeClr val="bg1"/>
              </a:solidFill>
              <a:effectLst>
                <a:outerShdw blurRad="38100" dist="38100" dir="2700000" algn="tl">
                  <a:srgbClr val="000000">
                    <a:alpha val="43137"/>
                  </a:srgbClr>
                </a:outerShdw>
              </a:effectLst>
            </a:endParaRPr>
          </a:p>
        </p:txBody>
      </p:sp>
      <p:cxnSp>
        <p:nvCxnSpPr>
          <p:cNvPr id="25" name="Conector recto 24">
            <a:extLst>
              <a:ext uri="{FF2B5EF4-FFF2-40B4-BE49-F238E27FC236}">
                <a16:creationId xmlns:a16="http://schemas.microsoft.com/office/drawing/2014/main" id="{9942E572-0307-61A3-BE92-92BBD1ACABC3}"/>
              </a:ext>
            </a:extLst>
          </p:cNvPr>
          <p:cNvCxnSpPr>
            <a:cxnSpLocks/>
            <a:stCxn id="4" idx="4"/>
            <a:endCxn id="21" idx="1"/>
          </p:cNvCxnSpPr>
          <p:nvPr/>
        </p:nvCxnSpPr>
        <p:spPr>
          <a:xfrm>
            <a:off x="1362223" y="3912797"/>
            <a:ext cx="1263311" cy="3390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845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6104" y="250847"/>
            <a:ext cx="7772400" cy="461665"/>
          </a:xfrm>
        </p:spPr>
        <p:txBody>
          <a:bodyPr/>
          <a:lstStyle/>
          <a:p>
            <a:r>
              <a:rPr lang="es-SV" dirty="0"/>
              <a:t>Contenido</a:t>
            </a:r>
            <a:endParaRPr lang="es-ES" dirty="0"/>
          </a:p>
        </p:txBody>
      </p:sp>
      <p:sp>
        <p:nvSpPr>
          <p:cNvPr id="3" name="Marcador de contenido 2"/>
          <p:cNvSpPr>
            <a:spLocks noGrp="1"/>
          </p:cNvSpPr>
          <p:nvPr>
            <p:ph idx="1"/>
          </p:nvPr>
        </p:nvSpPr>
        <p:spPr>
          <a:xfrm>
            <a:off x="672454" y="795368"/>
            <a:ext cx="8085466" cy="4183032"/>
          </a:xfrm>
        </p:spPr>
        <p:txBody>
          <a:bodyPr>
            <a:noAutofit/>
          </a:bodyPr>
          <a:lstStyle/>
          <a:p>
            <a:pPr>
              <a:spcBef>
                <a:spcPts val="1350"/>
              </a:spcBef>
            </a:pPr>
            <a:r>
              <a:rPr lang="es-SV" sz="2000" dirty="0"/>
              <a:t>Desarrollo de pre test (10min)</a:t>
            </a:r>
          </a:p>
          <a:p>
            <a:pPr>
              <a:spcBef>
                <a:spcPts val="1350"/>
              </a:spcBef>
            </a:pPr>
            <a:r>
              <a:rPr lang="es-SV" sz="2000" dirty="0"/>
              <a:t>Medición del costo estándar (6 hora).</a:t>
            </a:r>
          </a:p>
          <a:p>
            <a:pPr lvl="1">
              <a:spcBef>
                <a:spcPts val="1350"/>
              </a:spcBef>
            </a:pPr>
            <a:r>
              <a:rPr lang="es-SV" sz="2000" dirty="0"/>
              <a:t>Presentación expositiva de:</a:t>
            </a:r>
          </a:p>
          <a:p>
            <a:pPr lvl="2">
              <a:spcBef>
                <a:spcPts val="1350"/>
              </a:spcBef>
            </a:pPr>
            <a:r>
              <a:rPr lang="es-SV" sz="1600" dirty="0"/>
              <a:t>Definiciones general, ventajas y desventajas.</a:t>
            </a:r>
          </a:p>
          <a:p>
            <a:pPr lvl="2">
              <a:spcBef>
                <a:spcPts val="1350"/>
              </a:spcBef>
            </a:pPr>
            <a:r>
              <a:rPr lang="es-SV" sz="1600" dirty="0"/>
              <a:t>Definiciones operativas. </a:t>
            </a:r>
          </a:p>
          <a:p>
            <a:pPr lvl="2">
              <a:spcBef>
                <a:spcPts val="1350"/>
              </a:spcBef>
            </a:pPr>
            <a:r>
              <a:rPr lang="es-SV" sz="1600" dirty="0"/>
              <a:t>Costos directos:</a:t>
            </a:r>
          </a:p>
          <a:p>
            <a:pPr lvl="3">
              <a:spcBef>
                <a:spcPts val="1350"/>
              </a:spcBef>
            </a:pPr>
            <a:r>
              <a:rPr lang="es-SV" sz="1400" dirty="0"/>
              <a:t>Factores de producción: Recurso Humano (RH)</a:t>
            </a:r>
          </a:p>
          <a:p>
            <a:pPr lvl="3">
              <a:spcBef>
                <a:spcPts val="1350"/>
              </a:spcBef>
            </a:pPr>
            <a:r>
              <a:rPr lang="es-SV" sz="1400" dirty="0"/>
              <a:t>Factores de producción: Insumo (I)</a:t>
            </a:r>
          </a:p>
          <a:p>
            <a:pPr lvl="3">
              <a:spcBef>
                <a:spcPts val="1350"/>
              </a:spcBef>
            </a:pPr>
            <a:r>
              <a:rPr lang="es-SV" sz="1400" dirty="0"/>
              <a:t>Factores de producción: Servicios Básicos (Sb)</a:t>
            </a:r>
          </a:p>
        </p:txBody>
      </p:sp>
    </p:spTree>
    <p:extLst>
      <p:ext uri="{BB962C8B-B14F-4D97-AF65-F5344CB8AC3E}">
        <p14:creationId xmlns:p14="http://schemas.microsoft.com/office/powerpoint/2010/main" val="3534006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654426" y="1853134"/>
            <a:ext cx="7011238" cy="1125334"/>
          </a:xfrm>
        </p:spPr>
        <p:txBody>
          <a:bodyPr>
            <a:noAutofit/>
          </a:bodyPr>
          <a:lstStyle/>
          <a:p>
            <a:r>
              <a:rPr lang="es-SV" sz="3200" dirty="0"/>
              <a:t>Tema 10. </a:t>
            </a:r>
            <a:r>
              <a:rPr lang="es-ES" sz="3200" dirty="0"/>
              <a:t>Determinación del costo estándar de Servicios generales (Sg)</a:t>
            </a:r>
            <a:endParaRPr lang="es-SV" sz="1800" dirty="0"/>
          </a:p>
        </p:txBody>
      </p:sp>
    </p:spTree>
    <p:extLst>
      <p:ext uri="{BB962C8B-B14F-4D97-AF65-F5344CB8AC3E}">
        <p14:creationId xmlns:p14="http://schemas.microsoft.com/office/powerpoint/2010/main" val="2997998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01451" y="154866"/>
            <a:ext cx="8732094" cy="686501"/>
          </a:xfrm>
        </p:spPr>
        <p:txBody>
          <a:bodyPr>
            <a:noAutofit/>
          </a:bodyPr>
          <a:lstStyle/>
          <a:p>
            <a:pPr algn="l"/>
            <a:r>
              <a:rPr lang="es-SV" sz="2700" b="1" dirty="0"/>
              <a:t>Factores de producción: Servicios generales (Sg) </a:t>
            </a:r>
            <a:endParaRPr lang="es-SV" sz="1500" dirty="0"/>
          </a:p>
        </p:txBody>
      </p:sp>
      <p:sp>
        <p:nvSpPr>
          <p:cNvPr id="2" name="Rectángulo 1">
            <a:extLst>
              <a:ext uri="{FF2B5EF4-FFF2-40B4-BE49-F238E27FC236}">
                <a16:creationId xmlns:a16="http://schemas.microsoft.com/office/drawing/2014/main" id="{127CF21D-3420-C9A6-DC58-3F855D9006CF}"/>
              </a:ext>
            </a:extLst>
          </p:cNvPr>
          <p:cNvSpPr/>
          <p:nvPr/>
        </p:nvSpPr>
        <p:spPr>
          <a:xfrm>
            <a:off x="132081" y="939357"/>
            <a:ext cx="8901464" cy="880380"/>
          </a:xfrm>
          <a:prstGeom prst="rect">
            <a:avLst/>
          </a:prstGeom>
        </p:spPr>
        <p:txBody>
          <a:bodyPr>
            <a:noAutofit/>
          </a:bodyPr>
          <a:lstStyle/>
          <a:p>
            <a:pPr algn="just">
              <a:spcBef>
                <a:spcPts val="1800"/>
              </a:spcBef>
              <a:spcAft>
                <a:spcPts val="800"/>
              </a:spcAft>
              <a:buFont typeface="Arial" pitchFamily="34" charset="0"/>
              <a:buNone/>
            </a:pPr>
            <a:r>
              <a:rPr lang="es-MX" sz="1600" dirty="0">
                <a:solidFill>
                  <a:srgbClr val="6C6463"/>
                </a:solidFill>
              </a:rPr>
              <a:t>Los costos de estos servicios son los que se asignaran a los centros de costo intermedios y finales, para su distribución se utilizan diferentes criterios de prorrateo, de acuerdo a la producción de cada servicio general.</a:t>
            </a:r>
            <a:endParaRPr lang="es-SV" sz="1600" dirty="0">
              <a:solidFill>
                <a:srgbClr val="6C6463"/>
              </a:solidFill>
            </a:endParaRPr>
          </a:p>
        </p:txBody>
      </p:sp>
      <p:sp>
        <p:nvSpPr>
          <p:cNvPr id="4" name="Rectángulo 3">
            <a:extLst>
              <a:ext uri="{FF2B5EF4-FFF2-40B4-BE49-F238E27FC236}">
                <a16:creationId xmlns:a16="http://schemas.microsoft.com/office/drawing/2014/main" id="{A421B6D4-CAB1-C26F-6072-259B4950E9E7}"/>
              </a:ext>
            </a:extLst>
          </p:cNvPr>
          <p:cNvSpPr/>
          <p:nvPr/>
        </p:nvSpPr>
        <p:spPr>
          <a:xfrm>
            <a:off x="165629" y="1834899"/>
            <a:ext cx="7125547" cy="372162"/>
          </a:xfrm>
          <a:prstGeom prst="rect">
            <a:avLst/>
          </a:prstGeom>
          <a:solidFill>
            <a:srgbClr val="FF6600"/>
          </a:solidFill>
        </p:spPr>
        <p:txBody>
          <a:bodyPr>
            <a:noAutofit/>
          </a:bodyPr>
          <a:lstStyle/>
          <a:p>
            <a:pPr algn="just">
              <a:spcBef>
                <a:spcPts val="1800"/>
              </a:spcBef>
              <a:spcAft>
                <a:spcPts val="800"/>
              </a:spcAft>
              <a:buFont typeface="Arial" panose="020B0604020202020204" pitchFamily="34" charset="0"/>
              <a:buNone/>
            </a:pPr>
            <a:r>
              <a:rPr lang="es-MX" sz="1600" dirty="0">
                <a:solidFill>
                  <a:schemeClr val="bg1"/>
                </a:solidFill>
              </a:rPr>
              <a:t>Criterio de prorrateo:</a:t>
            </a:r>
          </a:p>
          <a:p>
            <a:pPr algn="just">
              <a:spcBef>
                <a:spcPts val="1800"/>
              </a:spcBef>
              <a:spcAft>
                <a:spcPts val="800"/>
              </a:spcAft>
              <a:buFont typeface="Arial" panose="020B0604020202020204" pitchFamily="34" charset="0"/>
              <a:buNone/>
            </a:pPr>
            <a:endParaRPr lang="es-SV" sz="1600" dirty="0">
              <a:solidFill>
                <a:schemeClr val="bg1"/>
              </a:solidFill>
            </a:endParaRPr>
          </a:p>
        </p:txBody>
      </p:sp>
      <p:sp>
        <p:nvSpPr>
          <p:cNvPr id="5" name="CuadroTexto 4">
            <a:extLst>
              <a:ext uri="{FF2B5EF4-FFF2-40B4-BE49-F238E27FC236}">
                <a16:creationId xmlns:a16="http://schemas.microsoft.com/office/drawing/2014/main" id="{84B1C01F-523D-442A-57EF-480F0A1B5B8C}"/>
              </a:ext>
            </a:extLst>
          </p:cNvPr>
          <p:cNvSpPr txBox="1"/>
          <p:nvPr/>
        </p:nvSpPr>
        <p:spPr>
          <a:xfrm>
            <a:off x="132080" y="2227144"/>
            <a:ext cx="8901465" cy="1050672"/>
          </a:xfrm>
          <a:prstGeom prst="rect">
            <a:avLst/>
          </a:prstGeom>
          <a:noFill/>
        </p:spPr>
        <p:txBody>
          <a:bodyPr wrap="square">
            <a:spAutoFit/>
          </a:bodyPr>
          <a:lstStyle/>
          <a:p>
            <a:pPr lvl="0" algn="just">
              <a:lnSpc>
                <a:spcPct val="115000"/>
              </a:lnSpc>
            </a:pPr>
            <a:r>
              <a:rPr lang="es-MX" sz="1100" dirty="0">
                <a:solidFill>
                  <a:srgbClr val="6C6463"/>
                </a:solidFill>
                <a:effectLst/>
                <a:ea typeface="Calibri" panose="020F0502020204030204" pitchFamily="34" charset="0"/>
                <a:cs typeface="Times New Roman" panose="02020603050405020304" pitchFamily="18" charset="0"/>
              </a:rPr>
              <a:t>Para la realización del prorrateo de los costos que corresponden a los servicios generales, es necesario contar con la información de producción de las diversas actividades de estos servicios, los mismos que han sido demandadas por los servicios de atención intermedia y final.</a:t>
            </a:r>
          </a:p>
          <a:p>
            <a:pPr lvl="0" algn="just">
              <a:lnSpc>
                <a:spcPct val="115000"/>
              </a:lnSpc>
            </a:pPr>
            <a:r>
              <a:rPr lang="es-MX" sz="1100" dirty="0">
                <a:solidFill>
                  <a:srgbClr val="6C6463"/>
                </a:solidFill>
                <a:effectLst/>
                <a:ea typeface="Calibri" panose="020F0502020204030204" pitchFamily="34" charset="0"/>
                <a:cs typeface="Times New Roman" panose="02020603050405020304" pitchFamily="18" charset="0"/>
              </a:rPr>
              <a:t>El procedimiento a seguir es que una vez que los gastos de los centros de costos de los servicios de administración han sido distribuidos a los centros de costo de los servicios generales, intermedios y finales, de igual forma los costos de los servicios generales se deben asignar a los servicios intermedios y finales, de la siguiente manera:</a:t>
            </a:r>
          </a:p>
        </p:txBody>
      </p:sp>
      <p:graphicFrame>
        <p:nvGraphicFramePr>
          <p:cNvPr id="8" name="Diagrama 7">
            <a:extLst>
              <a:ext uri="{FF2B5EF4-FFF2-40B4-BE49-F238E27FC236}">
                <a16:creationId xmlns:a16="http://schemas.microsoft.com/office/drawing/2014/main" id="{967B0BA3-D55F-A195-D1A8-74C18B4DB77F}"/>
              </a:ext>
            </a:extLst>
          </p:cNvPr>
          <p:cNvGraphicFramePr/>
          <p:nvPr>
            <p:extLst>
              <p:ext uri="{D42A27DB-BD31-4B8C-83A1-F6EECF244321}">
                <p14:modId xmlns:p14="http://schemas.microsoft.com/office/powerpoint/2010/main" val="166645650"/>
              </p:ext>
            </p:extLst>
          </p:nvPr>
        </p:nvGraphicFramePr>
        <p:xfrm>
          <a:off x="1761066" y="3271520"/>
          <a:ext cx="6096000" cy="1727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7964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654426" y="1853134"/>
            <a:ext cx="7011238" cy="1125334"/>
          </a:xfrm>
        </p:spPr>
        <p:txBody>
          <a:bodyPr>
            <a:noAutofit/>
          </a:bodyPr>
          <a:lstStyle/>
          <a:p>
            <a:r>
              <a:rPr lang="es-SV" sz="3200" dirty="0"/>
              <a:t>Tema 11. Algunos ejemplos de </a:t>
            </a:r>
            <a:r>
              <a:rPr lang="es-ES" sz="3200" dirty="0"/>
              <a:t>costo total estándar vinculados a VIH/sida y la toma de decisiones</a:t>
            </a:r>
            <a:endParaRPr lang="es-SV" sz="1800" dirty="0"/>
          </a:p>
        </p:txBody>
      </p:sp>
    </p:spTree>
    <p:extLst>
      <p:ext uri="{BB962C8B-B14F-4D97-AF65-F5344CB8AC3E}">
        <p14:creationId xmlns:p14="http://schemas.microsoft.com/office/powerpoint/2010/main" val="2122727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53776" y="189682"/>
            <a:ext cx="8836447" cy="718869"/>
          </a:xfrm>
        </p:spPr>
        <p:txBody>
          <a:bodyPr>
            <a:noAutofit/>
          </a:bodyPr>
          <a:lstStyle/>
          <a:p>
            <a:pPr algn="l"/>
            <a:r>
              <a:rPr lang="es-SV" sz="1900" b="1" dirty="0"/>
              <a:t>Ejemplo 1.</a:t>
            </a:r>
            <a:br>
              <a:rPr lang="es-SV" sz="1900" b="1" dirty="0"/>
            </a:br>
            <a:r>
              <a:rPr lang="es-SV" sz="1900" b="1" dirty="0"/>
              <a:t>Costo total estándar de consulta médica especializada vinculada a VIH/sida</a:t>
            </a:r>
          </a:p>
        </p:txBody>
      </p:sp>
      <p:graphicFrame>
        <p:nvGraphicFramePr>
          <p:cNvPr id="2" name="Tabla 1">
            <a:extLst>
              <a:ext uri="{FF2B5EF4-FFF2-40B4-BE49-F238E27FC236}">
                <a16:creationId xmlns:a16="http://schemas.microsoft.com/office/drawing/2014/main" id="{F913E1B9-2166-E330-24F7-4516AA9B0276}"/>
              </a:ext>
            </a:extLst>
          </p:cNvPr>
          <p:cNvGraphicFramePr>
            <a:graphicFrameLocks noGrp="1"/>
          </p:cNvGraphicFramePr>
          <p:nvPr>
            <p:extLst>
              <p:ext uri="{D42A27DB-BD31-4B8C-83A1-F6EECF244321}">
                <p14:modId xmlns:p14="http://schemas.microsoft.com/office/powerpoint/2010/main" val="2432501647"/>
              </p:ext>
            </p:extLst>
          </p:nvPr>
        </p:nvGraphicFramePr>
        <p:xfrm>
          <a:off x="548640" y="1365374"/>
          <a:ext cx="7680959" cy="2637921"/>
        </p:xfrm>
        <a:graphic>
          <a:graphicData uri="http://schemas.openxmlformats.org/drawingml/2006/table">
            <a:tbl>
              <a:tblPr firstRow="1" firstCol="1" bandRow="1">
                <a:tableStyleId>{5C22544A-7EE6-4342-B048-85BDC9FD1C3A}</a:tableStyleId>
              </a:tblPr>
              <a:tblGrid>
                <a:gridCol w="6502400">
                  <a:extLst>
                    <a:ext uri="{9D8B030D-6E8A-4147-A177-3AD203B41FA5}">
                      <a16:colId xmlns:a16="http://schemas.microsoft.com/office/drawing/2014/main" val="1943817322"/>
                    </a:ext>
                  </a:extLst>
                </a:gridCol>
                <a:gridCol w="1178559">
                  <a:extLst>
                    <a:ext uri="{9D8B030D-6E8A-4147-A177-3AD203B41FA5}">
                      <a16:colId xmlns:a16="http://schemas.microsoft.com/office/drawing/2014/main" val="1494425992"/>
                    </a:ext>
                  </a:extLst>
                </a:gridCol>
              </a:tblGrid>
              <a:tr h="0">
                <a:tc>
                  <a:txBody>
                    <a:bodyPr/>
                    <a:lstStyle/>
                    <a:p>
                      <a:pPr algn="ctr">
                        <a:lnSpc>
                          <a:spcPct val="115000"/>
                        </a:lnSpc>
                        <a:spcAft>
                          <a:spcPts val="1000"/>
                        </a:spcAft>
                      </a:pPr>
                      <a:r>
                        <a:rPr lang="es-SV" sz="1400" dirty="0">
                          <a:effectLst/>
                        </a:rPr>
                        <a:t>Costo total por factor de producción </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es-SV" sz="1400" dirty="0">
                          <a:effectLst/>
                        </a:rPr>
                        <a:t>Costo total estándar</a:t>
                      </a:r>
                    </a:p>
                    <a:p>
                      <a:pPr algn="ctr">
                        <a:lnSpc>
                          <a:spcPct val="115000"/>
                        </a:lnSpc>
                        <a:spcAft>
                          <a:spcPts val="1000"/>
                        </a:spcAft>
                      </a:pPr>
                      <a:r>
                        <a:rPr lang="es-SV" sz="1100" dirty="0">
                          <a:effectLst/>
                        </a:rPr>
                        <a:t> USD$</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5759877"/>
                  </a:ext>
                </a:extLst>
              </a:tr>
              <a:tr h="0">
                <a:tc>
                  <a:txBody>
                    <a:bodyPr/>
                    <a:lstStyle/>
                    <a:p>
                      <a:pPr algn="just">
                        <a:lnSpc>
                          <a:spcPct val="115000"/>
                        </a:lnSpc>
                        <a:spcAft>
                          <a:spcPts val="1000"/>
                        </a:spcAft>
                      </a:pPr>
                      <a:r>
                        <a:rPr lang="es-SV" sz="1400">
                          <a:effectLst/>
                        </a:rPr>
                        <a:t>Costo estándar de Recurso Humano (Rh)</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SV" sz="1400" dirty="0">
                          <a:effectLst/>
                        </a:rPr>
                        <a:t>8.8</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6640149"/>
                  </a:ext>
                </a:extLst>
              </a:tr>
              <a:tr h="0">
                <a:tc>
                  <a:txBody>
                    <a:bodyPr/>
                    <a:lstStyle/>
                    <a:p>
                      <a:pPr algn="just">
                        <a:lnSpc>
                          <a:spcPct val="115000"/>
                        </a:lnSpc>
                        <a:spcAft>
                          <a:spcPts val="1000"/>
                        </a:spcAft>
                      </a:pPr>
                      <a:r>
                        <a:rPr lang="es-SV" sz="1400">
                          <a:effectLst/>
                        </a:rPr>
                        <a:t>Costo estándar de Insumos (I)</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SV" sz="1400" dirty="0">
                          <a:effectLst/>
                        </a:rPr>
                        <a:t>0.55</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2877754"/>
                  </a:ext>
                </a:extLst>
              </a:tr>
              <a:tr h="0">
                <a:tc>
                  <a:txBody>
                    <a:bodyPr/>
                    <a:lstStyle/>
                    <a:p>
                      <a:pPr algn="just">
                        <a:lnSpc>
                          <a:spcPct val="115000"/>
                        </a:lnSpc>
                        <a:spcAft>
                          <a:spcPts val="1000"/>
                        </a:spcAft>
                      </a:pPr>
                      <a:r>
                        <a:rPr lang="es-SV" sz="1400">
                          <a:effectLst/>
                        </a:rPr>
                        <a:t>Costo estándar de Servicios Básicos (Sb)</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SV" sz="1400" dirty="0">
                          <a:effectLst/>
                        </a:rPr>
                        <a:t>0.39</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1612736"/>
                  </a:ext>
                </a:extLst>
              </a:tr>
              <a:tr h="0">
                <a:tc>
                  <a:txBody>
                    <a:bodyPr/>
                    <a:lstStyle/>
                    <a:p>
                      <a:pPr algn="just">
                        <a:lnSpc>
                          <a:spcPct val="115000"/>
                        </a:lnSpc>
                        <a:spcAft>
                          <a:spcPts val="1000"/>
                        </a:spcAft>
                      </a:pPr>
                      <a:r>
                        <a:rPr lang="es-SV" sz="1400" dirty="0">
                          <a:effectLst/>
                        </a:rPr>
                        <a:t>Costo estándar del Equipamiento Básico (E)</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SV" sz="1400">
                          <a:effectLst/>
                        </a:rPr>
                        <a:t>2.00</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6029454"/>
                  </a:ext>
                </a:extLst>
              </a:tr>
              <a:tr h="0">
                <a:tc>
                  <a:txBody>
                    <a:bodyPr/>
                    <a:lstStyle/>
                    <a:p>
                      <a:pPr algn="just">
                        <a:lnSpc>
                          <a:spcPct val="115000"/>
                        </a:lnSpc>
                        <a:spcAft>
                          <a:spcPts val="1000"/>
                        </a:spcAft>
                      </a:pPr>
                      <a:r>
                        <a:rPr lang="es-SV" sz="1400">
                          <a:effectLst/>
                        </a:rPr>
                        <a:t>Costo estándar de Infraestructura (If)</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SV" sz="1400" dirty="0">
                          <a:effectLst/>
                        </a:rPr>
                        <a:t>0.13</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1818002"/>
                  </a:ext>
                </a:extLst>
              </a:tr>
              <a:tr h="0">
                <a:tc>
                  <a:txBody>
                    <a:bodyPr/>
                    <a:lstStyle/>
                    <a:p>
                      <a:pPr algn="just">
                        <a:lnSpc>
                          <a:spcPct val="115000"/>
                        </a:lnSpc>
                        <a:spcAft>
                          <a:spcPts val="1000"/>
                        </a:spcAft>
                      </a:pPr>
                      <a:r>
                        <a:rPr lang="es-SV" sz="1400">
                          <a:effectLst/>
                        </a:rPr>
                        <a:t>Costo estándar de los Servicios Administrativos (Sa)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SV" sz="1400" dirty="0">
                          <a:effectLst/>
                        </a:rPr>
                        <a:t>12.57</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0339916"/>
                  </a:ext>
                </a:extLst>
              </a:tr>
              <a:tr h="0">
                <a:tc>
                  <a:txBody>
                    <a:bodyPr/>
                    <a:lstStyle/>
                    <a:p>
                      <a:pPr algn="just">
                        <a:lnSpc>
                          <a:spcPct val="115000"/>
                        </a:lnSpc>
                        <a:spcAft>
                          <a:spcPts val="1000"/>
                        </a:spcAft>
                      </a:pPr>
                      <a:r>
                        <a:rPr lang="es-SV" sz="1400">
                          <a:effectLst/>
                        </a:rPr>
                        <a:t>Costo estándar de los Servicios Generales (Sg)</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SV" sz="1400" dirty="0">
                          <a:effectLst/>
                        </a:rPr>
                        <a:t>17.66</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4099695"/>
                  </a:ext>
                </a:extLst>
              </a:tr>
              <a:tr h="0">
                <a:tc>
                  <a:txBody>
                    <a:bodyPr/>
                    <a:lstStyle/>
                    <a:p>
                      <a:pPr algn="just">
                        <a:lnSpc>
                          <a:spcPct val="115000"/>
                        </a:lnSpc>
                        <a:spcAft>
                          <a:spcPts val="1000"/>
                        </a:spcAft>
                      </a:pPr>
                      <a:r>
                        <a:rPr lang="es-SV" sz="1400">
                          <a:effectLst/>
                        </a:rPr>
                        <a:t>Costo estándar de la consulta médica especializada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SV" sz="1400" b="1" dirty="0">
                          <a:effectLst/>
                        </a:rPr>
                        <a:t>42.1</a:t>
                      </a:r>
                      <a:endParaRPr lang="es-419"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3100693"/>
                  </a:ext>
                </a:extLst>
              </a:tr>
            </a:tbl>
          </a:graphicData>
        </a:graphic>
      </p:graphicFrame>
      <p:sp>
        <p:nvSpPr>
          <p:cNvPr id="7" name="Rectangle 1">
            <a:extLst>
              <a:ext uri="{FF2B5EF4-FFF2-40B4-BE49-F238E27FC236}">
                <a16:creationId xmlns:a16="http://schemas.microsoft.com/office/drawing/2014/main" id="{FDF97E42-5FAB-595A-4EEE-38322E543B6C}"/>
              </a:ext>
            </a:extLst>
          </p:cNvPr>
          <p:cNvSpPr>
            <a:spLocks noChangeArrowheads="1"/>
          </p:cNvSpPr>
          <p:nvPr/>
        </p:nvSpPr>
        <p:spPr bwMode="auto">
          <a:xfrm>
            <a:off x="2900032" y="1026478"/>
            <a:ext cx="317586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HN" sz="1100" b="0" i="0" u="none" strike="noStrike" cap="none" normalizeH="0" baseline="0" dirty="0" bmk="_Toc93030814">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Costo estándar de la Consulta externa especializada</a:t>
            </a:r>
            <a:r>
              <a:rPr kumimoji="0" lang="es-SV" altLang="es-HN" sz="1100" b="0" i="0" u="none" strike="noStrike" cap="none" normalizeH="0" baseline="0" dirty="0" bmk="_Toc93030814">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s-HN" altLang="es-HN" sz="800" b="0" i="0" u="none" strike="noStrike" cap="none" normalizeH="0" baseline="0" dirty="0">
              <a:ln>
                <a:noFill/>
              </a:ln>
              <a:solidFill>
                <a:schemeClr val="tx1"/>
              </a:solidFill>
              <a:effectLst/>
            </a:endParaRPr>
          </a:p>
        </p:txBody>
      </p:sp>
      <p:sp>
        <p:nvSpPr>
          <p:cNvPr id="9" name="CuadroTexto 8">
            <a:extLst>
              <a:ext uri="{FF2B5EF4-FFF2-40B4-BE49-F238E27FC236}">
                <a16:creationId xmlns:a16="http://schemas.microsoft.com/office/drawing/2014/main" id="{5FF0DDD8-A834-8C0C-60D0-985F228ED4C1}"/>
              </a:ext>
            </a:extLst>
          </p:cNvPr>
          <p:cNvSpPr txBox="1"/>
          <p:nvPr/>
        </p:nvSpPr>
        <p:spPr>
          <a:xfrm>
            <a:off x="528320" y="4236975"/>
            <a:ext cx="8138160" cy="767133"/>
          </a:xfrm>
          <a:prstGeom prst="rect">
            <a:avLst/>
          </a:prstGeom>
          <a:noFill/>
        </p:spPr>
        <p:txBody>
          <a:bodyPr wrap="square">
            <a:spAutoFit/>
          </a:bodyPr>
          <a:lstStyle/>
          <a:p>
            <a:pPr algn="just">
              <a:lnSpc>
                <a:spcPct val="115000"/>
              </a:lnSpc>
              <a:spcAft>
                <a:spcPts val="1000"/>
              </a:spcAft>
            </a:pPr>
            <a:r>
              <a:rPr lang="es-SV" sz="105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La fórmula matemática para el cálculo del costo estándar de un procedimiento de prestación de servicios o producción de un bien vinculado al VIH/sida es la siguiente: </a:t>
            </a:r>
          </a:p>
          <a:p>
            <a:pPr algn="just">
              <a:lnSpc>
                <a:spcPct val="115000"/>
              </a:lnSpc>
              <a:spcAft>
                <a:spcPts val="1000"/>
              </a:spcAft>
            </a:pPr>
            <a:r>
              <a:rPr lang="es-SV" sz="105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Costo estándar de procesamiento médico (</a:t>
            </a:r>
            <a:r>
              <a:rPr lang="es-SV" sz="1050" b="1" dirty="0" err="1">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Ct</a:t>
            </a:r>
            <a:r>
              <a:rPr lang="es-SV" sz="105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Rh + I + Sb + E +</a:t>
            </a:r>
            <a:r>
              <a:rPr lang="es-SV" sz="1050" b="1" dirty="0" err="1">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If</a:t>
            </a:r>
            <a:r>
              <a:rPr lang="es-SV" sz="105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Sa + Sg</a:t>
            </a:r>
            <a:endParaRPr lang="es-419" sz="105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4165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53776" y="79067"/>
            <a:ext cx="8836447" cy="649548"/>
          </a:xfrm>
        </p:spPr>
        <p:txBody>
          <a:bodyPr>
            <a:noAutofit/>
          </a:bodyPr>
          <a:lstStyle/>
          <a:p>
            <a:pPr algn="l"/>
            <a:r>
              <a:rPr lang="es-SV" sz="1900" b="1" dirty="0"/>
              <a:t>Ejemplo 2.</a:t>
            </a:r>
            <a:br>
              <a:rPr lang="es-SV" sz="1900" b="1" dirty="0"/>
            </a:br>
            <a:r>
              <a:rPr lang="es-SV" sz="1900" b="1" dirty="0"/>
              <a:t>Costo total estándar de una persona sin comorbilidades en PrEP </a:t>
            </a:r>
            <a:r>
              <a:rPr lang="es-SV" sz="1400" b="1" dirty="0"/>
              <a:t>1/2</a:t>
            </a:r>
            <a:endParaRPr lang="es-SV" sz="1900" b="1" dirty="0"/>
          </a:p>
        </p:txBody>
      </p:sp>
      <p:sp>
        <p:nvSpPr>
          <p:cNvPr id="9" name="CuadroTexto 8">
            <a:extLst>
              <a:ext uri="{FF2B5EF4-FFF2-40B4-BE49-F238E27FC236}">
                <a16:creationId xmlns:a16="http://schemas.microsoft.com/office/drawing/2014/main" id="{5FF0DDD8-A834-8C0C-60D0-985F228ED4C1}"/>
              </a:ext>
            </a:extLst>
          </p:cNvPr>
          <p:cNvSpPr txBox="1"/>
          <p:nvPr/>
        </p:nvSpPr>
        <p:spPr>
          <a:xfrm>
            <a:off x="528320" y="4236975"/>
            <a:ext cx="8138160" cy="767133"/>
          </a:xfrm>
          <a:prstGeom prst="rect">
            <a:avLst/>
          </a:prstGeom>
          <a:noFill/>
        </p:spPr>
        <p:txBody>
          <a:bodyPr wrap="square">
            <a:spAutoFit/>
          </a:bodyPr>
          <a:lstStyle/>
          <a:p>
            <a:pPr algn="just">
              <a:lnSpc>
                <a:spcPct val="115000"/>
              </a:lnSpc>
              <a:spcAft>
                <a:spcPts val="1000"/>
              </a:spcAft>
            </a:pPr>
            <a:r>
              <a:rPr lang="es-SV" sz="105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La fórmula matemática para el cálculo del costo estándar de un procedimiento de prestación de servicios o producción de un bien vinculado al VIH/sida es la siguiente: </a:t>
            </a:r>
          </a:p>
          <a:p>
            <a:pPr algn="just">
              <a:lnSpc>
                <a:spcPct val="115000"/>
              </a:lnSpc>
              <a:spcAft>
                <a:spcPts val="1000"/>
              </a:spcAft>
            </a:pPr>
            <a:r>
              <a:rPr lang="es-SV" sz="105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Costo estándar de procesamiento médico (</a:t>
            </a:r>
            <a:r>
              <a:rPr lang="es-SV" sz="1050" b="1" dirty="0" err="1">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Ct</a:t>
            </a:r>
            <a:r>
              <a:rPr lang="es-SV" sz="105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Rh + I + Sb + E +</a:t>
            </a:r>
            <a:r>
              <a:rPr lang="es-SV" sz="1050" b="1" dirty="0" err="1">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If</a:t>
            </a:r>
            <a:r>
              <a:rPr lang="es-SV" sz="105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Sa + Sg</a:t>
            </a:r>
            <a:endParaRPr lang="es-419" sz="105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54A74967-CED8-EA6D-F835-CE6236767AD7}"/>
              </a:ext>
            </a:extLst>
          </p:cNvPr>
          <p:cNvGraphicFramePr>
            <a:graphicFrameLocks noGrp="1"/>
          </p:cNvGraphicFramePr>
          <p:nvPr>
            <p:extLst>
              <p:ext uri="{D42A27DB-BD31-4B8C-83A1-F6EECF244321}">
                <p14:modId xmlns:p14="http://schemas.microsoft.com/office/powerpoint/2010/main" val="41917342"/>
              </p:ext>
            </p:extLst>
          </p:nvPr>
        </p:nvGraphicFramePr>
        <p:xfrm>
          <a:off x="274320" y="741680"/>
          <a:ext cx="8595359" cy="2968405"/>
        </p:xfrm>
        <a:graphic>
          <a:graphicData uri="http://schemas.openxmlformats.org/drawingml/2006/table">
            <a:tbl>
              <a:tblPr/>
              <a:tblGrid>
                <a:gridCol w="2393818">
                  <a:extLst>
                    <a:ext uri="{9D8B030D-6E8A-4147-A177-3AD203B41FA5}">
                      <a16:colId xmlns:a16="http://schemas.microsoft.com/office/drawing/2014/main" val="15787768"/>
                    </a:ext>
                  </a:extLst>
                </a:gridCol>
                <a:gridCol w="763553">
                  <a:extLst>
                    <a:ext uri="{9D8B030D-6E8A-4147-A177-3AD203B41FA5}">
                      <a16:colId xmlns:a16="http://schemas.microsoft.com/office/drawing/2014/main" val="3617093960"/>
                    </a:ext>
                  </a:extLst>
                </a:gridCol>
                <a:gridCol w="763553">
                  <a:extLst>
                    <a:ext uri="{9D8B030D-6E8A-4147-A177-3AD203B41FA5}">
                      <a16:colId xmlns:a16="http://schemas.microsoft.com/office/drawing/2014/main" val="3220563543"/>
                    </a:ext>
                  </a:extLst>
                </a:gridCol>
                <a:gridCol w="1169236">
                  <a:extLst>
                    <a:ext uri="{9D8B030D-6E8A-4147-A177-3AD203B41FA5}">
                      <a16:colId xmlns:a16="http://schemas.microsoft.com/office/drawing/2014/main" val="33272910"/>
                    </a:ext>
                  </a:extLst>
                </a:gridCol>
                <a:gridCol w="843280">
                  <a:extLst>
                    <a:ext uri="{9D8B030D-6E8A-4147-A177-3AD203B41FA5}">
                      <a16:colId xmlns:a16="http://schemas.microsoft.com/office/drawing/2014/main" val="2013460937"/>
                    </a:ext>
                  </a:extLst>
                </a:gridCol>
                <a:gridCol w="883920">
                  <a:extLst>
                    <a:ext uri="{9D8B030D-6E8A-4147-A177-3AD203B41FA5}">
                      <a16:colId xmlns:a16="http://schemas.microsoft.com/office/drawing/2014/main" val="1199335294"/>
                    </a:ext>
                  </a:extLst>
                </a:gridCol>
                <a:gridCol w="1014446">
                  <a:extLst>
                    <a:ext uri="{9D8B030D-6E8A-4147-A177-3AD203B41FA5}">
                      <a16:colId xmlns:a16="http://schemas.microsoft.com/office/drawing/2014/main" val="36355773"/>
                    </a:ext>
                  </a:extLst>
                </a:gridCol>
                <a:gridCol w="763553">
                  <a:extLst>
                    <a:ext uri="{9D8B030D-6E8A-4147-A177-3AD203B41FA5}">
                      <a16:colId xmlns:a16="http://schemas.microsoft.com/office/drawing/2014/main" val="1860753237"/>
                    </a:ext>
                  </a:extLst>
                </a:gridCol>
              </a:tblGrid>
              <a:tr h="123227">
                <a:tc gridSpan="8">
                  <a:txBody>
                    <a:bodyPr/>
                    <a:lstStyle/>
                    <a:p>
                      <a:pPr algn="ctr" fontAlgn="b"/>
                      <a:r>
                        <a:rPr lang="es-ES" sz="1000" b="1" i="0" u="none" strike="noStrike" dirty="0">
                          <a:solidFill>
                            <a:srgbClr val="FFFFFF"/>
                          </a:solidFill>
                          <a:effectLst/>
                          <a:latin typeface="Calibri" panose="020F0502020204030204" pitchFamily="34" charset="0"/>
                        </a:rPr>
                        <a:t>Costo estándar de una persona en </a:t>
                      </a:r>
                      <a:r>
                        <a:rPr lang="es-ES" sz="1000" b="1" i="0" u="none" strike="noStrike" dirty="0" err="1">
                          <a:solidFill>
                            <a:srgbClr val="FFFFFF"/>
                          </a:solidFill>
                          <a:effectLst/>
                          <a:latin typeface="Calibri" panose="020F0502020204030204" pitchFamily="34" charset="0"/>
                        </a:rPr>
                        <a:t>PrEp</a:t>
                      </a:r>
                      <a:r>
                        <a:rPr lang="es-ES" sz="1000" b="1" i="0" u="none" strike="noStrike" dirty="0">
                          <a:solidFill>
                            <a:srgbClr val="FFFFFF"/>
                          </a:solidFill>
                          <a:effectLst/>
                          <a:latin typeface="Calibri" panose="020F0502020204030204" pitchFamily="34" charset="0"/>
                        </a:rPr>
                        <a:t>.</a:t>
                      </a:r>
                    </a:p>
                  </a:txBody>
                  <a:tcPr marL="0" marR="0" marT="0" marB="0" anchor="b">
                    <a:lnL>
                      <a:noFill/>
                    </a:lnL>
                    <a:lnR>
                      <a:noFill/>
                    </a:lnR>
                    <a:lnT>
                      <a:noFill/>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9368547"/>
                  </a:ext>
                </a:extLst>
              </a:tr>
              <a:tr h="478689">
                <a:tc>
                  <a:txBody>
                    <a:bodyPr/>
                    <a:lstStyle/>
                    <a:p>
                      <a:pPr algn="ctr" rtl="0" fontAlgn="ctr"/>
                      <a:r>
                        <a:rPr lang="en-US" sz="1000" b="1" i="0" u="none" strike="noStrike" dirty="0">
                          <a:solidFill>
                            <a:srgbClr val="FFFFFF"/>
                          </a:solidFill>
                          <a:effectLst/>
                          <a:latin typeface="Calibri" panose="020F0502020204030204" pitchFamily="34" charset="0"/>
                        </a:rPr>
                        <a:t>Factor de </a:t>
                      </a:r>
                      <a:r>
                        <a:rPr lang="es-GT" sz="1000" b="1" i="0" u="none" strike="noStrike" noProof="0" dirty="0">
                          <a:solidFill>
                            <a:srgbClr val="FFFFFF"/>
                          </a:solidFill>
                          <a:effectLst/>
                          <a:latin typeface="Calibri" panose="020F0502020204030204" pitchFamily="34" charset="0"/>
                        </a:rPr>
                        <a:t>producción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ctr" rtl="0" fontAlgn="ctr"/>
                      <a:r>
                        <a:rPr lang="es-ES" sz="1000" b="1" i="0" u="none" strike="noStrike" dirty="0">
                          <a:solidFill>
                            <a:srgbClr val="FFFFFF"/>
                          </a:solidFill>
                          <a:effectLst/>
                          <a:latin typeface="Calibri" panose="020F0502020204030204" pitchFamily="34" charset="0"/>
                        </a:rPr>
                        <a:t>Costo estándar de generar y registrar expediente clínico</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ctr" rtl="0" fontAlgn="ctr"/>
                      <a:r>
                        <a:rPr lang="es-ES" sz="1000" b="1" i="0" u="none" strike="noStrike" dirty="0">
                          <a:solidFill>
                            <a:srgbClr val="FFFFFF"/>
                          </a:solidFill>
                          <a:effectLst/>
                          <a:latin typeface="Calibri" panose="020F0502020204030204" pitchFamily="34" charset="0"/>
                        </a:rPr>
                        <a:t>Costo estándar de una pre consejería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ctr" rtl="0" fontAlgn="ctr"/>
                      <a:r>
                        <a:rPr lang="es-ES" sz="1000" b="1" i="0" u="none" strike="noStrike" dirty="0">
                          <a:solidFill>
                            <a:srgbClr val="FFFFFF"/>
                          </a:solidFill>
                          <a:effectLst/>
                          <a:latin typeface="Calibri" panose="020F0502020204030204" pitchFamily="34" charset="0"/>
                        </a:rPr>
                        <a:t>Costo estándar por toma de muestra de sangres y procesamiento de las pruebas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ctr" rtl="0" fontAlgn="ctr"/>
                      <a:r>
                        <a:rPr lang="es-ES" sz="1000" b="1" i="0" u="none" strike="noStrike" dirty="0">
                          <a:solidFill>
                            <a:srgbClr val="FFFFFF"/>
                          </a:solidFill>
                          <a:effectLst/>
                          <a:latin typeface="Calibri" panose="020F0502020204030204" pitchFamily="34" charset="0"/>
                        </a:rPr>
                        <a:t>Costo estándar de una consulta médica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ctr" rtl="0" fontAlgn="ctr"/>
                      <a:r>
                        <a:rPr lang="es-ES" sz="1000" b="1" i="0" u="none" strike="noStrike" dirty="0">
                          <a:solidFill>
                            <a:srgbClr val="FFFFFF"/>
                          </a:solidFill>
                          <a:effectLst/>
                          <a:latin typeface="Calibri" panose="020F0502020204030204" pitchFamily="34" charset="0"/>
                        </a:rPr>
                        <a:t>Costo estándar de una post consejería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ctr" rtl="0" fontAlgn="ctr"/>
                      <a:r>
                        <a:rPr lang="es-ES" sz="1000" b="1" i="0" u="none" strike="noStrike" dirty="0">
                          <a:solidFill>
                            <a:srgbClr val="FFFFFF"/>
                          </a:solidFill>
                          <a:effectLst/>
                          <a:latin typeface="Calibri" panose="020F0502020204030204" pitchFamily="34" charset="0"/>
                        </a:rPr>
                        <a:t>Costo estándar de  dispensación de ART en ventanilla de farmacia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ctr" rtl="0" fontAlgn="ctr"/>
                      <a:r>
                        <a:rPr lang="es-ES" sz="1000" b="1" i="0" u="none" strike="noStrike" dirty="0">
                          <a:solidFill>
                            <a:schemeClr val="tx1"/>
                          </a:solidFill>
                          <a:effectLst/>
                          <a:latin typeface="Calibri" panose="020F0502020204030204" pitchFamily="34" charset="0"/>
                        </a:rPr>
                        <a:t>Costo total estándar de primera consulta para PrEP</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570782476"/>
                  </a:ext>
                </a:extLst>
              </a:tr>
              <a:tr h="228115">
                <a:tc>
                  <a:txBody>
                    <a:bodyPr/>
                    <a:lstStyle/>
                    <a:p>
                      <a:pPr algn="just" rtl="0" fontAlgn="ctr"/>
                      <a:r>
                        <a:rPr lang="es-ES" sz="1000" b="1" i="0" u="none" strike="noStrike">
                          <a:solidFill>
                            <a:srgbClr val="FFFFFF"/>
                          </a:solidFill>
                          <a:effectLst/>
                          <a:latin typeface="Calibri" panose="020F0502020204030204" pitchFamily="34" charset="0"/>
                        </a:rPr>
                        <a:t>Costo estándar de Recurso Humano (Rh)</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  6.43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9.64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                                                                     40.41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64.26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29.99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3.21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chemeClr val="tx1"/>
                          </a:solidFill>
                          <a:effectLst/>
                          <a:latin typeface="Calibri" panose="020F0502020204030204" pitchFamily="34" charset="0"/>
                        </a:rPr>
                        <a:t>153.93 </a:t>
                      </a:r>
                    </a:p>
                  </a:txBody>
                  <a:tcPr marL="0" marR="0" marT="0"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863729260"/>
                  </a:ext>
                </a:extLst>
              </a:tr>
              <a:tr h="228115">
                <a:tc>
                  <a:txBody>
                    <a:bodyPr/>
                    <a:lstStyle/>
                    <a:p>
                      <a:pPr algn="just" rtl="0" fontAlgn="ctr"/>
                      <a:r>
                        <a:rPr lang="es-ES" sz="1000" b="1" i="0" u="none" strike="noStrike">
                          <a:solidFill>
                            <a:srgbClr val="FFFFFF"/>
                          </a:solidFill>
                          <a:effectLst/>
                          <a:latin typeface="Calibri" panose="020F0502020204030204" pitchFamily="34" charset="0"/>
                        </a:rPr>
                        <a:t>Costo estándar de Insumos (I)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  1.22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0.02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                                                                     57.42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9.17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114.02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0.14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chemeClr val="tx1"/>
                          </a:solidFill>
                          <a:effectLst/>
                          <a:latin typeface="Calibri" panose="020F0502020204030204" pitchFamily="34" charset="0"/>
                        </a:rPr>
                        <a:t>181.98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97969388"/>
                  </a:ext>
                </a:extLst>
              </a:tr>
              <a:tr h="228115">
                <a:tc>
                  <a:txBody>
                    <a:bodyPr/>
                    <a:lstStyle/>
                    <a:p>
                      <a:pPr algn="just" rtl="0" fontAlgn="ctr"/>
                      <a:r>
                        <a:rPr lang="en-US" sz="1000" b="1" i="0" u="none" strike="noStrike">
                          <a:solidFill>
                            <a:srgbClr val="FFFFFF"/>
                          </a:solidFill>
                          <a:effectLst/>
                          <a:latin typeface="Calibri" panose="020F0502020204030204" pitchFamily="34" charset="0"/>
                        </a:rPr>
                        <a:t>Antirretrovirales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   -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40.33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chemeClr val="tx1"/>
                          </a:solidFill>
                          <a:effectLst/>
                          <a:latin typeface="Calibri" panose="020F0502020204030204" pitchFamily="34" charset="0"/>
                        </a:rPr>
                        <a:t>40.33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501163820"/>
                  </a:ext>
                </a:extLst>
              </a:tr>
              <a:tr h="228115">
                <a:tc>
                  <a:txBody>
                    <a:bodyPr/>
                    <a:lstStyle/>
                    <a:p>
                      <a:pPr algn="just" rtl="0" fontAlgn="ctr"/>
                      <a:r>
                        <a:rPr lang="es-ES" sz="1000" b="1" i="0" u="none" strike="noStrike">
                          <a:solidFill>
                            <a:srgbClr val="FFFFFF"/>
                          </a:solidFill>
                          <a:effectLst/>
                          <a:latin typeface="Calibri" panose="020F0502020204030204" pitchFamily="34" charset="0"/>
                        </a:rPr>
                        <a:t>Costo estándar de Servicios Básicos (Sb)</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  0.29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0.20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                                                                        0.16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0.25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0.20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0.65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chemeClr val="tx1"/>
                          </a:solidFill>
                          <a:effectLst/>
                          <a:latin typeface="Calibri" panose="020F0502020204030204" pitchFamily="34" charset="0"/>
                        </a:rPr>
                        <a:t>1.75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84291327"/>
                  </a:ext>
                </a:extLst>
              </a:tr>
              <a:tr h="228115">
                <a:tc>
                  <a:txBody>
                    <a:bodyPr/>
                    <a:lstStyle/>
                    <a:p>
                      <a:pPr algn="just" rtl="0" fontAlgn="ctr"/>
                      <a:r>
                        <a:rPr lang="es-ES" sz="1000" b="1" i="0" u="none" strike="noStrike" dirty="0">
                          <a:solidFill>
                            <a:srgbClr val="FFFFFF"/>
                          </a:solidFill>
                          <a:effectLst/>
                          <a:latin typeface="Calibri" panose="020F0502020204030204" pitchFamily="34" charset="0"/>
                        </a:rPr>
                        <a:t>Costo estándar del Equipamiento Básico (E)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  0.08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0.16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                                                                        0.86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1.10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0.12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0.04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chemeClr val="tx1"/>
                          </a:solidFill>
                          <a:effectLst/>
                          <a:latin typeface="Calibri" panose="020F0502020204030204" pitchFamily="34" charset="0"/>
                        </a:rPr>
                        <a:t>2.37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8797953"/>
                  </a:ext>
                </a:extLst>
              </a:tr>
              <a:tr h="228115">
                <a:tc>
                  <a:txBody>
                    <a:bodyPr/>
                    <a:lstStyle/>
                    <a:p>
                      <a:pPr algn="just" rtl="0" fontAlgn="ctr"/>
                      <a:r>
                        <a:rPr lang="es-ES" sz="1000" b="1" i="0" u="none" strike="noStrike">
                          <a:solidFill>
                            <a:srgbClr val="FFFFFF"/>
                          </a:solidFill>
                          <a:effectLst/>
                          <a:latin typeface="Calibri" panose="020F0502020204030204" pitchFamily="34" charset="0"/>
                        </a:rPr>
                        <a:t>Costo estándar de Infraestructura (If)</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0.04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0.03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                                                                        0.07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0.05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0.03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rgbClr val="FFFFFF"/>
                          </a:solidFill>
                          <a:effectLst/>
                          <a:latin typeface="Calibri" panose="020F0502020204030204" pitchFamily="34" charset="0"/>
                        </a:rPr>
                        <a:t>0.04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ctr" rtl="0" fontAlgn="ctr"/>
                      <a:r>
                        <a:rPr lang="en-US" sz="700" b="0" i="0" u="none" strike="noStrike" dirty="0">
                          <a:solidFill>
                            <a:schemeClr val="tx1"/>
                          </a:solidFill>
                          <a:effectLst/>
                          <a:latin typeface="Calibri" panose="020F0502020204030204" pitchFamily="34" charset="0"/>
                        </a:rPr>
                        <a:t>0.25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06289514"/>
                  </a:ext>
                </a:extLst>
              </a:tr>
              <a:tr h="228115">
                <a:tc>
                  <a:txBody>
                    <a:bodyPr/>
                    <a:lstStyle/>
                    <a:p>
                      <a:pPr algn="just" rtl="0" fontAlgn="ctr"/>
                      <a:r>
                        <a:rPr lang="es-ES" sz="1000" b="1" i="0" u="none" strike="noStrike">
                          <a:solidFill>
                            <a:srgbClr val="FFFFFF"/>
                          </a:solidFill>
                          <a:effectLst/>
                          <a:latin typeface="Calibri" panose="020F0502020204030204" pitchFamily="34" charset="0"/>
                        </a:rPr>
                        <a:t>Costo estándar de los Servicios Administrativos (Sa)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a:txBody>
                    <a:bodyPr/>
                    <a:lstStyle/>
                    <a:p>
                      <a:pPr algn="ctr" rtl="0" fontAlgn="ctr"/>
                      <a:r>
                        <a:rPr lang="en-US" sz="700" b="0" i="0" u="none" strike="noStrike" dirty="0">
                          <a:solidFill>
                            <a:srgbClr val="FFFFFF"/>
                          </a:solidFill>
                          <a:effectLst/>
                          <a:latin typeface="Calibri" panose="020F0502020204030204" pitchFamily="34" charset="0"/>
                        </a:rPr>
                        <a:t>5.49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a:txBody>
                    <a:bodyPr/>
                    <a:lstStyle/>
                    <a:p>
                      <a:pPr algn="ctr" rtl="0" fontAlgn="ctr"/>
                      <a:r>
                        <a:rPr lang="en-US" sz="700" b="0" i="0" u="none" strike="noStrike" dirty="0">
                          <a:solidFill>
                            <a:srgbClr val="FFFFFF"/>
                          </a:solidFill>
                          <a:effectLst/>
                          <a:latin typeface="Calibri" panose="020F0502020204030204" pitchFamily="34" charset="0"/>
                        </a:rPr>
                        <a:t>7.31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a:txBody>
                    <a:bodyPr/>
                    <a:lstStyle/>
                    <a:p>
                      <a:pPr algn="ctr" rtl="0" fontAlgn="ctr"/>
                      <a:r>
                        <a:rPr lang="en-US" sz="700" b="0" i="0" u="none" strike="noStrike" dirty="0">
                          <a:solidFill>
                            <a:srgbClr val="FFFFFF"/>
                          </a:solidFill>
                          <a:effectLst/>
                          <a:latin typeface="Calibri" panose="020F0502020204030204" pitchFamily="34" charset="0"/>
                        </a:rPr>
                        <a:t>                                                                     56.50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a:txBody>
                    <a:bodyPr/>
                    <a:lstStyle/>
                    <a:p>
                      <a:pPr algn="ctr" rtl="0" fontAlgn="ctr"/>
                      <a:r>
                        <a:rPr lang="en-US" sz="700" b="0" i="0" u="none" strike="noStrike" dirty="0">
                          <a:solidFill>
                            <a:srgbClr val="FFFFFF"/>
                          </a:solidFill>
                          <a:effectLst/>
                          <a:latin typeface="Calibri" panose="020F0502020204030204" pitchFamily="34" charset="0"/>
                        </a:rPr>
                        <a:t>  52.29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a:txBody>
                    <a:bodyPr/>
                    <a:lstStyle/>
                    <a:p>
                      <a:pPr algn="ctr" rtl="0" fontAlgn="ctr"/>
                      <a:r>
                        <a:rPr lang="en-US" sz="700" b="0" i="0" u="none" strike="noStrike" dirty="0">
                          <a:solidFill>
                            <a:srgbClr val="FFFFFF"/>
                          </a:solidFill>
                          <a:effectLst/>
                          <a:latin typeface="Calibri" panose="020F0502020204030204" pitchFamily="34" charset="0"/>
                        </a:rPr>
                        <a:t>22.32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a:txBody>
                    <a:bodyPr/>
                    <a:lstStyle/>
                    <a:p>
                      <a:pPr algn="ctr" rtl="0" fontAlgn="ctr"/>
                      <a:r>
                        <a:rPr lang="en-US" sz="700" b="0" i="0" u="none" strike="noStrike" dirty="0">
                          <a:solidFill>
                            <a:srgbClr val="FFFFFF"/>
                          </a:solidFill>
                          <a:effectLst/>
                          <a:latin typeface="Calibri" panose="020F0502020204030204" pitchFamily="34" charset="0"/>
                        </a:rPr>
                        <a:t>2.77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a:txBody>
                    <a:bodyPr/>
                    <a:lstStyle/>
                    <a:p>
                      <a:pPr algn="ctr" rtl="0" fontAlgn="ctr"/>
                      <a:r>
                        <a:rPr lang="en-US" sz="700" b="0" i="0" u="none" strike="noStrike" dirty="0">
                          <a:solidFill>
                            <a:schemeClr val="tx1"/>
                          </a:solidFill>
                          <a:effectLst/>
                          <a:latin typeface="Calibri" panose="020F0502020204030204" pitchFamily="34" charset="0"/>
                        </a:rPr>
                        <a:t>146.67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420732824"/>
                  </a:ext>
                </a:extLst>
              </a:tr>
              <a:tr h="228115">
                <a:tc>
                  <a:txBody>
                    <a:bodyPr/>
                    <a:lstStyle/>
                    <a:p>
                      <a:pPr algn="just" rtl="0" fontAlgn="ctr"/>
                      <a:r>
                        <a:rPr lang="en-US" sz="1000" b="1" i="0" u="none" strike="noStrike">
                          <a:solidFill>
                            <a:srgbClr val="FFFFFF"/>
                          </a:solidFill>
                          <a:effectLst/>
                          <a:latin typeface="Calibri" panose="020F0502020204030204" pitchFamily="34" charset="0"/>
                        </a:rPr>
                        <a:t>Costo estándar: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US" sz="700" b="0" i="0" u="none" strike="noStrike" dirty="0">
                          <a:solidFill>
                            <a:srgbClr val="FFFFFF"/>
                          </a:solidFill>
                          <a:effectLst/>
                          <a:latin typeface="Calibri" panose="020F0502020204030204" pitchFamily="34" charset="0"/>
                        </a:rPr>
                        <a:t>13.54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US" sz="700" b="0" i="0" u="none" strike="noStrike" dirty="0">
                          <a:solidFill>
                            <a:srgbClr val="FFFFFF"/>
                          </a:solidFill>
                          <a:effectLst/>
                          <a:latin typeface="Calibri" panose="020F0502020204030204" pitchFamily="34" charset="0"/>
                        </a:rPr>
                        <a:t>17.35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US" sz="700" b="0" i="0" u="none" strike="noStrike" dirty="0">
                          <a:solidFill>
                            <a:srgbClr val="FFFFFF"/>
                          </a:solidFill>
                          <a:effectLst/>
                          <a:latin typeface="Calibri" panose="020F0502020204030204" pitchFamily="34" charset="0"/>
                        </a:rPr>
                        <a:t>                                                                   155.41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US" sz="700" b="0" i="0" u="none" strike="noStrike" dirty="0">
                          <a:solidFill>
                            <a:srgbClr val="FFFFFF"/>
                          </a:solidFill>
                          <a:effectLst/>
                          <a:latin typeface="Calibri" panose="020F0502020204030204" pitchFamily="34" charset="0"/>
                        </a:rPr>
                        <a:t>127.12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US" sz="700" b="0" i="0" u="none" strike="noStrike" dirty="0">
                          <a:solidFill>
                            <a:srgbClr val="FFFFFF"/>
                          </a:solidFill>
                          <a:effectLst/>
                          <a:latin typeface="Calibri" panose="020F0502020204030204" pitchFamily="34" charset="0"/>
                        </a:rPr>
                        <a:t>166.67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US" sz="700" b="0" i="0" u="none" strike="noStrike" dirty="0">
                          <a:solidFill>
                            <a:srgbClr val="FFFFFF"/>
                          </a:solidFill>
                          <a:effectLst/>
                          <a:latin typeface="Calibri" panose="020F0502020204030204" pitchFamily="34" charset="0"/>
                        </a:rPr>
                        <a:t>47.18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US" sz="700" b="0" i="0" u="none" strike="noStrike" dirty="0">
                          <a:solidFill>
                            <a:srgbClr val="FFFFFF"/>
                          </a:solidFill>
                          <a:effectLst/>
                          <a:latin typeface="Calibri" panose="020F0502020204030204" pitchFamily="34" charset="0"/>
                        </a:rPr>
                        <a:t>527.28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825209127"/>
                  </a:ext>
                </a:extLst>
              </a:tr>
            </a:tbl>
          </a:graphicData>
        </a:graphic>
      </p:graphicFrame>
      <p:sp>
        <p:nvSpPr>
          <p:cNvPr id="14" name="CuadroTexto 13">
            <a:extLst>
              <a:ext uri="{FF2B5EF4-FFF2-40B4-BE49-F238E27FC236}">
                <a16:creationId xmlns:a16="http://schemas.microsoft.com/office/drawing/2014/main" id="{F1CBB5B3-D79D-DF98-6D0F-0DF5F737C17C}"/>
              </a:ext>
            </a:extLst>
          </p:cNvPr>
          <p:cNvSpPr txBox="1"/>
          <p:nvPr/>
        </p:nvSpPr>
        <p:spPr>
          <a:xfrm>
            <a:off x="274320" y="3751547"/>
            <a:ext cx="8595359" cy="369332"/>
          </a:xfrm>
          <a:prstGeom prst="rect">
            <a:avLst/>
          </a:prstGeom>
          <a:solidFill>
            <a:srgbClr val="C00000"/>
          </a:solidFill>
        </p:spPr>
        <p:txBody>
          <a:bodyPr wrap="square">
            <a:spAutoFit/>
          </a:bodyPr>
          <a:lstStyle/>
          <a:p>
            <a:r>
              <a:rPr lang="es-ES" sz="1400" b="1" i="0" u="none" strike="noStrike" dirty="0">
                <a:solidFill>
                  <a:srgbClr val="FFFFFF"/>
                </a:solidFill>
                <a:effectLst/>
                <a:latin typeface="Calibri" panose="020F0502020204030204" pitchFamily="34" charset="0"/>
              </a:rPr>
              <a:t>Costo Total estándar de la cita inicial de una persona adulta sin comorbilidades a PrEP</a:t>
            </a:r>
            <a:r>
              <a:rPr lang="es-ES" dirty="0"/>
              <a:t> </a:t>
            </a:r>
            <a:r>
              <a:rPr lang="es-ES" sz="1400" b="1" i="0" u="none" strike="noStrike" dirty="0">
                <a:solidFill>
                  <a:srgbClr val="FFFFFF"/>
                </a:solidFill>
                <a:effectLst/>
                <a:latin typeface="Calibri" panose="020F0502020204030204" pitchFamily="34" charset="0"/>
              </a:rPr>
              <a:t>                              527.28 </a:t>
            </a:r>
            <a:endParaRPr lang="en-US" dirty="0"/>
          </a:p>
        </p:txBody>
      </p:sp>
    </p:spTree>
    <p:extLst>
      <p:ext uri="{BB962C8B-B14F-4D97-AF65-F5344CB8AC3E}">
        <p14:creationId xmlns:p14="http://schemas.microsoft.com/office/powerpoint/2010/main" val="2034798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53776" y="182880"/>
            <a:ext cx="8836447" cy="595021"/>
          </a:xfrm>
        </p:spPr>
        <p:txBody>
          <a:bodyPr>
            <a:noAutofit/>
          </a:bodyPr>
          <a:lstStyle/>
          <a:p>
            <a:pPr algn="l"/>
            <a:r>
              <a:rPr lang="es-SV" sz="1900" b="1" dirty="0"/>
              <a:t>Ejemplo 2.</a:t>
            </a:r>
            <a:br>
              <a:rPr lang="es-SV" sz="1900" b="1" dirty="0"/>
            </a:br>
            <a:r>
              <a:rPr lang="es-SV" sz="1900" b="1" dirty="0"/>
              <a:t>Costo total estándar de una persona sin comorbilidades en PrEP </a:t>
            </a:r>
            <a:r>
              <a:rPr lang="es-SV" sz="1400" b="1" dirty="0"/>
              <a:t>2/2</a:t>
            </a:r>
            <a:endParaRPr lang="es-SV" sz="1900" b="1" dirty="0"/>
          </a:p>
        </p:txBody>
      </p:sp>
      <p:graphicFrame>
        <p:nvGraphicFramePr>
          <p:cNvPr id="2" name="Tabla 1">
            <a:extLst>
              <a:ext uri="{FF2B5EF4-FFF2-40B4-BE49-F238E27FC236}">
                <a16:creationId xmlns:a16="http://schemas.microsoft.com/office/drawing/2014/main" id="{9DCCAED6-5274-1934-BD46-85630141334A}"/>
              </a:ext>
            </a:extLst>
          </p:cNvPr>
          <p:cNvGraphicFramePr>
            <a:graphicFrameLocks noGrp="1"/>
          </p:cNvGraphicFramePr>
          <p:nvPr>
            <p:extLst>
              <p:ext uri="{D42A27DB-BD31-4B8C-83A1-F6EECF244321}">
                <p14:modId xmlns:p14="http://schemas.microsoft.com/office/powerpoint/2010/main" val="2870839153"/>
              </p:ext>
            </p:extLst>
          </p:nvPr>
        </p:nvGraphicFramePr>
        <p:xfrm>
          <a:off x="1388110" y="1299846"/>
          <a:ext cx="5575300" cy="2314575"/>
        </p:xfrm>
        <a:graphic>
          <a:graphicData uri="http://schemas.openxmlformats.org/drawingml/2006/table">
            <a:tbl>
              <a:tblPr/>
              <a:tblGrid>
                <a:gridCol w="3387090">
                  <a:extLst>
                    <a:ext uri="{9D8B030D-6E8A-4147-A177-3AD203B41FA5}">
                      <a16:colId xmlns:a16="http://schemas.microsoft.com/office/drawing/2014/main" val="646921397"/>
                    </a:ext>
                  </a:extLst>
                </a:gridCol>
                <a:gridCol w="2188210">
                  <a:extLst>
                    <a:ext uri="{9D8B030D-6E8A-4147-A177-3AD203B41FA5}">
                      <a16:colId xmlns:a16="http://schemas.microsoft.com/office/drawing/2014/main" val="3491921521"/>
                    </a:ext>
                  </a:extLst>
                </a:gridCol>
              </a:tblGrid>
              <a:tr h="771525">
                <a:tc>
                  <a:txBody>
                    <a:bodyPr/>
                    <a:lstStyle/>
                    <a:p>
                      <a:pPr algn="ctr" fontAlgn="ctr"/>
                      <a:r>
                        <a:rPr lang="es-GT" sz="1100" b="1" i="0" u="none" strike="noStrike" noProof="0" dirty="0">
                          <a:solidFill>
                            <a:schemeClr val="bg1"/>
                          </a:solidFill>
                          <a:effectLst/>
                          <a:latin typeface="Calibri" panose="020F0502020204030204" pitchFamily="34" charset="0"/>
                        </a:rPr>
                        <a:t>Secciones</a:t>
                      </a:r>
                      <a:r>
                        <a:rPr lang="en-US" sz="1100" b="1" i="0" u="none" strike="noStrike" dirty="0">
                          <a:solidFill>
                            <a:schemeClr val="bg1"/>
                          </a:solidFill>
                          <a:effectLst/>
                          <a:latin typeface="Calibri" panose="020F0502020204030204" pitchFamily="34" charset="0"/>
                        </a:rPr>
                        <a:t> de </a:t>
                      </a:r>
                      <a:r>
                        <a:rPr lang="es-GT" sz="1100" b="1" i="0" u="none" strike="noStrike" noProof="0" dirty="0">
                          <a:solidFill>
                            <a:schemeClr val="bg1"/>
                          </a:solidFill>
                          <a:effectLst/>
                          <a:latin typeface="Calibri" panose="020F0502020204030204" pitchFamily="34" charset="0"/>
                        </a:rPr>
                        <a:t>costeo</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F6C"/>
                    </a:solidFill>
                  </a:tcPr>
                </a:tc>
                <a:tc>
                  <a:txBody>
                    <a:bodyPr/>
                    <a:lstStyle/>
                    <a:p>
                      <a:pPr algn="ctr" fontAlgn="b"/>
                      <a:r>
                        <a:rPr lang="es-ES" sz="1100" b="1" i="0" u="none" strike="noStrike" dirty="0">
                          <a:solidFill>
                            <a:srgbClr val="000000"/>
                          </a:solidFill>
                          <a:effectLst/>
                          <a:latin typeface="Calibri" panose="020F0502020204030204" pitchFamily="34" charset="0"/>
                        </a:rPr>
                        <a:t>Costo Total estándar del inicio de una persona adulta sin comorbilidades a PrEP</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36452354"/>
                  </a:ext>
                </a:extLst>
              </a:tr>
              <a:tr h="190500">
                <a:tc>
                  <a:txBody>
                    <a:bodyPr/>
                    <a:lstStyle/>
                    <a:p>
                      <a:pPr lvl="1" algn="l" fontAlgn="b"/>
                      <a:r>
                        <a:rPr lang="es-GT" sz="1100" b="0" i="0" u="none" strike="noStrike" noProof="0" dirty="0">
                          <a:solidFill>
                            <a:schemeClr val="bg1"/>
                          </a:solidFill>
                          <a:effectLst/>
                          <a:latin typeface="Calibri" panose="020F0502020204030204" pitchFamily="34" charset="0"/>
                        </a:rPr>
                        <a:t>cita</a:t>
                      </a:r>
                      <a:r>
                        <a:rPr lang="en-US" sz="1100" b="0" i="0" u="none" strike="noStrike" dirty="0">
                          <a:solidFill>
                            <a:schemeClr val="bg1"/>
                          </a:solidFill>
                          <a:effectLst/>
                          <a:latin typeface="Calibri" panose="020F0502020204030204" pitchFamily="34" charset="0"/>
                        </a:rPr>
                        <a:t> </a:t>
                      </a:r>
                      <a:r>
                        <a:rPr lang="es-GT" sz="1100" b="0" i="0" u="none" strike="noStrike" noProof="0" dirty="0">
                          <a:solidFill>
                            <a:schemeClr val="bg1"/>
                          </a:solidFill>
                          <a:effectLst/>
                          <a:latin typeface="Calibri" panose="020F0502020204030204" pitchFamily="34" charset="0"/>
                        </a:rPr>
                        <a:t>inicial</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002F6C"/>
                    </a:solidFill>
                  </a:tcPr>
                </a:tc>
                <a:tc>
                  <a:txBody>
                    <a:bodyPr/>
                    <a:lstStyle/>
                    <a:p>
                      <a:pPr algn="ctr" fontAlgn="b"/>
                      <a:r>
                        <a:rPr lang="en-US" sz="1100" b="0" i="0" u="none" strike="noStrike" dirty="0">
                          <a:solidFill>
                            <a:srgbClr val="000000"/>
                          </a:solidFill>
                          <a:effectLst/>
                          <a:latin typeface="Calibri" panose="020F0502020204030204" pitchFamily="34" charset="0"/>
                        </a:rPr>
                        <a:t>527.28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extLst>
                  <a:ext uri="{0D108BD9-81ED-4DB2-BD59-A6C34878D82A}">
                    <a16:rowId xmlns:a16="http://schemas.microsoft.com/office/drawing/2014/main" val="3624705454"/>
                  </a:ext>
                </a:extLst>
              </a:tr>
              <a:tr h="190500">
                <a:tc>
                  <a:txBody>
                    <a:bodyPr/>
                    <a:lstStyle/>
                    <a:p>
                      <a:pPr lvl="1" algn="l" fontAlgn="b"/>
                      <a:r>
                        <a:rPr lang="es-GT" sz="1100" b="0" i="0" u="none" strike="noStrike" noProof="0">
                          <a:solidFill>
                            <a:schemeClr val="bg1"/>
                          </a:solidFill>
                          <a:effectLst/>
                          <a:latin typeface="Calibri" panose="020F0502020204030204" pitchFamily="34" charset="0"/>
                        </a:rPr>
                        <a:t>cital a mes</a:t>
                      </a:r>
                    </a:p>
                  </a:txBody>
                  <a:tcPr marL="0" marR="0" marT="0" marB="0" anchor="b">
                    <a:lnL>
                      <a:noFill/>
                    </a:lnL>
                    <a:lnR>
                      <a:noFill/>
                    </a:lnR>
                    <a:lnT>
                      <a:noFill/>
                    </a:lnT>
                    <a:lnB>
                      <a:noFill/>
                    </a:lnB>
                    <a:solidFill>
                      <a:srgbClr val="002F6C"/>
                    </a:solidFill>
                  </a:tcPr>
                </a:tc>
                <a:tc>
                  <a:txBody>
                    <a:bodyPr/>
                    <a:lstStyle/>
                    <a:p>
                      <a:pPr algn="ctr" fontAlgn="b"/>
                      <a:r>
                        <a:rPr lang="es-GT" sz="1100" b="0" i="0" u="none" strike="noStrike" dirty="0">
                          <a:solidFill>
                            <a:srgbClr val="000000"/>
                          </a:solidFill>
                          <a:effectLst/>
                          <a:latin typeface="Calibri" panose="020F0502020204030204" pitchFamily="34" charset="0"/>
                        </a:rPr>
                        <a:t>614.45</a:t>
                      </a:r>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val="1344156931"/>
                  </a:ext>
                </a:extLst>
              </a:tr>
              <a:tr h="190500">
                <a:tc>
                  <a:txBody>
                    <a:bodyPr/>
                    <a:lstStyle/>
                    <a:p>
                      <a:pPr lvl="1" algn="l" fontAlgn="b"/>
                      <a:r>
                        <a:rPr lang="es-GT" sz="1100" b="0" i="0" u="none" strike="noStrike" noProof="0">
                          <a:solidFill>
                            <a:schemeClr val="bg1"/>
                          </a:solidFill>
                          <a:effectLst/>
                          <a:latin typeface="Calibri" panose="020F0502020204030204" pitchFamily="34" charset="0"/>
                        </a:rPr>
                        <a:t>1era cita trimestral</a:t>
                      </a:r>
                    </a:p>
                  </a:txBody>
                  <a:tcPr marL="0" marR="0" marT="0" marB="0" anchor="b">
                    <a:lnL>
                      <a:noFill/>
                    </a:lnL>
                    <a:lnR>
                      <a:noFill/>
                    </a:lnR>
                    <a:lnT>
                      <a:noFill/>
                    </a:lnT>
                    <a:lnB>
                      <a:noFill/>
                    </a:lnB>
                    <a:solidFill>
                      <a:srgbClr val="002F6C"/>
                    </a:solidFill>
                  </a:tcPr>
                </a:tc>
                <a:tc>
                  <a:txBody>
                    <a:bodyPr/>
                    <a:lstStyle/>
                    <a:p>
                      <a:pPr algn="ctr" fontAlgn="b"/>
                      <a:r>
                        <a:rPr lang="es-GT" sz="1100" b="0" i="0" u="none" strike="noStrike" dirty="0">
                          <a:solidFill>
                            <a:srgbClr val="000000"/>
                          </a:solidFill>
                          <a:effectLst/>
                          <a:latin typeface="Calibri" panose="020F0502020204030204" pitchFamily="34" charset="0"/>
                        </a:rPr>
                        <a:t>768.78</a:t>
                      </a:r>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val="1290620463"/>
                  </a:ext>
                </a:extLst>
              </a:tr>
              <a:tr h="190500">
                <a:tc>
                  <a:txBody>
                    <a:bodyPr/>
                    <a:lstStyle/>
                    <a:p>
                      <a:pPr lvl="1" algn="l" fontAlgn="b"/>
                      <a:r>
                        <a:rPr lang="es-GT" sz="1100" b="0" i="0" u="none" strike="noStrike" noProof="0">
                          <a:solidFill>
                            <a:schemeClr val="bg1"/>
                          </a:solidFill>
                          <a:effectLst/>
                          <a:latin typeface="Calibri" panose="020F0502020204030204" pitchFamily="34" charset="0"/>
                        </a:rPr>
                        <a:t>2da cita trimestral</a:t>
                      </a:r>
                    </a:p>
                  </a:txBody>
                  <a:tcPr marL="0" marR="0" marT="0" marB="0" anchor="b">
                    <a:lnL>
                      <a:noFill/>
                    </a:lnL>
                    <a:lnR>
                      <a:noFill/>
                    </a:lnR>
                    <a:lnT>
                      <a:noFill/>
                    </a:lnT>
                    <a:lnB>
                      <a:noFill/>
                    </a:lnB>
                    <a:solidFill>
                      <a:srgbClr val="002F6C"/>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GT" sz="1100" b="0" i="0" u="none" strike="noStrike" dirty="0">
                          <a:solidFill>
                            <a:srgbClr val="000000"/>
                          </a:solidFill>
                          <a:effectLst/>
                          <a:latin typeface="Calibri" panose="020F0502020204030204" pitchFamily="34" charset="0"/>
                        </a:rPr>
                        <a:t>768.78</a:t>
                      </a:r>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val="1438076495"/>
                  </a:ext>
                </a:extLst>
              </a:tr>
              <a:tr h="190500">
                <a:tc>
                  <a:txBody>
                    <a:bodyPr/>
                    <a:lstStyle/>
                    <a:p>
                      <a:pPr lvl="1" algn="l" fontAlgn="b"/>
                      <a:r>
                        <a:rPr lang="es-GT" sz="1100" b="0" i="0" u="none" strike="noStrike" noProof="0">
                          <a:solidFill>
                            <a:schemeClr val="bg1"/>
                          </a:solidFill>
                          <a:effectLst/>
                          <a:latin typeface="Calibri" panose="020F0502020204030204" pitchFamily="34" charset="0"/>
                        </a:rPr>
                        <a:t>3ra cita trimestral</a:t>
                      </a:r>
                    </a:p>
                  </a:txBody>
                  <a:tcPr marL="0" marR="0" marT="0" marB="0" anchor="b">
                    <a:lnL>
                      <a:noFill/>
                    </a:lnL>
                    <a:lnR>
                      <a:noFill/>
                    </a:lnR>
                    <a:lnT>
                      <a:noFill/>
                    </a:lnT>
                    <a:lnB>
                      <a:noFill/>
                    </a:lnB>
                    <a:solidFill>
                      <a:srgbClr val="002F6C"/>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GT" sz="1100" b="0" i="0" u="none" strike="noStrike" dirty="0">
                          <a:solidFill>
                            <a:srgbClr val="000000"/>
                          </a:solidFill>
                          <a:effectLst/>
                          <a:latin typeface="Calibri" panose="020F0502020204030204" pitchFamily="34" charset="0"/>
                        </a:rPr>
                        <a:t>768.78</a:t>
                      </a:r>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val="3730043110"/>
                  </a:ext>
                </a:extLst>
              </a:tr>
              <a:tr h="200025">
                <a:tc>
                  <a:txBody>
                    <a:bodyPr/>
                    <a:lstStyle/>
                    <a:p>
                      <a:pPr lvl="1" algn="l" fontAlgn="b"/>
                      <a:r>
                        <a:rPr lang="es-GT" sz="1100" b="0" i="0" u="none" strike="noStrike" noProof="0" dirty="0">
                          <a:solidFill>
                            <a:schemeClr val="bg1"/>
                          </a:solidFill>
                          <a:effectLst/>
                          <a:latin typeface="Calibri" panose="020F0502020204030204" pitchFamily="34" charset="0"/>
                        </a:rPr>
                        <a:t>cita anual</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002F6C"/>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s-GT" sz="1100" b="0" i="0" u="none" strike="noStrike" dirty="0">
                          <a:solidFill>
                            <a:srgbClr val="000000"/>
                          </a:solidFill>
                          <a:effectLst/>
                          <a:latin typeface="Calibri" panose="020F0502020204030204" pitchFamily="34" charset="0"/>
                        </a:rPr>
                        <a:t>768.78</a:t>
                      </a:r>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84926568"/>
                  </a:ext>
                </a:extLst>
              </a:tr>
              <a:tr h="390525">
                <a:tc>
                  <a:txBody>
                    <a:bodyPr/>
                    <a:lstStyle/>
                    <a:p>
                      <a:pPr algn="l" fontAlgn="b"/>
                      <a:r>
                        <a:rPr lang="es-ES" sz="1100" b="1" i="0" u="none" strike="noStrike" dirty="0">
                          <a:solidFill>
                            <a:srgbClr val="000000"/>
                          </a:solidFill>
                          <a:effectLst/>
                          <a:latin typeface="Calibri" panose="020F0502020204030204" pitchFamily="34" charset="0"/>
                        </a:rPr>
                        <a:t>Estimación del Costo total estándar anual de una persona adulta sin comorbilidades en PrEP</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100" b="1" i="0" u="none" strike="noStrike" dirty="0">
                          <a:solidFill>
                            <a:srgbClr val="000000"/>
                          </a:solidFill>
                          <a:effectLst/>
                          <a:latin typeface="Calibri" panose="020F0502020204030204" pitchFamily="34" charset="0"/>
                        </a:rPr>
                        <a:t> 4,216.85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54442679"/>
                  </a:ext>
                </a:extLst>
              </a:tr>
            </a:tbl>
          </a:graphicData>
        </a:graphic>
      </p:graphicFrame>
    </p:spTree>
    <p:extLst>
      <p:ext uri="{BB962C8B-B14F-4D97-AF65-F5344CB8AC3E}">
        <p14:creationId xmlns:p14="http://schemas.microsoft.com/office/powerpoint/2010/main" val="2882243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53776" y="189682"/>
            <a:ext cx="8836447" cy="718869"/>
          </a:xfrm>
        </p:spPr>
        <p:txBody>
          <a:bodyPr>
            <a:noAutofit/>
          </a:bodyPr>
          <a:lstStyle/>
          <a:p>
            <a:pPr algn="l"/>
            <a:r>
              <a:rPr lang="es-SV" sz="1900" b="1" dirty="0"/>
              <a:t>Ejemplo 3.</a:t>
            </a:r>
            <a:br>
              <a:rPr lang="es-SV" sz="1900" b="1" dirty="0"/>
            </a:br>
            <a:r>
              <a:rPr lang="es-SV" sz="1900" b="1" dirty="0"/>
              <a:t>Costo total estándar de consejería (pre) vinculada a VIH/sida</a:t>
            </a:r>
          </a:p>
        </p:txBody>
      </p:sp>
      <p:sp>
        <p:nvSpPr>
          <p:cNvPr id="9" name="CuadroTexto 8">
            <a:extLst>
              <a:ext uri="{FF2B5EF4-FFF2-40B4-BE49-F238E27FC236}">
                <a16:creationId xmlns:a16="http://schemas.microsoft.com/office/drawing/2014/main" id="{5FF0DDD8-A834-8C0C-60D0-985F228ED4C1}"/>
              </a:ext>
            </a:extLst>
          </p:cNvPr>
          <p:cNvSpPr txBox="1"/>
          <p:nvPr/>
        </p:nvSpPr>
        <p:spPr>
          <a:xfrm>
            <a:off x="528320" y="4236975"/>
            <a:ext cx="8138160" cy="767133"/>
          </a:xfrm>
          <a:prstGeom prst="rect">
            <a:avLst/>
          </a:prstGeom>
          <a:noFill/>
        </p:spPr>
        <p:txBody>
          <a:bodyPr wrap="square">
            <a:spAutoFit/>
          </a:bodyPr>
          <a:lstStyle/>
          <a:p>
            <a:pPr algn="just">
              <a:lnSpc>
                <a:spcPct val="115000"/>
              </a:lnSpc>
              <a:spcAft>
                <a:spcPts val="1000"/>
              </a:spcAft>
            </a:pPr>
            <a:r>
              <a:rPr lang="es-SV" sz="105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La fórmula matemática para el cálculo del costo estándar de un procedimiento de prestación de servicios o producción de un bien vinculado al VIH/sida es la siguiente: </a:t>
            </a:r>
          </a:p>
          <a:p>
            <a:pPr algn="just">
              <a:lnSpc>
                <a:spcPct val="115000"/>
              </a:lnSpc>
              <a:spcAft>
                <a:spcPts val="1000"/>
              </a:spcAft>
            </a:pPr>
            <a:r>
              <a:rPr lang="es-SV" sz="105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Costo estándar de procesamiento médico (</a:t>
            </a:r>
            <a:r>
              <a:rPr lang="es-SV" sz="1050" b="1" dirty="0" err="1">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Ct</a:t>
            </a:r>
            <a:r>
              <a:rPr lang="es-SV" sz="105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Rh + I + Sb + E +</a:t>
            </a:r>
            <a:r>
              <a:rPr lang="es-SV" sz="1050" b="1" dirty="0" err="1">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If</a:t>
            </a:r>
            <a:r>
              <a:rPr lang="es-SV" sz="105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Sa + Sg</a:t>
            </a:r>
            <a:endParaRPr lang="es-419" sz="105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174237B4-7F25-8BD4-951F-A0ED46DDEEA0}"/>
              </a:ext>
            </a:extLst>
          </p:cNvPr>
          <p:cNvGraphicFramePr>
            <a:graphicFrameLocks noGrp="1"/>
          </p:cNvGraphicFramePr>
          <p:nvPr>
            <p:extLst>
              <p:ext uri="{D42A27DB-BD31-4B8C-83A1-F6EECF244321}">
                <p14:modId xmlns:p14="http://schemas.microsoft.com/office/powerpoint/2010/main" val="2830866479"/>
              </p:ext>
            </p:extLst>
          </p:nvPr>
        </p:nvGraphicFramePr>
        <p:xfrm>
          <a:off x="553720" y="1428436"/>
          <a:ext cx="7772399" cy="2348224"/>
        </p:xfrm>
        <a:graphic>
          <a:graphicData uri="http://schemas.openxmlformats.org/drawingml/2006/table">
            <a:tbl>
              <a:tblPr/>
              <a:tblGrid>
                <a:gridCol w="3862450">
                  <a:extLst>
                    <a:ext uri="{9D8B030D-6E8A-4147-A177-3AD203B41FA5}">
                      <a16:colId xmlns:a16="http://schemas.microsoft.com/office/drawing/2014/main" val="4074811767"/>
                    </a:ext>
                  </a:extLst>
                </a:gridCol>
                <a:gridCol w="1769977">
                  <a:extLst>
                    <a:ext uri="{9D8B030D-6E8A-4147-A177-3AD203B41FA5}">
                      <a16:colId xmlns:a16="http://schemas.microsoft.com/office/drawing/2014/main" val="451409153"/>
                    </a:ext>
                  </a:extLst>
                </a:gridCol>
                <a:gridCol w="939988">
                  <a:extLst>
                    <a:ext uri="{9D8B030D-6E8A-4147-A177-3AD203B41FA5}">
                      <a16:colId xmlns:a16="http://schemas.microsoft.com/office/drawing/2014/main" val="373338002"/>
                    </a:ext>
                  </a:extLst>
                </a:gridCol>
                <a:gridCol w="599992">
                  <a:extLst>
                    <a:ext uri="{9D8B030D-6E8A-4147-A177-3AD203B41FA5}">
                      <a16:colId xmlns:a16="http://schemas.microsoft.com/office/drawing/2014/main" val="3376142414"/>
                    </a:ext>
                  </a:extLst>
                </a:gridCol>
                <a:gridCol w="599992">
                  <a:extLst>
                    <a:ext uri="{9D8B030D-6E8A-4147-A177-3AD203B41FA5}">
                      <a16:colId xmlns:a16="http://schemas.microsoft.com/office/drawing/2014/main" val="454785462"/>
                    </a:ext>
                  </a:extLst>
                </a:gridCol>
              </a:tblGrid>
              <a:tr h="442637">
                <a:tc>
                  <a:txBody>
                    <a:bodyPr/>
                    <a:lstStyle/>
                    <a:p>
                      <a:pPr algn="just" rtl="0" fontAlgn="ctr"/>
                      <a:r>
                        <a:rPr lang="es-ES" sz="1100" b="1" i="0" u="none" strike="noStrike">
                          <a:solidFill>
                            <a:srgbClr val="FFFFFF"/>
                          </a:solidFill>
                          <a:effectLst/>
                          <a:latin typeface="Gill Sans MT" panose="020B0502020104020203" pitchFamily="34" charset="0"/>
                        </a:rPr>
                        <a:t>Costo total por factor de producción CLAM Torrijos Carte</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just" rtl="0" fontAlgn="ctr"/>
                      <a:r>
                        <a:rPr lang="es-ES" sz="1100" b="1" i="0" u="none" strike="noStrike" dirty="0">
                          <a:solidFill>
                            <a:srgbClr val="FFFFFF"/>
                          </a:solidFill>
                          <a:effectLst/>
                          <a:latin typeface="Gill Sans MT" panose="020B0502020104020203" pitchFamily="34" charset="0"/>
                        </a:rPr>
                        <a:t>Costo total Primera vez USD$</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F6C"/>
                    </a:solidFill>
                  </a:tcPr>
                </a:tc>
                <a:tc>
                  <a:txBody>
                    <a:bodyPr/>
                    <a:lstStyle/>
                    <a:p>
                      <a:pPr algn="just" rtl="0" fontAlgn="ctr"/>
                      <a:r>
                        <a:rPr lang="en-US" sz="1100" b="1" i="0" u="none" strike="noStrike">
                          <a:solidFill>
                            <a:srgbClr val="FFFFFF"/>
                          </a:solidFill>
                          <a:effectLst/>
                          <a:latin typeface="Gill Sans MT" panose="020B0502020104020203" pitchFamily="34" charset="0"/>
                        </a:rPr>
                        <a:t>Estructura de costo</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002F6C"/>
                    </a:solidFill>
                  </a:tcPr>
                </a:tc>
                <a:tc gridSpan="2">
                  <a:txBody>
                    <a:bodyPr/>
                    <a:lstStyle/>
                    <a:p>
                      <a:pPr algn="ctr" rtl="0" fontAlgn="ctr"/>
                      <a:r>
                        <a:rPr lang="en-US" sz="1100" b="1" i="0" u="none" strike="noStrike">
                          <a:solidFill>
                            <a:srgbClr val="FFFFFF"/>
                          </a:solidFill>
                          <a:effectLst/>
                          <a:latin typeface="Gill Sans MT" panose="020B0502020104020203" pitchFamily="34" charset="0"/>
                        </a:rPr>
                        <a:t>en %</a:t>
                      </a:r>
                    </a:p>
                  </a:txBody>
                  <a:tcPr marL="7502" marR="7502" marT="7502" marB="0" anchor="ctr">
                    <a:lnL w="12700" cap="flat" cmpd="sng" algn="ctr">
                      <a:solidFill>
                        <a:srgbClr val="FFFFFF"/>
                      </a:solidFill>
                      <a:prstDash val="solid"/>
                      <a:round/>
                      <a:headEnd type="none" w="med" len="med"/>
                      <a:tailEnd type="none" w="med" len="med"/>
                    </a:lnL>
                    <a:lnR>
                      <a:noFill/>
                    </a:lnR>
                    <a:lnT>
                      <a:noFill/>
                    </a:lnT>
                    <a:lnB>
                      <a:noFill/>
                    </a:lnB>
                    <a:solidFill>
                      <a:srgbClr val="002F6C"/>
                    </a:solidFill>
                  </a:tcPr>
                </a:tc>
                <a:tc hMerge="1">
                  <a:txBody>
                    <a:bodyPr/>
                    <a:lstStyle/>
                    <a:p>
                      <a:endParaRPr lang="en-US"/>
                    </a:p>
                  </a:txBody>
                  <a:tcPr/>
                </a:tc>
                <a:extLst>
                  <a:ext uri="{0D108BD9-81ED-4DB2-BD59-A6C34878D82A}">
                    <a16:rowId xmlns:a16="http://schemas.microsoft.com/office/drawing/2014/main" val="1007895238"/>
                  </a:ext>
                </a:extLst>
              </a:tr>
              <a:tr h="240074">
                <a:tc>
                  <a:txBody>
                    <a:bodyPr/>
                    <a:lstStyle/>
                    <a:p>
                      <a:pPr algn="just" rtl="0" fontAlgn="ctr"/>
                      <a:r>
                        <a:rPr lang="es-ES" sz="1100" b="1" i="0" u="none" strike="noStrike">
                          <a:solidFill>
                            <a:srgbClr val="FFFFFF"/>
                          </a:solidFill>
                          <a:effectLst/>
                          <a:latin typeface="Gill Sans MT" panose="020B0502020104020203" pitchFamily="34" charset="0"/>
                        </a:rPr>
                        <a:t>Costo estándar de Recurso Humano (Rh)</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l" rtl="0" fontAlgn="ctr"/>
                      <a:r>
                        <a:rPr lang="en-US" sz="1100" b="0" i="0" u="none" strike="noStrike">
                          <a:solidFill>
                            <a:srgbClr val="000000"/>
                          </a:solidFill>
                          <a:effectLst/>
                          <a:latin typeface="Gill Sans MT" panose="020B0502020104020203" pitchFamily="34" charset="0"/>
                        </a:rPr>
                        <a:t> $                                   7.91 </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rowSpan="5">
                  <a:txBody>
                    <a:bodyPr/>
                    <a:lstStyle/>
                    <a:p>
                      <a:pPr algn="ctr" fontAlgn="ctr"/>
                      <a:r>
                        <a:rPr lang="en-US" sz="800" b="0" i="0" u="none" strike="noStrike">
                          <a:solidFill>
                            <a:srgbClr val="FFFFFF"/>
                          </a:solidFill>
                          <a:effectLst/>
                          <a:latin typeface="Calibri" panose="020F0502020204030204" pitchFamily="34" charset="0"/>
                        </a:rPr>
                        <a:t>Costos directos</a:t>
                      </a:r>
                    </a:p>
                  </a:txBody>
                  <a:tcPr marL="7502" marR="7502" marT="7502" marB="0" vert="vert270" anchor="ctr">
                    <a:lnL w="12700" cap="flat" cmpd="sng" algn="ctr">
                      <a:solidFill>
                        <a:srgbClr val="FFFFFF"/>
                      </a:solidFill>
                      <a:prstDash val="solid"/>
                      <a:round/>
                      <a:headEnd type="none" w="med" len="med"/>
                      <a:tailEnd type="none" w="med" len="med"/>
                    </a:lnL>
                    <a:lnR>
                      <a:noFill/>
                    </a:lnR>
                    <a:lnT>
                      <a:noFill/>
                    </a:lnT>
                    <a:lnB>
                      <a:noFill/>
                    </a:lnB>
                    <a:solidFill>
                      <a:srgbClr val="2F75B5"/>
                    </a:solidFill>
                  </a:tcPr>
                </a:tc>
                <a:tc rowSpan="5">
                  <a:txBody>
                    <a:bodyPr/>
                    <a:lstStyle/>
                    <a:p>
                      <a:pPr algn="ctr" fontAlgn="ctr"/>
                      <a:r>
                        <a:rPr lang="en-US" sz="900" b="0" i="0" u="none" strike="noStrike">
                          <a:solidFill>
                            <a:srgbClr val="FFFFFF"/>
                          </a:solidFill>
                          <a:effectLst/>
                          <a:latin typeface="Calibri" panose="020F0502020204030204" pitchFamily="34" charset="0"/>
                        </a:rPr>
                        <a:t>100%</a:t>
                      </a:r>
                    </a:p>
                  </a:txBody>
                  <a:tcPr marL="7502" marR="7502" marT="7502" marB="0" anchor="ctr">
                    <a:lnL>
                      <a:noFill/>
                    </a:lnL>
                    <a:lnR>
                      <a:noFill/>
                    </a:lnR>
                    <a:lnT>
                      <a:noFill/>
                    </a:lnT>
                    <a:lnB>
                      <a:noFill/>
                    </a:lnB>
                    <a:solidFill>
                      <a:srgbClr val="2F75B5"/>
                    </a:solidFill>
                  </a:tcPr>
                </a:tc>
                <a:tc>
                  <a:txBody>
                    <a:bodyPr/>
                    <a:lstStyle/>
                    <a:p>
                      <a:pPr algn="r" fontAlgn="b"/>
                      <a:r>
                        <a:rPr lang="en-US" sz="900" b="0" i="0" u="none" strike="noStrike">
                          <a:solidFill>
                            <a:srgbClr val="FFFFFF"/>
                          </a:solidFill>
                          <a:effectLst/>
                          <a:latin typeface="Calibri" panose="020F0502020204030204" pitchFamily="34" charset="0"/>
                        </a:rPr>
                        <a:t>63%</a:t>
                      </a:r>
                    </a:p>
                  </a:txBody>
                  <a:tcPr marL="7502" marR="7502" marT="7502" marB="0" anchor="b">
                    <a:lnL>
                      <a:noFill/>
                    </a:lnL>
                    <a:lnR>
                      <a:noFill/>
                    </a:lnR>
                    <a:lnT>
                      <a:noFill/>
                    </a:lnT>
                    <a:lnB>
                      <a:noFill/>
                    </a:lnB>
                    <a:solidFill>
                      <a:srgbClr val="2F75B5"/>
                    </a:solidFill>
                  </a:tcPr>
                </a:tc>
                <a:extLst>
                  <a:ext uri="{0D108BD9-81ED-4DB2-BD59-A6C34878D82A}">
                    <a16:rowId xmlns:a16="http://schemas.microsoft.com/office/drawing/2014/main" val="2440003287"/>
                  </a:ext>
                </a:extLst>
              </a:tr>
              <a:tr h="240074">
                <a:tc>
                  <a:txBody>
                    <a:bodyPr/>
                    <a:lstStyle/>
                    <a:p>
                      <a:pPr algn="just" rtl="0" fontAlgn="ctr"/>
                      <a:r>
                        <a:rPr lang="es-ES" sz="1100" b="1" i="0" u="none" strike="noStrike">
                          <a:solidFill>
                            <a:srgbClr val="FFFFFF"/>
                          </a:solidFill>
                          <a:effectLst/>
                          <a:latin typeface="Gill Sans MT" panose="020B0502020104020203" pitchFamily="34" charset="0"/>
                        </a:rPr>
                        <a:t>Costo estándar de Insumos (I)</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l" rtl="0" fontAlgn="ctr"/>
                      <a:r>
                        <a:rPr lang="en-US" sz="1100" b="0" i="0" u="none" strike="noStrike">
                          <a:solidFill>
                            <a:srgbClr val="000000"/>
                          </a:solidFill>
                          <a:effectLst/>
                          <a:latin typeface="Gill Sans MT" panose="020B0502020104020203" pitchFamily="34" charset="0"/>
                        </a:rPr>
                        <a:t> $                                   4.62 </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vMerge="1">
                  <a:txBody>
                    <a:bodyPr/>
                    <a:lstStyle/>
                    <a:p>
                      <a:endParaRPr lang="en-US"/>
                    </a:p>
                  </a:txBody>
                  <a:tcPr/>
                </a:tc>
                <a:tc vMerge="1">
                  <a:txBody>
                    <a:bodyPr/>
                    <a:lstStyle/>
                    <a:p>
                      <a:endParaRPr lang="en-US"/>
                    </a:p>
                  </a:txBody>
                  <a:tcPr/>
                </a:tc>
                <a:tc>
                  <a:txBody>
                    <a:bodyPr/>
                    <a:lstStyle/>
                    <a:p>
                      <a:pPr algn="r" fontAlgn="b"/>
                      <a:r>
                        <a:rPr lang="en-US" sz="900" b="0" i="0" u="none" strike="noStrike">
                          <a:solidFill>
                            <a:srgbClr val="FFFFFF"/>
                          </a:solidFill>
                          <a:effectLst/>
                          <a:latin typeface="Calibri" panose="020F0502020204030204" pitchFamily="34" charset="0"/>
                        </a:rPr>
                        <a:t>37%</a:t>
                      </a:r>
                    </a:p>
                  </a:txBody>
                  <a:tcPr marL="7502" marR="7502" marT="7502" marB="0" anchor="b">
                    <a:lnL>
                      <a:noFill/>
                    </a:lnL>
                    <a:lnR>
                      <a:noFill/>
                    </a:lnR>
                    <a:lnT>
                      <a:noFill/>
                    </a:lnT>
                    <a:lnB>
                      <a:noFill/>
                    </a:lnB>
                    <a:solidFill>
                      <a:srgbClr val="2F75B5"/>
                    </a:solidFill>
                  </a:tcPr>
                </a:tc>
                <a:extLst>
                  <a:ext uri="{0D108BD9-81ED-4DB2-BD59-A6C34878D82A}">
                    <a16:rowId xmlns:a16="http://schemas.microsoft.com/office/drawing/2014/main" val="3917679991"/>
                  </a:ext>
                </a:extLst>
              </a:tr>
              <a:tr h="240074">
                <a:tc>
                  <a:txBody>
                    <a:bodyPr/>
                    <a:lstStyle/>
                    <a:p>
                      <a:pPr algn="just" rtl="0" fontAlgn="ctr"/>
                      <a:r>
                        <a:rPr lang="es-ES" sz="1100" b="1" i="0" u="none" strike="noStrike">
                          <a:solidFill>
                            <a:srgbClr val="FFFFFF"/>
                          </a:solidFill>
                          <a:effectLst/>
                          <a:latin typeface="Gill Sans MT" panose="020B0502020104020203" pitchFamily="34" charset="0"/>
                        </a:rPr>
                        <a:t>Costo estándar de Servicios Básicos (Sb)</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l" rtl="0" fontAlgn="ctr"/>
                      <a:r>
                        <a:rPr lang="en-US" sz="1100" b="0" i="0" u="none" strike="noStrike">
                          <a:solidFill>
                            <a:srgbClr val="000000"/>
                          </a:solidFill>
                          <a:effectLst/>
                          <a:latin typeface="Gill Sans MT" panose="020B0502020104020203" pitchFamily="34" charset="0"/>
                        </a:rPr>
                        <a:t> </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vMerge="1">
                  <a:txBody>
                    <a:bodyPr/>
                    <a:lstStyle/>
                    <a:p>
                      <a:endParaRPr lang="en-US"/>
                    </a:p>
                  </a:txBody>
                  <a:tcPr/>
                </a:tc>
                <a:tc vMerge="1">
                  <a:txBody>
                    <a:bodyPr/>
                    <a:lstStyle/>
                    <a:p>
                      <a:endParaRPr lang="en-US"/>
                    </a:p>
                  </a:txBody>
                  <a:tcPr/>
                </a:tc>
                <a:tc>
                  <a:txBody>
                    <a:bodyPr/>
                    <a:lstStyle/>
                    <a:p>
                      <a:pPr algn="l" fontAlgn="b"/>
                      <a:r>
                        <a:rPr lang="en-US" sz="900" b="0" i="0" u="none" strike="noStrike">
                          <a:solidFill>
                            <a:srgbClr val="FFFFFF"/>
                          </a:solidFill>
                          <a:effectLst/>
                          <a:latin typeface="Calibri" panose="020F0502020204030204" pitchFamily="34" charset="0"/>
                        </a:rPr>
                        <a:t> </a:t>
                      </a:r>
                    </a:p>
                  </a:txBody>
                  <a:tcPr marL="7502" marR="7502" marT="7502" marB="0" anchor="b">
                    <a:lnL>
                      <a:noFill/>
                    </a:lnL>
                    <a:lnR>
                      <a:noFill/>
                    </a:lnR>
                    <a:lnT>
                      <a:noFill/>
                    </a:lnT>
                    <a:lnB>
                      <a:noFill/>
                    </a:lnB>
                    <a:solidFill>
                      <a:srgbClr val="2F75B5"/>
                    </a:solidFill>
                  </a:tcPr>
                </a:tc>
                <a:extLst>
                  <a:ext uri="{0D108BD9-81ED-4DB2-BD59-A6C34878D82A}">
                    <a16:rowId xmlns:a16="http://schemas.microsoft.com/office/drawing/2014/main" val="2932550332"/>
                  </a:ext>
                </a:extLst>
              </a:tr>
              <a:tr h="240074">
                <a:tc>
                  <a:txBody>
                    <a:bodyPr/>
                    <a:lstStyle/>
                    <a:p>
                      <a:pPr algn="just" rtl="0" fontAlgn="ctr"/>
                      <a:r>
                        <a:rPr lang="es-ES" sz="1100" b="1" i="0" u="none" strike="noStrike">
                          <a:solidFill>
                            <a:srgbClr val="FFFFFF"/>
                          </a:solidFill>
                          <a:effectLst/>
                          <a:latin typeface="Gill Sans MT" panose="020B0502020104020203" pitchFamily="34" charset="0"/>
                        </a:rPr>
                        <a:t>Costo estándar del Equipamiento Básico (Eq)</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l" rtl="0" fontAlgn="ctr"/>
                      <a:r>
                        <a:rPr lang="en-US" sz="1100" b="0" i="0" u="none" strike="noStrike">
                          <a:solidFill>
                            <a:srgbClr val="000000"/>
                          </a:solidFill>
                          <a:effectLst/>
                          <a:latin typeface="Gill Sans MT" panose="020B0502020104020203" pitchFamily="34" charset="0"/>
                        </a:rPr>
                        <a:t> $                                   0.04 </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vMerge="1">
                  <a:txBody>
                    <a:bodyPr/>
                    <a:lstStyle/>
                    <a:p>
                      <a:endParaRPr lang="en-US"/>
                    </a:p>
                  </a:txBody>
                  <a:tcPr/>
                </a:tc>
                <a:tc vMerge="1">
                  <a:txBody>
                    <a:bodyPr/>
                    <a:lstStyle/>
                    <a:p>
                      <a:endParaRPr lang="en-US"/>
                    </a:p>
                  </a:txBody>
                  <a:tcPr/>
                </a:tc>
                <a:tc>
                  <a:txBody>
                    <a:bodyPr/>
                    <a:lstStyle/>
                    <a:p>
                      <a:pPr algn="r" fontAlgn="b"/>
                      <a:r>
                        <a:rPr lang="en-US" sz="900" b="0" i="0" u="none" strike="noStrike">
                          <a:solidFill>
                            <a:srgbClr val="FFFFFF"/>
                          </a:solidFill>
                          <a:effectLst/>
                          <a:latin typeface="Calibri" panose="020F0502020204030204" pitchFamily="34" charset="0"/>
                        </a:rPr>
                        <a:t>0.3%</a:t>
                      </a:r>
                    </a:p>
                  </a:txBody>
                  <a:tcPr marL="7502" marR="7502" marT="7502" marB="0" anchor="b">
                    <a:lnL>
                      <a:noFill/>
                    </a:lnL>
                    <a:lnR>
                      <a:noFill/>
                    </a:lnR>
                    <a:lnT>
                      <a:noFill/>
                    </a:lnT>
                    <a:lnB>
                      <a:noFill/>
                    </a:lnB>
                    <a:solidFill>
                      <a:srgbClr val="2F75B5"/>
                    </a:solidFill>
                  </a:tcPr>
                </a:tc>
                <a:extLst>
                  <a:ext uri="{0D108BD9-81ED-4DB2-BD59-A6C34878D82A}">
                    <a16:rowId xmlns:a16="http://schemas.microsoft.com/office/drawing/2014/main" val="308409758"/>
                  </a:ext>
                </a:extLst>
              </a:tr>
              <a:tr h="240074">
                <a:tc>
                  <a:txBody>
                    <a:bodyPr/>
                    <a:lstStyle/>
                    <a:p>
                      <a:pPr algn="just" rtl="0" fontAlgn="ctr"/>
                      <a:r>
                        <a:rPr lang="es-ES" sz="1100" b="1" i="0" u="none" strike="noStrike">
                          <a:solidFill>
                            <a:srgbClr val="FFFFFF"/>
                          </a:solidFill>
                          <a:effectLst/>
                          <a:latin typeface="Gill Sans MT" panose="020B0502020104020203" pitchFamily="34" charset="0"/>
                        </a:rPr>
                        <a:t>Costo estándar de Infraestructura (If)</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a:txBody>
                    <a:bodyPr/>
                    <a:lstStyle/>
                    <a:p>
                      <a:pPr algn="l" rtl="0" fontAlgn="ctr"/>
                      <a:r>
                        <a:rPr lang="en-US" sz="1100" b="0" i="0" u="none" strike="noStrike">
                          <a:solidFill>
                            <a:srgbClr val="000000"/>
                          </a:solidFill>
                          <a:effectLst/>
                          <a:latin typeface="Gill Sans MT" panose="020B0502020104020203" pitchFamily="34" charset="0"/>
                        </a:rPr>
                        <a:t> $                                   0.06 </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vMerge="1">
                  <a:txBody>
                    <a:bodyPr/>
                    <a:lstStyle/>
                    <a:p>
                      <a:endParaRPr lang="en-US"/>
                    </a:p>
                  </a:txBody>
                  <a:tcPr/>
                </a:tc>
                <a:tc vMerge="1">
                  <a:txBody>
                    <a:bodyPr/>
                    <a:lstStyle/>
                    <a:p>
                      <a:endParaRPr lang="en-US"/>
                    </a:p>
                  </a:txBody>
                  <a:tcPr/>
                </a:tc>
                <a:tc>
                  <a:txBody>
                    <a:bodyPr/>
                    <a:lstStyle/>
                    <a:p>
                      <a:pPr algn="r" fontAlgn="b"/>
                      <a:r>
                        <a:rPr lang="en-US" sz="900" b="0" i="0" u="none" strike="noStrike">
                          <a:solidFill>
                            <a:srgbClr val="FFFFFF"/>
                          </a:solidFill>
                          <a:effectLst/>
                          <a:latin typeface="Calibri" panose="020F0502020204030204" pitchFamily="34" charset="0"/>
                        </a:rPr>
                        <a:t>0.5%</a:t>
                      </a:r>
                    </a:p>
                  </a:txBody>
                  <a:tcPr marL="7502" marR="7502" marT="7502" marB="0" anchor="b">
                    <a:lnL>
                      <a:noFill/>
                    </a:lnL>
                    <a:lnR>
                      <a:noFill/>
                    </a:lnR>
                    <a:lnT>
                      <a:noFill/>
                    </a:lnT>
                    <a:lnB>
                      <a:noFill/>
                    </a:lnB>
                    <a:solidFill>
                      <a:srgbClr val="2F75B5"/>
                    </a:solidFill>
                  </a:tcPr>
                </a:tc>
                <a:extLst>
                  <a:ext uri="{0D108BD9-81ED-4DB2-BD59-A6C34878D82A}">
                    <a16:rowId xmlns:a16="http://schemas.microsoft.com/office/drawing/2014/main" val="2357645076"/>
                  </a:ext>
                </a:extLst>
              </a:tr>
              <a:tr h="240074">
                <a:tc>
                  <a:txBody>
                    <a:bodyPr/>
                    <a:lstStyle/>
                    <a:p>
                      <a:pPr algn="just" rtl="0" fontAlgn="ctr"/>
                      <a:r>
                        <a:rPr lang="es-ES" sz="1100" b="1" i="0" u="none" strike="noStrike">
                          <a:solidFill>
                            <a:srgbClr val="FFFFFF"/>
                          </a:solidFill>
                          <a:effectLst/>
                          <a:latin typeface="Gill Sans MT" panose="020B0502020104020203" pitchFamily="34" charset="0"/>
                        </a:rPr>
                        <a:t>Costo estándar de los Servicios Administrativos (Sa)</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a:txBody>
                    <a:bodyPr/>
                    <a:lstStyle/>
                    <a:p>
                      <a:pPr algn="l" rtl="0" fontAlgn="ctr"/>
                      <a:r>
                        <a:rPr lang="en-US" sz="1100" b="0" i="0" u="none" strike="noStrike">
                          <a:solidFill>
                            <a:srgbClr val="000000"/>
                          </a:solidFill>
                          <a:effectLst/>
                          <a:latin typeface="Gill Sans MT" panose="020B0502020104020203" pitchFamily="34" charset="0"/>
                        </a:rPr>
                        <a:t> </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rowSpan="2">
                  <a:txBody>
                    <a:bodyPr/>
                    <a:lstStyle/>
                    <a:p>
                      <a:pPr algn="ctr" fontAlgn="ctr"/>
                      <a:r>
                        <a:rPr lang="en-US" sz="800" b="0" i="0" u="none" strike="noStrike">
                          <a:solidFill>
                            <a:srgbClr val="FFFFFF"/>
                          </a:solidFill>
                          <a:effectLst/>
                          <a:latin typeface="Calibri" panose="020F0502020204030204" pitchFamily="34" charset="0"/>
                        </a:rPr>
                        <a:t>costos indirectos</a:t>
                      </a:r>
                    </a:p>
                  </a:txBody>
                  <a:tcPr marL="7502" marR="7502" marT="7502" marB="0" vert="vert270" anchor="ctr">
                    <a:lnL w="12700" cap="flat" cmpd="sng" algn="ctr">
                      <a:solidFill>
                        <a:srgbClr val="FFFFFF"/>
                      </a:solidFill>
                      <a:prstDash val="solid"/>
                      <a:round/>
                      <a:headEnd type="none" w="med" len="med"/>
                      <a:tailEnd type="none" w="med" len="med"/>
                    </a:lnL>
                    <a:lnR>
                      <a:noFill/>
                    </a:lnR>
                    <a:lnT>
                      <a:noFill/>
                    </a:lnT>
                    <a:lnB>
                      <a:noFill/>
                    </a:lnB>
                    <a:solidFill>
                      <a:srgbClr val="1F4E78"/>
                    </a:solidFill>
                  </a:tcPr>
                </a:tc>
                <a:tc rowSpan="2">
                  <a:txBody>
                    <a:bodyPr/>
                    <a:lstStyle/>
                    <a:p>
                      <a:pPr algn="ctr" fontAlgn="ctr"/>
                      <a:r>
                        <a:rPr lang="en-US" sz="900" b="0" i="0" u="none" strike="noStrike">
                          <a:solidFill>
                            <a:srgbClr val="FFFFFF"/>
                          </a:solidFill>
                          <a:effectLst/>
                          <a:latin typeface="Calibri" panose="020F0502020204030204" pitchFamily="34" charset="0"/>
                        </a:rPr>
                        <a:t>0%</a:t>
                      </a:r>
                    </a:p>
                  </a:txBody>
                  <a:tcPr marL="7502" marR="7502" marT="7502" marB="0" anchor="ctr">
                    <a:lnL>
                      <a:noFill/>
                    </a:lnL>
                    <a:lnR>
                      <a:noFill/>
                    </a:lnR>
                    <a:lnT>
                      <a:noFill/>
                    </a:lnT>
                    <a:lnB>
                      <a:noFill/>
                    </a:lnB>
                    <a:solidFill>
                      <a:srgbClr val="1F4E78"/>
                    </a:solidFill>
                  </a:tcPr>
                </a:tc>
                <a:tc>
                  <a:txBody>
                    <a:bodyPr/>
                    <a:lstStyle/>
                    <a:p>
                      <a:pPr algn="r" fontAlgn="b"/>
                      <a:r>
                        <a:rPr lang="en-US" sz="900" b="0" i="0" u="none" strike="noStrike">
                          <a:solidFill>
                            <a:srgbClr val="FFFFFF"/>
                          </a:solidFill>
                          <a:effectLst/>
                          <a:latin typeface="Calibri" panose="020F0502020204030204" pitchFamily="34" charset="0"/>
                        </a:rPr>
                        <a:t>0%</a:t>
                      </a:r>
                    </a:p>
                  </a:txBody>
                  <a:tcPr marL="7502" marR="7502" marT="7502" marB="0" anchor="b">
                    <a:lnL>
                      <a:noFill/>
                    </a:lnL>
                    <a:lnR>
                      <a:noFill/>
                    </a:lnR>
                    <a:lnT>
                      <a:noFill/>
                    </a:lnT>
                    <a:lnB>
                      <a:noFill/>
                    </a:lnB>
                    <a:solidFill>
                      <a:srgbClr val="1F4E78"/>
                    </a:solidFill>
                  </a:tcPr>
                </a:tc>
                <a:extLst>
                  <a:ext uri="{0D108BD9-81ED-4DB2-BD59-A6C34878D82A}">
                    <a16:rowId xmlns:a16="http://schemas.microsoft.com/office/drawing/2014/main" val="1295599407"/>
                  </a:ext>
                </a:extLst>
              </a:tr>
              <a:tr h="240074">
                <a:tc>
                  <a:txBody>
                    <a:bodyPr/>
                    <a:lstStyle/>
                    <a:p>
                      <a:pPr algn="just" rtl="0" fontAlgn="ctr"/>
                      <a:r>
                        <a:rPr lang="es-ES" sz="1100" b="1" i="0" u="none" strike="noStrike">
                          <a:solidFill>
                            <a:srgbClr val="FFFFFF"/>
                          </a:solidFill>
                          <a:effectLst/>
                          <a:latin typeface="Gill Sans MT" panose="020B0502020104020203" pitchFamily="34" charset="0"/>
                        </a:rPr>
                        <a:t>Costo estándar de los Servicios Generales (Sg)</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a:txBody>
                    <a:bodyPr/>
                    <a:lstStyle/>
                    <a:p>
                      <a:pPr algn="l" rtl="0" fontAlgn="ctr"/>
                      <a:r>
                        <a:rPr lang="en-US" sz="1100" b="0" i="0" u="none" strike="noStrike">
                          <a:solidFill>
                            <a:srgbClr val="000000"/>
                          </a:solidFill>
                          <a:effectLst/>
                          <a:latin typeface="Gill Sans MT" panose="020B0502020104020203" pitchFamily="34" charset="0"/>
                        </a:rPr>
                        <a:t> </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E78"/>
                    </a:solidFill>
                  </a:tcPr>
                </a:tc>
                <a:tc vMerge="1">
                  <a:txBody>
                    <a:bodyPr/>
                    <a:lstStyle/>
                    <a:p>
                      <a:endParaRPr lang="en-US"/>
                    </a:p>
                  </a:txBody>
                  <a:tcPr/>
                </a:tc>
                <a:tc vMerge="1">
                  <a:txBody>
                    <a:bodyPr/>
                    <a:lstStyle/>
                    <a:p>
                      <a:endParaRPr lang="en-US"/>
                    </a:p>
                  </a:txBody>
                  <a:tcPr/>
                </a:tc>
                <a:tc>
                  <a:txBody>
                    <a:bodyPr/>
                    <a:lstStyle/>
                    <a:p>
                      <a:pPr algn="r" fontAlgn="b"/>
                      <a:r>
                        <a:rPr lang="en-US" sz="900" b="0" i="0" u="none" strike="noStrike">
                          <a:solidFill>
                            <a:srgbClr val="FFFFFF"/>
                          </a:solidFill>
                          <a:effectLst/>
                          <a:latin typeface="Calibri" panose="020F0502020204030204" pitchFamily="34" charset="0"/>
                        </a:rPr>
                        <a:t>0%</a:t>
                      </a:r>
                    </a:p>
                  </a:txBody>
                  <a:tcPr marL="7502" marR="7502" marT="7502" marB="0" anchor="b">
                    <a:lnL>
                      <a:noFill/>
                    </a:lnL>
                    <a:lnR>
                      <a:noFill/>
                    </a:lnR>
                    <a:lnT>
                      <a:noFill/>
                    </a:lnT>
                    <a:lnB>
                      <a:noFill/>
                    </a:lnB>
                    <a:solidFill>
                      <a:srgbClr val="1F4E78"/>
                    </a:solidFill>
                  </a:tcPr>
                </a:tc>
                <a:extLst>
                  <a:ext uri="{0D108BD9-81ED-4DB2-BD59-A6C34878D82A}">
                    <a16:rowId xmlns:a16="http://schemas.microsoft.com/office/drawing/2014/main" val="1429545981"/>
                  </a:ext>
                </a:extLst>
              </a:tr>
              <a:tr h="225069">
                <a:tc>
                  <a:txBody>
                    <a:bodyPr/>
                    <a:lstStyle/>
                    <a:p>
                      <a:pPr algn="just" rtl="0" fontAlgn="ctr"/>
                      <a:r>
                        <a:rPr lang="es-ES" sz="1100" b="1" i="0" u="none" strike="noStrike">
                          <a:solidFill>
                            <a:srgbClr val="FFFFFF"/>
                          </a:solidFill>
                          <a:effectLst/>
                          <a:latin typeface="Gill Sans MT" panose="020B0502020104020203" pitchFamily="34" charset="0"/>
                        </a:rPr>
                        <a:t>Costo estándar de la consulta médica especializada</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rtl="0" fontAlgn="ctr"/>
                      <a:r>
                        <a:rPr lang="en-US" sz="1100" b="0" i="0" u="none" strike="noStrike">
                          <a:solidFill>
                            <a:srgbClr val="FFFFFF"/>
                          </a:solidFill>
                          <a:effectLst/>
                          <a:latin typeface="Gill Sans MT" panose="020B0502020104020203" pitchFamily="34" charset="0"/>
                        </a:rPr>
                        <a:t> $                                 12.63 </a:t>
                      </a:r>
                    </a:p>
                  </a:txBody>
                  <a:tcPr marL="7502" marR="7502" marT="75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502" marR="7502" marT="7502" marB="0" anchor="b">
                    <a:lnL w="12700" cap="flat" cmpd="sng" algn="ctr">
                      <a:solidFill>
                        <a:srgbClr val="FFFFFF"/>
                      </a:solidFill>
                      <a:prstDash val="solid"/>
                      <a:round/>
                      <a:headEnd type="none" w="med" len="med"/>
                      <a:tailEnd type="none" w="med" len="med"/>
                    </a:lnL>
                    <a:lnR>
                      <a:noFill/>
                    </a:lnR>
                    <a:lnT>
                      <a:noFill/>
                    </a:lnT>
                    <a:lnB>
                      <a:noFill/>
                    </a:lnB>
                    <a:solidFill>
                      <a:srgbClr val="E7E6E6"/>
                    </a:solidFill>
                  </a:tcPr>
                </a:tc>
                <a:tc>
                  <a:txBody>
                    <a:bodyPr/>
                    <a:lstStyle/>
                    <a:p>
                      <a:pPr algn="ctr" fontAlgn="b"/>
                      <a:r>
                        <a:rPr lang="en-US" sz="900" b="0" i="0" u="none" strike="noStrike">
                          <a:solidFill>
                            <a:srgbClr val="000000"/>
                          </a:solidFill>
                          <a:effectLst/>
                          <a:latin typeface="Calibri" panose="020F0502020204030204" pitchFamily="34" charset="0"/>
                        </a:rPr>
                        <a:t>100%</a:t>
                      </a:r>
                    </a:p>
                  </a:txBody>
                  <a:tcPr marL="7502" marR="7502" marT="7502" marB="0" anchor="b">
                    <a:lnL>
                      <a:noFill/>
                    </a:lnL>
                    <a:lnR>
                      <a:noFill/>
                    </a:lnR>
                    <a:lnT>
                      <a:noFill/>
                    </a:lnT>
                    <a:lnB>
                      <a:noFill/>
                    </a:lnB>
                    <a:solidFill>
                      <a:srgbClr val="E7E6E6"/>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502" marR="7502" marT="7502" marB="0" anchor="b">
                    <a:lnL>
                      <a:noFill/>
                    </a:lnL>
                    <a:lnR>
                      <a:noFill/>
                    </a:lnR>
                    <a:lnT>
                      <a:noFill/>
                    </a:lnT>
                    <a:lnB>
                      <a:noFill/>
                    </a:lnB>
                  </a:tcPr>
                </a:tc>
                <a:extLst>
                  <a:ext uri="{0D108BD9-81ED-4DB2-BD59-A6C34878D82A}">
                    <a16:rowId xmlns:a16="http://schemas.microsoft.com/office/drawing/2014/main" val="2239456018"/>
                  </a:ext>
                </a:extLst>
              </a:tr>
            </a:tbl>
          </a:graphicData>
        </a:graphic>
      </p:graphicFrame>
    </p:spTree>
    <p:extLst>
      <p:ext uri="{BB962C8B-B14F-4D97-AF65-F5344CB8AC3E}">
        <p14:creationId xmlns:p14="http://schemas.microsoft.com/office/powerpoint/2010/main" val="1783350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89691" y="208676"/>
            <a:ext cx="8732094" cy="880379"/>
          </a:xfrm>
        </p:spPr>
        <p:txBody>
          <a:bodyPr>
            <a:noAutofit/>
          </a:bodyPr>
          <a:lstStyle/>
          <a:p>
            <a:pPr algn="l"/>
            <a:r>
              <a:rPr lang="es-SV" sz="2700" b="1" dirty="0"/>
              <a:t>Dos aspectos importes: toma de decisiones sobre la base de los resultados de los costos estándar</a:t>
            </a:r>
            <a:endParaRPr lang="es-SV" sz="1500" dirty="0"/>
          </a:p>
        </p:txBody>
      </p:sp>
      <p:sp>
        <p:nvSpPr>
          <p:cNvPr id="2" name="Rectángulo 1"/>
          <p:cNvSpPr/>
          <p:nvPr/>
        </p:nvSpPr>
        <p:spPr>
          <a:xfrm>
            <a:off x="514773" y="1471519"/>
            <a:ext cx="8019627" cy="880380"/>
          </a:xfrm>
          <a:prstGeom prst="rect">
            <a:avLst/>
          </a:prstGeom>
        </p:spPr>
        <p:txBody>
          <a:bodyPr>
            <a:noAutofit/>
          </a:bodyPr>
          <a:lstStyle/>
          <a:p>
            <a:pPr algn="just">
              <a:spcBef>
                <a:spcPts val="1800"/>
              </a:spcBef>
              <a:spcAft>
                <a:spcPts val="800"/>
              </a:spcAft>
              <a:buFont typeface="Arial" pitchFamily="34" charset="0"/>
              <a:buNone/>
            </a:pPr>
            <a:r>
              <a:rPr lang="es-ES" sz="1600" dirty="0">
                <a:solidFill>
                  <a:srgbClr val="6C6463"/>
                </a:solidFill>
              </a:rPr>
              <a:t>Casi siempre varía de los costos reales porque la situación sigue cambiando, involucrando diferentes factores impredecibles. Las </a:t>
            </a:r>
            <a:r>
              <a:rPr lang="es-ES" sz="1600" b="1" dirty="0">
                <a:solidFill>
                  <a:srgbClr val="6C6463"/>
                </a:solidFill>
              </a:rPr>
              <a:t>diferencias que llegaran se conocen como variaciones de costos</a:t>
            </a:r>
            <a:r>
              <a:rPr lang="es-ES" sz="1600" dirty="0">
                <a:solidFill>
                  <a:srgbClr val="6C6463"/>
                </a:solidFill>
              </a:rPr>
              <a:t>.</a:t>
            </a:r>
            <a:endParaRPr lang="es-SV" sz="1600" dirty="0">
              <a:solidFill>
                <a:srgbClr val="6C6463"/>
              </a:solidFill>
            </a:endParaRPr>
          </a:p>
        </p:txBody>
      </p:sp>
      <p:pic>
        <p:nvPicPr>
          <p:cNvPr id="16" name="Gráfico 15" descr="Reseña de cliente">
            <a:extLst>
              <a:ext uri="{FF2B5EF4-FFF2-40B4-BE49-F238E27FC236}">
                <a16:creationId xmlns:a16="http://schemas.microsoft.com/office/drawing/2014/main" id="{B98AC0DD-66C2-A9EE-DC2D-34B3FBF262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1840" y="3845897"/>
            <a:ext cx="985520" cy="985520"/>
          </a:xfrm>
          <a:prstGeom prst="rect">
            <a:avLst/>
          </a:prstGeom>
        </p:spPr>
      </p:pic>
      <p:sp>
        <p:nvSpPr>
          <p:cNvPr id="4" name="Rectángulo 3">
            <a:extLst>
              <a:ext uri="{FF2B5EF4-FFF2-40B4-BE49-F238E27FC236}">
                <a16:creationId xmlns:a16="http://schemas.microsoft.com/office/drawing/2014/main" id="{C9C75FD3-8160-C42B-36AC-0395ED1DF37A}"/>
              </a:ext>
            </a:extLst>
          </p:cNvPr>
          <p:cNvSpPr/>
          <p:nvPr/>
        </p:nvSpPr>
        <p:spPr>
          <a:xfrm>
            <a:off x="562186" y="2643468"/>
            <a:ext cx="8019627" cy="1427105"/>
          </a:xfrm>
          <a:prstGeom prst="rect">
            <a:avLst/>
          </a:prstGeom>
        </p:spPr>
        <p:txBody>
          <a:bodyPr>
            <a:noAutofit/>
          </a:bodyPr>
          <a:lstStyle/>
          <a:p>
            <a:pPr algn="just">
              <a:spcBef>
                <a:spcPts val="1800"/>
              </a:spcBef>
              <a:spcAft>
                <a:spcPts val="800"/>
              </a:spcAft>
              <a:buFont typeface="Arial" pitchFamily="34" charset="0"/>
              <a:buNone/>
            </a:pPr>
            <a:r>
              <a:rPr lang="es-ES" sz="1600" dirty="0">
                <a:solidFill>
                  <a:srgbClr val="6C6463"/>
                </a:solidFill>
              </a:rPr>
              <a:t>En caso de que </a:t>
            </a:r>
            <a:r>
              <a:rPr lang="es-ES" sz="1600" u="sng" dirty="0">
                <a:solidFill>
                  <a:srgbClr val="6C6463"/>
                </a:solidFill>
              </a:rPr>
              <a:t>el costo real de la empresa sea más alto que el costo estándar</a:t>
            </a:r>
            <a:r>
              <a:rPr lang="es-ES" sz="1600" dirty="0">
                <a:solidFill>
                  <a:srgbClr val="6C6463"/>
                </a:solidFill>
              </a:rPr>
              <a:t>, entonces la empresa tiene una </a:t>
            </a:r>
            <a:r>
              <a:rPr lang="es-ES" sz="1600" b="1" dirty="0">
                <a:solidFill>
                  <a:srgbClr val="6C6463"/>
                </a:solidFill>
              </a:rPr>
              <a:t>variación desfavorable</a:t>
            </a:r>
            <a:r>
              <a:rPr lang="es-ES" sz="1600" dirty="0">
                <a:solidFill>
                  <a:srgbClr val="6C6463"/>
                </a:solidFill>
              </a:rPr>
              <a:t>. Por el contrario, </a:t>
            </a:r>
            <a:r>
              <a:rPr lang="es-ES" sz="1600" u="sng" dirty="0">
                <a:solidFill>
                  <a:srgbClr val="6C6463"/>
                </a:solidFill>
              </a:rPr>
              <a:t>si el costo real es menor que el costo estándar</a:t>
            </a:r>
            <a:r>
              <a:rPr lang="es-ES" sz="1600" dirty="0">
                <a:solidFill>
                  <a:srgbClr val="6C6463"/>
                </a:solidFill>
              </a:rPr>
              <a:t>, entonces la empresa tiene una </a:t>
            </a:r>
            <a:r>
              <a:rPr lang="es-ES" sz="1600" b="1" dirty="0">
                <a:solidFill>
                  <a:srgbClr val="6C6463"/>
                </a:solidFill>
              </a:rPr>
              <a:t>variación favorable</a:t>
            </a:r>
            <a:r>
              <a:rPr lang="es-ES" sz="1600" dirty="0">
                <a:solidFill>
                  <a:srgbClr val="6C6463"/>
                </a:solidFill>
              </a:rPr>
              <a:t>. </a:t>
            </a:r>
            <a:r>
              <a:rPr lang="es-ES" sz="1600" i="1" dirty="0">
                <a:solidFill>
                  <a:srgbClr val="6C6463"/>
                </a:solidFill>
              </a:rPr>
              <a:t>Las variaciones así recibidas ayudan a la administración a evaluar el motivo de las variaciones para que se puedan tomar las acciones apropiadas</a:t>
            </a:r>
            <a:r>
              <a:rPr lang="es-ES" sz="1600" dirty="0">
                <a:solidFill>
                  <a:srgbClr val="6C6463"/>
                </a:solidFill>
              </a:rPr>
              <a:t>.</a:t>
            </a:r>
            <a:endParaRPr lang="es-SV" sz="1600" dirty="0">
              <a:solidFill>
                <a:srgbClr val="6C6463"/>
              </a:solidFill>
            </a:endParaRPr>
          </a:p>
        </p:txBody>
      </p:sp>
    </p:spTree>
    <p:extLst>
      <p:ext uri="{BB962C8B-B14F-4D97-AF65-F5344CB8AC3E}">
        <p14:creationId xmlns:p14="http://schemas.microsoft.com/office/powerpoint/2010/main" val="2929232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89691" y="208677"/>
            <a:ext cx="8732094" cy="756524"/>
          </a:xfrm>
        </p:spPr>
        <p:txBody>
          <a:bodyPr>
            <a:noAutofit/>
          </a:bodyPr>
          <a:lstStyle/>
          <a:p>
            <a:pPr algn="l"/>
            <a:r>
              <a:rPr lang="es-SV" b="1" dirty="0"/>
              <a:t>¿Se puede aplicar el costo estándar a la vinculación de una PVIH u otros servicios vinculados a VIH/sida? Sí.</a:t>
            </a:r>
            <a:endParaRPr lang="es-SV" sz="1400" dirty="0"/>
          </a:p>
        </p:txBody>
      </p:sp>
      <p:pic>
        <p:nvPicPr>
          <p:cNvPr id="16" name="Gráfico 15" descr="Reseña de cliente">
            <a:extLst>
              <a:ext uri="{FF2B5EF4-FFF2-40B4-BE49-F238E27FC236}">
                <a16:creationId xmlns:a16="http://schemas.microsoft.com/office/drawing/2014/main" id="{B98AC0DD-66C2-A9EE-DC2D-34B3FBF262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3760" y="856136"/>
            <a:ext cx="619760" cy="619760"/>
          </a:xfrm>
          <a:prstGeom prst="rect">
            <a:avLst/>
          </a:prstGeom>
        </p:spPr>
      </p:pic>
      <p:sp>
        <p:nvSpPr>
          <p:cNvPr id="2" name="Rectángulo 1"/>
          <p:cNvSpPr/>
          <p:nvPr/>
        </p:nvSpPr>
        <p:spPr>
          <a:xfrm>
            <a:off x="250651" y="1219960"/>
            <a:ext cx="8620334" cy="3646679"/>
          </a:xfrm>
          <a:prstGeom prst="rect">
            <a:avLst/>
          </a:prstGeom>
        </p:spPr>
        <p:txBody>
          <a:bodyPr>
            <a:noAutofit/>
          </a:bodyPr>
          <a:lstStyle/>
          <a:p>
            <a:pPr algn="just">
              <a:spcBef>
                <a:spcPts val="1800"/>
              </a:spcBef>
              <a:spcAft>
                <a:spcPts val="800"/>
              </a:spcAft>
              <a:buFont typeface="Arial" pitchFamily="34" charset="0"/>
              <a:buNone/>
            </a:pPr>
            <a:r>
              <a:rPr lang="es-ES" sz="1400" dirty="0">
                <a:solidFill>
                  <a:srgbClr val="6C6463"/>
                </a:solidFill>
              </a:rPr>
              <a:t>Gracias a esta aproximación a los costos estándar trabajados, una </a:t>
            </a:r>
            <a:r>
              <a:rPr lang="es-ES" sz="1400" dirty="0" err="1">
                <a:solidFill>
                  <a:srgbClr val="6C6463"/>
                </a:solidFill>
              </a:rPr>
              <a:t>ONG´s</a:t>
            </a:r>
            <a:r>
              <a:rPr lang="es-ES" sz="1400" dirty="0">
                <a:solidFill>
                  <a:srgbClr val="6C6463"/>
                </a:solidFill>
              </a:rPr>
              <a:t> tiene la posibilidad de conocer los costos eficientes a la hora de realizar una vinculación de una PVIH a un servicio vinculado a VIH/sida determinado.</a:t>
            </a:r>
          </a:p>
          <a:p>
            <a:pPr algn="just">
              <a:buFont typeface="Arial" pitchFamily="34" charset="0"/>
              <a:buNone/>
            </a:pPr>
            <a:r>
              <a:rPr lang="es-ES" sz="1400" dirty="0">
                <a:solidFill>
                  <a:srgbClr val="6C6463"/>
                </a:solidFill>
              </a:rPr>
              <a:t>Por ejemplo, la </a:t>
            </a:r>
            <a:r>
              <a:rPr lang="es-ES" sz="1400" dirty="0" err="1">
                <a:solidFill>
                  <a:srgbClr val="6C6463"/>
                </a:solidFill>
              </a:rPr>
              <a:t>ONG´s</a:t>
            </a:r>
            <a:r>
              <a:rPr lang="es-ES" sz="1400" dirty="0">
                <a:solidFill>
                  <a:srgbClr val="6C6463"/>
                </a:solidFill>
              </a:rPr>
              <a:t> Ayuda para hombre y mujeres que viven con VIH/sida, puede tener un costo estándar establecido en 20 dólares/</a:t>
            </a:r>
            <a:r>
              <a:rPr lang="es-ES" sz="1400" dirty="0" err="1">
                <a:solidFill>
                  <a:srgbClr val="6C6463"/>
                </a:solidFill>
              </a:rPr>
              <a:t>dia</a:t>
            </a:r>
            <a:r>
              <a:rPr lang="es-ES" sz="1400" dirty="0">
                <a:solidFill>
                  <a:srgbClr val="6C6463"/>
                </a:solidFill>
              </a:rPr>
              <a:t>. En dicho importe se incluyen la atribución de material educativo necesario para orientas a las personas sobre los servicios ofrecidos en los establecimientos, pago de transporte, el tiempo que asigna un promotor navegador para acompañar a la persona en los establecimientos y otros gastos como el consumo energético o los costos laborales del personal administrativo de la </a:t>
            </a:r>
            <a:r>
              <a:rPr lang="es-ES" sz="1400" dirty="0" err="1">
                <a:solidFill>
                  <a:srgbClr val="6C6463"/>
                </a:solidFill>
              </a:rPr>
              <a:t>ONG´s</a:t>
            </a:r>
            <a:r>
              <a:rPr lang="es-ES" sz="1400" dirty="0">
                <a:solidFill>
                  <a:srgbClr val="6C6463"/>
                </a:solidFill>
              </a:rPr>
              <a:t>.</a:t>
            </a:r>
          </a:p>
          <a:p>
            <a:pPr algn="just">
              <a:buFont typeface="Arial" pitchFamily="34" charset="0"/>
              <a:buNone/>
            </a:pPr>
            <a:endParaRPr lang="es-ES" sz="1400" dirty="0">
              <a:solidFill>
                <a:srgbClr val="6C6463"/>
              </a:solidFill>
            </a:endParaRPr>
          </a:p>
          <a:p>
            <a:pPr algn="just">
              <a:buFont typeface="Arial" pitchFamily="34" charset="0"/>
              <a:buNone/>
            </a:pPr>
            <a:r>
              <a:rPr lang="es-ES" sz="1400" dirty="0">
                <a:solidFill>
                  <a:srgbClr val="6C6463"/>
                </a:solidFill>
              </a:rPr>
              <a:t>Así, es posible definir que el tiempo de acompañamiento por parte del promotor navegador eficiente para dicha vinculación pasa por emplear 4 horas de un promotor, cantidades exactas de dinero para el pago de transportes, alimentación y otros elementos y 60 minutos para registrar el proceso de vinculación de una persona a los servicios vinculados a VIH/sida previamente establecida.</a:t>
            </a:r>
          </a:p>
          <a:p>
            <a:pPr algn="just">
              <a:buFont typeface="Arial" pitchFamily="34" charset="0"/>
              <a:buNone/>
            </a:pPr>
            <a:endParaRPr lang="es-ES" sz="1400" dirty="0">
              <a:solidFill>
                <a:srgbClr val="6C6463"/>
              </a:solidFill>
            </a:endParaRPr>
          </a:p>
          <a:p>
            <a:pPr algn="just">
              <a:buFont typeface="Arial" pitchFamily="34" charset="0"/>
              <a:buNone/>
            </a:pPr>
            <a:r>
              <a:rPr lang="es-ES" sz="1400" dirty="0">
                <a:solidFill>
                  <a:srgbClr val="6C6463"/>
                </a:solidFill>
              </a:rPr>
              <a:t>Cualquier desviación respecto a este tipo de estándares suele traducirse para la </a:t>
            </a:r>
            <a:r>
              <a:rPr lang="es-ES" sz="1400" dirty="0" err="1">
                <a:solidFill>
                  <a:srgbClr val="6C6463"/>
                </a:solidFill>
              </a:rPr>
              <a:t>ONG´s</a:t>
            </a:r>
            <a:r>
              <a:rPr lang="es-ES" sz="1400" dirty="0">
                <a:solidFill>
                  <a:srgbClr val="6C6463"/>
                </a:solidFill>
              </a:rPr>
              <a:t> en </a:t>
            </a:r>
            <a:r>
              <a:rPr lang="es-ES" sz="1400" b="1" dirty="0">
                <a:solidFill>
                  <a:schemeClr val="bg1"/>
                </a:solidFill>
                <a:highlight>
                  <a:srgbClr val="FF6600"/>
                </a:highlight>
              </a:rPr>
              <a:t>sobrecostos</a:t>
            </a:r>
            <a:r>
              <a:rPr lang="es-ES" sz="1400" dirty="0">
                <a:solidFill>
                  <a:schemeClr val="bg1"/>
                </a:solidFill>
                <a:highlight>
                  <a:srgbClr val="FF6600"/>
                </a:highlight>
              </a:rPr>
              <a:t> o </a:t>
            </a:r>
            <a:r>
              <a:rPr lang="es-ES" sz="1400" b="1" dirty="0">
                <a:solidFill>
                  <a:schemeClr val="bg1"/>
                </a:solidFill>
                <a:highlight>
                  <a:srgbClr val="FF6600"/>
                </a:highlight>
              </a:rPr>
              <a:t>ineficiencias</a:t>
            </a:r>
            <a:r>
              <a:rPr lang="es-ES" sz="1400" dirty="0">
                <a:solidFill>
                  <a:schemeClr val="bg1"/>
                </a:solidFill>
              </a:rPr>
              <a:t>. </a:t>
            </a:r>
            <a:r>
              <a:rPr lang="es-ES" sz="1400" dirty="0">
                <a:solidFill>
                  <a:srgbClr val="6C6463"/>
                </a:solidFill>
              </a:rPr>
              <a:t>Es decir, en la posibilidad de obtener un número menor de PVIH vinculados en un determinado tiempo.</a:t>
            </a:r>
            <a:endParaRPr lang="es-SV" sz="1400" dirty="0">
              <a:solidFill>
                <a:srgbClr val="6C6463"/>
              </a:solidFill>
            </a:endParaRPr>
          </a:p>
        </p:txBody>
      </p:sp>
    </p:spTree>
    <p:extLst>
      <p:ext uri="{BB962C8B-B14F-4D97-AF65-F5344CB8AC3E}">
        <p14:creationId xmlns:p14="http://schemas.microsoft.com/office/powerpoint/2010/main" val="2912836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p:txBody>
          <a:bodyPr>
            <a:noAutofit/>
          </a:bodyPr>
          <a:lstStyle/>
          <a:p>
            <a:r>
              <a:rPr lang="es-SV" sz="3200" dirty="0"/>
              <a:t>Tema 12. </a:t>
            </a:r>
            <a:r>
              <a:rPr lang="es-ES" sz="3200" dirty="0"/>
              <a:t>Preguntas/reflexiones</a:t>
            </a:r>
            <a:endParaRPr lang="es-SV" sz="1800" dirty="0"/>
          </a:p>
        </p:txBody>
      </p:sp>
      <p:sp>
        <p:nvSpPr>
          <p:cNvPr id="2" name="Subtítulo 1">
            <a:extLst>
              <a:ext uri="{FF2B5EF4-FFF2-40B4-BE49-F238E27FC236}">
                <a16:creationId xmlns:a16="http://schemas.microsoft.com/office/drawing/2014/main" id="{878F7C29-F7AD-4D8F-8858-DB1CF7280981}"/>
              </a:ext>
            </a:extLst>
          </p:cNvPr>
          <p:cNvSpPr>
            <a:spLocks noGrp="1"/>
          </p:cNvSpPr>
          <p:nvPr>
            <p:ph type="subTitle" idx="1"/>
          </p:nvPr>
        </p:nvSpPr>
        <p:spPr/>
        <p:txBody>
          <a:bodyPr/>
          <a:lstStyle/>
          <a:p>
            <a:endParaRPr lang="es-PA"/>
          </a:p>
        </p:txBody>
      </p:sp>
    </p:spTree>
    <p:extLst>
      <p:ext uri="{BB962C8B-B14F-4D97-AF65-F5344CB8AC3E}">
        <p14:creationId xmlns:p14="http://schemas.microsoft.com/office/powerpoint/2010/main" val="280232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6104" y="250847"/>
            <a:ext cx="7772400" cy="461665"/>
          </a:xfrm>
        </p:spPr>
        <p:txBody>
          <a:bodyPr/>
          <a:lstStyle/>
          <a:p>
            <a:r>
              <a:rPr lang="es-SV" dirty="0"/>
              <a:t>Contenido</a:t>
            </a:r>
            <a:endParaRPr lang="es-ES" dirty="0"/>
          </a:p>
        </p:txBody>
      </p:sp>
      <p:sp>
        <p:nvSpPr>
          <p:cNvPr id="3" name="Marcador de contenido 2"/>
          <p:cNvSpPr>
            <a:spLocks noGrp="1"/>
          </p:cNvSpPr>
          <p:nvPr>
            <p:ph idx="1"/>
          </p:nvPr>
        </p:nvSpPr>
        <p:spPr>
          <a:xfrm>
            <a:off x="743574" y="846168"/>
            <a:ext cx="7688637" cy="3776072"/>
          </a:xfrm>
        </p:spPr>
        <p:txBody>
          <a:bodyPr>
            <a:noAutofit/>
          </a:bodyPr>
          <a:lstStyle/>
          <a:p>
            <a:pPr lvl="3">
              <a:spcBef>
                <a:spcPts val="1350"/>
              </a:spcBef>
            </a:pPr>
            <a:r>
              <a:rPr lang="es-SV" dirty="0"/>
              <a:t>Factores de producción: Equipamiento Básico (E)</a:t>
            </a:r>
          </a:p>
          <a:p>
            <a:pPr lvl="3">
              <a:spcBef>
                <a:spcPts val="1350"/>
              </a:spcBef>
            </a:pPr>
            <a:r>
              <a:rPr lang="es-SV" dirty="0"/>
              <a:t>Factores de producción: Infraestructura (</a:t>
            </a:r>
            <a:r>
              <a:rPr lang="es-SV" dirty="0" err="1"/>
              <a:t>If</a:t>
            </a:r>
            <a:r>
              <a:rPr lang="es-SV" dirty="0"/>
              <a:t>).</a:t>
            </a:r>
          </a:p>
          <a:p>
            <a:pPr lvl="2">
              <a:spcBef>
                <a:spcPts val="1350"/>
              </a:spcBef>
            </a:pPr>
            <a:r>
              <a:rPr lang="es-SV" dirty="0"/>
              <a:t>Costos indirectos</a:t>
            </a:r>
          </a:p>
          <a:p>
            <a:pPr lvl="3">
              <a:spcBef>
                <a:spcPts val="1350"/>
              </a:spcBef>
            </a:pPr>
            <a:r>
              <a:rPr lang="es-SV" dirty="0"/>
              <a:t>Servicios administrativos (Sa)</a:t>
            </a:r>
          </a:p>
          <a:p>
            <a:pPr lvl="3">
              <a:spcBef>
                <a:spcPts val="1350"/>
              </a:spcBef>
            </a:pPr>
            <a:r>
              <a:rPr lang="es-SV" dirty="0"/>
              <a:t>Costos de los servicios generales (Sg)</a:t>
            </a:r>
          </a:p>
          <a:p>
            <a:pPr>
              <a:spcBef>
                <a:spcPts val="1350"/>
              </a:spcBef>
            </a:pPr>
            <a:r>
              <a:rPr lang="es-SV" sz="2100" dirty="0"/>
              <a:t>Desarrollo de post test (10min)</a:t>
            </a:r>
          </a:p>
          <a:p>
            <a:pPr>
              <a:spcBef>
                <a:spcPts val="1350"/>
              </a:spcBef>
            </a:pPr>
            <a:r>
              <a:rPr lang="es-SV" sz="2100" dirty="0"/>
              <a:t>Preguntas/reflexiones</a:t>
            </a:r>
          </a:p>
        </p:txBody>
      </p:sp>
    </p:spTree>
    <p:extLst>
      <p:ext uri="{BB962C8B-B14F-4D97-AF65-F5344CB8AC3E}">
        <p14:creationId xmlns:p14="http://schemas.microsoft.com/office/powerpoint/2010/main" val="1735023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5DFCB14-E9C6-4622-A7B8-DB09E244843E}"/>
              </a:ext>
            </a:extLst>
          </p:cNvPr>
          <p:cNvSpPr>
            <a:spLocks noGrp="1"/>
          </p:cNvSpPr>
          <p:nvPr>
            <p:ph type="title"/>
          </p:nvPr>
        </p:nvSpPr>
        <p:spPr>
          <a:xfrm>
            <a:off x="361950" y="161923"/>
            <a:ext cx="8229600" cy="923330"/>
          </a:xfrm>
        </p:spPr>
        <p:txBody>
          <a:bodyPr vert="horz" lIns="91440" tIns="45720" rIns="91440" bIns="45720" rtlCol="0" anchor="b" anchorCtr="0">
            <a:noAutofit/>
          </a:bodyPr>
          <a:lstStyle/>
          <a:p>
            <a:r>
              <a:rPr lang="es-GT" sz="2700" b="1" dirty="0"/>
              <a:t>A manera de conclusiones…</a:t>
            </a:r>
            <a:br>
              <a:rPr lang="es-GT" sz="2700" b="1" dirty="0"/>
            </a:br>
            <a:r>
              <a:rPr lang="es-GT" sz="2700" b="1" dirty="0"/>
              <a:t>de la primera sesión de trabajo.</a:t>
            </a:r>
          </a:p>
        </p:txBody>
      </p:sp>
      <p:graphicFrame>
        <p:nvGraphicFramePr>
          <p:cNvPr id="7" name="Diagrama 6"/>
          <p:cNvGraphicFramePr/>
          <p:nvPr>
            <p:extLst>
              <p:ext uri="{D42A27DB-BD31-4B8C-83A1-F6EECF244321}">
                <p14:modId xmlns:p14="http://schemas.microsoft.com/office/powerpoint/2010/main" val="2549786948"/>
              </p:ext>
            </p:extLst>
          </p:nvPr>
        </p:nvGraphicFramePr>
        <p:xfrm>
          <a:off x="963569" y="1543320"/>
          <a:ext cx="7335882" cy="3049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3187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9DF24F4-221F-4D30-B386-9F5C4B2744A6}"/>
              </a:ext>
            </a:extLst>
          </p:cNvPr>
          <p:cNvSpPr/>
          <p:nvPr/>
        </p:nvSpPr>
        <p:spPr>
          <a:xfrm>
            <a:off x="127591" y="148856"/>
            <a:ext cx="8835656" cy="4922874"/>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GT"/>
          </a:p>
        </p:txBody>
      </p:sp>
      <p:sp>
        <p:nvSpPr>
          <p:cNvPr id="12" name="Title 11"/>
          <p:cNvSpPr>
            <a:spLocks noGrp="1"/>
          </p:cNvSpPr>
          <p:nvPr>
            <p:ph type="ctrTitle" idx="4294967295"/>
          </p:nvPr>
        </p:nvSpPr>
        <p:spPr>
          <a:xfrm>
            <a:off x="1188477" y="1417393"/>
            <a:ext cx="3856038" cy="1200150"/>
          </a:xfrm>
        </p:spPr>
        <p:txBody>
          <a:bodyPr>
            <a:normAutofit/>
          </a:bodyPr>
          <a:lstStyle/>
          <a:p>
            <a:r>
              <a:rPr lang="en-US" dirty="0" err="1">
                <a:solidFill>
                  <a:schemeClr val="tx2"/>
                </a:solidFill>
              </a:rPr>
              <a:t>Muchas</a:t>
            </a:r>
            <a:r>
              <a:rPr lang="en-US" dirty="0">
                <a:solidFill>
                  <a:schemeClr val="tx2"/>
                </a:solidFill>
              </a:rPr>
              <a:t> gracias</a:t>
            </a:r>
          </a:p>
        </p:txBody>
      </p:sp>
      <p:sp>
        <p:nvSpPr>
          <p:cNvPr id="6" name="Subtitle 12"/>
          <p:cNvSpPr txBox="1">
            <a:spLocks/>
          </p:cNvSpPr>
          <p:nvPr/>
        </p:nvSpPr>
        <p:spPr>
          <a:xfrm>
            <a:off x="1259136" y="2836586"/>
            <a:ext cx="2441328" cy="635277"/>
          </a:xfrm>
          <a:prstGeom prst="rect">
            <a:avLst/>
          </a:prstGeom>
        </p:spPr>
        <p:txBody>
          <a:bodyPr vert="horz" lIns="68580" tIns="34290" rIns="68580" bIns="3429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SV" sz="2400" dirty="0">
                <a:solidFill>
                  <a:schemeClr val="bg1">
                    <a:lumMod val="50000"/>
                  </a:schemeClr>
                </a:solidFill>
              </a:rPr>
              <a:t>Samuel Hernández</a:t>
            </a:r>
          </a:p>
          <a:p>
            <a:pPr marL="0" indent="0">
              <a:buNone/>
            </a:pPr>
            <a:r>
              <a:rPr lang="es-SV" sz="2400" dirty="0">
                <a:solidFill>
                  <a:schemeClr val="bg1">
                    <a:lumMod val="50000"/>
                  </a:schemeClr>
                </a:solidFill>
              </a:rPr>
              <a:t>Asesor Regional en Estudios Económicos y Financieros </a:t>
            </a:r>
          </a:p>
          <a:p>
            <a:pPr marL="0" indent="0">
              <a:buNone/>
            </a:pPr>
            <a:r>
              <a:rPr lang="es-SV" sz="2400" dirty="0">
                <a:solidFill>
                  <a:schemeClr val="bg1">
                    <a:lumMod val="50000"/>
                  </a:schemeClr>
                </a:solidFill>
              </a:rPr>
              <a:t>shernandez@fancap.org</a:t>
            </a:r>
          </a:p>
        </p:txBody>
      </p:sp>
      <p:pic>
        <p:nvPicPr>
          <p:cNvPr id="8" name="Imagen 7">
            <a:extLst>
              <a:ext uri="{FF2B5EF4-FFF2-40B4-BE49-F238E27FC236}">
                <a16:creationId xmlns:a16="http://schemas.microsoft.com/office/drawing/2014/main" id="{2DFB45EE-C84D-483D-8A11-588BD0049E41}"/>
              </a:ext>
            </a:extLst>
          </p:cNvPr>
          <p:cNvPicPr>
            <a:picLocks noChangeAspect="1"/>
          </p:cNvPicPr>
          <p:nvPr/>
        </p:nvPicPr>
        <p:blipFill>
          <a:blip r:embed="rId2"/>
          <a:stretch>
            <a:fillRect/>
          </a:stretch>
        </p:blipFill>
        <p:spPr>
          <a:xfrm>
            <a:off x="324877" y="444515"/>
            <a:ext cx="3857501" cy="715139"/>
          </a:xfrm>
          <a:prstGeom prst="rect">
            <a:avLst/>
          </a:prstGeom>
        </p:spPr>
      </p:pic>
      <p:pic>
        <p:nvPicPr>
          <p:cNvPr id="7" name="Imagen 6">
            <a:extLst>
              <a:ext uri="{FF2B5EF4-FFF2-40B4-BE49-F238E27FC236}">
                <a16:creationId xmlns:a16="http://schemas.microsoft.com/office/drawing/2014/main" id="{65B00428-6F64-5537-A29A-81A310147D47}"/>
              </a:ext>
            </a:extLst>
          </p:cNvPr>
          <p:cNvPicPr>
            <a:picLocks noChangeAspect="1"/>
          </p:cNvPicPr>
          <p:nvPr/>
        </p:nvPicPr>
        <p:blipFill>
          <a:blip r:embed="rId3"/>
          <a:stretch>
            <a:fillRect/>
          </a:stretch>
        </p:blipFill>
        <p:spPr>
          <a:xfrm>
            <a:off x="4195686" y="346981"/>
            <a:ext cx="1510293" cy="849540"/>
          </a:xfrm>
          <a:prstGeom prst="rect">
            <a:avLst/>
          </a:prstGeom>
        </p:spPr>
      </p:pic>
    </p:spTree>
    <p:extLst>
      <p:ext uri="{BB962C8B-B14F-4D97-AF65-F5344CB8AC3E}">
        <p14:creationId xmlns:p14="http://schemas.microsoft.com/office/powerpoint/2010/main" val="3240400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685800" y="1601787"/>
            <a:ext cx="6337998" cy="1209781"/>
          </a:xfrm>
        </p:spPr>
        <p:txBody>
          <a:bodyPr>
            <a:noAutofit/>
          </a:bodyPr>
          <a:lstStyle/>
          <a:p>
            <a:r>
              <a:rPr lang="es-SV" sz="3200" dirty="0"/>
              <a:t>Tema 1. Definición general, ventajas y desventajas</a:t>
            </a:r>
            <a:endParaRPr lang="es-SV" sz="1800" dirty="0"/>
          </a:p>
        </p:txBody>
      </p:sp>
    </p:spTree>
    <p:extLst>
      <p:ext uri="{BB962C8B-B14F-4D97-AF65-F5344CB8AC3E}">
        <p14:creationId xmlns:p14="http://schemas.microsoft.com/office/powerpoint/2010/main" val="303680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45378" y="428828"/>
            <a:ext cx="8950817" cy="686501"/>
          </a:xfrm>
        </p:spPr>
        <p:txBody>
          <a:bodyPr>
            <a:noAutofit/>
          </a:bodyPr>
          <a:lstStyle/>
          <a:p>
            <a:pPr algn="l"/>
            <a:r>
              <a:rPr lang="es-SV" sz="2700" b="1" dirty="0"/>
              <a:t>¿Qué es un costo estándar? </a:t>
            </a:r>
            <a:endParaRPr lang="es-SV" sz="1500" dirty="0"/>
          </a:p>
        </p:txBody>
      </p:sp>
      <p:sp>
        <p:nvSpPr>
          <p:cNvPr id="4" name="Rectángulo 3"/>
          <p:cNvSpPr/>
          <p:nvPr/>
        </p:nvSpPr>
        <p:spPr>
          <a:xfrm>
            <a:off x="596900" y="1329512"/>
            <a:ext cx="7835900" cy="1077218"/>
          </a:xfrm>
          <a:prstGeom prst="rect">
            <a:avLst/>
          </a:prstGeom>
        </p:spPr>
        <p:txBody>
          <a:bodyPr>
            <a:noAutofit/>
          </a:bodyPr>
          <a:lstStyle/>
          <a:p>
            <a:pPr algn="just">
              <a:spcBef>
                <a:spcPts val="1800"/>
              </a:spcBef>
              <a:spcAft>
                <a:spcPts val="800"/>
              </a:spcAft>
              <a:buFont typeface="Arial" pitchFamily="34" charset="0"/>
              <a:buNone/>
            </a:pPr>
            <a:r>
              <a:rPr lang="es-ES" sz="1600" dirty="0">
                <a:solidFill>
                  <a:srgbClr val="6C6463"/>
                </a:solidFill>
              </a:rPr>
              <a:t>Un costo estándar es un </a:t>
            </a:r>
            <a:r>
              <a:rPr lang="es-ES" sz="1600" b="1" dirty="0">
                <a:solidFill>
                  <a:srgbClr val="6C6463"/>
                </a:solidFill>
              </a:rPr>
              <a:t>gasto estimado q</a:t>
            </a:r>
            <a:r>
              <a:rPr lang="es-ES" sz="1600" dirty="0">
                <a:solidFill>
                  <a:srgbClr val="6C6463"/>
                </a:solidFill>
              </a:rPr>
              <a:t>ue ocurre normalmente durante la producción de un producto o el desempeño de un servicio. En otras palabras, esta es teóricamente la cantidad de dinero que una empresa o institución tendrá que gastar para producir un producto o prestar un servicio en condiciones normales.</a:t>
            </a:r>
            <a:endParaRPr lang="es-SV" sz="1600" dirty="0">
              <a:solidFill>
                <a:srgbClr val="6C6463"/>
              </a:solidFill>
            </a:endParaRPr>
          </a:p>
        </p:txBody>
      </p:sp>
      <p:sp>
        <p:nvSpPr>
          <p:cNvPr id="6" name="Cheurón 5"/>
          <p:cNvSpPr/>
          <p:nvPr/>
        </p:nvSpPr>
        <p:spPr>
          <a:xfrm rot="5400000">
            <a:off x="840359" y="2471129"/>
            <a:ext cx="247650" cy="484632"/>
          </a:xfrm>
          <a:prstGeom prst="chevron">
            <a:avLst/>
          </a:prstGeom>
          <a:solidFill>
            <a:srgbClr val="FFFFFF"/>
          </a:solidFill>
          <a:ln w="1905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SV">
              <a:solidFill>
                <a:schemeClr val="tx1"/>
              </a:solidFill>
            </a:endParaRPr>
          </a:p>
        </p:txBody>
      </p:sp>
      <p:sp>
        <p:nvSpPr>
          <p:cNvPr id="7" name="Rectángulo 6"/>
          <p:cNvSpPr/>
          <p:nvPr/>
        </p:nvSpPr>
        <p:spPr>
          <a:xfrm>
            <a:off x="1676400" y="3325377"/>
            <a:ext cx="6997700" cy="1323439"/>
          </a:xfrm>
          <a:prstGeom prst="rect">
            <a:avLst/>
          </a:prstGeom>
        </p:spPr>
        <p:txBody>
          <a:bodyPr>
            <a:noAutofit/>
          </a:bodyPr>
          <a:lstStyle/>
          <a:p>
            <a:pPr algn="just">
              <a:spcBef>
                <a:spcPts val="1800"/>
              </a:spcBef>
              <a:spcAft>
                <a:spcPts val="800"/>
              </a:spcAft>
              <a:buFont typeface="Arial" pitchFamily="34" charset="0"/>
              <a:buNone/>
            </a:pPr>
            <a:r>
              <a:rPr lang="es-ES" sz="1600" dirty="0">
                <a:solidFill>
                  <a:srgbClr val="6C6463"/>
                </a:solidFill>
              </a:rPr>
              <a:t>El costo estándar es una </a:t>
            </a:r>
            <a:r>
              <a:rPr lang="es-ES" sz="1600" b="1" dirty="0">
                <a:solidFill>
                  <a:srgbClr val="6C6463"/>
                </a:solidFill>
              </a:rPr>
              <a:t>norma o punto de referencia </a:t>
            </a:r>
            <a:r>
              <a:rPr lang="es-ES" sz="1600" dirty="0">
                <a:solidFill>
                  <a:srgbClr val="6C6463"/>
                </a:solidFill>
              </a:rPr>
              <a:t>que se utiliza para determinar el desempeño. Por lo tanto, los costos estandarizados que pertenecen a los costos predeterminados son los que se deben utilizar en una empresa, proyecto o institución en concordancia con la condición de eficiencia de todo proceso fijado a través de estudios técnicos.</a:t>
            </a:r>
            <a:endParaRPr lang="es-SV" sz="1600" dirty="0">
              <a:solidFill>
                <a:srgbClr val="6C6463"/>
              </a:solidFill>
            </a:endParaRPr>
          </a:p>
        </p:txBody>
      </p:sp>
      <p:sp>
        <p:nvSpPr>
          <p:cNvPr id="8" name="CuadroTexto 7"/>
          <p:cNvSpPr txBox="1"/>
          <p:nvPr/>
        </p:nvSpPr>
        <p:spPr>
          <a:xfrm>
            <a:off x="1168400" y="2746227"/>
            <a:ext cx="5166799" cy="369332"/>
          </a:xfrm>
          <a:prstGeom prst="rect">
            <a:avLst/>
          </a:prstGeom>
          <a:noFill/>
        </p:spPr>
        <p:txBody>
          <a:bodyPr wrap="none" rtlCol="0">
            <a:spAutoFit/>
          </a:bodyPr>
          <a:lstStyle/>
          <a:p>
            <a:r>
              <a:rPr lang="es-SV" dirty="0">
                <a:solidFill>
                  <a:srgbClr val="FF0000"/>
                </a:solidFill>
              </a:rPr>
              <a:t>¿Cuál es la definición operativa de un costo estándar?</a:t>
            </a:r>
          </a:p>
        </p:txBody>
      </p:sp>
    </p:spTree>
    <p:extLst>
      <p:ext uri="{BB962C8B-B14F-4D97-AF65-F5344CB8AC3E}">
        <p14:creationId xmlns:p14="http://schemas.microsoft.com/office/powerpoint/2010/main" val="115174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45379" y="190500"/>
            <a:ext cx="8720822" cy="810529"/>
          </a:xfrm>
        </p:spPr>
        <p:txBody>
          <a:bodyPr>
            <a:noAutofit/>
          </a:bodyPr>
          <a:lstStyle/>
          <a:p>
            <a:pPr algn="l"/>
            <a:r>
              <a:rPr lang="es-SV" sz="2700" b="1" dirty="0"/>
              <a:t>Algunas ventajas y desventajas de aplicar el costo estándar en los servicios vinculados al VIH/sida? </a:t>
            </a:r>
            <a:endParaRPr lang="es-SV" sz="1500" dirty="0"/>
          </a:p>
        </p:txBody>
      </p:sp>
      <p:graphicFrame>
        <p:nvGraphicFramePr>
          <p:cNvPr id="9" name="Diagrama 8"/>
          <p:cNvGraphicFramePr/>
          <p:nvPr>
            <p:extLst>
              <p:ext uri="{D42A27DB-BD31-4B8C-83A1-F6EECF244321}">
                <p14:modId xmlns:p14="http://schemas.microsoft.com/office/powerpoint/2010/main" val="1507794547"/>
              </p:ext>
            </p:extLst>
          </p:nvPr>
        </p:nvGraphicFramePr>
        <p:xfrm>
          <a:off x="308718" y="1419778"/>
          <a:ext cx="4701432" cy="3590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p:cNvGraphicFramePr/>
          <p:nvPr>
            <p:extLst>
              <p:ext uri="{D42A27DB-BD31-4B8C-83A1-F6EECF244321}">
                <p14:modId xmlns:p14="http://schemas.microsoft.com/office/powerpoint/2010/main" val="579969858"/>
              </p:ext>
            </p:extLst>
          </p:nvPr>
        </p:nvGraphicFramePr>
        <p:xfrm>
          <a:off x="4787900" y="1771650"/>
          <a:ext cx="4206132" cy="30517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ángulo redondeado 10"/>
          <p:cNvSpPr/>
          <p:nvPr/>
        </p:nvSpPr>
        <p:spPr>
          <a:xfrm>
            <a:off x="308718" y="1300992"/>
            <a:ext cx="4656982" cy="2375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SV" dirty="0"/>
              <a:t>Ventajas</a:t>
            </a:r>
          </a:p>
        </p:txBody>
      </p:sp>
      <p:sp>
        <p:nvSpPr>
          <p:cNvPr id="12" name="Rectángulo redondeado 11"/>
          <p:cNvSpPr/>
          <p:nvPr/>
        </p:nvSpPr>
        <p:spPr>
          <a:xfrm>
            <a:off x="5217268" y="1300234"/>
            <a:ext cx="3259982" cy="2375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SV" dirty="0"/>
              <a:t>Desventajas</a:t>
            </a:r>
          </a:p>
        </p:txBody>
      </p:sp>
    </p:spTree>
    <p:extLst>
      <p:ext uri="{BB962C8B-B14F-4D97-AF65-F5344CB8AC3E}">
        <p14:creationId xmlns:p14="http://schemas.microsoft.com/office/powerpoint/2010/main" val="2804326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p:txBody>
          <a:bodyPr>
            <a:noAutofit/>
          </a:bodyPr>
          <a:lstStyle/>
          <a:p>
            <a:r>
              <a:rPr lang="es-SV" sz="3200" dirty="0"/>
              <a:t>Tema 2. Definiciones operativas</a:t>
            </a:r>
            <a:endParaRPr lang="es-SV" sz="1800" dirty="0"/>
          </a:p>
        </p:txBody>
      </p:sp>
    </p:spTree>
    <p:extLst>
      <p:ext uri="{BB962C8B-B14F-4D97-AF65-F5344CB8AC3E}">
        <p14:creationId xmlns:p14="http://schemas.microsoft.com/office/powerpoint/2010/main" val="3821468088"/>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16.9-Template_12.7.2016</Template>
  <TotalTime>9878</TotalTime>
  <Words>4747</Words>
  <Application>Microsoft Office PowerPoint</Application>
  <PresentationFormat>Custom</PresentationFormat>
  <Paragraphs>505</Paragraphs>
  <Slides>51</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Arial Rounded MT Bold</vt:lpstr>
      <vt:lpstr>Calibri</vt:lpstr>
      <vt:lpstr>Calibri Light</vt:lpstr>
      <vt:lpstr>Gill Sans MT</vt:lpstr>
      <vt:lpstr>Source Sans Pro</vt:lpstr>
      <vt:lpstr>16.9-Template_12.7.2016</vt:lpstr>
      <vt:lpstr>Metodología para el cálculo de costo estándar vinculados al VIH.</vt:lpstr>
      <vt:lpstr>Objetivo</vt:lpstr>
      <vt:lpstr>Es un gasto? O es un costo?</vt:lpstr>
      <vt:lpstr>Contenido</vt:lpstr>
      <vt:lpstr>Contenido</vt:lpstr>
      <vt:lpstr>Tema 1. Definición general, ventajas y desventajas</vt:lpstr>
      <vt:lpstr>¿Qué es un costo estándar? </vt:lpstr>
      <vt:lpstr>Algunas ventajas y desventajas de aplicar el costo estándar en los servicios vinculados al VIH/sida? </vt:lpstr>
      <vt:lpstr>Tema 2. Definiciones operativas</vt:lpstr>
      <vt:lpstr>Costo estándar de los procedimientos de prestación de servicios o producción de un bien vinculados al VIH</vt:lpstr>
      <vt:lpstr>Elementos o factores de producción que integran el costo estándar de un servicio o producto vinculado al VIH/sida</vt:lpstr>
      <vt:lpstr>¿Qué es un costo de los servicios de salud en VIH?</vt:lpstr>
      <vt:lpstr>Costos Directos</vt:lpstr>
      <vt:lpstr>Costos Indirectos</vt:lpstr>
      <vt:lpstr>Criterios de prorrateo</vt:lpstr>
      <vt:lpstr>Tema 3.  Pasos para el cálculo de costo estándar</vt:lpstr>
      <vt:lpstr>Paso 1. Identificación de los Centros de Costos o UPS de la organización</vt:lpstr>
      <vt:lpstr>Paso 2. Determinación de costos totales de los centros de costo</vt:lpstr>
      <vt:lpstr>Paso 3. Definición de la estructura de costo estándar</vt:lpstr>
      <vt:lpstr>Tema 4. Costos directos: Definición de los estándares de Recurso Humano</vt:lpstr>
      <vt:lpstr>Definición de los estándares de recurso humano directo. 1/3</vt:lpstr>
      <vt:lpstr>PowerPoint Presentation</vt:lpstr>
      <vt:lpstr>PowerPoint Presentation</vt:lpstr>
      <vt:lpstr>Tema 5. Definición de los estándares de los Insumos</vt:lpstr>
      <vt:lpstr>Definición de los estándares de los Insumos. 1/3</vt:lpstr>
      <vt:lpstr>PowerPoint Presentation</vt:lpstr>
      <vt:lpstr>PowerPoint Presentation</vt:lpstr>
      <vt:lpstr>Tema 6. Determinación del costo estándar de Servicios Básicos (Sb)</vt:lpstr>
      <vt:lpstr>Factores de producción: Servicios Básicos (Sb) 1/2</vt:lpstr>
      <vt:lpstr>Factores de producción: Servicios Básicos (Sb) 2/2</vt:lpstr>
      <vt:lpstr>Tema 7. Definición de los estándares de Equipamiento básico (E)</vt:lpstr>
      <vt:lpstr>Definición de los estándares de Equipamiento básico. 1/3</vt:lpstr>
      <vt:lpstr>PowerPoint Presentation</vt:lpstr>
      <vt:lpstr>PowerPoint Presentation</vt:lpstr>
      <vt:lpstr>Tema 8. Determinación del costo estándar de Infraestructura (If)</vt:lpstr>
      <vt:lpstr>Factores de producción: Infraestructura (If) </vt:lpstr>
      <vt:lpstr>Tema 9. Costos indirectos: Determinación del costo estándar de Servicios administrativos (Sa)</vt:lpstr>
      <vt:lpstr>Factores de producción: Servicios administrativos (Sa) 1/2</vt:lpstr>
      <vt:lpstr>Descripción de la determinación del costo estándar de Servicios administrativos en un procedimiento médico vinculado a VIH/sida. 2/2</vt:lpstr>
      <vt:lpstr>Tema 10. Determinación del costo estándar de Servicios generales (Sg)</vt:lpstr>
      <vt:lpstr>Factores de producción: Servicios generales (Sg) </vt:lpstr>
      <vt:lpstr>Tema 11. Algunos ejemplos de costo total estándar vinculados a VIH/sida y la toma de decisiones</vt:lpstr>
      <vt:lpstr>Ejemplo 1. Costo total estándar de consulta médica especializada vinculada a VIH/sida</vt:lpstr>
      <vt:lpstr>Ejemplo 2. Costo total estándar de una persona sin comorbilidades en PrEP 1/2</vt:lpstr>
      <vt:lpstr>Ejemplo 2. Costo total estándar de una persona sin comorbilidades en PrEP 2/2</vt:lpstr>
      <vt:lpstr>Ejemplo 3. Costo total estándar de consejería (pre) vinculada a VIH/sida</vt:lpstr>
      <vt:lpstr>Dos aspectos importes: toma de decisiones sobre la base de los resultados de los costos estándar</vt:lpstr>
      <vt:lpstr>¿Se puede aplicar el costo estándar a la vinculación de una PVIH u otros servicios vinculados a VIH/sida? Sí.</vt:lpstr>
      <vt:lpstr>Tema 12. Preguntas/reflexiones</vt:lpstr>
      <vt:lpstr>A manera de conclusiones… de la primera sesión de trabajo.</vt:lpstr>
      <vt:lpstr>Muchas gracias</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Senia Hernández</cp:lastModifiedBy>
  <cp:revision>175</cp:revision>
  <dcterms:created xsi:type="dcterms:W3CDTF">2017-03-16T17:43:27Z</dcterms:created>
  <dcterms:modified xsi:type="dcterms:W3CDTF">2022-12-12T18:47:52Z</dcterms:modified>
</cp:coreProperties>
</file>