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91" r:id="rId2"/>
    <p:sldId id="413" r:id="rId3"/>
    <p:sldId id="482" r:id="rId4"/>
    <p:sldId id="346" r:id="rId5"/>
    <p:sldId id="398" r:id="rId6"/>
    <p:sldId id="399" r:id="rId7"/>
    <p:sldId id="483" r:id="rId8"/>
    <p:sldId id="486" r:id="rId9"/>
    <p:sldId id="484" r:id="rId10"/>
    <p:sldId id="485" r:id="rId11"/>
    <p:sldId id="481" r:id="rId12"/>
    <p:sldId id="443" r:id="rId13"/>
    <p:sldId id="391" r:id="rId14"/>
    <p:sldId id="395" r:id="rId15"/>
    <p:sldId id="396" r:id="rId16"/>
    <p:sldId id="397" r:id="rId17"/>
    <p:sldId id="401" r:id="rId18"/>
    <p:sldId id="379" r:id="rId19"/>
    <p:sldId id="489" r:id="rId20"/>
    <p:sldId id="406" r:id="rId21"/>
    <p:sldId id="488" r:id="rId22"/>
    <p:sldId id="487" r:id="rId23"/>
    <p:sldId id="386" r:id="rId24"/>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illo, Lucrecia (GUATEMALA/HE)" initials="CL(" lastIdx="2" clrIdx="0">
    <p:extLst>
      <p:ext uri="{19B8F6BF-5375-455C-9EA6-DF929625EA0E}">
        <p15:presenceInfo xmlns:p15="http://schemas.microsoft.com/office/powerpoint/2012/main" userId="S::LCastillo@usaid.gov::3ba15c97-fb10-4cc4-8c19-bcf6b10d6d50" providerId="AD"/>
      </p:ext>
    </p:extLst>
  </p:cmAuthor>
  <p:cmAuthor id="2" name="Claudia Roca" initials="CR" lastIdx="1" clrIdx="1">
    <p:extLst>
      <p:ext uri="{19B8F6BF-5375-455C-9EA6-DF929625EA0E}">
        <p15:presenceInfo xmlns:p15="http://schemas.microsoft.com/office/powerpoint/2012/main" userId="S::croca@fancap.org::85ebff6e-bf84-4997-ba58-ef0039583e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BD24"/>
    <a:srgbClr val="FF6600"/>
    <a:srgbClr val="DDDDDD"/>
    <a:srgbClr val="002F6C"/>
    <a:srgbClr val="6C6463"/>
    <a:srgbClr val="BA0C2F"/>
    <a:srgbClr val="FFFF99"/>
    <a:srgbClr val="FFFFCC"/>
    <a:srgbClr val="69E7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94" autoAdjust="0"/>
    <p:restoredTop sz="94291" autoAdjust="0"/>
  </p:normalViewPr>
  <p:slideViewPr>
    <p:cSldViewPr snapToGrid="0" snapToObjects="1">
      <p:cViewPr varScale="1">
        <p:scale>
          <a:sx n="59" d="100"/>
          <a:sy n="59" d="100"/>
        </p:scale>
        <p:origin x="396" y="84"/>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cardo.Valladares\Downloads\API_NY.GDP.PCAP.CD_DS2_es_excel_v2_3863200.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icardo.Valladares\Downloads\API_NY.GDP.PCAP.CD_DS2_es_excel_v2_3863200.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1%20SAMUEL\SAM%209%20FANCAP%20USAID%202021%202022\10%20El%20Salvador\11%20Taller%20MCP%2023%20y%2024%20NOV22\2%20ELS%20tablas%20y%20grafico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52084803895985E-2"/>
          <c:y val="3.3679329760711751E-2"/>
          <c:w val="0.92031413516317062"/>
          <c:h val="0.87457528832953768"/>
        </c:manualLayout>
      </c:layout>
      <c:scatterChart>
        <c:scatterStyle val="lineMarker"/>
        <c:varyColors val="0"/>
        <c:ser>
          <c:idx val="0"/>
          <c:order val="0"/>
          <c:spPr>
            <a:ln w="31750" cap="rnd">
              <a:solidFill>
                <a:schemeClr val="accent1">
                  <a:lumMod val="40000"/>
                  <a:lumOff val="60000"/>
                </a:schemeClr>
              </a:solidFill>
              <a:prstDash val="solid"/>
              <a:round/>
            </a:ln>
            <a:effectLst/>
          </c:spPr>
          <c:marker>
            <c:symbol val="circle"/>
            <c:size val="4"/>
            <c:spPr>
              <a:solidFill>
                <a:schemeClr val="accent1"/>
              </a:solidFill>
              <a:ln w="15875">
                <a:noFill/>
                <a:round/>
              </a:ln>
              <a:effectLst/>
            </c:spPr>
          </c:marker>
          <c:xVal>
            <c:numRef>
              <c:f>'Tasa de crecimiento PIB '!$A$7:$A$62</c:f>
              <c:numCache>
                <c:formatCode>General</c:formatCode>
                <c:ptCount val="56"/>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pt idx="52">
                  <c:v>2018</c:v>
                </c:pt>
                <c:pt idx="53">
                  <c:v>2019</c:v>
                </c:pt>
                <c:pt idx="54">
                  <c:v>2020</c:v>
                </c:pt>
                <c:pt idx="55">
                  <c:v>2021</c:v>
                </c:pt>
              </c:numCache>
            </c:numRef>
          </c:xVal>
          <c:yVal>
            <c:numRef>
              <c:f>'Tasa de crecimiento PIB '!$B$7:$B$62</c:f>
              <c:numCache>
                <c:formatCode>General</c:formatCode>
                <c:ptCount val="56"/>
                <c:pt idx="0">
                  <c:v>7.1611377397188534</c:v>
                </c:pt>
                <c:pt idx="1">
                  <c:v>5.4368488512869533</c:v>
                </c:pt>
                <c:pt idx="2">
                  <c:v>3.2366923840662736</c:v>
                </c:pt>
                <c:pt idx="3">
                  <c:v>3.4854188159065842</c:v>
                </c:pt>
                <c:pt idx="4">
                  <c:v>2.9772950928131507</c:v>
                </c:pt>
                <c:pt idx="5">
                  <c:v>3.858257513493129</c:v>
                </c:pt>
                <c:pt idx="6">
                  <c:v>6.1175336871667412</c:v>
                </c:pt>
                <c:pt idx="7">
                  <c:v>4.8616735040866104</c:v>
                </c:pt>
                <c:pt idx="8">
                  <c:v>5.3360011067654227</c:v>
                </c:pt>
                <c:pt idx="9">
                  <c:v>2.9235318885202872</c:v>
                </c:pt>
                <c:pt idx="10">
                  <c:v>5.049260173759464</c:v>
                </c:pt>
                <c:pt idx="11">
                  <c:v>6.7800617282486115</c:v>
                </c:pt>
                <c:pt idx="12">
                  <c:v>5.322765834727889</c:v>
                </c:pt>
                <c:pt idx="13">
                  <c:v>-4.1802654332690423</c:v>
                </c:pt>
                <c:pt idx="14">
                  <c:v>-15.83686429486589</c:v>
                </c:pt>
                <c:pt idx="15">
                  <c:v>-5.7209904515293744</c:v>
                </c:pt>
                <c:pt idx="16">
                  <c:v>-6.3084713758475743</c:v>
                </c:pt>
                <c:pt idx="17">
                  <c:v>1.5390252839868168</c:v>
                </c:pt>
                <c:pt idx="18">
                  <c:v>1.3352580295921967</c:v>
                </c:pt>
                <c:pt idx="19">
                  <c:v>0.61431623931625268</c:v>
                </c:pt>
                <c:pt idx="20">
                  <c:v>0.19467303778426981</c:v>
                </c:pt>
                <c:pt idx="21">
                  <c:v>2.5081692131060578</c:v>
                </c:pt>
                <c:pt idx="22">
                  <c:v>1.8781769621780029</c:v>
                </c:pt>
                <c:pt idx="23">
                  <c:v>0.96405919661732753</c:v>
                </c:pt>
                <c:pt idx="24">
                  <c:v>4.8329005779378633</c:v>
                </c:pt>
                <c:pt idx="25">
                  <c:v>1.4940875679130698</c:v>
                </c:pt>
                <c:pt idx="26">
                  <c:v>7.0219633157521741</c:v>
                </c:pt>
                <c:pt idx="27">
                  <c:v>5.8183155571901466</c:v>
                </c:pt>
                <c:pt idx="28">
                  <c:v>4.6920617266787019</c:v>
                </c:pt>
                <c:pt idx="29">
                  <c:v>4.7340814022973206</c:v>
                </c:pt>
                <c:pt idx="30">
                  <c:v>0.81146189932800894</c:v>
                </c:pt>
                <c:pt idx="31">
                  <c:v>3.1379700666582835</c:v>
                </c:pt>
                <c:pt idx="32">
                  <c:v>2.6522773001646129</c:v>
                </c:pt>
                <c:pt idx="33">
                  <c:v>2.1620337372297342</c:v>
                </c:pt>
                <c:pt idx="34">
                  <c:v>1.1279069767441854</c:v>
                </c:pt>
                <c:pt idx="35">
                  <c:v>0.87961365988272178</c:v>
                </c:pt>
                <c:pt idx="36">
                  <c:v>1.5729184475978855</c:v>
                </c:pt>
                <c:pt idx="37">
                  <c:v>1.5653930314761766</c:v>
                </c:pt>
                <c:pt idx="38">
                  <c:v>0.88940448569219654</c:v>
                </c:pt>
                <c:pt idx="39">
                  <c:v>2.7103980726058268</c:v>
                </c:pt>
                <c:pt idx="40">
                  <c:v>4.3448128798379457</c:v>
                </c:pt>
                <c:pt idx="41">
                  <c:v>1.8597046952434653</c:v>
                </c:pt>
                <c:pt idx="42">
                  <c:v>2.1266991021718411</c:v>
                </c:pt>
                <c:pt idx="43">
                  <c:v>-2.0873238053140852</c:v>
                </c:pt>
                <c:pt idx="44">
                  <c:v>2.1067415730337018</c:v>
                </c:pt>
                <c:pt idx="45">
                  <c:v>3.8170563961485584</c:v>
                </c:pt>
                <c:pt idx="46">
                  <c:v>2.8155018217952801</c:v>
                </c:pt>
                <c:pt idx="47">
                  <c:v>2.2321428571428612</c:v>
                </c:pt>
                <c:pt idx="48">
                  <c:v>1.7107099446270269</c:v>
                </c:pt>
                <c:pt idx="49">
                  <c:v>2.3989731332713689</c:v>
                </c:pt>
                <c:pt idx="50">
                  <c:v>2.5459260860168484</c:v>
                </c:pt>
                <c:pt idx="51">
                  <c:v>2.2466700387792997</c:v>
                </c:pt>
                <c:pt idx="52">
                  <c:v>2.4322875870882683</c:v>
                </c:pt>
                <c:pt idx="53">
                  <c:v>2.3825813981567308</c:v>
                </c:pt>
                <c:pt idx="54">
                  <c:v>-8.5813121584968002</c:v>
                </c:pt>
                <c:pt idx="55">
                  <c:v>10.800868593051248</c:v>
                </c:pt>
              </c:numCache>
            </c:numRef>
          </c:yVal>
          <c:smooth val="0"/>
          <c:extLst>
            <c:ext xmlns:c16="http://schemas.microsoft.com/office/drawing/2014/chart" uri="{C3380CC4-5D6E-409C-BE32-E72D297353CC}">
              <c16:uniqueId val="{00000000-22DF-4A5C-B4F0-60968E4E9807}"/>
            </c:ext>
          </c:extLst>
        </c:ser>
        <c:dLbls>
          <c:showLegendKey val="0"/>
          <c:showVal val="0"/>
          <c:showCatName val="0"/>
          <c:showSerName val="0"/>
          <c:showPercent val="0"/>
          <c:showBubbleSize val="0"/>
        </c:dLbls>
        <c:axId val="1882912032"/>
        <c:axId val="1882915360"/>
      </c:scatterChart>
      <c:valAx>
        <c:axId val="1882912032"/>
        <c:scaling>
          <c:orientation val="minMax"/>
          <c:max val="2022"/>
          <c:min val="1966"/>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882915360"/>
        <c:crosses val="autoZero"/>
        <c:crossBetween val="midCat"/>
        <c:majorUnit val="5"/>
      </c:valAx>
      <c:valAx>
        <c:axId val="18829153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882912032"/>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Hoja1!$B$17</c:f>
              <c:strCache>
                <c:ptCount val="1"/>
                <c:pt idx="0">
                  <c:v>2010</c:v>
                </c:pt>
              </c:strCache>
            </c:strRef>
          </c:tx>
          <c:spPr>
            <a:solidFill>
              <a:schemeClr val="accent1"/>
            </a:solidFill>
            <a:ln>
              <a:noFill/>
            </a:ln>
            <a:effectLst/>
          </c:spPr>
          <c:invertIfNegative val="0"/>
          <c:cat>
            <c:strRef>
              <c:f>Hoja1!$A$18:$A$24</c:f>
              <c:strCache>
                <c:ptCount val="7"/>
                <c:pt idx="0">
                  <c:v>Belice</c:v>
                </c:pt>
                <c:pt idx="1">
                  <c:v>Costa Rica</c:v>
                </c:pt>
                <c:pt idx="2">
                  <c:v>Guatemala</c:v>
                </c:pt>
                <c:pt idx="3">
                  <c:v>Honduras</c:v>
                </c:pt>
                <c:pt idx="4">
                  <c:v>Nicaragua</c:v>
                </c:pt>
                <c:pt idx="5">
                  <c:v>Panamá</c:v>
                </c:pt>
                <c:pt idx="6">
                  <c:v>El Salvador</c:v>
                </c:pt>
              </c:strCache>
            </c:strRef>
          </c:cat>
          <c:val>
            <c:numRef>
              <c:f>Hoja1!$B$18:$B$24</c:f>
              <c:numCache>
                <c:formatCode>General</c:formatCode>
                <c:ptCount val="7"/>
                <c:pt idx="0">
                  <c:v>4270.7800846603504</c:v>
                </c:pt>
                <c:pt idx="1">
                  <c:v>8227.1274937714115</c:v>
                </c:pt>
                <c:pt idx="2">
                  <c:v>2852.5473265011647</c:v>
                </c:pt>
                <c:pt idx="3">
                  <c:v>1891.1585893383531</c:v>
                </c:pt>
                <c:pt idx="4">
                  <c:v>1503.8641909310975</c:v>
                </c:pt>
                <c:pt idx="5">
                  <c:v>8082.0161746542599</c:v>
                </c:pt>
                <c:pt idx="6">
                  <c:v>2983.2288061356976</c:v>
                </c:pt>
              </c:numCache>
            </c:numRef>
          </c:val>
          <c:extLst>
            <c:ext xmlns:c16="http://schemas.microsoft.com/office/drawing/2014/chart" uri="{C3380CC4-5D6E-409C-BE32-E72D297353CC}">
              <c16:uniqueId val="{00000000-8C1B-40E1-AADD-4BCCC919F4FB}"/>
            </c:ext>
          </c:extLst>
        </c:ser>
        <c:ser>
          <c:idx val="1"/>
          <c:order val="1"/>
          <c:tx>
            <c:strRef>
              <c:f>Hoja1!$C$17</c:f>
              <c:strCache>
                <c:ptCount val="1"/>
                <c:pt idx="0">
                  <c:v>2015</c:v>
                </c:pt>
              </c:strCache>
            </c:strRef>
          </c:tx>
          <c:spPr>
            <a:solidFill>
              <a:schemeClr val="accent2"/>
            </a:solidFill>
            <a:ln>
              <a:noFill/>
            </a:ln>
            <a:effectLst/>
          </c:spPr>
          <c:invertIfNegative val="0"/>
          <c:cat>
            <c:strRef>
              <c:f>Hoja1!$A$18:$A$24</c:f>
              <c:strCache>
                <c:ptCount val="7"/>
                <c:pt idx="0">
                  <c:v>Belice</c:v>
                </c:pt>
                <c:pt idx="1">
                  <c:v>Costa Rica</c:v>
                </c:pt>
                <c:pt idx="2">
                  <c:v>Guatemala</c:v>
                </c:pt>
                <c:pt idx="3">
                  <c:v>Honduras</c:v>
                </c:pt>
                <c:pt idx="4">
                  <c:v>Nicaragua</c:v>
                </c:pt>
                <c:pt idx="5">
                  <c:v>Panamá</c:v>
                </c:pt>
                <c:pt idx="6">
                  <c:v>El Salvador</c:v>
                </c:pt>
              </c:strCache>
            </c:strRef>
          </c:cat>
          <c:val>
            <c:numRef>
              <c:f>Hoja1!$C$18:$C$24</c:f>
              <c:numCache>
                <c:formatCode>General</c:formatCode>
                <c:ptCount val="7"/>
                <c:pt idx="0">
                  <c:v>4770.2326556388844</c:v>
                </c:pt>
                <c:pt idx="1">
                  <c:v>11642.778051719406</c:v>
                </c:pt>
                <c:pt idx="2">
                  <c:v>3994.636912884745</c:v>
                </c:pt>
                <c:pt idx="3">
                  <c:v>2286.2030368733344</c:v>
                </c:pt>
                <c:pt idx="4">
                  <c:v>2049.8516660809028</c:v>
                </c:pt>
                <c:pt idx="5">
                  <c:v>13630.301141130103</c:v>
                </c:pt>
                <c:pt idx="6">
                  <c:v>3705.5797035345254</c:v>
                </c:pt>
              </c:numCache>
            </c:numRef>
          </c:val>
          <c:extLst>
            <c:ext xmlns:c16="http://schemas.microsoft.com/office/drawing/2014/chart" uri="{C3380CC4-5D6E-409C-BE32-E72D297353CC}">
              <c16:uniqueId val="{00000001-8C1B-40E1-AADD-4BCCC919F4FB}"/>
            </c:ext>
          </c:extLst>
        </c:ser>
        <c:ser>
          <c:idx val="2"/>
          <c:order val="2"/>
          <c:tx>
            <c:strRef>
              <c:f>Hoja1!$D$17</c:f>
              <c:strCache>
                <c:ptCount val="1"/>
                <c:pt idx="0">
                  <c:v>2020</c:v>
                </c:pt>
              </c:strCache>
            </c:strRef>
          </c:tx>
          <c:spPr>
            <a:solidFill>
              <a:schemeClr val="accent3"/>
            </a:solidFill>
            <a:ln>
              <a:noFill/>
            </a:ln>
            <a:effectLst/>
          </c:spPr>
          <c:invertIfNegative val="0"/>
          <c:cat>
            <c:strRef>
              <c:f>Hoja1!$A$18:$A$24</c:f>
              <c:strCache>
                <c:ptCount val="7"/>
                <c:pt idx="0">
                  <c:v>Belice</c:v>
                </c:pt>
                <c:pt idx="1">
                  <c:v>Costa Rica</c:v>
                </c:pt>
                <c:pt idx="2">
                  <c:v>Guatemala</c:v>
                </c:pt>
                <c:pt idx="3">
                  <c:v>Honduras</c:v>
                </c:pt>
                <c:pt idx="4">
                  <c:v>Nicaragua</c:v>
                </c:pt>
                <c:pt idx="5">
                  <c:v>Panamá</c:v>
                </c:pt>
                <c:pt idx="6">
                  <c:v>El Salvador</c:v>
                </c:pt>
              </c:strCache>
            </c:strRef>
          </c:cat>
          <c:val>
            <c:numRef>
              <c:f>Hoja1!$D$18:$D$24</c:f>
              <c:numCache>
                <c:formatCode>General</c:formatCode>
                <c:ptCount val="7"/>
                <c:pt idx="0">
                  <c:v>4115.1770079562193</c:v>
                </c:pt>
                <c:pt idx="1">
                  <c:v>12140.854154575418</c:v>
                </c:pt>
                <c:pt idx="2">
                  <c:v>4603.339616709748</c:v>
                </c:pt>
                <c:pt idx="3">
                  <c:v>2389.0124307710034</c:v>
                </c:pt>
                <c:pt idx="4">
                  <c:v>1905.2611515592125</c:v>
                </c:pt>
                <c:pt idx="5">
                  <c:v>12509.835290141416</c:v>
                </c:pt>
                <c:pt idx="6">
                  <c:v>3798.636520823206</c:v>
                </c:pt>
              </c:numCache>
            </c:numRef>
          </c:val>
          <c:extLst>
            <c:ext xmlns:c16="http://schemas.microsoft.com/office/drawing/2014/chart" uri="{C3380CC4-5D6E-409C-BE32-E72D297353CC}">
              <c16:uniqueId val="{00000002-8C1B-40E1-AADD-4BCCC919F4FB}"/>
            </c:ext>
          </c:extLst>
        </c:ser>
        <c:dLbls>
          <c:showLegendKey val="0"/>
          <c:showVal val="0"/>
          <c:showCatName val="0"/>
          <c:showSerName val="0"/>
          <c:showPercent val="0"/>
          <c:showBubbleSize val="0"/>
        </c:dLbls>
        <c:gapWidth val="219"/>
        <c:overlap val="-27"/>
        <c:axId val="2033585264"/>
        <c:axId val="2033589840"/>
      </c:barChart>
      <c:catAx>
        <c:axId val="203358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3589840"/>
        <c:crosses val="autoZero"/>
        <c:auto val="1"/>
        <c:lblAlgn val="ctr"/>
        <c:lblOffset val="100"/>
        <c:noMultiLvlLbl val="0"/>
      </c:catAx>
      <c:valAx>
        <c:axId val="203358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3358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1'!$B$11:$P$11</c:f>
              <c:numCache>
                <c:formatCode>_("$"* #,##0.0_);_("$"* \(#,##0.0\);_("$"* "-"??_);_(@_)</c:formatCode>
                <c:ptCount val="15"/>
                <c:pt idx="0">
                  <c:v>371.4</c:v>
                </c:pt>
                <c:pt idx="1">
                  <c:v>399.29999999999995</c:v>
                </c:pt>
                <c:pt idx="2">
                  <c:v>458.9</c:v>
                </c:pt>
                <c:pt idx="3">
                  <c:v>486.4</c:v>
                </c:pt>
                <c:pt idx="4">
                  <c:v>553.89999999999986</c:v>
                </c:pt>
                <c:pt idx="5">
                  <c:v>561.1</c:v>
                </c:pt>
                <c:pt idx="6">
                  <c:v>646.45000000000005</c:v>
                </c:pt>
                <c:pt idx="7">
                  <c:v>644.4</c:v>
                </c:pt>
                <c:pt idx="8">
                  <c:v>655.9</c:v>
                </c:pt>
                <c:pt idx="9">
                  <c:v>676.90000000000009</c:v>
                </c:pt>
                <c:pt idx="10">
                  <c:v>664.8</c:v>
                </c:pt>
                <c:pt idx="11">
                  <c:v>676.84</c:v>
                </c:pt>
                <c:pt idx="12">
                  <c:v>717.9</c:v>
                </c:pt>
                <c:pt idx="13">
                  <c:v>979.7399999999999</c:v>
                </c:pt>
                <c:pt idx="14">
                  <c:v>1327.03</c:v>
                </c:pt>
              </c:numCache>
            </c:numRef>
          </c:val>
          <c:extLst>
            <c:ext xmlns:c16="http://schemas.microsoft.com/office/drawing/2014/chart" uri="{C3380CC4-5D6E-409C-BE32-E72D297353CC}">
              <c16:uniqueId val="{00000000-AD74-43E2-90F1-CA0B9B2C80C7}"/>
            </c:ext>
          </c:extLst>
        </c:ser>
        <c:dLbls>
          <c:dLblPos val="outEnd"/>
          <c:showLegendKey val="0"/>
          <c:showVal val="1"/>
          <c:showCatName val="0"/>
          <c:showSerName val="0"/>
          <c:showPercent val="0"/>
          <c:showBubbleSize val="0"/>
        </c:dLbls>
        <c:gapWidth val="50"/>
        <c:overlap val="-27"/>
        <c:axId val="-1696735184"/>
        <c:axId val="-1696728656"/>
      </c:barChart>
      <c:catAx>
        <c:axId val="-16967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96728656"/>
        <c:crosses val="autoZero"/>
        <c:auto val="1"/>
        <c:lblAlgn val="ctr"/>
        <c:lblOffset val="100"/>
        <c:noMultiLvlLbl val="0"/>
      </c:catAx>
      <c:valAx>
        <c:axId val="-1696728656"/>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SV" sz="900" b="0"/>
                  <a:t>en millones de dólres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967351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92606451053113E-2"/>
          <c:y val="4.1627817513421768E-2"/>
          <c:w val="0.86806685321359622"/>
          <c:h val="0.72383772123903689"/>
        </c:manualLayout>
      </c:layout>
      <c:lineChart>
        <c:grouping val="standard"/>
        <c:varyColors val="0"/>
        <c:ser>
          <c:idx val="1"/>
          <c:order val="1"/>
          <c:tx>
            <c:strRef>
              <c:f>'lamina 1'!$A$16</c:f>
              <c:strCache>
                <c:ptCount val="1"/>
                <c:pt idx="0">
                  <c:v>Prestamos externos</c:v>
                </c:pt>
              </c:strCache>
            </c:strRef>
          </c:tx>
          <c:spPr>
            <a:ln w="28575" cap="rnd">
              <a:solidFill>
                <a:schemeClr val="accent2"/>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1'!$B$16:$P$16</c:f>
              <c:numCache>
                <c:formatCode>0.0%</c:formatCode>
                <c:ptCount val="15"/>
                <c:pt idx="0">
                  <c:v>0.11147011308562198</c:v>
                </c:pt>
                <c:pt idx="1">
                  <c:v>0.10067618332081144</c:v>
                </c:pt>
                <c:pt idx="2">
                  <c:v>0.22902593157550666</c:v>
                </c:pt>
                <c:pt idx="3">
                  <c:v>0.15666118421052633</c:v>
                </c:pt>
                <c:pt idx="4">
                  <c:v>6.9507131251128382E-2</c:v>
                </c:pt>
                <c:pt idx="5">
                  <c:v>8.0734271965781493E-2</c:v>
                </c:pt>
                <c:pt idx="6">
                  <c:v>7.8598499497254226E-2</c:v>
                </c:pt>
                <c:pt idx="7">
                  <c:v>7.8522656734947238E-2</c:v>
                </c:pt>
                <c:pt idx="8">
                  <c:v>5.1074858972404331E-2</c:v>
                </c:pt>
                <c:pt idx="9">
                  <c:v>3.8410400354557533E-2</c:v>
                </c:pt>
                <c:pt idx="10">
                  <c:v>5.6407942238267152E-2</c:v>
                </c:pt>
                <c:pt idx="11">
                  <c:v>2.929791383487973E-2</c:v>
                </c:pt>
                <c:pt idx="12">
                  <c:v>3.7888285276500906E-2</c:v>
                </c:pt>
                <c:pt idx="13">
                  <c:v>9.990405617816972E-2</c:v>
                </c:pt>
                <c:pt idx="14">
                  <c:v>8.6689826153138971E-2</c:v>
                </c:pt>
              </c:numCache>
            </c:numRef>
          </c:val>
          <c:smooth val="0"/>
          <c:extLst>
            <c:ext xmlns:c16="http://schemas.microsoft.com/office/drawing/2014/chart" uri="{C3380CC4-5D6E-409C-BE32-E72D297353CC}">
              <c16:uniqueId val="{00000000-00AD-4769-B378-5238F51D3DCC}"/>
            </c:ext>
          </c:extLst>
        </c:ser>
        <c:ser>
          <c:idx val="2"/>
          <c:order val="2"/>
          <c:tx>
            <c:strRef>
              <c:f>'lamina 1'!$A$17</c:f>
              <c:strCache>
                <c:ptCount val="1"/>
                <c:pt idx="0">
                  <c:v>Donaciones</c:v>
                </c:pt>
              </c:strCache>
            </c:strRef>
          </c:tx>
          <c:spPr>
            <a:ln w="28575" cap="rnd">
              <a:solidFill>
                <a:schemeClr val="accent3"/>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1'!$B$17:$P$17</c:f>
              <c:numCache>
                <c:formatCode>0.0%</c:formatCode>
                <c:ptCount val="15"/>
                <c:pt idx="0">
                  <c:v>1.8039849219170706E-2</c:v>
                </c:pt>
                <c:pt idx="1">
                  <c:v>3.3057851239669422E-2</c:v>
                </c:pt>
                <c:pt idx="2">
                  <c:v>1.7868816735672258E-2</c:v>
                </c:pt>
                <c:pt idx="3">
                  <c:v>2.6315789473684213E-2</c:v>
                </c:pt>
                <c:pt idx="4">
                  <c:v>2.4011554432207986E-2</c:v>
                </c:pt>
                <c:pt idx="5">
                  <c:v>2.6911423988593832E-2</c:v>
                </c:pt>
                <c:pt idx="6">
                  <c:v>3.4202181143166518E-2</c:v>
                </c:pt>
                <c:pt idx="7">
                  <c:v>3.0260707635009314E-2</c:v>
                </c:pt>
                <c:pt idx="8">
                  <c:v>2.3174264369568532E-2</c:v>
                </c:pt>
                <c:pt idx="9">
                  <c:v>2.7625941793470228E-2</c:v>
                </c:pt>
                <c:pt idx="10">
                  <c:v>2.3766546329723227E-2</c:v>
                </c:pt>
                <c:pt idx="11">
                  <c:v>3.0243484427634297E-2</c:v>
                </c:pt>
                <c:pt idx="12">
                  <c:v>2.0894274968658588E-2</c:v>
                </c:pt>
                <c:pt idx="13">
                  <c:v>7.4785147079837508E-2</c:v>
                </c:pt>
                <c:pt idx="14">
                  <c:v>0.16579881389267764</c:v>
                </c:pt>
              </c:numCache>
            </c:numRef>
          </c:val>
          <c:smooth val="0"/>
          <c:extLst>
            <c:ext xmlns:c16="http://schemas.microsoft.com/office/drawing/2014/chart" uri="{C3380CC4-5D6E-409C-BE32-E72D297353CC}">
              <c16:uniqueId val="{00000001-00AD-4769-B378-5238F51D3DCC}"/>
            </c:ext>
          </c:extLst>
        </c:ser>
        <c:ser>
          <c:idx val="3"/>
          <c:order val="3"/>
          <c:tx>
            <c:strRef>
              <c:f>'lamina 1'!$A$18</c:f>
              <c:strCache>
                <c:ptCount val="1"/>
                <c:pt idx="0">
                  <c:v>Recursos propios</c:v>
                </c:pt>
              </c:strCache>
            </c:strRef>
          </c:tx>
          <c:spPr>
            <a:ln w="28575" cap="rnd">
              <a:solidFill>
                <a:schemeClr val="accent4"/>
              </a:solidFill>
              <a:prstDash val="dashDot"/>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1'!$B$18:$P$18</c:f>
              <c:numCache>
                <c:formatCode>0.0%</c:formatCode>
                <c:ptCount val="15"/>
                <c:pt idx="0">
                  <c:v>3.9849219170705441E-2</c:v>
                </c:pt>
                <c:pt idx="1">
                  <c:v>3.7064863511144512E-2</c:v>
                </c:pt>
                <c:pt idx="2">
                  <c:v>3.3776421878404884E-2</c:v>
                </c:pt>
                <c:pt idx="3">
                  <c:v>2.3231907894736843E-2</c:v>
                </c:pt>
                <c:pt idx="4">
                  <c:v>2.0761870373713673E-2</c:v>
                </c:pt>
                <c:pt idx="5">
                  <c:v>2.6020317234004633E-2</c:v>
                </c:pt>
                <c:pt idx="6">
                  <c:v>2.2755046794028927E-2</c:v>
                </c:pt>
                <c:pt idx="7">
                  <c:v>2.7622594661700809E-2</c:v>
                </c:pt>
                <c:pt idx="8">
                  <c:v>2.7290745540478729E-2</c:v>
                </c:pt>
                <c:pt idx="9">
                  <c:v>2.6887280248190273E-2</c:v>
                </c:pt>
                <c:pt idx="10">
                  <c:v>3.0234657039711194E-2</c:v>
                </c:pt>
                <c:pt idx="11">
                  <c:v>2.8042077891377578E-2</c:v>
                </c:pt>
                <c:pt idx="12">
                  <c:v>2.6326786460509819E-2</c:v>
                </c:pt>
                <c:pt idx="13">
                  <c:v>2.7190887378284036E-2</c:v>
                </c:pt>
                <c:pt idx="14">
                  <c:v>1.5756991175783518E-2</c:v>
                </c:pt>
              </c:numCache>
            </c:numRef>
          </c:val>
          <c:smooth val="0"/>
          <c:extLst>
            <c:ext xmlns:c16="http://schemas.microsoft.com/office/drawing/2014/chart" uri="{C3380CC4-5D6E-409C-BE32-E72D297353CC}">
              <c16:uniqueId val="{00000002-00AD-4769-B378-5238F51D3DCC}"/>
            </c:ext>
          </c:extLst>
        </c:ser>
        <c:ser>
          <c:idx val="4"/>
          <c:order val="4"/>
          <c:tx>
            <c:strRef>
              <c:f>'lamina 1'!$A$19</c:f>
              <c:strCache>
                <c:ptCount val="1"/>
                <c:pt idx="0">
                  <c:v>Fondos de actividades especiales</c:v>
                </c:pt>
              </c:strCache>
            </c:strRef>
          </c:tx>
          <c:spPr>
            <a:ln w="28575" cap="rnd">
              <a:solidFill>
                <a:schemeClr val="accent5"/>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1'!$B$19:$P$19</c:f>
              <c:numCache>
                <c:formatCode>0.0%</c:formatCode>
                <c:ptCount val="15"/>
                <c:pt idx="0">
                  <c:v>3.7695207323640281E-3</c:v>
                </c:pt>
                <c:pt idx="1">
                  <c:v>4.2574505384422746E-3</c:v>
                </c:pt>
                <c:pt idx="2">
                  <c:v>3.7045107866637613E-3</c:v>
                </c:pt>
                <c:pt idx="3">
                  <c:v>3.4950657894736842E-3</c:v>
                </c:pt>
                <c:pt idx="4">
                  <c:v>4.152374074742734E-3</c:v>
                </c:pt>
                <c:pt idx="5">
                  <c:v>4.0990910711103182E-3</c:v>
                </c:pt>
                <c:pt idx="6">
                  <c:v>4.037435223141774E-3</c:v>
                </c:pt>
                <c:pt idx="7">
                  <c:v>6.0521415270018619E-3</c:v>
                </c:pt>
                <c:pt idx="8">
                  <c:v>6.0984906235706663E-3</c:v>
                </c:pt>
                <c:pt idx="9">
                  <c:v>6.3524892894075927E-3</c:v>
                </c:pt>
                <c:pt idx="10">
                  <c:v>6.1672683513838743E-3</c:v>
                </c:pt>
                <c:pt idx="11">
                  <c:v>7.7714083092015832E-3</c:v>
                </c:pt>
                <c:pt idx="12">
                  <c:v>5.4325114918512326E-3</c:v>
                </c:pt>
                <c:pt idx="13">
                  <c:v>4.7665707228448364E-3</c:v>
                </c:pt>
                <c:pt idx="14">
                  <c:v>4.1898073140773E-3</c:v>
                </c:pt>
              </c:numCache>
            </c:numRef>
          </c:val>
          <c:smooth val="0"/>
          <c:extLst>
            <c:ext xmlns:c16="http://schemas.microsoft.com/office/drawing/2014/chart" uri="{C3380CC4-5D6E-409C-BE32-E72D297353CC}">
              <c16:uniqueId val="{00000003-00AD-4769-B378-5238F51D3DCC}"/>
            </c:ext>
          </c:extLst>
        </c:ser>
        <c:dLbls>
          <c:showLegendKey val="0"/>
          <c:showVal val="0"/>
          <c:showCatName val="0"/>
          <c:showSerName val="0"/>
          <c:showPercent val="0"/>
          <c:showBubbleSize val="0"/>
        </c:dLbls>
        <c:marker val="1"/>
        <c:smooth val="0"/>
        <c:axId val="1882908704"/>
        <c:axId val="1882911200"/>
      </c:lineChart>
      <c:lineChart>
        <c:grouping val="standard"/>
        <c:varyColors val="0"/>
        <c:ser>
          <c:idx val="0"/>
          <c:order val="0"/>
          <c:tx>
            <c:strRef>
              <c:f>'lamina 1'!$A$15</c:f>
              <c:strCache>
                <c:ptCount val="1"/>
                <c:pt idx="0">
                  <c:v>Fondo General (GOES)</c:v>
                </c:pt>
              </c:strCache>
            </c:strRef>
          </c:tx>
          <c:spPr>
            <a:ln w="28575" cap="rnd">
              <a:solidFill>
                <a:schemeClr val="accent1"/>
              </a:solidFill>
              <a:round/>
            </a:ln>
            <a:effectLst/>
          </c:spPr>
          <c:marker>
            <c:symbol val="none"/>
          </c:marker>
          <c:cat>
            <c:numRef>
              <c:f>'lamina 1'!$B$3:$P$3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'lamina 1'!$B$15:$P$15</c:f>
              <c:numCache>
                <c:formatCode>0.0%</c:formatCode>
                <c:ptCount val="15"/>
                <c:pt idx="0">
                  <c:v>0.82687129779213797</c:v>
                </c:pt>
                <c:pt idx="1">
                  <c:v>0.82494365138993242</c:v>
                </c:pt>
                <c:pt idx="2">
                  <c:v>0.71562431902375245</c:v>
                </c:pt>
                <c:pt idx="3">
                  <c:v>0.79029605263157898</c:v>
                </c:pt>
                <c:pt idx="4">
                  <c:v>0.88156706986820754</c:v>
                </c:pt>
                <c:pt idx="5">
                  <c:v>0.86223489574050971</c:v>
                </c:pt>
                <c:pt idx="6">
                  <c:v>0.86040683734240853</c:v>
                </c:pt>
                <c:pt idx="7">
                  <c:v>0.85754189944134085</c:v>
                </c:pt>
                <c:pt idx="8">
                  <c:v>0.8923616404939777</c:v>
                </c:pt>
                <c:pt idx="9">
                  <c:v>0.90072388831437433</c:v>
                </c:pt>
                <c:pt idx="10">
                  <c:v>0.88342358604091453</c:v>
                </c:pt>
                <c:pt idx="11">
                  <c:v>0.90464511553690674</c:v>
                </c:pt>
                <c:pt idx="12">
                  <c:v>0.90945814180247941</c:v>
                </c:pt>
                <c:pt idx="13">
                  <c:v>0.79335333864086399</c:v>
                </c:pt>
                <c:pt idx="14">
                  <c:v>0.72756456146432258</c:v>
                </c:pt>
              </c:numCache>
            </c:numRef>
          </c:val>
          <c:smooth val="0"/>
          <c:extLst>
            <c:ext xmlns:c16="http://schemas.microsoft.com/office/drawing/2014/chart" uri="{C3380CC4-5D6E-409C-BE32-E72D297353CC}">
              <c16:uniqueId val="{00000004-00AD-4769-B378-5238F51D3DCC}"/>
            </c:ext>
          </c:extLst>
        </c:ser>
        <c:dLbls>
          <c:showLegendKey val="0"/>
          <c:showVal val="0"/>
          <c:showCatName val="0"/>
          <c:showSerName val="0"/>
          <c:showPercent val="0"/>
          <c:showBubbleSize val="0"/>
        </c:dLbls>
        <c:marker val="1"/>
        <c:smooth val="0"/>
        <c:axId val="1940535696"/>
        <c:axId val="1940546096"/>
      </c:lineChart>
      <c:catAx>
        <c:axId val="188290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2911200"/>
        <c:crosses val="autoZero"/>
        <c:auto val="1"/>
        <c:lblAlgn val="ctr"/>
        <c:lblOffset val="100"/>
        <c:noMultiLvlLbl val="0"/>
      </c:catAx>
      <c:valAx>
        <c:axId val="1882911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2908704"/>
        <c:crosses val="autoZero"/>
        <c:crossBetween val="between"/>
      </c:valAx>
      <c:valAx>
        <c:axId val="194054609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0535696"/>
        <c:crosses val="max"/>
        <c:crossBetween val="between"/>
      </c:valAx>
      <c:catAx>
        <c:axId val="1940535696"/>
        <c:scaling>
          <c:orientation val="minMax"/>
        </c:scaling>
        <c:delete val="1"/>
        <c:axPos val="b"/>
        <c:numFmt formatCode="General" sourceLinked="1"/>
        <c:majorTickMark val="out"/>
        <c:minorTickMark val="none"/>
        <c:tickLblPos val="nextTo"/>
        <c:crossAx val="19405460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Hoja1!$B$51</c:f>
              <c:strCache>
                <c:ptCount val="1"/>
                <c:pt idx="0">
                  <c:v>2010</c:v>
                </c:pt>
              </c:strCache>
            </c:strRef>
          </c:tx>
          <c:spPr>
            <a:solidFill>
              <a:schemeClr val="accent1"/>
            </a:solidFill>
            <a:ln>
              <a:noFill/>
            </a:ln>
            <a:effectLst/>
          </c:spPr>
          <c:invertIfNegative val="0"/>
          <c:cat>
            <c:strRef>
              <c:f>Hoja1!$A$52:$A$58</c:f>
              <c:strCache>
                <c:ptCount val="7"/>
                <c:pt idx="0">
                  <c:v>Belice</c:v>
                </c:pt>
                <c:pt idx="1">
                  <c:v>Costa Rica</c:v>
                </c:pt>
                <c:pt idx="2">
                  <c:v>Guatemala</c:v>
                </c:pt>
                <c:pt idx="3">
                  <c:v>Honduras</c:v>
                </c:pt>
                <c:pt idx="4">
                  <c:v>Nicaragua</c:v>
                </c:pt>
                <c:pt idx="5">
                  <c:v>Panamá</c:v>
                </c:pt>
                <c:pt idx="6">
                  <c:v>El Salvador</c:v>
                </c:pt>
              </c:strCache>
            </c:strRef>
          </c:cat>
          <c:val>
            <c:numRef>
              <c:f>Hoja1!$B$52:$B$58</c:f>
              <c:numCache>
                <c:formatCode>_(* #,##0.0_);_(* \(#,##0.0\);_(* "-"??_);_(@_)</c:formatCode>
                <c:ptCount val="7"/>
                <c:pt idx="0">
                  <c:v>24.628021239999999</c:v>
                </c:pt>
                <c:pt idx="1">
                  <c:v>25.384313580000001</c:v>
                </c:pt>
                <c:pt idx="2">
                  <c:v>58.949142459999997</c:v>
                </c:pt>
                <c:pt idx="3">
                  <c:v>46.262527470000002</c:v>
                </c:pt>
                <c:pt idx="4">
                  <c:v>37.489131929999999</c:v>
                </c:pt>
                <c:pt idx="5">
                  <c:v>28.71008492</c:v>
                </c:pt>
                <c:pt idx="6">
                  <c:v>32.744895939999999</c:v>
                </c:pt>
              </c:numCache>
            </c:numRef>
          </c:val>
          <c:extLst>
            <c:ext xmlns:c16="http://schemas.microsoft.com/office/drawing/2014/chart" uri="{C3380CC4-5D6E-409C-BE32-E72D297353CC}">
              <c16:uniqueId val="{00000000-36F0-488A-93B7-8D8279F41C77}"/>
            </c:ext>
          </c:extLst>
        </c:ser>
        <c:ser>
          <c:idx val="1"/>
          <c:order val="1"/>
          <c:tx>
            <c:strRef>
              <c:f>Hoja1!$C$51</c:f>
              <c:strCache>
                <c:ptCount val="1"/>
                <c:pt idx="0">
                  <c:v>2015</c:v>
                </c:pt>
              </c:strCache>
            </c:strRef>
          </c:tx>
          <c:spPr>
            <a:solidFill>
              <a:schemeClr val="accent2"/>
            </a:solidFill>
            <a:ln>
              <a:noFill/>
            </a:ln>
            <a:effectLst/>
          </c:spPr>
          <c:invertIfNegative val="0"/>
          <c:cat>
            <c:strRef>
              <c:f>Hoja1!$A$52:$A$58</c:f>
              <c:strCache>
                <c:ptCount val="7"/>
                <c:pt idx="0">
                  <c:v>Belice</c:v>
                </c:pt>
                <c:pt idx="1">
                  <c:v>Costa Rica</c:v>
                </c:pt>
                <c:pt idx="2">
                  <c:v>Guatemala</c:v>
                </c:pt>
                <c:pt idx="3">
                  <c:v>Honduras</c:v>
                </c:pt>
                <c:pt idx="4">
                  <c:v>Nicaragua</c:v>
                </c:pt>
                <c:pt idx="5">
                  <c:v>Panamá</c:v>
                </c:pt>
                <c:pt idx="6">
                  <c:v>El Salvador</c:v>
                </c:pt>
              </c:strCache>
            </c:strRef>
          </c:cat>
          <c:val>
            <c:numRef>
              <c:f>Hoja1!$C$52:$C$58</c:f>
              <c:numCache>
                <c:formatCode>_(* #,##0.0_);_(* \(#,##0.0\);_(* "-"??_);_(@_)</c:formatCode>
                <c:ptCount val="7"/>
                <c:pt idx="0">
                  <c:v>23.3705368</c:v>
                </c:pt>
                <c:pt idx="1">
                  <c:v>22.599231719999999</c:v>
                </c:pt>
                <c:pt idx="2">
                  <c:v>55.722785950000002</c:v>
                </c:pt>
                <c:pt idx="3">
                  <c:v>50.663536069999999</c:v>
                </c:pt>
                <c:pt idx="4">
                  <c:v>35.392791750000001</c:v>
                </c:pt>
                <c:pt idx="5">
                  <c:v>30.281560899999999</c:v>
                </c:pt>
                <c:pt idx="6">
                  <c:v>27.832254410000001</c:v>
                </c:pt>
              </c:numCache>
            </c:numRef>
          </c:val>
          <c:extLst>
            <c:ext xmlns:c16="http://schemas.microsoft.com/office/drawing/2014/chart" uri="{C3380CC4-5D6E-409C-BE32-E72D297353CC}">
              <c16:uniqueId val="{00000001-36F0-488A-93B7-8D8279F41C77}"/>
            </c:ext>
          </c:extLst>
        </c:ser>
        <c:ser>
          <c:idx val="2"/>
          <c:order val="2"/>
          <c:tx>
            <c:strRef>
              <c:f>Hoja1!$D$51</c:f>
              <c:strCache>
                <c:ptCount val="1"/>
                <c:pt idx="0">
                  <c:v>2019</c:v>
                </c:pt>
              </c:strCache>
            </c:strRef>
          </c:tx>
          <c:spPr>
            <a:solidFill>
              <a:schemeClr val="accent3"/>
            </a:solidFill>
            <a:ln>
              <a:noFill/>
            </a:ln>
            <a:effectLst/>
          </c:spPr>
          <c:invertIfNegative val="0"/>
          <c:cat>
            <c:strRef>
              <c:f>Hoja1!$A$52:$A$58</c:f>
              <c:strCache>
                <c:ptCount val="7"/>
                <c:pt idx="0">
                  <c:v>Belice</c:v>
                </c:pt>
                <c:pt idx="1">
                  <c:v>Costa Rica</c:v>
                </c:pt>
                <c:pt idx="2">
                  <c:v>Guatemala</c:v>
                </c:pt>
                <c:pt idx="3">
                  <c:v>Honduras</c:v>
                </c:pt>
                <c:pt idx="4">
                  <c:v>Nicaragua</c:v>
                </c:pt>
                <c:pt idx="5">
                  <c:v>Panamá</c:v>
                </c:pt>
                <c:pt idx="6">
                  <c:v>El Salvador</c:v>
                </c:pt>
              </c:strCache>
            </c:strRef>
          </c:cat>
          <c:val>
            <c:numRef>
              <c:f>Hoja1!$D$52:$D$58</c:f>
              <c:numCache>
                <c:formatCode>_(* #,##0.0_);_(* \(#,##0.0\);_(* "-"??_);_(@_)</c:formatCode>
                <c:ptCount val="7"/>
                <c:pt idx="0">
                  <c:v>21.81062317</c:v>
                </c:pt>
                <c:pt idx="1">
                  <c:v>22.324563980000001</c:v>
                </c:pt>
                <c:pt idx="2">
                  <c:v>55.989177699999999</c:v>
                </c:pt>
                <c:pt idx="3">
                  <c:v>52.609096530000002</c:v>
                </c:pt>
                <c:pt idx="4">
                  <c:v>34.411205289999998</c:v>
                </c:pt>
                <c:pt idx="5">
                  <c:v>27.570140840000001</c:v>
                </c:pt>
                <c:pt idx="6">
                  <c:v>28.372318270000001</c:v>
                </c:pt>
              </c:numCache>
            </c:numRef>
          </c:val>
          <c:extLst>
            <c:ext xmlns:c16="http://schemas.microsoft.com/office/drawing/2014/chart" uri="{C3380CC4-5D6E-409C-BE32-E72D297353CC}">
              <c16:uniqueId val="{00000002-36F0-488A-93B7-8D8279F41C77}"/>
            </c:ext>
          </c:extLst>
        </c:ser>
        <c:dLbls>
          <c:showLegendKey val="0"/>
          <c:showVal val="0"/>
          <c:showCatName val="0"/>
          <c:showSerName val="0"/>
          <c:showPercent val="0"/>
          <c:showBubbleSize val="0"/>
        </c:dLbls>
        <c:gapWidth val="219"/>
        <c:overlap val="-27"/>
        <c:axId val="2035430608"/>
        <c:axId val="2035424784"/>
      </c:barChart>
      <c:catAx>
        <c:axId val="20354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5424784"/>
        <c:crosses val="autoZero"/>
        <c:auto val="1"/>
        <c:lblAlgn val="ctr"/>
        <c:lblOffset val="100"/>
        <c:noMultiLvlLbl val="0"/>
      </c:catAx>
      <c:valAx>
        <c:axId val="2035424784"/>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54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'Tasa de crecimiento PIB '!$C$6</c:f>
              <c:strCache>
                <c:ptCount val="1"/>
                <c:pt idx="0">
                  <c:v>Crecimiento del presupuesto del MINSAL</c:v>
                </c:pt>
              </c:strCache>
            </c:strRef>
          </c:tx>
          <c:spPr>
            <a:ln w="22225" cap="rnd">
              <a:solidFill>
                <a:schemeClr val="accent2"/>
              </a:solidFill>
              <a:round/>
            </a:ln>
            <a:effectLst/>
          </c:spPr>
          <c:marker>
            <c:symbol val="none"/>
          </c:marker>
          <c:cat>
            <c:numRef>
              <c:f>'Tasa de crecimiento PIB '!$A$51:$A$63</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'Tasa de crecimiento PIB '!$C$51:$C$62</c:f>
              <c:numCache>
                <c:formatCode>0.0%</c:formatCode>
                <c:ptCount val="12"/>
                <c:pt idx="0">
                  <c:v>0.06</c:v>
                </c:pt>
                <c:pt idx="1">
                  <c:v>0.13900000000000001</c:v>
                </c:pt>
                <c:pt idx="2">
                  <c:v>1.2999999999999999E-2</c:v>
                </c:pt>
                <c:pt idx="3">
                  <c:v>0.152</c:v>
                </c:pt>
                <c:pt idx="4">
                  <c:v>-3.0000000000000001E-3</c:v>
                </c:pt>
                <c:pt idx="5">
                  <c:v>1.7999999999999999E-2</c:v>
                </c:pt>
                <c:pt idx="6">
                  <c:v>3.1E-2</c:v>
                </c:pt>
                <c:pt idx="7">
                  <c:v>-1.7999999999999999E-2</c:v>
                </c:pt>
                <c:pt idx="8">
                  <c:v>1.8110709987966489E-2</c:v>
                </c:pt>
                <c:pt idx="9">
                  <c:v>6.0664263341410063E-2</c:v>
                </c:pt>
                <c:pt idx="10">
                  <c:v>0.36473046385290431</c:v>
                </c:pt>
                <c:pt idx="11">
                  <c:v>0.35447159450466459</c:v>
                </c:pt>
              </c:numCache>
            </c:numRef>
          </c:val>
          <c:smooth val="0"/>
          <c:extLst>
            <c:ext xmlns:c16="http://schemas.microsoft.com/office/drawing/2014/chart" uri="{C3380CC4-5D6E-409C-BE32-E72D297353CC}">
              <c16:uniqueId val="{00000000-3ECF-4D98-AAA0-E2123F252F92}"/>
            </c:ext>
          </c:extLst>
        </c:ser>
        <c:ser>
          <c:idx val="2"/>
          <c:order val="2"/>
          <c:tx>
            <c:strRef>
              <c:f>'Tasa de crecimiento PIB '!$D$6</c:f>
              <c:strCache>
                <c:ptCount val="1"/>
                <c:pt idx="0">
                  <c:v>Crecimiento del gasto en VIH/sida</c:v>
                </c:pt>
              </c:strCache>
            </c:strRef>
          </c:tx>
          <c:spPr>
            <a:ln w="22225" cap="rnd">
              <a:solidFill>
                <a:schemeClr val="accent3"/>
              </a:solidFill>
              <a:round/>
            </a:ln>
            <a:effectLst/>
          </c:spPr>
          <c:marker>
            <c:symbol val="none"/>
          </c:marker>
          <c:cat>
            <c:numRef>
              <c:f>'Tasa de crecimiento PIB '!$A$51:$A$63</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'Tasa de crecimiento PIB '!$D$51:$D$62</c:f>
              <c:numCache>
                <c:formatCode>General</c:formatCode>
                <c:ptCount val="12"/>
                <c:pt idx="0" formatCode="0%">
                  <c:v>0.1941446082785574</c:v>
                </c:pt>
                <c:pt idx="2" formatCode="0%">
                  <c:v>0.20282832114187488</c:v>
                </c:pt>
                <c:pt idx="3" formatCode="0%">
                  <c:v>5.4267785958494352E-2</c:v>
                </c:pt>
                <c:pt idx="4" formatCode="0%">
                  <c:v>1.8904388356737023E-2</c:v>
                </c:pt>
                <c:pt idx="5" formatCode="0%">
                  <c:v>7.8364697897816304E-2</c:v>
                </c:pt>
                <c:pt idx="6" formatCode="0%">
                  <c:v>-9.3213609129472741E-2</c:v>
                </c:pt>
                <c:pt idx="7" formatCode="0%">
                  <c:v>-7.5303453209051407E-2</c:v>
                </c:pt>
                <c:pt idx="8" formatCode="0%">
                  <c:v>-0.14317958123421015</c:v>
                </c:pt>
                <c:pt idx="9" formatCode="0%">
                  <c:v>-0.11283698514593632</c:v>
                </c:pt>
                <c:pt idx="10" formatCode="0%">
                  <c:v>6.1235001277479606E-2</c:v>
                </c:pt>
                <c:pt idx="11" formatCode="0%">
                  <c:v>0.28356556381699716</c:v>
                </c:pt>
              </c:numCache>
            </c:numRef>
          </c:val>
          <c:smooth val="0"/>
          <c:extLst>
            <c:ext xmlns:c16="http://schemas.microsoft.com/office/drawing/2014/chart" uri="{C3380CC4-5D6E-409C-BE32-E72D297353CC}">
              <c16:uniqueId val="{00000001-3ECF-4D98-AAA0-E2123F252F92}"/>
            </c:ext>
          </c:extLst>
        </c:ser>
        <c:dLbls>
          <c:showLegendKey val="0"/>
          <c:showVal val="0"/>
          <c:showCatName val="0"/>
          <c:showSerName val="0"/>
          <c:showPercent val="0"/>
          <c:showBubbleSize val="0"/>
        </c:dLbls>
        <c:marker val="1"/>
        <c:smooth val="0"/>
        <c:axId val="2037403936"/>
        <c:axId val="2037396864"/>
      </c:lineChart>
      <c:lineChart>
        <c:grouping val="standard"/>
        <c:varyColors val="0"/>
        <c:ser>
          <c:idx val="0"/>
          <c:order val="0"/>
          <c:tx>
            <c:strRef>
              <c:f>'Tasa de crecimiento PIB '!$B$6</c:f>
              <c:strCache>
                <c:ptCount val="1"/>
                <c:pt idx="0">
                  <c:v>Crecimiento del PIB (% anual)</c:v>
                </c:pt>
              </c:strCache>
            </c:strRef>
          </c:tx>
          <c:spPr>
            <a:ln w="22225" cap="rnd">
              <a:solidFill>
                <a:schemeClr val="accent1"/>
              </a:solidFill>
              <a:prstDash val="sysDash"/>
              <a:round/>
            </a:ln>
            <a:effectLst/>
          </c:spPr>
          <c:marker>
            <c:symbol val="none"/>
          </c:marker>
          <c:cat>
            <c:numRef>
              <c:f>'Tasa de crecimiento PIB '!$A$51:$A$63</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'Tasa de crecimiento PIB '!$B$51:$B$63</c:f>
              <c:numCache>
                <c:formatCode>General</c:formatCode>
                <c:ptCount val="13"/>
                <c:pt idx="0">
                  <c:v>2.1067415730337018</c:v>
                </c:pt>
                <c:pt idx="1">
                  <c:v>3.8170563961485584</c:v>
                </c:pt>
                <c:pt idx="2">
                  <c:v>2.8155018217952801</c:v>
                </c:pt>
                <c:pt idx="3">
                  <c:v>2.2321428571428612</c:v>
                </c:pt>
                <c:pt idx="4">
                  <c:v>1.7107099446270269</c:v>
                </c:pt>
                <c:pt idx="5">
                  <c:v>2.3989731332713689</c:v>
                </c:pt>
                <c:pt idx="6">
                  <c:v>2.5459260860168484</c:v>
                </c:pt>
                <c:pt idx="7">
                  <c:v>2.2466700387792997</c:v>
                </c:pt>
                <c:pt idx="8">
                  <c:v>2.4322875870882683</c:v>
                </c:pt>
                <c:pt idx="9">
                  <c:v>2.3825813981567308</c:v>
                </c:pt>
                <c:pt idx="10">
                  <c:v>-8.5813121584968002</c:v>
                </c:pt>
                <c:pt idx="11">
                  <c:v>10.800868593051248</c:v>
                </c:pt>
                <c:pt idx="12">
                  <c:v>2.8</c:v>
                </c:pt>
              </c:numCache>
            </c:numRef>
          </c:val>
          <c:smooth val="0"/>
          <c:extLst>
            <c:ext xmlns:c16="http://schemas.microsoft.com/office/drawing/2014/chart" uri="{C3380CC4-5D6E-409C-BE32-E72D297353CC}">
              <c16:uniqueId val="{00000002-3ECF-4D98-AAA0-E2123F252F92}"/>
            </c:ext>
          </c:extLst>
        </c:ser>
        <c:dLbls>
          <c:showLegendKey val="0"/>
          <c:showVal val="0"/>
          <c:showCatName val="0"/>
          <c:showSerName val="0"/>
          <c:showPercent val="0"/>
          <c:showBubbleSize val="0"/>
        </c:dLbls>
        <c:marker val="1"/>
        <c:smooth val="0"/>
        <c:axId val="1685812944"/>
        <c:axId val="1685789232"/>
      </c:lineChart>
      <c:catAx>
        <c:axId val="20374039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2037396864"/>
        <c:crosses val="autoZero"/>
        <c:auto val="1"/>
        <c:lblAlgn val="ctr"/>
        <c:lblOffset val="100"/>
        <c:noMultiLvlLbl val="0"/>
      </c:catAx>
      <c:valAx>
        <c:axId val="2037396864"/>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037403936"/>
        <c:crosses val="autoZero"/>
        <c:crossBetween val="between"/>
      </c:valAx>
      <c:valAx>
        <c:axId val="168578923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685812944"/>
        <c:crosses val="max"/>
        <c:crossBetween val="between"/>
      </c:valAx>
      <c:catAx>
        <c:axId val="1685812944"/>
        <c:scaling>
          <c:orientation val="minMax"/>
        </c:scaling>
        <c:delete val="1"/>
        <c:axPos val="b"/>
        <c:numFmt formatCode="General" sourceLinked="1"/>
        <c:majorTickMark val="out"/>
        <c:minorTickMark val="none"/>
        <c:tickLblPos val="nextTo"/>
        <c:crossAx val="1685789232"/>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67697926631273E-2"/>
          <c:y val="5.9919072615923011E-2"/>
          <c:w val="0.90533261736382731"/>
          <c:h val="0.69680373286672503"/>
        </c:manualLayout>
      </c:layout>
      <c:lineChart>
        <c:grouping val="standard"/>
        <c:varyColors val="0"/>
        <c:ser>
          <c:idx val="0"/>
          <c:order val="0"/>
          <c:tx>
            <c:strRef>
              <c:f>'Tasa de crecimiento PIB '!$H$67</c:f>
              <c:strCache>
                <c:ptCount val="1"/>
                <c:pt idx="0">
                  <c:v>GVIH/GNS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'Tasa de crecimiento PIB '!$D$72:$D$81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'Tasa de crecimiento PIB '!$H$72:$H$81</c:f>
              <c:numCache>
                <c:formatCode>0%</c:formatCode>
                <c:ptCount val="10"/>
                <c:pt idx="0">
                  <c:v>3.7093970311912819E-2</c:v>
                </c:pt>
                <c:pt idx="1">
                  <c:v>3.7055312166172104E-2</c:v>
                </c:pt>
                <c:pt idx="2">
                  <c:v>3.7367728046989721E-2</c:v>
                </c:pt>
                <c:pt idx="3">
                  <c:v>3.8429311001568447E-2</c:v>
                </c:pt>
                <c:pt idx="4">
                  <c:v>3.3521488845780795E-2</c:v>
                </c:pt>
                <c:pt idx="5">
                  <c:v>3.0053086568099893E-2</c:v>
                </c:pt>
                <c:pt idx="6">
                  <c:v>2.6613532937365011E-2</c:v>
                </c:pt>
                <c:pt idx="7">
                  <c:v>2.1420010620183439E-2</c:v>
                </c:pt>
                <c:pt idx="8">
                  <c:v>2.2054199792405697E-2</c:v>
                </c:pt>
                <c:pt idx="9">
                  <c:v>2.7488771522402498E-2</c:v>
                </c:pt>
              </c:numCache>
            </c:numRef>
          </c:val>
          <c:smooth val="0"/>
          <c:extLst>
            <c:ext xmlns:c16="http://schemas.microsoft.com/office/drawing/2014/chart" uri="{C3380CC4-5D6E-409C-BE32-E72D297353CC}">
              <c16:uniqueId val="{00000000-E769-4895-AA82-0F0D2F05623B}"/>
            </c:ext>
          </c:extLst>
        </c:ser>
        <c:ser>
          <c:idx val="1"/>
          <c:order val="1"/>
          <c:tx>
            <c:strRef>
              <c:f>'Tasa de crecimiento PIB '!$I$67</c:f>
              <c:strCache>
                <c:ptCount val="1"/>
                <c:pt idx="0">
                  <c:v>GVIH/PMS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'Tasa de crecimiento PIB '!$D$72:$D$81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'Tasa de crecimiento PIB '!$I$72:$I$81</c:f>
              <c:numCache>
                <c:formatCode>0%</c:formatCode>
                <c:ptCount val="10"/>
                <c:pt idx="0">
                  <c:v>0.10555022812332916</c:v>
                </c:pt>
                <c:pt idx="1">
                  <c:v>9.6586280454791548E-2</c:v>
                </c:pt>
                <c:pt idx="2">
                  <c:v>9.8725259155803852E-2</c:v>
                </c:pt>
                <c:pt idx="3">
                  <c:v>0.10459522183259644</c:v>
                </c:pt>
                <c:pt idx="4">
                  <c:v>9.1903056581474352E-2</c:v>
                </c:pt>
                <c:pt idx="5">
                  <c:v>8.6529201263537914E-2</c:v>
                </c:pt>
                <c:pt idx="6">
                  <c:v>7.2821143844926425E-2</c:v>
                </c:pt>
                <c:pt idx="7">
                  <c:v>6.0909212982309509E-2</c:v>
                </c:pt>
                <c:pt idx="8">
                  <c:v>4.736392308163391E-2</c:v>
                </c:pt>
                <c:pt idx="9">
                  <c:v>4.4884441195752925E-2</c:v>
                </c:pt>
              </c:numCache>
            </c:numRef>
          </c:val>
          <c:smooth val="0"/>
          <c:extLst>
            <c:ext xmlns:c16="http://schemas.microsoft.com/office/drawing/2014/chart" uri="{C3380CC4-5D6E-409C-BE32-E72D297353CC}">
              <c16:uniqueId val="{00000001-E769-4895-AA82-0F0D2F05623B}"/>
            </c:ext>
          </c:extLst>
        </c:ser>
        <c:dLbls>
          <c:dLblPos val="t"/>
          <c:showLegendKey val="0"/>
          <c:showVal val="1"/>
          <c:showCatName val="0"/>
          <c:showSerName val="0"/>
          <c:showPercent val="0"/>
          <c:showBubbleSize val="0"/>
        </c:dLbls>
        <c:marker val="1"/>
        <c:smooth val="0"/>
        <c:axId val="385423664"/>
        <c:axId val="385422832"/>
      </c:lineChart>
      <c:catAx>
        <c:axId val="38542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85422832"/>
        <c:crosses val="autoZero"/>
        <c:auto val="1"/>
        <c:lblAlgn val="ctr"/>
        <c:lblOffset val="100"/>
        <c:noMultiLvlLbl val="0"/>
      </c:catAx>
      <c:valAx>
        <c:axId val="38542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8542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'Tasa de crecimiento PIB '!$C$104:$C$112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'Tasa de crecimiento PIB '!$G$104:$G$112</c:f>
              <c:numCache>
                <c:formatCode>0.0%</c:formatCode>
                <c:ptCount val="9"/>
                <c:pt idx="0">
                  <c:v>4.9615838840833953E-2</c:v>
                </c:pt>
                <c:pt idx="1">
                  <c:v>5.3511999809219356E-2</c:v>
                </c:pt>
                <c:pt idx="2">
                  <c:v>0.12162702778687672</c:v>
                </c:pt>
                <c:pt idx="3">
                  <c:v>0.11440675927875116</c:v>
                </c:pt>
                <c:pt idx="4">
                  <c:v>0.11433206665530822</c:v>
                </c:pt>
                <c:pt idx="5">
                  <c:v>9.7723769128181703E-2</c:v>
                </c:pt>
                <c:pt idx="6">
                  <c:v>0.13522298401954233</c:v>
                </c:pt>
                <c:pt idx="7">
                  <c:v>0.11497538667657792</c:v>
                </c:pt>
                <c:pt idx="8">
                  <c:v>0.1195030506851408</c:v>
                </c:pt>
              </c:numCache>
            </c:numRef>
          </c:val>
          <c:extLst>
            <c:ext xmlns:c16="http://schemas.microsoft.com/office/drawing/2014/chart" uri="{C3380CC4-5D6E-409C-BE32-E72D297353CC}">
              <c16:uniqueId val="{00000000-EBA6-4D88-A59B-53C76FC71F12}"/>
            </c:ext>
          </c:extLst>
        </c:ser>
        <c:dLbls>
          <c:dLblPos val="outEnd"/>
          <c:showLegendKey val="0"/>
          <c:showVal val="1"/>
          <c:showCatName val="0"/>
          <c:showSerName val="0"/>
          <c:showPercent val="0"/>
          <c:showBubbleSize val="0"/>
        </c:dLbls>
        <c:gapWidth val="19"/>
        <c:overlap val="-27"/>
        <c:axId val="385398288"/>
        <c:axId val="385404528"/>
      </c:barChart>
      <c:catAx>
        <c:axId val="38539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404528"/>
        <c:crosses val="autoZero"/>
        <c:auto val="1"/>
        <c:lblAlgn val="ctr"/>
        <c:lblOffset val="100"/>
        <c:noMultiLvlLbl val="0"/>
      </c:catAx>
      <c:valAx>
        <c:axId val="3854045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3982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0371A-3C0A-4656-9E9C-50DDB3E359F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B053435-3056-483F-9FB4-102B2F1DF2AC}">
      <dgm:prSet phldrT="[Texto]"/>
      <dgm:spPr/>
      <dgm:t>
        <a:bodyPr/>
        <a:lstStyle/>
        <a:p>
          <a:r>
            <a:rPr lang="es-GT" dirty="0"/>
            <a:t>Crecimiento económico</a:t>
          </a:r>
          <a:endParaRPr lang="en-US" dirty="0"/>
        </a:p>
      </dgm:t>
    </dgm:pt>
    <dgm:pt modelId="{8865F656-4020-4355-9430-02260FE6001F}" type="parTrans" cxnId="{2F86A1CE-2D54-4C33-AA2A-2E8AD32FA365}">
      <dgm:prSet/>
      <dgm:spPr/>
      <dgm:t>
        <a:bodyPr/>
        <a:lstStyle/>
        <a:p>
          <a:endParaRPr lang="en-US"/>
        </a:p>
      </dgm:t>
    </dgm:pt>
    <dgm:pt modelId="{BE578F88-FAF0-43A6-B614-66D2D49A7AC8}" type="sibTrans" cxnId="{2F86A1CE-2D54-4C33-AA2A-2E8AD32FA365}">
      <dgm:prSet/>
      <dgm:spPr/>
      <dgm:t>
        <a:bodyPr/>
        <a:lstStyle/>
        <a:p>
          <a:endParaRPr lang="en-US"/>
        </a:p>
      </dgm:t>
    </dgm:pt>
    <dgm:pt modelId="{9D9BE5A7-C6A2-4B21-8223-29A36C627ABC}">
      <dgm:prSet phldrT="[Texto]"/>
      <dgm:spPr/>
      <dgm:t>
        <a:bodyPr/>
        <a:lstStyle/>
        <a:p>
          <a:r>
            <a:rPr lang="es-GT" dirty="0"/>
            <a:t>Pleno empleo</a:t>
          </a:r>
          <a:endParaRPr lang="en-US" dirty="0"/>
        </a:p>
      </dgm:t>
    </dgm:pt>
    <dgm:pt modelId="{33C9AE28-0295-4F8B-B3FC-3EC42585F17F}" type="parTrans" cxnId="{56F7D347-F46C-49E5-885C-3D5FF448710F}">
      <dgm:prSet/>
      <dgm:spPr/>
      <dgm:t>
        <a:bodyPr/>
        <a:lstStyle/>
        <a:p>
          <a:endParaRPr lang="en-US"/>
        </a:p>
      </dgm:t>
    </dgm:pt>
    <dgm:pt modelId="{EFC7350C-E70F-43C3-B8DC-B501E92B3150}" type="sibTrans" cxnId="{56F7D347-F46C-49E5-885C-3D5FF448710F}">
      <dgm:prSet/>
      <dgm:spPr/>
      <dgm:t>
        <a:bodyPr/>
        <a:lstStyle/>
        <a:p>
          <a:endParaRPr lang="en-US"/>
        </a:p>
      </dgm:t>
    </dgm:pt>
    <dgm:pt modelId="{C2829A4A-79AC-4A9B-A8F5-04C556453D22}">
      <dgm:prSet phldrT="[Texto]"/>
      <dgm:spPr/>
      <dgm:t>
        <a:bodyPr/>
        <a:lstStyle/>
        <a:p>
          <a:r>
            <a:rPr lang="es-GT" dirty="0"/>
            <a:t>Estabilidad de precios</a:t>
          </a:r>
          <a:endParaRPr lang="en-US" dirty="0"/>
        </a:p>
      </dgm:t>
    </dgm:pt>
    <dgm:pt modelId="{2C98EB77-54C4-4FAA-9A0A-CA8BEEFB28B3}" type="parTrans" cxnId="{9CAE7A76-1935-493C-BDB5-95BBEEEAC8D5}">
      <dgm:prSet/>
      <dgm:spPr/>
      <dgm:t>
        <a:bodyPr/>
        <a:lstStyle/>
        <a:p>
          <a:endParaRPr lang="en-US"/>
        </a:p>
      </dgm:t>
    </dgm:pt>
    <dgm:pt modelId="{0F50F569-DC7F-4AE5-9226-0779D7BF8EDD}" type="sibTrans" cxnId="{9CAE7A76-1935-493C-BDB5-95BBEEEAC8D5}">
      <dgm:prSet/>
      <dgm:spPr/>
      <dgm:t>
        <a:bodyPr/>
        <a:lstStyle/>
        <a:p>
          <a:endParaRPr lang="en-US"/>
        </a:p>
      </dgm:t>
    </dgm:pt>
    <dgm:pt modelId="{A801AA58-CB16-45F4-854C-26875B4D89D5}">
      <dgm:prSet phldrT="[Texto]"/>
      <dgm:spPr/>
      <dgm:t>
        <a:bodyPr/>
        <a:lstStyle/>
        <a:p>
          <a:r>
            <a:rPr lang="es-GT" dirty="0"/>
            <a:t>Desarrollo económico</a:t>
          </a:r>
          <a:endParaRPr lang="en-US" dirty="0"/>
        </a:p>
      </dgm:t>
    </dgm:pt>
    <dgm:pt modelId="{5F88D96B-A198-44A3-9D46-D0596157478D}" type="parTrans" cxnId="{8257E57C-178A-4BFC-9C85-73335427A0FB}">
      <dgm:prSet/>
      <dgm:spPr/>
      <dgm:t>
        <a:bodyPr/>
        <a:lstStyle/>
        <a:p>
          <a:endParaRPr lang="en-US"/>
        </a:p>
      </dgm:t>
    </dgm:pt>
    <dgm:pt modelId="{39AEBF30-00AA-456E-ABAF-AE7D87B57C66}" type="sibTrans" cxnId="{8257E57C-178A-4BFC-9C85-73335427A0FB}">
      <dgm:prSet/>
      <dgm:spPr/>
      <dgm:t>
        <a:bodyPr/>
        <a:lstStyle/>
        <a:p>
          <a:endParaRPr lang="en-US"/>
        </a:p>
      </dgm:t>
    </dgm:pt>
    <dgm:pt modelId="{CBCADC21-7B9E-4B3C-8D41-A782045BD46C}">
      <dgm:prSet phldrT="[Texto]"/>
      <dgm:spPr/>
      <dgm:t>
        <a:bodyPr/>
        <a:lstStyle/>
        <a:p>
          <a:r>
            <a:rPr lang="es-GT" dirty="0"/>
            <a:t>Preservación del medio ambiente natural</a:t>
          </a:r>
          <a:endParaRPr lang="en-US" dirty="0"/>
        </a:p>
      </dgm:t>
    </dgm:pt>
    <dgm:pt modelId="{79692AA4-F885-4A68-9442-49FB14DA51D8}" type="parTrans" cxnId="{7E95672E-A9B0-405A-ACB8-EBD0F15E9CB0}">
      <dgm:prSet/>
      <dgm:spPr/>
      <dgm:t>
        <a:bodyPr/>
        <a:lstStyle/>
        <a:p>
          <a:endParaRPr lang="en-US"/>
        </a:p>
      </dgm:t>
    </dgm:pt>
    <dgm:pt modelId="{8DC2B77C-294A-412A-8BB6-8EBB22A6BBA1}" type="sibTrans" cxnId="{7E95672E-A9B0-405A-ACB8-EBD0F15E9CB0}">
      <dgm:prSet/>
      <dgm:spPr/>
      <dgm:t>
        <a:bodyPr/>
        <a:lstStyle/>
        <a:p>
          <a:endParaRPr lang="en-US"/>
        </a:p>
      </dgm:t>
    </dgm:pt>
    <dgm:pt modelId="{9064AD36-F969-4C5B-B5DA-85B212310A63}">
      <dgm:prSet/>
      <dgm:spPr/>
      <dgm:t>
        <a:bodyPr/>
        <a:lstStyle/>
        <a:p>
          <a:r>
            <a:rPr lang="es-GT" dirty="0"/>
            <a:t>La provisión de bienes públicos*</a:t>
          </a:r>
          <a:endParaRPr lang="en-US" dirty="0"/>
        </a:p>
      </dgm:t>
    </dgm:pt>
    <dgm:pt modelId="{A2284E5E-A801-469E-81C1-3CDD418632F7}" type="parTrans" cxnId="{CACD58F9-582E-4BB4-BE09-C44EA1CBCD8E}">
      <dgm:prSet/>
      <dgm:spPr/>
      <dgm:t>
        <a:bodyPr/>
        <a:lstStyle/>
        <a:p>
          <a:endParaRPr lang="en-US"/>
        </a:p>
      </dgm:t>
    </dgm:pt>
    <dgm:pt modelId="{0337754C-9914-421D-8755-3DB9071A23CC}" type="sibTrans" cxnId="{CACD58F9-582E-4BB4-BE09-C44EA1CBCD8E}">
      <dgm:prSet/>
      <dgm:spPr/>
      <dgm:t>
        <a:bodyPr/>
        <a:lstStyle/>
        <a:p>
          <a:endParaRPr lang="en-US"/>
        </a:p>
      </dgm:t>
    </dgm:pt>
    <dgm:pt modelId="{D73FEA49-8C08-47AC-8763-3EE7BB11AEDC}" type="pres">
      <dgm:prSet presAssocID="{AE60371A-3C0A-4656-9E9C-50DDB3E359F7}" presName="diagram" presStyleCnt="0">
        <dgm:presLayoutVars>
          <dgm:dir/>
          <dgm:resizeHandles val="exact"/>
        </dgm:presLayoutVars>
      </dgm:prSet>
      <dgm:spPr/>
    </dgm:pt>
    <dgm:pt modelId="{572F244C-9EA0-4FD1-9B7D-A14CF77D0D32}" type="pres">
      <dgm:prSet presAssocID="{0B053435-3056-483F-9FB4-102B2F1DF2AC}" presName="node" presStyleLbl="node1" presStyleIdx="0" presStyleCnt="6">
        <dgm:presLayoutVars>
          <dgm:bulletEnabled val="1"/>
        </dgm:presLayoutVars>
      </dgm:prSet>
      <dgm:spPr/>
    </dgm:pt>
    <dgm:pt modelId="{C307991C-B5E3-4804-9A65-652D413C300A}" type="pres">
      <dgm:prSet presAssocID="{BE578F88-FAF0-43A6-B614-66D2D49A7AC8}" presName="sibTrans" presStyleCnt="0"/>
      <dgm:spPr/>
    </dgm:pt>
    <dgm:pt modelId="{3BBDB10A-2A8D-420B-8E06-5BF9F6FF3227}" type="pres">
      <dgm:prSet presAssocID="{9D9BE5A7-C6A2-4B21-8223-29A36C627ABC}" presName="node" presStyleLbl="node1" presStyleIdx="1" presStyleCnt="6">
        <dgm:presLayoutVars>
          <dgm:bulletEnabled val="1"/>
        </dgm:presLayoutVars>
      </dgm:prSet>
      <dgm:spPr/>
    </dgm:pt>
    <dgm:pt modelId="{84D84664-6292-4A2D-BF04-ADC62A094502}" type="pres">
      <dgm:prSet presAssocID="{EFC7350C-E70F-43C3-B8DC-B501E92B3150}" presName="sibTrans" presStyleCnt="0"/>
      <dgm:spPr/>
    </dgm:pt>
    <dgm:pt modelId="{D80F23A8-D8FE-4F2A-A1A3-A5B73BA5FB43}" type="pres">
      <dgm:prSet presAssocID="{C2829A4A-79AC-4A9B-A8F5-04C556453D22}" presName="node" presStyleLbl="node1" presStyleIdx="2" presStyleCnt="6">
        <dgm:presLayoutVars>
          <dgm:bulletEnabled val="1"/>
        </dgm:presLayoutVars>
      </dgm:prSet>
      <dgm:spPr/>
    </dgm:pt>
    <dgm:pt modelId="{F4099E88-677F-4018-8391-65F8671521C8}" type="pres">
      <dgm:prSet presAssocID="{0F50F569-DC7F-4AE5-9226-0779D7BF8EDD}" presName="sibTrans" presStyleCnt="0"/>
      <dgm:spPr/>
    </dgm:pt>
    <dgm:pt modelId="{F99F4AB4-4858-4B1C-8CDF-22E167D3B462}" type="pres">
      <dgm:prSet presAssocID="{A801AA58-CB16-45F4-854C-26875B4D89D5}" presName="node" presStyleLbl="node1" presStyleIdx="3" presStyleCnt="6" custLinFactNeighborX="788">
        <dgm:presLayoutVars>
          <dgm:bulletEnabled val="1"/>
        </dgm:presLayoutVars>
      </dgm:prSet>
      <dgm:spPr/>
    </dgm:pt>
    <dgm:pt modelId="{A56B8F87-0C51-4134-B362-31BD58A46FC1}" type="pres">
      <dgm:prSet presAssocID="{39AEBF30-00AA-456E-ABAF-AE7D87B57C66}" presName="sibTrans" presStyleCnt="0"/>
      <dgm:spPr/>
    </dgm:pt>
    <dgm:pt modelId="{DBA2A5D8-C58A-45CD-A63D-1C9716BCAB13}" type="pres">
      <dgm:prSet presAssocID="{CBCADC21-7B9E-4B3C-8D41-A782045BD46C}" presName="node" presStyleLbl="node1" presStyleIdx="4" presStyleCnt="6">
        <dgm:presLayoutVars>
          <dgm:bulletEnabled val="1"/>
        </dgm:presLayoutVars>
      </dgm:prSet>
      <dgm:spPr/>
    </dgm:pt>
    <dgm:pt modelId="{2DE6B8C2-907C-4B8F-BE17-6CFEF89C906D}" type="pres">
      <dgm:prSet presAssocID="{8DC2B77C-294A-412A-8BB6-8EBB22A6BBA1}" presName="sibTrans" presStyleCnt="0"/>
      <dgm:spPr/>
    </dgm:pt>
    <dgm:pt modelId="{F85E67A5-68C3-4181-A09D-E910B6923241}" type="pres">
      <dgm:prSet presAssocID="{9064AD36-F969-4C5B-B5DA-85B212310A63}" presName="node" presStyleLbl="node1" presStyleIdx="5" presStyleCnt="6">
        <dgm:presLayoutVars>
          <dgm:bulletEnabled val="1"/>
        </dgm:presLayoutVars>
      </dgm:prSet>
      <dgm:spPr/>
    </dgm:pt>
  </dgm:ptLst>
  <dgm:cxnLst>
    <dgm:cxn modelId="{7E95672E-A9B0-405A-ACB8-EBD0F15E9CB0}" srcId="{AE60371A-3C0A-4656-9E9C-50DDB3E359F7}" destId="{CBCADC21-7B9E-4B3C-8D41-A782045BD46C}" srcOrd="4" destOrd="0" parTransId="{79692AA4-F885-4A68-9442-49FB14DA51D8}" sibTransId="{8DC2B77C-294A-412A-8BB6-8EBB22A6BBA1}"/>
    <dgm:cxn modelId="{56F7D347-F46C-49E5-885C-3D5FF448710F}" srcId="{AE60371A-3C0A-4656-9E9C-50DDB3E359F7}" destId="{9D9BE5A7-C6A2-4B21-8223-29A36C627ABC}" srcOrd="1" destOrd="0" parTransId="{33C9AE28-0295-4F8B-B3FC-3EC42585F17F}" sibTransId="{EFC7350C-E70F-43C3-B8DC-B501E92B3150}"/>
    <dgm:cxn modelId="{868C6949-F394-4AD9-AA94-3F3174D1F99F}" type="presOf" srcId="{9064AD36-F969-4C5B-B5DA-85B212310A63}" destId="{F85E67A5-68C3-4181-A09D-E910B6923241}" srcOrd="0" destOrd="0" presId="urn:microsoft.com/office/officeart/2005/8/layout/default"/>
    <dgm:cxn modelId="{9CAE7A76-1935-493C-BDB5-95BBEEEAC8D5}" srcId="{AE60371A-3C0A-4656-9E9C-50DDB3E359F7}" destId="{C2829A4A-79AC-4A9B-A8F5-04C556453D22}" srcOrd="2" destOrd="0" parTransId="{2C98EB77-54C4-4FAA-9A0A-CA8BEEFB28B3}" sibTransId="{0F50F569-DC7F-4AE5-9226-0779D7BF8EDD}"/>
    <dgm:cxn modelId="{AAE2205A-1DBB-4E2D-8982-D8B9822D5149}" type="presOf" srcId="{AE60371A-3C0A-4656-9E9C-50DDB3E359F7}" destId="{D73FEA49-8C08-47AC-8763-3EE7BB11AEDC}" srcOrd="0" destOrd="0" presId="urn:microsoft.com/office/officeart/2005/8/layout/default"/>
    <dgm:cxn modelId="{8257E57C-178A-4BFC-9C85-73335427A0FB}" srcId="{AE60371A-3C0A-4656-9E9C-50DDB3E359F7}" destId="{A801AA58-CB16-45F4-854C-26875B4D89D5}" srcOrd="3" destOrd="0" parTransId="{5F88D96B-A198-44A3-9D46-D0596157478D}" sibTransId="{39AEBF30-00AA-456E-ABAF-AE7D87B57C66}"/>
    <dgm:cxn modelId="{86C6D1A1-015E-40AB-8A39-3581353BF4CE}" type="presOf" srcId="{C2829A4A-79AC-4A9B-A8F5-04C556453D22}" destId="{D80F23A8-D8FE-4F2A-A1A3-A5B73BA5FB43}" srcOrd="0" destOrd="0" presId="urn:microsoft.com/office/officeart/2005/8/layout/default"/>
    <dgm:cxn modelId="{BFB1DAA6-B0CB-42E8-A0C4-F99BAAB82D91}" type="presOf" srcId="{A801AA58-CB16-45F4-854C-26875B4D89D5}" destId="{F99F4AB4-4858-4B1C-8CDF-22E167D3B462}" srcOrd="0" destOrd="0" presId="urn:microsoft.com/office/officeart/2005/8/layout/default"/>
    <dgm:cxn modelId="{3FB48EA8-6AED-43DA-BBE8-4B21177AD6AC}" type="presOf" srcId="{9D9BE5A7-C6A2-4B21-8223-29A36C627ABC}" destId="{3BBDB10A-2A8D-420B-8E06-5BF9F6FF3227}" srcOrd="0" destOrd="0" presId="urn:microsoft.com/office/officeart/2005/8/layout/default"/>
    <dgm:cxn modelId="{26D89DBC-BAAA-45BB-968D-F70D0D705389}" type="presOf" srcId="{0B053435-3056-483F-9FB4-102B2F1DF2AC}" destId="{572F244C-9EA0-4FD1-9B7D-A14CF77D0D32}" srcOrd="0" destOrd="0" presId="urn:microsoft.com/office/officeart/2005/8/layout/default"/>
    <dgm:cxn modelId="{172353C4-26E4-4EBF-8F06-15B4B237EADC}" type="presOf" srcId="{CBCADC21-7B9E-4B3C-8D41-A782045BD46C}" destId="{DBA2A5D8-C58A-45CD-A63D-1C9716BCAB13}" srcOrd="0" destOrd="0" presId="urn:microsoft.com/office/officeart/2005/8/layout/default"/>
    <dgm:cxn modelId="{2F86A1CE-2D54-4C33-AA2A-2E8AD32FA365}" srcId="{AE60371A-3C0A-4656-9E9C-50DDB3E359F7}" destId="{0B053435-3056-483F-9FB4-102B2F1DF2AC}" srcOrd="0" destOrd="0" parTransId="{8865F656-4020-4355-9430-02260FE6001F}" sibTransId="{BE578F88-FAF0-43A6-B614-66D2D49A7AC8}"/>
    <dgm:cxn modelId="{CACD58F9-582E-4BB4-BE09-C44EA1CBCD8E}" srcId="{AE60371A-3C0A-4656-9E9C-50DDB3E359F7}" destId="{9064AD36-F969-4C5B-B5DA-85B212310A63}" srcOrd="5" destOrd="0" parTransId="{A2284E5E-A801-469E-81C1-3CDD418632F7}" sibTransId="{0337754C-9914-421D-8755-3DB9071A23CC}"/>
    <dgm:cxn modelId="{BB8DA101-5D9A-4B8C-B828-95EA34F5DE3A}" type="presParOf" srcId="{D73FEA49-8C08-47AC-8763-3EE7BB11AEDC}" destId="{572F244C-9EA0-4FD1-9B7D-A14CF77D0D32}" srcOrd="0" destOrd="0" presId="urn:microsoft.com/office/officeart/2005/8/layout/default"/>
    <dgm:cxn modelId="{3E736AD6-A83B-41EB-8E9B-A0F4791D9DE2}" type="presParOf" srcId="{D73FEA49-8C08-47AC-8763-3EE7BB11AEDC}" destId="{C307991C-B5E3-4804-9A65-652D413C300A}" srcOrd="1" destOrd="0" presId="urn:microsoft.com/office/officeart/2005/8/layout/default"/>
    <dgm:cxn modelId="{5817AF9B-11CD-4910-91A8-FB7D3F01D2CE}" type="presParOf" srcId="{D73FEA49-8C08-47AC-8763-3EE7BB11AEDC}" destId="{3BBDB10A-2A8D-420B-8E06-5BF9F6FF3227}" srcOrd="2" destOrd="0" presId="urn:microsoft.com/office/officeart/2005/8/layout/default"/>
    <dgm:cxn modelId="{C1564A21-D174-4080-9206-94D97902E646}" type="presParOf" srcId="{D73FEA49-8C08-47AC-8763-3EE7BB11AEDC}" destId="{84D84664-6292-4A2D-BF04-ADC62A094502}" srcOrd="3" destOrd="0" presId="urn:microsoft.com/office/officeart/2005/8/layout/default"/>
    <dgm:cxn modelId="{B06FAAAB-B95A-462B-8C9C-A4FBFC9FF590}" type="presParOf" srcId="{D73FEA49-8C08-47AC-8763-3EE7BB11AEDC}" destId="{D80F23A8-D8FE-4F2A-A1A3-A5B73BA5FB43}" srcOrd="4" destOrd="0" presId="urn:microsoft.com/office/officeart/2005/8/layout/default"/>
    <dgm:cxn modelId="{19FE083D-5FEB-4672-9424-A29E74A87CF1}" type="presParOf" srcId="{D73FEA49-8C08-47AC-8763-3EE7BB11AEDC}" destId="{F4099E88-677F-4018-8391-65F8671521C8}" srcOrd="5" destOrd="0" presId="urn:microsoft.com/office/officeart/2005/8/layout/default"/>
    <dgm:cxn modelId="{BACE7875-718B-4708-8C5A-2EA14D82743D}" type="presParOf" srcId="{D73FEA49-8C08-47AC-8763-3EE7BB11AEDC}" destId="{F99F4AB4-4858-4B1C-8CDF-22E167D3B462}" srcOrd="6" destOrd="0" presId="urn:microsoft.com/office/officeart/2005/8/layout/default"/>
    <dgm:cxn modelId="{82FAEB56-D757-41E1-933F-18D02DA74100}" type="presParOf" srcId="{D73FEA49-8C08-47AC-8763-3EE7BB11AEDC}" destId="{A56B8F87-0C51-4134-B362-31BD58A46FC1}" srcOrd="7" destOrd="0" presId="urn:microsoft.com/office/officeart/2005/8/layout/default"/>
    <dgm:cxn modelId="{1D2915C8-DC72-4E94-940D-6AB0864658F5}" type="presParOf" srcId="{D73FEA49-8C08-47AC-8763-3EE7BB11AEDC}" destId="{DBA2A5D8-C58A-45CD-A63D-1C9716BCAB13}" srcOrd="8" destOrd="0" presId="urn:microsoft.com/office/officeart/2005/8/layout/default"/>
    <dgm:cxn modelId="{B0CA7752-D638-4CD1-AA1A-F3591A04D447}" type="presParOf" srcId="{D73FEA49-8C08-47AC-8763-3EE7BB11AEDC}" destId="{2DE6B8C2-907C-4B8F-BE17-6CFEF89C906D}" srcOrd="9" destOrd="0" presId="urn:microsoft.com/office/officeart/2005/8/layout/default"/>
    <dgm:cxn modelId="{D007D544-0358-4ADC-AEA1-DFBE7718A33F}" type="presParOf" srcId="{D73FEA49-8C08-47AC-8763-3EE7BB11AEDC}" destId="{F85E67A5-68C3-4181-A09D-E910B692324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583E3-DAAF-4779-87A7-B6075CDC1E91}"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n-US"/>
        </a:p>
      </dgm:t>
    </dgm:pt>
    <dgm:pt modelId="{3A077B61-521B-41AE-9E3A-9078FBF36F9B}">
      <dgm:prSet/>
      <dgm:spPr>
        <a:solidFill>
          <a:srgbClr val="FF0000"/>
        </a:solidFill>
      </dgm:spPr>
      <dgm:t>
        <a:bodyPr/>
        <a:lstStyle/>
        <a:p>
          <a:r>
            <a:rPr lang="es-GT" dirty="0"/>
            <a:t>Los ingresos están disminuyendo, mientras el gasto se mantiene o aumenta</a:t>
          </a:r>
          <a:endParaRPr lang="en-US" dirty="0"/>
        </a:p>
      </dgm:t>
    </dgm:pt>
    <dgm:pt modelId="{A4C5FBEE-344D-4CD3-A442-805133AB402D}" type="parTrans" cxnId="{2C60D781-C035-417D-A49A-68EF6F6783E9}">
      <dgm:prSet/>
      <dgm:spPr/>
      <dgm:t>
        <a:bodyPr/>
        <a:lstStyle/>
        <a:p>
          <a:endParaRPr lang="en-US"/>
        </a:p>
      </dgm:t>
    </dgm:pt>
    <dgm:pt modelId="{2D8D2F6C-8175-4CA8-80E0-7BD7B5FC8A78}" type="sibTrans" cxnId="{2C60D781-C035-417D-A49A-68EF6F6783E9}">
      <dgm:prSet/>
      <dgm:spPr/>
      <dgm:t>
        <a:bodyPr/>
        <a:lstStyle/>
        <a:p>
          <a:endParaRPr lang="en-US"/>
        </a:p>
      </dgm:t>
    </dgm:pt>
    <dgm:pt modelId="{FE485E8F-9578-4CEC-94F7-FAE3E5F657A5}">
      <dgm:prSet/>
      <dgm:spPr/>
      <dgm:t>
        <a:bodyPr/>
        <a:lstStyle/>
        <a:p>
          <a:r>
            <a:rPr lang="es-GT"/>
            <a:t>Las necesidades que causan gasto crecen más rápidamente que los ingresos</a:t>
          </a:r>
          <a:endParaRPr lang="en-US"/>
        </a:p>
      </dgm:t>
    </dgm:pt>
    <dgm:pt modelId="{7BC50DFA-82F9-45D3-997A-9C072BC2D722}" type="parTrans" cxnId="{C5F3F8CA-9112-4434-8F1B-8AA276B92F75}">
      <dgm:prSet/>
      <dgm:spPr/>
      <dgm:t>
        <a:bodyPr/>
        <a:lstStyle/>
        <a:p>
          <a:endParaRPr lang="en-US"/>
        </a:p>
      </dgm:t>
    </dgm:pt>
    <dgm:pt modelId="{9C1F0FE9-00DC-44B1-BA9B-38D5DAE4A131}" type="sibTrans" cxnId="{C5F3F8CA-9112-4434-8F1B-8AA276B92F75}">
      <dgm:prSet/>
      <dgm:spPr/>
      <dgm:t>
        <a:bodyPr/>
        <a:lstStyle/>
        <a:p>
          <a:endParaRPr lang="en-US"/>
        </a:p>
      </dgm:t>
    </dgm:pt>
    <dgm:pt modelId="{FFBE99BC-5987-448E-9AD8-57620FC5DC90}">
      <dgm:prSet/>
      <dgm:spPr>
        <a:solidFill>
          <a:srgbClr val="FFC000"/>
        </a:solidFill>
      </dgm:spPr>
      <dgm:t>
        <a:bodyPr/>
        <a:lstStyle/>
        <a:p>
          <a:r>
            <a:rPr lang="es-GT"/>
            <a:t>Los precios que se pagan son altos o están aumentando</a:t>
          </a:r>
          <a:endParaRPr lang="en-US"/>
        </a:p>
      </dgm:t>
    </dgm:pt>
    <dgm:pt modelId="{F4DA3582-DE8A-4269-B952-E2C55CB26077}" type="parTrans" cxnId="{D24E0F5C-DAAA-4357-A52F-7FCC2A222CD1}">
      <dgm:prSet/>
      <dgm:spPr/>
      <dgm:t>
        <a:bodyPr/>
        <a:lstStyle/>
        <a:p>
          <a:endParaRPr lang="en-US"/>
        </a:p>
      </dgm:t>
    </dgm:pt>
    <dgm:pt modelId="{D786197F-0F31-4F25-9AA7-A407E610FB72}" type="sibTrans" cxnId="{D24E0F5C-DAAA-4357-A52F-7FCC2A222CD1}">
      <dgm:prSet/>
      <dgm:spPr/>
      <dgm:t>
        <a:bodyPr/>
        <a:lstStyle/>
        <a:p>
          <a:endParaRPr lang="en-US"/>
        </a:p>
      </dgm:t>
    </dgm:pt>
    <dgm:pt modelId="{EFCAEA89-DF08-4C3F-BE82-3796A2318F5A}">
      <dgm:prSet/>
      <dgm:spPr>
        <a:solidFill>
          <a:srgbClr val="00B0F0"/>
        </a:solidFill>
      </dgm:spPr>
      <dgm:t>
        <a:bodyPr/>
        <a:lstStyle/>
        <a:p>
          <a:r>
            <a:rPr lang="es-GT"/>
            <a:t>El gasto realizado no logra los efectos e impactos deseados</a:t>
          </a:r>
          <a:endParaRPr lang="en-US"/>
        </a:p>
      </dgm:t>
    </dgm:pt>
    <dgm:pt modelId="{2A5EA04D-C87C-40A7-A014-BC999A9969D0}" type="parTrans" cxnId="{37CCA9E1-955B-4634-9FF1-589026785508}">
      <dgm:prSet/>
      <dgm:spPr/>
      <dgm:t>
        <a:bodyPr/>
        <a:lstStyle/>
        <a:p>
          <a:endParaRPr lang="en-US"/>
        </a:p>
      </dgm:t>
    </dgm:pt>
    <dgm:pt modelId="{4A32B3BD-9C6E-4E4A-BEF2-A88C494865E9}" type="sibTrans" cxnId="{37CCA9E1-955B-4634-9FF1-589026785508}">
      <dgm:prSet/>
      <dgm:spPr/>
      <dgm:t>
        <a:bodyPr/>
        <a:lstStyle/>
        <a:p>
          <a:endParaRPr lang="en-US"/>
        </a:p>
      </dgm:t>
    </dgm:pt>
    <dgm:pt modelId="{DB73E9A5-049F-4A7F-B815-7F5F141F252F}">
      <dgm:prSet/>
      <dgm:spPr/>
      <dgm:t>
        <a:bodyPr/>
        <a:lstStyle/>
        <a:p>
          <a:r>
            <a:rPr lang="es-GT"/>
            <a:t>Los gastos se atienden con donaciones y préstamos</a:t>
          </a:r>
          <a:endParaRPr lang="en-US"/>
        </a:p>
      </dgm:t>
    </dgm:pt>
    <dgm:pt modelId="{7B01D0A0-68AA-4CAC-92EB-D0B7B749CEE9}" type="parTrans" cxnId="{1AF93727-4C43-4ADF-A84B-E87B776EF52E}">
      <dgm:prSet/>
      <dgm:spPr/>
      <dgm:t>
        <a:bodyPr/>
        <a:lstStyle/>
        <a:p>
          <a:endParaRPr lang="en-US"/>
        </a:p>
      </dgm:t>
    </dgm:pt>
    <dgm:pt modelId="{B7E1AE15-20D5-4365-87C6-BCC9275B2000}" type="sibTrans" cxnId="{1AF93727-4C43-4ADF-A84B-E87B776EF52E}">
      <dgm:prSet/>
      <dgm:spPr/>
      <dgm:t>
        <a:bodyPr/>
        <a:lstStyle/>
        <a:p>
          <a:endParaRPr lang="en-US"/>
        </a:p>
      </dgm:t>
    </dgm:pt>
    <dgm:pt modelId="{3F38479B-11A5-4003-84AC-58CCB2875C61}" type="pres">
      <dgm:prSet presAssocID="{A9A583E3-DAAF-4779-87A7-B6075CDC1E91}" presName="compositeShape" presStyleCnt="0">
        <dgm:presLayoutVars>
          <dgm:chMax val="7"/>
          <dgm:dir/>
          <dgm:resizeHandles val="exact"/>
        </dgm:presLayoutVars>
      </dgm:prSet>
      <dgm:spPr/>
    </dgm:pt>
    <dgm:pt modelId="{DD933C71-A52C-4257-ADBE-B9ECBEF91D3D}" type="pres">
      <dgm:prSet presAssocID="{A9A583E3-DAAF-4779-87A7-B6075CDC1E91}" presName="wedge1" presStyleLbl="node1" presStyleIdx="0" presStyleCnt="5" custLinFactNeighborX="-2036" custLinFactNeighborY="2442"/>
      <dgm:spPr/>
    </dgm:pt>
    <dgm:pt modelId="{ADF4D8EF-279B-4AE6-A9E1-9A88222BF319}" type="pres">
      <dgm:prSet presAssocID="{A9A583E3-DAAF-4779-87A7-B6075CDC1E91}" presName="wedge1Tx" presStyleLbl="node1" presStyleIdx="0" presStyleCnt="5">
        <dgm:presLayoutVars>
          <dgm:chMax val="0"/>
          <dgm:chPref val="0"/>
          <dgm:bulletEnabled val="1"/>
        </dgm:presLayoutVars>
      </dgm:prSet>
      <dgm:spPr/>
    </dgm:pt>
    <dgm:pt modelId="{AC1672C1-9E4F-44EE-807B-8611AE34DAFC}" type="pres">
      <dgm:prSet presAssocID="{A9A583E3-DAAF-4779-87A7-B6075CDC1E91}" presName="wedge2" presStyleLbl="node1" presStyleIdx="1" presStyleCnt="5"/>
      <dgm:spPr/>
    </dgm:pt>
    <dgm:pt modelId="{65D01891-D25C-4B42-8459-44806DB574BC}" type="pres">
      <dgm:prSet presAssocID="{A9A583E3-DAAF-4779-87A7-B6075CDC1E91}" presName="wedge2Tx" presStyleLbl="node1" presStyleIdx="1" presStyleCnt="5">
        <dgm:presLayoutVars>
          <dgm:chMax val="0"/>
          <dgm:chPref val="0"/>
          <dgm:bulletEnabled val="1"/>
        </dgm:presLayoutVars>
      </dgm:prSet>
      <dgm:spPr/>
    </dgm:pt>
    <dgm:pt modelId="{FCCD9281-4A51-4266-8CCC-92B6BF7F3C55}" type="pres">
      <dgm:prSet presAssocID="{A9A583E3-DAAF-4779-87A7-B6075CDC1E91}" presName="wedge3" presStyleLbl="node1" presStyleIdx="2" presStyleCnt="5" custLinFactNeighborX="455"/>
      <dgm:spPr/>
    </dgm:pt>
    <dgm:pt modelId="{D3282053-6F8B-4BCC-9795-00421EB165AF}" type="pres">
      <dgm:prSet presAssocID="{A9A583E3-DAAF-4779-87A7-B6075CDC1E91}" presName="wedge3Tx" presStyleLbl="node1" presStyleIdx="2" presStyleCnt="5">
        <dgm:presLayoutVars>
          <dgm:chMax val="0"/>
          <dgm:chPref val="0"/>
          <dgm:bulletEnabled val="1"/>
        </dgm:presLayoutVars>
      </dgm:prSet>
      <dgm:spPr/>
    </dgm:pt>
    <dgm:pt modelId="{80C53071-9D11-4A49-99A4-C154635DBD8D}" type="pres">
      <dgm:prSet presAssocID="{A9A583E3-DAAF-4779-87A7-B6075CDC1E91}" presName="wedge4" presStyleLbl="node1" presStyleIdx="3" presStyleCnt="5" custLinFactNeighborX="-418"/>
      <dgm:spPr/>
    </dgm:pt>
    <dgm:pt modelId="{691838DA-6206-4234-9A65-0C8350258126}" type="pres">
      <dgm:prSet presAssocID="{A9A583E3-DAAF-4779-87A7-B6075CDC1E91}" presName="wedge4Tx" presStyleLbl="node1" presStyleIdx="3" presStyleCnt="5">
        <dgm:presLayoutVars>
          <dgm:chMax val="0"/>
          <dgm:chPref val="0"/>
          <dgm:bulletEnabled val="1"/>
        </dgm:presLayoutVars>
      </dgm:prSet>
      <dgm:spPr/>
    </dgm:pt>
    <dgm:pt modelId="{154CA992-D20C-4B98-81B5-CB9E47D92EFF}" type="pres">
      <dgm:prSet presAssocID="{A9A583E3-DAAF-4779-87A7-B6075CDC1E91}" presName="wedge5" presStyleLbl="node1" presStyleIdx="4" presStyleCnt="5"/>
      <dgm:spPr/>
    </dgm:pt>
    <dgm:pt modelId="{E1318B57-31D1-4AB0-AF93-18DCEC8CF413}" type="pres">
      <dgm:prSet presAssocID="{A9A583E3-DAAF-4779-87A7-B6075CDC1E91}" presName="wedge5Tx" presStyleLbl="node1" presStyleIdx="4" presStyleCnt="5">
        <dgm:presLayoutVars>
          <dgm:chMax val="0"/>
          <dgm:chPref val="0"/>
          <dgm:bulletEnabled val="1"/>
        </dgm:presLayoutVars>
      </dgm:prSet>
      <dgm:spPr/>
    </dgm:pt>
  </dgm:ptLst>
  <dgm:cxnLst>
    <dgm:cxn modelId="{FA5F3F02-BB70-4AD8-AFE6-EDEC2E55BDB9}" type="presOf" srcId="{FE485E8F-9578-4CEC-94F7-FAE3E5F657A5}" destId="{AC1672C1-9E4F-44EE-807B-8611AE34DAFC}" srcOrd="0" destOrd="0" presId="urn:microsoft.com/office/officeart/2005/8/layout/chart3"/>
    <dgm:cxn modelId="{D32D8E22-CD76-4996-97AB-244AE7FA46FD}" type="presOf" srcId="{A9A583E3-DAAF-4779-87A7-B6075CDC1E91}" destId="{3F38479B-11A5-4003-84AC-58CCB2875C61}" srcOrd="0" destOrd="0" presId="urn:microsoft.com/office/officeart/2005/8/layout/chart3"/>
    <dgm:cxn modelId="{1AF93727-4C43-4ADF-A84B-E87B776EF52E}" srcId="{A9A583E3-DAAF-4779-87A7-B6075CDC1E91}" destId="{DB73E9A5-049F-4A7F-B815-7F5F141F252F}" srcOrd="4" destOrd="0" parTransId="{7B01D0A0-68AA-4CAC-92EB-D0B7B749CEE9}" sibTransId="{B7E1AE15-20D5-4365-87C6-BCC9275B2000}"/>
    <dgm:cxn modelId="{5622173C-17D2-4BEB-BC57-DE9CD4BD4E56}" type="presOf" srcId="{FFBE99BC-5987-448E-9AD8-57620FC5DC90}" destId="{D3282053-6F8B-4BCC-9795-00421EB165AF}" srcOrd="1" destOrd="0" presId="urn:microsoft.com/office/officeart/2005/8/layout/chart3"/>
    <dgm:cxn modelId="{D24E0F5C-DAAA-4357-A52F-7FCC2A222CD1}" srcId="{A9A583E3-DAAF-4779-87A7-B6075CDC1E91}" destId="{FFBE99BC-5987-448E-9AD8-57620FC5DC90}" srcOrd="2" destOrd="0" parTransId="{F4DA3582-DE8A-4269-B952-E2C55CB26077}" sibTransId="{D786197F-0F31-4F25-9AA7-A407E610FB72}"/>
    <dgm:cxn modelId="{F9DB3D5C-1161-4DB8-9963-BAAFC5B6763F}" type="presOf" srcId="{DB73E9A5-049F-4A7F-B815-7F5F141F252F}" destId="{154CA992-D20C-4B98-81B5-CB9E47D92EFF}" srcOrd="0" destOrd="0" presId="urn:microsoft.com/office/officeart/2005/8/layout/chart3"/>
    <dgm:cxn modelId="{EB5EEE62-C49E-41F3-91C8-82898D215F65}" type="presOf" srcId="{DB73E9A5-049F-4A7F-B815-7F5F141F252F}" destId="{E1318B57-31D1-4AB0-AF93-18DCEC8CF413}" srcOrd="1" destOrd="0" presId="urn:microsoft.com/office/officeart/2005/8/layout/chart3"/>
    <dgm:cxn modelId="{4DE49352-DE2B-47B9-A582-21A395BDDBEE}" type="presOf" srcId="{3A077B61-521B-41AE-9E3A-9078FBF36F9B}" destId="{DD933C71-A52C-4257-ADBE-B9ECBEF91D3D}" srcOrd="0" destOrd="0" presId="urn:microsoft.com/office/officeart/2005/8/layout/chart3"/>
    <dgm:cxn modelId="{D8780881-4566-4681-AC34-16F73E4245B9}" type="presOf" srcId="{EFCAEA89-DF08-4C3F-BE82-3796A2318F5A}" destId="{80C53071-9D11-4A49-99A4-C154635DBD8D}" srcOrd="0" destOrd="0" presId="urn:microsoft.com/office/officeart/2005/8/layout/chart3"/>
    <dgm:cxn modelId="{2C60D781-C035-417D-A49A-68EF6F6783E9}" srcId="{A9A583E3-DAAF-4779-87A7-B6075CDC1E91}" destId="{3A077B61-521B-41AE-9E3A-9078FBF36F9B}" srcOrd="0" destOrd="0" parTransId="{A4C5FBEE-344D-4CD3-A442-805133AB402D}" sibTransId="{2D8D2F6C-8175-4CA8-80E0-7BD7B5FC8A78}"/>
    <dgm:cxn modelId="{55C5DFA4-6848-4247-8CC5-1EA9B9D9DD73}" type="presOf" srcId="{3A077B61-521B-41AE-9E3A-9078FBF36F9B}" destId="{ADF4D8EF-279B-4AE6-A9E1-9A88222BF319}" srcOrd="1" destOrd="0" presId="urn:microsoft.com/office/officeart/2005/8/layout/chart3"/>
    <dgm:cxn modelId="{E43E86C7-277D-455E-8BE0-E2A8DAF2C43D}" type="presOf" srcId="{FE485E8F-9578-4CEC-94F7-FAE3E5F657A5}" destId="{65D01891-D25C-4B42-8459-44806DB574BC}" srcOrd="1" destOrd="0" presId="urn:microsoft.com/office/officeart/2005/8/layout/chart3"/>
    <dgm:cxn modelId="{105CCEC8-0761-4EAA-83B0-3200B5834BD9}" type="presOf" srcId="{EFCAEA89-DF08-4C3F-BE82-3796A2318F5A}" destId="{691838DA-6206-4234-9A65-0C8350258126}" srcOrd="1" destOrd="0" presId="urn:microsoft.com/office/officeart/2005/8/layout/chart3"/>
    <dgm:cxn modelId="{C5F3F8CA-9112-4434-8F1B-8AA276B92F75}" srcId="{A9A583E3-DAAF-4779-87A7-B6075CDC1E91}" destId="{FE485E8F-9578-4CEC-94F7-FAE3E5F657A5}" srcOrd="1" destOrd="0" parTransId="{7BC50DFA-82F9-45D3-997A-9C072BC2D722}" sibTransId="{9C1F0FE9-00DC-44B1-BA9B-38D5DAE4A131}"/>
    <dgm:cxn modelId="{37CCA9E1-955B-4634-9FF1-589026785508}" srcId="{A9A583E3-DAAF-4779-87A7-B6075CDC1E91}" destId="{EFCAEA89-DF08-4C3F-BE82-3796A2318F5A}" srcOrd="3" destOrd="0" parTransId="{2A5EA04D-C87C-40A7-A014-BC999A9969D0}" sibTransId="{4A32B3BD-9C6E-4E4A-BEF2-A88C494865E9}"/>
    <dgm:cxn modelId="{702273F2-5248-481F-82B5-25C680B20D4F}" type="presOf" srcId="{FFBE99BC-5987-448E-9AD8-57620FC5DC90}" destId="{FCCD9281-4A51-4266-8CCC-92B6BF7F3C55}" srcOrd="0" destOrd="0" presId="urn:microsoft.com/office/officeart/2005/8/layout/chart3"/>
    <dgm:cxn modelId="{C6262A56-ECF1-4E6E-90F4-B2F16750C55F}" type="presParOf" srcId="{3F38479B-11A5-4003-84AC-58CCB2875C61}" destId="{DD933C71-A52C-4257-ADBE-B9ECBEF91D3D}" srcOrd="0" destOrd="0" presId="urn:microsoft.com/office/officeart/2005/8/layout/chart3"/>
    <dgm:cxn modelId="{8862F288-6AEB-4DE5-B5FA-045379161F72}" type="presParOf" srcId="{3F38479B-11A5-4003-84AC-58CCB2875C61}" destId="{ADF4D8EF-279B-4AE6-A9E1-9A88222BF319}" srcOrd="1" destOrd="0" presId="urn:microsoft.com/office/officeart/2005/8/layout/chart3"/>
    <dgm:cxn modelId="{DDA595BD-7FCB-4C34-AF44-A9E59EFACC6F}" type="presParOf" srcId="{3F38479B-11A5-4003-84AC-58CCB2875C61}" destId="{AC1672C1-9E4F-44EE-807B-8611AE34DAFC}" srcOrd="2" destOrd="0" presId="urn:microsoft.com/office/officeart/2005/8/layout/chart3"/>
    <dgm:cxn modelId="{4D9F3F39-0000-4CCD-BEFE-911712CC5DE8}" type="presParOf" srcId="{3F38479B-11A5-4003-84AC-58CCB2875C61}" destId="{65D01891-D25C-4B42-8459-44806DB574BC}" srcOrd="3" destOrd="0" presId="urn:microsoft.com/office/officeart/2005/8/layout/chart3"/>
    <dgm:cxn modelId="{1C374F9F-1636-4F64-983F-C3B7750455A0}" type="presParOf" srcId="{3F38479B-11A5-4003-84AC-58CCB2875C61}" destId="{FCCD9281-4A51-4266-8CCC-92B6BF7F3C55}" srcOrd="4" destOrd="0" presId="urn:microsoft.com/office/officeart/2005/8/layout/chart3"/>
    <dgm:cxn modelId="{1BE74CC6-DEE8-4591-A2E1-98872C5DC7A9}" type="presParOf" srcId="{3F38479B-11A5-4003-84AC-58CCB2875C61}" destId="{D3282053-6F8B-4BCC-9795-00421EB165AF}" srcOrd="5" destOrd="0" presId="urn:microsoft.com/office/officeart/2005/8/layout/chart3"/>
    <dgm:cxn modelId="{CDDF4890-3C5A-4E25-8F98-D2D171F5201C}" type="presParOf" srcId="{3F38479B-11A5-4003-84AC-58CCB2875C61}" destId="{80C53071-9D11-4A49-99A4-C154635DBD8D}" srcOrd="6" destOrd="0" presId="urn:microsoft.com/office/officeart/2005/8/layout/chart3"/>
    <dgm:cxn modelId="{B88EA13D-53B1-4886-9AD0-5136F5705950}" type="presParOf" srcId="{3F38479B-11A5-4003-84AC-58CCB2875C61}" destId="{691838DA-6206-4234-9A65-0C8350258126}" srcOrd="7" destOrd="0" presId="urn:microsoft.com/office/officeart/2005/8/layout/chart3"/>
    <dgm:cxn modelId="{712CB0A3-71E3-437E-9423-B5B2B12BD36E}" type="presParOf" srcId="{3F38479B-11A5-4003-84AC-58CCB2875C61}" destId="{154CA992-D20C-4B98-81B5-CB9E47D92EFF}" srcOrd="8" destOrd="0" presId="urn:microsoft.com/office/officeart/2005/8/layout/chart3"/>
    <dgm:cxn modelId="{C91D7847-9A20-45EC-9088-1FEFA043BCE1}" type="presParOf" srcId="{3F38479B-11A5-4003-84AC-58CCB2875C61}" destId="{E1318B57-31D1-4AB0-AF93-18DCEC8CF413}"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31CD86-04C4-4785-8961-07BFB17176F5}"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29E6CDA7-4981-454D-87B9-C7AF7C6CDCCB}">
      <dgm:prSet/>
      <dgm:spPr>
        <a:solidFill>
          <a:schemeClr val="accent6">
            <a:lumMod val="75000"/>
          </a:schemeClr>
        </a:solidFill>
      </dgm:spPr>
      <dgm:t>
        <a:bodyPr/>
        <a:lstStyle/>
        <a:p>
          <a:r>
            <a:rPr lang="es-GT" dirty="0"/>
            <a:t>La brecha financiera ingreso-gasto se tiende a cerrar</a:t>
          </a:r>
          <a:endParaRPr lang="en-US" dirty="0"/>
        </a:p>
      </dgm:t>
    </dgm:pt>
    <dgm:pt modelId="{2F3CDA2F-B2AF-476B-AFBA-4B3E0328AC1A}" type="parTrans" cxnId="{13C18606-093B-4DC6-84F1-D7DE3BD08A42}">
      <dgm:prSet/>
      <dgm:spPr/>
      <dgm:t>
        <a:bodyPr/>
        <a:lstStyle/>
        <a:p>
          <a:endParaRPr lang="en-US"/>
        </a:p>
      </dgm:t>
    </dgm:pt>
    <dgm:pt modelId="{54199A9F-C167-4AAB-9598-AECE36F03974}" type="sibTrans" cxnId="{13C18606-093B-4DC6-84F1-D7DE3BD08A42}">
      <dgm:prSet/>
      <dgm:spPr/>
      <dgm:t>
        <a:bodyPr/>
        <a:lstStyle/>
        <a:p>
          <a:endParaRPr lang="en-US"/>
        </a:p>
      </dgm:t>
    </dgm:pt>
    <dgm:pt modelId="{AB0A5A3B-F632-4CCC-8217-4F9DF404A4EF}">
      <dgm:prSet/>
      <dgm:spPr/>
      <dgm:t>
        <a:bodyPr/>
        <a:lstStyle/>
        <a:p>
          <a:r>
            <a:rPr lang="es-GT"/>
            <a:t>Las necesidades que causan gasto hacen meseta o se reducen</a:t>
          </a:r>
          <a:endParaRPr lang="en-US" dirty="0"/>
        </a:p>
      </dgm:t>
    </dgm:pt>
    <dgm:pt modelId="{461D8426-EC93-4EFD-A12E-C1230EE15F9D}" type="parTrans" cxnId="{ED4C4557-92C2-4CE7-A0E1-6E150BC54F5B}">
      <dgm:prSet/>
      <dgm:spPr/>
      <dgm:t>
        <a:bodyPr/>
        <a:lstStyle/>
        <a:p>
          <a:endParaRPr lang="en-US"/>
        </a:p>
      </dgm:t>
    </dgm:pt>
    <dgm:pt modelId="{8AA41B1B-5D8E-4C5B-8365-5EE6C03C835D}" type="sibTrans" cxnId="{ED4C4557-92C2-4CE7-A0E1-6E150BC54F5B}">
      <dgm:prSet/>
      <dgm:spPr/>
      <dgm:t>
        <a:bodyPr/>
        <a:lstStyle/>
        <a:p>
          <a:endParaRPr lang="en-US"/>
        </a:p>
      </dgm:t>
    </dgm:pt>
    <dgm:pt modelId="{2012402C-6B5A-43C3-86C7-01E065C700D3}">
      <dgm:prSet/>
      <dgm:spPr/>
      <dgm:t>
        <a:bodyPr/>
        <a:lstStyle/>
        <a:p>
          <a:r>
            <a:rPr lang="es-GT"/>
            <a:t>Los costos tienden a disminuir: tanto precios como la gestión</a:t>
          </a:r>
          <a:endParaRPr lang="en-US"/>
        </a:p>
      </dgm:t>
    </dgm:pt>
    <dgm:pt modelId="{E73E3098-1895-4AEE-A4C6-FFF783B6A5C4}" type="parTrans" cxnId="{9DD56AD4-34E7-41F3-BF31-6EBD6B2B9608}">
      <dgm:prSet/>
      <dgm:spPr/>
      <dgm:t>
        <a:bodyPr/>
        <a:lstStyle/>
        <a:p>
          <a:endParaRPr lang="en-US"/>
        </a:p>
      </dgm:t>
    </dgm:pt>
    <dgm:pt modelId="{3895F33A-02FA-4D38-8199-83BB56421DF4}" type="sibTrans" cxnId="{9DD56AD4-34E7-41F3-BF31-6EBD6B2B9608}">
      <dgm:prSet/>
      <dgm:spPr/>
      <dgm:t>
        <a:bodyPr/>
        <a:lstStyle/>
        <a:p>
          <a:endParaRPr lang="en-US"/>
        </a:p>
      </dgm:t>
    </dgm:pt>
    <dgm:pt modelId="{CA8278A5-6F8E-4882-AA07-FCE614AEB6A1}">
      <dgm:prSet/>
      <dgm:spPr/>
      <dgm:t>
        <a:bodyPr/>
        <a:lstStyle/>
        <a:p>
          <a:r>
            <a:rPr lang="es-GT"/>
            <a:t>El gasto causado produce valor, es efectivo, logra resultados</a:t>
          </a:r>
          <a:endParaRPr lang="en-US"/>
        </a:p>
      </dgm:t>
    </dgm:pt>
    <dgm:pt modelId="{63C84B10-B252-4563-8E38-5DEBBC554D01}" type="parTrans" cxnId="{4FE0621C-4011-4D6D-ACAD-407079968E05}">
      <dgm:prSet/>
      <dgm:spPr/>
      <dgm:t>
        <a:bodyPr/>
        <a:lstStyle/>
        <a:p>
          <a:endParaRPr lang="en-US"/>
        </a:p>
      </dgm:t>
    </dgm:pt>
    <dgm:pt modelId="{59088923-B53A-42AE-B389-625BE329099A}" type="sibTrans" cxnId="{4FE0621C-4011-4D6D-ACAD-407079968E05}">
      <dgm:prSet/>
      <dgm:spPr/>
      <dgm:t>
        <a:bodyPr/>
        <a:lstStyle/>
        <a:p>
          <a:endParaRPr lang="en-US"/>
        </a:p>
      </dgm:t>
    </dgm:pt>
    <dgm:pt modelId="{13CDDB99-657A-41E1-9186-9BC07FB26DA4}">
      <dgm:prSet/>
      <dgm:spPr>
        <a:solidFill>
          <a:schemeClr val="tx2">
            <a:lumMod val="50000"/>
          </a:schemeClr>
        </a:solidFill>
      </dgm:spPr>
      <dgm:t>
        <a:bodyPr/>
        <a:lstStyle/>
        <a:p>
          <a:r>
            <a:rPr lang="es-GT" dirty="0"/>
            <a:t>Los gastos se atienden con ingresos propios = autosuficiencia</a:t>
          </a:r>
          <a:endParaRPr lang="en-US" dirty="0"/>
        </a:p>
      </dgm:t>
    </dgm:pt>
    <dgm:pt modelId="{1D77938E-8FD8-4FDC-953E-9C701AAEF89C}" type="parTrans" cxnId="{D336CC1E-CF7B-4062-99C8-914AB67B041A}">
      <dgm:prSet/>
      <dgm:spPr/>
      <dgm:t>
        <a:bodyPr/>
        <a:lstStyle/>
        <a:p>
          <a:endParaRPr lang="en-US"/>
        </a:p>
      </dgm:t>
    </dgm:pt>
    <dgm:pt modelId="{4A5C44A8-72EA-45BD-A513-2C347EE01D45}" type="sibTrans" cxnId="{D336CC1E-CF7B-4062-99C8-914AB67B041A}">
      <dgm:prSet/>
      <dgm:spPr/>
      <dgm:t>
        <a:bodyPr/>
        <a:lstStyle/>
        <a:p>
          <a:endParaRPr lang="en-US"/>
        </a:p>
      </dgm:t>
    </dgm:pt>
    <dgm:pt modelId="{D248EED9-AECD-405B-B650-714762036BCD}" type="pres">
      <dgm:prSet presAssocID="{B531CD86-04C4-4785-8961-07BFB17176F5}" presName="diagram" presStyleCnt="0">
        <dgm:presLayoutVars>
          <dgm:dir/>
          <dgm:resizeHandles val="exact"/>
        </dgm:presLayoutVars>
      </dgm:prSet>
      <dgm:spPr/>
    </dgm:pt>
    <dgm:pt modelId="{A21B7BBD-2CB0-412A-9D2E-B16755C57817}" type="pres">
      <dgm:prSet presAssocID="{29E6CDA7-4981-454D-87B9-C7AF7C6CDCCB}" presName="node" presStyleLbl="node1" presStyleIdx="0" presStyleCnt="5" custLinFactNeighborY="-3">
        <dgm:presLayoutVars>
          <dgm:bulletEnabled val="1"/>
        </dgm:presLayoutVars>
      </dgm:prSet>
      <dgm:spPr/>
    </dgm:pt>
    <dgm:pt modelId="{39333958-3F72-426A-9DEB-1D41D707A393}" type="pres">
      <dgm:prSet presAssocID="{54199A9F-C167-4AAB-9598-AECE36F03974}" presName="sibTrans" presStyleCnt="0"/>
      <dgm:spPr/>
    </dgm:pt>
    <dgm:pt modelId="{4A756B5D-1B40-4B3E-8158-ECCCDB314C16}" type="pres">
      <dgm:prSet presAssocID="{AB0A5A3B-F632-4CCC-8217-4F9DF404A4EF}" presName="node" presStyleLbl="node1" presStyleIdx="1" presStyleCnt="5">
        <dgm:presLayoutVars>
          <dgm:bulletEnabled val="1"/>
        </dgm:presLayoutVars>
      </dgm:prSet>
      <dgm:spPr/>
    </dgm:pt>
    <dgm:pt modelId="{8393E640-BA46-4FAF-9B74-E947C70D0C99}" type="pres">
      <dgm:prSet presAssocID="{8AA41B1B-5D8E-4C5B-8365-5EE6C03C835D}" presName="sibTrans" presStyleCnt="0"/>
      <dgm:spPr/>
    </dgm:pt>
    <dgm:pt modelId="{88DDB8F6-8FED-4AFD-AD43-641978130D00}" type="pres">
      <dgm:prSet presAssocID="{2012402C-6B5A-43C3-86C7-01E065C700D3}" presName="node" presStyleLbl="node1" presStyleIdx="2" presStyleCnt="5">
        <dgm:presLayoutVars>
          <dgm:bulletEnabled val="1"/>
        </dgm:presLayoutVars>
      </dgm:prSet>
      <dgm:spPr/>
    </dgm:pt>
    <dgm:pt modelId="{98969C7F-C067-402A-AFE9-5FA7B1F99405}" type="pres">
      <dgm:prSet presAssocID="{3895F33A-02FA-4D38-8199-83BB56421DF4}" presName="sibTrans" presStyleCnt="0"/>
      <dgm:spPr/>
    </dgm:pt>
    <dgm:pt modelId="{AD8DA8E8-929A-4EFA-9A27-2D0D7C569AD5}" type="pres">
      <dgm:prSet presAssocID="{CA8278A5-6F8E-4882-AA07-FCE614AEB6A1}" presName="node" presStyleLbl="node1" presStyleIdx="3" presStyleCnt="5">
        <dgm:presLayoutVars>
          <dgm:bulletEnabled val="1"/>
        </dgm:presLayoutVars>
      </dgm:prSet>
      <dgm:spPr/>
    </dgm:pt>
    <dgm:pt modelId="{763F8D21-2283-4E73-A0BF-F86879939D40}" type="pres">
      <dgm:prSet presAssocID="{59088923-B53A-42AE-B389-625BE329099A}" presName="sibTrans" presStyleCnt="0"/>
      <dgm:spPr/>
    </dgm:pt>
    <dgm:pt modelId="{0B5DB596-76EF-447F-AE86-27D2EB972F4F}" type="pres">
      <dgm:prSet presAssocID="{13CDDB99-657A-41E1-9186-9BC07FB26DA4}" presName="node" presStyleLbl="node1" presStyleIdx="4" presStyleCnt="5">
        <dgm:presLayoutVars>
          <dgm:bulletEnabled val="1"/>
        </dgm:presLayoutVars>
      </dgm:prSet>
      <dgm:spPr/>
    </dgm:pt>
  </dgm:ptLst>
  <dgm:cxnLst>
    <dgm:cxn modelId="{13C18606-093B-4DC6-84F1-D7DE3BD08A42}" srcId="{B531CD86-04C4-4785-8961-07BFB17176F5}" destId="{29E6CDA7-4981-454D-87B9-C7AF7C6CDCCB}" srcOrd="0" destOrd="0" parTransId="{2F3CDA2F-B2AF-476B-AFBA-4B3E0328AC1A}" sibTransId="{54199A9F-C167-4AAB-9598-AECE36F03974}"/>
    <dgm:cxn modelId="{98028F11-9A41-4CF3-B478-92238F5DFBCE}" type="presOf" srcId="{2012402C-6B5A-43C3-86C7-01E065C700D3}" destId="{88DDB8F6-8FED-4AFD-AD43-641978130D00}" srcOrd="0" destOrd="0" presId="urn:microsoft.com/office/officeart/2005/8/layout/default"/>
    <dgm:cxn modelId="{4FE0621C-4011-4D6D-ACAD-407079968E05}" srcId="{B531CD86-04C4-4785-8961-07BFB17176F5}" destId="{CA8278A5-6F8E-4882-AA07-FCE614AEB6A1}" srcOrd="3" destOrd="0" parTransId="{63C84B10-B252-4563-8E38-5DEBBC554D01}" sibTransId="{59088923-B53A-42AE-B389-625BE329099A}"/>
    <dgm:cxn modelId="{D336CC1E-CF7B-4062-99C8-914AB67B041A}" srcId="{B531CD86-04C4-4785-8961-07BFB17176F5}" destId="{13CDDB99-657A-41E1-9186-9BC07FB26DA4}" srcOrd="4" destOrd="0" parTransId="{1D77938E-8FD8-4FDC-953E-9C701AAEF89C}" sibTransId="{4A5C44A8-72EA-45BD-A513-2C347EE01D45}"/>
    <dgm:cxn modelId="{29EB8C40-A30E-4BBB-8302-9F50BCF6FE78}" type="presOf" srcId="{CA8278A5-6F8E-4882-AA07-FCE614AEB6A1}" destId="{AD8DA8E8-929A-4EFA-9A27-2D0D7C569AD5}" srcOrd="0" destOrd="0" presId="urn:microsoft.com/office/officeart/2005/8/layout/default"/>
    <dgm:cxn modelId="{11A82C43-E01B-4A41-9097-92342E1CEC98}" type="presOf" srcId="{AB0A5A3B-F632-4CCC-8217-4F9DF404A4EF}" destId="{4A756B5D-1B40-4B3E-8158-ECCCDB314C16}" srcOrd="0" destOrd="0" presId="urn:microsoft.com/office/officeart/2005/8/layout/default"/>
    <dgm:cxn modelId="{D9692F70-506A-4F0A-B359-9D3E7017DEC3}" type="presOf" srcId="{B531CD86-04C4-4785-8961-07BFB17176F5}" destId="{D248EED9-AECD-405B-B650-714762036BCD}" srcOrd="0" destOrd="0" presId="urn:microsoft.com/office/officeart/2005/8/layout/default"/>
    <dgm:cxn modelId="{ED4C4557-92C2-4CE7-A0E1-6E150BC54F5B}" srcId="{B531CD86-04C4-4785-8961-07BFB17176F5}" destId="{AB0A5A3B-F632-4CCC-8217-4F9DF404A4EF}" srcOrd="1" destOrd="0" parTransId="{461D8426-EC93-4EFD-A12E-C1230EE15F9D}" sibTransId="{8AA41B1B-5D8E-4C5B-8365-5EE6C03C835D}"/>
    <dgm:cxn modelId="{1B525778-8D03-4AB2-8D16-22C2C75E53D6}" type="presOf" srcId="{13CDDB99-657A-41E1-9186-9BC07FB26DA4}" destId="{0B5DB596-76EF-447F-AE86-27D2EB972F4F}" srcOrd="0" destOrd="0" presId="urn:microsoft.com/office/officeart/2005/8/layout/default"/>
    <dgm:cxn modelId="{138733D4-59F4-4C60-9D5F-76B830DB3303}" type="presOf" srcId="{29E6CDA7-4981-454D-87B9-C7AF7C6CDCCB}" destId="{A21B7BBD-2CB0-412A-9D2E-B16755C57817}" srcOrd="0" destOrd="0" presId="urn:microsoft.com/office/officeart/2005/8/layout/default"/>
    <dgm:cxn modelId="{9DD56AD4-34E7-41F3-BF31-6EBD6B2B9608}" srcId="{B531CD86-04C4-4785-8961-07BFB17176F5}" destId="{2012402C-6B5A-43C3-86C7-01E065C700D3}" srcOrd="2" destOrd="0" parTransId="{E73E3098-1895-4AEE-A4C6-FFF783B6A5C4}" sibTransId="{3895F33A-02FA-4D38-8199-83BB56421DF4}"/>
    <dgm:cxn modelId="{DB37C674-0707-407A-923D-341E253626A9}" type="presParOf" srcId="{D248EED9-AECD-405B-B650-714762036BCD}" destId="{A21B7BBD-2CB0-412A-9D2E-B16755C57817}" srcOrd="0" destOrd="0" presId="urn:microsoft.com/office/officeart/2005/8/layout/default"/>
    <dgm:cxn modelId="{48488C90-A0F0-4E79-AA9C-B6CA28080617}" type="presParOf" srcId="{D248EED9-AECD-405B-B650-714762036BCD}" destId="{39333958-3F72-426A-9DEB-1D41D707A393}" srcOrd="1" destOrd="0" presId="urn:microsoft.com/office/officeart/2005/8/layout/default"/>
    <dgm:cxn modelId="{1354DF43-6935-4771-80BD-47B56A74D6FF}" type="presParOf" srcId="{D248EED9-AECD-405B-B650-714762036BCD}" destId="{4A756B5D-1B40-4B3E-8158-ECCCDB314C16}" srcOrd="2" destOrd="0" presId="urn:microsoft.com/office/officeart/2005/8/layout/default"/>
    <dgm:cxn modelId="{8BDB78AC-5591-428B-9C9C-D596567370C2}" type="presParOf" srcId="{D248EED9-AECD-405B-B650-714762036BCD}" destId="{8393E640-BA46-4FAF-9B74-E947C70D0C99}" srcOrd="3" destOrd="0" presId="urn:microsoft.com/office/officeart/2005/8/layout/default"/>
    <dgm:cxn modelId="{793682AF-AD79-4FFF-8724-638016CF5B55}" type="presParOf" srcId="{D248EED9-AECD-405B-B650-714762036BCD}" destId="{88DDB8F6-8FED-4AFD-AD43-641978130D00}" srcOrd="4" destOrd="0" presId="urn:microsoft.com/office/officeart/2005/8/layout/default"/>
    <dgm:cxn modelId="{3B71DE45-C44D-401C-BA93-CCB21A7E8930}" type="presParOf" srcId="{D248EED9-AECD-405B-B650-714762036BCD}" destId="{98969C7F-C067-402A-AFE9-5FA7B1F99405}" srcOrd="5" destOrd="0" presId="urn:microsoft.com/office/officeart/2005/8/layout/default"/>
    <dgm:cxn modelId="{11565448-EF60-4913-B3AB-BB885131613C}" type="presParOf" srcId="{D248EED9-AECD-405B-B650-714762036BCD}" destId="{AD8DA8E8-929A-4EFA-9A27-2D0D7C569AD5}" srcOrd="6" destOrd="0" presId="urn:microsoft.com/office/officeart/2005/8/layout/default"/>
    <dgm:cxn modelId="{5D3BBEA0-728A-40FC-A013-8AF8497D980C}" type="presParOf" srcId="{D248EED9-AECD-405B-B650-714762036BCD}" destId="{763F8D21-2283-4E73-A0BF-F86879939D40}" srcOrd="7" destOrd="0" presId="urn:microsoft.com/office/officeart/2005/8/layout/default"/>
    <dgm:cxn modelId="{9DE578C3-A1C3-48ED-ABD1-A12316A8D865}" type="presParOf" srcId="{D248EED9-AECD-405B-B650-714762036BCD}" destId="{0B5DB596-76EF-447F-AE86-27D2EB972F4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F244C-9EA0-4FD1-9B7D-A14CF77D0D32}">
      <dsp:nvSpPr>
        <dsp:cNvPr id="0" name=""/>
        <dsp:cNvSpPr/>
      </dsp:nvSpPr>
      <dsp:spPr>
        <a:xfrm>
          <a:off x="917" y="391462"/>
          <a:ext cx="1156394" cy="693836"/>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GT" sz="1200" kern="1200" dirty="0"/>
            <a:t>Crecimiento económico</a:t>
          </a:r>
          <a:endParaRPr lang="en-US" sz="1200" kern="1200" dirty="0"/>
        </a:p>
      </dsp:txBody>
      <dsp:txXfrm>
        <a:off x="917" y="391462"/>
        <a:ext cx="1156394" cy="693836"/>
      </dsp:txXfrm>
    </dsp:sp>
    <dsp:sp modelId="{3BBDB10A-2A8D-420B-8E06-5BF9F6FF3227}">
      <dsp:nvSpPr>
        <dsp:cNvPr id="0" name=""/>
        <dsp:cNvSpPr/>
      </dsp:nvSpPr>
      <dsp:spPr>
        <a:xfrm>
          <a:off x="1272951" y="391462"/>
          <a:ext cx="1156394" cy="693836"/>
        </a:xfrm>
        <a:prstGeom prst="rec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GT" sz="1200" kern="1200" dirty="0"/>
            <a:t>Pleno empleo</a:t>
          </a:r>
          <a:endParaRPr lang="en-US" sz="1200" kern="1200" dirty="0"/>
        </a:p>
      </dsp:txBody>
      <dsp:txXfrm>
        <a:off x="1272951" y="391462"/>
        <a:ext cx="1156394" cy="693836"/>
      </dsp:txXfrm>
    </dsp:sp>
    <dsp:sp modelId="{D80F23A8-D8FE-4F2A-A1A3-A5B73BA5FB43}">
      <dsp:nvSpPr>
        <dsp:cNvPr id="0" name=""/>
        <dsp:cNvSpPr/>
      </dsp:nvSpPr>
      <dsp:spPr>
        <a:xfrm>
          <a:off x="2544985" y="391462"/>
          <a:ext cx="1156394" cy="693836"/>
        </a:xfrm>
        <a:prstGeom prst="rec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GT" sz="1200" kern="1200" dirty="0"/>
            <a:t>Estabilidad de precios</a:t>
          </a:r>
          <a:endParaRPr lang="en-US" sz="1200" kern="1200" dirty="0"/>
        </a:p>
      </dsp:txBody>
      <dsp:txXfrm>
        <a:off x="2544985" y="391462"/>
        <a:ext cx="1156394" cy="693836"/>
      </dsp:txXfrm>
    </dsp:sp>
    <dsp:sp modelId="{F99F4AB4-4858-4B1C-8CDF-22E167D3B462}">
      <dsp:nvSpPr>
        <dsp:cNvPr id="0" name=""/>
        <dsp:cNvSpPr/>
      </dsp:nvSpPr>
      <dsp:spPr>
        <a:xfrm>
          <a:off x="3826131" y="391462"/>
          <a:ext cx="1156394" cy="693836"/>
        </a:xfrm>
        <a:prstGeom prst="rec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GT" sz="1200" kern="1200" dirty="0"/>
            <a:t>Desarrollo económico</a:t>
          </a:r>
          <a:endParaRPr lang="en-US" sz="1200" kern="1200" dirty="0"/>
        </a:p>
      </dsp:txBody>
      <dsp:txXfrm>
        <a:off x="3826131" y="391462"/>
        <a:ext cx="1156394" cy="693836"/>
      </dsp:txXfrm>
    </dsp:sp>
    <dsp:sp modelId="{DBA2A5D8-C58A-45CD-A63D-1C9716BCAB13}">
      <dsp:nvSpPr>
        <dsp:cNvPr id="0" name=""/>
        <dsp:cNvSpPr/>
      </dsp:nvSpPr>
      <dsp:spPr>
        <a:xfrm>
          <a:off x="5089053" y="391462"/>
          <a:ext cx="1156394" cy="693836"/>
        </a:xfrm>
        <a:prstGeom prst="rec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GT" sz="1200" kern="1200" dirty="0"/>
            <a:t>Preservación del medio ambiente natural</a:t>
          </a:r>
          <a:endParaRPr lang="en-US" sz="1200" kern="1200" dirty="0"/>
        </a:p>
      </dsp:txBody>
      <dsp:txXfrm>
        <a:off x="5089053" y="391462"/>
        <a:ext cx="1156394" cy="693836"/>
      </dsp:txXfrm>
    </dsp:sp>
    <dsp:sp modelId="{F85E67A5-68C3-4181-A09D-E910B6923241}">
      <dsp:nvSpPr>
        <dsp:cNvPr id="0" name=""/>
        <dsp:cNvSpPr/>
      </dsp:nvSpPr>
      <dsp:spPr>
        <a:xfrm>
          <a:off x="6361086" y="391462"/>
          <a:ext cx="1156394" cy="693836"/>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GT" sz="1200" kern="1200" dirty="0"/>
            <a:t>La provisión de bienes públicos*</a:t>
          </a:r>
          <a:endParaRPr lang="en-US" sz="1200" kern="1200" dirty="0"/>
        </a:p>
      </dsp:txBody>
      <dsp:txXfrm>
        <a:off x="6361086" y="391462"/>
        <a:ext cx="1156394" cy="693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33C71-A52C-4257-ADBE-B9ECBEF91D3D}">
      <dsp:nvSpPr>
        <dsp:cNvPr id="0" name=""/>
        <dsp:cNvSpPr/>
      </dsp:nvSpPr>
      <dsp:spPr>
        <a:xfrm>
          <a:off x="467143" y="333876"/>
          <a:ext cx="3494229" cy="3494229"/>
        </a:xfrm>
        <a:prstGeom prst="pie">
          <a:avLst>
            <a:gd name="adj1" fmla="val 16200000"/>
            <a:gd name="adj2" fmla="val 2052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dirty="0"/>
            <a:t>Los ingresos están disminuyendo, mientras el gasto se mantiene o aumenta</a:t>
          </a:r>
          <a:endParaRPr lang="en-US" sz="1100" kern="1200" dirty="0"/>
        </a:p>
      </dsp:txBody>
      <dsp:txXfrm>
        <a:off x="2258351" y="855931"/>
        <a:ext cx="1185542" cy="811160"/>
      </dsp:txXfrm>
    </dsp:sp>
    <dsp:sp modelId="{AC1672C1-9E4F-44EE-807B-8611AE34DAFC}">
      <dsp:nvSpPr>
        <dsp:cNvPr id="0" name=""/>
        <dsp:cNvSpPr/>
      </dsp:nvSpPr>
      <dsp:spPr>
        <a:xfrm>
          <a:off x="415987" y="417019"/>
          <a:ext cx="3494229" cy="3494229"/>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Las necesidades que causan gasto crecen más rápidamente que los ingresos</a:t>
          </a:r>
          <a:endParaRPr lang="en-US" sz="1100" kern="1200"/>
        </a:p>
      </dsp:txBody>
      <dsp:txXfrm>
        <a:off x="2699716" y="1997742"/>
        <a:ext cx="1039949" cy="877717"/>
      </dsp:txXfrm>
    </dsp:sp>
    <dsp:sp modelId="{FCCD9281-4A51-4266-8CCC-92B6BF7F3C55}">
      <dsp:nvSpPr>
        <dsp:cNvPr id="0" name=""/>
        <dsp:cNvSpPr/>
      </dsp:nvSpPr>
      <dsp:spPr>
        <a:xfrm>
          <a:off x="431886" y="417019"/>
          <a:ext cx="3494229" cy="3494229"/>
        </a:xfrm>
        <a:prstGeom prst="pie">
          <a:avLst>
            <a:gd name="adj1" fmla="val 3240000"/>
            <a:gd name="adj2" fmla="val 756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Los precios que se pagan son altos o están aumentando</a:t>
          </a:r>
          <a:endParaRPr lang="en-US" sz="1100" kern="1200"/>
        </a:p>
      </dsp:txBody>
      <dsp:txXfrm>
        <a:off x="1555031" y="3037691"/>
        <a:ext cx="1247939" cy="748763"/>
      </dsp:txXfrm>
    </dsp:sp>
    <dsp:sp modelId="{80C53071-9D11-4A49-99A4-C154635DBD8D}">
      <dsp:nvSpPr>
        <dsp:cNvPr id="0" name=""/>
        <dsp:cNvSpPr/>
      </dsp:nvSpPr>
      <dsp:spPr>
        <a:xfrm>
          <a:off x="401381" y="417019"/>
          <a:ext cx="3494229" cy="3494229"/>
        </a:xfrm>
        <a:prstGeom prst="pie">
          <a:avLst>
            <a:gd name="adj1" fmla="val 7560000"/>
            <a:gd name="adj2" fmla="val 1188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El gasto realizado no logra los efectos e impactos deseados</a:t>
          </a:r>
          <a:endParaRPr lang="en-US" sz="1100" kern="1200"/>
        </a:p>
      </dsp:txBody>
      <dsp:txXfrm>
        <a:off x="567773" y="1997742"/>
        <a:ext cx="1039949" cy="877717"/>
      </dsp:txXfrm>
    </dsp:sp>
    <dsp:sp modelId="{154CA992-D20C-4B98-81B5-CB9E47D92EFF}">
      <dsp:nvSpPr>
        <dsp:cNvPr id="0" name=""/>
        <dsp:cNvSpPr/>
      </dsp:nvSpPr>
      <dsp:spPr>
        <a:xfrm>
          <a:off x="415987" y="417019"/>
          <a:ext cx="3494229" cy="3494229"/>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a:t>Los gastos se atienden con donaciones y préstamos</a:t>
          </a:r>
          <a:endParaRPr lang="en-US" sz="1100" kern="1200"/>
        </a:p>
      </dsp:txBody>
      <dsp:txXfrm>
        <a:off x="925562" y="949473"/>
        <a:ext cx="1185542" cy="811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B7BBD-2CB0-412A-9D2E-B16755C57817}">
      <dsp:nvSpPr>
        <dsp:cNvPr id="0" name=""/>
        <dsp:cNvSpPr/>
      </dsp:nvSpPr>
      <dsp:spPr>
        <a:xfrm>
          <a:off x="1002659" y="0"/>
          <a:ext cx="1986131" cy="1191679"/>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dirty="0"/>
            <a:t>La brecha financiera ingreso-gasto se tiende a cerrar</a:t>
          </a:r>
          <a:endParaRPr lang="en-US" sz="1800" kern="1200" dirty="0"/>
        </a:p>
      </dsp:txBody>
      <dsp:txXfrm>
        <a:off x="1002659" y="0"/>
        <a:ext cx="1986131" cy="1191679"/>
      </dsp:txXfrm>
    </dsp:sp>
    <dsp:sp modelId="{4A756B5D-1B40-4B3E-8158-ECCCDB314C16}">
      <dsp:nvSpPr>
        <dsp:cNvPr id="0" name=""/>
        <dsp:cNvSpPr/>
      </dsp:nvSpPr>
      <dsp:spPr>
        <a:xfrm>
          <a:off x="3187404" y="35"/>
          <a:ext cx="1986131" cy="1191679"/>
        </a:xfrm>
        <a:prstGeom prst="rect">
          <a:avLst/>
        </a:prstGeom>
        <a:solidFill>
          <a:schemeClr val="accent1">
            <a:shade val="50000"/>
            <a:hueOff val="305403"/>
            <a:satOff val="-35947"/>
            <a:lumOff val="230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a:t>Las necesidades que causan gasto hacen meseta o se reducen</a:t>
          </a:r>
          <a:endParaRPr lang="en-US" sz="1800" kern="1200" dirty="0"/>
        </a:p>
      </dsp:txBody>
      <dsp:txXfrm>
        <a:off x="3187404" y="35"/>
        <a:ext cx="1986131" cy="1191679"/>
      </dsp:txXfrm>
    </dsp:sp>
    <dsp:sp modelId="{88DDB8F6-8FED-4AFD-AD43-641978130D00}">
      <dsp:nvSpPr>
        <dsp:cNvPr id="0" name=""/>
        <dsp:cNvSpPr/>
      </dsp:nvSpPr>
      <dsp:spPr>
        <a:xfrm>
          <a:off x="5372149" y="35"/>
          <a:ext cx="1986131" cy="1191679"/>
        </a:xfrm>
        <a:prstGeom prst="rect">
          <a:avLst/>
        </a:prstGeom>
        <a:solidFill>
          <a:schemeClr val="accent1">
            <a:shade val="50000"/>
            <a:hueOff val="610805"/>
            <a:satOff val="-71894"/>
            <a:lumOff val="46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a:t>Los costos tienden a disminuir: tanto precios como la gestión</a:t>
          </a:r>
          <a:endParaRPr lang="en-US" sz="1800" kern="1200"/>
        </a:p>
      </dsp:txBody>
      <dsp:txXfrm>
        <a:off x="5372149" y="35"/>
        <a:ext cx="1986131" cy="1191679"/>
      </dsp:txXfrm>
    </dsp:sp>
    <dsp:sp modelId="{AD8DA8E8-929A-4EFA-9A27-2D0D7C569AD5}">
      <dsp:nvSpPr>
        <dsp:cNvPr id="0" name=""/>
        <dsp:cNvSpPr/>
      </dsp:nvSpPr>
      <dsp:spPr>
        <a:xfrm>
          <a:off x="2095032" y="1390327"/>
          <a:ext cx="1986131" cy="1191679"/>
        </a:xfrm>
        <a:prstGeom prst="rect">
          <a:avLst/>
        </a:prstGeom>
        <a:solidFill>
          <a:schemeClr val="accent1">
            <a:shade val="50000"/>
            <a:hueOff val="610805"/>
            <a:satOff val="-71894"/>
            <a:lumOff val="46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a:t>El gasto causado produce valor, es efectivo, logra resultados</a:t>
          </a:r>
          <a:endParaRPr lang="en-US" sz="1800" kern="1200"/>
        </a:p>
      </dsp:txBody>
      <dsp:txXfrm>
        <a:off x="2095032" y="1390327"/>
        <a:ext cx="1986131" cy="1191679"/>
      </dsp:txXfrm>
    </dsp:sp>
    <dsp:sp modelId="{0B5DB596-76EF-447F-AE86-27D2EB972F4F}">
      <dsp:nvSpPr>
        <dsp:cNvPr id="0" name=""/>
        <dsp:cNvSpPr/>
      </dsp:nvSpPr>
      <dsp:spPr>
        <a:xfrm>
          <a:off x="4279777" y="1390327"/>
          <a:ext cx="1986131" cy="1191679"/>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kern="1200" dirty="0"/>
            <a:t>Los gastos se atienden con ingresos propios = autosuficiencia</a:t>
          </a:r>
          <a:endParaRPr lang="en-US" sz="1800" kern="1200" dirty="0"/>
        </a:p>
      </dsp:txBody>
      <dsp:txXfrm>
        <a:off x="4279777" y="1390327"/>
        <a:ext cx="1986131" cy="11916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12/12/2022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12/12/2022</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4673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12</a:t>
            </a:fld>
            <a:endParaRPr lang="es-ES" dirty="0"/>
          </a:p>
        </p:txBody>
      </p:sp>
    </p:spTree>
    <p:extLst>
      <p:ext uri="{BB962C8B-B14F-4D97-AF65-F5344CB8AC3E}">
        <p14:creationId xmlns:p14="http://schemas.microsoft.com/office/powerpoint/2010/main" val="76794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13</a:t>
            </a:fld>
            <a:endParaRPr lang="es-ES" dirty="0"/>
          </a:p>
        </p:txBody>
      </p:sp>
    </p:spTree>
    <p:extLst>
      <p:ext uri="{BB962C8B-B14F-4D97-AF65-F5344CB8AC3E}">
        <p14:creationId xmlns:p14="http://schemas.microsoft.com/office/powerpoint/2010/main" val="196857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14</a:t>
            </a:fld>
            <a:endParaRPr lang="es-ES" dirty="0"/>
          </a:p>
        </p:txBody>
      </p:sp>
    </p:spTree>
    <p:extLst>
      <p:ext uri="{BB962C8B-B14F-4D97-AF65-F5344CB8AC3E}">
        <p14:creationId xmlns:p14="http://schemas.microsoft.com/office/powerpoint/2010/main" val="100174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15</a:t>
            </a:fld>
            <a:endParaRPr lang="es-ES" dirty="0"/>
          </a:p>
        </p:txBody>
      </p:sp>
    </p:spTree>
    <p:extLst>
      <p:ext uri="{BB962C8B-B14F-4D97-AF65-F5344CB8AC3E}">
        <p14:creationId xmlns:p14="http://schemas.microsoft.com/office/powerpoint/2010/main" val="163023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16</a:t>
            </a:fld>
            <a:endParaRPr lang="es-ES" dirty="0"/>
          </a:p>
        </p:txBody>
      </p:sp>
    </p:spTree>
    <p:extLst>
      <p:ext uri="{BB962C8B-B14F-4D97-AF65-F5344CB8AC3E}">
        <p14:creationId xmlns:p14="http://schemas.microsoft.com/office/powerpoint/2010/main" val="366921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17</a:t>
            </a:fld>
            <a:endParaRPr lang="es-ES" dirty="0"/>
          </a:p>
        </p:txBody>
      </p:sp>
    </p:spTree>
    <p:extLst>
      <p:ext uri="{BB962C8B-B14F-4D97-AF65-F5344CB8AC3E}">
        <p14:creationId xmlns:p14="http://schemas.microsoft.com/office/powerpoint/2010/main" val="355897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18</a:t>
            </a:fld>
            <a:endParaRPr lang="es-ES" dirty="0"/>
          </a:p>
        </p:txBody>
      </p:sp>
    </p:spTree>
    <p:extLst>
      <p:ext uri="{BB962C8B-B14F-4D97-AF65-F5344CB8AC3E}">
        <p14:creationId xmlns:p14="http://schemas.microsoft.com/office/powerpoint/2010/main" val="18204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19</a:t>
            </a:fld>
            <a:endParaRPr lang="es-ES" dirty="0"/>
          </a:p>
        </p:txBody>
      </p:sp>
    </p:spTree>
    <p:extLst>
      <p:ext uri="{BB962C8B-B14F-4D97-AF65-F5344CB8AC3E}">
        <p14:creationId xmlns:p14="http://schemas.microsoft.com/office/powerpoint/2010/main" val="315001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20</a:t>
            </a:fld>
            <a:endParaRPr lang="es-ES" dirty="0"/>
          </a:p>
        </p:txBody>
      </p:sp>
    </p:spTree>
    <p:extLst>
      <p:ext uri="{BB962C8B-B14F-4D97-AF65-F5344CB8AC3E}">
        <p14:creationId xmlns:p14="http://schemas.microsoft.com/office/powerpoint/2010/main" val="1328693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21</a:t>
            </a:fld>
            <a:endParaRPr lang="es-ES" dirty="0"/>
          </a:p>
        </p:txBody>
      </p:sp>
    </p:spTree>
    <p:extLst>
      <p:ext uri="{BB962C8B-B14F-4D97-AF65-F5344CB8AC3E}">
        <p14:creationId xmlns:p14="http://schemas.microsoft.com/office/powerpoint/2010/main" val="90775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a:t>
            </a:fld>
            <a:endParaRPr lang="es-ES" dirty="0"/>
          </a:p>
        </p:txBody>
      </p:sp>
    </p:spTree>
    <p:extLst>
      <p:ext uri="{BB962C8B-B14F-4D97-AF65-F5344CB8AC3E}">
        <p14:creationId xmlns:p14="http://schemas.microsoft.com/office/powerpoint/2010/main" val="1117243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22</a:t>
            </a:fld>
            <a:endParaRPr lang="es-ES" dirty="0"/>
          </a:p>
        </p:txBody>
      </p:sp>
    </p:spTree>
    <p:extLst>
      <p:ext uri="{BB962C8B-B14F-4D97-AF65-F5344CB8AC3E}">
        <p14:creationId xmlns:p14="http://schemas.microsoft.com/office/powerpoint/2010/main" val="292944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5</a:t>
            </a:fld>
            <a:endParaRPr lang="es-ES" dirty="0"/>
          </a:p>
        </p:txBody>
      </p:sp>
    </p:spTree>
    <p:extLst>
      <p:ext uri="{BB962C8B-B14F-4D97-AF65-F5344CB8AC3E}">
        <p14:creationId xmlns:p14="http://schemas.microsoft.com/office/powerpoint/2010/main" val="17202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6</a:t>
            </a:fld>
            <a:endParaRPr lang="es-ES" dirty="0"/>
          </a:p>
        </p:txBody>
      </p:sp>
    </p:spTree>
    <p:extLst>
      <p:ext uri="{BB962C8B-B14F-4D97-AF65-F5344CB8AC3E}">
        <p14:creationId xmlns:p14="http://schemas.microsoft.com/office/powerpoint/2010/main" val="362918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7</a:t>
            </a:fld>
            <a:endParaRPr lang="es-ES" dirty="0"/>
          </a:p>
        </p:txBody>
      </p:sp>
    </p:spTree>
    <p:extLst>
      <p:ext uri="{BB962C8B-B14F-4D97-AF65-F5344CB8AC3E}">
        <p14:creationId xmlns:p14="http://schemas.microsoft.com/office/powerpoint/2010/main" val="345406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8</a:t>
            </a:fld>
            <a:endParaRPr lang="es-ES" dirty="0"/>
          </a:p>
        </p:txBody>
      </p:sp>
    </p:spTree>
    <p:extLst>
      <p:ext uri="{BB962C8B-B14F-4D97-AF65-F5344CB8AC3E}">
        <p14:creationId xmlns:p14="http://schemas.microsoft.com/office/powerpoint/2010/main" val="5749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9</a:t>
            </a:fld>
            <a:endParaRPr lang="es-ES" dirty="0"/>
          </a:p>
        </p:txBody>
      </p:sp>
    </p:spTree>
    <p:extLst>
      <p:ext uri="{BB962C8B-B14F-4D97-AF65-F5344CB8AC3E}">
        <p14:creationId xmlns:p14="http://schemas.microsoft.com/office/powerpoint/2010/main" val="86722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10</a:t>
            </a:fld>
            <a:endParaRPr lang="es-ES" dirty="0"/>
          </a:p>
        </p:txBody>
      </p:sp>
    </p:spTree>
    <p:extLst>
      <p:ext uri="{BB962C8B-B14F-4D97-AF65-F5344CB8AC3E}">
        <p14:creationId xmlns:p14="http://schemas.microsoft.com/office/powerpoint/2010/main" val="232625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2959151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530" y="358197"/>
            <a:ext cx="711357" cy="716845"/>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36776" y="468776"/>
            <a:ext cx="1234505" cy="397027"/>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4170" y="358197"/>
            <a:ext cx="1206358" cy="560095"/>
          </a:xfrm>
          <a:prstGeom prst="rect">
            <a:avLst/>
          </a:prstGeom>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12/12/2022</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258" y="569937"/>
            <a:ext cx="570914" cy="575319"/>
          </a:xfrm>
          <a:prstGeom prst="rect">
            <a:avLst/>
          </a:prstGeom>
        </p:spPr>
      </p:pic>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9883" y="652126"/>
            <a:ext cx="990777" cy="318642"/>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9858" y="603441"/>
            <a:ext cx="968188" cy="449516"/>
          </a:xfrm>
          <a:prstGeom prst="rect">
            <a:avLst/>
          </a:prstGeom>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12/12/2022</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8" name="Imagen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526816"/>
            <a:ext cx="570914" cy="575319"/>
          </a:xfrm>
          <a:prstGeom prst="rect">
            <a:avLst/>
          </a:prstGeom>
        </p:spPr>
      </p:pic>
      <p:pic>
        <p:nvPicPr>
          <p:cNvPr id="19" name="Imagen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609005"/>
            <a:ext cx="990777" cy="318642"/>
          </a:xfrm>
          <a:prstGeom prst="rect">
            <a:avLst/>
          </a:prstGeom>
        </p:spPr>
      </p:pic>
      <p:pic>
        <p:nvPicPr>
          <p:cNvPr id="20" name="Imagen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560320"/>
            <a:ext cx="968188" cy="449516"/>
          </a:xfrm>
          <a:prstGeom prst="rect">
            <a:avLst/>
          </a:prstGeom>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12/12/2022</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561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p>
            <a:fld id="{B61BEF0D-F0BB-DE4B-95CE-6DB70DBA9567}" type="datetimeFigureOut">
              <a:rPr lang="en-US" smtClean="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438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p>
            <a:fld id="{B61BEF0D-F0BB-DE4B-95CE-6DB70DBA9567}" type="datetimeFigureOut">
              <a:rPr lang="en-US" smtClean="0"/>
              <a:pPr/>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54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12/12/2022</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 id="2147483760" r:id="rId33"/>
    <p:sldLayoutId id="2147483761" r:id="rId34"/>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Marcador de posición de imagen 8">
            <a:extLst>
              <a:ext uri="{FF2B5EF4-FFF2-40B4-BE49-F238E27FC236}">
                <a16:creationId xmlns:a16="http://schemas.microsoft.com/office/drawing/2014/main" id="{4B53FE66-3637-4A22-97FA-756957F2335E}"/>
              </a:ext>
            </a:extLst>
          </p:cNvPr>
          <p:cNvPicPr>
            <a:picLocks noChangeAspect="1"/>
          </p:cNvPicPr>
          <p:nvPr/>
        </p:nvPicPr>
        <p:blipFill rotWithShape="1">
          <a:blip r:embed="rId2"/>
          <a:srcRect l="19796" t="23033" r="19796"/>
          <a:stretch/>
        </p:blipFill>
        <p:spPr>
          <a:xfrm>
            <a:off x="3353002" y="-136635"/>
            <a:ext cx="5751411" cy="5321410"/>
          </a:xfrm>
          <a:prstGeom prst="rect">
            <a:avLst/>
          </a:prstGeom>
        </p:spPr>
      </p:pic>
      <p:sp>
        <p:nvSpPr>
          <p:cNvPr id="12" name="Title 11"/>
          <p:cNvSpPr>
            <a:spLocks noGrp="1"/>
          </p:cNvSpPr>
          <p:nvPr>
            <p:ph type="ctrTitle"/>
          </p:nvPr>
        </p:nvSpPr>
        <p:spPr>
          <a:xfrm>
            <a:off x="601720" y="2600182"/>
            <a:ext cx="7668520" cy="1281443"/>
          </a:xfrm>
        </p:spPr>
        <p:txBody>
          <a:bodyPr>
            <a:noAutofit/>
          </a:bodyPr>
          <a:lstStyle/>
          <a:p>
            <a:r>
              <a:rPr lang="es-ES" sz="2800" b="1" dirty="0">
                <a:solidFill>
                  <a:schemeClr val="accent1">
                    <a:lumMod val="50000"/>
                  </a:schemeClr>
                </a:solidFill>
              </a:rPr>
              <a:t>Análisis económico vinculados a VIH/sida para detectar acciones y orientar la toma decisiones</a:t>
            </a:r>
            <a:endParaRPr lang="en-US" sz="2800" b="1" dirty="0">
              <a:solidFill>
                <a:schemeClr val="accent1">
                  <a:lumMod val="50000"/>
                </a:schemeClr>
              </a:solidFill>
            </a:endParaRPr>
          </a:p>
        </p:txBody>
      </p:sp>
      <p:sp>
        <p:nvSpPr>
          <p:cNvPr id="13" name="Subtitle 12"/>
          <p:cNvSpPr>
            <a:spLocks noGrp="1"/>
          </p:cNvSpPr>
          <p:nvPr>
            <p:ph type="subTitle" idx="1"/>
          </p:nvPr>
        </p:nvSpPr>
        <p:spPr>
          <a:xfrm>
            <a:off x="601720" y="3989691"/>
            <a:ext cx="6351530" cy="257189"/>
          </a:xfrm>
        </p:spPr>
        <p:txBody>
          <a:bodyPr>
            <a:noAutofit/>
          </a:bodyPr>
          <a:lstStyle/>
          <a:p>
            <a:r>
              <a:rPr lang="es-SV" sz="1050" dirty="0">
                <a:solidFill>
                  <a:schemeClr val="accent1">
                    <a:lumMod val="50000"/>
                  </a:schemeClr>
                </a:solidFill>
              </a:rPr>
              <a:t>Fortalecimiento</a:t>
            </a:r>
            <a:r>
              <a:rPr lang="en-US" sz="1050" dirty="0">
                <a:solidFill>
                  <a:schemeClr val="accent1">
                    <a:lumMod val="50000"/>
                  </a:schemeClr>
                </a:solidFill>
              </a:rPr>
              <a:t> de </a:t>
            </a:r>
            <a:r>
              <a:rPr lang="es-SV" sz="1050" dirty="0">
                <a:solidFill>
                  <a:schemeClr val="accent1">
                    <a:lumMod val="50000"/>
                  </a:schemeClr>
                </a:solidFill>
              </a:rPr>
              <a:t>Capacidades sobre análisis secundarias para orientar la toma de decisiones sobre el VIH/sida.</a:t>
            </a:r>
          </a:p>
        </p:txBody>
      </p:sp>
      <p:pic>
        <p:nvPicPr>
          <p:cNvPr id="6" name="image1.png" descr="Imagen que contiene alimentos, dibujo&#10;&#10;Descripción generada automáticamente">
            <a:extLst>
              <a:ext uri="{FF2B5EF4-FFF2-40B4-BE49-F238E27FC236}">
                <a16:creationId xmlns:a16="http://schemas.microsoft.com/office/drawing/2014/main" id="{25851FEB-480C-4B97-BDD8-DD4BAFECC1A8}"/>
              </a:ext>
            </a:extLst>
          </p:cNvPr>
          <p:cNvPicPr/>
          <p:nvPr/>
        </p:nvPicPr>
        <p:blipFill>
          <a:blip r:embed="rId3"/>
          <a:srcRect/>
          <a:stretch>
            <a:fillRect/>
          </a:stretch>
        </p:blipFill>
        <p:spPr>
          <a:xfrm>
            <a:off x="108672" y="429267"/>
            <a:ext cx="4116486" cy="685974"/>
          </a:xfrm>
          <a:prstGeom prst="rect">
            <a:avLst/>
          </a:prstGeom>
          <a:ln/>
        </p:spPr>
      </p:pic>
      <p:sp>
        <p:nvSpPr>
          <p:cNvPr id="10" name="Title 11"/>
          <p:cNvSpPr txBox="1">
            <a:spLocks/>
          </p:cNvSpPr>
          <p:nvPr/>
        </p:nvSpPr>
        <p:spPr>
          <a:xfrm>
            <a:off x="601720" y="2118530"/>
            <a:ext cx="6835400" cy="430852"/>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ES" sz="2000" dirty="0">
                <a:solidFill>
                  <a:schemeClr val="accent1">
                    <a:lumMod val="50000"/>
                  </a:schemeClr>
                </a:solidFill>
              </a:rPr>
              <a:t>Taller fortalecimiento de capacidades de miembros del MCP-ES</a:t>
            </a:r>
            <a:endParaRPr lang="en-US" sz="2000" dirty="0">
              <a:solidFill>
                <a:schemeClr val="accent1">
                  <a:lumMod val="50000"/>
                </a:schemeClr>
              </a:solidFill>
            </a:endParaRPr>
          </a:p>
        </p:txBody>
      </p:sp>
      <p:sp>
        <p:nvSpPr>
          <p:cNvPr id="2" name="Rectángulo 1"/>
          <p:cNvSpPr/>
          <p:nvPr/>
        </p:nvSpPr>
        <p:spPr>
          <a:xfrm>
            <a:off x="601720" y="4477982"/>
            <a:ext cx="2856744" cy="369332"/>
          </a:xfrm>
          <a:prstGeom prst="rect">
            <a:avLst/>
          </a:prstGeom>
        </p:spPr>
        <p:txBody>
          <a:bodyPr wrap="none">
            <a:spAutoFit/>
          </a:bodyPr>
          <a:lstStyle/>
          <a:p>
            <a:r>
              <a:rPr lang="es-419" dirty="0">
                <a:solidFill>
                  <a:schemeClr val="accent1">
                    <a:lumMod val="50000"/>
                  </a:schemeClr>
                </a:solidFill>
              </a:rPr>
              <a:t>El Salvador, Noviembre 2022</a:t>
            </a:r>
          </a:p>
        </p:txBody>
      </p:sp>
      <p:sp>
        <p:nvSpPr>
          <p:cNvPr id="5" name="Title 11">
            <a:extLst>
              <a:ext uri="{FF2B5EF4-FFF2-40B4-BE49-F238E27FC236}">
                <a16:creationId xmlns:a16="http://schemas.microsoft.com/office/drawing/2014/main" id="{A1F70FAA-6A85-A077-DA49-8E4DFA052536}"/>
              </a:ext>
            </a:extLst>
          </p:cNvPr>
          <p:cNvSpPr txBox="1">
            <a:spLocks/>
          </p:cNvSpPr>
          <p:nvPr/>
        </p:nvSpPr>
        <p:spPr>
          <a:xfrm>
            <a:off x="574780" y="1203596"/>
            <a:ext cx="8223780" cy="430852"/>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ES" sz="1800" b="1" dirty="0">
                <a:solidFill>
                  <a:srgbClr val="BA0C2F"/>
                </a:solidFill>
              </a:rPr>
              <a:t>USAID Proyecto Respuesta Sostenible al VIH en Centroamérica</a:t>
            </a:r>
            <a:endParaRPr lang="en-US" sz="1800" b="1" dirty="0">
              <a:solidFill>
                <a:srgbClr val="BA0C2F"/>
              </a:solidFill>
            </a:endParaRPr>
          </a:p>
        </p:txBody>
      </p:sp>
      <p:sp>
        <p:nvSpPr>
          <p:cNvPr id="8" name="Title 11">
            <a:extLst>
              <a:ext uri="{FF2B5EF4-FFF2-40B4-BE49-F238E27FC236}">
                <a16:creationId xmlns:a16="http://schemas.microsoft.com/office/drawing/2014/main" id="{4333F57C-5429-657B-2777-14B3C9C10A49}"/>
              </a:ext>
            </a:extLst>
          </p:cNvPr>
          <p:cNvSpPr txBox="1">
            <a:spLocks/>
          </p:cNvSpPr>
          <p:nvPr/>
        </p:nvSpPr>
        <p:spPr>
          <a:xfrm>
            <a:off x="601720" y="1489429"/>
            <a:ext cx="8223780" cy="430852"/>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ES" sz="1600" b="1" dirty="0">
                <a:solidFill>
                  <a:srgbClr val="BA0C2F"/>
                </a:solidFill>
              </a:rPr>
              <a:t>Implementado por FANCAP</a:t>
            </a:r>
            <a:endParaRPr lang="en-US" sz="1600" b="1" dirty="0">
              <a:solidFill>
                <a:srgbClr val="BA0C2F"/>
              </a:solidFill>
            </a:endParaRPr>
          </a:p>
        </p:txBody>
      </p:sp>
      <p:pic>
        <p:nvPicPr>
          <p:cNvPr id="11" name="Imagen 10">
            <a:extLst>
              <a:ext uri="{FF2B5EF4-FFF2-40B4-BE49-F238E27FC236}">
                <a16:creationId xmlns:a16="http://schemas.microsoft.com/office/drawing/2014/main" id="{0B7C7EE9-7B03-3DAF-8C3E-BB7CE491D253}"/>
              </a:ext>
            </a:extLst>
          </p:cNvPr>
          <p:cNvPicPr>
            <a:picLocks noChangeAspect="1"/>
          </p:cNvPicPr>
          <p:nvPr/>
        </p:nvPicPr>
        <p:blipFill>
          <a:blip r:embed="rId4"/>
          <a:stretch>
            <a:fillRect/>
          </a:stretch>
        </p:blipFill>
        <p:spPr>
          <a:xfrm>
            <a:off x="4216006" y="326661"/>
            <a:ext cx="1510293" cy="84954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0"/>
            <a:ext cx="8720822" cy="855979"/>
          </a:xfrm>
        </p:spPr>
        <p:txBody>
          <a:bodyPr>
            <a:noAutofit/>
          </a:bodyPr>
          <a:lstStyle/>
          <a:p>
            <a:pPr algn="l"/>
            <a:r>
              <a:rPr lang="es-SV" sz="2700" b="1" dirty="0"/>
              <a:t>Macroeconomía y salud: ¿Cuál es un horizonte deseable y posible de sostenibilidad?</a:t>
            </a:r>
            <a:endParaRPr lang="es-SV" sz="1500" dirty="0"/>
          </a:p>
        </p:txBody>
      </p:sp>
      <p:sp>
        <p:nvSpPr>
          <p:cNvPr id="4" name="CuadroTexto 3">
            <a:extLst>
              <a:ext uri="{FF2B5EF4-FFF2-40B4-BE49-F238E27FC236}">
                <a16:creationId xmlns:a16="http://schemas.microsoft.com/office/drawing/2014/main" id="{96D88491-CA34-162E-3C3A-CB84AD3B5788}"/>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graphicFrame>
        <p:nvGraphicFramePr>
          <p:cNvPr id="5" name="Marcador de contenido 2">
            <a:extLst>
              <a:ext uri="{FF2B5EF4-FFF2-40B4-BE49-F238E27FC236}">
                <a16:creationId xmlns:a16="http://schemas.microsoft.com/office/drawing/2014/main" id="{CDAD14B3-4DC3-0CC4-A61D-C4075778BBFD}"/>
              </a:ext>
            </a:extLst>
          </p:cNvPr>
          <p:cNvGraphicFramePr>
            <a:graphicFrameLocks/>
          </p:cNvGraphicFramePr>
          <p:nvPr>
            <p:extLst>
              <p:ext uri="{D42A27DB-BD31-4B8C-83A1-F6EECF244321}">
                <p14:modId xmlns:p14="http://schemas.microsoft.com/office/powerpoint/2010/main" val="58323622"/>
              </p:ext>
            </p:extLst>
          </p:nvPr>
        </p:nvGraphicFramePr>
        <p:xfrm>
          <a:off x="280975" y="1614038"/>
          <a:ext cx="8360941" cy="258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92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FFA53B5-1B29-AAC1-3A05-623480AE4797}"/>
              </a:ext>
            </a:extLst>
          </p:cNvPr>
          <p:cNvSpPr/>
          <p:nvPr/>
        </p:nvSpPr>
        <p:spPr>
          <a:xfrm>
            <a:off x="4348610" y="1789746"/>
            <a:ext cx="3019574" cy="1715323"/>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5" name="Rectángulo 44">
            <a:extLst>
              <a:ext uri="{FF2B5EF4-FFF2-40B4-BE49-F238E27FC236}">
                <a16:creationId xmlns:a16="http://schemas.microsoft.com/office/drawing/2014/main" id="{C66843F4-3D0F-A7E3-CEF0-DA5734D0BC04}"/>
              </a:ext>
            </a:extLst>
          </p:cNvPr>
          <p:cNvSpPr/>
          <p:nvPr/>
        </p:nvSpPr>
        <p:spPr>
          <a:xfrm>
            <a:off x="4430436" y="1755947"/>
            <a:ext cx="2744468" cy="1310642"/>
          </a:xfrm>
          <a:prstGeom prst="rect">
            <a:avLst/>
          </a:prstGeom>
          <a:solidFill>
            <a:schemeClr val="accent5">
              <a:lumMod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4" name="Rectángulo 43">
            <a:extLst>
              <a:ext uri="{FF2B5EF4-FFF2-40B4-BE49-F238E27FC236}">
                <a16:creationId xmlns:a16="http://schemas.microsoft.com/office/drawing/2014/main" id="{CCBC6D3C-02FE-5029-DCE1-AC053B393F11}"/>
              </a:ext>
            </a:extLst>
          </p:cNvPr>
          <p:cNvSpPr/>
          <p:nvPr/>
        </p:nvSpPr>
        <p:spPr>
          <a:xfrm>
            <a:off x="4555524" y="1755947"/>
            <a:ext cx="1361848" cy="914400"/>
          </a:xfrm>
          <a:prstGeom prst="rect">
            <a:avLst/>
          </a:prstGeom>
          <a:solidFill>
            <a:schemeClr val="accent5">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3" name="Rectángulo 42">
            <a:extLst>
              <a:ext uri="{FF2B5EF4-FFF2-40B4-BE49-F238E27FC236}">
                <a16:creationId xmlns:a16="http://schemas.microsoft.com/office/drawing/2014/main" id="{22F51688-D165-B74F-6AE8-3CDDCE930968}"/>
              </a:ext>
            </a:extLst>
          </p:cNvPr>
          <p:cNvSpPr/>
          <p:nvPr/>
        </p:nvSpPr>
        <p:spPr>
          <a:xfrm>
            <a:off x="1212706" y="1745787"/>
            <a:ext cx="3024014" cy="1759282"/>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2" name="Rectángulo 41">
            <a:extLst>
              <a:ext uri="{FF2B5EF4-FFF2-40B4-BE49-F238E27FC236}">
                <a16:creationId xmlns:a16="http://schemas.microsoft.com/office/drawing/2014/main" id="{3548A31F-D8EE-9C6C-EBBA-56461A49C056}"/>
              </a:ext>
            </a:extLst>
          </p:cNvPr>
          <p:cNvSpPr/>
          <p:nvPr/>
        </p:nvSpPr>
        <p:spPr>
          <a:xfrm>
            <a:off x="1395764" y="1745787"/>
            <a:ext cx="2678396" cy="914400"/>
          </a:xfrm>
          <a:prstGeom prst="rect">
            <a:avLst/>
          </a:prstGeom>
          <a:solidFill>
            <a:schemeClr val="bg1">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2" name="Título 1">
            <a:extLst>
              <a:ext uri="{FF2B5EF4-FFF2-40B4-BE49-F238E27FC236}">
                <a16:creationId xmlns:a16="http://schemas.microsoft.com/office/drawing/2014/main" id="{A97D2A2B-3139-4319-98BB-6A35CD042ECA}"/>
              </a:ext>
            </a:extLst>
          </p:cNvPr>
          <p:cNvSpPr>
            <a:spLocks noGrp="1"/>
          </p:cNvSpPr>
          <p:nvPr>
            <p:ph type="title"/>
          </p:nvPr>
        </p:nvSpPr>
        <p:spPr>
          <a:xfrm>
            <a:off x="138223" y="180035"/>
            <a:ext cx="8867553" cy="954107"/>
          </a:xfrm>
        </p:spPr>
        <p:txBody>
          <a:bodyPr/>
          <a:lstStyle/>
          <a:p>
            <a:r>
              <a:rPr lang="es-ES" sz="2800" dirty="0"/>
              <a:t>Proceso de la intervención en salud. Vinculación entre la epidemiología y la economía de la salud</a:t>
            </a:r>
            <a:endParaRPr lang="es-GT" sz="2800" dirty="0"/>
          </a:p>
        </p:txBody>
      </p:sp>
      <p:sp>
        <p:nvSpPr>
          <p:cNvPr id="3" name="CuadroTexto 2">
            <a:extLst>
              <a:ext uri="{FF2B5EF4-FFF2-40B4-BE49-F238E27FC236}">
                <a16:creationId xmlns:a16="http://schemas.microsoft.com/office/drawing/2014/main" id="{C93A8121-525D-76A3-CFBB-49E5C5812CCF}"/>
              </a:ext>
            </a:extLst>
          </p:cNvPr>
          <p:cNvSpPr txBox="1"/>
          <p:nvPr/>
        </p:nvSpPr>
        <p:spPr>
          <a:xfrm>
            <a:off x="1395764" y="1486743"/>
            <a:ext cx="747320" cy="430887"/>
          </a:xfrm>
          <a:prstGeom prst="rect">
            <a:avLst/>
          </a:prstGeom>
          <a:solidFill>
            <a:srgbClr val="FFFFCC"/>
          </a:solidFill>
          <a:ln w="19050">
            <a:solidFill>
              <a:schemeClr val="accent6"/>
            </a:solidFill>
          </a:ln>
        </p:spPr>
        <p:txBody>
          <a:bodyPr wrap="none" rtlCol="0">
            <a:spAutoFit/>
          </a:bodyPr>
          <a:lstStyle/>
          <a:p>
            <a:r>
              <a:rPr lang="es-MX" sz="1100" dirty="0"/>
              <a:t>Recursos</a:t>
            </a:r>
          </a:p>
          <a:p>
            <a:r>
              <a:rPr lang="es-MX" sz="1100" dirty="0"/>
              <a:t>(Insumos)</a:t>
            </a:r>
            <a:endParaRPr lang="es-419" sz="1100" dirty="0"/>
          </a:p>
        </p:txBody>
      </p:sp>
      <p:sp>
        <p:nvSpPr>
          <p:cNvPr id="4" name="CuadroTexto 3">
            <a:extLst>
              <a:ext uri="{FF2B5EF4-FFF2-40B4-BE49-F238E27FC236}">
                <a16:creationId xmlns:a16="http://schemas.microsoft.com/office/drawing/2014/main" id="{8987BA4E-A4C0-5442-7652-CB3CCAFC4552}"/>
              </a:ext>
            </a:extLst>
          </p:cNvPr>
          <p:cNvSpPr txBox="1"/>
          <p:nvPr/>
        </p:nvSpPr>
        <p:spPr>
          <a:xfrm>
            <a:off x="2609879" y="1402104"/>
            <a:ext cx="861133" cy="600164"/>
          </a:xfrm>
          <a:prstGeom prst="rect">
            <a:avLst/>
          </a:prstGeom>
          <a:solidFill>
            <a:srgbClr val="FFFFCC"/>
          </a:solidFill>
          <a:ln w="19050">
            <a:solidFill>
              <a:schemeClr val="accent6"/>
            </a:solidFill>
          </a:ln>
        </p:spPr>
        <p:txBody>
          <a:bodyPr wrap="none" rtlCol="0">
            <a:spAutoFit/>
          </a:bodyPr>
          <a:lstStyle>
            <a:defPPr>
              <a:defRPr lang="en-US"/>
            </a:defPPr>
            <a:lvl1pPr>
              <a:defRPr sz="1100"/>
            </a:lvl1pPr>
          </a:lstStyle>
          <a:p>
            <a:r>
              <a:rPr lang="es-MX" dirty="0"/>
              <a:t>Procesos</a:t>
            </a:r>
          </a:p>
          <a:p>
            <a:r>
              <a:rPr lang="es-MX" dirty="0"/>
              <a:t>alternativos</a:t>
            </a:r>
          </a:p>
          <a:p>
            <a:r>
              <a:rPr lang="es-MX" dirty="0"/>
              <a:t>(tecnología)</a:t>
            </a:r>
            <a:endParaRPr lang="es-419" dirty="0"/>
          </a:p>
        </p:txBody>
      </p:sp>
      <p:sp>
        <p:nvSpPr>
          <p:cNvPr id="5" name="CuadroTexto 4">
            <a:extLst>
              <a:ext uri="{FF2B5EF4-FFF2-40B4-BE49-F238E27FC236}">
                <a16:creationId xmlns:a16="http://schemas.microsoft.com/office/drawing/2014/main" id="{85553803-9D3B-865E-5CC9-217BBE1CC199}"/>
              </a:ext>
            </a:extLst>
          </p:cNvPr>
          <p:cNvSpPr txBox="1"/>
          <p:nvPr/>
        </p:nvSpPr>
        <p:spPr>
          <a:xfrm>
            <a:off x="3959037" y="1486743"/>
            <a:ext cx="779147" cy="430887"/>
          </a:xfrm>
          <a:prstGeom prst="rect">
            <a:avLst/>
          </a:prstGeom>
          <a:solidFill>
            <a:srgbClr val="FFFFCC"/>
          </a:solidFill>
          <a:ln w="19050">
            <a:solidFill>
              <a:schemeClr val="accent6"/>
            </a:solidFill>
          </a:ln>
        </p:spPr>
        <p:txBody>
          <a:bodyPr wrap="square" rtlCol="0">
            <a:spAutoFit/>
          </a:bodyPr>
          <a:lstStyle>
            <a:defPPr>
              <a:defRPr lang="en-US"/>
            </a:defPPr>
            <a:lvl1pPr>
              <a:defRPr sz="1100"/>
            </a:lvl1pPr>
          </a:lstStyle>
          <a:p>
            <a:r>
              <a:rPr lang="es-MX" dirty="0"/>
              <a:t>Acción de salud</a:t>
            </a:r>
          </a:p>
        </p:txBody>
      </p:sp>
      <p:sp>
        <p:nvSpPr>
          <p:cNvPr id="6" name="CuadroTexto 5">
            <a:extLst>
              <a:ext uri="{FF2B5EF4-FFF2-40B4-BE49-F238E27FC236}">
                <a16:creationId xmlns:a16="http://schemas.microsoft.com/office/drawing/2014/main" id="{331C4CF2-8230-A156-911B-118C3936F351}"/>
              </a:ext>
            </a:extLst>
          </p:cNvPr>
          <p:cNvSpPr txBox="1"/>
          <p:nvPr/>
        </p:nvSpPr>
        <p:spPr>
          <a:xfrm>
            <a:off x="5233704" y="1486743"/>
            <a:ext cx="861133" cy="430887"/>
          </a:xfrm>
          <a:prstGeom prst="rect">
            <a:avLst/>
          </a:prstGeom>
          <a:solidFill>
            <a:schemeClr val="bg1"/>
          </a:solidFill>
          <a:ln w="19050">
            <a:solidFill>
              <a:schemeClr val="accent2"/>
            </a:solidFill>
          </a:ln>
        </p:spPr>
        <p:txBody>
          <a:bodyPr wrap="square" rtlCol="0">
            <a:spAutoFit/>
          </a:bodyPr>
          <a:lstStyle>
            <a:defPPr>
              <a:defRPr lang="en-US"/>
            </a:defPPr>
            <a:lvl1pPr>
              <a:defRPr sz="1400"/>
            </a:lvl1pPr>
          </a:lstStyle>
          <a:p>
            <a:r>
              <a:rPr lang="es-MX" sz="1100" dirty="0"/>
              <a:t>Resultados clínicos</a:t>
            </a:r>
          </a:p>
        </p:txBody>
      </p:sp>
      <p:sp>
        <p:nvSpPr>
          <p:cNvPr id="25" name="CuadroTexto 24">
            <a:extLst>
              <a:ext uri="{FF2B5EF4-FFF2-40B4-BE49-F238E27FC236}">
                <a16:creationId xmlns:a16="http://schemas.microsoft.com/office/drawing/2014/main" id="{18C7DED9-F58A-460E-76D2-DE229891983D}"/>
              </a:ext>
            </a:extLst>
          </p:cNvPr>
          <p:cNvSpPr txBox="1"/>
          <p:nvPr/>
        </p:nvSpPr>
        <p:spPr>
          <a:xfrm>
            <a:off x="6602476" y="1317466"/>
            <a:ext cx="861133" cy="769441"/>
          </a:xfrm>
          <a:prstGeom prst="rect">
            <a:avLst/>
          </a:prstGeom>
          <a:solidFill>
            <a:schemeClr val="bg1"/>
          </a:solidFill>
          <a:ln w="19050">
            <a:solidFill>
              <a:schemeClr val="accent2"/>
            </a:solidFill>
          </a:ln>
        </p:spPr>
        <p:txBody>
          <a:bodyPr wrap="square" rtlCol="0">
            <a:spAutoFit/>
          </a:bodyPr>
          <a:lstStyle>
            <a:defPPr>
              <a:defRPr lang="en-US"/>
            </a:defPPr>
            <a:lvl1pPr>
              <a:defRPr sz="1400"/>
            </a:lvl1pPr>
          </a:lstStyle>
          <a:p>
            <a:r>
              <a:rPr lang="es-MX" sz="1100" dirty="0"/>
              <a:t>Impacto sobre la situación de salud</a:t>
            </a:r>
          </a:p>
        </p:txBody>
      </p:sp>
      <p:sp>
        <p:nvSpPr>
          <p:cNvPr id="28" name="Flecha: a la derecha 27">
            <a:extLst>
              <a:ext uri="{FF2B5EF4-FFF2-40B4-BE49-F238E27FC236}">
                <a16:creationId xmlns:a16="http://schemas.microsoft.com/office/drawing/2014/main" id="{F7D1DA9D-60B3-FA55-FE45-989141B41BF8}"/>
              </a:ext>
            </a:extLst>
          </p:cNvPr>
          <p:cNvSpPr/>
          <p:nvPr/>
        </p:nvSpPr>
        <p:spPr>
          <a:xfrm>
            <a:off x="217424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33" name="Flecha: a la derecha 32">
            <a:extLst>
              <a:ext uri="{FF2B5EF4-FFF2-40B4-BE49-F238E27FC236}">
                <a16:creationId xmlns:a16="http://schemas.microsoft.com/office/drawing/2014/main" id="{60DCA13B-2B0A-4DD4-8D13-F1658732AB92}"/>
              </a:ext>
            </a:extLst>
          </p:cNvPr>
          <p:cNvSpPr/>
          <p:nvPr/>
        </p:nvSpPr>
        <p:spPr>
          <a:xfrm>
            <a:off x="351536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37" name="Flecha: a la derecha 36">
            <a:extLst>
              <a:ext uri="{FF2B5EF4-FFF2-40B4-BE49-F238E27FC236}">
                <a16:creationId xmlns:a16="http://schemas.microsoft.com/office/drawing/2014/main" id="{15C3F383-EAF5-E073-2AF7-775179578D22}"/>
              </a:ext>
            </a:extLst>
          </p:cNvPr>
          <p:cNvSpPr/>
          <p:nvPr/>
        </p:nvSpPr>
        <p:spPr>
          <a:xfrm>
            <a:off x="478536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38" name="Flecha: a la derecha 37">
            <a:extLst>
              <a:ext uri="{FF2B5EF4-FFF2-40B4-BE49-F238E27FC236}">
                <a16:creationId xmlns:a16="http://schemas.microsoft.com/office/drawing/2014/main" id="{D6F62F4E-709D-1076-C860-E09E62DD7F8D}"/>
              </a:ext>
            </a:extLst>
          </p:cNvPr>
          <p:cNvSpPr/>
          <p:nvPr/>
        </p:nvSpPr>
        <p:spPr>
          <a:xfrm>
            <a:off x="6146800" y="1607190"/>
            <a:ext cx="396000" cy="189992"/>
          </a:xfrm>
          <a:prstGeom prst="rightArrow">
            <a:avLst>
              <a:gd name="adj1" fmla="val 71279"/>
              <a:gd name="adj2" fmla="val 50000"/>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47" name="CuadroTexto 46">
            <a:extLst>
              <a:ext uri="{FF2B5EF4-FFF2-40B4-BE49-F238E27FC236}">
                <a16:creationId xmlns:a16="http://schemas.microsoft.com/office/drawing/2014/main" id="{31B65595-BC25-B9EA-A892-6886CD10E8C7}"/>
              </a:ext>
            </a:extLst>
          </p:cNvPr>
          <p:cNvSpPr txBox="1"/>
          <p:nvPr/>
        </p:nvSpPr>
        <p:spPr>
          <a:xfrm>
            <a:off x="1945859" y="2345951"/>
            <a:ext cx="1755609" cy="369332"/>
          </a:xfrm>
          <a:prstGeom prst="rect">
            <a:avLst/>
          </a:prstGeom>
          <a:noFill/>
        </p:spPr>
        <p:txBody>
          <a:bodyPr wrap="none" rtlCol="0">
            <a:spAutoFit/>
          </a:bodyPr>
          <a:lstStyle/>
          <a:p>
            <a:r>
              <a:rPr lang="es-MX" dirty="0"/>
              <a:t>Eficiencia técnica</a:t>
            </a:r>
            <a:endParaRPr lang="es-419" dirty="0"/>
          </a:p>
        </p:txBody>
      </p:sp>
      <p:sp>
        <p:nvSpPr>
          <p:cNvPr id="49" name="CuadroTexto 48">
            <a:extLst>
              <a:ext uri="{FF2B5EF4-FFF2-40B4-BE49-F238E27FC236}">
                <a16:creationId xmlns:a16="http://schemas.microsoft.com/office/drawing/2014/main" id="{B8093D0C-3C57-D10C-CE13-453955302B15}"/>
              </a:ext>
            </a:extLst>
          </p:cNvPr>
          <p:cNvSpPr txBox="1"/>
          <p:nvPr/>
        </p:nvSpPr>
        <p:spPr>
          <a:xfrm>
            <a:off x="1854039" y="3163285"/>
            <a:ext cx="2173993" cy="369332"/>
          </a:xfrm>
          <a:prstGeom prst="rect">
            <a:avLst/>
          </a:prstGeom>
          <a:noFill/>
        </p:spPr>
        <p:txBody>
          <a:bodyPr wrap="none" rtlCol="0">
            <a:spAutoFit/>
          </a:bodyPr>
          <a:lstStyle/>
          <a:p>
            <a:r>
              <a:rPr lang="es-MX" dirty="0"/>
              <a:t>Eficiencia económica</a:t>
            </a:r>
            <a:endParaRPr lang="es-419" dirty="0"/>
          </a:p>
        </p:txBody>
      </p:sp>
      <p:sp>
        <p:nvSpPr>
          <p:cNvPr id="50" name="CuadroTexto 49">
            <a:extLst>
              <a:ext uri="{FF2B5EF4-FFF2-40B4-BE49-F238E27FC236}">
                <a16:creationId xmlns:a16="http://schemas.microsoft.com/office/drawing/2014/main" id="{28F78760-F4F2-0AFD-1AFB-1FA9046FBA2B}"/>
              </a:ext>
            </a:extLst>
          </p:cNvPr>
          <p:cNvSpPr txBox="1"/>
          <p:nvPr/>
        </p:nvSpPr>
        <p:spPr>
          <a:xfrm>
            <a:off x="4795177" y="2293418"/>
            <a:ext cx="857927" cy="369332"/>
          </a:xfrm>
          <a:prstGeom prst="rect">
            <a:avLst/>
          </a:prstGeom>
          <a:noFill/>
        </p:spPr>
        <p:txBody>
          <a:bodyPr wrap="none" rtlCol="0">
            <a:spAutoFit/>
          </a:bodyPr>
          <a:lstStyle/>
          <a:p>
            <a:r>
              <a:rPr lang="es-MX" dirty="0"/>
              <a:t>Eficacia</a:t>
            </a:r>
            <a:endParaRPr lang="es-419" dirty="0"/>
          </a:p>
        </p:txBody>
      </p:sp>
      <p:sp>
        <p:nvSpPr>
          <p:cNvPr id="51" name="CuadroTexto 50">
            <a:extLst>
              <a:ext uri="{FF2B5EF4-FFF2-40B4-BE49-F238E27FC236}">
                <a16:creationId xmlns:a16="http://schemas.microsoft.com/office/drawing/2014/main" id="{654C8E7F-14C9-68DE-9BEC-895F6522179E}"/>
              </a:ext>
            </a:extLst>
          </p:cNvPr>
          <p:cNvSpPr txBox="1"/>
          <p:nvPr/>
        </p:nvSpPr>
        <p:spPr>
          <a:xfrm>
            <a:off x="5282857" y="2689658"/>
            <a:ext cx="1179490" cy="369332"/>
          </a:xfrm>
          <a:prstGeom prst="rect">
            <a:avLst/>
          </a:prstGeom>
          <a:noFill/>
        </p:spPr>
        <p:txBody>
          <a:bodyPr wrap="none" rtlCol="0">
            <a:spAutoFit/>
          </a:bodyPr>
          <a:lstStyle/>
          <a:p>
            <a:r>
              <a:rPr lang="es-MX" dirty="0">
                <a:solidFill>
                  <a:schemeClr val="bg1"/>
                </a:solidFill>
              </a:rPr>
              <a:t>Efectividad</a:t>
            </a:r>
            <a:endParaRPr lang="es-419" dirty="0">
              <a:solidFill>
                <a:schemeClr val="bg1"/>
              </a:solidFill>
            </a:endParaRPr>
          </a:p>
        </p:txBody>
      </p:sp>
      <p:sp>
        <p:nvSpPr>
          <p:cNvPr id="53" name="CuadroTexto 52">
            <a:extLst>
              <a:ext uri="{FF2B5EF4-FFF2-40B4-BE49-F238E27FC236}">
                <a16:creationId xmlns:a16="http://schemas.microsoft.com/office/drawing/2014/main" id="{6A542449-6B60-CE1C-35C0-CD1FE4E8BB0B}"/>
              </a:ext>
            </a:extLst>
          </p:cNvPr>
          <p:cNvSpPr txBox="1"/>
          <p:nvPr/>
        </p:nvSpPr>
        <p:spPr>
          <a:xfrm>
            <a:off x="4880424" y="3116380"/>
            <a:ext cx="1820691" cy="369332"/>
          </a:xfrm>
          <a:prstGeom prst="rect">
            <a:avLst/>
          </a:prstGeom>
          <a:noFill/>
        </p:spPr>
        <p:txBody>
          <a:bodyPr wrap="none" rtlCol="0">
            <a:spAutoFit/>
          </a:bodyPr>
          <a:lstStyle/>
          <a:p>
            <a:r>
              <a:rPr lang="es-MX" dirty="0"/>
              <a:t>Costo efectividad</a:t>
            </a:r>
            <a:endParaRPr lang="es-419" dirty="0"/>
          </a:p>
        </p:txBody>
      </p:sp>
      <p:graphicFrame>
        <p:nvGraphicFramePr>
          <p:cNvPr id="54" name="Tabla 54">
            <a:extLst>
              <a:ext uri="{FF2B5EF4-FFF2-40B4-BE49-F238E27FC236}">
                <a16:creationId xmlns:a16="http://schemas.microsoft.com/office/drawing/2014/main" id="{63538482-E3B1-18D5-D15B-E8BA31461535}"/>
              </a:ext>
            </a:extLst>
          </p:cNvPr>
          <p:cNvGraphicFramePr>
            <a:graphicFrameLocks noGrp="1"/>
          </p:cNvGraphicFramePr>
          <p:nvPr/>
        </p:nvGraphicFramePr>
        <p:xfrm>
          <a:off x="152398" y="3923230"/>
          <a:ext cx="8853378" cy="1085650"/>
        </p:xfrm>
        <a:graphic>
          <a:graphicData uri="http://schemas.openxmlformats.org/drawingml/2006/table">
            <a:tbl>
              <a:tblPr firstRow="1" bandRow="1">
                <a:tableStyleId>{35758FB7-9AC5-4552-8A53-C91805E547FA}</a:tableStyleId>
              </a:tblPr>
              <a:tblGrid>
                <a:gridCol w="1475563">
                  <a:extLst>
                    <a:ext uri="{9D8B030D-6E8A-4147-A177-3AD203B41FA5}">
                      <a16:colId xmlns:a16="http://schemas.microsoft.com/office/drawing/2014/main" val="2807632704"/>
                    </a:ext>
                  </a:extLst>
                </a:gridCol>
                <a:gridCol w="1475563">
                  <a:extLst>
                    <a:ext uri="{9D8B030D-6E8A-4147-A177-3AD203B41FA5}">
                      <a16:colId xmlns:a16="http://schemas.microsoft.com/office/drawing/2014/main" val="2718375613"/>
                    </a:ext>
                  </a:extLst>
                </a:gridCol>
                <a:gridCol w="1475563">
                  <a:extLst>
                    <a:ext uri="{9D8B030D-6E8A-4147-A177-3AD203B41FA5}">
                      <a16:colId xmlns:a16="http://schemas.microsoft.com/office/drawing/2014/main" val="1503927578"/>
                    </a:ext>
                  </a:extLst>
                </a:gridCol>
                <a:gridCol w="1475563">
                  <a:extLst>
                    <a:ext uri="{9D8B030D-6E8A-4147-A177-3AD203B41FA5}">
                      <a16:colId xmlns:a16="http://schemas.microsoft.com/office/drawing/2014/main" val="1284817734"/>
                    </a:ext>
                  </a:extLst>
                </a:gridCol>
                <a:gridCol w="1475563">
                  <a:extLst>
                    <a:ext uri="{9D8B030D-6E8A-4147-A177-3AD203B41FA5}">
                      <a16:colId xmlns:a16="http://schemas.microsoft.com/office/drawing/2014/main" val="2176015528"/>
                    </a:ext>
                  </a:extLst>
                </a:gridCol>
                <a:gridCol w="1475563">
                  <a:extLst>
                    <a:ext uri="{9D8B030D-6E8A-4147-A177-3AD203B41FA5}">
                      <a16:colId xmlns:a16="http://schemas.microsoft.com/office/drawing/2014/main" val="1623626940"/>
                    </a:ext>
                  </a:extLst>
                </a:gridCol>
              </a:tblGrid>
              <a:tr h="262690">
                <a:tc>
                  <a:txBody>
                    <a:bodyPr/>
                    <a:lstStyle/>
                    <a:p>
                      <a:r>
                        <a:rPr lang="es-MX" sz="800" dirty="0">
                          <a:solidFill>
                            <a:srgbClr val="002060"/>
                          </a:solidFill>
                        </a:rPr>
                        <a:t>Epidemiología</a:t>
                      </a:r>
                      <a:endParaRPr lang="es-419" sz="800" dirty="0">
                        <a:solidFill>
                          <a:srgbClr val="002060"/>
                        </a:solidFill>
                      </a:endParaRPr>
                    </a:p>
                  </a:txBody>
                  <a:tcPr/>
                </a:tc>
                <a:tc>
                  <a:txBody>
                    <a:bodyPr/>
                    <a:lstStyle/>
                    <a:p>
                      <a:r>
                        <a:rPr lang="es-MX" sz="800" dirty="0">
                          <a:solidFill>
                            <a:srgbClr val="002060"/>
                          </a:solidFill>
                        </a:rPr>
                        <a:t>Economía de la salud</a:t>
                      </a:r>
                      <a:endParaRPr lang="es-419" sz="800" dirty="0">
                        <a:solidFill>
                          <a:srgbClr val="002060"/>
                        </a:solidFill>
                      </a:endParaRPr>
                    </a:p>
                  </a:txBody>
                  <a:tcPr/>
                </a:tc>
                <a:tc>
                  <a:txBody>
                    <a:bodyPr/>
                    <a:lstStyle/>
                    <a:p>
                      <a:r>
                        <a:rPr lang="es-MX" sz="800" dirty="0">
                          <a:solidFill>
                            <a:srgbClr val="002060"/>
                          </a:solidFill>
                        </a:rPr>
                        <a:t>Eficiencia técnica </a:t>
                      </a:r>
                      <a:endParaRPr lang="es-419" sz="800" dirty="0">
                        <a:solidFill>
                          <a:srgbClr val="002060"/>
                        </a:solidFill>
                      </a:endParaRPr>
                    </a:p>
                  </a:txBody>
                  <a:tcPr/>
                </a:tc>
                <a:tc>
                  <a:txBody>
                    <a:bodyPr/>
                    <a:lstStyle/>
                    <a:p>
                      <a:r>
                        <a:rPr lang="es-MX" sz="800" dirty="0">
                          <a:solidFill>
                            <a:srgbClr val="002060"/>
                          </a:solidFill>
                        </a:rPr>
                        <a:t>Eficiencia económica</a:t>
                      </a:r>
                      <a:endParaRPr lang="es-419" sz="800" dirty="0">
                        <a:solidFill>
                          <a:srgbClr val="002060"/>
                        </a:solidFill>
                      </a:endParaRPr>
                    </a:p>
                  </a:txBody>
                  <a:tcPr/>
                </a:tc>
                <a:tc>
                  <a:txBody>
                    <a:bodyPr/>
                    <a:lstStyle/>
                    <a:p>
                      <a:r>
                        <a:rPr lang="es-MX" sz="800" dirty="0">
                          <a:solidFill>
                            <a:srgbClr val="002060"/>
                          </a:solidFill>
                        </a:rPr>
                        <a:t>Eficacia </a:t>
                      </a:r>
                      <a:endParaRPr lang="es-419" sz="800" dirty="0">
                        <a:solidFill>
                          <a:srgbClr val="002060"/>
                        </a:solidFill>
                      </a:endParaRPr>
                    </a:p>
                  </a:txBody>
                  <a:tcPr/>
                </a:tc>
                <a:tc>
                  <a:txBody>
                    <a:bodyPr/>
                    <a:lstStyle/>
                    <a:p>
                      <a:r>
                        <a:rPr lang="es-MX" sz="800" dirty="0">
                          <a:solidFill>
                            <a:srgbClr val="002060"/>
                          </a:solidFill>
                        </a:rPr>
                        <a:t>Efectividad </a:t>
                      </a:r>
                      <a:endParaRPr lang="es-419" sz="800" dirty="0">
                        <a:solidFill>
                          <a:srgbClr val="002060"/>
                        </a:solidFill>
                      </a:endParaRPr>
                    </a:p>
                  </a:txBody>
                  <a:tcPr/>
                </a:tc>
                <a:extLst>
                  <a:ext uri="{0D108BD9-81ED-4DB2-BD59-A6C34878D82A}">
                    <a16:rowId xmlns:a16="http://schemas.microsoft.com/office/drawing/2014/main" val="4208175855"/>
                  </a:ext>
                </a:extLst>
              </a:tr>
              <a:tr h="370840">
                <a:tc>
                  <a:txBody>
                    <a:bodyPr/>
                    <a:lstStyle/>
                    <a:p>
                      <a:r>
                        <a:rPr lang="es-MX" sz="800" dirty="0"/>
                        <a:t>Promover la salud individual a través de medidas colectivas.</a:t>
                      </a:r>
                      <a:endParaRPr lang="es-419" sz="800" dirty="0"/>
                    </a:p>
                  </a:txBody>
                  <a:tcPr/>
                </a:tc>
                <a:tc>
                  <a:txBody>
                    <a:bodyPr/>
                    <a:lstStyle/>
                    <a:p>
                      <a:r>
                        <a:rPr lang="es-MX" sz="800" dirty="0"/>
                        <a:t>Estudia como satisfacer necesidades sanitarias y de salud bajo los principios de eficiencia, eficacia y efectividad.</a:t>
                      </a:r>
                      <a:endParaRPr lang="es-419" sz="800" dirty="0"/>
                    </a:p>
                  </a:txBody>
                  <a:tcPr/>
                </a:tc>
                <a:tc>
                  <a:txBody>
                    <a:bodyPr/>
                    <a:lstStyle/>
                    <a:p>
                      <a:r>
                        <a:rPr lang="es-MX" sz="800" dirty="0"/>
                        <a:t>Hace referencia a si se están utilizando de la mejor forma los recursos y nuevas tecnologías sanitarias en la prestación de los servicios de salud</a:t>
                      </a:r>
                      <a:endParaRPr lang="es-419" sz="800" dirty="0"/>
                    </a:p>
                  </a:txBody>
                  <a:tcPr/>
                </a:tc>
                <a:tc>
                  <a:txBody>
                    <a:bodyPr/>
                    <a:lstStyle/>
                    <a:p>
                      <a:r>
                        <a:rPr lang="es-MX" sz="800" dirty="0"/>
                        <a:t>Hace referencia al logro de metas establecidas haciendo uso de la menor cantidad de recursos.</a:t>
                      </a:r>
                      <a:endParaRPr lang="es-419" sz="800" dirty="0"/>
                    </a:p>
                  </a:txBody>
                  <a:tcPr/>
                </a:tc>
                <a:tc>
                  <a:txBody>
                    <a:bodyPr/>
                    <a:lstStyle/>
                    <a:p>
                      <a:r>
                        <a:rPr lang="es-MX" sz="800" dirty="0"/>
                        <a:t>Hace referencia a una acción o intervención que se realiza en condiciones ideales para lograr las metas, sin considerar el ahorro de recursos ni de su cuido.</a:t>
                      </a:r>
                      <a:endParaRPr lang="es-419" sz="800" dirty="0"/>
                    </a:p>
                  </a:txBody>
                  <a:tcPr/>
                </a:tc>
                <a:tc>
                  <a:txBody>
                    <a:bodyPr/>
                    <a:lstStyle/>
                    <a:p>
                      <a:r>
                        <a:rPr lang="es-MX" sz="800" dirty="0"/>
                        <a:t>Hace referencia del impacto de las intervenciones en los diferentes grupos meta.</a:t>
                      </a:r>
                      <a:endParaRPr lang="es-419" sz="800" dirty="0"/>
                    </a:p>
                  </a:txBody>
                  <a:tcPr/>
                </a:tc>
                <a:extLst>
                  <a:ext uri="{0D108BD9-81ED-4DB2-BD59-A6C34878D82A}">
                    <a16:rowId xmlns:a16="http://schemas.microsoft.com/office/drawing/2014/main" val="4198300746"/>
                  </a:ext>
                </a:extLst>
              </a:tr>
            </a:tbl>
          </a:graphicData>
        </a:graphic>
      </p:graphicFrame>
    </p:spTree>
    <p:extLst>
      <p:ext uri="{BB962C8B-B14F-4D97-AF65-F5344CB8AC3E}">
        <p14:creationId xmlns:p14="http://schemas.microsoft.com/office/powerpoint/2010/main" val="128584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290320"/>
            <a:ext cx="8194040" cy="1521248"/>
          </a:xfrm>
        </p:spPr>
        <p:txBody>
          <a:bodyPr>
            <a:noAutofit/>
          </a:bodyPr>
          <a:lstStyle/>
          <a:p>
            <a:r>
              <a:rPr lang="es-SV" sz="2800" dirty="0"/>
              <a:t>Tema 2.  Análisis macroeconómico. Sostenibilidad financiera de la respuesta nacional al VIH y las tendencias macroeconómicas.</a:t>
            </a:r>
            <a:endParaRPr lang="es-SV" sz="1600" dirty="0"/>
          </a:p>
        </p:txBody>
      </p:sp>
    </p:spTree>
    <p:extLst>
      <p:ext uri="{BB962C8B-B14F-4D97-AF65-F5344CB8AC3E}">
        <p14:creationId xmlns:p14="http://schemas.microsoft.com/office/powerpoint/2010/main" val="382146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72720" y="132081"/>
            <a:ext cx="8771925" cy="528319"/>
          </a:xfrm>
        </p:spPr>
        <p:txBody>
          <a:bodyPr>
            <a:noAutofit/>
          </a:bodyPr>
          <a:lstStyle/>
          <a:p>
            <a:pPr algn="l"/>
            <a:r>
              <a:rPr lang="es-SV" sz="2700" b="1" dirty="0"/>
              <a:t>El Salvador: Crecimiento del PIB (% anual)</a:t>
            </a:r>
            <a:endParaRPr lang="es-SV" sz="1500" dirty="0"/>
          </a:p>
        </p:txBody>
      </p:sp>
      <p:graphicFrame>
        <p:nvGraphicFramePr>
          <p:cNvPr id="5" name="Gráfico 4">
            <a:extLst>
              <a:ext uri="{FF2B5EF4-FFF2-40B4-BE49-F238E27FC236}">
                <a16:creationId xmlns:a16="http://schemas.microsoft.com/office/drawing/2014/main" id="{4102210C-C4A6-A182-4510-449ED300A9AD}"/>
              </a:ext>
            </a:extLst>
          </p:cNvPr>
          <p:cNvGraphicFramePr>
            <a:graphicFrameLocks/>
          </p:cNvGraphicFramePr>
          <p:nvPr>
            <p:extLst>
              <p:ext uri="{D42A27DB-BD31-4B8C-83A1-F6EECF244321}">
                <p14:modId xmlns:p14="http://schemas.microsoft.com/office/powerpoint/2010/main" val="3820378191"/>
              </p:ext>
            </p:extLst>
          </p:nvPr>
        </p:nvGraphicFramePr>
        <p:xfrm>
          <a:off x="943398" y="995346"/>
          <a:ext cx="7397962" cy="3393773"/>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C9CBD2F6-B945-77F4-3818-C765FDA7A676}"/>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Banco Mundial.. Crecimiento del PIB (% anual) - El Salvador | Data (bancomundial.org) </a:t>
            </a:r>
            <a:endParaRPr lang="en-US" sz="500" dirty="0"/>
          </a:p>
        </p:txBody>
      </p:sp>
    </p:spTree>
    <p:extLst>
      <p:ext uri="{BB962C8B-B14F-4D97-AF65-F5344CB8AC3E}">
        <p14:creationId xmlns:p14="http://schemas.microsoft.com/office/powerpoint/2010/main" val="387041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13397" y="177801"/>
            <a:ext cx="8732094" cy="873540"/>
          </a:xfrm>
        </p:spPr>
        <p:txBody>
          <a:bodyPr>
            <a:noAutofit/>
          </a:bodyPr>
          <a:lstStyle/>
          <a:p>
            <a:pPr algn="l"/>
            <a:r>
              <a:rPr lang="es-SV" b="1" dirty="0"/>
              <a:t>Centroamérica: Ingreso por habitante al año 2010, 2015 y 2020</a:t>
            </a:r>
            <a:endParaRPr lang="es-SV" sz="1400" dirty="0"/>
          </a:p>
        </p:txBody>
      </p:sp>
      <p:graphicFrame>
        <p:nvGraphicFramePr>
          <p:cNvPr id="4" name="Gráfico 3">
            <a:extLst>
              <a:ext uri="{FF2B5EF4-FFF2-40B4-BE49-F238E27FC236}">
                <a16:creationId xmlns:a16="http://schemas.microsoft.com/office/drawing/2014/main" id="{FBF195EA-C4C4-56EE-148C-26413F49DA7D}"/>
              </a:ext>
            </a:extLst>
          </p:cNvPr>
          <p:cNvGraphicFramePr>
            <a:graphicFrameLocks/>
          </p:cNvGraphicFramePr>
          <p:nvPr>
            <p:extLst>
              <p:ext uri="{D42A27DB-BD31-4B8C-83A1-F6EECF244321}">
                <p14:modId xmlns:p14="http://schemas.microsoft.com/office/powerpoint/2010/main" val="60837904"/>
              </p:ext>
            </p:extLst>
          </p:nvPr>
        </p:nvGraphicFramePr>
        <p:xfrm>
          <a:off x="385029" y="1313920"/>
          <a:ext cx="7702331" cy="3146320"/>
        </p:xfrm>
        <a:graphic>
          <a:graphicData uri="http://schemas.openxmlformats.org/drawingml/2006/chart">
            <c:chart xmlns:c="http://schemas.openxmlformats.org/drawingml/2006/chart" xmlns:r="http://schemas.openxmlformats.org/officeDocument/2006/relationships" r:id="rId3"/>
          </a:graphicData>
        </a:graphic>
      </p:graphicFrame>
      <p:sp>
        <p:nvSpPr>
          <p:cNvPr id="5" name="Elipse 4">
            <a:extLst>
              <a:ext uri="{FF2B5EF4-FFF2-40B4-BE49-F238E27FC236}">
                <a16:creationId xmlns:a16="http://schemas.microsoft.com/office/drawing/2014/main" id="{DCBD3D9C-FA64-6628-E259-8E9F02447F66}"/>
              </a:ext>
            </a:extLst>
          </p:cNvPr>
          <p:cNvSpPr/>
          <p:nvPr/>
        </p:nvSpPr>
        <p:spPr>
          <a:xfrm>
            <a:off x="5831840" y="1556179"/>
            <a:ext cx="2291080" cy="3146320"/>
          </a:xfrm>
          <a:prstGeom prst="ellipse">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A777EFD1-8991-9839-F029-3AA3F66CA9C5}"/>
              </a:ext>
            </a:extLst>
          </p:cNvPr>
          <p:cNvSpPr txBox="1"/>
          <p:nvPr/>
        </p:nvSpPr>
        <p:spPr>
          <a:xfrm flipH="1">
            <a:off x="7435825" y="1219606"/>
            <a:ext cx="895375" cy="430887"/>
          </a:xfrm>
          <a:prstGeom prst="rect">
            <a:avLst/>
          </a:prstGeom>
          <a:noFill/>
          <a:ln>
            <a:solidFill>
              <a:srgbClr val="C00000"/>
            </a:solidFill>
            <a:prstDash val="dash"/>
          </a:ln>
        </p:spPr>
        <p:txBody>
          <a:bodyPr wrap="square" rtlCol="0">
            <a:spAutoFit/>
          </a:bodyPr>
          <a:lstStyle/>
          <a:p>
            <a:r>
              <a:rPr lang="es-GT" sz="1050" dirty="0"/>
              <a:t>Economías dolarizadas</a:t>
            </a:r>
            <a:endParaRPr lang="en-US" sz="1050" dirty="0"/>
          </a:p>
        </p:txBody>
      </p:sp>
      <p:sp>
        <p:nvSpPr>
          <p:cNvPr id="8" name="CuadroTexto 7">
            <a:extLst>
              <a:ext uri="{FF2B5EF4-FFF2-40B4-BE49-F238E27FC236}">
                <a16:creationId xmlns:a16="http://schemas.microsoft.com/office/drawing/2014/main" id="{6CDE06C2-F410-B07C-36F5-CA52EEA3E39C}"/>
              </a:ext>
            </a:extLst>
          </p:cNvPr>
          <p:cNvSpPr txBox="1"/>
          <p:nvPr/>
        </p:nvSpPr>
        <p:spPr>
          <a:xfrm flipH="1">
            <a:off x="243877" y="4734560"/>
            <a:ext cx="8732094" cy="276999"/>
          </a:xfrm>
          <a:prstGeom prst="rect">
            <a:avLst/>
          </a:prstGeom>
          <a:solidFill>
            <a:schemeClr val="tx1">
              <a:lumMod val="50000"/>
              <a:lumOff val="50000"/>
            </a:schemeClr>
          </a:solidFill>
        </p:spPr>
        <p:txBody>
          <a:bodyPr wrap="square" rtlCol="0">
            <a:spAutoFit/>
          </a:bodyPr>
          <a:lstStyle/>
          <a:p>
            <a:pPr algn="ctr"/>
            <a:r>
              <a:rPr lang="es-GT" sz="1200" dirty="0">
                <a:solidFill>
                  <a:schemeClr val="bg1"/>
                </a:solidFill>
              </a:rPr>
              <a:t>El Salvador es la quinta economía con ingresos más bajos. Ligeramente por encima de Honduras y Nicaragua.</a:t>
            </a:r>
            <a:endParaRPr lang="en-US" sz="1200" dirty="0">
              <a:solidFill>
                <a:schemeClr val="bg1"/>
              </a:solidFill>
            </a:endParaRPr>
          </a:p>
        </p:txBody>
      </p:sp>
      <p:sp>
        <p:nvSpPr>
          <p:cNvPr id="9" name="CuadroTexto 8">
            <a:extLst>
              <a:ext uri="{FF2B5EF4-FFF2-40B4-BE49-F238E27FC236}">
                <a16:creationId xmlns:a16="http://schemas.microsoft.com/office/drawing/2014/main" id="{F3CCE5E7-6C9D-7E7D-1210-D63A8AE43D67}"/>
              </a:ext>
            </a:extLst>
          </p:cNvPr>
          <p:cNvSpPr txBox="1"/>
          <p:nvPr/>
        </p:nvSpPr>
        <p:spPr>
          <a:xfrm>
            <a:off x="1036320" y="500030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spTree>
    <p:extLst>
      <p:ext uri="{BB962C8B-B14F-4D97-AF65-F5344CB8AC3E}">
        <p14:creationId xmlns:p14="http://schemas.microsoft.com/office/powerpoint/2010/main" val="257713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840814"/>
          </a:xfrm>
        </p:spPr>
        <p:txBody>
          <a:bodyPr>
            <a:noAutofit/>
          </a:bodyPr>
          <a:lstStyle/>
          <a:p>
            <a:pPr algn="l"/>
            <a:r>
              <a:rPr lang="es-SV" sz="2700" b="1" dirty="0"/>
              <a:t>El Salvador: Evolución del presupuesto modificado del Ministerio de Salud.</a:t>
            </a:r>
            <a:endParaRPr lang="es-SV" sz="1500" dirty="0"/>
          </a:p>
        </p:txBody>
      </p:sp>
      <p:graphicFrame>
        <p:nvGraphicFramePr>
          <p:cNvPr id="6" name="Gráfico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705483683"/>
              </p:ext>
            </p:extLst>
          </p:nvPr>
        </p:nvGraphicFramePr>
        <p:xfrm>
          <a:off x="447040" y="1117601"/>
          <a:ext cx="769112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0CA00909-CCB5-786F-6878-A12DFB62EADC}"/>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a:t>
            </a:r>
            <a:endParaRPr lang="en-US" sz="500" dirty="0"/>
          </a:p>
        </p:txBody>
      </p:sp>
    </p:spTree>
    <p:extLst>
      <p:ext uri="{BB962C8B-B14F-4D97-AF65-F5344CB8AC3E}">
        <p14:creationId xmlns:p14="http://schemas.microsoft.com/office/powerpoint/2010/main" val="94037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830654"/>
          </a:xfrm>
        </p:spPr>
        <p:txBody>
          <a:bodyPr>
            <a:noAutofit/>
          </a:bodyPr>
          <a:lstStyle/>
          <a:p>
            <a:pPr algn="l"/>
            <a:r>
              <a:rPr lang="es-SV" sz="2700" b="1" dirty="0"/>
              <a:t>El Salvador: Estructura de financiamiento del presupuesto modificado del Ministerio de Salud.</a:t>
            </a:r>
            <a:endParaRPr lang="es-SV" sz="1500" dirty="0"/>
          </a:p>
        </p:txBody>
      </p:sp>
      <p:graphicFrame>
        <p:nvGraphicFramePr>
          <p:cNvPr id="18" name="Gráfico 17">
            <a:extLst>
              <a:ext uri="{FF2B5EF4-FFF2-40B4-BE49-F238E27FC236}">
                <a16:creationId xmlns:a16="http://schemas.microsoft.com/office/drawing/2014/main" id="{C51F173F-8120-FF9F-6445-7F1319B399EE}"/>
              </a:ext>
            </a:extLst>
          </p:cNvPr>
          <p:cNvGraphicFramePr>
            <a:graphicFrameLocks/>
          </p:cNvGraphicFramePr>
          <p:nvPr>
            <p:extLst>
              <p:ext uri="{D42A27DB-BD31-4B8C-83A1-F6EECF244321}">
                <p14:modId xmlns:p14="http://schemas.microsoft.com/office/powerpoint/2010/main" val="2873681726"/>
              </p:ext>
            </p:extLst>
          </p:nvPr>
        </p:nvGraphicFramePr>
        <p:xfrm>
          <a:off x="375920" y="1226231"/>
          <a:ext cx="8331200" cy="3355929"/>
        </p:xfrm>
        <a:graphic>
          <a:graphicData uri="http://schemas.openxmlformats.org/drawingml/2006/chart">
            <c:chart xmlns:c="http://schemas.openxmlformats.org/drawingml/2006/chart" xmlns:r="http://schemas.openxmlformats.org/officeDocument/2006/relationships" r:id="rId3"/>
          </a:graphicData>
        </a:graphic>
      </p:graphicFrame>
      <p:sp>
        <p:nvSpPr>
          <p:cNvPr id="20" name="CuadroTexto 19">
            <a:extLst>
              <a:ext uri="{FF2B5EF4-FFF2-40B4-BE49-F238E27FC236}">
                <a16:creationId xmlns:a16="http://schemas.microsoft.com/office/drawing/2014/main" id="{5B0F7B8D-D8EB-F7EF-AFDB-D1F31894802F}"/>
              </a:ext>
            </a:extLst>
          </p:cNvPr>
          <p:cNvSpPr txBox="1"/>
          <p:nvPr/>
        </p:nvSpPr>
        <p:spPr>
          <a:xfrm flipH="1">
            <a:off x="182917" y="4582160"/>
            <a:ext cx="8732094" cy="461665"/>
          </a:xfrm>
          <a:prstGeom prst="rect">
            <a:avLst/>
          </a:prstGeom>
          <a:solidFill>
            <a:schemeClr val="tx1">
              <a:lumMod val="50000"/>
              <a:lumOff val="50000"/>
            </a:schemeClr>
          </a:solidFill>
        </p:spPr>
        <p:txBody>
          <a:bodyPr wrap="square" rtlCol="0">
            <a:spAutoFit/>
          </a:bodyPr>
          <a:lstStyle/>
          <a:p>
            <a:pPr algn="ctr"/>
            <a:r>
              <a:rPr lang="es-GT" sz="1200" dirty="0">
                <a:solidFill>
                  <a:schemeClr val="bg1"/>
                </a:solidFill>
              </a:rPr>
              <a:t>En los últimos años se observa un incremento de la vulnerabilidad del financiamiento de largo plazo del presupuesto. Es necesario fortalecer las acciones que permitan aumentar la sostenibilidad del financiamiento de largo plazo del presupuesto del Ministerio de Salud.</a:t>
            </a:r>
            <a:endParaRPr lang="en-US" sz="1200" dirty="0">
              <a:solidFill>
                <a:schemeClr val="bg1"/>
              </a:solidFill>
            </a:endParaRPr>
          </a:p>
        </p:txBody>
      </p:sp>
      <p:sp>
        <p:nvSpPr>
          <p:cNvPr id="21" name="CuadroTexto 20">
            <a:extLst>
              <a:ext uri="{FF2B5EF4-FFF2-40B4-BE49-F238E27FC236}">
                <a16:creationId xmlns:a16="http://schemas.microsoft.com/office/drawing/2014/main" id="{B0709C5B-D969-4AC2-4EC4-EB6EF5E5A4E0}"/>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a:t>
            </a:r>
            <a:endParaRPr lang="en-US" sz="500" dirty="0"/>
          </a:p>
        </p:txBody>
      </p:sp>
      <p:cxnSp>
        <p:nvCxnSpPr>
          <p:cNvPr id="23" name="Conector recto de flecha 22">
            <a:extLst>
              <a:ext uri="{FF2B5EF4-FFF2-40B4-BE49-F238E27FC236}">
                <a16:creationId xmlns:a16="http://schemas.microsoft.com/office/drawing/2014/main" id="{1B4C6EAA-837F-1A3A-4622-620DA00F279C}"/>
              </a:ext>
            </a:extLst>
          </p:cNvPr>
          <p:cNvCxnSpPr/>
          <p:nvPr/>
        </p:nvCxnSpPr>
        <p:spPr>
          <a:xfrm>
            <a:off x="6969760" y="1381760"/>
            <a:ext cx="538480" cy="284480"/>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D83EA37A-FF3A-AEE9-69D4-C159D889749D}"/>
              </a:ext>
            </a:extLst>
          </p:cNvPr>
          <p:cNvCxnSpPr>
            <a:cxnSpLocks/>
          </p:cNvCxnSpPr>
          <p:nvPr/>
        </p:nvCxnSpPr>
        <p:spPr>
          <a:xfrm flipV="1">
            <a:off x="7498080" y="2242231"/>
            <a:ext cx="243840" cy="400956"/>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BA9F26FE-9809-04F2-0E3E-481E49A0C4F5}"/>
              </a:ext>
            </a:extLst>
          </p:cNvPr>
          <p:cNvCxnSpPr>
            <a:cxnSpLocks/>
          </p:cNvCxnSpPr>
          <p:nvPr/>
        </p:nvCxnSpPr>
        <p:spPr>
          <a:xfrm>
            <a:off x="7650480" y="2795587"/>
            <a:ext cx="375920" cy="108608"/>
          </a:xfrm>
          <a:prstGeom prst="straightConnector1">
            <a:avLst/>
          </a:prstGeom>
          <a:ln>
            <a:solidFill>
              <a:srgbClr val="00B050"/>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30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Centroamérica: Gasto de bolsillo como porcentaje del gasto corriente en salud, 2010,2015, 2019.</a:t>
            </a:r>
            <a:endParaRPr lang="es-SV" sz="1500" dirty="0"/>
          </a:p>
        </p:txBody>
      </p:sp>
      <p:graphicFrame>
        <p:nvGraphicFramePr>
          <p:cNvPr id="9" name="Gráfico 8">
            <a:extLst>
              <a:ext uri="{FF2B5EF4-FFF2-40B4-BE49-F238E27FC236}">
                <a16:creationId xmlns:a16="http://schemas.microsoft.com/office/drawing/2014/main" id="{7EFD7DC1-BC2D-770F-9D50-2FFFE5675031}"/>
              </a:ext>
            </a:extLst>
          </p:cNvPr>
          <p:cNvGraphicFramePr>
            <a:graphicFrameLocks/>
          </p:cNvGraphicFramePr>
          <p:nvPr>
            <p:extLst>
              <p:ext uri="{D42A27DB-BD31-4B8C-83A1-F6EECF244321}">
                <p14:modId xmlns:p14="http://schemas.microsoft.com/office/powerpoint/2010/main" val="3018020385"/>
              </p:ext>
            </p:extLst>
          </p:nvPr>
        </p:nvGraphicFramePr>
        <p:xfrm>
          <a:off x="441784" y="1051033"/>
          <a:ext cx="8102775" cy="3612407"/>
        </p:xfrm>
        <a:graphic>
          <a:graphicData uri="http://schemas.openxmlformats.org/drawingml/2006/chart">
            <c:chart xmlns:c="http://schemas.openxmlformats.org/drawingml/2006/chart" xmlns:r="http://schemas.openxmlformats.org/officeDocument/2006/relationships" r:id="rId3"/>
          </a:graphicData>
        </a:graphic>
      </p:graphicFrame>
      <p:sp>
        <p:nvSpPr>
          <p:cNvPr id="10" name="Elipse 9">
            <a:extLst>
              <a:ext uri="{FF2B5EF4-FFF2-40B4-BE49-F238E27FC236}">
                <a16:creationId xmlns:a16="http://schemas.microsoft.com/office/drawing/2014/main" id="{43073BDF-CF6C-8415-FE5D-7C8F867EB4CF}"/>
              </a:ext>
            </a:extLst>
          </p:cNvPr>
          <p:cNvSpPr/>
          <p:nvPr/>
        </p:nvSpPr>
        <p:spPr>
          <a:xfrm>
            <a:off x="6238240" y="1606979"/>
            <a:ext cx="2291080" cy="3146320"/>
          </a:xfrm>
          <a:prstGeom prst="ellipse">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1B0E8107-AEBE-CA90-41C9-696CA08AA0B6}"/>
              </a:ext>
            </a:extLst>
          </p:cNvPr>
          <p:cNvSpPr txBox="1"/>
          <p:nvPr/>
        </p:nvSpPr>
        <p:spPr>
          <a:xfrm flipH="1">
            <a:off x="7821905" y="1270406"/>
            <a:ext cx="895375" cy="430887"/>
          </a:xfrm>
          <a:prstGeom prst="rect">
            <a:avLst/>
          </a:prstGeom>
          <a:noFill/>
          <a:ln>
            <a:solidFill>
              <a:srgbClr val="C00000"/>
            </a:solidFill>
            <a:prstDash val="dash"/>
          </a:ln>
        </p:spPr>
        <p:txBody>
          <a:bodyPr wrap="square" rtlCol="0">
            <a:spAutoFit/>
          </a:bodyPr>
          <a:lstStyle/>
          <a:p>
            <a:r>
              <a:rPr lang="es-GT" sz="1050" dirty="0"/>
              <a:t>Economías dolarizadas</a:t>
            </a:r>
            <a:endParaRPr lang="en-US" sz="1050" dirty="0"/>
          </a:p>
        </p:txBody>
      </p:sp>
      <p:sp>
        <p:nvSpPr>
          <p:cNvPr id="15" name="CuadroTexto 14">
            <a:extLst>
              <a:ext uri="{FF2B5EF4-FFF2-40B4-BE49-F238E27FC236}">
                <a16:creationId xmlns:a16="http://schemas.microsoft.com/office/drawing/2014/main" id="{87CBC27F-5F8D-E092-3222-485D30B350F2}"/>
              </a:ext>
            </a:extLst>
          </p:cNvPr>
          <p:cNvSpPr txBox="1"/>
          <p:nvPr/>
        </p:nvSpPr>
        <p:spPr>
          <a:xfrm flipH="1">
            <a:off x="243877" y="4592320"/>
            <a:ext cx="8732094" cy="430887"/>
          </a:xfrm>
          <a:prstGeom prst="rect">
            <a:avLst/>
          </a:prstGeom>
          <a:solidFill>
            <a:schemeClr val="tx1">
              <a:lumMod val="50000"/>
              <a:lumOff val="50000"/>
            </a:schemeClr>
          </a:solidFill>
        </p:spPr>
        <p:txBody>
          <a:bodyPr wrap="square" rtlCol="0">
            <a:spAutoFit/>
          </a:bodyPr>
          <a:lstStyle/>
          <a:p>
            <a:pPr algn="ctr"/>
            <a:r>
              <a:rPr lang="es-GT" sz="1100" dirty="0">
                <a:solidFill>
                  <a:schemeClr val="bg1"/>
                </a:solidFill>
              </a:rPr>
              <a:t>El Salvador. En 2019 se observa un ligero aumento del gasto de bolsillo de los hogares como porcentaje del gasto corriente en salud, indicando que los hogares deben destinar más recursos para cubrir servicios no provistos por el sector público.</a:t>
            </a:r>
            <a:endParaRPr lang="en-US" sz="1100" dirty="0">
              <a:solidFill>
                <a:schemeClr val="bg1"/>
              </a:solidFill>
            </a:endParaRPr>
          </a:p>
        </p:txBody>
      </p:sp>
      <p:sp>
        <p:nvSpPr>
          <p:cNvPr id="18" name="CuadroTexto 17">
            <a:extLst>
              <a:ext uri="{FF2B5EF4-FFF2-40B4-BE49-F238E27FC236}">
                <a16:creationId xmlns:a16="http://schemas.microsoft.com/office/drawing/2014/main" id="{1FFA8316-F29D-6A85-9614-F889035815B2}"/>
              </a:ext>
            </a:extLst>
          </p:cNvPr>
          <p:cNvSpPr txBox="1"/>
          <p:nvPr/>
        </p:nvSpPr>
        <p:spPr>
          <a:xfrm>
            <a:off x="1036320" y="500030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spTree>
    <p:extLst>
      <p:ext uri="{BB962C8B-B14F-4D97-AF65-F5344CB8AC3E}">
        <p14:creationId xmlns:p14="http://schemas.microsoft.com/office/powerpoint/2010/main" val="148416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48B39-81F4-4B08-AAD5-6D948BA9EC6E}"/>
              </a:ext>
            </a:extLst>
          </p:cNvPr>
          <p:cNvSpPr>
            <a:spLocks noGrp="1"/>
          </p:cNvSpPr>
          <p:nvPr>
            <p:ph type="title"/>
          </p:nvPr>
        </p:nvSpPr>
        <p:spPr>
          <a:xfrm>
            <a:off x="228600" y="203612"/>
            <a:ext cx="8691880" cy="629508"/>
          </a:xfrm>
        </p:spPr>
        <p:txBody>
          <a:bodyPr vert="horz" lIns="91440" tIns="45720" rIns="91440" bIns="45720" rtlCol="0" anchor="b" anchorCtr="0">
            <a:noAutofit/>
          </a:bodyPr>
          <a:lstStyle/>
          <a:p>
            <a:r>
              <a:rPr lang="es-GT" sz="2000" b="1" dirty="0"/>
              <a:t>El Salvador: Efecto de la variación del PIB en el presupuesto modificado del Ministerio de Salud y el financiamiento del gasto en VIH/sida</a:t>
            </a:r>
          </a:p>
        </p:txBody>
      </p:sp>
      <p:graphicFrame>
        <p:nvGraphicFramePr>
          <p:cNvPr id="3" name="Gráfico 2">
            <a:extLst>
              <a:ext uri="{FF2B5EF4-FFF2-40B4-BE49-F238E27FC236}">
                <a16:creationId xmlns:a16="http://schemas.microsoft.com/office/drawing/2014/main" id="{ECF95A42-46BF-ED43-2593-1C6C81FC1812}"/>
              </a:ext>
            </a:extLst>
          </p:cNvPr>
          <p:cNvGraphicFramePr>
            <a:graphicFrameLocks/>
          </p:cNvGraphicFramePr>
          <p:nvPr>
            <p:extLst>
              <p:ext uri="{D42A27DB-BD31-4B8C-83A1-F6EECF244321}">
                <p14:modId xmlns:p14="http://schemas.microsoft.com/office/powerpoint/2010/main" val="3867901184"/>
              </p:ext>
            </p:extLst>
          </p:nvPr>
        </p:nvGraphicFramePr>
        <p:xfrm>
          <a:off x="741680" y="904240"/>
          <a:ext cx="7457439" cy="3342639"/>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81582D82-1AE1-082E-2CF8-5F8760816EE3}"/>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 Informe de MEGAS varios años.</a:t>
            </a:r>
            <a:endParaRPr lang="en-US" sz="500" dirty="0"/>
          </a:p>
        </p:txBody>
      </p:sp>
      <p:sp>
        <p:nvSpPr>
          <p:cNvPr id="9" name="Elipse 8">
            <a:extLst>
              <a:ext uri="{FF2B5EF4-FFF2-40B4-BE49-F238E27FC236}">
                <a16:creationId xmlns:a16="http://schemas.microsoft.com/office/drawing/2014/main" id="{67E28CBF-1F21-7A35-A965-6573018462FF}"/>
              </a:ext>
            </a:extLst>
          </p:cNvPr>
          <p:cNvSpPr/>
          <p:nvPr/>
        </p:nvSpPr>
        <p:spPr>
          <a:xfrm>
            <a:off x="5807088" y="981768"/>
            <a:ext cx="1914512" cy="274695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CuadroTexto 11">
            <a:extLst>
              <a:ext uri="{FF2B5EF4-FFF2-40B4-BE49-F238E27FC236}">
                <a16:creationId xmlns:a16="http://schemas.microsoft.com/office/drawing/2014/main" id="{154E6655-4E19-B711-651D-7727CDE7928F}"/>
              </a:ext>
            </a:extLst>
          </p:cNvPr>
          <p:cNvSpPr txBox="1"/>
          <p:nvPr/>
        </p:nvSpPr>
        <p:spPr>
          <a:xfrm flipH="1">
            <a:off x="193077" y="4206240"/>
            <a:ext cx="8732094" cy="769441"/>
          </a:xfrm>
          <a:prstGeom prst="rect">
            <a:avLst/>
          </a:prstGeom>
          <a:solidFill>
            <a:schemeClr val="tx1">
              <a:lumMod val="50000"/>
              <a:lumOff val="50000"/>
            </a:schemeClr>
          </a:solidFill>
        </p:spPr>
        <p:txBody>
          <a:bodyPr wrap="square" rtlCol="0">
            <a:spAutoFit/>
          </a:bodyPr>
          <a:lstStyle/>
          <a:p>
            <a:pPr algn="just"/>
            <a:r>
              <a:rPr lang="es-GT" sz="1100" dirty="0">
                <a:solidFill>
                  <a:schemeClr val="bg1"/>
                </a:solidFill>
              </a:rPr>
              <a:t>El comportamiento de la economía en los últimos seis años presenta poca influencia sobre el comportamiento del presupuesto modificado del Ministerio de Salud, y similar situación se observa respecto al financiamiento del gasto en VIH/sida. Sin embargo, el comportamiento del financiamiento de la respuesta nacional al VIH presenta un comportamiento similar al presupuesto modificado del Ministerio de Salud (desde 2018 al 2021), esto puede implicar que el financiamiento de la respuesta nacional al VIH/sida pueda contraerse en 2022 respecto 2021.</a:t>
            </a:r>
            <a:endParaRPr lang="en-US" sz="1100" dirty="0">
              <a:solidFill>
                <a:schemeClr val="bg1"/>
              </a:solidFill>
            </a:endParaRPr>
          </a:p>
        </p:txBody>
      </p:sp>
    </p:spTree>
    <p:extLst>
      <p:ext uri="{BB962C8B-B14F-4D97-AF65-F5344CB8AC3E}">
        <p14:creationId xmlns:p14="http://schemas.microsoft.com/office/powerpoint/2010/main" val="2342579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48B39-81F4-4B08-AAD5-6D948BA9EC6E}"/>
              </a:ext>
            </a:extLst>
          </p:cNvPr>
          <p:cNvSpPr>
            <a:spLocks noGrp="1"/>
          </p:cNvSpPr>
          <p:nvPr>
            <p:ph type="title"/>
          </p:nvPr>
        </p:nvSpPr>
        <p:spPr>
          <a:xfrm>
            <a:off x="228600" y="203612"/>
            <a:ext cx="8691880" cy="893668"/>
          </a:xfrm>
        </p:spPr>
        <p:txBody>
          <a:bodyPr vert="horz" lIns="91440" tIns="45720" rIns="91440" bIns="45720" rtlCol="0" anchor="b" anchorCtr="0">
            <a:noAutofit/>
          </a:bodyPr>
          <a:lstStyle/>
          <a:p>
            <a:r>
              <a:rPr lang="es-GT" sz="2800" b="1" dirty="0"/>
              <a:t>El Salvador: Importancia fiscal del gasto en VIH/sida, 2012-2021.</a:t>
            </a:r>
          </a:p>
        </p:txBody>
      </p:sp>
      <p:sp>
        <p:nvSpPr>
          <p:cNvPr id="4" name="CuadroTexto 3">
            <a:extLst>
              <a:ext uri="{FF2B5EF4-FFF2-40B4-BE49-F238E27FC236}">
                <a16:creationId xmlns:a16="http://schemas.microsoft.com/office/drawing/2014/main" id="{81582D82-1AE1-082E-2CF8-5F8760816EE3}"/>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Unidad Financiera Institucional. Informe de MEGAS varios años.</a:t>
            </a:r>
            <a:endParaRPr lang="en-US" sz="500" dirty="0"/>
          </a:p>
        </p:txBody>
      </p:sp>
      <p:graphicFrame>
        <p:nvGraphicFramePr>
          <p:cNvPr id="5" name="Gráfico 4">
            <a:extLst>
              <a:ext uri="{FF2B5EF4-FFF2-40B4-BE49-F238E27FC236}">
                <a16:creationId xmlns:a16="http://schemas.microsoft.com/office/drawing/2014/main" id="{67BA92D5-112A-8834-C618-94B9A49E342F}"/>
              </a:ext>
            </a:extLst>
          </p:cNvPr>
          <p:cNvGraphicFramePr>
            <a:graphicFrameLocks/>
          </p:cNvGraphicFramePr>
          <p:nvPr>
            <p:extLst>
              <p:ext uri="{D42A27DB-BD31-4B8C-83A1-F6EECF244321}">
                <p14:modId xmlns:p14="http://schemas.microsoft.com/office/powerpoint/2010/main" val="3168553030"/>
              </p:ext>
            </p:extLst>
          </p:nvPr>
        </p:nvGraphicFramePr>
        <p:xfrm>
          <a:off x="772160" y="1454466"/>
          <a:ext cx="7528560" cy="292449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E9C7926B-23B8-B30B-3BBC-177E42BA11B9}"/>
              </a:ext>
            </a:extLst>
          </p:cNvPr>
          <p:cNvSpPr txBox="1"/>
          <p:nvPr/>
        </p:nvSpPr>
        <p:spPr>
          <a:xfrm flipH="1">
            <a:off x="952451" y="4833084"/>
            <a:ext cx="7454950" cy="200055"/>
          </a:xfrm>
          <a:prstGeom prst="rect">
            <a:avLst/>
          </a:prstGeom>
          <a:noFill/>
        </p:spPr>
        <p:txBody>
          <a:bodyPr wrap="square" rtlCol="0">
            <a:spAutoFit/>
          </a:bodyPr>
          <a:lstStyle/>
          <a:p>
            <a:r>
              <a:rPr lang="es-GT" sz="700" dirty="0"/>
              <a:t>Nota: Gasto Nacional en Salud para 2018-2021 se estimo utilizando un modelo lineal.</a:t>
            </a:r>
            <a:endParaRPr lang="en-US" sz="700" dirty="0"/>
          </a:p>
        </p:txBody>
      </p:sp>
    </p:spTree>
    <p:extLst>
      <p:ext uri="{BB962C8B-B14F-4D97-AF65-F5344CB8AC3E}">
        <p14:creationId xmlns:p14="http://schemas.microsoft.com/office/powerpoint/2010/main" val="40757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D2A2B-3139-4319-98BB-6A35CD042ECA}"/>
              </a:ext>
            </a:extLst>
          </p:cNvPr>
          <p:cNvSpPr>
            <a:spLocks noGrp="1"/>
          </p:cNvSpPr>
          <p:nvPr>
            <p:ph type="title"/>
          </p:nvPr>
        </p:nvSpPr>
        <p:spPr>
          <a:xfrm>
            <a:off x="686104" y="498256"/>
            <a:ext cx="7772400" cy="646331"/>
          </a:xfrm>
        </p:spPr>
        <p:txBody>
          <a:bodyPr/>
          <a:lstStyle/>
          <a:p>
            <a:r>
              <a:rPr lang="es-MX" sz="3600" dirty="0"/>
              <a:t>Objetivo</a:t>
            </a:r>
            <a:endParaRPr lang="es-GT" sz="3600" dirty="0"/>
          </a:p>
        </p:txBody>
      </p:sp>
      <p:sp>
        <p:nvSpPr>
          <p:cNvPr id="5" name="Marcador de contenido 2">
            <a:extLst>
              <a:ext uri="{FF2B5EF4-FFF2-40B4-BE49-F238E27FC236}">
                <a16:creationId xmlns:a16="http://schemas.microsoft.com/office/drawing/2014/main" id="{EB537B26-E147-4852-8DAE-DFB43AF19FC0}"/>
              </a:ext>
            </a:extLst>
          </p:cNvPr>
          <p:cNvSpPr txBox="1">
            <a:spLocks/>
          </p:cNvSpPr>
          <p:nvPr/>
        </p:nvSpPr>
        <p:spPr>
          <a:xfrm>
            <a:off x="405295" y="1565787"/>
            <a:ext cx="8229600" cy="17870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57200">
              <a:spcBef>
                <a:spcPts val="1800"/>
              </a:spcBef>
              <a:spcAft>
                <a:spcPts val="800"/>
              </a:spcAft>
              <a:buNone/>
            </a:pPr>
            <a:r>
              <a:rPr lang="es-ES" sz="2400" dirty="0">
                <a:solidFill>
                  <a:srgbClr val="6C6463"/>
                </a:solidFill>
              </a:rPr>
              <a:t>Fortalecer las capacidades de los equipos técnicos de miembros del MCP-ES para la generación de análisis secundarios sobre la sostenibilidad del financiamiento de la respuesta nacional al VIH.</a:t>
            </a:r>
          </a:p>
        </p:txBody>
      </p:sp>
    </p:spTree>
    <p:extLst>
      <p:ext uri="{BB962C8B-B14F-4D97-AF65-F5344CB8AC3E}">
        <p14:creationId xmlns:p14="http://schemas.microsoft.com/office/powerpoint/2010/main" val="60415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601787"/>
            <a:ext cx="7533640" cy="1209781"/>
          </a:xfrm>
        </p:spPr>
        <p:txBody>
          <a:bodyPr>
            <a:noAutofit/>
          </a:bodyPr>
          <a:lstStyle/>
          <a:p>
            <a:r>
              <a:rPr lang="es-SV" sz="2800" dirty="0"/>
              <a:t>Tema 3. </a:t>
            </a:r>
            <a:r>
              <a:rPr lang="es-ES" sz="2800" dirty="0"/>
              <a:t>	Análisis económico de la epidemiologia y la orientación del gasto de la respuesta nacional al VIH/sida</a:t>
            </a:r>
            <a:endParaRPr lang="es-SV" sz="1600" dirty="0"/>
          </a:p>
        </p:txBody>
      </p:sp>
      <p:sp>
        <p:nvSpPr>
          <p:cNvPr id="2" name="Subtítulo 1">
            <a:extLst>
              <a:ext uri="{FF2B5EF4-FFF2-40B4-BE49-F238E27FC236}">
                <a16:creationId xmlns:a16="http://schemas.microsoft.com/office/drawing/2014/main" id="{7074EFB9-62A8-48FE-B11C-F937BB672EC9}"/>
              </a:ext>
            </a:extLst>
          </p:cNvPr>
          <p:cNvSpPr>
            <a:spLocks noGrp="1"/>
          </p:cNvSpPr>
          <p:nvPr>
            <p:ph type="subTitle" idx="1"/>
          </p:nvPr>
        </p:nvSpPr>
        <p:spPr/>
        <p:txBody>
          <a:bodyPr/>
          <a:lstStyle/>
          <a:p>
            <a:endParaRPr lang="es-PA"/>
          </a:p>
        </p:txBody>
      </p:sp>
    </p:spTree>
    <p:extLst>
      <p:ext uri="{BB962C8B-B14F-4D97-AF65-F5344CB8AC3E}">
        <p14:creationId xmlns:p14="http://schemas.microsoft.com/office/powerpoint/2010/main" val="151688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84419" y="172720"/>
            <a:ext cx="8657370" cy="942609"/>
          </a:xfrm>
        </p:spPr>
        <p:txBody>
          <a:bodyPr>
            <a:noAutofit/>
          </a:bodyPr>
          <a:lstStyle/>
          <a:p>
            <a:pPr algn="l"/>
            <a:r>
              <a:rPr lang="es-SV" sz="2700" b="1" dirty="0"/>
              <a:t>El Salvador: Epidemia de VIH/sida concentrada en población clave</a:t>
            </a:r>
            <a:endParaRPr lang="es-SV" sz="1500" dirty="0"/>
          </a:p>
        </p:txBody>
      </p:sp>
      <p:sp>
        <p:nvSpPr>
          <p:cNvPr id="4" name="Rectángulo 3"/>
          <p:cNvSpPr/>
          <p:nvPr/>
        </p:nvSpPr>
        <p:spPr>
          <a:xfrm>
            <a:off x="184419" y="1268551"/>
            <a:ext cx="3290301" cy="3743503"/>
          </a:xfrm>
          <a:prstGeom prst="rect">
            <a:avLst/>
          </a:prstGeom>
        </p:spPr>
        <p:txBody>
          <a:bodyPr>
            <a:noAutofit/>
          </a:bodyPr>
          <a:lstStyle/>
          <a:p>
            <a:pPr algn="just">
              <a:spcBef>
                <a:spcPts val="1800"/>
              </a:spcBef>
              <a:spcAft>
                <a:spcPts val="800"/>
              </a:spcAft>
              <a:buFont typeface="Arial" pitchFamily="34" charset="0"/>
              <a:buNone/>
            </a:pPr>
            <a:r>
              <a:rPr lang="es-ES" sz="1200" dirty="0">
                <a:solidFill>
                  <a:srgbClr val="6C6463"/>
                </a:solidFill>
              </a:rPr>
              <a:t>El Salvador tiene una epidemia de VIH concentrada, es decir una prevalencia menor del 1 % en población general estimándose para el 2019 una prevalencia del 0.6 % , estando la epidemia concentrada en poblaciones clave (PC) como lo son hombres que tienen relaciones sexuales con otros hombres (10.5 % HSH ), trabajadoras sexuales (8.1 % MTS ) y mujeres transgéneros (16.7 % </a:t>
            </a:r>
            <a:r>
              <a:rPr lang="es-ES" sz="1200" dirty="0" err="1">
                <a:solidFill>
                  <a:srgbClr val="6C6463"/>
                </a:solidFill>
              </a:rPr>
              <a:t>Mtrans</a:t>
            </a:r>
            <a:r>
              <a:rPr lang="es-ES" sz="1200" dirty="0">
                <a:solidFill>
                  <a:srgbClr val="6C6463"/>
                </a:solidFill>
              </a:rPr>
              <a:t> ). </a:t>
            </a:r>
            <a:r>
              <a:rPr lang="es-ES" sz="1200" i="1" dirty="0">
                <a:solidFill>
                  <a:srgbClr val="6C6463"/>
                </a:solidFill>
              </a:rPr>
              <a:t>En este contexto con el fin de disminuir la progresión de la epidemia de forma más efectiva, las estrategias implementadas van dirigidas a la implementación de la prevención combinada y en especial los programas de diagnóstico y tratamiento del VIH dirigidas a PC, con énfasis en población masculina la cual concentra más del 60 % de los casos notificados.</a:t>
            </a:r>
            <a:endParaRPr lang="es-SV" sz="1200" i="1" dirty="0">
              <a:solidFill>
                <a:srgbClr val="6C6463"/>
              </a:solidFill>
            </a:endParaRPr>
          </a:p>
        </p:txBody>
      </p:sp>
      <p:graphicFrame>
        <p:nvGraphicFramePr>
          <p:cNvPr id="7" name="Gráfico 6">
            <a:extLst>
              <a:ext uri="{FF2B5EF4-FFF2-40B4-BE49-F238E27FC236}">
                <a16:creationId xmlns:a16="http://schemas.microsoft.com/office/drawing/2014/main" id="{169C976C-28EE-9B13-7203-F62C02B174D2}"/>
              </a:ext>
            </a:extLst>
          </p:cNvPr>
          <p:cNvGraphicFramePr>
            <a:graphicFrameLocks/>
          </p:cNvGraphicFramePr>
          <p:nvPr>
            <p:extLst>
              <p:ext uri="{D42A27DB-BD31-4B8C-83A1-F6EECF244321}">
                <p14:modId xmlns:p14="http://schemas.microsoft.com/office/powerpoint/2010/main" val="453276072"/>
              </p:ext>
            </p:extLst>
          </p:nvPr>
        </p:nvGraphicFramePr>
        <p:xfrm>
          <a:off x="3616960" y="1173024"/>
          <a:ext cx="5049520" cy="2890976"/>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BB1D7281-02A5-DD2F-7351-ED62BECE6454}"/>
              </a:ext>
            </a:extLst>
          </p:cNvPr>
          <p:cNvSpPr txBox="1"/>
          <p:nvPr/>
        </p:nvSpPr>
        <p:spPr>
          <a:xfrm>
            <a:off x="1036320" y="50206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Ministerio de Salud. </a:t>
            </a:r>
            <a:r>
              <a:rPr lang="es-ES" sz="500" dirty="0">
                <a:solidFill>
                  <a:srgbClr val="202124"/>
                </a:solidFill>
                <a:latin typeface="arial" panose="020B0604020202020204" pitchFamily="34" charset="0"/>
              </a:rPr>
              <a:t>Informe de MEGAS varios años.</a:t>
            </a:r>
            <a:endParaRPr lang="en-US" sz="500" dirty="0"/>
          </a:p>
        </p:txBody>
      </p:sp>
    </p:spTree>
    <p:extLst>
      <p:ext uri="{BB962C8B-B14F-4D97-AF65-F5344CB8AC3E}">
        <p14:creationId xmlns:p14="http://schemas.microsoft.com/office/powerpoint/2010/main" val="206593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48B39-81F4-4B08-AAD5-6D948BA9EC6E}"/>
              </a:ext>
            </a:extLst>
          </p:cNvPr>
          <p:cNvSpPr>
            <a:spLocks noGrp="1"/>
          </p:cNvSpPr>
          <p:nvPr>
            <p:ph type="title"/>
          </p:nvPr>
        </p:nvSpPr>
        <p:spPr>
          <a:xfrm>
            <a:off x="228600" y="203611"/>
            <a:ext cx="8691880" cy="1039083"/>
          </a:xfrm>
        </p:spPr>
        <p:txBody>
          <a:bodyPr vert="horz" lIns="91440" tIns="45720" rIns="91440" bIns="45720" rtlCol="0" anchor="b" anchorCtr="0">
            <a:noAutofit/>
          </a:bodyPr>
          <a:lstStyle/>
          <a:p>
            <a:r>
              <a:rPr lang="es-GT" sz="2800" b="1" dirty="0"/>
              <a:t>El Salvador: métricas de la transición Epidémica, 2000-2020.</a:t>
            </a:r>
          </a:p>
        </p:txBody>
      </p:sp>
      <p:sp>
        <p:nvSpPr>
          <p:cNvPr id="13" name="CuadroTexto 12">
            <a:extLst>
              <a:ext uri="{FF2B5EF4-FFF2-40B4-BE49-F238E27FC236}">
                <a16:creationId xmlns:a16="http://schemas.microsoft.com/office/drawing/2014/main" id="{2A26CF06-1116-3A9C-4C8E-6D538AA79674}"/>
              </a:ext>
            </a:extLst>
          </p:cNvPr>
          <p:cNvSpPr txBox="1"/>
          <p:nvPr/>
        </p:nvSpPr>
        <p:spPr>
          <a:xfrm>
            <a:off x="416400" y="1567091"/>
            <a:ext cx="1482643" cy="265238"/>
          </a:xfrm>
          <a:prstGeom prst="rect">
            <a:avLst/>
          </a:prstGeom>
          <a:noFill/>
        </p:spPr>
        <p:txBody>
          <a:bodyPr wrap="square" rtlCol="0">
            <a:spAutoFit/>
          </a:bodyPr>
          <a:lstStyle/>
          <a:p>
            <a:r>
              <a:rPr lang="es-GT" dirty="0"/>
              <a:t>Nuevas infecciones</a:t>
            </a:r>
          </a:p>
        </p:txBody>
      </p:sp>
      <p:sp>
        <p:nvSpPr>
          <p:cNvPr id="14" name="CuadroTexto 13">
            <a:extLst>
              <a:ext uri="{FF2B5EF4-FFF2-40B4-BE49-F238E27FC236}">
                <a16:creationId xmlns:a16="http://schemas.microsoft.com/office/drawing/2014/main" id="{EEF304DA-9382-0D06-4B75-6781796B6DA7}"/>
              </a:ext>
            </a:extLst>
          </p:cNvPr>
          <p:cNvSpPr txBox="1"/>
          <p:nvPr/>
        </p:nvSpPr>
        <p:spPr>
          <a:xfrm>
            <a:off x="2670757" y="1567091"/>
            <a:ext cx="1482643" cy="265238"/>
          </a:xfrm>
          <a:prstGeom prst="rect">
            <a:avLst/>
          </a:prstGeom>
          <a:noFill/>
        </p:spPr>
        <p:txBody>
          <a:bodyPr wrap="square" rtlCol="0">
            <a:spAutoFit/>
          </a:bodyPr>
          <a:lstStyle/>
          <a:p>
            <a:pPr algn="ctr"/>
            <a:r>
              <a:rPr lang="es-GT" dirty="0"/>
              <a:t>Defunciones</a:t>
            </a:r>
          </a:p>
        </p:txBody>
      </p:sp>
      <p:sp>
        <p:nvSpPr>
          <p:cNvPr id="15" name="CuadroTexto 14">
            <a:extLst>
              <a:ext uri="{FF2B5EF4-FFF2-40B4-BE49-F238E27FC236}">
                <a16:creationId xmlns:a16="http://schemas.microsoft.com/office/drawing/2014/main" id="{9A9198CE-988F-0B91-0F12-980117C5B07B}"/>
              </a:ext>
            </a:extLst>
          </p:cNvPr>
          <p:cNvSpPr txBox="1"/>
          <p:nvPr/>
        </p:nvSpPr>
        <p:spPr>
          <a:xfrm>
            <a:off x="4576257" y="1567091"/>
            <a:ext cx="2214715" cy="265238"/>
          </a:xfrm>
          <a:prstGeom prst="rect">
            <a:avLst/>
          </a:prstGeom>
          <a:noFill/>
        </p:spPr>
        <p:txBody>
          <a:bodyPr wrap="square" rtlCol="0">
            <a:spAutoFit/>
          </a:bodyPr>
          <a:lstStyle/>
          <a:p>
            <a:r>
              <a:rPr lang="es-GT" dirty="0"/>
              <a:t>Razón incidencia/ prevalencia</a:t>
            </a:r>
          </a:p>
        </p:txBody>
      </p:sp>
      <p:sp>
        <p:nvSpPr>
          <p:cNvPr id="16" name="CuadroTexto 15">
            <a:extLst>
              <a:ext uri="{FF2B5EF4-FFF2-40B4-BE49-F238E27FC236}">
                <a16:creationId xmlns:a16="http://schemas.microsoft.com/office/drawing/2014/main" id="{0D17C649-C947-A9D7-1ACA-577DB5258876}"/>
              </a:ext>
            </a:extLst>
          </p:cNvPr>
          <p:cNvSpPr txBox="1"/>
          <p:nvPr/>
        </p:nvSpPr>
        <p:spPr>
          <a:xfrm>
            <a:off x="6721016" y="1567091"/>
            <a:ext cx="2338904" cy="338554"/>
          </a:xfrm>
          <a:prstGeom prst="rect">
            <a:avLst/>
          </a:prstGeom>
          <a:noFill/>
        </p:spPr>
        <p:txBody>
          <a:bodyPr wrap="square" rtlCol="0">
            <a:spAutoFit/>
          </a:bodyPr>
          <a:lstStyle/>
          <a:p>
            <a:r>
              <a:rPr lang="es-GT" sz="1600" dirty="0"/>
              <a:t>Infecciones – Defunciones </a:t>
            </a:r>
          </a:p>
        </p:txBody>
      </p:sp>
      <p:pic>
        <p:nvPicPr>
          <p:cNvPr id="17" name="Imagen 16">
            <a:extLst>
              <a:ext uri="{FF2B5EF4-FFF2-40B4-BE49-F238E27FC236}">
                <a16:creationId xmlns:a16="http://schemas.microsoft.com/office/drawing/2014/main" id="{FC2260DB-2219-995E-3E19-F9E82690BE25}"/>
              </a:ext>
            </a:extLst>
          </p:cNvPr>
          <p:cNvPicPr>
            <a:picLocks noChangeAspect="1"/>
          </p:cNvPicPr>
          <p:nvPr/>
        </p:nvPicPr>
        <p:blipFill rotWithShape="1">
          <a:blip r:embed="rId3"/>
          <a:srcRect l="26337" t="27442" r="5988" b="43721"/>
          <a:stretch/>
        </p:blipFill>
        <p:spPr>
          <a:xfrm>
            <a:off x="62564" y="1862809"/>
            <a:ext cx="9007366" cy="2079271"/>
          </a:xfrm>
          <a:prstGeom prst="rect">
            <a:avLst/>
          </a:prstGeom>
        </p:spPr>
      </p:pic>
      <p:sp>
        <p:nvSpPr>
          <p:cNvPr id="18" name="CuadroTexto 17">
            <a:extLst>
              <a:ext uri="{FF2B5EF4-FFF2-40B4-BE49-F238E27FC236}">
                <a16:creationId xmlns:a16="http://schemas.microsoft.com/office/drawing/2014/main" id="{063DDE01-6DD2-B10A-63BA-4E7456EF2FA4}"/>
              </a:ext>
            </a:extLst>
          </p:cNvPr>
          <p:cNvSpPr txBox="1"/>
          <p:nvPr/>
        </p:nvSpPr>
        <p:spPr>
          <a:xfrm>
            <a:off x="1036320" y="500030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spTree>
    <p:extLst>
      <p:ext uri="{BB962C8B-B14F-4D97-AF65-F5344CB8AC3E}">
        <p14:creationId xmlns:p14="http://schemas.microsoft.com/office/powerpoint/2010/main" val="131534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9DF24F4-221F-4D30-B386-9F5C4B2744A6}"/>
              </a:ext>
            </a:extLst>
          </p:cNvPr>
          <p:cNvSpPr/>
          <p:nvPr/>
        </p:nvSpPr>
        <p:spPr>
          <a:xfrm>
            <a:off x="127591" y="148856"/>
            <a:ext cx="8835656" cy="492287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GT"/>
          </a:p>
        </p:txBody>
      </p:sp>
      <p:sp>
        <p:nvSpPr>
          <p:cNvPr id="12" name="Title 11"/>
          <p:cNvSpPr>
            <a:spLocks noGrp="1"/>
          </p:cNvSpPr>
          <p:nvPr>
            <p:ph type="ctrTitle" idx="4294967295"/>
          </p:nvPr>
        </p:nvSpPr>
        <p:spPr>
          <a:xfrm>
            <a:off x="1188477" y="1417393"/>
            <a:ext cx="3856038" cy="1200150"/>
          </a:xfrm>
        </p:spPr>
        <p:txBody>
          <a:bodyPr>
            <a:normAutofit/>
          </a:bodyPr>
          <a:lstStyle/>
          <a:p>
            <a:r>
              <a:rPr lang="en-US" dirty="0" err="1">
                <a:solidFill>
                  <a:schemeClr val="tx2"/>
                </a:solidFill>
              </a:rPr>
              <a:t>Muchas</a:t>
            </a:r>
            <a:r>
              <a:rPr lang="en-US" dirty="0">
                <a:solidFill>
                  <a:schemeClr val="tx2"/>
                </a:solidFill>
              </a:rPr>
              <a:t> gracias</a:t>
            </a:r>
          </a:p>
        </p:txBody>
      </p:sp>
      <p:sp>
        <p:nvSpPr>
          <p:cNvPr id="6" name="Subtitle 12"/>
          <p:cNvSpPr txBox="1">
            <a:spLocks/>
          </p:cNvSpPr>
          <p:nvPr/>
        </p:nvSpPr>
        <p:spPr>
          <a:xfrm>
            <a:off x="1259136" y="2836586"/>
            <a:ext cx="2441328" cy="635277"/>
          </a:xfrm>
          <a:prstGeom prst="rect">
            <a:avLst/>
          </a:prstGeom>
        </p:spPr>
        <p:txBody>
          <a:bodyPr vert="horz" lIns="68580" tIns="34290" rIns="68580" bIns="3429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SV" sz="2400" dirty="0">
                <a:solidFill>
                  <a:schemeClr val="bg1">
                    <a:lumMod val="50000"/>
                  </a:schemeClr>
                </a:solidFill>
              </a:rPr>
              <a:t>Samuel Hernández</a:t>
            </a:r>
          </a:p>
          <a:p>
            <a:pPr marL="0" indent="0">
              <a:buNone/>
            </a:pPr>
            <a:r>
              <a:rPr lang="es-SV" sz="2400" dirty="0">
                <a:solidFill>
                  <a:schemeClr val="bg1">
                    <a:lumMod val="50000"/>
                  </a:schemeClr>
                </a:solidFill>
              </a:rPr>
              <a:t>Asesor Regional en Estudios Económicos y Financieros </a:t>
            </a:r>
          </a:p>
          <a:p>
            <a:pPr marL="0" indent="0">
              <a:buNone/>
            </a:pPr>
            <a:r>
              <a:rPr lang="es-SV" sz="2400" dirty="0">
                <a:solidFill>
                  <a:schemeClr val="bg1">
                    <a:lumMod val="50000"/>
                  </a:schemeClr>
                </a:solidFill>
              </a:rPr>
              <a:t>shernandez@fancap.org</a:t>
            </a:r>
          </a:p>
        </p:txBody>
      </p:sp>
      <p:pic>
        <p:nvPicPr>
          <p:cNvPr id="8" name="Imagen 7">
            <a:extLst>
              <a:ext uri="{FF2B5EF4-FFF2-40B4-BE49-F238E27FC236}">
                <a16:creationId xmlns:a16="http://schemas.microsoft.com/office/drawing/2014/main" id="{2DFB45EE-C84D-483D-8A11-588BD0049E41}"/>
              </a:ext>
            </a:extLst>
          </p:cNvPr>
          <p:cNvPicPr>
            <a:picLocks noChangeAspect="1"/>
          </p:cNvPicPr>
          <p:nvPr/>
        </p:nvPicPr>
        <p:blipFill>
          <a:blip r:embed="rId2"/>
          <a:stretch>
            <a:fillRect/>
          </a:stretch>
        </p:blipFill>
        <p:spPr>
          <a:xfrm>
            <a:off x="324877" y="444515"/>
            <a:ext cx="3857501" cy="715139"/>
          </a:xfrm>
          <a:prstGeom prst="rect">
            <a:avLst/>
          </a:prstGeom>
        </p:spPr>
      </p:pic>
      <p:pic>
        <p:nvPicPr>
          <p:cNvPr id="7" name="Imagen 6">
            <a:extLst>
              <a:ext uri="{FF2B5EF4-FFF2-40B4-BE49-F238E27FC236}">
                <a16:creationId xmlns:a16="http://schemas.microsoft.com/office/drawing/2014/main" id="{65B00428-6F64-5537-A29A-81A310147D47}"/>
              </a:ext>
            </a:extLst>
          </p:cNvPr>
          <p:cNvPicPr>
            <a:picLocks noChangeAspect="1"/>
          </p:cNvPicPr>
          <p:nvPr/>
        </p:nvPicPr>
        <p:blipFill>
          <a:blip r:embed="rId3"/>
          <a:stretch>
            <a:fillRect/>
          </a:stretch>
        </p:blipFill>
        <p:spPr>
          <a:xfrm>
            <a:off x="4195686" y="346981"/>
            <a:ext cx="1510293" cy="849540"/>
          </a:xfrm>
          <a:prstGeom prst="rect">
            <a:avLst/>
          </a:prstGeom>
        </p:spPr>
      </p:pic>
    </p:spTree>
    <p:extLst>
      <p:ext uri="{BB962C8B-B14F-4D97-AF65-F5344CB8AC3E}">
        <p14:creationId xmlns:p14="http://schemas.microsoft.com/office/powerpoint/2010/main" val="324040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6104" y="250847"/>
            <a:ext cx="7772400" cy="461665"/>
          </a:xfrm>
        </p:spPr>
        <p:txBody>
          <a:bodyPr/>
          <a:lstStyle/>
          <a:p>
            <a:r>
              <a:rPr lang="es-SV" dirty="0"/>
              <a:t>Contenido</a:t>
            </a:r>
            <a:endParaRPr lang="es-ES" dirty="0"/>
          </a:p>
        </p:txBody>
      </p:sp>
      <p:sp>
        <p:nvSpPr>
          <p:cNvPr id="3" name="Marcador de contenido 2"/>
          <p:cNvSpPr>
            <a:spLocks noGrp="1"/>
          </p:cNvSpPr>
          <p:nvPr>
            <p:ph idx="1"/>
          </p:nvPr>
        </p:nvSpPr>
        <p:spPr>
          <a:xfrm>
            <a:off x="672454" y="795368"/>
            <a:ext cx="8085466" cy="4183032"/>
          </a:xfrm>
        </p:spPr>
        <p:txBody>
          <a:bodyPr>
            <a:noAutofit/>
          </a:bodyPr>
          <a:lstStyle/>
          <a:p>
            <a:pPr>
              <a:spcBef>
                <a:spcPts val="1350"/>
              </a:spcBef>
            </a:pPr>
            <a:r>
              <a:rPr lang="es-SV" sz="2000" dirty="0"/>
              <a:t>Desarrollo de pre test (10min)</a:t>
            </a:r>
          </a:p>
          <a:p>
            <a:pPr>
              <a:spcBef>
                <a:spcPts val="1350"/>
              </a:spcBef>
            </a:pPr>
            <a:r>
              <a:rPr lang="es-SV" sz="2000" dirty="0"/>
              <a:t>Conceptos macroeconómicos básicos.</a:t>
            </a:r>
          </a:p>
          <a:p>
            <a:pPr>
              <a:spcBef>
                <a:spcPts val="1350"/>
              </a:spcBef>
            </a:pPr>
            <a:r>
              <a:rPr lang="es-ES" sz="2000" dirty="0"/>
              <a:t>Análisis macroeconómico. Sostenibilidad financiera de la respuesta nacional al VIH y las tendencias macroeconómicas.</a:t>
            </a:r>
          </a:p>
          <a:p>
            <a:pPr>
              <a:spcBef>
                <a:spcPts val="1350"/>
              </a:spcBef>
            </a:pPr>
            <a:r>
              <a:rPr lang="es-ES" sz="2000" dirty="0"/>
              <a:t>Análisis económico de la epidemiologia y la orientación del gasto de la respuesta nacional al VIH/sida.</a:t>
            </a:r>
          </a:p>
          <a:p>
            <a:pPr>
              <a:spcBef>
                <a:spcPts val="1350"/>
              </a:spcBef>
            </a:pPr>
            <a:r>
              <a:rPr lang="es-SV" sz="2000" dirty="0"/>
              <a:t>Desarrollo de post test (10min)</a:t>
            </a:r>
          </a:p>
          <a:p>
            <a:pPr>
              <a:spcBef>
                <a:spcPts val="1350"/>
              </a:spcBef>
            </a:pPr>
            <a:r>
              <a:rPr lang="es-SV" sz="2000" dirty="0"/>
              <a:t>Preguntas/reflexiones</a:t>
            </a:r>
          </a:p>
        </p:txBody>
      </p:sp>
    </p:spTree>
    <p:extLst>
      <p:ext uri="{BB962C8B-B14F-4D97-AF65-F5344CB8AC3E}">
        <p14:creationId xmlns:p14="http://schemas.microsoft.com/office/powerpoint/2010/main" val="353400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601787"/>
            <a:ext cx="6337998" cy="1209781"/>
          </a:xfrm>
        </p:spPr>
        <p:txBody>
          <a:bodyPr>
            <a:noAutofit/>
          </a:bodyPr>
          <a:lstStyle/>
          <a:p>
            <a:r>
              <a:rPr lang="es-SV" sz="3200" dirty="0"/>
              <a:t>Tema 1. Conceptos macroeconómicos básicos.</a:t>
            </a:r>
            <a:endParaRPr lang="es-SV" sz="1800" dirty="0"/>
          </a:p>
        </p:txBody>
      </p:sp>
    </p:spTree>
    <p:extLst>
      <p:ext uri="{BB962C8B-B14F-4D97-AF65-F5344CB8AC3E}">
        <p14:creationId xmlns:p14="http://schemas.microsoft.com/office/powerpoint/2010/main" val="303680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8" y="428828"/>
            <a:ext cx="8950817" cy="686501"/>
          </a:xfrm>
        </p:spPr>
        <p:txBody>
          <a:bodyPr>
            <a:noAutofit/>
          </a:bodyPr>
          <a:lstStyle/>
          <a:p>
            <a:pPr algn="l"/>
            <a:r>
              <a:rPr lang="es-SV" sz="2700" b="1" dirty="0"/>
              <a:t>¿Qué es una Política económica? </a:t>
            </a:r>
            <a:endParaRPr lang="es-SV" sz="1500" dirty="0"/>
          </a:p>
        </p:txBody>
      </p:sp>
      <p:sp>
        <p:nvSpPr>
          <p:cNvPr id="4" name="Rectángulo 3"/>
          <p:cNvSpPr/>
          <p:nvPr/>
        </p:nvSpPr>
        <p:spPr>
          <a:xfrm>
            <a:off x="596900" y="1329512"/>
            <a:ext cx="7835900" cy="1077218"/>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Se puede definir la política económica como aquella parte de la ciencia económica que se ocupa de estudiar, de forma sistemática, todos los problemas que se derivan de la intervención pública dirigida de forma deliberada a la consecución de unos fines económicos concretos.</a:t>
            </a:r>
            <a:endParaRPr lang="es-SV" sz="1600" dirty="0">
              <a:solidFill>
                <a:srgbClr val="6C6463"/>
              </a:solidFill>
            </a:endParaRPr>
          </a:p>
        </p:txBody>
      </p:sp>
      <p:sp>
        <p:nvSpPr>
          <p:cNvPr id="6" name="Cheurón 5"/>
          <p:cNvSpPr/>
          <p:nvPr/>
        </p:nvSpPr>
        <p:spPr>
          <a:xfrm rot="5400000">
            <a:off x="840359" y="2471129"/>
            <a:ext cx="247650" cy="484632"/>
          </a:xfrm>
          <a:prstGeom prst="chevron">
            <a:avLst/>
          </a:prstGeom>
          <a:solidFill>
            <a:srgbClr val="FFFFFF"/>
          </a:solid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
        <p:nvSpPr>
          <p:cNvPr id="8" name="CuadroTexto 7"/>
          <p:cNvSpPr txBox="1"/>
          <p:nvPr/>
        </p:nvSpPr>
        <p:spPr>
          <a:xfrm>
            <a:off x="1168400" y="2746227"/>
            <a:ext cx="4472891" cy="369332"/>
          </a:xfrm>
          <a:prstGeom prst="rect">
            <a:avLst/>
          </a:prstGeom>
          <a:noFill/>
        </p:spPr>
        <p:txBody>
          <a:bodyPr wrap="none" rtlCol="0">
            <a:spAutoFit/>
          </a:bodyPr>
          <a:lstStyle/>
          <a:p>
            <a:r>
              <a:rPr lang="es-SV" dirty="0">
                <a:solidFill>
                  <a:srgbClr val="FF0000"/>
                </a:solidFill>
              </a:rPr>
              <a:t>Principales objetivos de la política económica:</a:t>
            </a:r>
          </a:p>
        </p:txBody>
      </p:sp>
      <p:graphicFrame>
        <p:nvGraphicFramePr>
          <p:cNvPr id="2" name="Diagrama 1">
            <a:extLst>
              <a:ext uri="{FF2B5EF4-FFF2-40B4-BE49-F238E27FC236}">
                <a16:creationId xmlns:a16="http://schemas.microsoft.com/office/drawing/2014/main" id="{23B8C38E-27F9-11D4-705C-F66C64568174}"/>
              </a:ext>
            </a:extLst>
          </p:cNvPr>
          <p:cNvGraphicFramePr/>
          <p:nvPr>
            <p:extLst>
              <p:ext uri="{D42A27DB-BD31-4B8C-83A1-F6EECF244321}">
                <p14:modId xmlns:p14="http://schemas.microsoft.com/office/powerpoint/2010/main" val="1350837387"/>
              </p:ext>
            </p:extLst>
          </p:nvPr>
        </p:nvGraphicFramePr>
        <p:xfrm>
          <a:off x="1036320" y="3115558"/>
          <a:ext cx="7518399" cy="147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67DABF84-0C9D-5841-82A9-98BE37CC28E4}"/>
              </a:ext>
            </a:extLst>
          </p:cNvPr>
          <p:cNvSpPr txBox="1"/>
          <p:nvPr/>
        </p:nvSpPr>
        <p:spPr>
          <a:xfrm>
            <a:off x="1036320" y="4655163"/>
            <a:ext cx="7805469" cy="215444"/>
          </a:xfrm>
          <a:prstGeom prst="rect">
            <a:avLst/>
          </a:prstGeom>
          <a:noFill/>
        </p:spPr>
        <p:txBody>
          <a:bodyPr wrap="square">
            <a:spAutoFit/>
          </a:bodyPr>
          <a:lstStyle/>
          <a:p>
            <a:r>
              <a:rPr lang="es-ES" sz="800" i="0" dirty="0">
                <a:solidFill>
                  <a:srgbClr val="202124"/>
                </a:solidFill>
                <a:effectLst/>
                <a:latin typeface="arial" panose="020B0604020202020204" pitchFamily="34" charset="0"/>
              </a:rPr>
              <a:t>*aquellos que provee el Estado en respuesta a necesidades básicas fundamentales y ante la falta de provisión por parte del mercado o de la sociedad (Katz, 2008)</a:t>
            </a:r>
            <a:endParaRPr lang="en-US" sz="800" dirty="0"/>
          </a:p>
        </p:txBody>
      </p:sp>
    </p:spTree>
    <p:extLst>
      <p:ext uri="{BB962C8B-B14F-4D97-AF65-F5344CB8AC3E}">
        <p14:creationId xmlns:p14="http://schemas.microsoft.com/office/powerpoint/2010/main" val="115174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1"/>
            <a:ext cx="8720822" cy="561340"/>
          </a:xfrm>
        </p:spPr>
        <p:txBody>
          <a:bodyPr>
            <a:noAutofit/>
          </a:bodyPr>
          <a:lstStyle/>
          <a:p>
            <a:pPr algn="l"/>
            <a:r>
              <a:rPr lang="es-SV" sz="2700" b="1" dirty="0"/>
              <a:t>Macroeconomía y salud: economía de la enfermedad</a:t>
            </a:r>
            <a:endParaRPr lang="es-SV" sz="1500" dirty="0"/>
          </a:p>
        </p:txBody>
      </p:sp>
      <p:sp>
        <p:nvSpPr>
          <p:cNvPr id="2" name="Rectángulo 1">
            <a:extLst>
              <a:ext uri="{FF2B5EF4-FFF2-40B4-BE49-F238E27FC236}">
                <a16:creationId xmlns:a16="http://schemas.microsoft.com/office/drawing/2014/main" id="{F80C3655-D1F8-4210-451A-596819C0CE23}"/>
              </a:ext>
            </a:extLst>
          </p:cNvPr>
          <p:cNvSpPr/>
          <p:nvPr/>
        </p:nvSpPr>
        <p:spPr>
          <a:xfrm>
            <a:off x="2824480" y="975360"/>
            <a:ext cx="1676400" cy="65024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Baja producción de bienes y servicios</a:t>
            </a:r>
            <a:endParaRPr lang="en-US" sz="1000" dirty="0"/>
          </a:p>
        </p:txBody>
      </p:sp>
      <p:sp>
        <p:nvSpPr>
          <p:cNvPr id="4" name="Rectángulo: esquinas redondeadas 3">
            <a:extLst>
              <a:ext uri="{FF2B5EF4-FFF2-40B4-BE49-F238E27FC236}">
                <a16:creationId xmlns:a16="http://schemas.microsoft.com/office/drawing/2014/main" id="{EFAFD899-80B7-B67E-2260-3F56DDD26DAE}"/>
              </a:ext>
            </a:extLst>
          </p:cNvPr>
          <p:cNvSpPr/>
          <p:nvPr/>
        </p:nvSpPr>
        <p:spPr>
          <a:xfrm>
            <a:off x="5943600" y="1991360"/>
            <a:ext cx="1564640" cy="601027"/>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Genera desempleo y dificultades para </a:t>
            </a:r>
            <a:r>
              <a:rPr lang="es-GT" sz="1000"/>
              <a:t>la subsistencia</a:t>
            </a:r>
            <a:endParaRPr lang="en-US" sz="1000" dirty="0"/>
          </a:p>
        </p:txBody>
      </p:sp>
      <p:sp>
        <p:nvSpPr>
          <p:cNvPr id="5" name="Rectángulo: esquinas redondeadas 4">
            <a:extLst>
              <a:ext uri="{FF2B5EF4-FFF2-40B4-BE49-F238E27FC236}">
                <a16:creationId xmlns:a16="http://schemas.microsoft.com/office/drawing/2014/main" id="{84880B27-809B-3AA3-CC4B-4190546E852D}"/>
              </a:ext>
            </a:extLst>
          </p:cNvPr>
          <p:cNvSpPr/>
          <p:nvPr/>
        </p:nvSpPr>
        <p:spPr>
          <a:xfrm>
            <a:off x="5842000" y="2951480"/>
            <a:ext cx="1767840" cy="601027"/>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Nutrición deficiente educación insuficiente </a:t>
            </a:r>
            <a:r>
              <a:rPr lang="es-GT" sz="1000"/>
              <a:t>viviendas insalubres</a:t>
            </a:r>
            <a:endParaRPr lang="en-US" sz="1000" dirty="0"/>
          </a:p>
        </p:txBody>
      </p:sp>
      <p:sp>
        <p:nvSpPr>
          <p:cNvPr id="6" name="Rectángulo: esquinas redondeadas 5">
            <a:extLst>
              <a:ext uri="{FF2B5EF4-FFF2-40B4-BE49-F238E27FC236}">
                <a16:creationId xmlns:a16="http://schemas.microsoft.com/office/drawing/2014/main" id="{9653F98B-E7D1-1EA6-A013-9566400B1385}"/>
              </a:ext>
            </a:extLst>
          </p:cNvPr>
          <p:cNvSpPr/>
          <p:nvPr/>
        </p:nvSpPr>
        <p:spPr>
          <a:xfrm>
            <a:off x="5821680" y="3816666"/>
            <a:ext cx="1803402" cy="65024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Genera el desarrollo </a:t>
            </a:r>
            <a:r>
              <a:rPr lang="es-GT" sz="1000"/>
              <a:t>de enfermedades</a:t>
            </a:r>
            <a:endParaRPr lang="en-US" sz="1000" dirty="0"/>
          </a:p>
        </p:txBody>
      </p:sp>
      <p:sp>
        <p:nvSpPr>
          <p:cNvPr id="7" name="Rectángulo 6">
            <a:extLst>
              <a:ext uri="{FF2B5EF4-FFF2-40B4-BE49-F238E27FC236}">
                <a16:creationId xmlns:a16="http://schemas.microsoft.com/office/drawing/2014/main" id="{A15887B2-BAD0-7F3B-4AD5-9A447B6341B8}"/>
              </a:ext>
            </a:extLst>
          </p:cNvPr>
          <p:cNvSpPr/>
          <p:nvPr/>
        </p:nvSpPr>
        <p:spPr>
          <a:xfrm>
            <a:off x="2987040" y="3481387"/>
            <a:ext cx="1371600" cy="420052"/>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Inversiones hacia atención curativa</a:t>
            </a:r>
            <a:endParaRPr lang="en-US" sz="1000" dirty="0"/>
          </a:p>
        </p:txBody>
      </p:sp>
      <p:sp>
        <p:nvSpPr>
          <p:cNvPr id="8" name="Rectángulo 7">
            <a:extLst>
              <a:ext uri="{FF2B5EF4-FFF2-40B4-BE49-F238E27FC236}">
                <a16:creationId xmlns:a16="http://schemas.microsoft.com/office/drawing/2014/main" id="{D239B3AA-2086-4005-3817-09AED7AE9322}"/>
              </a:ext>
            </a:extLst>
          </p:cNvPr>
          <p:cNvSpPr/>
          <p:nvPr/>
        </p:nvSpPr>
        <p:spPr>
          <a:xfrm>
            <a:off x="2987040" y="2771931"/>
            <a:ext cx="1371600" cy="521653"/>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Inversiones reducidas en </a:t>
            </a:r>
            <a:r>
              <a:rPr lang="es-GT" sz="1000"/>
              <a:t>atención preventiva</a:t>
            </a:r>
            <a:endParaRPr lang="en-US" sz="1000" dirty="0"/>
          </a:p>
        </p:txBody>
      </p:sp>
      <p:sp>
        <p:nvSpPr>
          <p:cNvPr id="13" name="Rectángulo 12">
            <a:extLst>
              <a:ext uri="{FF2B5EF4-FFF2-40B4-BE49-F238E27FC236}">
                <a16:creationId xmlns:a16="http://schemas.microsoft.com/office/drawing/2014/main" id="{DC7D5246-DB93-CFD4-FEB8-862FBA662662}"/>
              </a:ext>
            </a:extLst>
          </p:cNvPr>
          <p:cNvSpPr/>
          <p:nvPr/>
        </p:nvSpPr>
        <p:spPr>
          <a:xfrm>
            <a:off x="2987040" y="2143759"/>
            <a:ext cx="1371600" cy="433387"/>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Incremento </a:t>
            </a:r>
            <a:r>
              <a:rPr lang="es-GT" sz="1000"/>
              <a:t>de enfermedades</a:t>
            </a:r>
            <a:endParaRPr lang="en-US" sz="1000" dirty="0"/>
          </a:p>
        </p:txBody>
      </p:sp>
      <p:sp>
        <p:nvSpPr>
          <p:cNvPr id="14" name="Rectángulo: esquinas redondeadas 13">
            <a:extLst>
              <a:ext uri="{FF2B5EF4-FFF2-40B4-BE49-F238E27FC236}">
                <a16:creationId xmlns:a16="http://schemas.microsoft.com/office/drawing/2014/main" id="{8825E4F3-E4CD-31A5-B55B-3FB2943E5833}"/>
              </a:ext>
            </a:extLst>
          </p:cNvPr>
          <p:cNvSpPr/>
          <p:nvPr/>
        </p:nvSpPr>
        <p:spPr>
          <a:xfrm>
            <a:off x="1071880" y="3881120"/>
            <a:ext cx="1371600" cy="585786"/>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000" dirty="0"/>
              <a:t>Energía humana de baja calidad</a:t>
            </a:r>
            <a:endParaRPr lang="en-US" sz="1000" dirty="0"/>
          </a:p>
        </p:txBody>
      </p:sp>
      <p:cxnSp>
        <p:nvCxnSpPr>
          <p:cNvPr id="16" name="Conector: angular 15">
            <a:extLst>
              <a:ext uri="{FF2B5EF4-FFF2-40B4-BE49-F238E27FC236}">
                <a16:creationId xmlns:a16="http://schemas.microsoft.com/office/drawing/2014/main" id="{BF552E35-0158-3F15-29FD-105BEA0174F6}"/>
              </a:ext>
            </a:extLst>
          </p:cNvPr>
          <p:cNvCxnSpPr>
            <a:stCxn id="2" idx="3"/>
            <a:endCxn id="4" idx="0"/>
          </p:cNvCxnSpPr>
          <p:nvPr/>
        </p:nvCxnSpPr>
        <p:spPr>
          <a:xfrm>
            <a:off x="4500880" y="1300480"/>
            <a:ext cx="2225040" cy="690880"/>
          </a:xfrm>
          <a:prstGeom prst="bentConnector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61F26058-10C3-096F-B01B-2DA1A2026BEC}"/>
              </a:ext>
            </a:extLst>
          </p:cNvPr>
          <p:cNvCxnSpPr>
            <a:stCxn id="4" idx="2"/>
            <a:endCxn id="5" idx="0"/>
          </p:cNvCxnSpPr>
          <p:nvPr/>
        </p:nvCxnSpPr>
        <p:spPr>
          <a:xfrm>
            <a:off x="6725920" y="2592387"/>
            <a:ext cx="0" cy="359093"/>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A7F825D1-7405-AE8C-73A5-069AB110DE74}"/>
              </a:ext>
            </a:extLst>
          </p:cNvPr>
          <p:cNvCxnSpPr>
            <a:stCxn id="5" idx="2"/>
            <a:endCxn id="6" idx="0"/>
          </p:cNvCxnSpPr>
          <p:nvPr/>
        </p:nvCxnSpPr>
        <p:spPr>
          <a:xfrm flipH="1">
            <a:off x="6723381" y="3552507"/>
            <a:ext cx="2539" cy="264159"/>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5" name="Conector: angular 24">
            <a:extLst>
              <a:ext uri="{FF2B5EF4-FFF2-40B4-BE49-F238E27FC236}">
                <a16:creationId xmlns:a16="http://schemas.microsoft.com/office/drawing/2014/main" id="{0DF7C71C-8FB9-D235-C89D-3E0101B982E9}"/>
              </a:ext>
            </a:extLst>
          </p:cNvPr>
          <p:cNvCxnSpPr>
            <a:stCxn id="6" idx="1"/>
            <a:endCxn id="7" idx="2"/>
          </p:cNvCxnSpPr>
          <p:nvPr/>
        </p:nvCxnSpPr>
        <p:spPr>
          <a:xfrm rot="10800000">
            <a:off x="3672840" y="3901440"/>
            <a:ext cx="2148840" cy="240347"/>
          </a:xfrm>
          <a:prstGeom prst="bentConnector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8" name="Conector recto de flecha 27">
            <a:extLst>
              <a:ext uri="{FF2B5EF4-FFF2-40B4-BE49-F238E27FC236}">
                <a16:creationId xmlns:a16="http://schemas.microsoft.com/office/drawing/2014/main" id="{3FEE2116-ECAA-48DF-21D2-6BFC73AB1E41}"/>
              </a:ext>
            </a:extLst>
          </p:cNvPr>
          <p:cNvCxnSpPr>
            <a:stCxn id="7" idx="0"/>
            <a:endCxn id="8" idx="2"/>
          </p:cNvCxnSpPr>
          <p:nvPr/>
        </p:nvCxnSpPr>
        <p:spPr>
          <a:xfrm flipV="1">
            <a:off x="3672840" y="3293584"/>
            <a:ext cx="0" cy="187803"/>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9E59C8A8-F854-898E-C68E-C9671FA1C60B}"/>
              </a:ext>
            </a:extLst>
          </p:cNvPr>
          <p:cNvCxnSpPr>
            <a:stCxn id="8" idx="0"/>
            <a:endCxn id="13" idx="2"/>
          </p:cNvCxnSpPr>
          <p:nvPr/>
        </p:nvCxnSpPr>
        <p:spPr>
          <a:xfrm flipV="1">
            <a:off x="3672840" y="2577146"/>
            <a:ext cx="0" cy="194785"/>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a:extLst>
              <a:ext uri="{FF2B5EF4-FFF2-40B4-BE49-F238E27FC236}">
                <a16:creationId xmlns:a16="http://schemas.microsoft.com/office/drawing/2014/main" id="{BC0677D0-D173-C836-BD6F-987CB2EF2342}"/>
              </a:ext>
            </a:extLst>
          </p:cNvPr>
          <p:cNvCxnSpPr>
            <a:stCxn id="13" idx="0"/>
            <a:endCxn id="2" idx="2"/>
          </p:cNvCxnSpPr>
          <p:nvPr/>
        </p:nvCxnSpPr>
        <p:spPr>
          <a:xfrm flipH="1" flipV="1">
            <a:off x="3662680" y="1625600"/>
            <a:ext cx="10160" cy="518159"/>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7" name="Conector: angular 36">
            <a:extLst>
              <a:ext uri="{FF2B5EF4-FFF2-40B4-BE49-F238E27FC236}">
                <a16:creationId xmlns:a16="http://schemas.microsoft.com/office/drawing/2014/main" id="{81ABD90D-B657-7AB7-5B73-9636FD67C736}"/>
              </a:ext>
            </a:extLst>
          </p:cNvPr>
          <p:cNvCxnSpPr>
            <a:cxnSpLocks/>
            <a:stCxn id="6" idx="2"/>
            <a:endCxn id="14" idx="2"/>
          </p:cNvCxnSpPr>
          <p:nvPr/>
        </p:nvCxnSpPr>
        <p:spPr>
          <a:xfrm rot="5400000">
            <a:off x="4240531" y="1984056"/>
            <a:ext cx="12700" cy="4965701"/>
          </a:xfrm>
          <a:prstGeom prst="bentConnector3">
            <a:avLst>
              <a:gd name="adj1" fmla="val 1800000"/>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0" name="Conector: angular 39">
            <a:extLst>
              <a:ext uri="{FF2B5EF4-FFF2-40B4-BE49-F238E27FC236}">
                <a16:creationId xmlns:a16="http://schemas.microsoft.com/office/drawing/2014/main" id="{E14F3231-A7EA-B8D0-5113-327936C8E50A}"/>
              </a:ext>
            </a:extLst>
          </p:cNvPr>
          <p:cNvCxnSpPr>
            <a:stCxn id="14" idx="0"/>
            <a:endCxn id="2" idx="1"/>
          </p:cNvCxnSpPr>
          <p:nvPr/>
        </p:nvCxnSpPr>
        <p:spPr>
          <a:xfrm rot="5400000" flipH="1" flipV="1">
            <a:off x="1000760" y="2057400"/>
            <a:ext cx="2580640" cy="1066800"/>
          </a:xfrm>
          <a:prstGeom prst="bentConnector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6" name="CuadroTexto 45">
            <a:extLst>
              <a:ext uri="{FF2B5EF4-FFF2-40B4-BE49-F238E27FC236}">
                <a16:creationId xmlns:a16="http://schemas.microsoft.com/office/drawing/2014/main" id="{17B97306-110F-5A78-246F-FBCA28217D46}"/>
              </a:ext>
            </a:extLst>
          </p:cNvPr>
          <p:cNvSpPr txBox="1"/>
          <p:nvPr/>
        </p:nvSpPr>
        <p:spPr>
          <a:xfrm>
            <a:off x="1036320" y="4868227"/>
            <a:ext cx="7805469" cy="215444"/>
          </a:xfrm>
          <a:prstGeom prst="rect">
            <a:avLst/>
          </a:prstGeom>
          <a:noFill/>
        </p:spPr>
        <p:txBody>
          <a:bodyPr wrap="square">
            <a:spAutoFit/>
          </a:bodyPr>
          <a:lstStyle/>
          <a:p>
            <a:r>
              <a:rPr lang="es-ES" sz="800" i="0" dirty="0">
                <a:solidFill>
                  <a:srgbClr val="202124"/>
                </a:solidFill>
                <a:effectLst/>
                <a:latin typeface="arial" panose="020B0604020202020204" pitchFamily="34" charset="0"/>
              </a:rPr>
              <a:t>Nota: la relación del gasto nacional en salud pública – privado permite analizar </a:t>
            </a:r>
            <a:r>
              <a:rPr lang="es-ES" sz="800" dirty="0">
                <a:solidFill>
                  <a:srgbClr val="202124"/>
                </a:solidFill>
                <a:latin typeface="arial" panose="020B0604020202020204" pitchFamily="34" charset="0"/>
              </a:rPr>
              <a:t>el binomio </a:t>
            </a:r>
            <a:r>
              <a:rPr lang="es-ES" sz="800" i="0" dirty="0">
                <a:solidFill>
                  <a:srgbClr val="202124"/>
                </a:solidFill>
                <a:effectLst/>
                <a:latin typeface="arial" panose="020B0604020202020204" pitchFamily="34" charset="0"/>
              </a:rPr>
              <a:t>política económica y la política social.</a:t>
            </a:r>
            <a:endParaRPr lang="en-US" sz="800" dirty="0"/>
          </a:p>
        </p:txBody>
      </p:sp>
    </p:spTree>
    <p:extLst>
      <p:ext uri="{BB962C8B-B14F-4D97-AF65-F5344CB8AC3E}">
        <p14:creationId xmlns:p14="http://schemas.microsoft.com/office/powerpoint/2010/main" val="280432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0"/>
            <a:ext cx="8720822" cy="855979"/>
          </a:xfrm>
        </p:spPr>
        <p:txBody>
          <a:bodyPr>
            <a:noAutofit/>
          </a:bodyPr>
          <a:lstStyle/>
          <a:p>
            <a:pPr algn="l"/>
            <a:r>
              <a:rPr lang="es-SV" sz="2700" b="1" dirty="0"/>
              <a:t>Macroeconomía y salud: impacto de la salud en desarrollo económico.</a:t>
            </a:r>
            <a:endParaRPr lang="es-SV" sz="1500" dirty="0"/>
          </a:p>
        </p:txBody>
      </p:sp>
      <p:sp>
        <p:nvSpPr>
          <p:cNvPr id="9" name="Rectángulo 8">
            <a:extLst>
              <a:ext uri="{FF2B5EF4-FFF2-40B4-BE49-F238E27FC236}">
                <a16:creationId xmlns:a16="http://schemas.microsoft.com/office/drawing/2014/main" id="{5E4B38F1-E0A2-6EE2-491A-A932283D1E65}"/>
              </a:ext>
            </a:extLst>
          </p:cNvPr>
          <p:cNvSpPr/>
          <p:nvPr/>
        </p:nvSpPr>
        <p:spPr>
          <a:xfrm>
            <a:off x="596900" y="1116152"/>
            <a:ext cx="7835900" cy="956488"/>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Se pueden identificar tres factores fundamentales a través de los cuales los problemas públicos de la salud comienzan a ser un obstáculo para la alcanzar un desarrollo económico sostenible, estos son:</a:t>
            </a:r>
            <a:endParaRPr lang="es-SV" sz="1600" dirty="0">
              <a:solidFill>
                <a:srgbClr val="6C6463"/>
              </a:solidFill>
            </a:endParaRPr>
          </a:p>
        </p:txBody>
      </p:sp>
      <p:sp>
        <p:nvSpPr>
          <p:cNvPr id="10" name="Pentágono 4">
            <a:extLst>
              <a:ext uri="{FF2B5EF4-FFF2-40B4-BE49-F238E27FC236}">
                <a16:creationId xmlns:a16="http://schemas.microsoft.com/office/drawing/2014/main" id="{7B7D1C72-68D9-CACC-D2C7-395527C3B332}"/>
              </a:ext>
            </a:extLst>
          </p:cNvPr>
          <p:cNvSpPr/>
          <p:nvPr/>
        </p:nvSpPr>
        <p:spPr>
          <a:xfrm>
            <a:off x="1556452" y="2135672"/>
            <a:ext cx="6591868" cy="686501"/>
          </a:xfrm>
          <a:prstGeom prst="homePlate">
            <a:avLst>
              <a:gd name="adj" fmla="val 13662"/>
            </a:avLst>
          </a:prstGeom>
          <a:solidFill>
            <a:srgbClr val="FCBD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Reducción de la expectativa de vida por problemas de salud</a:t>
            </a:r>
          </a:p>
        </p:txBody>
      </p:sp>
      <p:sp>
        <p:nvSpPr>
          <p:cNvPr id="11" name="Cheurón 5">
            <a:extLst>
              <a:ext uri="{FF2B5EF4-FFF2-40B4-BE49-F238E27FC236}">
                <a16:creationId xmlns:a16="http://schemas.microsoft.com/office/drawing/2014/main" id="{9850ECCF-B18B-E754-39CC-6B2CEF6026C4}"/>
              </a:ext>
            </a:extLst>
          </p:cNvPr>
          <p:cNvSpPr/>
          <p:nvPr/>
        </p:nvSpPr>
        <p:spPr>
          <a:xfrm>
            <a:off x="7999739" y="2203572"/>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12" name="Bocadillo: rectángulo 11">
            <a:extLst>
              <a:ext uri="{FF2B5EF4-FFF2-40B4-BE49-F238E27FC236}">
                <a16:creationId xmlns:a16="http://schemas.microsoft.com/office/drawing/2014/main" id="{8B2EE862-4CDB-0B5D-4D91-283322C8E000}"/>
              </a:ext>
            </a:extLst>
          </p:cNvPr>
          <p:cNvSpPr/>
          <p:nvPr/>
        </p:nvSpPr>
        <p:spPr>
          <a:xfrm rot="16200000">
            <a:off x="877646" y="2091393"/>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5" name="CuadroTexto 14">
            <a:extLst>
              <a:ext uri="{FF2B5EF4-FFF2-40B4-BE49-F238E27FC236}">
                <a16:creationId xmlns:a16="http://schemas.microsoft.com/office/drawing/2014/main" id="{4CD94624-37DD-F884-2940-D179F3BB23B9}"/>
              </a:ext>
            </a:extLst>
          </p:cNvPr>
          <p:cNvSpPr txBox="1"/>
          <p:nvPr/>
        </p:nvSpPr>
        <p:spPr>
          <a:xfrm>
            <a:off x="865224" y="2206610"/>
            <a:ext cx="681185" cy="523220"/>
          </a:xfrm>
          <a:prstGeom prst="rect">
            <a:avLst/>
          </a:prstGeom>
          <a:noFill/>
        </p:spPr>
        <p:txBody>
          <a:bodyPr wrap="square" rtlCol="0">
            <a:spAutoFit/>
          </a:bodyPr>
          <a:lstStyle/>
          <a:p>
            <a:pPr algn="ctr"/>
            <a:r>
              <a:rPr lang="es-HN" sz="2800" dirty="0">
                <a:solidFill>
                  <a:srgbClr val="FF0000"/>
                </a:solidFill>
                <a:latin typeface="Arial Rounded MT Bold" panose="020F0704030504030204" pitchFamily="34" charset="0"/>
              </a:rPr>
              <a:t>01</a:t>
            </a:r>
          </a:p>
        </p:txBody>
      </p:sp>
      <p:sp>
        <p:nvSpPr>
          <p:cNvPr id="17" name="Pentágono 4">
            <a:extLst>
              <a:ext uri="{FF2B5EF4-FFF2-40B4-BE49-F238E27FC236}">
                <a16:creationId xmlns:a16="http://schemas.microsoft.com/office/drawing/2014/main" id="{97883B5C-F58F-28AB-1485-04A8151DB68E}"/>
              </a:ext>
            </a:extLst>
          </p:cNvPr>
          <p:cNvSpPr/>
          <p:nvPr/>
        </p:nvSpPr>
        <p:spPr>
          <a:xfrm>
            <a:off x="1551198" y="2992263"/>
            <a:ext cx="6597122" cy="686501"/>
          </a:xfrm>
          <a:prstGeom prst="homePlate">
            <a:avLst>
              <a:gd name="adj" fmla="val 13662"/>
            </a:avLst>
          </a:prstGeom>
          <a:solidFill>
            <a:srgbClr val="FCBD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Aumento del gasto catastrófico en salud (hogares)</a:t>
            </a:r>
          </a:p>
        </p:txBody>
      </p:sp>
      <p:sp>
        <p:nvSpPr>
          <p:cNvPr id="19" name="Cheurón 5">
            <a:extLst>
              <a:ext uri="{FF2B5EF4-FFF2-40B4-BE49-F238E27FC236}">
                <a16:creationId xmlns:a16="http://schemas.microsoft.com/office/drawing/2014/main" id="{D3BCF8D8-297E-0677-680E-60F4C5524B18}"/>
              </a:ext>
            </a:extLst>
          </p:cNvPr>
          <p:cNvSpPr/>
          <p:nvPr/>
        </p:nvSpPr>
        <p:spPr>
          <a:xfrm>
            <a:off x="7994485" y="3060163"/>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0" name="Bocadillo: rectángulo 19">
            <a:extLst>
              <a:ext uri="{FF2B5EF4-FFF2-40B4-BE49-F238E27FC236}">
                <a16:creationId xmlns:a16="http://schemas.microsoft.com/office/drawing/2014/main" id="{D0A97E6C-B770-C5E6-C3F0-E6C22F63B6CF}"/>
              </a:ext>
            </a:extLst>
          </p:cNvPr>
          <p:cNvSpPr/>
          <p:nvPr/>
        </p:nvSpPr>
        <p:spPr>
          <a:xfrm rot="16200000">
            <a:off x="872392" y="2947984"/>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1" name="CuadroTexto 20">
            <a:extLst>
              <a:ext uri="{FF2B5EF4-FFF2-40B4-BE49-F238E27FC236}">
                <a16:creationId xmlns:a16="http://schemas.microsoft.com/office/drawing/2014/main" id="{B9F1E4DC-7CA9-C32C-957F-B9BEA8ECED49}"/>
              </a:ext>
            </a:extLst>
          </p:cNvPr>
          <p:cNvSpPr txBox="1"/>
          <p:nvPr/>
        </p:nvSpPr>
        <p:spPr>
          <a:xfrm>
            <a:off x="859970" y="3063201"/>
            <a:ext cx="681185" cy="523220"/>
          </a:xfrm>
          <a:prstGeom prst="rect">
            <a:avLst/>
          </a:prstGeom>
          <a:noFill/>
        </p:spPr>
        <p:txBody>
          <a:bodyPr wrap="square" rtlCol="0">
            <a:spAutoFit/>
          </a:bodyPr>
          <a:lstStyle/>
          <a:p>
            <a:pPr algn="ctr"/>
            <a:r>
              <a:rPr lang="es-HN" sz="2800" dirty="0">
                <a:solidFill>
                  <a:srgbClr val="FF0000"/>
                </a:solidFill>
                <a:latin typeface="Arial Rounded MT Bold" panose="020F0704030504030204" pitchFamily="34" charset="0"/>
              </a:rPr>
              <a:t>02</a:t>
            </a:r>
          </a:p>
        </p:txBody>
      </p:sp>
      <p:sp>
        <p:nvSpPr>
          <p:cNvPr id="23" name="Pentágono 4">
            <a:extLst>
              <a:ext uri="{FF2B5EF4-FFF2-40B4-BE49-F238E27FC236}">
                <a16:creationId xmlns:a16="http://schemas.microsoft.com/office/drawing/2014/main" id="{67874350-75F1-7F4C-5123-936B8C3F425C}"/>
              </a:ext>
            </a:extLst>
          </p:cNvPr>
          <p:cNvSpPr/>
          <p:nvPr/>
        </p:nvSpPr>
        <p:spPr>
          <a:xfrm>
            <a:off x="1540688" y="3843600"/>
            <a:ext cx="6607632" cy="686501"/>
          </a:xfrm>
          <a:prstGeom prst="homePlate">
            <a:avLst>
              <a:gd name="adj" fmla="val 13662"/>
            </a:avLst>
          </a:prstGeom>
          <a:solidFill>
            <a:srgbClr val="FCBD2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SV" sz="1600" dirty="0"/>
              <a:t>Epidemias no controladas pueden erosionar la cooperación internacional, la estabilidad de política económicas y la estabilidad macroeconómica. </a:t>
            </a:r>
          </a:p>
        </p:txBody>
      </p:sp>
      <p:sp>
        <p:nvSpPr>
          <p:cNvPr id="24" name="Cheurón 5">
            <a:extLst>
              <a:ext uri="{FF2B5EF4-FFF2-40B4-BE49-F238E27FC236}">
                <a16:creationId xmlns:a16="http://schemas.microsoft.com/office/drawing/2014/main" id="{1D15338C-2F33-951D-D3A4-6EEC89316B20}"/>
              </a:ext>
            </a:extLst>
          </p:cNvPr>
          <p:cNvSpPr/>
          <p:nvPr/>
        </p:nvSpPr>
        <p:spPr>
          <a:xfrm>
            <a:off x="7994135" y="3911500"/>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6" name="Bocadillo: rectángulo 25">
            <a:extLst>
              <a:ext uri="{FF2B5EF4-FFF2-40B4-BE49-F238E27FC236}">
                <a16:creationId xmlns:a16="http://schemas.microsoft.com/office/drawing/2014/main" id="{2964DAFE-200C-707A-23D1-BA90663EBF51}"/>
              </a:ext>
            </a:extLst>
          </p:cNvPr>
          <p:cNvSpPr/>
          <p:nvPr/>
        </p:nvSpPr>
        <p:spPr>
          <a:xfrm rot="16200000">
            <a:off x="861882" y="3799321"/>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7" name="CuadroTexto 26">
            <a:extLst>
              <a:ext uri="{FF2B5EF4-FFF2-40B4-BE49-F238E27FC236}">
                <a16:creationId xmlns:a16="http://schemas.microsoft.com/office/drawing/2014/main" id="{40BAFE4C-4783-2386-311E-0C4D3ED24C1C}"/>
              </a:ext>
            </a:extLst>
          </p:cNvPr>
          <p:cNvSpPr txBox="1"/>
          <p:nvPr/>
        </p:nvSpPr>
        <p:spPr>
          <a:xfrm>
            <a:off x="849460" y="3914538"/>
            <a:ext cx="681185" cy="523220"/>
          </a:xfrm>
          <a:prstGeom prst="rect">
            <a:avLst/>
          </a:prstGeom>
          <a:noFill/>
        </p:spPr>
        <p:txBody>
          <a:bodyPr wrap="square" rtlCol="0">
            <a:spAutoFit/>
          </a:bodyPr>
          <a:lstStyle/>
          <a:p>
            <a:pPr algn="ctr"/>
            <a:r>
              <a:rPr lang="es-HN" sz="2800" dirty="0">
                <a:solidFill>
                  <a:srgbClr val="FF0000"/>
                </a:solidFill>
                <a:latin typeface="Arial Rounded MT Bold" panose="020F0704030504030204" pitchFamily="34" charset="0"/>
              </a:rPr>
              <a:t>03</a:t>
            </a:r>
          </a:p>
        </p:txBody>
      </p:sp>
      <p:sp>
        <p:nvSpPr>
          <p:cNvPr id="29" name="CuadroTexto 28">
            <a:extLst>
              <a:ext uri="{FF2B5EF4-FFF2-40B4-BE49-F238E27FC236}">
                <a16:creationId xmlns:a16="http://schemas.microsoft.com/office/drawing/2014/main" id="{CBB343EB-CBA2-DFC8-6E30-3253539D51CF}"/>
              </a:ext>
            </a:extLst>
          </p:cNvPr>
          <p:cNvSpPr txBox="1"/>
          <p:nvPr/>
        </p:nvSpPr>
        <p:spPr>
          <a:xfrm>
            <a:off x="1036320" y="4868227"/>
            <a:ext cx="7805469" cy="215444"/>
          </a:xfrm>
          <a:prstGeom prst="rect">
            <a:avLst/>
          </a:prstGeom>
          <a:noFill/>
        </p:spPr>
        <p:txBody>
          <a:bodyPr wrap="square">
            <a:spAutoFit/>
          </a:bodyPr>
          <a:lstStyle/>
          <a:p>
            <a:r>
              <a:rPr lang="es-ES" sz="800" i="0" dirty="0">
                <a:solidFill>
                  <a:srgbClr val="202124"/>
                </a:solidFill>
                <a:effectLst/>
                <a:latin typeface="arial" panose="020B0604020202020204" pitchFamily="34" charset="0"/>
              </a:rPr>
              <a:t>Nota: porcentajes altos de incidencia de VIH/sida contribuyen a reducciones significativas y duraderas en los rangos de crecimiento económico.</a:t>
            </a:r>
            <a:endParaRPr lang="en-US" sz="800" dirty="0"/>
          </a:p>
        </p:txBody>
      </p:sp>
    </p:spTree>
    <p:extLst>
      <p:ext uri="{BB962C8B-B14F-4D97-AF65-F5344CB8AC3E}">
        <p14:creationId xmlns:p14="http://schemas.microsoft.com/office/powerpoint/2010/main" val="246219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8" y="428828"/>
            <a:ext cx="8950817" cy="686501"/>
          </a:xfrm>
        </p:spPr>
        <p:txBody>
          <a:bodyPr>
            <a:noAutofit/>
          </a:bodyPr>
          <a:lstStyle/>
          <a:p>
            <a:pPr algn="l"/>
            <a:r>
              <a:rPr lang="es-SV" sz="2700" b="1" dirty="0"/>
              <a:t>¿Qué es PIB? </a:t>
            </a:r>
            <a:endParaRPr lang="es-SV" sz="1500" dirty="0"/>
          </a:p>
        </p:txBody>
      </p:sp>
      <p:sp>
        <p:nvSpPr>
          <p:cNvPr id="4" name="Rectángulo 3"/>
          <p:cNvSpPr/>
          <p:nvPr/>
        </p:nvSpPr>
        <p:spPr>
          <a:xfrm>
            <a:off x="596900" y="1329512"/>
            <a:ext cx="7835900" cy="1077218"/>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El PIB significa Producto Interno Bruto, y el PIB de un país es el valor total de todos los bienes y servicios finales producidos dentro del país durante un periodo de tiempo (un año calendario).</a:t>
            </a:r>
            <a:endParaRPr lang="es-SV" sz="1600" dirty="0">
              <a:solidFill>
                <a:srgbClr val="6C6463"/>
              </a:solidFill>
            </a:endParaRPr>
          </a:p>
        </p:txBody>
      </p:sp>
      <p:pic>
        <p:nvPicPr>
          <p:cNvPr id="1026" name="Picture 2" descr="Ver las imágenes de origen">
            <a:extLst>
              <a:ext uri="{FF2B5EF4-FFF2-40B4-BE49-F238E27FC236}">
                <a16:creationId xmlns:a16="http://schemas.microsoft.com/office/drawing/2014/main" id="{E80573C7-5421-7A4A-7190-911EED9F182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81474" y="2042160"/>
            <a:ext cx="3501131" cy="28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2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0"/>
            <a:ext cx="8720822" cy="855979"/>
          </a:xfrm>
        </p:spPr>
        <p:txBody>
          <a:bodyPr>
            <a:noAutofit/>
          </a:bodyPr>
          <a:lstStyle/>
          <a:p>
            <a:pPr algn="l"/>
            <a:r>
              <a:rPr lang="es-SV" sz="2700" b="1" dirty="0"/>
              <a:t>Macroeconomía y salud: ¿Cuándo la situación es financieramente insostenible?.</a:t>
            </a:r>
            <a:endParaRPr lang="es-SV" sz="1500" dirty="0"/>
          </a:p>
        </p:txBody>
      </p:sp>
      <p:graphicFrame>
        <p:nvGraphicFramePr>
          <p:cNvPr id="2" name="Marcador de contenido 2">
            <a:extLst>
              <a:ext uri="{FF2B5EF4-FFF2-40B4-BE49-F238E27FC236}">
                <a16:creationId xmlns:a16="http://schemas.microsoft.com/office/drawing/2014/main" id="{47862E17-478E-5073-AAC4-1365D756F6E5}"/>
              </a:ext>
            </a:extLst>
          </p:cNvPr>
          <p:cNvGraphicFramePr>
            <a:graphicFrameLocks/>
          </p:cNvGraphicFramePr>
          <p:nvPr>
            <p:extLst>
              <p:ext uri="{D42A27DB-BD31-4B8C-83A1-F6EECF244321}">
                <p14:modId xmlns:p14="http://schemas.microsoft.com/office/powerpoint/2010/main" val="1004202678"/>
              </p:ext>
            </p:extLst>
          </p:nvPr>
        </p:nvGraphicFramePr>
        <p:xfrm>
          <a:off x="2467478" y="834478"/>
          <a:ext cx="4448503" cy="4159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6D88491-CA34-162E-3C3A-CB84AD3B5788}"/>
              </a:ext>
            </a:extLst>
          </p:cNvPr>
          <p:cNvSpPr txBox="1"/>
          <p:nvPr/>
        </p:nvSpPr>
        <p:spPr>
          <a:xfrm>
            <a:off x="1036320" y="4868227"/>
            <a:ext cx="7805469" cy="169277"/>
          </a:xfrm>
          <a:prstGeom prst="rect">
            <a:avLst/>
          </a:prstGeom>
          <a:noFill/>
        </p:spPr>
        <p:txBody>
          <a:bodyPr wrap="square">
            <a:spAutoFit/>
          </a:bodyPr>
          <a:lstStyle/>
          <a:p>
            <a:r>
              <a:rPr lang="es-ES" sz="500" i="0" dirty="0">
                <a:solidFill>
                  <a:srgbClr val="202124"/>
                </a:solidFill>
                <a:effectLst/>
                <a:latin typeface="arial" panose="020B0604020202020204" pitchFamily="34" charset="0"/>
              </a:rPr>
              <a:t>Fuente: Sostenibilidad financiera de la respuesta al VIH en Centroamérica</a:t>
            </a:r>
            <a:r>
              <a:rPr lang="es-ES" sz="500" dirty="0">
                <a:solidFill>
                  <a:srgbClr val="202124"/>
                </a:solidFill>
                <a:latin typeface="arial" panose="020B0604020202020204" pitchFamily="34" charset="0"/>
              </a:rPr>
              <a:t>. Visión de futuro, abril 2022</a:t>
            </a:r>
            <a:r>
              <a:rPr lang="es-ES" sz="500" i="0" dirty="0">
                <a:solidFill>
                  <a:srgbClr val="202124"/>
                </a:solidFill>
                <a:effectLst/>
                <a:latin typeface="arial" panose="020B0604020202020204" pitchFamily="34" charset="0"/>
              </a:rPr>
              <a:t>.HEP+</a:t>
            </a:r>
            <a:endParaRPr lang="en-US" sz="500" dirty="0"/>
          </a:p>
        </p:txBody>
      </p:sp>
    </p:spTree>
    <p:extLst>
      <p:ext uri="{BB962C8B-B14F-4D97-AF65-F5344CB8AC3E}">
        <p14:creationId xmlns:p14="http://schemas.microsoft.com/office/powerpoint/2010/main" val="1459922329"/>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16.9-Template_12.7.2016</Template>
  <TotalTime>10260</TotalTime>
  <Words>1533</Words>
  <Application>Microsoft Office PowerPoint</Application>
  <PresentationFormat>Custom</PresentationFormat>
  <Paragraphs>144</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Arial Rounded MT Bold</vt:lpstr>
      <vt:lpstr>Calibri</vt:lpstr>
      <vt:lpstr>Gill Sans MT</vt:lpstr>
      <vt:lpstr>16.9-Template_12.7.2016</vt:lpstr>
      <vt:lpstr>Análisis económico vinculados a VIH/sida para detectar acciones y orientar la toma decisiones</vt:lpstr>
      <vt:lpstr>Objetivo</vt:lpstr>
      <vt:lpstr>Contenido</vt:lpstr>
      <vt:lpstr>Tema 1. Conceptos macroeconómicos básicos.</vt:lpstr>
      <vt:lpstr>¿Qué es una Política económica? </vt:lpstr>
      <vt:lpstr>Macroeconomía y salud: economía de la enfermedad</vt:lpstr>
      <vt:lpstr>Macroeconomía y salud: impacto de la salud en desarrollo económico.</vt:lpstr>
      <vt:lpstr>¿Qué es PIB? </vt:lpstr>
      <vt:lpstr>Macroeconomía y salud: ¿Cuándo la situación es financieramente insostenible?.</vt:lpstr>
      <vt:lpstr>Macroeconomía y salud: ¿Cuál es un horizonte deseable y posible de sostenibilidad?</vt:lpstr>
      <vt:lpstr>Proceso de la intervención en salud. Vinculación entre la epidemiología y la economía de la salud</vt:lpstr>
      <vt:lpstr>Tema 2.  Análisis macroeconómico. Sostenibilidad financiera de la respuesta nacional al VIH y las tendencias macroeconómicas.</vt:lpstr>
      <vt:lpstr>El Salvador: Crecimiento del PIB (% anual)</vt:lpstr>
      <vt:lpstr>Centroamérica: Ingreso por habitante al año 2010, 2015 y 2020</vt:lpstr>
      <vt:lpstr>El Salvador: Evolución del presupuesto modificado del Ministerio de Salud.</vt:lpstr>
      <vt:lpstr>El Salvador: Estructura de financiamiento del presupuesto modificado del Ministerio de Salud.</vt:lpstr>
      <vt:lpstr>Centroamérica: Gasto de bolsillo como porcentaje del gasto corriente en salud, 2010,2015, 2019.</vt:lpstr>
      <vt:lpstr>El Salvador: Efecto de la variación del PIB en el presupuesto modificado del Ministerio de Salud y el financiamiento del gasto en VIH/sida</vt:lpstr>
      <vt:lpstr>El Salvador: Importancia fiscal del gasto en VIH/sida, 2012-2021.</vt:lpstr>
      <vt:lpstr>Tema 3.  Análisis económico de la epidemiologia y la orientación del gasto de la respuesta nacional al VIH/sida</vt:lpstr>
      <vt:lpstr>El Salvador: Epidemia de VIH/sida concentrada en población clave</vt:lpstr>
      <vt:lpstr>El Salvador: métricas de la transición Epidémica, 2000-2020.</vt:lpstr>
      <vt:lpstr>Muchas gracias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Senia Hernández</cp:lastModifiedBy>
  <cp:revision>201</cp:revision>
  <dcterms:created xsi:type="dcterms:W3CDTF">2017-03-16T17:43:27Z</dcterms:created>
  <dcterms:modified xsi:type="dcterms:W3CDTF">2022-12-12T18:51:52Z</dcterms:modified>
</cp:coreProperties>
</file>