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79" r:id="rId4"/>
    <p:sldId id="350" r:id="rId5"/>
    <p:sldId id="358" r:id="rId6"/>
    <p:sldId id="285" r:id="rId7"/>
    <p:sldId id="286" r:id="rId8"/>
    <p:sldId id="354" r:id="rId9"/>
    <p:sldId id="355" r:id="rId10"/>
    <p:sldId id="356" r:id="rId11"/>
    <p:sldId id="347" r:id="rId12"/>
    <p:sldId id="359" r:id="rId13"/>
    <p:sldId id="360" r:id="rId14"/>
    <p:sldId id="357" r:id="rId15"/>
    <p:sldId id="361" r:id="rId16"/>
    <p:sldId id="311" r:id="rId17"/>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7D3"/>
    <a:srgbClr val="0DC92C"/>
    <a:srgbClr val="FF66CC"/>
    <a:srgbClr val="FF66FF"/>
    <a:srgbClr val="FF0066"/>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EB3F6-2F47-4C58-966E-2B2F339316C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SV"/>
        </a:p>
      </dgm:t>
    </dgm:pt>
    <dgm:pt modelId="{8C3E0C45-2618-433F-A081-E6F755839E63}">
      <dgm:prSet phldrT="[Texto]"/>
      <dgm:spPr/>
      <dgm:t>
        <a:bodyPr/>
        <a:lstStyle/>
        <a:p>
          <a:r>
            <a:rPr lang="es-ES" b="1" dirty="0">
              <a:latin typeface="Veener"/>
            </a:rPr>
            <a:t>Intervenciones para poblaciones jóvenes Educación integral en sexualidad</a:t>
          </a:r>
          <a:endParaRPr lang="es-SV" b="1" dirty="0">
            <a:latin typeface="Veener"/>
          </a:endParaRPr>
        </a:p>
      </dgm:t>
    </dgm:pt>
    <dgm:pt modelId="{4C6AF0C6-B678-4360-B2B1-94790C5D4198}" type="parTrans" cxnId="{0881A8A7-14E0-47C4-8A8B-C9B102CFAAF9}">
      <dgm:prSet/>
      <dgm:spPr/>
      <dgm:t>
        <a:bodyPr/>
        <a:lstStyle/>
        <a:p>
          <a:endParaRPr lang="es-SV"/>
        </a:p>
      </dgm:t>
    </dgm:pt>
    <dgm:pt modelId="{AD685E1E-42C4-4867-BE08-C26D39568A06}" type="sibTrans" cxnId="{0881A8A7-14E0-47C4-8A8B-C9B102CFAAF9}">
      <dgm:prSet/>
      <dgm:spPr/>
      <dgm:t>
        <a:bodyPr/>
        <a:lstStyle/>
        <a:p>
          <a:endParaRPr lang="es-SV"/>
        </a:p>
      </dgm:t>
    </dgm:pt>
    <dgm:pt modelId="{63BB5849-4724-4BDD-BD37-1AD29D9877C6}">
      <dgm:prSet phldrT="[Texto]"/>
      <dgm:spPr>
        <a:solidFill>
          <a:srgbClr val="EF008C"/>
        </a:solidFill>
      </dgm:spPr>
      <dgm:t>
        <a:bodyPr/>
        <a:lstStyle/>
        <a:p>
          <a:r>
            <a:rPr lang="es-ES" b="1" dirty="0">
              <a:latin typeface="Veener"/>
            </a:rPr>
            <a:t>Fortalecimiento/Formación,</a:t>
          </a:r>
          <a:br>
            <a:rPr lang="es-ES" b="1" dirty="0">
              <a:latin typeface="Veener"/>
            </a:rPr>
          </a:br>
          <a:r>
            <a:rPr lang="es-ES" b="1" dirty="0">
              <a:latin typeface="Veener"/>
            </a:rPr>
            <a:t>Asistencia técnica OSC, Sistema de Salud, Instancias del Estado y actores estratégicos </a:t>
          </a:r>
          <a:endParaRPr lang="es-SV" b="1" dirty="0">
            <a:latin typeface="Veener"/>
          </a:endParaRPr>
        </a:p>
      </dgm:t>
    </dgm:pt>
    <dgm:pt modelId="{0C04AAF1-53EC-4E21-88AA-D43AA8C09878}" type="parTrans" cxnId="{88982DA6-3C9E-49DE-B5B2-914AD69EC703}">
      <dgm:prSet/>
      <dgm:spPr/>
      <dgm:t>
        <a:bodyPr/>
        <a:lstStyle/>
        <a:p>
          <a:endParaRPr lang="es-SV"/>
        </a:p>
      </dgm:t>
    </dgm:pt>
    <dgm:pt modelId="{23AAC02A-A94E-4786-8318-361FE95D6EC7}" type="sibTrans" cxnId="{88982DA6-3C9E-49DE-B5B2-914AD69EC703}">
      <dgm:prSet/>
      <dgm:spPr/>
      <dgm:t>
        <a:bodyPr/>
        <a:lstStyle/>
        <a:p>
          <a:endParaRPr lang="es-SV"/>
        </a:p>
      </dgm:t>
    </dgm:pt>
    <dgm:pt modelId="{10FD055F-E187-46CF-B4EA-9EBF0D61D24B}">
      <dgm:prSet phldrT="[Texto]"/>
      <dgm:spPr/>
      <dgm:t>
        <a:bodyPr/>
        <a:lstStyle/>
        <a:p>
          <a:r>
            <a:rPr lang="es-MX" b="1" dirty="0">
              <a:latin typeface="Veener"/>
            </a:rPr>
            <a:t>Reducción del estigma y la discriminación (VIH-LGBTIQ+)</a:t>
          </a:r>
          <a:endParaRPr lang="es-SV" b="1" dirty="0">
            <a:latin typeface="Veener"/>
          </a:endParaRPr>
        </a:p>
      </dgm:t>
    </dgm:pt>
    <dgm:pt modelId="{926B611F-7453-4647-BB6E-99B77EAFA386}" type="parTrans" cxnId="{D6D21BA0-EA63-4322-95A3-41BCAC15E57B}">
      <dgm:prSet/>
      <dgm:spPr/>
      <dgm:t>
        <a:bodyPr/>
        <a:lstStyle/>
        <a:p>
          <a:endParaRPr lang="es-SV"/>
        </a:p>
      </dgm:t>
    </dgm:pt>
    <dgm:pt modelId="{1A0EF6C0-0761-44CB-8EB2-9DEEF388BA8D}" type="sibTrans" cxnId="{D6D21BA0-EA63-4322-95A3-41BCAC15E57B}">
      <dgm:prSet/>
      <dgm:spPr/>
      <dgm:t>
        <a:bodyPr/>
        <a:lstStyle/>
        <a:p>
          <a:endParaRPr lang="es-SV"/>
        </a:p>
      </dgm:t>
    </dgm:pt>
    <dgm:pt modelId="{5FE93417-97F4-43C5-912D-5D289ABE2B9A}">
      <dgm:prSet phldrT="[Texto]"/>
      <dgm:spPr/>
      <dgm:t>
        <a:bodyPr/>
        <a:lstStyle/>
        <a:p>
          <a:r>
            <a:rPr lang="es-MX" b="1" dirty="0">
              <a:latin typeface="Veener"/>
            </a:rPr>
            <a:t>Prevención de la violencia de género y atención tras episodios de violencia</a:t>
          </a:r>
          <a:endParaRPr lang="es-SV" b="1" dirty="0">
            <a:latin typeface="Veener"/>
          </a:endParaRPr>
        </a:p>
      </dgm:t>
    </dgm:pt>
    <dgm:pt modelId="{FC92A3AE-2CC5-443F-A372-36276B08BBE4}" type="parTrans" cxnId="{AB8D00C2-DDAB-4D02-A5F8-8BAD11CB94B2}">
      <dgm:prSet/>
      <dgm:spPr/>
      <dgm:t>
        <a:bodyPr/>
        <a:lstStyle/>
        <a:p>
          <a:endParaRPr lang="es-SV"/>
        </a:p>
      </dgm:t>
    </dgm:pt>
    <dgm:pt modelId="{3D4B8F6B-23DF-41FC-A1F2-AA0899525491}" type="sibTrans" cxnId="{AB8D00C2-DDAB-4D02-A5F8-8BAD11CB94B2}">
      <dgm:prSet/>
      <dgm:spPr/>
      <dgm:t>
        <a:bodyPr/>
        <a:lstStyle/>
        <a:p>
          <a:endParaRPr lang="es-SV"/>
        </a:p>
      </dgm:t>
    </dgm:pt>
    <dgm:pt modelId="{F63EA524-A897-4AC3-A100-15D5508EFAC5}">
      <dgm:prSet/>
      <dgm:spPr>
        <a:solidFill>
          <a:srgbClr val="EF008C"/>
        </a:solidFill>
      </dgm:spPr>
      <dgm:t>
        <a:bodyPr/>
        <a:lstStyle/>
        <a:p>
          <a:r>
            <a:rPr lang="es-ES" b="1" dirty="0">
              <a:latin typeface="Veener"/>
            </a:rPr>
            <a:t>Contratación social/sostenibilidad de la respuesta nacional de VIH</a:t>
          </a:r>
          <a:endParaRPr lang="es-SV" b="1" dirty="0">
            <a:latin typeface="Veener"/>
          </a:endParaRPr>
        </a:p>
      </dgm:t>
    </dgm:pt>
    <dgm:pt modelId="{1A2C9360-BC18-483E-A59F-BAA85C65F444}" type="parTrans" cxnId="{C7CCB830-9B15-47CF-9B20-68C3B1E3955C}">
      <dgm:prSet/>
      <dgm:spPr/>
      <dgm:t>
        <a:bodyPr/>
        <a:lstStyle/>
        <a:p>
          <a:endParaRPr lang="es-SV"/>
        </a:p>
      </dgm:t>
    </dgm:pt>
    <dgm:pt modelId="{EA26A2C2-BFD3-4065-8D2A-1CCB781901CB}" type="sibTrans" cxnId="{C7CCB830-9B15-47CF-9B20-68C3B1E3955C}">
      <dgm:prSet/>
      <dgm:spPr/>
      <dgm:t>
        <a:bodyPr/>
        <a:lstStyle/>
        <a:p>
          <a:endParaRPr lang="es-SV"/>
        </a:p>
      </dgm:t>
    </dgm:pt>
    <dgm:pt modelId="{D88F0884-283C-486F-B3CB-D3CCFF990041}">
      <dgm:prSet phldrT="[Texto]"/>
      <dgm:spPr/>
      <dgm:t>
        <a:bodyPr/>
        <a:lstStyle/>
        <a:p>
          <a:r>
            <a:rPr lang="es-SV" b="1" dirty="0">
              <a:latin typeface="Veener"/>
            </a:rPr>
            <a:t>Incidencia política/Influencia/intervención multisectorial</a:t>
          </a:r>
        </a:p>
      </dgm:t>
    </dgm:pt>
    <dgm:pt modelId="{C445A23D-7B1B-4F93-BF3A-BF711864141C}" type="sibTrans" cxnId="{D7A5BDF3-E8B8-43C1-ACC3-FD8A68299D45}">
      <dgm:prSet/>
      <dgm:spPr/>
      <dgm:t>
        <a:bodyPr/>
        <a:lstStyle/>
        <a:p>
          <a:endParaRPr lang="es-SV"/>
        </a:p>
      </dgm:t>
    </dgm:pt>
    <dgm:pt modelId="{A7D3D231-3FF0-4323-A214-832BE171711C}" type="parTrans" cxnId="{D7A5BDF3-E8B8-43C1-ACC3-FD8A68299D45}">
      <dgm:prSet/>
      <dgm:spPr/>
      <dgm:t>
        <a:bodyPr/>
        <a:lstStyle/>
        <a:p>
          <a:endParaRPr lang="es-SV"/>
        </a:p>
      </dgm:t>
    </dgm:pt>
    <dgm:pt modelId="{6D4DAE66-6D8D-4016-91E1-55E99B7C50AA}" type="pres">
      <dgm:prSet presAssocID="{303EB3F6-2F47-4C58-966E-2B2F339316CA}" presName="diagram" presStyleCnt="0">
        <dgm:presLayoutVars>
          <dgm:dir/>
          <dgm:resizeHandles val="exact"/>
        </dgm:presLayoutVars>
      </dgm:prSet>
      <dgm:spPr/>
    </dgm:pt>
    <dgm:pt modelId="{C0EF75FF-023C-4ADA-AA5A-247335DF8686}" type="pres">
      <dgm:prSet presAssocID="{8C3E0C45-2618-433F-A081-E6F755839E63}" presName="node" presStyleLbl="node1" presStyleIdx="0" presStyleCnt="6" custLinFactX="10000" custLinFactNeighborX="100000" custLinFactNeighborY="4596">
        <dgm:presLayoutVars>
          <dgm:bulletEnabled val="1"/>
        </dgm:presLayoutVars>
      </dgm:prSet>
      <dgm:spPr/>
    </dgm:pt>
    <dgm:pt modelId="{5851AD41-D879-4D4A-B89D-A92F392EDA81}" type="pres">
      <dgm:prSet presAssocID="{AD685E1E-42C4-4867-BE08-C26D39568A06}" presName="sibTrans" presStyleCnt="0"/>
      <dgm:spPr/>
    </dgm:pt>
    <dgm:pt modelId="{D713FF91-3C9E-439D-98AE-903E90404D29}" type="pres">
      <dgm:prSet presAssocID="{63BB5849-4724-4BDD-BD37-1AD29D9877C6}" presName="node" presStyleLbl="node1" presStyleIdx="1" presStyleCnt="6" custLinFactX="-7984" custLinFactNeighborX="-100000" custLinFactNeighborY="4596">
        <dgm:presLayoutVars>
          <dgm:bulletEnabled val="1"/>
        </dgm:presLayoutVars>
      </dgm:prSet>
      <dgm:spPr/>
    </dgm:pt>
    <dgm:pt modelId="{27E92447-78C1-48E9-9FE2-970AD730C59A}" type="pres">
      <dgm:prSet presAssocID="{23AAC02A-A94E-4786-8318-361FE95D6EC7}" presName="sibTrans" presStyleCnt="0"/>
      <dgm:spPr/>
    </dgm:pt>
    <dgm:pt modelId="{DB534125-0944-4F02-B754-06B288A1C584}" type="pres">
      <dgm:prSet presAssocID="{10FD055F-E187-46CF-B4EA-9EBF0D61D24B}" presName="node" presStyleLbl="node1" presStyleIdx="2" presStyleCnt="6" custScaleX="107004" custScaleY="100264">
        <dgm:presLayoutVars>
          <dgm:bulletEnabled val="1"/>
        </dgm:presLayoutVars>
      </dgm:prSet>
      <dgm:spPr/>
    </dgm:pt>
    <dgm:pt modelId="{D0D25255-8B75-46A4-89E5-1D33768D9339}" type="pres">
      <dgm:prSet presAssocID="{1A0EF6C0-0761-44CB-8EB2-9DEEF388BA8D}" presName="sibTrans" presStyleCnt="0"/>
      <dgm:spPr/>
    </dgm:pt>
    <dgm:pt modelId="{1864C6A4-E0DC-4C16-8F69-37C40A5EE030}" type="pres">
      <dgm:prSet presAssocID="{5FE93417-97F4-43C5-912D-5D289ABE2B9A}" presName="node" presStyleLbl="node1" presStyleIdx="3" presStyleCnt="6">
        <dgm:presLayoutVars>
          <dgm:bulletEnabled val="1"/>
        </dgm:presLayoutVars>
      </dgm:prSet>
      <dgm:spPr/>
    </dgm:pt>
    <dgm:pt modelId="{885E8FA0-B350-4A8C-8BDB-CB3B6B614C23}" type="pres">
      <dgm:prSet presAssocID="{3D4B8F6B-23DF-41FC-A1F2-AA0899525491}" presName="sibTrans" presStyleCnt="0"/>
      <dgm:spPr/>
    </dgm:pt>
    <dgm:pt modelId="{A93D4EB2-9A66-4474-B6B4-8D938A70A29F}" type="pres">
      <dgm:prSet presAssocID="{D88F0884-283C-486F-B3CB-D3CCFF990041}" presName="node" presStyleLbl="node1" presStyleIdx="4" presStyleCnt="6">
        <dgm:presLayoutVars>
          <dgm:bulletEnabled val="1"/>
        </dgm:presLayoutVars>
      </dgm:prSet>
      <dgm:spPr/>
    </dgm:pt>
    <dgm:pt modelId="{28C215A0-3D13-4B4A-8CF7-E021E59842F6}" type="pres">
      <dgm:prSet presAssocID="{C445A23D-7B1B-4F93-BF3A-BF711864141C}" presName="sibTrans" presStyleCnt="0"/>
      <dgm:spPr/>
    </dgm:pt>
    <dgm:pt modelId="{6CD2DD48-DA01-488F-A6B1-0DE5BE8F1429}" type="pres">
      <dgm:prSet presAssocID="{F63EA524-A897-4AC3-A100-15D5508EFAC5}" presName="node" presStyleLbl="node1" presStyleIdx="5" presStyleCnt="6">
        <dgm:presLayoutVars>
          <dgm:bulletEnabled val="1"/>
        </dgm:presLayoutVars>
      </dgm:prSet>
      <dgm:spPr/>
    </dgm:pt>
  </dgm:ptLst>
  <dgm:cxnLst>
    <dgm:cxn modelId="{92BA5D0D-FF94-4B20-B713-26EE9086AACB}" type="presOf" srcId="{10FD055F-E187-46CF-B4EA-9EBF0D61D24B}" destId="{DB534125-0944-4F02-B754-06B288A1C584}" srcOrd="0" destOrd="0" presId="urn:microsoft.com/office/officeart/2005/8/layout/default"/>
    <dgm:cxn modelId="{B1BEAE22-84F1-48B7-8928-DF8187C5EFF0}" type="presOf" srcId="{D88F0884-283C-486F-B3CB-D3CCFF990041}" destId="{A93D4EB2-9A66-4474-B6B4-8D938A70A29F}" srcOrd="0" destOrd="0" presId="urn:microsoft.com/office/officeart/2005/8/layout/default"/>
    <dgm:cxn modelId="{8EB9CF2C-AF1E-4BDF-A58C-5482BFC2953E}" type="presOf" srcId="{303EB3F6-2F47-4C58-966E-2B2F339316CA}" destId="{6D4DAE66-6D8D-4016-91E1-55E99B7C50AA}" srcOrd="0" destOrd="0" presId="urn:microsoft.com/office/officeart/2005/8/layout/default"/>
    <dgm:cxn modelId="{C7CCB830-9B15-47CF-9B20-68C3B1E3955C}" srcId="{303EB3F6-2F47-4C58-966E-2B2F339316CA}" destId="{F63EA524-A897-4AC3-A100-15D5508EFAC5}" srcOrd="5" destOrd="0" parTransId="{1A2C9360-BC18-483E-A59F-BAA85C65F444}" sibTransId="{EA26A2C2-BFD3-4065-8D2A-1CCB781901CB}"/>
    <dgm:cxn modelId="{72B8964F-6D2B-430E-AC55-19B018CC87E9}" type="presOf" srcId="{F63EA524-A897-4AC3-A100-15D5508EFAC5}" destId="{6CD2DD48-DA01-488F-A6B1-0DE5BE8F1429}" srcOrd="0" destOrd="0" presId="urn:microsoft.com/office/officeart/2005/8/layout/default"/>
    <dgm:cxn modelId="{31234196-8EDB-4B84-9EBF-2544EC303FEB}" type="presOf" srcId="{8C3E0C45-2618-433F-A081-E6F755839E63}" destId="{C0EF75FF-023C-4ADA-AA5A-247335DF8686}" srcOrd="0" destOrd="0" presId="urn:microsoft.com/office/officeart/2005/8/layout/default"/>
    <dgm:cxn modelId="{D6D21BA0-EA63-4322-95A3-41BCAC15E57B}" srcId="{303EB3F6-2F47-4C58-966E-2B2F339316CA}" destId="{10FD055F-E187-46CF-B4EA-9EBF0D61D24B}" srcOrd="2" destOrd="0" parTransId="{926B611F-7453-4647-BB6E-99B77EAFA386}" sibTransId="{1A0EF6C0-0761-44CB-8EB2-9DEEF388BA8D}"/>
    <dgm:cxn modelId="{723D43A3-9768-4C1F-B1CF-15FB282DF7AC}" type="presOf" srcId="{5FE93417-97F4-43C5-912D-5D289ABE2B9A}" destId="{1864C6A4-E0DC-4C16-8F69-37C40A5EE030}" srcOrd="0" destOrd="0" presId="urn:microsoft.com/office/officeart/2005/8/layout/default"/>
    <dgm:cxn modelId="{88982DA6-3C9E-49DE-B5B2-914AD69EC703}" srcId="{303EB3F6-2F47-4C58-966E-2B2F339316CA}" destId="{63BB5849-4724-4BDD-BD37-1AD29D9877C6}" srcOrd="1" destOrd="0" parTransId="{0C04AAF1-53EC-4E21-88AA-D43AA8C09878}" sibTransId="{23AAC02A-A94E-4786-8318-361FE95D6EC7}"/>
    <dgm:cxn modelId="{0881A8A7-14E0-47C4-8A8B-C9B102CFAAF9}" srcId="{303EB3F6-2F47-4C58-966E-2B2F339316CA}" destId="{8C3E0C45-2618-433F-A081-E6F755839E63}" srcOrd="0" destOrd="0" parTransId="{4C6AF0C6-B678-4360-B2B1-94790C5D4198}" sibTransId="{AD685E1E-42C4-4867-BE08-C26D39568A06}"/>
    <dgm:cxn modelId="{AB8D00C2-DDAB-4D02-A5F8-8BAD11CB94B2}" srcId="{303EB3F6-2F47-4C58-966E-2B2F339316CA}" destId="{5FE93417-97F4-43C5-912D-5D289ABE2B9A}" srcOrd="3" destOrd="0" parTransId="{FC92A3AE-2CC5-443F-A372-36276B08BBE4}" sibTransId="{3D4B8F6B-23DF-41FC-A1F2-AA0899525491}"/>
    <dgm:cxn modelId="{4648F3F2-14C1-49EF-B28D-32EC5F5730A9}" type="presOf" srcId="{63BB5849-4724-4BDD-BD37-1AD29D9877C6}" destId="{D713FF91-3C9E-439D-98AE-903E90404D29}" srcOrd="0" destOrd="0" presId="urn:microsoft.com/office/officeart/2005/8/layout/default"/>
    <dgm:cxn modelId="{D7A5BDF3-E8B8-43C1-ACC3-FD8A68299D45}" srcId="{303EB3F6-2F47-4C58-966E-2B2F339316CA}" destId="{D88F0884-283C-486F-B3CB-D3CCFF990041}" srcOrd="4" destOrd="0" parTransId="{A7D3D231-3FF0-4323-A214-832BE171711C}" sibTransId="{C445A23D-7B1B-4F93-BF3A-BF711864141C}"/>
    <dgm:cxn modelId="{54CC6501-308C-4494-A2AF-E5D7D8D46AA0}" type="presParOf" srcId="{6D4DAE66-6D8D-4016-91E1-55E99B7C50AA}" destId="{C0EF75FF-023C-4ADA-AA5A-247335DF8686}" srcOrd="0" destOrd="0" presId="urn:microsoft.com/office/officeart/2005/8/layout/default"/>
    <dgm:cxn modelId="{BC5DA7F6-3DC5-433C-A421-E6500BDB6843}" type="presParOf" srcId="{6D4DAE66-6D8D-4016-91E1-55E99B7C50AA}" destId="{5851AD41-D879-4D4A-B89D-A92F392EDA81}" srcOrd="1" destOrd="0" presId="urn:microsoft.com/office/officeart/2005/8/layout/default"/>
    <dgm:cxn modelId="{2BBEC73F-FD20-4177-9D64-B46A1CF3E0F6}" type="presParOf" srcId="{6D4DAE66-6D8D-4016-91E1-55E99B7C50AA}" destId="{D713FF91-3C9E-439D-98AE-903E90404D29}" srcOrd="2" destOrd="0" presId="urn:microsoft.com/office/officeart/2005/8/layout/default"/>
    <dgm:cxn modelId="{24BE5B69-F1CD-4847-AC62-D8C023409BD2}" type="presParOf" srcId="{6D4DAE66-6D8D-4016-91E1-55E99B7C50AA}" destId="{27E92447-78C1-48E9-9FE2-970AD730C59A}" srcOrd="3" destOrd="0" presId="urn:microsoft.com/office/officeart/2005/8/layout/default"/>
    <dgm:cxn modelId="{D686BD1F-C629-4355-B484-0BDCAC7D7E57}" type="presParOf" srcId="{6D4DAE66-6D8D-4016-91E1-55E99B7C50AA}" destId="{DB534125-0944-4F02-B754-06B288A1C584}" srcOrd="4" destOrd="0" presId="urn:microsoft.com/office/officeart/2005/8/layout/default"/>
    <dgm:cxn modelId="{53727104-3B61-4A62-990C-F0675F403BA1}" type="presParOf" srcId="{6D4DAE66-6D8D-4016-91E1-55E99B7C50AA}" destId="{D0D25255-8B75-46A4-89E5-1D33768D9339}" srcOrd="5" destOrd="0" presId="urn:microsoft.com/office/officeart/2005/8/layout/default"/>
    <dgm:cxn modelId="{49053188-8B28-4308-90A3-7AAF680045F1}" type="presParOf" srcId="{6D4DAE66-6D8D-4016-91E1-55E99B7C50AA}" destId="{1864C6A4-E0DC-4C16-8F69-37C40A5EE030}" srcOrd="6" destOrd="0" presId="urn:microsoft.com/office/officeart/2005/8/layout/default"/>
    <dgm:cxn modelId="{D8003BAC-7909-405D-9D9A-E613EC5AF91E}" type="presParOf" srcId="{6D4DAE66-6D8D-4016-91E1-55E99B7C50AA}" destId="{885E8FA0-B350-4A8C-8BDB-CB3B6B614C23}" srcOrd="7" destOrd="0" presId="urn:microsoft.com/office/officeart/2005/8/layout/default"/>
    <dgm:cxn modelId="{B2EC6BF1-EEF2-4A96-96C2-353339D379F1}" type="presParOf" srcId="{6D4DAE66-6D8D-4016-91E1-55E99B7C50AA}" destId="{A93D4EB2-9A66-4474-B6B4-8D938A70A29F}" srcOrd="8" destOrd="0" presId="urn:microsoft.com/office/officeart/2005/8/layout/default"/>
    <dgm:cxn modelId="{FBF41DF2-A5BD-4039-9C2C-9BDCD151E75E}" type="presParOf" srcId="{6D4DAE66-6D8D-4016-91E1-55E99B7C50AA}" destId="{28C215A0-3D13-4B4A-8CF7-E021E59842F6}" srcOrd="9" destOrd="0" presId="urn:microsoft.com/office/officeart/2005/8/layout/default"/>
    <dgm:cxn modelId="{5CEA40BA-7B98-45BE-8959-A835DADCC5B6}" type="presParOf" srcId="{6D4DAE66-6D8D-4016-91E1-55E99B7C50AA}" destId="{6CD2DD48-DA01-488F-A6B1-0DE5BE8F142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F75FF-023C-4ADA-AA5A-247335DF8686}">
      <dsp:nvSpPr>
        <dsp:cNvPr id="0" name=""/>
        <dsp:cNvSpPr/>
      </dsp:nvSpPr>
      <dsp:spPr>
        <a:xfrm>
          <a:off x="3538116" y="175048"/>
          <a:ext cx="3214241" cy="19285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Veener"/>
            </a:rPr>
            <a:t>Intervenciones para poblaciones jóvenes Educación integral en sexualidad</a:t>
          </a:r>
          <a:endParaRPr lang="es-SV" sz="1800" b="1" kern="1200" dirty="0">
            <a:latin typeface="Veener"/>
          </a:endParaRPr>
        </a:p>
      </dsp:txBody>
      <dsp:txXfrm>
        <a:off x="3538116" y="175048"/>
        <a:ext cx="3214241" cy="1928544"/>
      </dsp:txXfrm>
    </dsp:sp>
    <dsp:sp modelId="{D713FF91-3C9E-439D-98AE-903E90404D29}">
      <dsp:nvSpPr>
        <dsp:cNvPr id="0" name=""/>
        <dsp:cNvSpPr/>
      </dsp:nvSpPr>
      <dsp:spPr>
        <a:xfrm>
          <a:off x="67250" y="175048"/>
          <a:ext cx="3214241" cy="1928544"/>
        </a:xfrm>
        <a:prstGeom prst="rect">
          <a:avLst/>
        </a:prstGeom>
        <a:solidFill>
          <a:srgbClr val="EF0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Veener"/>
            </a:rPr>
            <a:t>Fortalecimiento/Formación,</a:t>
          </a:r>
          <a:br>
            <a:rPr lang="es-ES" sz="1800" b="1" kern="1200" dirty="0">
              <a:latin typeface="Veener"/>
            </a:rPr>
          </a:br>
          <a:r>
            <a:rPr lang="es-ES" sz="1800" b="1" kern="1200" dirty="0">
              <a:latin typeface="Veener"/>
            </a:rPr>
            <a:t>Asistencia técnica OSC, Sistema de Salud, Instancias del Estado y actores estratégicos </a:t>
          </a:r>
          <a:endParaRPr lang="es-SV" sz="1800" b="1" kern="1200" dirty="0">
            <a:latin typeface="Veener"/>
          </a:endParaRPr>
        </a:p>
      </dsp:txBody>
      <dsp:txXfrm>
        <a:off x="67250" y="175048"/>
        <a:ext cx="3214241" cy="1928544"/>
      </dsp:txXfrm>
    </dsp:sp>
    <dsp:sp modelId="{DB534125-0944-4F02-B754-06B288A1C584}">
      <dsp:nvSpPr>
        <dsp:cNvPr id="0" name=""/>
        <dsp:cNvSpPr/>
      </dsp:nvSpPr>
      <dsp:spPr>
        <a:xfrm>
          <a:off x="7073781" y="83866"/>
          <a:ext cx="3439366" cy="19336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Veener"/>
            </a:rPr>
            <a:t>Reducción del estigma y la discriminación (VIH-LGBTIQ+)</a:t>
          </a:r>
          <a:endParaRPr lang="es-SV" sz="1800" b="1" kern="1200" dirty="0">
            <a:latin typeface="Veener"/>
          </a:endParaRPr>
        </a:p>
      </dsp:txBody>
      <dsp:txXfrm>
        <a:off x="7073781" y="83866"/>
        <a:ext cx="3439366" cy="1933635"/>
      </dsp:txXfrm>
    </dsp:sp>
    <dsp:sp modelId="{1864C6A4-E0DC-4C16-8F69-37C40A5EE030}">
      <dsp:nvSpPr>
        <dsp:cNvPr id="0" name=""/>
        <dsp:cNvSpPr/>
      </dsp:nvSpPr>
      <dsp:spPr>
        <a:xfrm>
          <a:off x="115014" y="2338926"/>
          <a:ext cx="3214241" cy="19285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Veener"/>
            </a:rPr>
            <a:t>Prevención de la violencia de género y atención tras episodios de violencia</a:t>
          </a:r>
          <a:endParaRPr lang="es-SV" sz="1800" b="1" kern="1200" dirty="0">
            <a:latin typeface="Veener"/>
          </a:endParaRPr>
        </a:p>
      </dsp:txBody>
      <dsp:txXfrm>
        <a:off x="115014" y="2338926"/>
        <a:ext cx="3214241" cy="1928544"/>
      </dsp:txXfrm>
    </dsp:sp>
    <dsp:sp modelId="{A93D4EB2-9A66-4474-B6B4-8D938A70A29F}">
      <dsp:nvSpPr>
        <dsp:cNvPr id="0" name=""/>
        <dsp:cNvSpPr/>
      </dsp:nvSpPr>
      <dsp:spPr>
        <a:xfrm>
          <a:off x="3650679" y="2338926"/>
          <a:ext cx="3214241" cy="19285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SV" sz="1800" b="1" kern="1200" dirty="0">
              <a:latin typeface="Veener"/>
            </a:rPr>
            <a:t>Incidencia política/Influencia/intervención multisectorial</a:t>
          </a:r>
        </a:p>
      </dsp:txBody>
      <dsp:txXfrm>
        <a:off x="3650679" y="2338926"/>
        <a:ext cx="3214241" cy="1928544"/>
      </dsp:txXfrm>
    </dsp:sp>
    <dsp:sp modelId="{6CD2DD48-DA01-488F-A6B1-0DE5BE8F1429}">
      <dsp:nvSpPr>
        <dsp:cNvPr id="0" name=""/>
        <dsp:cNvSpPr/>
      </dsp:nvSpPr>
      <dsp:spPr>
        <a:xfrm>
          <a:off x="7186344" y="2338926"/>
          <a:ext cx="3214241" cy="1928544"/>
        </a:xfrm>
        <a:prstGeom prst="rect">
          <a:avLst/>
        </a:prstGeom>
        <a:solidFill>
          <a:srgbClr val="EF0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Veener"/>
            </a:rPr>
            <a:t>Contratación social/sostenibilidad de la respuesta nacional de VIH</a:t>
          </a:r>
          <a:endParaRPr lang="es-SV" sz="1800" b="1" kern="1200" dirty="0">
            <a:latin typeface="Veener"/>
          </a:endParaRPr>
        </a:p>
      </dsp:txBody>
      <dsp:txXfrm>
        <a:off x="7186344" y="2338926"/>
        <a:ext cx="3214241" cy="19285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F14F2-D192-4FD1-91C3-B93F86D31A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9C4EE88E-E67F-4B68-82A4-A322180BF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02AB9CCB-6AF3-4B00-AF7B-4B83FAB7A1EE}"/>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72E49A0B-BE3D-4EFC-BD89-D132EB941B7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A35356C-A626-4EA9-B11B-9854728EF359}"/>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343297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9A50D-8227-4FF5-B9AA-95B224068B1A}"/>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CE586C2C-2B57-42F2-AB1E-199691AD0D9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4FEFCCA-4E43-439B-9049-2E8CE28F5030}"/>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ACC62617-CDF8-4ECA-8425-01E1EF99EC8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D9830F6-4438-4D9F-826F-40E18246746C}"/>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248881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E53732-07ED-4AEC-801D-239B2A72A1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FE883C92-5C2B-4A94-8B93-72D1E236AA1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4A885642-7D0D-4725-A5B3-38C4613F3029}"/>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A79BBE79-0FFD-451A-8F3D-E830BC1B20A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8DA49204-BC38-41BC-85E8-CAAC17DD3411}"/>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297413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9AA28-D201-4208-8A9E-5111AAAE51B4}"/>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0690BA8C-70F8-4CBA-A128-18DD82A991F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651A6932-6A8E-43B1-A5E0-D4654454EE38}"/>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77611B84-FED3-487E-93AF-1D72D8015044}"/>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E2C23D6-9A78-4C48-ADCB-5906EFD816F5}"/>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38005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518FA-7383-4080-A29E-94631013A5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FC6FCF4E-E1D1-4E89-AD65-F3C365DC1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1F00BA3-1AB6-4816-AE5F-2F4F3A1E7ECF}"/>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8DC12E88-35B5-4F46-9D26-8897F1DA5C54}"/>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3C45F121-615C-42F8-925B-0BAC09AD724E}"/>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134649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D2F12-B3D3-40EF-876F-092647F00B6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1282781C-8020-44CD-A8CE-12503CEA9A3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76DA1233-4C0E-421E-BFAE-63E74BBA372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F98663B6-E8A3-4C44-8AFA-0B4E9E281ECC}"/>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6" name="Marcador de pie de página 5">
            <a:extLst>
              <a:ext uri="{FF2B5EF4-FFF2-40B4-BE49-F238E27FC236}">
                <a16:creationId xmlns:a16="http://schemas.microsoft.com/office/drawing/2014/main" id="{B069C671-09BA-4E10-8B6D-83CA6249DA64}"/>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5DD47A73-2E61-4C2F-A832-58EEEDC8A322}"/>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118605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2FA43-A19B-49B6-B4D4-1802542C13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50FA7AFC-F89A-4AD9-B864-8055F4174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654852-9544-430A-A59E-671DB3310D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FF3298D0-CE4C-4171-A1BB-035C9D231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9F33C98-A221-4A24-87A6-F104D194561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7B0BA754-1F7D-4F73-A2DA-CE35387C26C0}"/>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8" name="Marcador de pie de página 7">
            <a:extLst>
              <a:ext uri="{FF2B5EF4-FFF2-40B4-BE49-F238E27FC236}">
                <a16:creationId xmlns:a16="http://schemas.microsoft.com/office/drawing/2014/main" id="{9B3F26CA-0A28-4F8D-BB32-F75668A50D51}"/>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AA11C069-3DB2-4C08-8F98-08C5F7D4A1F4}"/>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161797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EA4F6-6F43-4DD5-B179-2FD1A4D6616E}"/>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CEE59A7C-5EB4-4985-88DE-E6AF732DF66F}"/>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4" name="Marcador de pie de página 3">
            <a:extLst>
              <a:ext uri="{FF2B5EF4-FFF2-40B4-BE49-F238E27FC236}">
                <a16:creationId xmlns:a16="http://schemas.microsoft.com/office/drawing/2014/main" id="{E36808AD-1FD8-49E5-A8BB-D9040F85A836}"/>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7FAA37EA-9793-45A6-943C-7EDD38A696D8}"/>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88894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E55712-0BF4-4ACC-B408-A0E4D9F616AC}"/>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3" name="Marcador de pie de página 2">
            <a:extLst>
              <a:ext uri="{FF2B5EF4-FFF2-40B4-BE49-F238E27FC236}">
                <a16:creationId xmlns:a16="http://schemas.microsoft.com/office/drawing/2014/main" id="{CAD510E2-6E2A-4136-A6D0-EF9A50DCD6D0}"/>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00A0F482-6FAC-4FB8-A9F1-33EF703555A5}"/>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263890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B42B5-C14F-460E-A1ED-D493EB4E25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C167BA42-0073-43DF-8C81-3130D57F7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D884C8B-3B48-4962-961F-62C479994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AC75DC0-E5F5-4399-8C2F-7335B2D8D0E2}"/>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6" name="Marcador de pie de página 5">
            <a:extLst>
              <a:ext uri="{FF2B5EF4-FFF2-40B4-BE49-F238E27FC236}">
                <a16:creationId xmlns:a16="http://schemas.microsoft.com/office/drawing/2014/main" id="{6DD863ED-4296-487D-9814-B7920E1408A4}"/>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38336EBD-323D-4CAE-8D01-E70725682298}"/>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203188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CDE302-F9E5-47F0-9FB4-B4A2A41491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A13B7F18-CFD2-4C0C-A513-31BDF65A0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72AA18B6-6430-4C77-A573-9687E7EDC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D57C45-EA37-4EFE-A40F-4A3065F819E3}"/>
              </a:ext>
            </a:extLst>
          </p:cNvPr>
          <p:cNvSpPr>
            <a:spLocks noGrp="1"/>
          </p:cNvSpPr>
          <p:nvPr>
            <p:ph type="dt" sz="half" idx="10"/>
          </p:nvPr>
        </p:nvSpPr>
        <p:spPr/>
        <p:txBody>
          <a:bodyPr/>
          <a:lstStyle/>
          <a:p>
            <a:fld id="{163565F3-6265-47AF-9F17-6BDE31BCEAF3}" type="datetimeFigureOut">
              <a:rPr lang="es-SV" smtClean="0"/>
              <a:t>18/8/2022</a:t>
            </a:fld>
            <a:endParaRPr lang="es-SV"/>
          </a:p>
        </p:txBody>
      </p:sp>
      <p:sp>
        <p:nvSpPr>
          <p:cNvPr id="6" name="Marcador de pie de página 5">
            <a:extLst>
              <a:ext uri="{FF2B5EF4-FFF2-40B4-BE49-F238E27FC236}">
                <a16:creationId xmlns:a16="http://schemas.microsoft.com/office/drawing/2014/main" id="{E4AAA1B6-3828-4D75-8B00-2A94D09946E0}"/>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3F2C24E-7A10-40BD-B1C9-62A32D7477A3}"/>
              </a:ext>
            </a:extLst>
          </p:cNvPr>
          <p:cNvSpPr>
            <a:spLocks noGrp="1"/>
          </p:cNvSpPr>
          <p:nvPr>
            <p:ph type="sldNum" sz="quarter" idx="12"/>
          </p:nvPr>
        </p:nvSpPr>
        <p:spPr/>
        <p:txBody>
          <a:bodyPr/>
          <a:lstStyle/>
          <a:p>
            <a:fld id="{61FCF552-90CC-4A8F-A970-A515E19003BA}" type="slidenum">
              <a:rPr lang="es-SV" smtClean="0"/>
              <a:t>‹Nº›</a:t>
            </a:fld>
            <a:endParaRPr lang="es-SV"/>
          </a:p>
        </p:txBody>
      </p:sp>
    </p:spTree>
    <p:extLst>
      <p:ext uri="{BB962C8B-B14F-4D97-AF65-F5344CB8AC3E}">
        <p14:creationId xmlns:p14="http://schemas.microsoft.com/office/powerpoint/2010/main" val="389791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7C20268-3E20-4B84-90EF-6ADEC9868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4F9AD06-912A-4BF1-A9A9-9CC3D8507D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E735357-CE5E-43E4-AB7C-33CE55037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565F3-6265-47AF-9F17-6BDE31BCEAF3}" type="datetimeFigureOut">
              <a:rPr lang="es-SV" smtClean="0"/>
              <a:t>18/8/2022</a:t>
            </a:fld>
            <a:endParaRPr lang="es-SV"/>
          </a:p>
        </p:txBody>
      </p:sp>
      <p:sp>
        <p:nvSpPr>
          <p:cNvPr id="5" name="Marcador de pie de página 4">
            <a:extLst>
              <a:ext uri="{FF2B5EF4-FFF2-40B4-BE49-F238E27FC236}">
                <a16:creationId xmlns:a16="http://schemas.microsoft.com/office/drawing/2014/main" id="{123FDE93-054D-485F-A724-5B5943B62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7EF4A15C-2D7B-413C-B6F8-1F671913E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CF552-90CC-4A8F-A970-A515E19003BA}" type="slidenum">
              <a:rPr lang="es-SV" smtClean="0"/>
              <a:t>‹Nº›</a:t>
            </a:fld>
            <a:endParaRPr lang="es-SV"/>
          </a:p>
        </p:txBody>
      </p:sp>
    </p:spTree>
    <p:extLst>
      <p:ext uri="{BB962C8B-B14F-4D97-AF65-F5344CB8AC3E}">
        <p14:creationId xmlns:p14="http://schemas.microsoft.com/office/powerpoint/2010/main" val="2653544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sp>
        <p:nvSpPr>
          <p:cNvPr id="6" name="CuadroTexto 5">
            <a:extLst>
              <a:ext uri="{FF2B5EF4-FFF2-40B4-BE49-F238E27FC236}">
                <a16:creationId xmlns:a16="http://schemas.microsoft.com/office/drawing/2014/main" id="{91BC3900-F98A-4FBE-808A-1D85754C3CA6}"/>
              </a:ext>
            </a:extLst>
          </p:cNvPr>
          <p:cNvSpPr txBox="1"/>
          <p:nvPr/>
        </p:nvSpPr>
        <p:spPr>
          <a:xfrm>
            <a:off x="1714378" y="3039954"/>
            <a:ext cx="8763244" cy="1569660"/>
          </a:xfrm>
          <a:prstGeom prst="rect">
            <a:avLst/>
          </a:prstGeom>
          <a:solidFill>
            <a:srgbClr val="EF008C"/>
          </a:solidFill>
        </p:spPr>
        <p:txBody>
          <a:bodyPr wrap="square" rtlCol="0">
            <a:spAutoFit/>
          </a:bodyPr>
          <a:lstStyle/>
          <a:p>
            <a:pPr algn="ctr"/>
            <a:r>
              <a:rPr lang="es-MX" sz="4800" dirty="0">
                <a:solidFill>
                  <a:schemeClr val="bg1"/>
                </a:solidFill>
                <a:latin typeface="Veneer" panose="02000806000000000000" pitchFamily="50" charset="0"/>
              </a:rPr>
              <a:t>Estrategia de contratación social</a:t>
            </a:r>
          </a:p>
          <a:p>
            <a:pPr algn="ctr"/>
            <a:endParaRPr lang="es-MX" sz="4800" dirty="0">
              <a:solidFill>
                <a:schemeClr val="bg1"/>
              </a:solidFill>
              <a:latin typeface="Veneer" panose="02000806000000000000" pitchFamily="50" charset="0"/>
            </a:endParaRPr>
          </a:p>
        </p:txBody>
      </p:sp>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0760" y="630631"/>
            <a:ext cx="2193345" cy="832925"/>
          </a:xfrm>
          <a:prstGeom prst="rect">
            <a:avLst/>
          </a:prstGeom>
        </p:spPr>
      </p:pic>
      <p:sp>
        <p:nvSpPr>
          <p:cNvPr id="2" name="CuadroTexto 1">
            <a:extLst>
              <a:ext uri="{FF2B5EF4-FFF2-40B4-BE49-F238E27FC236}">
                <a16:creationId xmlns:a16="http://schemas.microsoft.com/office/drawing/2014/main" id="{75FE13DC-1AF5-4612-993E-0B8BAF6A0B25}"/>
              </a:ext>
            </a:extLst>
          </p:cNvPr>
          <p:cNvSpPr txBox="1"/>
          <p:nvPr/>
        </p:nvSpPr>
        <p:spPr>
          <a:xfrm>
            <a:off x="887895" y="771058"/>
            <a:ext cx="7749668" cy="1384995"/>
          </a:xfrm>
          <a:prstGeom prst="rect">
            <a:avLst/>
          </a:prstGeom>
          <a:noFill/>
        </p:spPr>
        <p:txBody>
          <a:bodyPr wrap="square" rtlCol="0">
            <a:spAutoFit/>
          </a:bodyPr>
          <a:lstStyle/>
          <a:p>
            <a:r>
              <a:rPr lang="es-MX" sz="2800" dirty="0">
                <a:solidFill>
                  <a:schemeClr val="bg1"/>
                </a:solidFill>
                <a:latin typeface="Veneer" panose="02000806000000000000" pitchFamily="50" charset="0"/>
              </a:rPr>
              <a:t>Reforzar la respuesta nacional al VIH, centrándose en las poblaciones clave y alineándose con los objetivos internacionales.</a:t>
            </a:r>
            <a:endParaRPr lang="es-SV" sz="2800" dirty="0">
              <a:solidFill>
                <a:schemeClr val="bg1"/>
              </a:solidFill>
              <a:latin typeface="Veneer" panose="02000806000000000000" pitchFamily="50" charset="0"/>
            </a:endParaRPr>
          </a:p>
        </p:txBody>
      </p:sp>
      <p:sp>
        <p:nvSpPr>
          <p:cNvPr id="5" name="CuadroTexto 4">
            <a:extLst>
              <a:ext uri="{FF2B5EF4-FFF2-40B4-BE49-F238E27FC236}">
                <a16:creationId xmlns:a16="http://schemas.microsoft.com/office/drawing/2014/main" id="{2338079B-64B3-D1CE-B44E-A22F35F81F7A}"/>
              </a:ext>
            </a:extLst>
          </p:cNvPr>
          <p:cNvSpPr txBox="1"/>
          <p:nvPr/>
        </p:nvSpPr>
        <p:spPr>
          <a:xfrm>
            <a:off x="9110760" y="5704149"/>
            <a:ext cx="3609077" cy="523220"/>
          </a:xfrm>
          <a:prstGeom prst="rect">
            <a:avLst/>
          </a:prstGeom>
          <a:noFill/>
        </p:spPr>
        <p:txBody>
          <a:bodyPr wrap="square" rtlCol="0">
            <a:spAutoFit/>
          </a:bodyPr>
          <a:lstStyle/>
          <a:p>
            <a:r>
              <a:rPr lang="es-SV" sz="2800" dirty="0">
                <a:solidFill>
                  <a:schemeClr val="bg1"/>
                </a:solidFill>
                <a:latin typeface="Veneer" panose="02000806000000000000" pitchFamily="50" charset="0"/>
              </a:rPr>
              <a:t>Agosto 2022</a:t>
            </a:r>
          </a:p>
        </p:txBody>
      </p:sp>
    </p:spTree>
    <p:extLst>
      <p:ext uri="{BB962C8B-B14F-4D97-AF65-F5344CB8AC3E}">
        <p14:creationId xmlns:p14="http://schemas.microsoft.com/office/powerpoint/2010/main" val="369357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07" y="329918"/>
            <a:ext cx="2193345" cy="832925"/>
          </a:xfrm>
          <a:prstGeom prst="rect">
            <a:avLst/>
          </a:prstGeom>
        </p:spPr>
      </p:pic>
      <p:sp>
        <p:nvSpPr>
          <p:cNvPr id="8" name="Marcador de contenido 2">
            <a:extLst>
              <a:ext uri="{FF2B5EF4-FFF2-40B4-BE49-F238E27FC236}">
                <a16:creationId xmlns:a16="http://schemas.microsoft.com/office/drawing/2014/main" id="{3AD21127-6D1E-D6E6-D968-DF6DB9FF3324}"/>
              </a:ext>
            </a:extLst>
          </p:cNvPr>
          <p:cNvSpPr txBox="1">
            <a:spLocks/>
          </p:cNvSpPr>
          <p:nvPr/>
        </p:nvSpPr>
        <p:spPr>
          <a:xfrm>
            <a:off x="838200" y="1544271"/>
            <a:ext cx="10515600" cy="49486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a:solidFill>
                  <a:schemeClr val="bg1"/>
                </a:solidFill>
              </a:rPr>
              <a:t>-Adaptación de mecanismos estatales para el trabajo con OSC, políticas macro que faciliten el trabajo con las organizaciones.</a:t>
            </a:r>
          </a:p>
          <a:p>
            <a:pPr algn="just"/>
            <a:r>
              <a:rPr lang="es-MX">
                <a:solidFill>
                  <a:schemeClr val="bg1"/>
                </a:solidFill>
              </a:rPr>
              <a:t>-Definición de parámetros de trabajo: metas, seguimiento, medición.</a:t>
            </a:r>
          </a:p>
          <a:p>
            <a:pPr algn="just"/>
            <a:r>
              <a:rPr lang="es-MX">
                <a:solidFill>
                  <a:schemeClr val="bg1"/>
                </a:solidFill>
              </a:rPr>
              <a:t>-Definición de procedimientos adecuados.</a:t>
            </a:r>
          </a:p>
          <a:p>
            <a:pPr algn="just"/>
            <a:r>
              <a:rPr lang="es-MX">
                <a:solidFill>
                  <a:schemeClr val="bg1"/>
                </a:solidFill>
              </a:rPr>
              <a:t>.Fortalecimiento de capacidades gobierno-sociedad civil.</a:t>
            </a:r>
          </a:p>
          <a:p>
            <a:pPr algn="just"/>
            <a:r>
              <a:rPr lang="es-MX">
                <a:solidFill>
                  <a:schemeClr val="bg1"/>
                </a:solidFill>
              </a:rPr>
              <a:t>-Financiamiento predecible y necesario.</a:t>
            </a:r>
          </a:p>
          <a:p>
            <a:pPr algn="just"/>
            <a:r>
              <a:rPr lang="es-MX">
                <a:solidFill>
                  <a:schemeClr val="bg1"/>
                </a:solidFill>
              </a:rPr>
              <a:t>-Financiamiento basado en resultados.</a:t>
            </a:r>
          </a:p>
          <a:p>
            <a:pPr algn="just"/>
            <a:r>
              <a:rPr lang="es-SV">
                <a:solidFill>
                  <a:schemeClr val="bg1"/>
                </a:solidFill>
              </a:rPr>
              <a:t>-Registro legal de las OSC.</a:t>
            </a:r>
          </a:p>
          <a:p>
            <a:pPr algn="just"/>
            <a:r>
              <a:rPr lang="es-SV">
                <a:solidFill>
                  <a:schemeClr val="bg1"/>
                </a:solidFill>
              </a:rPr>
              <a:t>-Programas públicos para la implementación de proyectos.</a:t>
            </a:r>
          </a:p>
          <a:p>
            <a:pPr algn="just"/>
            <a:r>
              <a:rPr lang="es-SV">
                <a:solidFill>
                  <a:schemeClr val="bg1"/>
                </a:solidFill>
              </a:rPr>
              <a:t>-Convocatorias focalizadas(costo efectivas en función de las prevalencias).</a:t>
            </a:r>
          </a:p>
          <a:p>
            <a:pPr algn="just">
              <a:buFont typeface="Wingdings" panose="05000000000000000000" pitchFamily="2" charset="2"/>
              <a:buChar char="v"/>
            </a:pPr>
            <a:r>
              <a:rPr lang="es-SV">
                <a:solidFill>
                  <a:schemeClr val="bg1"/>
                </a:solidFill>
              </a:rPr>
              <a:t>Registro de cumplimiento o no de las OSC que han recibido financiamiento.</a:t>
            </a:r>
          </a:p>
          <a:p>
            <a:endParaRPr lang="es-SV" dirty="0"/>
          </a:p>
        </p:txBody>
      </p:sp>
      <p:sp>
        <p:nvSpPr>
          <p:cNvPr id="9" name="Título 1">
            <a:extLst>
              <a:ext uri="{FF2B5EF4-FFF2-40B4-BE49-F238E27FC236}">
                <a16:creationId xmlns:a16="http://schemas.microsoft.com/office/drawing/2014/main" id="{FF65D26A-E5A4-B90C-0DFC-1D3DE0B32F3F}"/>
              </a:ext>
            </a:extLst>
          </p:cNvPr>
          <p:cNvSpPr txBox="1">
            <a:spLocks/>
          </p:cNvSpPr>
          <p:nvPr/>
        </p:nvSpPr>
        <p:spPr>
          <a:xfrm>
            <a:off x="0" y="500061"/>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dirty="0">
                <a:solidFill>
                  <a:schemeClr val="bg1"/>
                </a:solidFill>
                <a:latin typeface="Veneer" panose="02000806000000000000" pitchFamily="50" charset="0"/>
              </a:rPr>
              <a:t>Acciones que han favorecido las experiencias exitosas</a:t>
            </a:r>
            <a:endParaRPr lang="es-SV" dirty="0">
              <a:solidFill>
                <a:schemeClr val="bg1"/>
              </a:solidFill>
            </a:endParaRPr>
          </a:p>
        </p:txBody>
      </p:sp>
    </p:spTree>
    <p:extLst>
      <p:ext uri="{BB962C8B-B14F-4D97-AF65-F5344CB8AC3E}">
        <p14:creationId xmlns:p14="http://schemas.microsoft.com/office/powerpoint/2010/main" val="110849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0760" y="630631"/>
            <a:ext cx="2193345" cy="832925"/>
          </a:xfrm>
          <a:prstGeom prst="rect">
            <a:avLst/>
          </a:prstGeom>
        </p:spPr>
      </p:pic>
      <p:sp>
        <p:nvSpPr>
          <p:cNvPr id="2" name="CuadroTexto 1">
            <a:extLst>
              <a:ext uri="{FF2B5EF4-FFF2-40B4-BE49-F238E27FC236}">
                <a16:creationId xmlns:a16="http://schemas.microsoft.com/office/drawing/2014/main" id="{75FE13DC-1AF5-4612-993E-0B8BAF6A0B25}"/>
              </a:ext>
            </a:extLst>
          </p:cNvPr>
          <p:cNvSpPr txBox="1"/>
          <p:nvPr/>
        </p:nvSpPr>
        <p:spPr>
          <a:xfrm>
            <a:off x="1063432" y="2851649"/>
            <a:ext cx="9144000" cy="1661993"/>
          </a:xfrm>
          <a:prstGeom prst="rect">
            <a:avLst/>
          </a:prstGeom>
          <a:noFill/>
        </p:spPr>
        <p:txBody>
          <a:bodyPr wrap="square" rtlCol="0">
            <a:spAutoFit/>
          </a:bodyPr>
          <a:lstStyle/>
          <a:p>
            <a:pPr algn="ctr"/>
            <a:r>
              <a:rPr lang="es-MX" sz="6600" dirty="0">
                <a:solidFill>
                  <a:schemeClr val="bg1"/>
                </a:solidFill>
                <a:latin typeface="Veneer" panose="02000806000000000000" pitchFamily="50" charset="0"/>
              </a:rPr>
              <a:t>Siguientes pasos</a:t>
            </a:r>
          </a:p>
          <a:p>
            <a:pPr algn="ctr"/>
            <a:endParaRPr lang="es-SV" sz="3600" dirty="0">
              <a:solidFill>
                <a:schemeClr val="bg1"/>
              </a:solidFill>
              <a:latin typeface="Veneer" panose="02000806000000000000" pitchFamily="50" charset="0"/>
            </a:endParaRPr>
          </a:p>
        </p:txBody>
      </p:sp>
    </p:spTree>
    <p:extLst>
      <p:ext uri="{BB962C8B-B14F-4D97-AF65-F5344CB8AC3E}">
        <p14:creationId xmlns:p14="http://schemas.microsoft.com/office/powerpoint/2010/main" val="102917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0760" y="630631"/>
            <a:ext cx="2193345" cy="832925"/>
          </a:xfrm>
          <a:prstGeom prst="rect">
            <a:avLst/>
          </a:prstGeom>
        </p:spPr>
      </p:pic>
      <p:sp>
        <p:nvSpPr>
          <p:cNvPr id="5" name="¿Cómo surge una…">
            <a:extLst>
              <a:ext uri="{FF2B5EF4-FFF2-40B4-BE49-F238E27FC236}">
                <a16:creationId xmlns:a16="http://schemas.microsoft.com/office/drawing/2014/main" id="{BC788E66-8DAF-F47C-0D00-F95B00C69633}"/>
              </a:ext>
            </a:extLst>
          </p:cNvPr>
          <p:cNvSpPr txBox="1">
            <a:spLocks noChangeArrowheads="1"/>
          </p:cNvSpPr>
          <p:nvPr/>
        </p:nvSpPr>
        <p:spPr bwMode="auto">
          <a:xfrm>
            <a:off x="712160" y="348027"/>
            <a:ext cx="4197465" cy="123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457200">
              <a:lnSpc>
                <a:spcPct val="80000"/>
              </a:lnSpc>
            </a:pPr>
            <a:r>
              <a:rPr lang="es-MX" altLang="es-MX" dirty="0">
                <a:solidFill>
                  <a:schemeClr val="bg1"/>
                </a:solidFill>
                <a:latin typeface="Veneer" pitchFamily="50" charset="0"/>
                <a:sym typeface="Veneer" pitchFamily="50" charset="0"/>
              </a:rPr>
              <a:t>2024– prioridades  de Contratación social/sostenibilidad OSC poblaciones claves, para respuesta de VIH en El Salvador</a:t>
            </a:r>
          </a:p>
        </p:txBody>
      </p:sp>
      <p:sp>
        <p:nvSpPr>
          <p:cNvPr id="8" name="CuadroTexto 7">
            <a:extLst>
              <a:ext uri="{FF2B5EF4-FFF2-40B4-BE49-F238E27FC236}">
                <a16:creationId xmlns:a16="http://schemas.microsoft.com/office/drawing/2014/main" id="{2848F674-6681-F70A-0678-7F52A153E01C}"/>
              </a:ext>
            </a:extLst>
          </p:cNvPr>
          <p:cNvSpPr txBox="1"/>
          <p:nvPr/>
        </p:nvSpPr>
        <p:spPr>
          <a:xfrm>
            <a:off x="424381" y="1762028"/>
            <a:ext cx="556243"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25400" tIns="25400" rIns="25400" bIns="25400" spcCol="38100" anchor="ctr">
            <a:spAutoFit/>
          </a:bodyPr>
          <a:lstStyle/>
          <a:p>
            <a:pPr algn="ctr" defTabSz="1219169">
              <a:defRPr/>
            </a:pPr>
            <a:r>
              <a:rPr lang="es-ES" sz="5750" dirty="0">
                <a:solidFill>
                  <a:schemeClr val="bg1"/>
                </a:solidFill>
                <a:latin typeface="Veneer" panose="02000806000000000000" pitchFamily="50" charset="0"/>
              </a:rPr>
              <a:t>01</a:t>
            </a:r>
            <a:endParaRPr lang="es-SV" sz="5750" dirty="0">
              <a:solidFill>
                <a:schemeClr val="bg1"/>
              </a:solidFill>
              <a:latin typeface="Veneer" panose="02000806000000000000" pitchFamily="50" charset="0"/>
            </a:endParaRPr>
          </a:p>
        </p:txBody>
      </p:sp>
      <p:sp>
        <p:nvSpPr>
          <p:cNvPr id="9" name="Inició la coordinación entre cuatro países de Centroamérica (Guatemala, El Salvador, Honduras y Nicaragua), junto a México para alcanzar una transformación conjunta y potenciar aceleradores.">
            <a:extLst>
              <a:ext uri="{FF2B5EF4-FFF2-40B4-BE49-F238E27FC236}">
                <a16:creationId xmlns:a16="http://schemas.microsoft.com/office/drawing/2014/main" id="{39CCE355-1BC7-F1B0-98CA-20D64B9557A3}"/>
              </a:ext>
            </a:extLst>
          </p:cNvPr>
          <p:cNvSpPr txBox="1">
            <a:spLocks noChangeArrowheads="1"/>
          </p:cNvSpPr>
          <p:nvPr/>
        </p:nvSpPr>
        <p:spPr bwMode="auto">
          <a:xfrm>
            <a:off x="2239428" y="3014545"/>
            <a:ext cx="8817769" cy="1744067"/>
          </a:xfrm>
          <a:prstGeom prst="rect">
            <a:avLst/>
          </a:prstGeom>
          <a:solidFill>
            <a:srgbClr val="FF66FF"/>
          </a:solidFill>
          <a:ln>
            <a:noFill/>
          </a:ln>
        </p:spPr>
        <p:txBody>
          <a:bodyPr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292100">
              <a:defRPr/>
            </a:pPr>
            <a:r>
              <a:rPr lang="es-MX" sz="2200" dirty="0">
                <a:effectLst>
                  <a:outerShdw blurRad="38100" dist="38100" dir="2700000" algn="tl">
                    <a:srgbClr val="000000">
                      <a:alpha val="43137"/>
                    </a:srgbClr>
                  </a:outerShdw>
                </a:effectLst>
              </a:rPr>
              <a:t>Asistencia técnica y capacitación requerida (consultoría) para motivar, guiar y responsabilizar a los actores estatales y de la Sociedad Civil en la contratación social para la oferta de servicios de salud en VIH, así como diseñar un plan de capacitación para las OSC (Trimestre III  2022)</a:t>
            </a:r>
          </a:p>
        </p:txBody>
      </p:sp>
      <p:sp>
        <p:nvSpPr>
          <p:cNvPr id="10" name="CuadroTexto 9">
            <a:extLst>
              <a:ext uri="{FF2B5EF4-FFF2-40B4-BE49-F238E27FC236}">
                <a16:creationId xmlns:a16="http://schemas.microsoft.com/office/drawing/2014/main" id="{D87575E8-F7BD-C174-A4C3-13DEC791DF79}"/>
              </a:ext>
            </a:extLst>
          </p:cNvPr>
          <p:cNvSpPr txBox="1"/>
          <p:nvPr/>
        </p:nvSpPr>
        <p:spPr>
          <a:xfrm>
            <a:off x="428388" y="4627895"/>
            <a:ext cx="639599"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25400" tIns="25400" rIns="25400" bIns="25400" spcCol="38100" anchor="ctr">
            <a:spAutoFit/>
          </a:bodyPr>
          <a:lstStyle/>
          <a:p>
            <a:pPr algn="ctr" defTabSz="1219169">
              <a:defRPr/>
            </a:pPr>
            <a:r>
              <a:rPr lang="es-ES" sz="5750" dirty="0">
                <a:solidFill>
                  <a:schemeClr val="bg1"/>
                </a:solidFill>
                <a:latin typeface="Veneer" panose="02000806000000000000" pitchFamily="50" charset="0"/>
              </a:rPr>
              <a:t>03</a:t>
            </a:r>
            <a:endParaRPr lang="es-SV" sz="5750" dirty="0">
              <a:solidFill>
                <a:schemeClr val="bg1"/>
              </a:solidFill>
              <a:latin typeface="Veneer" panose="02000806000000000000" pitchFamily="50" charset="0"/>
            </a:endParaRPr>
          </a:p>
        </p:txBody>
      </p:sp>
      <p:sp>
        <p:nvSpPr>
          <p:cNvPr id="11" name="Inició la coordinación entre cuatro países de Centroamérica (Guatemala, El Salvador, Honduras y Nicaragua), junto a México para alcanzar una transformación conjunta y potenciar aceleradores.">
            <a:extLst>
              <a:ext uri="{FF2B5EF4-FFF2-40B4-BE49-F238E27FC236}">
                <a16:creationId xmlns:a16="http://schemas.microsoft.com/office/drawing/2014/main" id="{93D151D4-739E-C2DA-C34E-5F7C3E900133}"/>
              </a:ext>
            </a:extLst>
          </p:cNvPr>
          <p:cNvSpPr txBox="1">
            <a:spLocks noChangeArrowheads="1"/>
          </p:cNvSpPr>
          <p:nvPr/>
        </p:nvSpPr>
        <p:spPr bwMode="auto">
          <a:xfrm>
            <a:off x="2224583" y="4861293"/>
            <a:ext cx="8817769" cy="1405513"/>
          </a:xfrm>
          <a:prstGeom prst="rect">
            <a:avLst/>
          </a:prstGeom>
          <a:solidFill>
            <a:schemeClr val="accent2">
              <a:lumMod val="60000"/>
              <a:lumOff val="40000"/>
            </a:schemeClr>
          </a:solidFill>
          <a:ln>
            <a:noFill/>
          </a:ln>
        </p:spPr>
        <p:txBody>
          <a:bodyPr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457200"/>
            <a:r>
              <a:rPr lang="es-MX" altLang="es-MX" sz="2200" dirty="0">
                <a:effectLst>
                  <a:outerShdw blurRad="38100" dist="38100" dir="2700000" algn="tl">
                    <a:srgbClr val="000000">
                      <a:alpha val="43137"/>
                    </a:srgbClr>
                  </a:outerShdw>
                </a:effectLst>
                <a:sym typeface="Arial" panose="020B0604020202020204" pitchFamily="34" charset="0"/>
              </a:rPr>
              <a:t>Elaboración y ejecución de plan de capacitación para los actores involucrados, tanto por parte del Estado como por parte de las OSC, de modo que estén preparados para lanzar el mecanismo (Trimestre IV año 2022)</a:t>
            </a:r>
          </a:p>
        </p:txBody>
      </p:sp>
      <p:sp>
        <p:nvSpPr>
          <p:cNvPr id="12" name="Inició la coordinación entre cuatro países de Centroamérica (Guatemala, El Salvador, Honduras y Nicaragua), junto a México para alcanzar una transformación conjunta y potenciar aceleradores.">
            <a:extLst>
              <a:ext uri="{FF2B5EF4-FFF2-40B4-BE49-F238E27FC236}">
                <a16:creationId xmlns:a16="http://schemas.microsoft.com/office/drawing/2014/main" id="{AF8F30BA-60BE-56A6-CF13-E848907C6847}"/>
              </a:ext>
            </a:extLst>
          </p:cNvPr>
          <p:cNvSpPr txBox="1">
            <a:spLocks noChangeArrowheads="1"/>
          </p:cNvSpPr>
          <p:nvPr/>
        </p:nvSpPr>
        <p:spPr bwMode="auto">
          <a:xfrm>
            <a:off x="2239428" y="1703758"/>
            <a:ext cx="8817769" cy="1066959"/>
          </a:xfrm>
          <a:prstGeom prst="rect">
            <a:avLst/>
          </a:prstGeom>
          <a:solidFill>
            <a:srgbClr val="91E7D3"/>
          </a:solidFill>
          <a:ln>
            <a:noFill/>
          </a:ln>
        </p:spPr>
        <p:txBody>
          <a:bodyPr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457200"/>
            <a:r>
              <a:rPr lang="es-MX" altLang="es-MX" sz="2200" dirty="0">
                <a:effectLst>
                  <a:outerShdw blurRad="38100" dist="38100" dir="2700000" algn="tl">
                    <a:srgbClr val="000000">
                      <a:alpha val="43137"/>
                    </a:srgbClr>
                  </a:outerShdw>
                </a:effectLst>
                <a:sym typeface="Arial" panose="020B0604020202020204" pitchFamily="34" charset="0"/>
              </a:rPr>
              <a:t>Presentación de estrategias de contratación social, ante el MCP-ES, Coalición OSC e instancias del Estado y solicitar la integración de Plan International </a:t>
            </a:r>
            <a:r>
              <a:rPr lang="es-MX" altLang="es-MX" sz="2200">
                <a:effectLst>
                  <a:outerShdw blurRad="38100" dist="38100" dir="2700000" algn="tl">
                    <a:srgbClr val="000000">
                      <a:alpha val="43137"/>
                    </a:srgbClr>
                  </a:outerShdw>
                </a:effectLst>
                <a:sym typeface="Arial" panose="020B0604020202020204" pitchFamily="34" charset="0"/>
              </a:rPr>
              <a:t>en Coalición.</a:t>
            </a:r>
            <a:endParaRPr lang="es-MX" altLang="es-MX" sz="2200" dirty="0">
              <a:effectLst>
                <a:outerShdw blurRad="38100" dist="38100" dir="2700000" algn="tl">
                  <a:srgbClr val="000000">
                    <a:alpha val="43137"/>
                  </a:srgbClr>
                </a:outerShdw>
              </a:effectLst>
              <a:sym typeface="Arial" panose="020B0604020202020204" pitchFamily="34" charset="0"/>
            </a:endParaRPr>
          </a:p>
        </p:txBody>
      </p:sp>
      <p:sp>
        <p:nvSpPr>
          <p:cNvPr id="13" name="CuadroTexto 12">
            <a:extLst>
              <a:ext uri="{FF2B5EF4-FFF2-40B4-BE49-F238E27FC236}">
                <a16:creationId xmlns:a16="http://schemas.microsoft.com/office/drawing/2014/main" id="{31313F8D-E0E1-72A5-29B3-7794DC039912}"/>
              </a:ext>
            </a:extLst>
          </p:cNvPr>
          <p:cNvSpPr txBox="1"/>
          <p:nvPr/>
        </p:nvSpPr>
        <p:spPr>
          <a:xfrm>
            <a:off x="378695" y="3223665"/>
            <a:ext cx="647614"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25400" tIns="25400" rIns="25400" bIns="25400" spcCol="38100" anchor="ctr">
            <a:spAutoFit/>
          </a:bodyPr>
          <a:lstStyle/>
          <a:p>
            <a:pPr algn="ctr" defTabSz="1219169">
              <a:defRPr/>
            </a:pPr>
            <a:r>
              <a:rPr lang="es-ES" sz="5750" dirty="0">
                <a:solidFill>
                  <a:schemeClr val="bg1"/>
                </a:solidFill>
                <a:latin typeface="Veneer" panose="02000806000000000000" pitchFamily="50" charset="0"/>
              </a:rPr>
              <a:t>02</a:t>
            </a:r>
            <a:endParaRPr lang="es-SV" sz="5750" dirty="0">
              <a:solidFill>
                <a:schemeClr val="bg1"/>
              </a:solidFill>
              <a:latin typeface="Veneer" panose="02000806000000000000" pitchFamily="50" charset="0"/>
            </a:endParaRPr>
          </a:p>
        </p:txBody>
      </p:sp>
    </p:spTree>
    <p:extLst>
      <p:ext uri="{BB962C8B-B14F-4D97-AF65-F5344CB8AC3E}">
        <p14:creationId xmlns:p14="http://schemas.microsoft.com/office/powerpoint/2010/main" val="29025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0760" y="630631"/>
            <a:ext cx="2193345" cy="832925"/>
          </a:xfrm>
          <a:prstGeom prst="rect">
            <a:avLst/>
          </a:prstGeom>
        </p:spPr>
      </p:pic>
      <p:sp>
        <p:nvSpPr>
          <p:cNvPr id="5" name="¿Cómo surge una…">
            <a:extLst>
              <a:ext uri="{FF2B5EF4-FFF2-40B4-BE49-F238E27FC236}">
                <a16:creationId xmlns:a16="http://schemas.microsoft.com/office/drawing/2014/main" id="{BC788E66-8DAF-F47C-0D00-F95B00C69633}"/>
              </a:ext>
            </a:extLst>
          </p:cNvPr>
          <p:cNvSpPr txBox="1">
            <a:spLocks noChangeArrowheads="1"/>
          </p:cNvSpPr>
          <p:nvPr/>
        </p:nvSpPr>
        <p:spPr bwMode="auto">
          <a:xfrm>
            <a:off x="712160" y="348027"/>
            <a:ext cx="4295938" cy="123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457200">
              <a:lnSpc>
                <a:spcPct val="80000"/>
              </a:lnSpc>
            </a:pPr>
            <a:r>
              <a:rPr lang="es-MX" altLang="es-MX" dirty="0">
                <a:solidFill>
                  <a:schemeClr val="bg1"/>
                </a:solidFill>
                <a:latin typeface="Veneer" pitchFamily="50" charset="0"/>
                <a:sym typeface="Veneer" pitchFamily="50" charset="0"/>
              </a:rPr>
              <a:t>2024– prioridades  de Contratación social/sostenibilidad OSC poblaciones claves, para respuesta de VIH en El Salvador</a:t>
            </a:r>
          </a:p>
        </p:txBody>
      </p:sp>
      <p:sp>
        <p:nvSpPr>
          <p:cNvPr id="8" name="CuadroTexto 7">
            <a:extLst>
              <a:ext uri="{FF2B5EF4-FFF2-40B4-BE49-F238E27FC236}">
                <a16:creationId xmlns:a16="http://schemas.microsoft.com/office/drawing/2014/main" id="{2848F674-6681-F70A-0678-7F52A153E01C}"/>
              </a:ext>
            </a:extLst>
          </p:cNvPr>
          <p:cNvSpPr txBox="1"/>
          <p:nvPr/>
        </p:nvSpPr>
        <p:spPr>
          <a:xfrm>
            <a:off x="342090" y="2136660"/>
            <a:ext cx="644407"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25400" tIns="25400" rIns="25400" bIns="25400" spcCol="38100" anchor="ctr">
            <a:spAutoFit/>
          </a:bodyPr>
          <a:lstStyle/>
          <a:p>
            <a:pPr algn="ctr" defTabSz="1219169">
              <a:defRPr/>
            </a:pPr>
            <a:r>
              <a:rPr lang="es-ES" sz="5750" dirty="0">
                <a:solidFill>
                  <a:schemeClr val="bg1"/>
                </a:solidFill>
                <a:latin typeface="Veneer" panose="02000806000000000000" pitchFamily="50" charset="0"/>
              </a:rPr>
              <a:t>04</a:t>
            </a:r>
            <a:endParaRPr lang="es-SV" sz="5750" dirty="0">
              <a:solidFill>
                <a:schemeClr val="bg1"/>
              </a:solidFill>
              <a:latin typeface="Veneer" panose="02000806000000000000" pitchFamily="50" charset="0"/>
            </a:endParaRPr>
          </a:p>
        </p:txBody>
      </p:sp>
      <p:sp>
        <p:nvSpPr>
          <p:cNvPr id="10" name="CuadroTexto 9">
            <a:extLst>
              <a:ext uri="{FF2B5EF4-FFF2-40B4-BE49-F238E27FC236}">
                <a16:creationId xmlns:a16="http://schemas.microsoft.com/office/drawing/2014/main" id="{D87575E8-F7BD-C174-A4C3-13DEC791DF79}"/>
              </a:ext>
            </a:extLst>
          </p:cNvPr>
          <p:cNvSpPr txBox="1"/>
          <p:nvPr/>
        </p:nvSpPr>
        <p:spPr>
          <a:xfrm>
            <a:off x="342089" y="5116585"/>
            <a:ext cx="644407"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25400" tIns="25400" rIns="25400" bIns="25400" spcCol="38100" anchor="ctr">
            <a:spAutoFit/>
          </a:bodyPr>
          <a:lstStyle/>
          <a:p>
            <a:pPr algn="ctr" defTabSz="1219169">
              <a:defRPr/>
            </a:pPr>
            <a:r>
              <a:rPr lang="es-ES" sz="5750" dirty="0">
                <a:solidFill>
                  <a:schemeClr val="bg1"/>
                </a:solidFill>
                <a:latin typeface="Veneer" panose="02000806000000000000" pitchFamily="50" charset="0"/>
              </a:rPr>
              <a:t>05</a:t>
            </a:r>
            <a:endParaRPr lang="es-SV" sz="5750" dirty="0">
              <a:solidFill>
                <a:schemeClr val="bg1"/>
              </a:solidFill>
              <a:latin typeface="Veneer" panose="02000806000000000000" pitchFamily="50" charset="0"/>
            </a:endParaRPr>
          </a:p>
        </p:txBody>
      </p:sp>
      <p:sp>
        <p:nvSpPr>
          <p:cNvPr id="12" name="Inició la coordinación entre cuatro países de Centroamérica (Guatemala, El Salvador, Honduras y Nicaragua), junto a México para alcanzar una transformación conjunta y potenciar aceleradores.">
            <a:extLst>
              <a:ext uri="{FF2B5EF4-FFF2-40B4-BE49-F238E27FC236}">
                <a16:creationId xmlns:a16="http://schemas.microsoft.com/office/drawing/2014/main" id="{ABBA0DD6-2B21-62D3-7B7E-6ED5D2EBB9C4}"/>
              </a:ext>
            </a:extLst>
          </p:cNvPr>
          <p:cNvSpPr txBox="1">
            <a:spLocks noChangeArrowheads="1"/>
          </p:cNvSpPr>
          <p:nvPr/>
        </p:nvSpPr>
        <p:spPr bwMode="auto">
          <a:xfrm>
            <a:off x="1687115" y="1825897"/>
            <a:ext cx="8817769" cy="3098284"/>
          </a:xfrm>
          <a:prstGeom prst="rect">
            <a:avLst/>
          </a:prstGeom>
          <a:solidFill>
            <a:srgbClr val="0DC92C"/>
          </a:solidFill>
          <a:ln>
            <a:noFill/>
          </a:ln>
        </p:spPr>
        <p:txBody>
          <a:bodyPr lIns="25400" tIns="25400" rIns="25400" bIns="25400" anchor="ctr">
            <a:spAutoFit/>
          </a:bodyPr>
          <a:lstStyle>
            <a:defPPr>
              <a:defRPr lang="es-SV"/>
            </a:defPPr>
            <a:lvl1pPr defTabSz="292100">
              <a:defRPr sz="2200">
                <a:solidFill>
                  <a:srgbClr val="5E5E5E"/>
                </a:solidFill>
                <a:effectLst>
                  <a:outerShdw blurRad="38100" dist="38100" dir="2700000" algn="tl">
                    <a:srgbClr val="000000">
                      <a:alpha val="43137"/>
                    </a:srgbClr>
                  </a:outerShdw>
                </a:effectLst>
                <a:latin typeface="Helvetica Neue"/>
                <a:ea typeface="Helvetica Neue"/>
                <a:cs typeface="Helvetica Neue"/>
              </a:defRPr>
            </a:lvl1pPr>
            <a:lvl2pPr marL="742950" indent="-285750">
              <a:defRPr sz="2400">
                <a:solidFill>
                  <a:srgbClr val="5E5E5E"/>
                </a:solidFill>
                <a:latin typeface="Helvetica Neue"/>
                <a:ea typeface="Helvetica Neue"/>
                <a:cs typeface="Helvetica Neue"/>
              </a:defRPr>
            </a:lvl2pPr>
            <a:lvl3pPr marL="1143000" indent="-228600">
              <a:defRPr sz="2400">
                <a:solidFill>
                  <a:srgbClr val="5E5E5E"/>
                </a:solidFill>
                <a:latin typeface="Helvetica Neue"/>
                <a:ea typeface="Helvetica Neue"/>
                <a:cs typeface="Helvetica Neue"/>
              </a:defRPr>
            </a:lvl3pPr>
            <a:lvl4pPr marL="1600200" indent="-228600">
              <a:defRPr sz="2400">
                <a:solidFill>
                  <a:srgbClr val="5E5E5E"/>
                </a:solidFill>
                <a:latin typeface="Helvetica Neue"/>
                <a:ea typeface="Helvetica Neue"/>
                <a:cs typeface="Helvetica Neue"/>
              </a:defRPr>
            </a:lvl4pPr>
            <a:lvl5pPr marL="2057400" indent="-228600">
              <a:defRPr sz="2400">
                <a:solidFill>
                  <a:srgbClr val="5E5E5E"/>
                </a:solidFill>
                <a:latin typeface="Helvetica Neue"/>
                <a:ea typeface="Helvetica Neue"/>
                <a:cs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defRPr>
            </a:lvl9pPr>
          </a:lstStyle>
          <a:p>
            <a:r>
              <a:rPr lang="es-MX" dirty="0"/>
              <a:t>Desarrollo de protocolo normativo y paquete de servicios que se contratarán por mecanismos competitivos y transparentes para dar la oportunidad de participar a las organizaciones que se hayan capacitado. Esto incluirá validación de instrumentos previa oficialización. Todos los elementos relacionados con el tema de contratación social deberán ser costeados y validados por la Coalición de OSC la cual liderará el proceso a nivel nacional de forma participativa y con la participación de Plan Internacional.(Trimestre III 2023 y año 2024)</a:t>
            </a:r>
          </a:p>
        </p:txBody>
      </p:sp>
      <p:sp>
        <p:nvSpPr>
          <p:cNvPr id="13" name="Inició la coordinación entre cuatro países de Centroamérica (Guatemala, El Salvador, Honduras y Nicaragua), junto a México para alcanzar una transformación conjunta y potenciar aceleradores.">
            <a:extLst>
              <a:ext uri="{FF2B5EF4-FFF2-40B4-BE49-F238E27FC236}">
                <a16:creationId xmlns:a16="http://schemas.microsoft.com/office/drawing/2014/main" id="{4A03EF24-F7F8-BA0E-93F3-530F0FA1AAD6}"/>
              </a:ext>
            </a:extLst>
          </p:cNvPr>
          <p:cNvSpPr txBox="1">
            <a:spLocks noChangeArrowheads="1"/>
          </p:cNvSpPr>
          <p:nvPr/>
        </p:nvSpPr>
        <p:spPr bwMode="auto">
          <a:xfrm>
            <a:off x="1687114" y="5136166"/>
            <a:ext cx="8817769" cy="1066959"/>
          </a:xfrm>
          <a:prstGeom prst="rect">
            <a:avLst/>
          </a:prstGeom>
          <a:solidFill>
            <a:srgbClr val="FFFF00"/>
          </a:solidFill>
          <a:ln>
            <a:noFill/>
          </a:ln>
        </p:spPr>
        <p:txBody>
          <a:bodyPr lIns="25400" tIns="25400" rIns="25400" bIns="25400" anchor="ctr">
            <a:spAutoFit/>
          </a:bodyPr>
          <a:lstStyle>
            <a:lvl1pPr>
              <a:defRPr sz="2400">
                <a:solidFill>
                  <a:srgbClr val="5E5E5E"/>
                </a:solidFill>
                <a:latin typeface="Helvetica Neue"/>
                <a:ea typeface="Helvetica Neue"/>
                <a:cs typeface="Helvetica Neue"/>
                <a:sym typeface="Helvetica Neue"/>
              </a:defRPr>
            </a:lvl1pPr>
            <a:lvl2pPr marL="742950" indent="-285750">
              <a:defRPr sz="2400">
                <a:solidFill>
                  <a:srgbClr val="5E5E5E"/>
                </a:solidFill>
                <a:latin typeface="Helvetica Neue"/>
                <a:ea typeface="Helvetica Neue"/>
                <a:cs typeface="Helvetica Neue"/>
                <a:sym typeface="Helvetica Neue"/>
              </a:defRPr>
            </a:lvl2pPr>
            <a:lvl3pPr marL="1143000" indent="-228600">
              <a:defRPr sz="2400">
                <a:solidFill>
                  <a:srgbClr val="5E5E5E"/>
                </a:solidFill>
                <a:latin typeface="Helvetica Neue"/>
                <a:ea typeface="Helvetica Neue"/>
                <a:cs typeface="Helvetica Neue"/>
                <a:sym typeface="Helvetica Neue"/>
              </a:defRPr>
            </a:lvl3pPr>
            <a:lvl4pPr marL="1600200" indent="-228600">
              <a:defRPr sz="2400">
                <a:solidFill>
                  <a:srgbClr val="5E5E5E"/>
                </a:solidFill>
                <a:latin typeface="Helvetica Neue"/>
                <a:ea typeface="Helvetica Neue"/>
                <a:cs typeface="Helvetica Neue"/>
                <a:sym typeface="Helvetica Neue"/>
              </a:defRPr>
            </a:lvl4pPr>
            <a:lvl5pPr marL="2057400" indent="-228600">
              <a:defRPr sz="2400">
                <a:solidFill>
                  <a:srgbClr val="5E5E5E"/>
                </a:solidFill>
                <a:latin typeface="Helvetica Neue"/>
                <a:ea typeface="Helvetica Neue"/>
                <a:cs typeface="Helvetica Neue"/>
                <a:sym typeface="Helvetica Neue"/>
              </a:defRPr>
            </a:lvl5pPr>
            <a:lvl6pPr marL="25146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defTabSz="292100">
              <a:defRPr/>
            </a:pPr>
            <a:r>
              <a:rPr lang="es-MX" sz="2200" dirty="0">
                <a:effectLst>
                  <a:outerShdw blurRad="38100" dist="38100" dir="2700000" algn="tl">
                    <a:srgbClr val="000000">
                      <a:alpha val="43137"/>
                    </a:srgbClr>
                  </a:outerShdw>
                </a:effectLst>
              </a:rPr>
              <a:t>Desarrollo de diálogos de país con a participación de representantes del sector estatal y de las OSC para dar a conocer todos los mecanismos de convocatoria, servicios a adquirir (Año 2022-2024)</a:t>
            </a:r>
            <a:endParaRPr lang="es-MX" sz="2200" dirty="0"/>
          </a:p>
        </p:txBody>
      </p:sp>
    </p:spTree>
    <p:extLst>
      <p:ext uri="{BB962C8B-B14F-4D97-AF65-F5344CB8AC3E}">
        <p14:creationId xmlns:p14="http://schemas.microsoft.com/office/powerpoint/2010/main" val="9840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07" y="329918"/>
            <a:ext cx="2193345" cy="832925"/>
          </a:xfrm>
          <a:prstGeom prst="rect">
            <a:avLst/>
          </a:prstGeom>
        </p:spPr>
      </p:pic>
      <p:sp>
        <p:nvSpPr>
          <p:cNvPr id="6" name="Marcador de contenido 2">
            <a:extLst>
              <a:ext uri="{FF2B5EF4-FFF2-40B4-BE49-F238E27FC236}">
                <a16:creationId xmlns:a16="http://schemas.microsoft.com/office/drawing/2014/main" id="{D7A8F39F-9B42-9C16-5C0D-16D19EDFE9DF}"/>
              </a:ext>
            </a:extLst>
          </p:cNvPr>
          <p:cNvSpPr txBox="1">
            <a:spLocks/>
          </p:cNvSpPr>
          <p:nvPr/>
        </p:nvSpPr>
        <p:spPr>
          <a:xfrm>
            <a:off x="838200" y="1350498"/>
            <a:ext cx="10515600" cy="482646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3200" dirty="0">
                <a:solidFill>
                  <a:schemeClr val="bg1"/>
                </a:solidFill>
              </a:rPr>
              <a:t>-Análisis del contexto y políticas que permitan el trabajo con OSC.</a:t>
            </a:r>
          </a:p>
          <a:p>
            <a:pPr algn="just"/>
            <a:r>
              <a:rPr lang="es-MX" sz="3200" dirty="0">
                <a:solidFill>
                  <a:schemeClr val="bg1"/>
                </a:solidFill>
              </a:rPr>
              <a:t>-Mapeo de organizaciones que trabajan en respuesta nacional de VIH y trabajo con poblaciones claves, coordinado a </a:t>
            </a:r>
            <a:r>
              <a:rPr lang="es-MX" sz="3200">
                <a:solidFill>
                  <a:schemeClr val="bg1"/>
                </a:solidFill>
              </a:rPr>
              <a:t>nivel nacional</a:t>
            </a:r>
          </a:p>
          <a:p>
            <a:pPr algn="just"/>
            <a:r>
              <a:rPr lang="es-MX" sz="3200" dirty="0">
                <a:solidFill>
                  <a:schemeClr val="bg1"/>
                </a:solidFill>
              </a:rPr>
              <a:t>-Definir un plan de incidencia para la asignación de recursos específicos a OSC para el desarrollo de acciones.</a:t>
            </a:r>
          </a:p>
          <a:p>
            <a:pPr algn="just"/>
            <a:r>
              <a:rPr lang="es-MX" sz="3200" dirty="0">
                <a:solidFill>
                  <a:schemeClr val="bg1"/>
                </a:solidFill>
              </a:rPr>
              <a:t>-Establecimiento del proceso de trabajo con las OSC(convocatorias, selección, asignación de fondos, rendición de cuentas, consecuencias por bajo cumplimiento, etc.).</a:t>
            </a:r>
          </a:p>
          <a:p>
            <a:pPr algn="just"/>
            <a:r>
              <a:rPr lang="es-MX" sz="3200" dirty="0">
                <a:solidFill>
                  <a:schemeClr val="bg1"/>
                </a:solidFill>
              </a:rPr>
              <a:t>-Fortalecimiento instancias del Estado y  OSC.</a:t>
            </a:r>
          </a:p>
          <a:p>
            <a:pPr algn="just"/>
            <a:r>
              <a:rPr lang="es-MX" sz="3200" dirty="0">
                <a:solidFill>
                  <a:schemeClr val="bg1"/>
                </a:solidFill>
              </a:rPr>
              <a:t>-Cultura de rendición de cuentas.</a:t>
            </a:r>
            <a:endParaRPr lang="es-SV" sz="3200" dirty="0">
              <a:solidFill>
                <a:schemeClr val="bg1"/>
              </a:solidFill>
            </a:endParaRPr>
          </a:p>
          <a:p>
            <a:endParaRPr lang="es-SV" dirty="0"/>
          </a:p>
        </p:txBody>
      </p:sp>
      <p:sp>
        <p:nvSpPr>
          <p:cNvPr id="10" name="Título 1">
            <a:extLst>
              <a:ext uri="{FF2B5EF4-FFF2-40B4-BE49-F238E27FC236}">
                <a16:creationId xmlns:a16="http://schemas.microsoft.com/office/drawing/2014/main" id="{99E07F1D-79C5-10FE-E550-BB81A345006D}"/>
              </a:ext>
            </a:extLst>
          </p:cNvPr>
          <p:cNvSpPr txBox="1">
            <a:spLocks/>
          </p:cNvSpPr>
          <p:nvPr/>
        </p:nvSpPr>
        <p:spPr>
          <a:xfrm>
            <a:off x="157680" y="21510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5400" dirty="0">
                <a:solidFill>
                  <a:schemeClr val="bg1"/>
                </a:solidFill>
                <a:latin typeface="Veneer" panose="02000806000000000000" pitchFamily="50" charset="0"/>
              </a:rPr>
              <a:t>Potenciales Retos a nivel de país</a:t>
            </a:r>
            <a:endParaRPr lang="es-SV" sz="5400" dirty="0">
              <a:solidFill>
                <a:schemeClr val="bg1"/>
              </a:solidFill>
            </a:endParaRPr>
          </a:p>
        </p:txBody>
      </p:sp>
    </p:spTree>
    <p:extLst>
      <p:ext uri="{BB962C8B-B14F-4D97-AF65-F5344CB8AC3E}">
        <p14:creationId xmlns:p14="http://schemas.microsoft.com/office/powerpoint/2010/main" val="312703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07" y="329918"/>
            <a:ext cx="2193345" cy="832925"/>
          </a:xfrm>
          <a:prstGeom prst="rect">
            <a:avLst/>
          </a:prstGeom>
        </p:spPr>
      </p:pic>
      <p:sp>
        <p:nvSpPr>
          <p:cNvPr id="8" name="Título 1">
            <a:extLst>
              <a:ext uri="{FF2B5EF4-FFF2-40B4-BE49-F238E27FC236}">
                <a16:creationId xmlns:a16="http://schemas.microsoft.com/office/drawing/2014/main" id="{BD96DD4D-EAA3-9C71-6E60-6DE9F8AA5CD5}"/>
              </a:ext>
            </a:extLst>
          </p:cNvPr>
          <p:cNvSpPr txBox="1">
            <a:spLocks/>
          </p:cNvSpPr>
          <p:nvPr/>
        </p:nvSpPr>
        <p:spPr>
          <a:xfrm>
            <a:off x="851263" y="2834007"/>
            <a:ext cx="10515600" cy="132556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9600">
                <a:solidFill>
                  <a:schemeClr val="bg1"/>
                </a:solidFill>
                <a:latin typeface="Veneer" panose="02000806000000000000" pitchFamily="50" charset="0"/>
              </a:rPr>
              <a:t>Preguntas</a:t>
            </a:r>
            <a:r>
              <a:rPr lang="es-MX">
                <a:solidFill>
                  <a:schemeClr val="bg1"/>
                </a:solidFill>
                <a:latin typeface="Veneer" panose="02000806000000000000" pitchFamily="50" charset="0"/>
              </a:rPr>
              <a:t>??</a:t>
            </a:r>
            <a:endParaRPr lang="es-SV" dirty="0">
              <a:solidFill>
                <a:schemeClr val="bg1"/>
              </a:solidFill>
            </a:endParaRPr>
          </a:p>
        </p:txBody>
      </p:sp>
    </p:spTree>
    <p:extLst>
      <p:ext uri="{BB962C8B-B14F-4D97-AF65-F5344CB8AC3E}">
        <p14:creationId xmlns:p14="http://schemas.microsoft.com/office/powerpoint/2010/main" val="390016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9AB7CB-358D-4CFD-8577-7CE3D5A05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5" name="Imagen 4">
            <a:extLst>
              <a:ext uri="{FF2B5EF4-FFF2-40B4-BE49-F238E27FC236}">
                <a16:creationId xmlns:a16="http://schemas.microsoft.com/office/drawing/2014/main" id="{FBFFEBD8-2080-4C49-8D72-FE7D36CE0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7426">
            <a:off x="0" y="3826873"/>
            <a:ext cx="12192000" cy="1622721"/>
          </a:xfrm>
          <a:prstGeom prst="rect">
            <a:avLst/>
          </a:prstGeom>
        </p:spPr>
      </p:pic>
      <p:pic>
        <p:nvPicPr>
          <p:cNvPr id="6" name="Imagen 5">
            <a:extLst>
              <a:ext uri="{FF2B5EF4-FFF2-40B4-BE49-F238E27FC236}">
                <a16:creationId xmlns:a16="http://schemas.microsoft.com/office/drawing/2014/main" id="{CACB5D5A-CFCF-4DF8-BB13-23B2D5639C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46367" y="4020111"/>
            <a:ext cx="3774559" cy="236544"/>
          </a:xfrm>
          <a:prstGeom prst="rect">
            <a:avLst/>
          </a:prstGeom>
        </p:spPr>
      </p:pic>
      <p:sp>
        <p:nvSpPr>
          <p:cNvPr id="7" name="CuadroTexto 6">
            <a:extLst>
              <a:ext uri="{FF2B5EF4-FFF2-40B4-BE49-F238E27FC236}">
                <a16:creationId xmlns:a16="http://schemas.microsoft.com/office/drawing/2014/main" id="{F0BC4D0D-CD34-4CCE-ADB1-2D48D1485E80}"/>
              </a:ext>
            </a:extLst>
          </p:cNvPr>
          <p:cNvSpPr txBox="1"/>
          <p:nvPr/>
        </p:nvSpPr>
        <p:spPr>
          <a:xfrm>
            <a:off x="4145864" y="2998113"/>
            <a:ext cx="3900271" cy="8617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0" b="0" i="0" u="none" strike="noStrike" kern="1200" cap="none" spc="0" normalizeH="0" baseline="0" noProof="0" dirty="0">
                <a:ln>
                  <a:noFill/>
                </a:ln>
                <a:solidFill>
                  <a:prstClr val="white"/>
                </a:solidFill>
                <a:effectLst/>
                <a:uLnTx/>
                <a:uFillTx/>
                <a:latin typeface="Veneer" panose="02000806000000000000" pitchFamily="50" charset="0"/>
                <a:ea typeface="+mn-ea"/>
                <a:cs typeface="+mn-cs"/>
              </a:rPr>
              <a:t>GRACIAS</a:t>
            </a:r>
          </a:p>
        </p:txBody>
      </p:sp>
    </p:spTree>
    <p:extLst>
      <p:ext uri="{BB962C8B-B14F-4D97-AF65-F5344CB8AC3E}">
        <p14:creationId xmlns:p14="http://schemas.microsoft.com/office/powerpoint/2010/main" val="149752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9AB7CB-358D-4CFD-8577-7CE3D5A05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160302"/>
            <a:ext cx="11876640" cy="6427785"/>
          </a:xfrm>
          <a:prstGeom prst="rect">
            <a:avLst/>
          </a:prstGeom>
        </p:spPr>
      </p:pic>
      <p:sp>
        <p:nvSpPr>
          <p:cNvPr id="7" name="CuadroTexto 6">
            <a:extLst>
              <a:ext uri="{FF2B5EF4-FFF2-40B4-BE49-F238E27FC236}">
                <a16:creationId xmlns:a16="http://schemas.microsoft.com/office/drawing/2014/main" id="{F0BC4D0D-CD34-4CCE-ADB1-2D48D1485E80}"/>
              </a:ext>
            </a:extLst>
          </p:cNvPr>
          <p:cNvSpPr txBox="1"/>
          <p:nvPr/>
        </p:nvSpPr>
        <p:spPr>
          <a:xfrm>
            <a:off x="2144316" y="269913"/>
            <a:ext cx="7038971" cy="1631216"/>
          </a:xfrm>
          <a:prstGeom prst="rect">
            <a:avLst/>
          </a:prstGeom>
          <a:noFill/>
        </p:spPr>
        <p:txBody>
          <a:bodyPr wrap="square" rtlCol="0" anchor="ctr">
            <a:spAutoFit/>
          </a:bodyPr>
          <a:lstStyle/>
          <a:p>
            <a:pPr algn="ctr"/>
            <a:r>
              <a:rPr lang="es-MX" sz="5000" dirty="0">
                <a:solidFill>
                  <a:schemeClr val="bg1"/>
                </a:solidFill>
                <a:latin typeface="Veneer" panose="02000806000000000000" pitchFamily="50" charset="0"/>
              </a:rPr>
              <a:t>Estrategias de trabajo sociedad civil y juventudes</a:t>
            </a:r>
          </a:p>
        </p:txBody>
      </p:sp>
      <p:graphicFrame>
        <p:nvGraphicFramePr>
          <p:cNvPr id="8" name="Marcador de contenido 3">
            <a:extLst>
              <a:ext uri="{FF2B5EF4-FFF2-40B4-BE49-F238E27FC236}">
                <a16:creationId xmlns:a16="http://schemas.microsoft.com/office/drawing/2014/main" id="{72DA6C83-58DC-4E6E-86B9-5B23B4E6AE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40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066CE3-FF01-42AB-B61C-DC632121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60627"/>
            <a:ext cx="118776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7">
            <a:extLst>
              <a:ext uri="{FF2B5EF4-FFF2-40B4-BE49-F238E27FC236}">
                <a16:creationId xmlns:a16="http://schemas.microsoft.com/office/drawing/2014/main" id="{FF8FE229-93C6-4ECD-BB47-8E69CF3C4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563" y="365125"/>
            <a:ext cx="1345756" cy="51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a:extLst>
              <a:ext uri="{FF2B5EF4-FFF2-40B4-BE49-F238E27FC236}">
                <a16:creationId xmlns:a16="http://schemas.microsoft.com/office/drawing/2014/main" id="{BA5A18B8-0D2D-4299-7EED-5B2CF9D6F91B}"/>
              </a:ext>
            </a:extLst>
          </p:cNvPr>
          <p:cNvSpPr>
            <a:spLocks noGrp="1"/>
          </p:cNvSpPr>
          <p:nvPr>
            <p:ph type="title"/>
          </p:nvPr>
        </p:nvSpPr>
        <p:spPr>
          <a:xfrm>
            <a:off x="838200" y="365125"/>
            <a:ext cx="10515600" cy="929103"/>
          </a:xfrm>
        </p:spPr>
        <p:txBody>
          <a:bodyPr>
            <a:normAutofit/>
          </a:bodyPr>
          <a:lstStyle/>
          <a:p>
            <a:r>
              <a:rPr lang="es-SV" sz="4000" dirty="0">
                <a:solidFill>
                  <a:schemeClr val="bg1"/>
                </a:solidFill>
                <a:latin typeface="Veneer" panose="02000806000000000000" pitchFamily="50" charset="0"/>
                <a:ea typeface="+mn-ea"/>
                <a:cs typeface="+mn-cs"/>
              </a:rPr>
              <a:t>Contratación social</a:t>
            </a:r>
          </a:p>
        </p:txBody>
      </p:sp>
      <p:sp>
        <p:nvSpPr>
          <p:cNvPr id="7" name="Marcador de contenido 6">
            <a:extLst>
              <a:ext uri="{FF2B5EF4-FFF2-40B4-BE49-F238E27FC236}">
                <a16:creationId xmlns:a16="http://schemas.microsoft.com/office/drawing/2014/main" id="{47249A95-79CE-FCD8-720E-F408EE3196E6}"/>
              </a:ext>
            </a:extLst>
          </p:cNvPr>
          <p:cNvSpPr>
            <a:spLocks noGrp="1"/>
          </p:cNvSpPr>
          <p:nvPr>
            <p:ph idx="1"/>
          </p:nvPr>
        </p:nvSpPr>
        <p:spPr>
          <a:xfrm>
            <a:off x="838200" y="1825625"/>
            <a:ext cx="10515600" cy="2998166"/>
          </a:xfrm>
        </p:spPr>
        <p:txBody>
          <a:bodyPr/>
          <a:lstStyle/>
          <a:p>
            <a:pPr marL="0" indent="0" algn="just">
              <a:buNone/>
            </a:pPr>
            <a:r>
              <a:rPr lang="es-MX" sz="3500" dirty="0">
                <a:solidFill>
                  <a:schemeClr val="bg1"/>
                </a:solidFill>
              </a:rPr>
              <a:t>El proceso mediante el cual recursos gubernamentales se utilizan para financiar entidades que no son parte del estado (llamadas organizaciones de la sociedad civil u OSC) para proporcionar servicios de salud que el estado tiene una responsabilidad de proporcionar, a fin de asegurar la salud de su ciudadanía </a:t>
            </a:r>
            <a:r>
              <a:rPr lang="es-MX" sz="1000" dirty="0">
                <a:solidFill>
                  <a:schemeClr val="bg1"/>
                </a:solidFill>
              </a:rPr>
              <a:t>1</a:t>
            </a:r>
            <a:endParaRPr lang="es-SV" sz="1000" dirty="0">
              <a:solidFill>
                <a:schemeClr val="bg1"/>
              </a:solidFill>
            </a:endParaRPr>
          </a:p>
        </p:txBody>
      </p:sp>
      <p:sp>
        <p:nvSpPr>
          <p:cNvPr id="8" name="CuadroTexto 7">
            <a:extLst>
              <a:ext uri="{FF2B5EF4-FFF2-40B4-BE49-F238E27FC236}">
                <a16:creationId xmlns:a16="http://schemas.microsoft.com/office/drawing/2014/main" id="{0FC17F9C-F56A-C468-B7A2-96372D7EA01F}"/>
              </a:ext>
            </a:extLst>
          </p:cNvPr>
          <p:cNvSpPr txBox="1"/>
          <p:nvPr/>
        </p:nvSpPr>
        <p:spPr>
          <a:xfrm>
            <a:off x="838200" y="5785816"/>
            <a:ext cx="10856119" cy="830997"/>
          </a:xfrm>
          <a:prstGeom prst="rect">
            <a:avLst/>
          </a:prstGeom>
          <a:noFill/>
        </p:spPr>
        <p:txBody>
          <a:bodyPr wrap="square" rtlCol="0">
            <a:spAutoFit/>
          </a:bodyPr>
          <a:lstStyle/>
          <a:p>
            <a:pPr algn="just"/>
            <a:r>
              <a:rPr lang="es-MX" sz="1600" dirty="0">
                <a:solidFill>
                  <a:schemeClr val="bg1"/>
                </a:solidFill>
              </a:rPr>
              <a:t>1 OSF, PNUD, GFATM, Social </a:t>
            </a:r>
            <a:r>
              <a:rPr lang="es-MX" sz="1600" dirty="0" err="1">
                <a:solidFill>
                  <a:schemeClr val="bg1"/>
                </a:solidFill>
              </a:rPr>
              <a:t>Contracting</a:t>
            </a:r>
            <a:r>
              <a:rPr lang="es-MX" sz="1600" dirty="0">
                <a:solidFill>
                  <a:schemeClr val="bg1"/>
                </a:solidFill>
              </a:rPr>
              <a:t>: trabajando hacia respuestas sostenibles al VIH, la tuberculosis y la</a:t>
            </a:r>
          </a:p>
          <a:p>
            <a:pPr algn="just"/>
            <a:r>
              <a:rPr lang="es-MX" sz="1600" dirty="0">
                <a:solidFill>
                  <a:schemeClr val="bg1"/>
                </a:solidFill>
              </a:rPr>
              <a:t>malaria a través del financiamiento gubernamental de los programas implementados por la sociedad civil.</a:t>
            </a:r>
          </a:p>
          <a:p>
            <a:pPr algn="just"/>
            <a:r>
              <a:rPr lang="es-SV" sz="1600" dirty="0">
                <a:solidFill>
                  <a:schemeClr val="bg1"/>
                </a:solidFill>
              </a:rPr>
              <a:t>Documento de antecedentes (2017)</a:t>
            </a:r>
          </a:p>
        </p:txBody>
      </p:sp>
    </p:spTree>
    <p:extLst>
      <p:ext uri="{BB962C8B-B14F-4D97-AF65-F5344CB8AC3E}">
        <p14:creationId xmlns:p14="http://schemas.microsoft.com/office/powerpoint/2010/main" val="371958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066CE3-FF01-42AB-B61C-DC632121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60627"/>
            <a:ext cx="118776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7">
            <a:extLst>
              <a:ext uri="{FF2B5EF4-FFF2-40B4-BE49-F238E27FC236}">
                <a16:creationId xmlns:a16="http://schemas.microsoft.com/office/drawing/2014/main" id="{FF8FE229-93C6-4ECD-BB47-8E69CF3C4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563" y="365125"/>
            <a:ext cx="1345756" cy="51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a:extLst>
              <a:ext uri="{FF2B5EF4-FFF2-40B4-BE49-F238E27FC236}">
                <a16:creationId xmlns:a16="http://schemas.microsoft.com/office/drawing/2014/main" id="{BA5A18B8-0D2D-4299-7EED-5B2CF9D6F91B}"/>
              </a:ext>
            </a:extLst>
          </p:cNvPr>
          <p:cNvSpPr>
            <a:spLocks noGrp="1"/>
          </p:cNvSpPr>
          <p:nvPr>
            <p:ph type="title"/>
          </p:nvPr>
        </p:nvSpPr>
        <p:spPr>
          <a:xfrm>
            <a:off x="838200" y="365125"/>
            <a:ext cx="10515600" cy="929103"/>
          </a:xfrm>
        </p:spPr>
        <p:txBody>
          <a:bodyPr>
            <a:normAutofit fontScale="90000"/>
          </a:bodyPr>
          <a:lstStyle/>
          <a:p>
            <a:r>
              <a:rPr lang="es-SV" sz="4000" dirty="0">
                <a:solidFill>
                  <a:schemeClr val="bg1"/>
                </a:solidFill>
                <a:latin typeface="Veneer" panose="02000806000000000000" pitchFamily="50" charset="0"/>
                <a:ea typeface="+mn-ea"/>
                <a:cs typeface="+mn-cs"/>
              </a:rPr>
              <a:t>Antecedentes y justificación de </a:t>
            </a:r>
            <a:br>
              <a:rPr lang="es-SV" sz="4000" dirty="0">
                <a:solidFill>
                  <a:schemeClr val="bg1"/>
                </a:solidFill>
                <a:latin typeface="Veneer" panose="02000806000000000000" pitchFamily="50" charset="0"/>
                <a:ea typeface="+mn-ea"/>
                <a:cs typeface="+mn-cs"/>
              </a:rPr>
            </a:br>
            <a:r>
              <a:rPr lang="es-SV" sz="4000" dirty="0">
                <a:solidFill>
                  <a:schemeClr val="bg1"/>
                </a:solidFill>
                <a:latin typeface="Veneer" panose="02000806000000000000" pitchFamily="50" charset="0"/>
                <a:ea typeface="+mn-ea"/>
                <a:cs typeface="+mn-cs"/>
              </a:rPr>
              <a:t>Contratación social</a:t>
            </a:r>
          </a:p>
        </p:txBody>
      </p:sp>
      <p:sp>
        <p:nvSpPr>
          <p:cNvPr id="7" name="Marcador de contenido 6">
            <a:extLst>
              <a:ext uri="{FF2B5EF4-FFF2-40B4-BE49-F238E27FC236}">
                <a16:creationId xmlns:a16="http://schemas.microsoft.com/office/drawing/2014/main" id="{47249A95-79CE-FCD8-720E-F408EE3196E6}"/>
              </a:ext>
            </a:extLst>
          </p:cNvPr>
          <p:cNvSpPr>
            <a:spLocks noGrp="1"/>
          </p:cNvSpPr>
          <p:nvPr>
            <p:ph idx="1"/>
          </p:nvPr>
        </p:nvSpPr>
        <p:spPr>
          <a:xfrm>
            <a:off x="838200" y="1825625"/>
            <a:ext cx="10515600" cy="4667250"/>
          </a:xfrm>
        </p:spPr>
        <p:txBody>
          <a:bodyPr>
            <a:normAutofit fontScale="92500" lnSpcReduction="20000"/>
          </a:bodyPr>
          <a:lstStyle/>
          <a:p>
            <a:pPr marL="0" indent="0" algn="just">
              <a:buNone/>
            </a:pPr>
            <a:r>
              <a:rPr lang="es-MX" sz="3500" dirty="0">
                <a:solidFill>
                  <a:schemeClr val="bg1"/>
                </a:solidFill>
              </a:rPr>
              <a:t>El Fondo Mundial durante la cuarta ventana del ciclo 2020-2022, para el componente VIH y a ejecutarse durante el periodo 01/01/2022 al 31/12/2024, realizó  </a:t>
            </a:r>
            <a:r>
              <a:rPr lang="es-ES" sz="3500" dirty="0">
                <a:solidFill>
                  <a:schemeClr val="bg1"/>
                </a:solidFill>
              </a:rPr>
              <a:t>recomendaciones derivadas de la revisión de la propuesta de subvención El Salvador, según e</a:t>
            </a:r>
            <a:r>
              <a:rPr lang="es-MX" sz="3500" dirty="0">
                <a:solidFill>
                  <a:schemeClr val="bg1"/>
                </a:solidFill>
              </a:rPr>
              <a:t>l asunto 4 el PRT considera que el solicitante debe ser más ambicioso en lo relativo al desarrollo de soluciones a largo plazo para lograr impacto y sostenibilidad; en particular a la promoción del papel del liderazgo comunitario. La contratación social facilitaría al mismo tiempo el acceso a los servicios, la materialización de los derechos, la promoción de la sostenibilidad programática y financiera; y dotaría al país de una base más sólida para llevar a cabo una transición en el futuro. </a:t>
            </a:r>
          </a:p>
        </p:txBody>
      </p:sp>
    </p:spTree>
    <p:extLst>
      <p:ext uri="{BB962C8B-B14F-4D97-AF65-F5344CB8AC3E}">
        <p14:creationId xmlns:p14="http://schemas.microsoft.com/office/powerpoint/2010/main" val="214389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066CE3-FF01-42AB-B61C-DC632121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60627"/>
            <a:ext cx="118776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7">
            <a:extLst>
              <a:ext uri="{FF2B5EF4-FFF2-40B4-BE49-F238E27FC236}">
                <a16:creationId xmlns:a16="http://schemas.microsoft.com/office/drawing/2014/main" id="{FF8FE229-93C6-4ECD-BB47-8E69CF3C4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563" y="365125"/>
            <a:ext cx="1345756" cy="51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a:extLst>
              <a:ext uri="{FF2B5EF4-FFF2-40B4-BE49-F238E27FC236}">
                <a16:creationId xmlns:a16="http://schemas.microsoft.com/office/drawing/2014/main" id="{BA5A18B8-0D2D-4299-7EED-5B2CF9D6F91B}"/>
              </a:ext>
            </a:extLst>
          </p:cNvPr>
          <p:cNvSpPr>
            <a:spLocks noGrp="1"/>
          </p:cNvSpPr>
          <p:nvPr>
            <p:ph type="title"/>
          </p:nvPr>
        </p:nvSpPr>
        <p:spPr>
          <a:xfrm>
            <a:off x="838200" y="365125"/>
            <a:ext cx="10515600" cy="929103"/>
          </a:xfrm>
        </p:spPr>
        <p:txBody>
          <a:bodyPr>
            <a:normAutofit fontScale="90000"/>
          </a:bodyPr>
          <a:lstStyle/>
          <a:p>
            <a:r>
              <a:rPr lang="es-SV" sz="4000" dirty="0">
                <a:solidFill>
                  <a:schemeClr val="bg1"/>
                </a:solidFill>
                <a:latin typeface="Veneer" panose="02000806000000000000" pitchFamily="50" charset="0"/>
                <a:ea typeface="+mn-ea"/>
                <a:cs typeface="+mn-cs"/>
              </a:rPr>
              <a:t>Antecedentes y justificación de </a:t>
            </a:r>
            <a:br>
              <a:rPr lang="es-SV" sz="4000" dirty="0">
                <a:solidFill>
                  <a:schemeClr val="bg1"/>
                </a:solidFill>
                <a:latin typeface="Veneer" panose="02000806000000000000" pitchFamily="50" charset="0"/>
                <a:ea typeface="+mn-ea"/>
                <a:cs typeface="+mn-cs"/>
              </a:rPr>
            </a:br>
            <a:r>
              <a:rPr lang="es-SV" sz="4000" dirty="0">
                <a:solidFill>
                  <a:schemeClr val="bg1"/>
                </a:solidFill>
                <a:latin typeface="Veneer" panose="02000806000000000000" pitchFamily="50" charset="0"/>
                <a:ea typeface="+mn-ea"/>
                <a:cs typeface="+mn-cs"/>
              </a:rPr>
              <a:t>Contratación social</a:t>
            </a:r>
          </a:p>
        </p:txBody>
      </p:sp>
      <p:sp>
        <p:nvSpPr>
          <p:cNvPr id="7" name="Marcador de contenido 6">
            <a:extLst>
              <a:ext uri="{FF2B5EF4-FFF2-40B4-BE49-F238E27FC236}">
                <a16:creationId xmlns:a16="http://schemas.microsoft.com/office/drawing/2014/main" id="{47249A95-79CE-FCD8-720E-F408EE3196E6}"/>
              </a:ext>
            </a:extLst>
          </p:cNvPr>
          <p:cNvSpPr>
            <a:spLocks noGrp="1"/>
          </p:cNvSpPr>
          <p:nvPr>
            <p:ph idx="1"/>
          </p:nvPr>
        </p:nvSpPr>
        <p:spPr>
          <a:xfrm>
            <a:off x="838200" y="1825625"/>
            <a:ext cx="10515600" cy="4667250"/>
          </a:xfrm>
        </p:spPr>
        <p:txBody>
          <a:bodyPr>
            <a:normAutofit/>
          </a:bodyPr>
          <a:lstStyle/>
          <a:p>
            <a:pPr marL="0" indent="0" algn="just">
              <a:buNone/>
            </a:pPr>
            <a:r>
              <a:rPr lang="es-MX" sz="3500" dirty="0">
                <a:solidFill>
                  <a:schemeClr val="bg1"/>
                </a:solidFill>
              </a:rPr>
              <a:t>El Fondo Mundial decidió ofrecer asistencia técnica a El Salvador para realizar un análisis y diseñar una hoja de ruta que definiera las acciones principales que el país podría realizar para que la contratación social de OSC con fondos nacionales sea efectiva, medible, transparente y sostenible</a:t>
            </a:r>
          </a:p>
        </p:txBody>
      </p:sp>
    </p:spTree>
    <p:extLst>
      <p:ext uri="{BB962C8B-B14F-4D97-AF65-F5344CB8AC3E}">
        <p14:creationId xmlns:p14="http://schemas.microsoft.com/office/powerpoint/2010/main" val="396399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dirty="0">
                <a:solidFill>
                  <a:schemeClr val="bg1"/>
                </a:solidFill>
                <a:latin typeface="Veneer" panose="02000806000000000000" pitchFamily="50" charset="0"/>
              </a:rPr>
              <a:t>CONTRATACIÓN SOCIAL </a:t>
            </a:r>
            <a:endParaRPr lang="es-SV" dirty="0">
              <a:solidFill>
                <a:schemeClr val="bg1"/>
              </a:solidFill>
            </a:endParaRPr>
          </a:p>
        </p:txBody>
      </p:sp>
      <p:pic>
        <p:nvPicPr>
          <p:cNvPr id="4" name="Marcador de contenido 3"/>
          <p:cNvPicPr>
            <a:picLocks noGrp="1" noChangeAspect="1"/>
          </p:cNvPicPr>
          <p:nvPr>
            <p:ph idx="1"/>
          </p:nvPr>
        </p:nvPicPr>
        <p:blipFill rotWithShape="1">
          <a:blip r:embed="rId2"/>
          <a:srcRect l="23727" t="31294" r="15512" b="13168"/>
          <a:stretch/>
        </p:blipFill>
        <p:spPr>
          <a:xfrm>
            <a:off x="1387678" y="1690688"/>
            <a:ext cx="8949116" cy="4598851"/>
          </a:xfrm>
          <a:prstGeom prst="rect">
            <a:avLst/>
          </a:prstGeom>
          <a:solidFill>
            <a:srgbClr val="FF66CC"/>
          </a:solidFill>
        </p:spPr>
      </p:pic>
      <p:pic>
        <p:nvPicPr>
          <p:cNvPr id="3" name="Imagen 2">
            <a:extLst>
              <a:ext uri="{FF2B5EF4-FFF2-40B4-BE49-F238E27FC236}">
                <a16:creationId xmlns:a16="http://schemas.microsoft.com/office/drawing/2014/main" id="{B5736655-A1BD-D5A3-4070-0B4EF2FBCBF9}"/>
              </a:ext>
            </a:extLst>
          </p:cNvPr>
          <p:cNvPicPr>
            <a:picLocks noChangeAspect="1"/>
          </p:cNvPicPr>
          <p:nvPr/>
        </p:nvPicPr>
        <p:blipFill>
          <a:blip r:embed="rId3"/>
          <a:stretch>
            <a:fillRect/>
          </a:stretch>
        </p:blipFill>
        <p:spPr>
          <a:xfrm>
            <a:off x="9390793" y="365125"/>
            <a:ext cx="2188654" cy="835224"/>
          </a:xfrm>
          <a:prstGeom prst="rect">
            <a:avLst/>
          </a:prstGeom>
        </p:spPr>
      </p:pic>
    </p:spTree>
    <p:extLst>
      <p:ext uri="{BB962C8B-B14F-4D97-AF65-F5344CB8AC3E}">
        <p14:creationId xmlns:p14="http://schemas.microsoft.com/office/powerpoint/2010/main" val="123442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dirty="0">
                <a:solidFill>
                  <a:schemeClr val="bg1"/>
                </a:solidFill>
                <a:latin typeface="Veneer" panose="02000806000000000000" pitchFamily="50" charset="0"/>
              </a:rPr>
              <a:t>Principios generales para el financiamiento público de OSC</a:t>
            </a:r>
            <a:endParaRPr lang="es-SV" dirty="0">
              <a:solidFill>
                <a:schemeClr val="bg1"/>
              </a:solidFill>
            </a:endParaRPr>
          </a:p>
        </p:txBody>
      </p:sp>
      <p:pic>
        <p:nvPicPr>
          <p:cNvPr id="4" name="Marcador de contenido 3"/>
          <p:cNvPicPr>
            <a:picLocks noGrp="1" noChangeAspect="1"/>
          </p:cNvPicPr>
          <p:nvPr>
            <p:ph idx="1"/>
          </p:nvPr>
        </p:nvPicPr>
        <p:blipFill rotWithShape="1">
          <a:blip r:embed="rId2"/>
          <a:srcRect l="24570" t="34596" r="14162" b="12568"/>
          <a:stretch/>
        </p:blipFill>
        <p:spPr>
          <a:xfrm>
            <a:off x="1256252" y="1925822"/>
            <a:ext cx="9679495" cy="4693087"/>
          </a:xfrm>
          <a:prstGeom prst="rect">
            <a:avLst/>
          </a:prstGeom>
        </p:spPr>
      </p:pic>
      <p:pic>
        <p:nvPicPr>
          <p:cNvPr id="3" name="Imagen 2">
            <a:extLst>
              <a:ext uri="{FF2B5EF4-FFF2-40B4-BE49-F238E27FC236}">
                <a16:creationId xmlns:a16="http://schemas.microsoft.com/office/drawing/2014/main" id="{D760206D-2BD6-9C71-A1D4-6872FE80D72C}"/>
              </a:ext>
            </a:extLst>
          </p:cNvPr>
          <p:cNvPicPr>
            <a:picLocks noChangeAspect="1"/>
          </p:cNvPicPr>
          <p:nvPr/>
        </p:nvPicPr>
        <p:blipFill>
          <a:blip r:embed="rId3"/>
          <a:stretch>
            <a:fillRect/>
          </a:stretch>
        </p:blipFill>
        <p:spPr>
          <a:xfrm>
            <a:off x="10764238" y="253099"/>
            <a:ext cx="1427762" cy="544856"/>
          </a:xfrm>
          <a:prstGeom prst="rect">
            <a:avLst/>
          </a:prstGeom>
        </p:spPr>
      </p:pic>
    </p:spTree>
    <p:extLst>
      <p:ext uri="{BB962C8B-B14F-4D97-AF65-F5344CB8AC3E}">
        <p14:creationId xmlns:p14="http://schemas.microsoft.com/office/powerpoint/2010/main" val="2642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07" y="329918"/>
            <a:ext cx="2193345" cy="832925"/>
          </a:xfrm>
          <a:prstGeom prst="rect">
            <a:avLst/>
          </a:prstGeom>
        </p:spPr>
      </p:pic>
      <p:sp>
        <p:nvSpPr>
          <p:cNvPr id="8" name="Marcador de contenido 2">
            <a:extLst>
              <a:ext uri="{FF2B5EF4-FFF2-40B4-BE49-F238E27FC236}">
                <a16:creationId xmlns:a16="http://schemas.microsoft.com/office/drawing/2014/main" id="{1F016E19-9273-4C83-A64B-B458C61103B6}"/>
              </a:ext>
            </a:extLst>
          </p:cNvPr>
          <p:cNvSpPr txBox="1">
            <a:spLocks/>
          </p:cNvSpPr>
          <p:nvPr/>
        </p:nvSpPr>
        <p:spPr>
          <a:xfrm>
            <a:off x="838200" y="2291554"/>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dirty="0">
                <a:solidFill>
                  <a:schemeClr val="bg1"/>
                </a:solidFill>
              </a:rPr>
              <a:t>-Dialogo e identificación conjunta de las necesidades de la respuesta y en base a las mismas, definir el papel de las OSC.</a:t>
            </a:r>
          </a:p>
          <a:p>
            <a:pPr algn="just"/>
            <a:r>
              <a:rPr lang="es-SV" dirty="0">
                <a:solidFill>
                  <a:schemeClr val="bg1"/>
                </a:solidFill>
              </a:rPr>
              <a:t>-Definir los parámetros lleva tiempo y debe realizarse con la participación de los proveedores de servicios y los beneficiarios.</a:t>
            </a:r>
          </a:p>
          <a:p>
            <a:pPr algn="just"/>
            <a:r>
              <a:rPr lang="es-SV" dirty="0">
                <a:solidFill>
                  <a:schemeClr val="bg1"/>
                </a:solidFill>
              </a:rPr>
              <a:t>-Revisión continua para asegurar que se ajustan a las necesidades y capacidades- constante evolución.</a:t>
            </a:r>
          </a:p>
          <a:p>
            <a:pPr algn="just"/>
            <a:r>
              <a:rPr lang="es-SV" dirty="0">
                <a:solidFill>
                  <a:schemeClr val="bg1"/>
                </a:solidFill>
              </a:rPr>
              <a:t>-Procedimientos deben ser transparentes, con supervisión y monitoreo oportuno.</a:t>
            </a:r>
          </a:p>
          <a:p>
            <a:endParaRPr lang="es-SV" dirty="0"/>
          </a:p>
        </p:txBody>
      </p:sp>
      <p:sp>
        <p:nvSpPr>
          <p:cNvPr id="9" name="Título 1">
            <a:extLst>
              <a:ext uri="{FF2B5EF4-FFF2-40B4-BE49-F238E27FC236}">
                <a16:creationId xmlns:a16="http://schemas.microsoft.com/office/drawing/2014/main" id="{BBCA7E5B-504E-73CC-BAF1-9A2E5C8500AB}"/>
              </a:ext>
            </a:extLst>
          </p:cNvPr>
          <p:cNvSpPr txBox="1">
            <a:spLocks/>
          </p:cNvSpPr>
          <p:nvPr/>
        </p:nvSpPr>
        <p:spPr>
          <a:xfrm>
            <a:off x="-308168" y="500062"/>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SV" sz="5400" dirty="0">
                <a:solidFill>
                  <a:schemeClr val="bg1"/>
                </a:solidFill>
                <a:latin typeface="Veneer" panose="02000806000000000000" pitchFamily="50" charset="0"/>
              </a:rPr>
              <a:t>Definición de los parámetros del acuerdo de trabajo</a:t>
            </a:r>
            <a:endParaRPr lang="es-SV" sz="5400" dirty="0">
              <a:solidFill>
                <a:schemeClr val="bg1"/>
              </a:solidFill>
            </a:endParaRPr>
          </a:p>
        </p:txBody>
      </p:sp>
    </p:spTree>
    <p:extLst>
      <p:ext uri="{BB962C8B-B14F-4D97-AF65-F5344CB8AC3E}">
        <p14:creationId xmlns:p14="http://schemas.microsoft.com/office/powerpoint/2010/main" val="7374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4A064D-BF57-4A53-8BFE-1624FFC9E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80" y="215108"/>
            <a:ext cx="11876640" cy="6427785"/>
          </a:xfrm>
          <a:prstGeom prst="rect">
            <a:avLst/>
          </a:prstGeom>
        </p:spPr>
      </p:pic>
      <p:pic>
        <p:nvPicPr>
          <p:cNvPr id="7" name="Imagen 6">
            <a:extLst>
              <a:ext uri="{FF2B5EF4-FFF2-40B4-BE49-F238E27FC236}">
                <a16:creationId xmlns:a16="http://schemas.microsoft.com/office/drawing/2014/main" id="{243CE9F8-3213-4106-A3B9-739343F48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07" y="329918"/>
            <a:ext cx="2193345" cy="832925"/>
          </a:xfrm>
          <a:prstGeom prst="rect">
            <a:avLst/>
          </a:prstGeom>
        </p:spPr>
      </p:pic>
      <p:sp>
        <p:nvSpPr>
          <p:cNvPr id="6" name="Marcador de contenido 2">
            <a:extLst>
              <a:ext uri="{FF2B5EF4-FFF2-40B4-BE49-F238E27FC236}">
                <a16:creationId xmlns:a16="http://schemas.microsoft.com/office/drawing/2014/main" id="{2FFC32B5-AC7D-6E8B-D632-3815FC9FD637}"/>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dirty="0">
                <a:solidFill>
                  <a:schemeClr val="bg1"/>
                </a:solidFill>
              </a:rPr>
              <a:t>-</a:t>
            </a:r>
            <a:r>
              <a:rPr lang="es-SV" sz="3200" dirty="0">
                <a:solidFill>
                  <a:schemeClr val="bg1"/>
                </a:solidFill>
              </a:rPr>
              <a:t>Gobiernos deberían tener la capacidad para valorar las necesidades y diseñar servicios adecuados en el nivel comunitario; valorar la capacidad de las OSC para proveer estos servicios; gestionar contratos y hacer la supervisión.</a:t>
            </a:r>
          </a:p>
          <a:p>
            <a:pPr algn="just"/>
            <a:r>
              <a:rPr lang="es-SV" sz="3200" dirty="0">
                <a:solidFill>
                  <a:schemeClr val="bg1"/>
                </a:solidFill>
              </a:rPr>
              <a:t>-OSC deben poder demostrar que son capaces de realizar los servicios, demostrar que los han realizado y como se ha invertido el financiamiento a través de reportes.</a:t>
            </a:r>
          </a:p>
          <a:p>
            <a:pPr algn="just"/>
            <a:r>
              <a:rPr lang="es-SV" sz="3200" dirty="0">
                <a:solidFill>
                  <a:schemeClr val="bg1"/>
                </a:solidFill>
              </a:rPr>
              <a:t>-Recursos deben planificarse para la creación de capacidad.</a:t>
            </a:r>
          </a:p>
          <a:p>
            <a:pPr algn="just"/>
            <a:r>
              <a:rPr lang="es-SV" sz="3200" dirty="0">
                <a:solidFill>
                  <a:schemeClr val="bg1"/>
                </a:solidFill>
              </a:rPr>
              <a:t>-Financiamiento suficiente y predecible.</a:t>
            </a:r>
          </a:p>
          <a:p>
            <a:endParaRPr lang="es-SV" dirty="0"/>
          </a:p>
        </p:txBody>
      </p:sp>
      <p:sp>
        <p:nvSpPr>
          <p:cNvPr id="10" name="Título 1">
            <a:extLst>
              <a:ext uri="{FF2B5EF4-FFF2-40B4-BE49-F238E27FC236}">
                <a16:creationId xmlns:a16="http://schemas.microsoft.com/office/drawing/2014/main" id="{E42E51DA-8849-B99B-E72C-5E216E025A31}"/>
              </a:ext>
            </a:extLst>
          </p:cNvPr>
          <p:cNvSpPr txBox="1">
            <a:spLocks/>
          </p:cNvSpPr>
          <p:nvPr/>
        </p:nvSpPr>
        <p:spPr>
          <a:xfrm>
            <a:off x="838200" y="365125"/>
            <a:ext cx="8474039"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SV">
                <a:solidFill>
                  <a:schemeClr val="bg1"/>
                </a:solidFill>
                <a:latin typeface="Veneer" panose="02000806000000000000" pitchFamily="50" charset="0"/>
              </a:rPr>
              <a:t>Capacidad de Gobiernos y sociedad civil</a:t>
            </a:r>
            <a:endParaRPr lang="es-SV" dirty="0">
              <a:solidFill>
                <a:schemeClr val="bg1"/>
              </a:solidFill>
            </a:endParaRPr>
          </a:p>
        </p:txBody>
      </p:sp>
    </p:spTree>
    <p:extLst>
      <p:ext uri="{BB962C8B-B14F-4D97-AF65-F5344CB8AC3E}">
        <p14:creationId xmlns:p14="http://schemas.microsoft.com/office/powerpoint/2010/main" val="17782075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1421</TotalTime>
  <Words>1059</Words>
  <Application>Microsoft Office PowerPoint</Application>
  <PresentationFormat>Panorámica</PresentationFormat>
  <Paragraphs>64</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Helvetica Neue</vt:lpstr>
      <vt:lpstr>Veener</vt:lpstr>
      <vt:lpstr>Veneer</vt:lpstr>
      <vt:lpstr>Wingdings</vt:lpstr>
      <vt:lpstr>Tema de Office</vt:lpstr>
      <vt:lpstr>Presentación de PowerPoint</vt:lpstr>
      <vt:lpstr>Presentación de PowerPoint</vt:lpstr>
      <vt:lpstr>Contratación social</vt:lpstr>
      <vt:lpstr>Antecedentes y justificación de  Contratación social</vt:lpstr>
      <vt:lpstr>Antecedentes y justificación de  Contratación social</vt:lpstr>
      <vt:lpstr>CONTRATACIÓN SOCIAL </vt:lpstr>
      <vt:lpstr>Principios generales para el financiamiento público de OSC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Valoraciones Iniciativa de Ley Crecer Juntos para la Proteccion Integral de la Primera Infancia, Niñez y adolescencia.</dc:title>
  <dc:creator>Anabell Amaya</dc:creator>
  <cp:lastModifiedBy>Moreno, Karina Argentina</cp:lastModifiedBy>
  <cp:revision>49</cp:revision>
  <dcterms:created xsi:type="dcterms:W3CDTF">2022-06-15T17:00:59Z</dcterms:created>
  <dcterms:modified xsi:type="dcterms:W3CDTF">2022-08-18T15:18:56Z</dcterms:modified>
</cp:coreProperties>
</file>