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  <p:sldMasterId id="2147483679" r:id="rId2"/>
    <p:sldMasterId id="2147483680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94648"/>
  </p:normalViewPr>
  <p:slideViewPr>
    <p:cSldViewPr snapToGrid="0">
      <p:cViewPr varScale="1">
        <p:scale>
          <a:sx n="150" d="100"/>
          <a:sy n="150" d="100"/>
        </p:scale>
        <p:origin x="240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dbb149db38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1dbb149db38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dbb149db38_2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1dbb149db38_2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dbb149db38_2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1dbb149db38_2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dbb149db38_2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1dbb149db38_2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dbb149db38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1dbb149db38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dbb149db38_2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1dbb149db38_2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dbb149db38_2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g1dbb149db38_2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 descr="Celestia-R1---OverlayTitleH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2971799" y="1473200"/>
            <a:ext cx="5398295" cy="181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2971799" y="3289300"/>
            <a:ext cx="539829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350"/>
              <a:buNone/>
              <a:defRPr sz="1350" cap="none">
                <a:solidFill>
                  <a:schemeClr val="lt1"/>
                </a:solidFill>
              </a:defRPr>
            </a:lvl1pPr>
            <a:lvl2pPr lvl="1" algn="ctr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750"/>
              </a:spcBef>
              <a:spcAft>
                <a:spcPts val="0"/>
              </a:spcAft>
              <a:buSzPts val="105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75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750"/>
              </a:spcBef>
              <a:spcAft>
                <a:spcPts val="750"/>
              </a:spcAft>
              <a:buSzPts val="9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699419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2971799" y="4402932"/>
            <a:ext cx="3670469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7956719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514351" y="1606551"/>
            <a:ext cx="7598569" cy="27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514351" y="2481436"/>
            <a:ext cx="759857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514349" y="3583036"/>
            <a:ext cx="7598571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75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514351" y="1606550"/>
            <a:ext cx="3746501" cy="273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4366421" y="1606551"/>
            <a:ext cx="3746499" cy="27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730252" y="1663700"/>
            <a:ext cx="3531791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 b="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7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514351" y="2152651"/>
            <a:ext cx="3747692" cy="219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3"/>
          </p:nvPr>
        </p:nvSpPr>
        <p:spPr>
          <a:xfrm>
            <a:off x="4572003" y="1670050"/>
            <a:ext cx="3542110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 b="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7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4"/>
          </p:nvPr>
        </p:nvSpPr>
        <p:spPr>
          <a:xfrm>
            <a:off x="4367612" y="2152651"/>
            <a:ext cx="3746501" cy="219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514350" y="1555750"/>
            <a:ext cx="2760664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486151" y="457201"/>
            <a:ext cx="462677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2"/>
          </p:nvPr>
        </p:nvSpPr>
        <p:spPr>
          <a:xfrm>
            <a:off x="514350" y="2584450"/>
            <a:ext cx="276066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7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514350" y="1200150"/>
            <a:ext cx="462349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>
            <a:spLocks noGrp="1"/>
          </p:cNvSpPr>
          <p:nvPr>
            <p:ph type="pic" idx="2"/>
          </p:nvPr>
        </p:nvSpPr>
        <p:spPr>
          <a:xfrm>
            <a:off x="5652190" y="685800"/>
            <a:ext cx="2460731" cy="34290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514350" y="2228850"/>
            <a:ext cx="462349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350"/>
              <a:buNone/>
              <a:defRPr sz="13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7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514351" y="3549649"/>
            <a:ext cx="759857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>
            <a:spLocks noGrp="1"/>
          </p:cNvSpPr>
          <p:nvPr>
            <p:ph type="pic" idx="2"/>
          </p:nvPr>
        </p:nvSpPr>
        <p:spPr>
          <a:xfrm>
            <a:off x="1028701" y="699084"/>
            <a:ext cx="6569870" cy="2373732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514351" y="3974702"/>
            <a:ext cx="7598570" cy="37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7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570" cy="234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514350" y="3257550"/>
            <a:ext cx="7598571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75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39" name="Google Shape;139;p25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744201" y="457201"/>
            <a:ext cx="7162799" cy="205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823406" y="2514600"/>
            <a:ext cx="7004388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350"/>
              <a:buFont typeface="Calibri"/>
              <a:buNone/>
              <a:defRPr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Font typeface="Calibri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50"/>
              <a:buFont typeface="Calibri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00"/>
              <a:buFont typeface="Calibri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00"/>
              <a:buFont typeface="Calibri"/>
              <a:buNone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2"/>
          </p:nvPr>
        </p:nvSpPr>
        <p:spPr>
          <a:xfrm>
            <a:off x="515599" y="3257550"/>
            <a:ext cx="7614275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75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514352" y="2481436"/>
            <a:ext cx="7598569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514351" y="3583036"/>
            <a:ext cx="759857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75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56" name="Google Shape;156;p27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744201" y="457201"/>
            <a:ext cx="7162799" cy="205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514350" y="2914650"/>
            <a:ext cx="7601577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2"/>
          </p:nvPr>
        </p:nvSpPr>
        <p:spPr>
          <a:xfrm>
            <a:off x="514349" y="3581400"/>
            <a:ext cx="760157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75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570" cy="205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514351" y="2628900"/>
            <a:ext cx="7598571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body" idx="2"/>
          </p:nvPr>
        </p:nvSpPr>
        <p:spPr>
          <a:xfrm>
            <a:off x="514350" y="3257550"/>
            <a:ext cx="7598571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75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 rot="5400000">
            <a:off x="2945210" y="-824308"/>
            <a:ext cx="2736850" cy="759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 rot="5400000">
            <a:off x="5360363" y="1590844"/>
            <a:ext cx="3886201" cy="1618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1"/>
          </p:nvPr>
        </p:nvSpPr>
        <p:spPr>
          <a:xfrm rot="5400000">
            <a:off x="1508293" y="-536744"/>
            <a:ext cx="3886200" cy="587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750"/>
              </a:spcBef>
              <a:spcAft>
                <a:spcPts val="75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9" name="Google Shape;199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14351" y="1606551"/>
            <a:ext cx="7598569" cy="27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143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5750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5750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spcBef>
                <a:spcPts val="750"/>
              </a:spcBef>
              <a:spcAft>
                <a:spcPts val="75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32"/>
          <p:cNvSpPr txBox="1">
            <a:spLocks noGrp="1"/>
          </p:cNvSpPr>
          <p:nvPr>
            <p:ph type="body" idx="1"/>
          </p:nvPr>
        </p:nvSpPr>
        <p:spPr>
          <a:xfrm>
            <a:off x="514351" y="1606551"/>
            <a:ext cx="7598569" cy="27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57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57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spcBef>
                <a:spcPts val="750"/>
              </a:spcBef>
              <a:spcAft>
                <a:spcPts val="75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2"/>
          <p:cNvSpPr txBox="1">
            <a:spLocks noGrp="1"/>
          </p:cNvSpPr>
          <p:nvPr>
            <p:ph type="dt" idx="10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ftr" idx="11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32"/>
          <p:cNvSpPr txBox="1">
            <a:spLocks noGrp="1"/>
          </p:cNvSpPr>
          <p:nvPr>
            <p:ph type="sldNum" idx="12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/>
          <p:nvPr/>
        </p:nvSpPr>
        <p:spPr>
          <a:xfrm>
            <a:off x="0" y="0"/>
            <a:ext cx="9141618" cy="51421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34"/>
          <p:cNvPicPr preferRelativeResize="0"/>
          <p:nvPr/>
        </p:nvPicPr>
        <p:blipFill rotWithShape="1">
          <a:blip r:embed="rId3">
            <a:alphaModFix amt="35000"/>
          </a:blip>
          <a:srcRect t="17645" b="9302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4"/>
          <p:cNvPicPr preferRelativeResize="0"/>
          <p:nvPr/>
        </p:nvPicPr>
        <p:blipFill rotWithShape="1">
          <a:blip r:embed="rId4">
            <a:alphaModFix amt="51000"/>
          </a:blip>
          <a:srcRect/>
          <a:stretch/>
        </p:blipFill>
        <p:spPr>
          <a:xfrm>
            <a:off x="1191" y="669"/>
            <a:ext cx="9141618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>
            <a:spLocks noGrp="1"/>
          </p:cNvSpPr>
          <p:nvPr>
            <p:ph type="ctrTitle"/>
          </p:nvPr>
        </p:nvSpPr>
        <p:spPr>
          <a:xfrm>
            <a:off x="2971799" y="2028785"/>
            <a:ext cx="5398294" cy="181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"/>
              <a:t>CONSULTORÍA PARA DESARROLLO DE TABLEROS DE MANDO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ADF0CB-9A97-6491-532A-93217B920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" r="6615"/>
          <a:stretch/>
        </p:blipFill>
        <p:spPr>
          <a:xfrm>
            <a:off x="5259875" y="0"/>
            <a:ext cx="3164457" cy="31157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9DE918-14A4-2105-9828-F4846C319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0" r="1993"/>
          <a:stretch/>
        </p:blipFill>
        <p:spPr>
          <a:xfrm>
            <a:off x="0" y="0"/>
            <a:ext cx="4165601" cy="514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A8CE942-4557-A8EB-DBD6-87201C2847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277"/>
          <a:stretch/>
        </p:blipFill>
        <p:spPr>
          <a:xfrm>
            <a:off x="5259875" y="3462866"/>
            <a:ext cx="3164457" cy="119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8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618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606060"/>
              </a:gs>
              <a:gs pos="100000">
                <a:schemeClr val="dk1"/>
              </a:gs>
            </a:gsLst>
            <a:lin ang="474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618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5"/>
          <p:cNvSpPr txBox="1">
            <a:spLocks noGrp="1"/>
          </p:cNvSpPr>
          <p:nvPr>
            <p:ph type="title"/>
          </p:nvPr>
        </p:nvSpPr>
        <p:spPr>
          <a:xfrm>
            <a:off x="5080871" y="643532"/>
            <a:ext cx="3032049" cy="375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</a:pPr>
            <a:r>
              <a:rPr lang="es" sz="3000">
                <a:solidFill>
                  <a:srgbClr val="FFFFFF"/>
                </a:solidFill>
              </a:rPr>
              <a:t>SITUACIÓN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</a:pPr>
            <a:r>
              <a:rPr lang="es" sz="3000">
                <a:solidFill>
                  <a:srgbClr val="FFFFFF"/>
                </a:solidFill>
              </a:rPr>
              <a:t>ACTUAL</a:t>
            </a:r>
            <a:endParaRPr/>
          </a:p>
        </p:txBody>
      </p:sp>
      <p:sp>
        <p:nvSpPr>
          <p:cNvPr id="217" name="Google Shape;217;p35"/>
          <p:cNvSpPr/>
          <p:nvPr/>
        </p:nvSpPr>
        <p:spPr>
          <a:xfrm flipH="1">
            <a:off x="0" y="0"/>
            <a:ext cx="4757093" cy="5143500"/>
          </a:xfrm>
          <a:custGeom>
            <a:avLst/>
            <a:gdLst/>
            <a:ahLst/>
            <a:cxnLst/>
            <a:rect l="l" t="t" r="r" b="b"/>
            <a:pathLst>
              <a:path w="6342791" h="6858000" extrusionOk="0">
                <a:moveTo>
                  <a:pt x="6342791" y="0"/>
                </a:moveTo>
                <a:lnTo>
                  <a:pt x="5297762" y="0"/>
                </a:lnTo>
                <a:lnTo>
                  <a:pt x="4654296" y="0"/>
                </a:lnTo>
                <a:lnTo>
                  <a:pt x="4470448" y="0"/>
                </a:lnTo>
                <a:lnTo>
                  <a:pt x="3926162" y="0"/>
                </a:lnTo>
                <a:lnTo>
                  <a:pt x="0" y="0"/>
                </a:lnTo>
                <a:lnTo>
                  <a:pt x="0" y="70650"/>
                </a:lnTo>
                <a:lnTo>
                  <a:pt x="13678" y="155673"/>
                </a:lnTo>
                <a:lnTo>
                  <a:pt x="37547" y="310664"/>
                </a:lnTo>
                <a:lnTo>
                  <a:pt x="60911" y="466340"/>
                </a:lnTo>
                <a:lnTo>
                  <a:pt x="80914" y="622703"/>
                </a:lnTo>
                <a:lnTo>
                  <a:pt x="101085" y="778379"/>
                </a:lnTo>
                <a:lnTo>
                  <a:pt x="119911" y="934742"/>
                </a:lnTo>
                <a:lnTo>
                  <a:pt x="136047" y="1089047"/>
                </a:lnTo>
                <a:lnTo>
                  <a:pt x="151343" y="1245409"/>
                </a:lnTo>
                <a:lnTo>
                  <a:pt x="165295" y="1401086"/>
                </a:lnTo>
                <a:lnTo>
                  <a:pt x="177397" y="1554019"/>
                </a:lnTo>
                <a:lnTo>
                  <a:pt x="189500" y="1709010"/>
                </a:lnTo>
                <a:lnTo>
                  <a:pt x="199585" y="1861943"/>
                </a:lnTo>
                <a:lnTo>
                  <a:pt x="207485" y="2014877"/>
                </a:lnTo>
                <a:lnTo>
                  <a:pt x="215722" y="2167124"/>
                </a:lnTo>
                <a:lnTo>
                  <a:pt x="222613" y="2318000"/>
                </a:lnTo>
                <a:lnTo>
                  <a:pt x="227488" y="2467505"/>
                </a:lnTo>
                <a:lnTo>
                  <a:pt x="231690" y="2617009"/>
                </a:lnTo>
                <a:lnTo>
                  <a:pt x="235724" y="2765142"/>
                </a:lnTo>
                <a:lnTo>
                  <a:pt x="237573" y="2911217"/>
                </a:lnTo>
                <a:lnTo>
                  <a:pt x="239590" y="3057293"/>
                </a:lnTo>
                <a:lnTo>
                  <a:pt x="240599" y="3201311"/>
                </a:lnTo>
                <a:lnTo>
                  <a:pt x="239590" y="3343957"/>
                </a:lnTo>
                <a:lnTo>
                  <a:pt x="239590" y="3485232"/>
                </a:lnTo>
                <a:lnTo>
                  <a:pt x="237573" y="3625135"/>
                </a:lnTo>
                <a:lnTo>
                  <a:pt x="234548" y="3762295"/>
                </a:lnTo>
                <a:lnTo>
                  <a:pt x="231690" y="3898083"/>
                </a:lnTo>
                <a:lnTo>
                  <a:pt x="228496" y="4031129"/>
                </a:lnTo>
                <a:lnTo>
                  <a:pt x="223622" y="4163488"/>
                </a:lnTo>
                <a:lnTo>
                  <a:pt x="218411" y="4293789"/>
                </a:lnTo>
                <a:lnTo>
                  <a:pt x="213705" y="4421348"/>
                </a:lnTo>
                <a:lnTo>
                  <a:pt x="200425" y="4670294"/>
                </a:lnTo>
                <a:lnTo>
                  <a:pt x="186306" y="4908952"/>
                </a:lnTo>
                <a:lnTo>
                  <a:pt x="171514" y="5138009"/>
                </a:lnTo>
                <a:lnTo>
                  <a:pt x="155209" y="5354722"/>
                </a:lnTo>
                <a:lnTo>
                  <a:pt x="138232" y="5561834"/>
                </a:lnTo>
                <a:lnTo>
                  <a:pt x="119911" y="5753858"/>
                </a:lnTo>
                <a:lnTo>
                  <a:pt x="101925" y="5934223"/>
                </a:lnTo>
                <a:lnTo>
                  <a:pt x="83940" y="6100187"/>
                </a:lnTo>
                <a:lnTo>
                  <a:pt x="66963" y="6252434"/>
                </a:lnTo>
                <a:lnTo>
                  <a:pt x="50826" y="6387537"/>
                </a:lnTo>
                <a:lnTo>
                  <a:pt x="35530" y="6509609"/>
                </a:lnTo>
                <a:lnTo>
                  <a:pt x="22755" y="6612479"/>
                </a:lnTo>
                <a:lnTo>
                  <a:pt x="10653" y="6698890"/>
                </a:lnTo>
                <a:lnTo>
                  <a:pt x="0" y="6771890"/>
                </a:lnTo>
                <a:lnTo>
                  <a:pt x="0" y="6858000"/>
                </a:lnTo>
                <a:lnTo>
                  <a:pt x="3926162" y="6858000"/>
                </a:lnTo>
                <a:lnTo>
                  <a:pt x="4470448" y="6858000"/>
                </a:lnTo>
                <a:lnTo>
                  <a:pt x="4654296" y="6858000"/>
                </a:lnTo>
                <a:lnTo>
                  <a:pt x="5297762" y="6858000"/>
                </a:lnTo>
                <a:lnTo>
                  <a:pt x="6342791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5"/>
          <p:cNvSpPr txBox="1">
            <a:spLocks noGrp="1"/>
          </p:cNvSpPr>
          <p:nvPr>
            <p:ph type="body" idx="2"/>
          </p:nvPr>
        </p:nvSpPr>
        <p:spPr>
          <a:xfrm>
            <a:off x="514351" y="643532"/>
            <a:ext cx="3562314" cy="369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62626"/>
                </a:solidFill>
              </a:rPr>
              <a:t>El monitoreo estratégico siempre ha sido una tarea prioritaria para el MCP-ES, Receptores Principales y Sub Receptores. Los tableros de mando, por medio de sus indicadores, han sido históricamente las herramientas que permiten reflejar y medir los avances que se realizan en las diferentes áreas de trabajo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">
                <a:solidFill>
                  <a:srgbClr val="262626"/>
                </a:solidFill>
              </a:rPr>
              <a:t>Gracias al acceso a las nuevas herramientas de información, el MCP-ES decidió migrar la presentación de los tableros desde un formato común como Excel, hacia una plataforma más amigable, que muestra logros históricos, y que resulta más fácil de comprender para gran parte del público interesado en conocer información sobre estos datos.</a:t>
            </a:r>
            <a:endParaRPr b="1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618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606060"/>
              </a:gs>
              <a:gs pos="100000">
                <a:schemeClr val="dk1"/>
              </a:gs>
            </a:gsLst>
            <a:lin ang="474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618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6"/>
          <p:cNvSpPr txBox="1">
            <a:spLocks noGrp="1"/>
          </p:cNvSpPr>
          <p:nvPr>
            <p:ph type="title"/>
          </p:nvPr>
        </p:nvSpPr>
        <p:spPr>
          <a:xfrm>
            <a:off x="5080871" y="643532"/>
            <a:ext cx="3032049" cy="375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</a:pPr>
            <a:r>
              <a:rPr lang="es" sz="3000">
                <a:solidFill>
                  <a:srgbClr val="FFFFFF"/>
                </a:solidFill>
              </a:rPr>
              <a:t>PROPUESTA DE SOLUCIÓN</a:t>
            </a:r>
            <a:endParaRPr/>
          </a:p>
        </p:txBody>
      </p:sp>
      <p:sp>
        <p:nvSpPr>
          <p:cNvPr id="227" name="Google Shape;227;p36"/>
          <p:cNvSpPr/>
          <p:nvPr/>
        </p:nvSpPr>
        <p:spPr>
          <a:xfrm flipH="1">
            <a:off x="0" y="0"/>
            <a:ext cx="4757093" cy="5143500"/>
          </a:xfrm>
          <a:custGeom>
            <a:avLst/>
            <a:gdLst/>
            <a:ahLst/>
            <a:cxnLst/>
            <a:rect l="l" t="t" r="r" b="b"/>
            <a:pathLst>
              <a:path w="6342791" h="6858000" extrusionOk="0">
                <a:moveTo>
                  <a:pt x="6342791" y="0"/>
                </a:moveTo>
                <a:lnTo>
                  <a:pt x="5297762" y="0"/>
                </a:lnTo>
                <a:lnTo>
                  <a:pt x="4654296" y="0"/>
                </a:lnTo>
                <a:lnTo>
                  <a:pt x="4470448" y="0"/>
                </a:lnTo>
                <a:lnTo>
                  <a:pt x="3926162" y="0"/>
                </a:lnTo>
                <a:lnTo>
                  <a:pt x="0" y="0"/>
                </a:lnTo>
                <a:lnTo>
                  <a:pt x="0" y="70650"/>
                </a:lnTo>
                <a:lnTo>
                  <a:pt x="13678" y="155673"/>
                </a:lnTo>
                <a:lnTo>
                  <a:pt x="37547" y="310664"/>
                </a:lnTo>
                <a:lnTo>
                  <a:pt x="60911" y="466340"/>
                </a:lnTo>
                <a:lnTo>
                  <a:pt x="80914" y="622703"/>
                </a:lnTo>
                <a:lnTo>
                  <a:pt x="101085" y="778379"/>
                </a:lnTo>
                <a:lnTo>
                  <a:pt x="119911" y="934742"/>
                </a:lnTo>
                <a:lnTo>
                  <a:pt x="136047" y="1089047"/>
                </a:lnTo>
                <a:lnTo>
                  <a:pt x="151343" y="1245409"/>
                </a:lnTo>
                <a:lnTo>
                  <a:pt x="165295" y="1401086"/>
                </a:lnTo>
                <a:lnTo>
                  <a:pt x="177397" y="1554019"/>
                </a:lnTo>
                <a:lnTo>
                  <a:pt x="189500" y="1709010"/>
                </a:lnTo>
                <a:lnTo>
                  <a:pt x="199585" y="1861943"/>
                </a:lnTo>
                <a:lnTo>
                  <a:pt x="207485" y="2014877"/>
                </a:lnTo>
                <a:lnTo>
                  <a:pt x="215722" y="2167124"/>
                </a:lnTo>
                <a:lnTo>
                  <a:pt x="222613" y="2318000"/>
                </a:lnTo>
                <a:lnTo>
                  <a:pt x="227488" y="2467505"/>
                </a:lnTo>
                <a:lnTo>
                  <a:pt x="231690" y="2617009"/>
                </a:lnTo>
                <a:lnTo>
                  <a:pt x="235724" y="2765142"/>
                </a:lnTo>
                <a:lnTo>
                  <a:pt x="237573" y="2911217"/>
                </a:lnTo>
                <a:lnTo>
                  <a:pt x="239590" y="3057293"/>
                </a:lnTo>
                <a:lnTo>
                  <a:pt x="240599" y="3201311"/>
                </a:lnTo>
                <a:lnTo>
                  <a:pt x="239590" y="3343957"/>
                </a:lnTo>
                <a:lnTo>
                  <a:pt x="239590" y="3485232"/>
                </a:lnTo>
                <a:lnTo>
                  <a:pt x="237573" y="3625135"/>
                </a:lnTo>
                <a:lnTo>
                  <a:pt x="234548" y="3762295"/>
                </a:lnTo>
                <a:lnTo>
                  <a:pt x="231690" y="3898083"/>
                </a:lnTo>
                <a:lnTo>
                  <a:pt x="228496" y="4031129"/>
                </a:lnTo>
                <a:lnTo>
                  <a:pt x="223622" y="4163488"/>
                </a:lnTo>
                <a:lnTo>
                  <a:pt x="218411" y="4293789"/>
                </a:lnTo>
                <a:lnTo>
                  <a:pt x="213705" y="4421348"/>
                </a:lnTo>
                <a:lnTo>
                  <a:pt x="200425" y="4670294"/>
                </a:lnTo>
                <a:lnTo>
                  <a:pt x="186306" y="4908952"/>
                </a:lnTo>
                <a:lnTo>
                  <a:pt x="171514" y="5138009"/>
                </a:lnTo>
                <a:lnTo>
                  <a:pt x="155209" y="5354722"/>
                </a:lnTo>
                <a:lnTo>
                  <a:pt x="138232" y="5561834"/>
                </a:lnTo>
                <a:lnTo>
                  <a:pt x="119911" y="5753858"/>
                </a:lnTo>
                <a:lnTo>
                  <a:pt x="101925" y="5934223"/>
                </a:lnTo>
                <a:lnTo>
                  <a:pt x="83940" y="6100187"/>
                </a:lnTo>
                <a:lnTo>
                  <a:pt x="66963" y="6252434"/>
                </a:lnTo>
                <a:lnTo>
                  <a:pt x="50826" y="6387537"/>
                </a:lnTo>
                <a:lnTo>
                  <a:pt x="35530" y="6509609"/>
                </a:lnTo>
                <a:lnTo>
                  <a:pt x="22755" y="6612479"/>
                </a:lnTo>
                <a:lnTo>
                  <a:pt x="10653" y="6698890"/>
                </a:lnTo>
                <a:lnTo>
                  <a:pt x="0" y="6771890"/>
                </a:lnTo>
                <a:lnTo>
                  <a:pt x="0" y="6858000"/>
                </a:lnTo>
                <a:lnTo>
                  <a:pt x="3926162" y="6858000"/>
                </a:lnTo>
                <a:lnTo>
                  <a:pt x="4470448" y="6858000"/>
                </a:lnTo>
                <a:lnTo>
                  <a:pt x="4654296" y="6858000"/>
                </a:lnTo>
                <a:lnTo>
                  <a:pt x="5297762" y="6858000"/>
                </a:lnTo>
                <a:lnTo>
                  <a:pt x="6342791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2"/>
          </p:nvPr>
        </p:nvSpPr>
        <p:spPr>
          <a:xfrm>
            <a:off x="514351" y="643532"/>
            <a:ext cx="3562314" cy="369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SzPts val="1300"/>
              <a:buNone/>
            </a:pPr>
            <a:r>
              <a:rPr lang="es">
                <a:solidFill>
                  <a:srgbClr val="262626"/>
                </a:solidFill>
              </a:rPr>
              <a:t>Buscar una herramienta web que permita mostrar los datos necesarios al público, de forma más comprensible y sin cambiar significativamente la forma de trabajar de los RP.</a:t>
            </a:r>
            <a:endParaRPr b="1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618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606060"/>
              </a:gs>
              <a:gs pos="100000">
                <a:schemeClr val="dk1"/>
              </a:gs>
            </a:gsLst>
            <a:lin ang="474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618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7"/>
          <p:cNvSpPr txBox="1">
            <a:spLocks noGrp="1"/>
          </p:cNvSpPr>
          <p:nvPr>
            <p:ph type="title"/>
          </p:nvPr>
        </p:nvSpPr>
        <p:spPr>
          <a:xfrm>
            <a:off x="5080871" y="643532"/>
            <a:ext cx="3032049" cy="375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</a:pPr>
            <a:r>
              <a:rPr lang="es" sz="3000">
                <a:solidFill>
                  <a:srgbClr val="FFFFFF"/>
                </a:solidFill>
              </a:rPr>
              <a:t>PUNTOS CONSIDERADOS</a:t>
            </a:r>
            <a:endParaRPr/>
          </a:p>
        </p:txBody>
      </p:sp>
      <p:sp>
        <p:nvSpPr>
          <p:cNvPr id="237" name="Google Shape;237;p37"/>
          <p:cNvSpPr/>
          <p:nvPr/>
        </p:nvSpPr>
        <p:spPr>
          <a:xfrm flipH="1">
            <a:off x="0" y="0"/>
            <a:ext cx="4757093" cy="5143500"/>
          </a:xfrm>
          <a:custGeom>
            <a:avLst/>
            <a:gdLst/>
            <a:ahLst/>
            <a:cxnLst/>
            <a:rect l="l" t="t" r="r" b="b"/>
            <a:pathLst>
              <a:path w="6342791" h="6858000" extrusionOk="0">
                <a:moveTo>
                  <a:pt x="6342791" y="0"/>
                </a:moveTo>
                <a:lnTo>
                  <a:pt x="5297762" y="0"/>
                </a:lnTo>
                <a:lnTo>
                  <a:pt x="4654296" y="0"/>
                </a:lnTo>
                <a:lnTo>
                  <a:pt x="4470448" y="0"/>
                </a:lnTo>
                <a:lnTo>
                  <a:pt x="3926162" y="0"/>
                </a:lnTo>
                <a:lnTo>
                  <a:pt x="0" y="0"/>
                </a:lnTo>
                <a:lnTo>
                  <a:pt x="0" y="70650"/>
                </a:lnTo>
                <a:lnTo>
                  <a:pt x="13678" y="155673"/>
                </a:lnTo>
                <a:lnTo>
                  <a:pt x="37547" y="310664"/>
                </a:lnTo>
                <a:lnTo>
                  <a:pt x="60911" y="466340"/>
                </a:lnTo>
                <a:lnTo>
                  <a:pt x="80914" y="622703"/>
                </a:lnTo>
                <a:lnTo>
                  <a:pt x="101085" y="778379"/>
                </a:lnTo>
                <a:lnTo>
                  <a:pt x="119911" y="934742"/>
                </a:lnTo>
                <a:lnTo>
                  <a:pt x="136047" y="1089047"/>
                </a:lnTo>
                <a:lnTo>
                  <a:pt x="151343" y="1245409"/>
                </a:lnTo>
                <a:lnTo>
                  <a:pt x="165295" y="1401086"/>
                </a:lnTo>
                <a:lnTo>
                  <a:pt x="177397" y="1554019"/>
                </a:lnTo>
                <a:lnTo>
                  <a:pt x="189500" y="1709010"/>
                </a:lnTo>
                <a:lnTo>
                  <a:pt x="199585" y="1861943"/>
                </a:lnTo>
                <a:lnTo>
                  <a:pt x="207485" y="2014877"/>
                </a:lnTo>
                <a:lnTo>
                  <a:pt x="215722" y="2167124"/>
                </a:lnTo>
                <a:lnTo>
                  <a:pt x="222613" y="2318000"/>
                </a:lnTo>
                <a:lnTo>
                  <a:pt x="227488" y="2467505"/>
                </a:lnTo>
                <a:lnTo>
                  <a:pt x="231690" y="2617009"/>
                </a:lnTo>
                <a:lnTo>
                  <a:pt x="235724" y="2765142"/>
                </a:lnTo>
                <a:lnTo>
                  <a:pt x="237573" y="2911217"/>
                </a:lnTo>
                <a:lnTo>
                  <a:pt x="239590" y="3057293"/>
                </a:lnTo>
                <a:lnTo>
                  <a:pt x="240599" y="3201311"/>
                </a:lnTo>
                <a:lnTo>
                  <a:pt x="239590" y="3343957"/>
                </a:lnTo>
                <a:lnTo>
                  <a:pt x="239590" y="3485232"/>
                </a:lnTo>
                <a:lnTo>
                  <a:pt x="237573" y="3625135"/>
                </a:lnTo>
                <a:lnTo>
                  <a:pt x="234548" y="3762295"/>
                </a:lnTo>
                <a:lnTo>
                  <a:pt x="231690" y="3898083"/>
                </a:lnTo>
                <a:lnTo>
                  <a:pt x="228496" y="4031129"/>
                </a:lnTo>
                <a:lnTo>
                  <a:pt x="223622" y="4163488"/>
                </a:lnTo>
                <a:lnTo>
                  <a:pt x="218411" y="4293789"/>
                </a:lnTo>
                <a:lnTo>
                  <a:pt x="213705" y="4421348"/>
                </a:lnTo>
                <a:lnTo>
                  <a:pt x="200425" y="4670294"/>
                </a:lnTo>
                <a:lnTo>
                  <a:pt x="186306" y="4908952"/>
                </a:lnTo>
                <a:lnTo>
                  <a:pt x="171514" y="5138009"/>
                </a:lnTo>
                <a:lnTo>
                  <a:pt x="155209" y="5354722"/>
                </a:lnTo>
                <a:lnTo>
                  <a:pt x="138232" y="5561834"/>
                </a:lnTo>
                <a:lnTo>
                  <a:pt x="119911" y="5753858"/>
                </a:lnTo>
                <a:lnTo>
                  <a:pt x="101925" y="5934223"/>
                </a:lnTo>
                <a:lnTo>
                  <a:pt x="83940" y="6100187"/>
                </a:lnTo>
                <a:lnTo>
                  <a:pt x="66963" y="6252434"/>
                </a:lnTo>
                <a:lnTo>
                  <a:pt x="50826" y="6387537"/>
                </a:lnTo>
                <a:lnTo>
                  <a:pt x="35530" y="6509609"/>
                </a:lnTo>
                <a:lnTo>
                  <a:pt x="22755" y="6612479"/>
                </a:lnTo>
                <a:lnTo>
                  <a:pt x="10653" y="6698890"/>
                </a:lnTo>
                <a:lnTo>
                  <a:pt x="0" y="6771890"/>
                </a:lnTo>
                <a:lnTo>
                  <a:pt x="0" y="6858000"/>
                </a:lnTo>
                <a:lnTo>
                  <a:pt x="3926162" y="6858000"/>
                </a:lnTo>
                <a:lnTo>
                  <a:pt x="4470448" y="6858000"/>
                </a:lnTo>
                <a:lnTo>
                  <a:pt x="4654296" y="6858000"/>
                </a:lnTo>
                <a:lnTo>
                  <a:pt x="5297762" y="6858000"/>
                </a:lnTo>
                <a:lnTo>
                  <a:pt x="6342791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7"/>
          <p:cNvSpPr txBox="1">
            <a:spLocks noGrp="1"/>
          </p:cNvSpPr>
          <p:nvPr>
            <p:ph type="body" idx="2"/>
          </p:nvPr>
        </p:nvSpPr>
        <p:spPr>
          <a:xfrm>
            <a:off x="514351" y="643532"/>
            <a:ext cx="3562314" cy="369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endParaRPr>
              <a:solidFill>
                <a:srgbClr val="262626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s">
                <a:solidFill>
                  <a:srgbClr val="262626"/>
                </a:solidFill>
              </a:rPr>
              <a:t>Procesos actuales de registro de datos.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s">
                <a:solidFill>
                  <a:srgbClr val="262626"/>
                </a:solidFill>
              </a:rPr>
              <a:t>Facilidad de lectura por parte de diferentes públicos. 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s">
                <a:solidFill>
                  <a:srgbClr val="262626"/>
                </a:solidFill>
              </a:rPr>
              <a:t>Bajo costo de herramientas.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s">
                <a:solidFill>
                  <a:srgbClr val="262626"/>
                </a:solidFill>
              </a:rPr>
              <a:t>Facilidad de actualización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300"/>
              <a:buFont typeface="Arial"/>
              <a:buChar char="•"/>
            </a:pPr>
            <a:r>
              <a:rPr lang="es">
                <a:solidFill>
                  <a:srgbClr val="262626"/>
                </a:solidFill>
              </a:rPr>
              <a:t>Seguridad de la información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618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606060"/>
              </a:gs>
              <a:gs pos="100000">
                <a:schemeClr val="dk1"/>
              </a:gs>
            </a:gsLst>
            <a:lin ang="474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618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8"/>
          <p:cNvSpPr txBox="1">
            <a:spLocks noGrp="1"/>
          </p:cNvSpPr>
          <p:nvPr>
            <p:ph type="title"/>
          </p:nvPr>
        </p:nvSpPr>
        <p:spPr>
          <a:xfrm>
            <a:off x="5080871" y="643532"/>
            <a:ext cx="3032049" cy="375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</a:pPr>
            <a:r>
              <a:rPr lang="es" sz="3000">
                <a:solidFill>
                  <a:srgbClr val="FFFFFF"/>
                </a:solidFill>
              </a:rPr>
              <a:t>HERRAMIENTA</a:t>
            </a:r>
            <a:br>
              <a:rPr lang="es" sz="3000">
                <a:solidFill>
                  <a:srgbClr val="FFFFFF"/>
                </a:solidFill>
              </a:rPr>
            </a:br>
            <a:r>
              <a:rPr lang="es" sz="3000">
                <a:solidFill>
                  <a:srgbClr val="FFFFFF"/>
                </a:solidFill>
              </a:rPr>
              <a:t>SELECCIONADA</a:t>
            </a:r>
            <a:endParaRPr/>
          </a:p>
        </p:txBody>
      </p:sp>
      <p:sp>
        <p:nvSpPr>
          <p:cNvPr id="247" name="Google Shape;247;p38"/>
          <p:cNvSpPr/>
          <p:nvPr/>
        </p:nvSpPr>
        <p:spPr>
          <a:xfrm flipH="1">
            <a:off x="0" y="0"/>
            <a:ext cx="4757093" cy="5143500"/>
          </a:xfrm>
          <a:custGeom>
            <a:avLst/>
            <a:gdLst/>
            <a:ahLst/>
            <a:cxnLst/>
            <a:rect l="l" t="t" r="r" b="b"/>
            <a:pathLst>
              <a:path w="6342791" h="6858000" extrusionOk="0">
                <a:moveTo>
                  <a:pt x="6342791" y="0"/>
                </a:moveTo>
                <a:lnTo>
                  <a:pt x="5297762" y="0"/>
                </a:lnTo>
                <a:lnTo>
                  <a:pt x="4654296" y="0"/>
                </a:lnTo>
                <a:lnTo>
                  <a:pt x="4470448" y="0"/>
                </a:lnTo>
                <a:lnTo>
                  <a:pt x="3926162" y="0"/>
                </a:lnTo>
                <a:lnTo>
                  <a:pt x="0" y="0"/>
                </a:lnTo>
                <a:lnTo>
                  <a:pt x="0" y="70650"/>
                </a:lnTo>
                <a:lnTo>
                  <a:pt x="13678" y="155673"/>
                </a:lnTo>
                <a:lnTo>
                  <a:pt x="37547" y="310664"/>
                </a:lnTo>
                <a:lnTo>
                  <a:pt x="60911" y="466340"/>
                </a:lnTo>
                <a:lnTo>
                  <a:pt x="80914" y="622703"/>
                </a:lnTo>
                <a:lnTo>
                  <a:pt x="101085" y="778379"/>
                </a:lnTo>
                <a:lnTo>
                  <a:pt x="119911" y="934742"/>
                </a:lnTo>
                <a:lnTo>
                  <a:pt x="136047" y="1089047"/>
                </a:lnTo>
                <a:lnTo>
                  <a:pt x="151343" y="1245409"/>
                </a:lnTo>
                <a:lnTo>
                  <a:pt x="165295" y="1401086"/>
                </a:lnTo>
                <a:lnTo>
                  <a:pt x="177397" y="1554019"/>
                </a:lnTo>
                <a:lnTo>
                  <a:pt x="189500" y="1709010"/>
                </a:lnTo>
                <a:lnTo>
                  <a:pt x="199585" y="1861943"/>
                </a:lnTo>
                <a:lnTo>
                  <a:pt x="207485" y="2014877"/>
                </a:lnTo>
                <a:lnTo>
                  <a:pt x="215722" y="2167124"/>
                </a:lnTo>
                <a:lnTo>
                  <a:pt x="222613" y="2318000"/>
                </a:lnTo>
                <a:lnTo>
                  <a:pt x="227488" y="2467505"/>
                </a:lnTo>
                <a:lnTo>
                  <a:pt x="231690" y="2617009"/>
                </a:lnTo>
                <a:lnTo>
                  <a:pt x="235724" y="2765142"/>
                </a:lnTo>
                <a:lnTo>
                  <a:pt x="237573" y="2911217"/>
                </a:lnTo>
                <a:lnTo>
                  <a:pt x="239590" y="3057293"/>
                </a:lnTo>
                <a:lnTo>
                  <a:pt x="240599" y="3201311"/>
                </a:lnTo>
                <a:lnTo>
                  <a:pt x="239590" y="3343957"/>
                </a:lnTo>
                <a:lnTo>
                  <a:pt x="239590" y="3485232"/>
                </a:lnTo>
                <a:lnTo>
                  <a:pt x="237573" y="3625135"/>
                </a:lnTo>
                <a:lnTo>
                  <a:pt x="234548" y="3762295"/>
                </a:lnTo>
                <a:lnTo>
                  <a:pt x="231690" y="3898083"/>
                </a:lnTo>
                <a:lnTo>
                  <a:pt x="228496" y="4031129"/>
                </a:lnTo>
                <a:lnTo>
                  <a:pt x="223622" y="4163488"/>
                </a:lnTo>
                <a:lnTo>
                  <a:pt x="218411" y="4293789"/>
                </a:lnTo>
                <a:lnTo>
                  <a:pt x="213705" y="4421348"/>
                </a:lnTo>
                <a:lnTo>
                  <a:pt x="200425" y="4670294"/>
                </a:lnTo>
                <a:lnTo>
                  <a:pt x="186306" y="4908952"/>
                </a:lnTo>
                <a:lnTo>
                  <a:pt x="171514" y="5138009"/>
                </a:lnTo>
                <a:lnTo>
                  <a:pt x="155209" y="5354722"/>
                </a:lnTo>
                <a:lnTo>
                  <a:pt x="138232" y="5561834"/>
                </a:lnTo>
                <a:lnTo>
                  <a:pt x="119911" y="5753858"/>
                </a:lnTo>
                <a:lnTo>
                  <a:pt x="101925" y="5934223"/>
                </a:lnTo>
                <a:lnTo>
                  <a:pt x="83940" y="6100187"/>
                </a:lnTo>
                <a:lnTo>
                  <a:pt x="66963" y="6252434"/>
                </a:lnTo>
                <a:lnTo>
                  <a:pt x="50826" y="6387537"/>
                </a:lnTo>
                <a:lnTo>
                  <a:pt x="35530" y="6509609"/>
                </a:lnTo>
                <a:lnTo>
                  <a:pt x="22755" y="6612479"/>
                </a:lnTo>
                <a:lnTo>
                  <a:pt x="10653" y="6698890"/>
                </a:lnTo>
                <a:lnTo>
                  <a:pt x="0" y="6771890"/>
                </a:lnTo>
                <a:lnTo>
                  <a:pt x="0" y="6858000"/>
                </a:lnTo>
                <a:lnTo>
                  <a:pt x="3926162" y="6858000"/>
                </a:lnTo>
                <a:lnTo>
                  <a:pt x="4470448" y="6858000"/>
                </a:lnTo>
                <a:lnTo>
                  <a:pt x="4654296" y="6858000"/>
                </a:lnTo>
                <a:lnTo>
                  <a:pt x="5297762" y="6858000"/>
                </a:lnTo>
                <a:lnTo>
                  <a:pt x="6342791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8"/>
          <p:cNvSpPr txBox="1">
            <a:spLocks noGrp="1"/>
          </p:cNvSpPr>
          <p:nvPr>
            <p:ph type="body" idx="2"/>
          </p:nvPr>
        </p:nvSpPr>
        <p:spPr>
          <a:xfrm>
            <a:off x="514351" y="643532"/>
            <a:ext cx="3562314" cy="369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endParaRPr>
              <a:solidFill>
                <a:srgbClr val="262626"/>
              </a:solidFill>
            </a:endParaRPr>
          </a:p>
          <a:p>
            <a:pPr marL="457200" lvl="0" indent="-342900" algn="l" rtl="0">
              <a:spcBef>
                <a:spcPts val="22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Gratuita de manera indefinida.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Base de datos funciona similar a Excel.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Permite personalización extensa.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Integración sencilla con sitios web. </a:t>
            </a:r>
            <a:endParaRPr/>
          </a:p>
        </p:txBody>
      </p:sp>
      <p:pic>
        <p:nvPicPr>
          <p:cNvPr id="249" name="Google Shape;249;p38"/>
          <p:cNvPicPr preferRelativeResize="0"/>
          <p:nvPr/>
        </p:nvPicPr>
        <p:blipFill rotWithShape="1">
          <a:blip r:embed="rId4">
            <a:alphaModFix/>
          </a:blip>
          <a:srcRect l="6362" t="35544" r="6362" b="35541"/>
          <a:stretch/>
        </p:blipFill>
        <p:spPr>
          <a:xfrm>
            <a:off x="510631" y="1107500"/>
            <a:ext cx="3310382" cy="678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618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606060"/>
              </a:gs>
              <a:gs pos="100000">
                <a:schemeClr val="dk1"/>
              </a:gs>
            </a:gsLst>
            <a:lin ang="474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618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9"/>
          <p:cNvSpPr txBox="1">
            <a:spLocks noGrp="1"/>
          </p:cNvSpPr>
          <p:nvPr>
            <p:ph type="title"/>
          </p:nvPr>
        </p:nvSpPr>
        <p:spPr>
          <a:xfrm>
            <a:off x="5080871" y="643532"/>
            <a:ext cx="3032049" cy="375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</a:pPr>
            <a:r>
              <a:rPr lang="es" sz="3000">
                <a:solidFill>
                  <a:srgbClr val="FFFFFF"/>
                </a:solidFill>
              </a:rPr>
              <a:t>METODOLOGÍA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</a:pPr>
            <a:r>
              <a:rPr lang="es" sz="3000">
                <a:solidFill>
                  <a:srgbClr val="FFFFFF"/>
                </a:solidFill>
              </a:rPr>
              <a:t>DE TRABAJO</a:t>
            </a:r>
            <a:endParaRPr/>
          </a:p>
        </p:txBody>
      </p:sp>
      <p:sp>
        <p:nvSpPr>
          <p:cNvPr id="258" name="Google Shape;258;p39"/>
          <p:cNvSpPr/>
          <p:nvPr/>
        </p:nvSpPr>
        <p:spPr>
          <a:xfrm flipH="1">
            <a:off x="0" y="0"/>
            <a:ext cx="4757093" cy="5143500"/>
          </a:xfrm>
          <a:custGeom>
            <a:avLst/>
            <a:gdLst/>
            <a:ahLst/>
            <a:cxnLst/>
            <a:rect l="l" t="t" r="r" b="b"/>
            <a:pathLst>
              <a:path w="6342791" h="6858000" extrusionOk="0">
                <a:moveTo>
                  <a:pt x="6342791" y="0"/>
                </a:moveTo>
                <a:lnTo>
                  <a:pt x="5297762" y="0"/>
                </a:lnTo>
                <a:lnTo>
                  <a:pt x="4654296" y="0"/>
                </a:lnTo>
                <a:lnTo>
                  <a:pt x="4470448" y="0"/>
                </a:lnTo>
                <a:lnTo>
                  <a:pt x="3926162" y="0"/>
                </a:lnTo>
                <a:lnTo>
                  <a:pt x="0" y="0"/>
                </a:lnTo>
                <a:lnTo>
                  <a:pt x="0" y="70650"/>
                </a:lnTo>
                <a:lnTo>
                  <a:pt x="13678" y="155673"/>
                </a:lnTo>
                <a:lnTo>
                  <a:pt x="37547" y="310664"/>
                </a:lnTo>
                <a:lnTo>
                  <a:pt x="60911" y="466340"/>
                </a:lnTo>
                <a:lnTo>
                  <a:pt x="80914" y="622703"/>
                </a:lnTo>
                <a:lnTo>
                  <a:pt x="101085" y="778379"/>
                </a:lnTo>
                <a:lnTo>
                  <a:pt x="119911" y="934742"/>
                </a:lnTo>
                <a:lnTo>
                  <a:pt x="136047" y="1089047"/>
                </a:lnTo>
                <a:lnTo>
                  <a:pt x="151343" y="1245409"/>
                </a:lnTo>
                <a:lnTo>
                  <a:pt x="165295" y="1401086"/>
                </a:lnTo>
                <a:lnTo>
                  <a:pt x="177397" y="1554019"/>
                </a:lnTo>
                <a:lnTo>
                  <a:pt x="189500" y="1709010"/>
                </a:lnTo>
                <a:lnTo>
                  <a:pt x="199585" y="1861943"/>
                </a:lnTo>
                <a:lnTo>
                  <a:pt x="207485" y="2014877"/>
                </a:lnTo>
                <a:lnTo>
                  <a:pt x="215722" y="2167124"/>
                </a:lnTo>
                <a:lnTo>
                  <a:pt x="222613" y="2318000"/>
                </a:lnTo>
                <a:lnTo>
                  <a:pt x="227488" y="2467505"/>
                </a:lnTo>
                <a:lnTo>
                  <a:pt x="231690" y="2617009"/>
                </a:lnTo>
                <a:lnTo>
                  <a:pt x="235724" y="2765142"/>
                </a:lnTo>
                <a:lnTo>
                  <a:pt x="237573" y="2911217"/>
                </a:lnTo>
                <a:lnTo>
                  <a:pt x="239590" y="3057293"/>
                </a:lnTo>
                <a:lnTo>
                  <a:pt x="240599" y="3201311"/>
                </a:lnTo>
                <a:lnTo>
                  <a:pt x="239590" y="3343957"/>
                </a:lnTo>
                <a:lnTo>
                  <a:pt x="239590" y="3485232"/>
                </a:lnTo>
                <a:lnTo>
                  <a:pt x="237573" y="3625135"/>
                </a:lnTo>
                <a:lnTo>
                  <a:pt x="234548" y="3762295"/>
                </a:lnTo>
                <a:lnTo>
                  <a:pt x="231690" y="3898083"/>
                </a:lnTo>
                <a:lnTo>
                  <a:pt x="228496" y="4031129"/>
                </a:lnTo>
                <a:lnTo>
                  <a:pt x="223622" y="4163488"/>
                </a:lnTo>
                <a:lnTo>
                  <a:pt x="218411" y="4293789"/>
                </a:lnTo>
                <a:lnTo>
                  <a:pt x="213705" y="4421348"/>
                </a:lnTo>
                <a:lnTo>
                  <a:pt x="200425" y="4670294"/>
                </a:lnTo>
                <a:lnTo>
                  <a:pt x="186306" y="4908952"/>
                </a:lnTo>
                <a:lnTo>
                  <a:pt x="171514" y="5138009"/>
                </a:lnTo>
                <a:lnTo>
                  <a:pt x="155209" y="5354722"/>
                </a:lnTo>
                <a:lnTo>
                  <a:pt x="138232" y="5561834"/>
                </a:lnTo>
                <a:lnTo>
                  <a:pt x="119911" y="5753858"/>
                </a:lnTo>
                <a:lnTo>
                  <a:pt x="101925" y="5934223"/>
                </a:lnTo>
                <a:lnTo>
                  <a:pt x="83940" y="6100187"/>
                </a:lnTo>
                <a:lnTo>
                  <a:pt x="66963" y="6252434"/>
                </a:lnTo>
                <a:lnTo>
                  <a:pt x="50826" y="6387537"/>
                </a:lnTo>
                <a:lnTo>
                  <a:pt x="35530" y="6509609"/>
                </a:lnTo>
                <a:lnTo>
                  <a:pt x="22755" y="6612479"/>
                </a:lnTo>
                <a:lnTo>
                  <a:pt x="10653" y="6698890"/>
                </a:lnTo>
                <a:lnTo>
                  <a:pt x="0" y="6771890"/>
                </a:lnTo>
                <a:lnTo>
                  <a:pt x="0" y="6858000"/>
                </a:lnTo>
                <a:lnTo>
                  <a:pt x="3926162" y="6858000"/>
                </a:lnTo>
                <a:lnTo>
                  <a:pt x="4470448" y="6858000"/>
                </a:lnTo>
                <a:lnTo>
                  <a:pt x="4654296" y="6858000"/>
                </a:lnTo>
                <a:lnTo>
                  <a:pt x="5297762" y="6858000"/>
                </a:lnTo>
                <a:lnTo>
                  <a:pt x="6342791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9"/>
          <p:cNvSpPr txBox="1">
            <a:spLocks noGrp="1"/>
          </p:cNvSpPr>
          <p:nvPr>
            <p:ph type="body" idx="2"/>
          </p:nvPr>
        </p:nvSpPr>
        <p:spPr>
          <a:xfrm>
            <a:off x="514351" y="643532"/>
            <a:ext cx="3562314" cy="369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endParaRPr b="1">
              <a:solidFill>
                <a:srgbClr val="262626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s">
                <a:solidFill>
                  <a:srgbClr val="262626"/>
                </a:solidFill>
              </a:rPr>
              <a:t>Análisis de parte de consultores de tableros de mando actuales.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s">
                <a:solidFill>
                  <a:srgbClr val="262626"/>
                </a:solidFill>
              </a:rPr>
              <a:t>Configuración inicial de herramienta.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s">
                <a:solidFill>
                  <a:srgbClr val="262626"/>
                </a:solidFill>
              </a:rPr>
              <a:t>Propuesta inicial de display de información.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s">
                <a:solidFill>
                  <a:srgbClr val="262626"/>
                </a:solidFill>
              </a:rPr>
              <a:t>Presentación periódica de avances con autoridades de monitoreo del MCP-ES.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300"/>
              <a:buFont typeface="Arial"/>
              <a:buChar char="•"/>
            </a:pPr>
            <a:r>
              <a:rPr lang="es">
                <a:solidFill>
                  <a:srgbClr val="262626"/>
                </a:solidFill>
              </a:rPr>
              <a:t>Sesiones de revisión y validación con RPs.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0"/>
          <p:cNvPicPr preferRelativeResize="0"/>
          <p:nvPr/>
        </p:nvPicPr>
        <p:blipFill rotWithShape="1">
          <a:blip r:embed="rId3">
            <a:alphaModFix amt="35000"/>
          </a:blip>
          <a:srcRect t="17645" b="9302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0"/>
          <p:cNvSpPr txBox="1">
            <a:spLocks noGrp="1"/>
          </p:cNvSpPr>
          <p:nvPr>
            <p:ph type="ctrTitle"/>
          </p:nvPr>
        </p:nvSpPr>
        <p:spPr>
          <a:xfrm>
            <a:off x="2971799" y="2028785"/>
            <a:ext cx="5398294" cy="181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"/>
              <a:t>VISUALIZACIÓN DE HERRAMIENTA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4096CA5-1DA8-7841-BBF6-732909F00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640" y="594668"/>
            <a:ext cx="5424719" cy="395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4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9FBEE7-01A4-CC4A-6807-3E7BF8ECE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47504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37A6451-0F45-B4F3-26ED-7F755FAFF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068" y="0"/>
            <a:ext cx="43759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549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Macintosh PowerPoint</Application>
  <PresentationFormat>Presentación en pantalla (16:9)</PresentationFormat>
  <Paragraphs>29</Paragraphs>
  <Slides>10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Simple Light</vt:lpstr>
      <vt:lpstr>Celestial</vt:lpstr>
      <vt:lpstr>Celestial</vt:lpstr>
      <vt:lpstr>CONSULTORÍA PARA DESARROLLO DE TABLEROS DE MANDO</vt:lpstr>
      <vt:lpstr>SITUACIÓN ACTUAL</vt:lpstr>
      <vt:lpstr>PROPUESTA DE SOLUCIÓN</vt:lpstr>
      <vt:lpstr>PUNTOS CONSIDERADOS</vt:lpstr>
      <vt:lpstr>HERRAMIENTA SELECCIONADA</vt:lpstr>
      <vt:lpstr>METODOLOGÍA DE TRABAJO</vt:lpstr>
      <vt:lpstr>VISUALIZACIÓN DE HERRAMIENTA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CONSULTORÍA PARA DESARROLLO DE TABLEROS DE MANDO</dc:title>
  <cp:lastModifiedBy>ADN Branding</cp:lastModifiedBy>
  <cp:revision>1</cp:revision>
  <dcterms:modified xsi:type="dcterms:W3CDTF">2023-01-30T00:48:18Z</dcterms:modified>
</cp:coreProperties>
</file>