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4" r:id="rId6"/>
    <p:sldId id="417" r:id="rId7"/>
    <p:sldId id="418" r:id="rId8"/>
    <p:sldId id="260" r:id="rId9"/>
    <p:sldId id="300" r:id="rId1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D27"/>
    <a:srgbClr val="0072CE"/>
    <a:srgbClr val="E1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C81F3-E0E3-4DDD-AD15-0BA81755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4B2D94-CBC9-4EB4-9284-CE45738AC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422FD8-12CD-4346-AC93-D2C0420E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9A54F-1174-42F5-8CCA-6430DB1C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C33548-6D90-4CF8-A619-D78D605E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6858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9909A-7D77-420E-AF0E-31E73D06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5AA10A-F434-4CC1-87A5-719D3A58B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093F9-4072-4C48-BCE4-0CCF090F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FAB08-817F-401B-9063-F59B7E16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DA58F-07A7-43E6-B6CC-438B124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550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F8153B-DEBA-4A09-99E7-E40C1B8D2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782F54-2693-45EC-90B3-ADC896766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7280D1-87DE-45A1-9B37-9DFA62C1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499842-85B4-451C-926A-4E3E538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923147-B770-4122-9FBB-3B6FCCEC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983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C48C1-A97D-49B2-A987-832E25B1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C315F8-190D-462A-8267-4CC27C524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FE7B4E-3554-45DC-9C8F-624C7771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69EB40-0D88-4E9B-8939-9FBF9483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8949CC-000E-498C-9207-66A98D98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914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DA1E7-7B73-4EF5-A2CA-D2832E83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299370-08CD-4C6A-B3A3-1E475E9DD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62173-FA3D-4B15-B741-574DD29C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FE9AE-55CE-4C8F-9A2F-FFEBF52D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C02E47-7CDD-49C0-A333-B70825F6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15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10D0A-AAD3-44DB-9A0E-0F6D3EF4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7ADA2D-6F15-4A0F-AFCC-BC290E935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6C852C-49CE-4E1F-B7E3-B25D47A08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3C8C45-8A23-49CA-BB78-8C064735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293077-6358-4D37-911A-242927EA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830D8D-CF76-467F-915A-FDFA3D68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425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88871-91AB-435D-8FCF-85D420D7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C61189-B0EA-49F3-B641-461F7401F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FCE620-D491-4780-BF1E-1AE59564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CBA028-0C42-4DD4-A206-D9CC2F9EF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BC38B0-E249-439A-AB31-ECA1A098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D98928-7EEB-4F15-869B-88075521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0BDA97-85F4-4914-819C-A7C5E54E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3A6C0D-DEB2-4053-BF27-CE2824BD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006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980F2-BE5E-49FC-B103-9456AE36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B5DAE5-6DE2-43AC-9243-06A47BED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05DE1D-7BE3-490B-94A9-A8F6F219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16BEF2-8CF2-4FB4-8458-862327D6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772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D87622-6D71-4257-BFAB-AE612C1F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FF7C19-CD07-4F2F-8D4E-9807A348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3EA347-A0A9-4307-88CB-647BCC4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060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D187A-AB07-43DC-B965-875C63F3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77F274-3F50-4DFB-9293-E5413B552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20A39-25E1-441E-9A26-2749681BB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11101B-2C3F-4F2D-BAF6-6A783708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5C1A3A-8FEA-4B66-B49B-B3526CFF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FF7914-6F72-4CB9-9538-D0139CC8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879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DBFD6-04FB-472A-80F7-C470CFDF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8980E6-B10C-4027-A17C-684C26F63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501F6-918D-416E-81E6-023C7D9C4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378D1-849D-4445-BDE1-92C10705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CA7CC-42AF-4717-A2C8-5F34B4F2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F27FA2-FB2A-4645-95EE-11458F5F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18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FD1255-D540-4717-B1FC-51AD1C45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3CD88-15E0-43C7-9352-827CF5E19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289F8-2B9A-4140-BF84-3C861B71B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C43C-AFAF-4BFA-A19D-ECDA1644F610}" type="datetimeFigureOut">
              <a:rPr lang="es-SV" smtClean="0"/>
              <a:t>25/2/2022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3ECC6F-FD49-44FC-A2D6-FD21266A8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B60775-C2DC-4ADA-B4A0-E6CBAF46C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4DD4-F7A7-411F-9F78-EAE084D3DC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95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CC9106F-6A7D-427A-A2A5-CE1A65903C08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Google Shape;893;p46">
            <a:extLst>
              <a:ext uri="{FF2B5EF4-FFF2-40B4-BE49-F238E27FC236}">
                <a16:creationId xmlns:a16="http://schemas.microsoft.com/office/drawing/2014/main" id="{E1736A2F-7E80-437C-AF24-8C62D6966EF2}"/>
              </a:ext>
            </a:extLst>
          </p:cNvPr>
          <p:cNvSpPr/>
          <p:nvPr/>
        </p:nvSpPr>
        <p:spPr>
          <a:xfrm>
            <a:off x="-199997" y="1482589"/>
            <a:ext cx="11923295" cy="484040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18B0F0C-E8D8-4085-A406-75C3B9D3B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8" y="278131"/>
            <a:ext cx="2462224" cy="93610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8F4FDC2-2C6D-4DFE-939D-27541CD2BEE8}"/>
              </a:ext>
            </a:extLst>
          </p:cNvPr>
          <p:cNvSpPr txBox="1">
            <a:spLocks/>
          </p:cNvSpPr>
          <p:nvPr/>
        </p:nvSpPr>
        <p:spPr>
          <a:xfrm>
            <a:off x="5546785" y="4555179"/>
            <a:ext cx="6418053" cy="1362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SV" dirty="0"/>
              <a:t>Innovando servicios, reduciendo riesgos y renovando vidas en El Salvador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SV" dirty="0"/>
              <a:t>Plan International/ Fondo Mundial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D532474-C8C2-438A-91F5-4B4989F27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5307"/>
          <a:stretch/>
        </p:blipFill>
        <p:spPr>
          <a:xfrm>
            <a:off x="350247" y="1832464"/>
            <a:ext cx="4846292" cy="390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07045A-A496-49B6-BD40-569FE87838D3}"/>
              </a:ext>
            </a:extLst>
          </p:cNvPr>
          <p:cNvSpPr txBox="1">
            <a:spLocks/>
          </p:cNvSpPr>
          <p:nvPr/>
        </p:nvSpPr>
        <p:spPr>
          <a:xfrm>
            <a:off x="7081727" y="2146841"/>
            <a:ext cx="3839109" cy="2003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b="1" dirty="0" err="1">
                <a:solidFill>
                  <a:srgbClr val="1155BA"/>
                </a:solidFill>
                <a:latin typeface="Veneer" panose="02000806000000000000" pitchFamily="50" charset="0"/>
              </a:rPr>
              <a:t>Estrategia</a:t>
            </a:r>
            <a:r>
              <a:rPr lang="en-GB" sz="4400" b="1" dirty="0">
                <a:solidFill>
                  <a:srgbClr val="1155BA"/>
                </a:solidFill>
                <a:latin typeface="Veneer" panose="02000806000000000000" pitchFamily="50" charset="0"/>
              </a:rPr>
              <a:t> de </a:t>
            </a:r>
            <a:r>
              <a:rPr lang="en-GB" sz="4400" b="1" dirty="0" err="1">
                <a:solidFill>
                  <a:srgbClr val="1155BA"/>
                </a:solidFill>
                <a:latin typeface="Veneer" panose="02000806000000000000" pitchFamily="50" charset="0"/>
              </a:rPr>
              <a:t>Intervencion</a:t>
            </a:r>
            <a:endParaRPr lang="en-GB" sz="4400" b="1" dirty="0">
              <a:solidFill>
                <a:srgbClr val="1155BA"/>
              </a:solidFill>
              <a:latin typeface="Veneer" panose="02000806000000000000" pitchFamily="50" charset="0"/>
            </a:endParaRPr>
          </a:p>
          <a:p>
            <a:pPr algn="ctr"/>
            <a:r>
              <a:rPr lang="en-GB" sz="4400" b="1" dirty="0">
                <a:solidFill>
                  <a:srgbClr val="1155BA"/>
                </a:solidFill>
                <a:latin typeface="Veneer" panose="02000806000000000000" pitchFamily="50" charset="0"/>
              </a:rPr>
              <a:t>2022 - 2024</a:t>
            </a:r>
          </a:p>
        </p:txBody>
      </p:sp>
      <p:grpSp>
        <p:nvGrpSpPr>
          <p:cNvPr id="13" name="Google Shape;1942;p76">
            <a:extLst>
              <a:ext uri="{FF2B5EF4-FFF2-40B4-BE49-F238E27FC236}">
                <a16:creationId xmlns:a16="http://schemas.microsoft.com/office/drawing/2014/main" id="{507A905F-536C-43B8-9C74-730B742927E1}"/>
              </a:ext>
            </a:extLst>
          </p:cNvPr>
          <p:cNvGrpSpPr/>
          <p:nvPr/>
        </p:nvGrpSpPr>
        <p:grpSpPr>
          <a:xfrm>
            <a:off x="10660438" y="286049"/>
            <a:ext cx="1211608" cy="1325782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14" name="Google Shape;1943;p76">
              <a:extLst>
                <a:ext uri="{FF2B5EF4-FFF2-40B4-BE49-F238E27FC236}">
                  <a16:creationId xmlns:a16="http://schemas.microsoft.com/office/drawing/2014/main" id="{72B78682-79DA-47F5-B19D-EF6B05682054}"/>
                </a:ext>
              </a:extLst>
            </p:cNvPr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944;p76">
              <a:extLst>
                <a:ext uri="{FF2B5EF4-FFF2-40B4-BE49-F238E27FC236}">
                  <a16:creationId xmlns:a16="http://schemas.microsoft.com/office/drawing/2014/main" id="{4BF2EABC-8819-4B13-86DE-671C0358D5B8}"/>
                </a:ext>
              </a:extLst>
            </p:cNvPr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6" name="Google Shape;1945;p76">
                <a:extLst>
                  <a:ext uri="{FF2B5EF4-FFF2-40B4-BE49-F238E27FC236}">
                    <a16:creationId xmlns:a16="http://schemas.microsoft.com/office/drawing/2014/main" id="{7502928E-2B5B-4696-B952-10F973F4EE8F}"/>
                  </a:ext>
                </a:extLst>
              </p:cNvPr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46;p76">
                <a:extLst>
                  <a:ext uri="{FF2B5EF4-FFF2-40B4-BE49-F238E27FC236}">
                    <a16:creationId xmlns:a16="http://schemas.microsoft.com/office/drawing/2014/main" id="{012AE2F1-ED05-4D83-B86F-FF8A81489703}"/>
                  </a:ext>
                </a:extLst>
              </p:cNvPr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47;p76">
                <a:extLst>
                  <a:ext uri="{FF2B5EF4-FFF2-40B4-BE49-F238E27FC236}">
                    <a16:creationId xmlns:a16="http://schemas.microsoft.com/office/drawing/2014/main" id="{91F0110F-60FE-4891-80F4-221A9C8FA5EB}"/>
                  </a:ext>
                </a:extLst>
              </p:cNvPr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48;p76">
                <a:extLst>
                  <a:ext uri="{FF2B5EF4-FFF2-40B4-BE49-F238E27FC236}">
                    <a16:creationId xmlns:a16="http://schemas.microsoft.com/office/drawing/2014/main" id="{891139F2-2E23-4C09-8C7C-F337649ABBBA}"/>
                  </a:ext>
                </a:extLst>
              </p:cNvPr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49;p76">
                <a:extLst>
                  <a:ext uri="{FF2B5EF4-FFF2-40B4-BE49-F238E27FC236}">
                    <a16:creationId xmlns:a16="http://schemas.microsoft.com/office/drawing/2014/main" id="{C582F404-443E-4871-A397-794810F884E6}"/>
                  </a:ext>
                </a:extLst>
              </p:cNvPr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50;p76">
                <a:extLst>
                  <a:ext uri="{FF2B5EF4-FFF2-40B4-BE49-F238E27FC236}">
                    <a16:creationId xmlns:a16="http://schemas.microsoft.com/office/drawing/2014/main" id="{8E2FCF39-B5BB-4005-8AA2-C21E4955D18A}"/>
                  </a:ext>
                </a:extLst>
              </p:cNvPr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44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65372E2-A13A-4781-A9E6-361A2435A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650ECEA-DF9F-46A0-88D4-AC1718352105}"/>
              </a:ext>
            </a:extLst>
          </p:cNvPr>
          <p:cNvSpPr txBox="1"/>
          <p:nvPr/>
        </p:nvSpPr>
        <p:spPr>
          <a:xfrm>
            <a:off x="6096000" y="4670528"/>
            <a:ext cx="5049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er" panose="02000806000000000000" pitchFamily="50" charset="0"/>
              </a:rPr>
              <a:t>Línea de </a:t>
            </a:r>
            <a:r>
              <a:rPr lang="es-SV" sz="6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er" panose="02000806000000000000" pitchFamily="50" charset="0"/>
              </a:rPr>
              <a:t>tiempo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8D13D9-0C2B-4801-9774-70D0A03555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856" y="611424"/>
            <a:ext cx="246222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E3BE568D-40B7-4929-A7D4-A0A46D81B510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E3C60B7-1032-46EC-AF78-922B0390B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237472"/>
            <a:ext cx="1418536" cy="572959"/>
          </a:xfrm>
          <a:prstGeom prst="rect">
            <a:avLst/>
          </a:prstGeom>
        </p:spPr>
      </p:pic>
      <p:sp>
        <p:nvSpPr>
          <p:cNvPr id="42" name="TextBox 95">
            <a:extLst>
              <a:ext uri="{FF2B5EF4-FFF2-40B4-BE49-F238E27FC236}">
                <a16:creationId xmlns:a16="http://schemas.microsoft.com/office/drawing/2014/main" id="{2FFA4145-6D16-4FEB-BA51-26FE9A743EF8}"/>
              </a:ext>
            </a:extLst>
          </p:cNvPr>
          <p:cNvSpPr txBox="1"/>
          <p:nvPr/>
        </p:nvSpPr>
        <p:spPr>
          <a:xfrm>
            <a:off x="9608109" y="1735072"/>
            <a:ext cx="1304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Convenios, Taller de Arranque</a:t>
            </a:r>
            <a:endParaRPr kumimoji="0" lang="es-SV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99">
            <a:extLst>
              <a:ext uri="{FF2B5EF4-FFF2-40B4-BE49-F238E27FC236}">
                <a16:creationId xmlns:a16="http://schemas.microsoft.com/office/drawing/2014/main" id="{C1AA11E3-7360-4D80-9339-75402B9A3572}"/>
              </a:ext>
            </a:extLst>
          </p:cNvPr>
          <p:cNvSpPr txBox="1"/>
          <p:nvPr/>
        </p:nvSpPr>
        <p:spPr>
          <a:xfrm>
            <a:off x="7520041" y="4230968"/>
            <a:ext cx="1623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4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Reunión de Comité de Selección</a:t>
            </a:r>
            <a:endParaRPr kumimoji="0" lang="es-SV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6" name="Straight Arrow Connector 3">
            <a:extLst>
              <a:ext uri="{FF2B5EF4-FFF2-40B4-BE49-F238E27FC236}">
                <a16:creationId xmlns:a16="http://schemas.microsoft.com/office/drawing/2014/main" id="{0F842FA5-DDD1-4483-BEB8-92B190F820EE}"/>
              </a:ext>
            </a:extLst>
          </p:cNvPr>
          <p:cNvCxnSpPr>
            <a:cxnSpLocks/>
          </p:cNvCxnSpPr>
          <p:nvPr/>
        </p:nvCxnSpPr>
        <p:spPr>
          <a:xfrm>
            <a:off x="1390473" y="3412524"/>
            <a:ext cx="9944417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1"/>
                </a:gs>
                <a:gs pos="34000">
                  <a:schemeClr val="accent2"/>
                </a:gs>
                <a:gs pos="68000">
                  <a:schemeClr val="accent4"/>
                </a:gs>
                <a:gs pos="100000">
                  <a:schemeClr val="accent6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1">
            <a:extLst>
              <a:ext uri="{FF2B5EF4-FFF2-40B4-BE49-F238E27FC236}">
                <a16:creationId xmlns:a16="http://schemas.microsoft.com/office/drawing/2014/main" id="{98BE67BD-7037-4B36-B1F2-83881CA66AB8}"/>
              </a:ext>
            </a:extLst>
          </p:cNvPr>
          <p:cNvSpPr txBox="1"/>
          <p:nvPr/>
        </p:nvSpPr>
        <p:spPr>
          <a:xfrm>
            <a:off x="5319985" y="1872867"/>
            <a:ext cx="201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Recepción de Propuestas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91">
            <a:extLst>
              <a:ext uri="{FF2B5EF4-FFF2-40B4-BE49-F238E27FC236}">
                <a16:creationId xmlns:a16="http://schemas.microsoft.com/office/drawing/2014/main" id="{CB3DA902-23CA-44CD-A95F-21FA3A5CBCFE}"/>
              </a:ext>
            </a:extLst>
          </p:cNvPr>
          <p:cNvSpPr txBox="1"/>
          <p:nvPr/>
        </p:nvSpPr>
        <p:spPr>
          <a:xfrm>
            <a:off x="1356231" y="1608595"/>
            <a:ext cx="176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kern="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Conocimiento de Poblaciones de Interés por parte de OSC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2FE0E3D-AE07-4BD8-A1F2-553F1C148312}"/>
              </a:ext>
            </a:extLst>
          </p:cNvPr>
          <p:cNvGrpSpPr/>
          <p:nvPr/>
        </p:nvGrpSpPr>
        <p:grpSpPr>
          <a:xfrm>
            <a:off x="2104574" y="2537195"/>
            <a:ext cx="8306201" cy="2755447"/>
            <a:chOff x="2104574" y="3091376"/>
            <a:chExt cx="8306201" cy="2755447"/>
          </a:xfrm>
        </p:grpSpPr>
        <p:cxnSp>
          <p:nvCxnSpPr>
            <p:cNvPr id="36" name="Straight Arrow Connector 96">
              <a:extLst>
                <a:ext uri="{FF2B5EF4-FFF2-40B4-BE49-F238E27FC236}">
                  <a16:creationId xmlns:a16="http://schemas.microsoft.com/office/drawing/2014/main" id="{FF75AE8E-72B8-4A66-BA04-CC8A0476C1ED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 flipV="1">
              <a:off x="10260593" y="3243360"/>
              <a:ext cx="0" cy="577706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100">
              <a:extLst>
                <a:ext uri="{FF2B5EF4-FFF2-40B4-BE49-F238E27FC236}">
                  <a16:creationId xmlns:a16="http://schemas.microsoft.com/office/drawing/2014/main" id="{3BD0C47D-99F2-45C4-B5DD-EB9174343A0F}"/>
                </a:ext>
              </a:extLst>
            </p:cNvPr>
            <p:cNvCxnSpPr>
              <a:cxnSpLocks/>
            </p:cNvCxnSpPr>
            <p:nvPr/>
          </p:nvCxnSpPr>
          <p:spPr>
            <a:xfrm>
              <a:off x="8324392" y="4103279"/>
              <a:ext cx="0" cy="52680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14">
              <a:extLst>
                <a:ext uri="{FF2B5EF4-FFF2-40B4-BE49-F238E27FC236}">
                  <a16:creationId xmlns:a16="http://schemas.microsoft.com/office/drawing/2014/main" id="{8E1E01A8-AB46-4A71-88F4-9E44ACB36A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9620" y="3179577"/>
              <a:ext cx="2" cy="65988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92">
              <a:extLst>
                <a:ext uri="{FF2B5EF4-FFF2-40B4-BE49-F238E27FC236}">
                  <a16:creationId xmlns:a16="http://schemas.microsoft.com/office/drawing/2014/main" id="{E13A52BF-4616-4032-9B60-B063DE417147}"/>
                </a:ext>
              </a:extLst>
            </p:cNvPr>
            <p:cNvCxnSpPr>
              <a:cxnSpLocks/>
            </p:cNvCxnSpPr>
            <p:nvPr/>
          </p:nvCxnSpPr>
          <p:spPr>
            <a:xfrm>
              <a:off x="4327158" y="4060645"/>
              <a:ext cx="9358" cy="68187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72C9E203-3801-4ED7-8152-22B143975955}"/>
                </a:ext>
              </a:extLst>
            </p:cNvPr>
            <p:cNvSpPr/>
            <p:nvPr/>
          </p:nvSpPr>
          <p:spPr>
            <a:xfrm>
              <a:off x="4214236" y="3825600"/>
              <a:ext cx="282216" cy="2822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59">
              <a:extLst>
                <a:ext uri="{FF2B5EF4-FFF2-40B4-BE49-F238E27FC236}">
                  <a16:creationId xmlns:a16="http://schemas.microsoft.com/office/drawing/2014/main" id="{4650193B-78C6-4B8C-8DDD-7D11864F0FB6}"/>
                </a:ext>
              </a:extLst>
            </p:cNvPr>
            <p:cNvSpPr/>
            <p:nvPr/>
          </p:nvSpPr>
          <p:spPr>
            <a:xfrm>
              <a:off x="6194059" y="3825600"/>
              <a:ext cx="282216" cy="2822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60">
              <a:extLst>
                <a:ext uri="{FF2B5EF4-FFF2-40B4-BE49-F238E27FC236}">
                  <a16:creationId xmlns:a16="http://schemas.microsoft.com/office/drawing/2014/main" id="{9F5FE9CC-BF85-4B76-95A5-EE4FD649FE09}"/>
                </a:ext>
              </a:extLst>
            </p:cNvPr>
            <p:cNvSpPr/>
            <p:nvPr/>
          </p:nvSpPr>
          <p:spPr>
            <a:xfrm>
              <a:off x="8185019" y="3825600"/>
              <a:ext cx="282216" cy="282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61">
              <a:extLst>
                <a:ext uri="{FF2B5EF4-FFF2-40B4-BE49-F238E27FC236}">
                  <a16:creationId xmlns:a16="http://schemas.microsoft.com/office/drawing/2014/main" id="{DFBC5974-7037-4B73-85D5-E965CCD07654}"/>
                </a:ext>
              </a:extLst>
            </p:cNvPr>
            <p:cNvSpPr/>
            <p:nvPr/>
          </p:nvSpPr>
          <p:spPr>
            <a:xfrm>
              <a:off x="10128559" y="3821063"/>
              <a:ext cx="282216" cy="2822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1" name="Straight Arrow Connector 14">
              <a:extLst>
                <a:ext uri="{FF2B5EF4-FFF2-40B4-BE49-F238E27FC236}">
                  <a16:creationId xmlns:a16="http://schemas.microsoft.com/office/drawing/2014/main" id="{FC12C822-1146-4E51-8810-BCB6CEF83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0137" y="3091376"/>
              <a:ext cx="0" cy="73422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59">
              <a:extLst>
                <a:ext uri="{FF2B5EF4-FFF2-40B4-BE49-F238E27FC236}">
                  <a16:creationId xmlns:a16="http://schemas.microsoft.com/office/drawing/2014/main" id="{531E6320-3846-44D7-882A-0739C4F62A07}"/>
                </a:ext>
              </a:extLst>
            </p:cNvPr>
            <p:cNvSpPr/>
            <p:nvPr/>
          </p:nvSpPr>
          <p:spPr>
            <a:xfrm>
              <a:off x="2104574" y="3825600"/>
              <a:ext cx="282216" cy="282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11">
              <a:extLst>
                <a:ext uri="{FF2B5EF4-FFF2-40B4-BE49-F238E27FC236}">
                  <a16:creationId xmlns:a16="http://schemas.microsoft.com/office/drawing/2014/main" id="{06B8F6BE-663B-4BD4-9A82-5F105779A372}"/>
                </a:ext>
              </a:extLst>
            </p:cNvPr>
            <p:cNvSpPr txBox="1"/>
            <p:nvPr/>
          </p:nvSpPr>
          <p:spPr>
            <a:xfrm>
              <a:off x="3576638" y="4892716"/>
              <a:ext cx="15010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SV" sz="14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 comparten lineamientos para propuestas.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83">
            <a:extLst>
              <a:ext uri="{FF2B5EF4-FFF2-40B4-BE49-F238E27FC236}">
                <a16:creationId xmlns:a16="http://schemas.microsoft.com/office/drawing/2014/main" id="{22CC6CA9-6A9A-4BA7-8AF7-D6A08A296840}"/>
              </a:ext>
            </a:extLst>
          </p:cNvPr>
          <p:cNvSpPr txBox="1"/>
          <p:nvPr/>
        </p:nvSpPr>
        <p:spPr>
          <a:xfrm>
            <a:off x="1321889" y="3407990"/>
            <a:ext cx="659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A51249E-72C9-4A56-8B7F-770320115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6" y="3753576"/>
            <a:ext cx="885729" cy="11130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E31F76-4439-415C-A7A6-13ACC6F01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60" y="1858509"/>
            <a:ext cx="1156841" cy="11370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93F55C5-D48C-476C-A00D-96863804E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74" y="3927680"/>
            <a:ext cx="739772" cy="132517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7AEF0E8-C7D1-4B79-A1AD-23E674F95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94" y="2240855"/>
            <a:ext cx="1247855" cy="6918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EF53D1C-61C1-4F22-9C6E-468916E99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0517">
            <a:off x="10093708" y="3792753"/>
            <a:ext cx="333768" cy="1143111"/>
          </a:xfrm>
          <a:prstGeom prst="rect">
            <a:avLst/>
          </a:prstGeom>
        </p:spPr>
      </p:pic>
      <p:sp>
        <p:nvSpPr>
          <p:cNvPr id="41" name="Subtítulo 2">
            <a:extLst>
              <a:ext uri="{FF2B5EF4-FFF2-40B4-BE49-F238E27FC236}">
                <a16:creationId xmlns:a16="http://schemas.microsoft.com/office/drawing/2014/main" id="{13D5A5FB-54EB-4B51-9493-979765D14226}"/>
              </a:ext>
            </a:extLst>
          </p:cNvPr>
          <p:cNvSpPr txBox="1">
            <a:spLocks/>
          </p:cNvSpPr>
          <p:nvPr/>
        </p:nvSpPr>
        <p:spPr>
          <a:xfrm>
            <a:off x="782867" y="523951"/>
            <a:ext cx="10142347" cy="886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s-MX" sz="6000" spc="-110" dirty="0">
                <a:ln w="3175">
                  <a:noFill/>
                </a:ln>
                <a:solidFill>
                  <a:srgbClr val="595959"/>
                </a:solidFill>
                <a:latin typeface="Veneer" panose="02000806000000000000" pitchFamily="50" charset="0"/>
                <a:cs typeface="Arial" panose="020B0604020202020204" pitchFamily="34" charset="0"/>
              </a:rPr>
              <a:t>PROCESO DE</a:t>
            </a:r>
            <a:r>
              <a:rPr lang="es-MX" sz="6000" spc="-110" dirty="0">
                <a:ln w="3175">
                  <a:noFill/>
                </a:ln>
                <a:solidFill>
                  <a:srgbClr val="0033CC"/>
                </a:solidFill>
                <a:latin typeface="Veneer" panose="02000806000000000000" pitchFamily="50" charset="0"/>
                <a:cs typeface="Arial" panose="020B0604020202020204" pitchFamily="34" charset="0"/>
              </a:rPr>
              <a:t> SELECCIÓN DE SR</a:t>
            </a:r>
            <a:endParaRPr lang="es-MX" sz="28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647ECBB-4DF4-4400-9635-3A9719A2FD47}"/>
              </a:ext>
            </a:extLst>
          </p:cNvPr>
          <p:cNvSpPr txBox="1"/>
          <p:nvPr/>
        </p:nvSpPr>
        <p:spPr>
          <a:xfrm>
            <a:off x="544328" y="5846153"/>
            <a:ext cx="11103344" cy="60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Organizaciones Seleccionadas: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Colectivo Alejandría – Orquídeas del Mar - CALMA</a:t>
            </a:r>
            <a:endParaRPr lang="es-SV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oogle Shape;1942;p76">
            <a:extLst>
              <a:ext uri="{FF2B5EF4-FFF2-40B4-BE49-F238E27FC236}">
                <a16:creationId xmlns:a16="http://schemas.microsoft.com/office/drawing/2014/main" id="{562B25C6-C857-4473-9468-84A85812928A}"/>
              </a:ext>
            </a:extLst>
          </p:cNvPr>
          <p:cNvGrpSpPr/>
          <p:nvPr/>
        </p:nvGrpSpPr>
        <p:grpSpPr>
          <a:xfrm>
            <a:off x="440851" y="5126905"/>
            <a:ext cx="1211608" cy="1325782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33" name="Google Shape;1943;p76">
              <a:extLst>
                <a:ext uri="{FF2B5EF4-FFF2-40B4-BE49-F238E27FC236}">
                  <a16:creationId xmlns:a16="http://schemas.microsoft.com/office/drawing/2014/main" id="{0FF86963-95F2-4CCB-9E70-2F065A2B73FD}"/>
                </a:ext>
              </a:extLst>
            </p:cNvPr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944;p76">
              <a:extLst>
                <a:ext uri="{FF2B5EF4-FFF2-40B4-BE49-F238E27FC236}">
                  <a16:creationId xmlns:a16="http://schemas.microsoft.com/office/drawing/2014/main" id="{B162B666-6589-4130-B82A-C7FEE2AEAE52}"/>
                </a:ext>
              </a:extLst>
            </p:cNvPr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40" name="Google Shape;1945;p76">
                <a:extLst>
                  <a:ext uri="{FF2B5EF4-FFF2-40B4-BE49-F238E27FC236}">
                    <a16:creationId xmlns:a16="http://schemas.microsoft.com/office/drawing/2014/main" id="{1656AA8A-9598-4F76-A197-8D1A2D76007C}"/>
                  </a:ext>
                </a:extLst>
              </p:cNvPr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46;p76">
                <a:extLst>
                  <a:ext uri="{FF2B5EF4-FFF2-40B4-BE49-F238E27FC236}">
                    <a16:creationId xmlns:a16="http://schemas.microsoft.com/office/drawing/2014/main" id="{1277FC69-C59E-444C-BDF4-3CF291CD77A4}"/>
                  </a:ext>
                </a:extLst>
              </p:cNvPr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47;p76">
                <a:extLst>
                  <a:ext uri="{FF2B5EF4-FFF2-40B4-BE49-F238E27FC236}">
                    <a16:creationId xmlns:a16="http://schemas.microsoft.com/office/drawing/2014/main" id="{378DAC0E-D34F-49AC-B9D2-3F81922FBEC5}"/>
                  </a:ext>
                </a:extLst>
              </p:cNvPr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48;p76">
                <a:extLst>
                  <a:ext uri="{FF2B5EF4-FFF2-40B4-BE49-F238E27FC236}">
                    <a16:creationId xmlns:a16="http://schemas.microsoft.com/office/drawing/2014/main" id="{96372F10-E1C9-4C6D-947B-BF1855EE8DBA}"/>
                  </a:ext>
                </a:extLst>
              </p:cNvPr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49;p76">
                <a:extLst>
                  <a:ext uri="{FF2B5EF4-FFF2-40B4-BE49-F238E27FC236}">
                    <a16:creationId xmlns:a16="http://schemas.microsoft.com/office/drawing/2014/main" id="{455AC376-96FD-499E-A64A-9299E6F9365B}"/>
                  </a:ext>
                </a:extLst>
              </p:cNvPr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50;p76">
                <a:extLst>
                  <a:ext uri="{FF2B5EF4-FFF2-40B4-BE49-F238E27FC236}">
                    <a16:creationId xmlns:a16="http://schemas.microsoft.com/office/drawing/2014/main" id="{23E5B0BA-1E96-42D8-8A31-D6D547062F47}"/>
                  </a:ext>
                </a:extLst>
              </p:cNvPr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" name="Google Shape;1912;p76">
            <a:extLst>
              <a:ext uri="{FF2B5EF4-FFF2-40B4-BE49-F238E27FC236}">
                <a16:creationId xmlns:a16="http://schemas.microsoft.com/office/drawing/2014/main" id="{F0CF471B-FF37-44B6-8604-6BB8D36C5451}"/>
              </a:ext>
            </a:extLst>
          </p:cNvPr>
          <p:cNvGrpSpPr/>
          <p:nvPr/>
        </p:nvGrpSpPr>
        <p:grpSpPr>
          <a:xfrm rot="3810935">
            <a:off x="10433117" y="5325740"/>
            <a:ext cx="789923" cy="738896"/>
            <a:chOff x="2434050" y="3452125"/>
            <a:chExt cx="688500" cy="644025"/>
          </a:xfrm>
          <a:solidFill>
            <a:srgbClr val="1155BA"/>
          </a:solidFill>
        </p:grpSpPr>
        <p:sp>
          <p:nvSpPr>
            <p:cNvPr id="56" name="Google Shape;1913;p76">
              <a:extLst>
                <a:ext uri="{FF2B5EF4-FFF2-40B4-BE49-F238E27FC236}">
                  <a16:creationId xmlns:a16="http://schemas.microsoft.com/office/drawing/2014/main" id="{D54D609B-1DAD-4653-84FF-A28241D2FCD8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14;p76">
              <a:extLst>
                <a:ext uri="{FF2B5EF4-FFF2-40B4-BE49-F238E27FC236}">
                  <a16:creationId xmlns:a16="http://schemas.microsoft.com/office/drawing/2014/main" id="{0D050556-1BF7-4564-9CB4-42E533B9463A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15;p76">
              <a:extLst>
                <a:ext uri="{FF2B5EF4-FFF2-40B4-BE49-F238E27FC236}">
                  <a16:creationId xmlns:a16="http://schemas.microsoft.com/office/drawing/2014/main" id="{52DE70C7-A449-43A1-A4CA-A45B3E618E65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73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2"/>
          <p:cNvSpPr/>
          <p:nvPr/>
        </p:nvSpPr>
        <p:spPr>
          <a:xfrm flipH="1" flipV="1">
            <a:off x="5898884" y="-9879"/>
            <a:ext cx="5221374" cy="6857999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89" h="6889531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1514917" y="1569545"/>
                  <a:pt x="1826654" y="6889531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146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6" name="Google Shape;1942;p76"/>
          <p:cNvGrpSpPr/>
          <p:nvPr/>
        </p:nvGrpSpPr>
        <p:grpSpPr>
          <a:xfrm rot="18926063">
            <a:off x="9511385" y="349501"/>
            <a:ext cx="1542552" cy="1687913"/>
            <a:chOff x="5523025" y="3576800"/>
            <a:chExt cx="443050" cy="484800"/>
          </a:xfrm>
          <a:solidFill>
            <a:srgbClr val="1155BB"/>
          </a:solidFill>
        </p:grpSpPr>
        <p:sp>
          <p:nvSpPr>
            <p:cNvPr id="7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9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912;p76"/>
          <p:cNvGrpSpPr/>
          <p:nvPr/>
        </p:nvGrpSpPr>
        <p:grpSpPr>
          <a:xfrm rot="3810935">
            <a:off x="10280787" y="5957074"/>
            <a:ext cx="1635346" cy="1529707"/>
            <a:chOff x="2434050" y="3452125"/>
            <a:chExt cx="688500" cy="644025"/>
          </a:xfrm>
          <a:solidFill>
            <a:srgbClr val="1155BB"/>
          </a:solidFill>
        </p:grpSpPr>
        <p:sp>
          <p:nvSpPr>
            <p:cNvPr id="16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07;p76"/>
          <p:cNvSpPr/>
          <p:nvPr/>
        </p:nvSpPr>
        <p:spPr>
          <a:xfrm>
            <a:off x="6502432" y="5450843"/>
            <a:ext cx="1222088" cy="1152516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15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736" y="1433247"/>
            <a:ext cx="2078203" cy="1469580"/>
          </a:xfrm>
          <a:prstGeom prst="rect">
            <a:avLst/>
          </a:prstGeom>
        </p:spPr>
      </p:pic>
      <p:pic>
        <p:nvPicPr>
          <p:cNvPr id="26" name="LOGOPLAN_calado.png" descr="LOGOPLAN_cala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064" y="3030490"/>
            <a:ext cx="3049325" cy="1172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C83A67-A7AE-4ACF-BC34-6B0203B02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6" y="250619"/>
            <a:ext cx="2067213" cy="144800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B8577CB-64E4-435F-8639-8CE206110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" y="4595274"/>
            <a:ext cx="1971675" cy="159067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24E7D81-2140-4A81-A9D7-2150D18E9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89" y="2116188"/>
            <a:ext cx="3712272" cy="208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B405F1E-68A3-42AD-B3CD-0492808847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54" y="4472166"/>
            <a:ext cx="3472583" cy="203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23489D8-8F25-4048-9215-D1345BC8D3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67" y="51849"/>
            <a:ext cx="2305955" cy="2116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C8876B30-FE11-45A3-BD19-8E565A9E5955}"/>
              </a:ext>
            </a:extLst>
          </p:cNvPr>
          <p:cNvSpPr txBox="1"/>
          <p:nvPr/>
        </p:nvSpPr>
        <p:spPr>
          <a:xfrm>
            <a:off x="5686958" y="528225"/>
            <a:ext cx="2789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Licda. </a:t>
            </a:r>
            <a:r>
              <a:rPr lang="es-MX" sz="1600" b="1" dirty="0"/>
              <a:t>Ana Josefa Blanco Noyola</a:t>
            </a:r>
          </a:p>
          <a:p>
            <a:r>
              <a:rPr lang="es-MX" sz="1600" b="1" dirty="0"/>
              <a:t>Directora Ejecutiva de CALMA</a:t>
            </a:r>
          </a:p>
          <a:p>
            <a:r>
              <a:rPr lang="es-MX" sz="1600" b="1" dirty="0"/>
              <a:t>Implementador HSH</a:t>
            </a:r>
            <a:endParaRPr lang="es-SV" sz="16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ED33DB7-226D-4207-A8EE-93B738538132}"/>
              </a:ext>
            </a:extLst>
          </p:cNvPr>
          <p:cNvSpPr txBox="1"/>
          <p:nvPr/>
        </p:nvSpPr>
        <p:spPr>
          <a:xfrm>
            <a:off x="5680217" y="2928916"/>
            <a:ext cx="2789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Licda. Karla Guevara</a:t>
            </a:r>
            <a:endParaRPr lang="es-MX" sz="1600" b="1" dirty="0"/>
          </a:p>
          <a:p>
            <a:r>
              <a:rPr lang="es-MX" sz="1600" b="1" dirty="0"/>
              <a:t>Directora Ejecutiva de Colectivo Alejandría</a:t>
            </a:r>
          </a:p>
          <a:p>
            <a:r>
              <a:rPr lang="es-MX" sz="1600" b="1" dirty="0"/>
              <a:t>Implementador </a:t>
            </a:r>
            <a:r>
              <a:rPr lang="es-MX" sz="1600" b="1" dirty="0" err="1"/>
              <a:t>Mtrans</a:t>
            </a:r>
            <a:endParaRPr lang="es-SV" sz="1600" b="1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B64DEE5-6FF5-4426-8597-B81A0B420946}"/>
              </a:ext>
            </a:extLst>
          </p:cNvPr>
          <p:cNvSpPr txBox="1"/>
          <p:nvPr/>
        </p:nvSpPr>
        <p:spPr>
          <a:xfrm>
            <a:off x="5930663" y="5367417"/>
            <a:ext cx="286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Sra. Consuelo Raymundo</a:t>
            </a:r>
            <a:endParaRPr lang="es-MX" sz="1600" b="1" dirty="0"/>
          </a:p>
          <a:p>
            <a:r>
              <a:rPr lang="es-MX" sz="1600" b="1" dirty="0"/>
              <a:t>Directora Ejecutiva de ODM</a:t>
            </a:r>
          </a:p>
          <a:p>
            <a:r>
              <a:rPr lang="es-MX" sz="1600" b="1" dirty="0"/>
              <a:t>Implementador MTS</a:t>
            </a:r>
            <a:endParaRPr lang="es-SV" sz="1600" b="1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A0F4063-F1AE-4D3F-9CDC-071265038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0" y="2455587"/>
            <a:ext cx="2201693" cy="13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92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7F3E06A-BBE2-4ADA-A193-7CD6B91F1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" y="16934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EF2EE71-9B9E-481C-AE55-C4E20E39C8DA}"/>
              </a:ext>
            </a:extLst>
          </p:cNvPr>
          <p:cNvSpPr txBox="1"/>
          <p:nvPr/>
        </p:nvSpPr>
        <p:spPr>
          <a:xfrm>
            <a:off x="587022" y="404747"/>
            <a:ext cx="6975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400" dirty="0">
                <a:solidFill>
                  <a:srgbClr val="0070C0"/>
                </a:solidFill>
                <a:latin typeface="Veneer" panose="02000806000000000000" pitchFamily="50" charset="0"/>
              </a:rPr>
              <a:t>Siguientes pasos…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DD632A-B045-4380-B9A8-E1377C852A43}"/>
              </a:ext>
            </a:extLst>
          </p:cNvPr>
          <p:cNvSpPr txBox="1"/>
          <p:nvPr/>
        </p:nvSpPr>
        <p:spPr>
          <a:xfrm>
            <a:off x="705393" y="3219994"/>
            <a:ext cx="19491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Oficialización de socios implementadores.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Levantamiento de activos 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Traspaso de Unidades móviles a CALMA</a:t>
            </a:r>
          </a:p>
          <a:p>
            <a:endParaRPr lang="es-SV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341F10-F2DD-4FED-BF0E-FFD9417007C1}"/>
              </a:ext>
            </a:extLst>
          </p:cNvPr>
          <p:cNvSpPr txBox="1"/>
          <p:nvPr/>
        </p:nvSpPr>
        <p:spPr>
          <a:xfrm>
            <a:off x="3035577" y="2895614"/>
            <a:ext cx="1894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Transferencia de conocimiento y capacitaciones del equipo de CALMA.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de salida y cierre 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Firma de convenios.</a:t>
            </a:r>
            <a:endParaRPr lang="es-SV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041C69-A95E-4397-B3FC-EBE0FADA3C41}"/>
              </a:ext>
            </a:extLst>
          </p:cNvPr>
          <p:cNvSpPr txBox="1"/>
          <p:nvPr/>
        </p:nvSpPr>
        <p:spPr>
          <a:xfrm>
            <a:off x="5382148" y="2928459"/>
            <a:ext cx="1996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Preparación y acondicionamiento 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Inicio de trabajo en campo con apoyo, seguimiento y acompañamiento de Plan y sus equipos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Desembolso 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6C183E3-F6D3-4FB5-9093-233348840B06}"/>
              </a:ext>
            </a:extLst>
          </p:cNvPr>
          <p:cNvSpPr txBox="1"/>
          <p:nvPr/>
        </p:nvSpPr>
        <p:spPr>
          <a:xfrm>
            <a:off x="10069491" y="3126446"/>
            <a:ext cx="1449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de campo.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7B9C2C58-F573-4AC7-B337-97E41C70140B}"/>
              </a:ext>
            </a:extLst>
          </p:cNvPr>
          <p:cNvSpPr/>
          <p:nvPr/>
        </p:nvSpPr>
        <p:spPr>
          <a:xfrm>
            <a:off x="2305878" y="4604989"/>
            <a:ext cx="1132731" cy="861775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FF526757-53C9-4051-9216-A7C9A63E5A26}"/>
              </a:ext>
            </a:extLst>
          </p:cNvPr>
          <p:cNvSpPr/>
          <p:nvPr/>
        </p:nvSpPr>
        <p:spPr>
          <a:xfrm>
            <a:off x="4651702" y="4649885"/>
            <a:ext cx="1132731" cy="861775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F161E019-C318-4868-9977-3821B66071BE}"/>
              </a:ext>
            </a:extLst>
          </p:cNvPr>
          <p:cNvSpPr/>
          <p:nvPr/>
        </p:nvSpPr>
        <p:spPr>
          <a:xfrm>
            <a:off x="6971657" y="4604989"/>
            <a:ext cx="1132731" cy="861775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4E9937A7-D050-41C9-AE6B-3CB3342D21B1}"/>
              </a:ext>
            </a:extLst>
          </p:cNvPr>
          <p:cNvSpPr/>
          <p:nvPr/>
        </p:nvSpPr>
        <p:spPr>
          <a:xfrm>
            <a:off x="9201878" y="4604989"/>
            <a:ext cx="1132731" cy="861775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0E309A6C-40B3-4F36-847B-36119D25BB11}"/>
              </a:ext>
            </a:extLst>
          </p:cNvPr>
          <p:cNvSpPr/>
          <p:nvPr/>
        </p:nvSpPr>
        <p:spPr>
          <a:xfrm>
            <a:off x="11432099" y="4615318"/>
            <a:ext cx="722979" cy="861775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3D325E-0FC6-4189-A119-14D2B552F041}"/>
              </a:ext>
            </a:extLst>
          </p:cNvPr>
          <p:cNvSpPr txBox="1"/>
          <p:nvPr/>
        </p:nvSpPr>
        <p:spPr>
          <a:xfrm>
            <a:off x="7562587" y="3213753"/>
            <a:ext cx="19962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de equipo Programático MyE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de equipo  financiero.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SV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Compras de insumos ( Critico)</a:t>
            </a:r>
          </a:p>
        </p:txBody>
      </p:sp>
    </p:spTree>
    <p:extLst>
      <p:ext uri="{BB962C8B-B14F-4D97-AF65-F5344CB8AC3E}">
        <p14:creationId xmlns:p14="http://schemas.microsoft.com/office/powerpoint/2010/main" val="350910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2BD5C-7C6D-4969-9FDD-1179B2526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Nombre de la consulta</a:t>
            </a:r>
            <a:endParaRPr lang="es-SV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3A292C-0B2F-45B1-B11F-30ECB2BAB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16BD75-51DE-46FC-9BFD-FF1126CC4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E4A0A8-AA64-48DB-B1D8-40CBB9E90CC5}"/>
              </a:ext>
            </a:extLst>
          </p:cNvPr>
          <p:cNvSpPr txBox="1"/>
          <p:nvPr/>
        </p:nvSpPr>
        <p:spPr>
          <a:xfrm>
            <a:off x="702364" y="4596080"/>
            <a:ext cx="8008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er" panose="02000806000000000000" pitchFamily="50" charset="0"/>
              </a:rPr>
              <a:t>muchas </a:t>
            </a:r>
            <a:r>
              <a:rPr lang="es-ES" sz="8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er" panose="02000806000000000000" pitchFamily="50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39154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aleta de Plan con Ro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EB6"/>
      </a:accent1>
      <a:accent2>
        <a:srgbClr val="98D7F0"/>
      </a:accent2>
      <a:accent3>
        <a:srgbClr val="FFC000"/>
      </a:accent3>
      <a:accent4>
        <a:srgbClr val="D77308"/>
      </a:accent4>
      <a:accent5>
        <a:srgbClr val="CD007D"/>
      </a:accent5>
      <a:accent6>
        <a:srgbClr val="00824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9E1C4BF54EF74FA79FD116263FE38D" ma:contentTypeVersion="12" ma:contentTypeDescription="Create a new document." ma:contentTypeScope="" ma:versionID="145200695a66c426045a6c58877b7485">
  <xsd:schema xmlns:xsd="http://www.w3.org/2001/XMLSchema" xmlns:xs="http://www.w3.org/2001/XMLSchema" xmlns:p="http://schemas.microsoft.com/office/2006/metadata/properties" xmlns:ns3="5971127d-8a05-4a68-9206-03bf8fd40ee0" xmlns:ns4="8d057385-653d-4bf8-9652-4580baadc2dc" targetNamespace="http://schemas.microsoft.com/office/2006/metadata/properties" ma:root="true" ma:fieldsID="303752f7314f96d1cc0831634ec28e3f" ns3:_="" ns4:_="">
    <xsd:import namespace="5971127d-8a05-4a68-9206-03bf8fd40ee0"/>
    <xsd:import namespace="8d057385-653d-4bf8-9652-4580baadc2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1127d-8a05-4a68-9206-03bf8fd40e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57385-653d-4bf8-9652-4580baadc2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867E2-4738-4F0F-82AB-62719ABAA325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8d057385-653d-4bf8-9652-4580baadc2dc"/>
    <ds:schemaRef ds:uri="http://purl.org/dc/elements/1.1/"/>
    <ds:schemaRef ds:uri="http://purl.org/dc/terms/"/>
    <ds:schemaRef ds:uri="5971127d-8a05-4a68-9206-03bf8fd40ee0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26EBA4-871B-4A48-AEF5-C306E8EFC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71127d-8a05-4a68-9206-03bf8fd40ee0"/>
    <ds:schemaRef ds:uri="8d057385-653d-4bf8-9652-4580baadc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B29739-0865-4A8B-A37C-4DFA49B37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194</Words>
  <Application>Microsoft Office PowerPoint</Application>
  <PresentationFormat>Panorámica</PresentationFormat>
  <Paragraphs>41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Open Sans</vt:lpstr>
      <vt:lpstr>Veneer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Nombre de la consulta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consulta</dc:title>
  <dc:creator>Ana Cristina Perez</dc:creator>
  <cp:lastModifiedBy>Gomez, MaiaSofia</cp:lastModifiedBy>
  <cp:revision>97</cp:revision>
  <dcterms:created xsi:type="dcterms:W3CDTF">2021-11-08T15:50:05Z</dcterms:created>
  <dcterms:modified xsi:type="dcterms:W3CDTF">2022-02-25T16:37:39Z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0x010100EC9E1C4BF54EF74FA79FD116263FE38D</vt:lpwstr>
  </property>
</Properties>
</file>