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77" r:id="rId3"/>
    <p:sldId id="274" r:id="rId4"/>
    <p:sldId id="257" r:id="rId5"/>
    <p:sldId id="259" r:id="rId6"/>
    <p:sldId id="258" r:id="rId7"/>
    <p:sldId id="261" r:id="rId8"/>
    <p:sldId id="270" r:id="rId9"/>
    <p:sldId id="271" r:id="rId10"/>
    <p:sldId id="272" r:id="rId11"/>
    <p:sldId id="273" r:id="rId12"/>
    <p:sldId id="262" r:id="rId13"/>
    <p:sldId id="275" r:id="rId14"/>
    <p:sldId id="276" r:id="rId15"/>
    <p:sldId id="264" r:id="rId16"/>
    <p:sldId id="265" r:id="rId17"/>
    <p:sldId id="266" r:id="rId18"/>
    <p:sldId id="267" r:id="rId19"/>
    <p:sldId id="268" r:id="rId20"/>
    <p:sldId id="279" r:id="rId2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66" d="100"/>
          <a:sy n="66" d="100"/>
        </p:scale>
        <p:origin x="7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A3227-F9EB-4161-83F1-AFE2038B653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7B99518-06E7-425D-8CD7-1937423076BC}">
      <dgm:prSet/>
      <dgm:spPr/>
      <dgm:t>
        <a:bodyPr/>
        <a:lstStyle/>
        <a:p>
          <a:r>
            <a:rPr lang="es-SV" b="1"/>
            <a:t>Pansexual:</a:t>
          </a:r>
          <a:r>
            <a:rPr lang="es-SV"/>
            <a:t> Capacidad de una persona de sentir atracción erótica afectiva hacia otra persona, con independencia del sexo, género, identidad de género, orientación o roles sexuales, así como la capacidad de mantener relaciones íntimas y/o sexuales con ella. </a:t>
          </a:r>
          <a:endParaRPr lang="en-US"/>
        </a:p>
      </dgm:t>
    </dgm:pt>
    <dgm:pt modelId="{F2D82CB8-1AE9-474A-B93E-D524DFDC592E}" type="parTrans" cxnId="{5F9D9E41-0D5B-45ED-9EBC-6A3C4988247D}">
      <dgm:prSet/>
      <dgm:spPr/>
      <dgm:t>
        <a:bodyPr/>
        <a:lstStyle/>
        <a:p>
          <a:endParaRPr lang="en-US"/>
        </a:p>
      </dgm:t>
    </dgm:pt>
    <dgm:pt modelId="{3DDD543D-8046-4D77-A253-F8ECA05966FA}" type="sibTrans" cxnId="{5F9D9E41-0D5B-45ED-9EBC-6A3C4988247D}">
      <dgm:prSet/>
      <dgm:spPr/>
      <dgm:t>
        <a:bodyPr/>
        <a:lstStyle/>
        <a:p>
          <a:endParaRPr lang="en-US"/>
        </a:p>
      </dgm:t>
    </dgm:pt>
    <dgm:pt modelId="{95689C66-DA6E-488A-A189-69F3DEE0370F}">
      <dgm:prSet/>
      <dgm:spPr/>
      <dgm:t>
        <a:bodyPr/>
        <a:lstStyle/>
        <a:p>
          <a:r>
            <a:rPr lang="es-SV" b="1"/>
            <a:t>Polisexual:</a:t>
          </a:r>
          <a:r>
            <a:rPr lang="es-SV"/>
            <a:t> Personas que sienten atracción sexual, emocional y/o romántica hacia personas de más de dos géneros y/o sexos, pero no necesariamente todos los sexos y/o géneros</a:t>
          </a:r>
          <a:endParaRPr lang="en-US"/>
        </a:p>
      </dgm:t>
    </dgm:pt>
    <dgm:pt modelId="{E2548736-FAA3-40B6-9D40-8C83095A0F4A}" type="parTrans" cxnId="{905A04CE-2768-450E-8927-963E96D546A0}">
      <dgm:prSet/>
      <dgm:spPr/>
      <dgm:t>
        <a:bodyPr/>
        <a:lstStyle/>
        <a:p>
          <a:endParaRPr lang="en-US"/>
        </a:p>
      </dgm:t>
    </dgm:pt>
    <dgm:pt modelId="{5E147A6B-E4A6-4239-AC4D-51B38E0633A9}" type="sibTrans" cxnId="{905A04CE-2768-450E-8927-963E96D546A0}">
      <dgm:prSet/>
      <dgm:spPr/>
      <dgm:t>
        <a:bodyPr/>
        <a:lstStyle/>
        <a:p>
          <a:endParaRPr lang="en-US"/>
        </a:p>
      </dgm:t>
    </dgm:pt>
    <dgm:pt modelId="{5451731F-F7E7-4F16-984F-53DE38C2BB4A}">
      <dgm:prSet/>
      <dgm:spPr/>
      <dgm:t>
        <a:bodyPr/>
        <a:lstStyle/>
        <a:p>
          <a:r>
            <a:rPr lang="es-SV" b="1"/>
            <a:t>Asexual:</a:t>
          </a:r>
          <a:r>
            <a:rPr lang="es-SV"/>
            <a:t> Persona que no siente atracción erótica hacia otras personas. Puede relacionarse afectiva y románticamente. No implica necesariamente no tener libido, o no practicar sexo, o no poder sentir excitación.</a:t>
          </a:r>
          <a:r>
            <a:rPr lang="es-SV" baseline="30000"/>
            <a:t> </a:t>
          </a:r>
          <a:endParaRPr lang="en-US"/>
        </a:p>
      </dgm:t>
    </dgm:pt>
    <dgm:pt modelId="{6EB93A29-E1C0-4F31-A694-FE0A8F9A47D5}" type="parTrans" cxnId="{D2563CC3-3DA2-4214-828A-322A4B2FA49F}">
      <dgm:prSet/>
      <dgm:spPr/>
      <dgm:t>
        <a:bodyPr/>
        <a:lstStyle/>
        <a:p>
          <a:endParaRPr lang="en-US"/>
        </a:p>
      </dgm:t>
    </dgm:pt>
    <dgm:pt modelId="{76B5D970-1FF0-4B75-8400-B2A5B5D27F35}" type="sibTrans" cxnId="{D2563CC3-3DA2-4214-828A-322A4B2FA49F}">
      <dgm:prSet/>
      <dgm:spPr/>
      <dgm:t>
        <a:bodyPr/>
        <a:lstStyle/>
        <a:p>
          <a:endParaRPr lang="en-US"/>
        </a:p>
      </dgm:t>
    </dgm:pt>
    <dgm:pt modelId="{3F7B4DCB-47CA-45AD-A488-045B9F1708C9}" type="pres">
      <dgm:prSet presAssocID="{781A3227-F9EB-4161-83F1-AFE2038B653C}" presName="vert0" presStyleCnt="0">
        <dgm:presLayoutVars>
          <dgm:dir/>
          <dgm:animOne val="branch"/>
          <dgm:animLvl val="lvl"/>
        </dgm:presLayoutVars>
      </dgm:prSet>
      <dgm:spPr/>
    </dgm:pt>
    <dgm:pt modelId="{C5C5D695-5D00-48AE-BFE5-9F5C7A3FF9C4}" type="pres">
      <dgm:prSet presAssocID="{07B99518-06E7-425D-8CD7-1937423076BC}" presName="thickLine" presStyleLbl="alignNode1" presStyleIdx="0" presStyleCnt="3"/>
      <dgm:spPr/>
    </dgm:pt>
    <dgm:pt modelId="{C6320689-BE71-44C7-A77C-2AC734F09459}" type="pres">
      <dgm:prSet presAssocID="{07B99518-06E7-425D-8CD7-1937423076BC}" presName="horz1" presStyleCnt="0"/>
      <dgm:spPr/>
    </dgm:pt>
    <dgm:pt modelId="{2FB981A2-F2E2-4CBB-B36E-246F1A25CAC9}" type="pres">
      <dgm:prSet presAssocID="{07B99518-06E7-425D-8CD7-1937423076BC}" presName="tx1" presStyleLbl="revTx" presStyleIdx="0" presStyleCnt="3"/>
      <dgm:spPr/>
    </dgm:pt>
    <dgm:pt modelId="{8C78692E-748F-4819-B328-99180C1DD32B}" type="pres">
      <dgm:prSet presAssocID="{07B99518-06E7-425D-8CD7-1937423076BC}" presName="vert1" presStyleCnt="0"/>
      <dgm:spPr/>
    </dgm:pt>
    <dgm:pt modelId="{65F7E6D0-68C4-4AE6-8786-133F1BDA10A6}" type="pres">
      <dgm:prSet presAssocID="{95689C66-DA6E-488A-A189-69F3DEE0370F}" presName="thickLine" presStyleLbl="alignNode1" presStyleIdx="1" presStyleCnt="3"/>
      <dgm:spPr/>
    </dgm:pt>
    <dgm:pt modelId="{7CC81C9A-7931-4683-9248-4C04185DC83F}" type="pres">
      <dgm:prSet presAssocID="{95689C66-DA6E-488A-A189-69F3DEE0370F}" presName="horz1" presStyleCnt="0"/>
      <dgm:spPr/>
    </dgm:pt>
    <dgm:pt modelId="{BA247779-774C-4C0C-B564-5B3A361E0402}" type="pres">
      <dgm:prSet presAssocID="{95689C66-DA6E-488A-A189-69F3DEE0370F}" presName="tx1" presStyleLbl="revTx" presStyleIdx="1" presStyleCnt="3"/>
      <dgm:spPr/>
    </dgm:pt>
    <dgm:pt modelId="{C5CADA3B-8774-4330-B2B4-5E5CF17C5572}" type="pres">
      <dgm:prSet presAssocID="{95689C66-DA6E-488A-A189-69F3DEE0370F}" presName="vert1" presStyleCnt="0"/>
      <dgm:spPr/>
    </dgm:pt>
    <dgm:pt modelId="{5D184048-2608-419E-88F0-475755B2C437}" type="pres">
      <dgm:prSet presAssocID="{5451731F-F7E7-4F16-984F-53DE38C2BB4A}" presName="thickLine" presStyleLbl="alignNode1" presStyleIdx="2" presStyleCnt="3"/>
      <dgm:spPr/>
    </dgm:pt>
    <dgm:pt modelId="{C02F4921-C596-4015-88A1-12C3417F617A}" type="pres">
      <dgm:prSet presAssocID="{5451731F-F7E7-4F16-984F-53DE38C2BB4A}" presName="horz1" presStyleCnt="0"/>
      <dgm:spPr/>
    </dgm:pt>
    <dgm:pt modelId="{2410115C-75CD-4EB8-8447-5ADEC1A8E0A9}" type="pres">
      <dgm:prSet presAssocID="{5451731F-F7E7-4F16-984F-53DE38C2BB4A}" presName="tx1" presStyleLbl="revTx" presStyleIdx="2" presStyleCnt="3"/>
      <dgm:spPr/>
    </dgm:pt>
    <dgm:pt modelId="{B70D3984-C943-4AFD-8A4F-A9223A27A87E}" type="pres">
      <dgm:prSet presAssocID="{5451731F-F7E7-4F16-984F-53DE38C2BB4A}" presName="vert1" presStyleCnt="0"/>
      <dgm:spPr/>
    </dgm:pt>
  </dgm:ptLst>
  <dgm:cxnLst>
    <dgm:cxn modelId="{07203E3C-DDE7-4800-AE4B-891F1BF2986F}" type="presOf" srcId="{5451731F-F7E7-4F16-984F-53DE38C2BB4A}" destId="{2410115C-75CD-4EB8-8447-5ADEC1A8E0A9}" srcOrd="0" destOrd="0" presId="urn:microsoft.com/office/officeart/2008/layout/LinedList"/>
    <dgm:cxn modelId="{5F9D9E41-0D5B-45ED-9EBC-6A3C4988247D}" srcId="{781A3227-F9EB-4161-83F1-AFE2038B653C}" destId="{07B99518-06E7-425D-8CD7-1937423076BC}" srcOrd="0" destOrd="0" parTransId="{F2D82CB8-1AE9-474A-B93E-D524DFDC592E}" sibTransId="{3DDD543D-8046-4D77-A253-F8ECA05966FA}"/>
    <dgm:cxn modelId="{D2563CC3-3DA2-4214-828A-322A4B2FA49F}" srcId="{781A3227-F9EB-4161-83F1-AFE2038B653C}" destId="{5451731F-F7E7-4F16-984F-53DE38C2BB4A}" srcOrd="2" destOrd="0" parTransId="{6EB93A29-E1C0-4F31-A694-FE0A8F9A47D5}" sibTransId="{76B5D970-1FF0-4B75-8400-B2A5B5D27F35}"/>
    <dgm:cxn modelId="{905A04CE-2768-450E-8927-963E96D546A0}" srcId="{781A3227-F9EB-4161-83F1-AFE2038B653C}" destId="{95689C66-DA6E-488A-A189-69F3DEE0370F}" srcOrd="1" destOrd="0" parTransId="{E2548736-FAA3-40B6-9D40-8C83095A0F4A}" sibTransId="{5E147A6B-E4A6-4239-AC4D-51B38E0633A9}"/>
    <dgm:cxn modelId="{43E525D0-7688-4D0B-AC0F-08FD76B8614E}" type="presOf" srcId="{07B99518-06E7-425D-8CD7-1937423076BC}" destId="{2FB981A2-F2E2-4CBB-B36E-246F1A25CAC9}" srcOrd="0" destOrd="0" presId="urn:microsoft.com/office/officeart/2008/layout/LinedList"/>
    <dgm:cxn modelId="{C6C55AD9-F5E8-4D30-B3E5-2FF10F7B4A0E}" type="presOf" srcId="{781A3227-F9EB-4161-83F1-AFE2038B653C}" destId="{3F7B4DCB-47CA-45AD-A488-045B9F1708C9}" srcOrd="0" destOrd="0" presId="urn:microsoft.com/office/officeart/2008/layout/LinedList"/>
    <dgm:cxn modelId="{D9503DE7-311A-4584-8868-EFF9E83013AB}" type="presOf" srcId="{95689C66-DA6E-488A-A189-69F3DEE0370F}" destId="{BA247779-774C-4C0C-B564-5B3A361E0402}" srcOrd="0" destOrd="0" presId="urn:microsoft.com/office/officeart/2008/layout/LinedList"/>
    <dgm:cxn modelId="{00BCA558-9039-4E65-AB25-57264CA2B2CB}" type="presParOf" srcId="{3F7B4DCB-47CA-45AD-A488-045B9F1708C9}" destId="{C5C5D695-5D00-48AE-BFE5-9F5C7A3FF9C4}" srcOrd="0" destOrd="0" presId="urn:microsoft.com/office/officeart/2008/layout/LinedList"/>
    <dgm:cxn modelId="{58951DCD-FB0E-4D39-ABAB-E98E0B2662E1}" type="presParOf" srcId="{3F7B4DCB-47CA-45AD-A488-045B9F1708C9}" destId="{C6320689-BE71-44C7-A77C-2AC734F09459}" srcOrd="1" destOrd="0" presId="urn:microsoft.com/office/officeart/2008/layout/LinedList"/>
    <dgm:cxn modelId="{EA3301F4-33B7-4A87-8D24-461A8C04347C}" type="presParOf" srcId="{C6320689-BE71-44C7-A77C-2AC734F09459}" destId="{2FB981A2-F2E2-4CBB-B36E-246F1A25CAC9}" srcOrd="0" destOrd="0" presId="urn:microsoft.com/office/officeart/2008/layout/LinedList"/>
    <dgm:cxn modelId="{2BCB8DAA-4753-43CC-9590-A9FBFECC1C6F}" type="presParOf" srcId="{C6320689-BE71-44C7-A77C-2AC734F09459}" destId="{8C78692E-748F-4819-B328-99180C1DD32B}" srcOrd="1" destOrd="0" presId="urn:microsoft.com/office/officeart/2008/layout/LinedList"/>
    <dgm:cxn modelId="{EC4D7EBB-B90D-4A30-94A7-31DCCF5F8079}" type="presParOf" srcId="{3F7B4DCB-47CA-45AD-A488-045B9F1708C9}" destId="{65F7E6D0-68C4-4AE6-8786-133F1BDA10A6}" srcOrd="2" destOrd="0" presId="urn:microsoft.com/office/officeart/2008/layout/LinedList"/>
    <dgm:cxn modelId="{CC2C3C62-411A-4070-B317-1B8820B96030}" type="presParOf" srcId="{3F7B4DCB-47CA-45AD-A488-045B9F1708C9}" destId="{7CC81C9A-7931-4683-9248-4C04185DC83F}" srcOrd="3" destOrd="0" presId="urn:microsoft.com/office/officeart/2008/layout/LinedList"/>
    <dgm:cxn modelId="{C7F631BB-9A4D-46D2-8675-D719B9AC7804}" type="presParOf" srcId="{7CC81C9A-7931-4683-9248-4C04185DC83F}" destId="{BA247779-774C-4C0C-B564-5B3A361E0402}" srcOrd="0" destOrd="0" presId="urn:microsoft.com/office/officeart/2008/layout/LinedList"/>
    <dgm:cxn modelId="{CEADE229-D5A8-4F01-9B19-FC231612F43B}" type="presParOf" srcId="{7CC81C9A-7931-4683-9248-4C04185DC83F}" destId="{C5CADA3B-8774-4330-B2B4-5E5CF17C5572}" srcOrd="1" destOrd="0" presId="urn:microsoft.com/office/officeart/2008/layout/LinedList"/>
    <dgm:cxn modelId="{64AAC29D-E206-4F53-B604-378A979B2A27}" type="presParOf" srcId="{3F7B4DCB-47CA-45AD-A488-045B9F1708C9}" destId="{5D184048-2608-419E-88F0-475755B2C437}" srcOrd="4" destOrd="0" presId="urn:microsoft.com/office/officeart/2008/layout/LinedList"/>
    <dgm:cxn modelId="{84EACE87-D258-4326-9E22-2DDBFB0FE08F}" type="presParOf" srcId="{3F7B4DCB-47CA-45AD-A488-045B9F1708C9}" destId="{C02F4921-C596-4015-88A1-12C3417F617A}" srcOrd="5" destOrd="0" presId="urn:microsoft.com/office/officeart/2008/layout/LinedList"/>
    <dgm:cxn modelId="{0DF39E4A-92BE-4B4D-9460-B4D86AA03D4D}" type="presParOf" srcId="{C02F4921-C596-4015-88A1-12C3417F617A}" destId="{2410115C-75CD-4EB8-8447-5ADEC1A8E0A9}" srcOrd="0" destOrd="0" presId="urn:microsoft.com/office/officeart/2008/layout/LinedList"/>
    <dgm:cxn modelId="{FE55AFB9-AA0A-45DF-9785-9C02E7493D80}" type="presParOf" srcId="{C02F4921-C596-4015-88A1-12C3417F617A}" destId="{B70D3984-C943-4AFD-8A4F-A9223A27A8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63F7E-90D9-43DE-95C5-3C82D1D64EA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5388DE5-0697-49DD-983C-6F48DAEC75C8}">
      <dgm:prSet custT="1"/>
      <dgm:spPr/>
      <dgm:t>
        <a:bodyPr/>
        <a:lstStyle/>
        <a:p>
          <a:r>
            <a:rPr lang="es-SV" sz="1400" b="1" dirty="0"/>
            <a:t>Transgénero:</a:t>
          </a:r>
          <a:r>
            <a:rPr lang="es-SV" sz="1400" dirty="0"/>
            <a:t> Transgénero es un término general para todas las personas que tienen una percepción interna de su género (identidad de género) que difiere del sexo que se les asignó al nacer. Una mujer transgénero es alguien a quien se le ha asignado sexo masculino al nacer y que se identifica a sí misma como mujer.</a:t>
          </a:r>
          <a:endParaRPr lang="en-US" sz="1400" dirty="0"/>
        </a:p>
      </dgm:t>
    </dgm:pt>
    <dgm:pt modelId="{5B306DC5-88C8-4141-811E-A61C2FD5C2F3}" type="parTrans" cxnId="{420272FA-D3AF-472B-A019-EFBED7EBC4E3}">
      <dgm:prSet/>
      <dgm:spPr/>
      <dgm:t>
        <a:bodyPr/>
        <a:lstStyle/>
        <a:p>
          <a:endParaRPr lang="en-US"/>
        </a:p>
      </dgm:t>
    </dgm:pt>
    <dgm:pt modelId="{B4A825E5-658D-4662-9FC2-59AE04AD06DE}" type="sibTrans" cxnId="{420272FA-D3AF-472B-A019-EFBED7EBC4E3}">
      <dgm:prSet/>
      <dgm:spPr/>
      <dgm:t>
        <a:bodyPr/>
        <a:lstStyle/>
        <a:p>
          <a:endParaRPr lang="en-US"/>
        </a:p>
      </dgm:t>
    </dgm:pt>
    <dgm:pt modelId="{918F6203-9357-4778-8AC8-CF0BE37DD884}">
      <dgm:prSet custT="1"/>
      <dgm:spPr/>
      <dgm:t>
        <a:bodyPr/>
        <a:lstStyle/>
        <a:p>
          <a:r>
            <a:rPr lang="es-SV" sz="1400" b="1" dirty="0"/>
            <a:t>Transexual:</a:t>
          </a:r>
          <a:r>
            <a:rPr lang="es-SV" sz="1400" dirty="0"/>
            <a:t> Cuando además de la vestimenta con la que se identifica ha utilizado algún tipo procedimiento para modificar su cuerpo (hormonas, anticonceptivos y/o inyecciones de aceite en los senos, cirugías, entre otros.)</a:t>
          </a:r>
          <a:endParaRPr lang="en-US" sz="1400" dirty="0"/>
        </a:p>
      </dgm:t>
    </dgm:pt>
    <dgm:pt modelId="{0F2CA2CE-1EFC-42D0-A2BE-99CAC7AA5CD0}" type="parTrans" cxnId="{3D21473A-6D26-4F4A-94D0-FCDED22705F3}">
      <dgm:prSet/>
      <dgm:spPr/>
      <dgm:t>
        <a:bodyPr/>
        <a:lstStyle/>
        <a:p>
          <a:endParaRPr lang="en-US"/>
        </a:p>
      </dgm:t>
    </dgm:pt>
    <dgm:pt modelId="{D036946A-833C-4A37-8E9F-326777A5B503}" type="sibTrans" cxnId="{3D21473A-6D26-4F4A-94D0-FCDED22705F3}">
      <dgm:prSet/>
      <dgm:spPr/>
      <dgm:t>
        <a:bodyPr/>
        <a:lstStyle/>
        <a:p>
          <a:endParaRPr lang="en-US"/>
        </a:p>
      </dgm:t>
    </dgm:pt>
    <dgm:pt modelId="{7FA909C7-D902-4026-B113-D501096E0691}">
      <dgm:prSet custT="1"/>
      <dgm:spPr/>
      <dgm:t>
        <a:bodyPr/>
        <a:lstStyle/>
        <a:p>
          <a:r>
            <a:rPr lang="es-SV" sz="1600" b="1" dirty="0"/>
            <a:t>Cisgénero: </a:t>
          </a:r>
          <a:r>
            <a:rPr lang="es-SV" sz="1600" dirty="0"/>
            <a:t>Es cuando la persona se identifica con el género asignado al nacer. En consecuencia, existen mujeres y hombres cis. En niños menores de 12 años marcar “</a:t>
          </a:r>
          <a:r>
            <a:rPr lang="es-SV" sz="1600" b="1" dirty="0"/>
            <a:t>3. Cisgénero”</a:t>
          </a:r>
          <a:r>
            <a:rPr lang="es-SV" sz="1600" dirty="0"/>
            <a:t>.</a:t>
          </a:r>
          <a:endParaRPr lang="en-US" sz="1600" dirty="0"/>
        </a:p>
      </dgm:t>
    </dgm:pt>
    <dgm:pt modelId="{6BF75892-2B34-4E57-BF80-D79CD02497F7}" type="parTrans" cxnId="{7C2A6437-02B3-4F02-BCEB-3D107BC17E5D}">
      <dgm:prSet/>
      <dgm:spPr/>
      <dgm:t>
        <a:bodyPr/>
        <a:lstStyle/>
        <a:p>
          <a:endParaRPr lang="en-US"/>
        </a:p>
      </dgm:t>
    </dgm:pt>
    <dgm:pt modelId="{D2EA687C-8E97-416E-8158-80514DE9D36F}" type="sibTrans" cxnId="{7C2A6437-02B3-4F02-BCEB-3D107BC17E5D}">
      <dgm:prSet/>
      <dgm:spPr/>
      <dgm:t>
        <a:bodyPr/>
        <a:lstStyle/>
        <a:p>
          <a:endParaRPr lang="en-US"/>
        </a:p>
      </dgm:t>
    </dgm:pt>
    <dgm:pt modelId="{4844E752-B66D-42B8-B0C2-C6093845ED48}">
      <dgm:prSet/>
      <dgm:spPr/>
      <dgm:t>
        <a:bodyPr/>
        <a:lstStyle/>
        <a:p>
          <a:r>
            <a:rPr lang="es-SV" b="1" dirty="0"/>
            <a:t>No binario (Queer): </a:t>
          </a:r>
          <a:r>
            <a:rPr lang="es-SV" dirty="0"/>
            <a:t>Las personas no binarias, o quienes no se identifican con el binarismo de género, son aquellas que además de no identificarse y rechazar el género socialmente asignado a su sexo de nacimiento, tampoco se identifican con el otro género o con alguno en particular. </a:t>
          </a:r>
          <a:endParaRPr lang="en-US" dirty="0"/>
        </a:p>
      </dgm:t>
    </dgm:pt>
    <dgm:pt modelId="{6E9CAC1D-F2BF-403D-AB9B-2186F0054FFC}" type="parTrans" cxnId="{13EF1D68-D4B3-414B-B10D-F134CA187BE4}">
      <dgm:prSet/>
      <dgm:spPr/>
      <dgm:t>
        <a:bodyPr/>
        <a:lstStyle/>
        <a:p>
          <a:endParaRPr lang="en-US"/>
        </a:p>
      </dgm:t>
    </dgm:pt>
    <dgm:pt modelId="{52F23887-C0DF-4646-9163-71527A14C39C}" type="sibTrans" cxnId="{13EF1D68-D4B3-414B-B10D-F134CA187BE4}">
      <dgm:prSet/>
      <dgm:spPr/>
      <dgm:t>
        <a:bodyPr/>
        <a:lstStyle/>
        <a:p>
          <a:endParaRPr lang="en-US"/>
        </a:p>
      </dgm:t>
    </dgm:pt>
    <dgm:pt modelId="{22508E80-5197-473E-8537-5738E8BBA31F}" type="pres">
      <dgm:prSet presAssocID="{2E763F7E-90D9-43DE-95C5-3C82D1D64EA9}" presName="matrix" presStyleCnt="0">
        <dgm:presLayoutVars>
          <dgm:chMax val="1"/>
          <dgm:dir/>
          <dgm:resizeHandles val="exact"/>
        </dgm:presLayoutVars>
      </dgm:prSet>
      <dgm:spPr/>
    </dgm:pt>
    <dgm:pt modelId="{4C734B75-1DAF-443F-B5FC-B75E9704D542}" type="pres">
      <dgm:prSet presAssocID="{2E763F7E-90D9-43DE-95C5-3C82D1D64EA9}" presName="diamond" presStyleLbl="bgShp" presStyleIdx="0" presStyleCnt="1"/>
      <dgm:spPr/>
    </dgm:pt>
    <dgm:pt modelId="{0395EFE6-CD62-49DD-8D94-441AFA3E4CC2}" type="pres">
      <dgm:prSet presAssocID="{2E763F7E-90D9-43DE-95C5-3C82D1D64EA9}" presName="quad1" presStyleLbl="node1" presStyleIdx="0" presStyleCnt="4" custScaleX="190801" custLinFactNeighborX="-29819" custLinFactNeighborY="3846">
        <dgm:presLayoutVars>
          <dgm:chMax val="0"/>
          <dgm:chPref val="0"/>
          <dgm:bulletEnabled val="1"/>
        </dgm:presLayoutVars>
      </dgm:prSet>
      <dgm:spPr/>
    </dgm:pt>
    <dgm:pt modelId="{A0581BE6-A470-493B-8A46-1D9A4458D0CC}" type="pres">
      <dgm:prSet presAssocID="{2E763F7E-90D9-43DE-95C5-3C82D1D64EA9}" presName="quad2" presStyleLbl="node1" presStyleIdx="1" presStyleCnt="4" custScaleX="160889" custLinFactNeighborX="39438" custLinFactNeighborY="3846">
        <dgm:presLayoutVars>
          <dgm:chMax val="0"/>
          <dgm:chPref val="0"/>
          <dgm:bulletEnabled val="1"/>
        </dgm:presLayoutVars>
      </dgm:prSet>
      <dgm:spPr/>
    </dgm:pt>
    <dgm:pt modelId="{E0522220-5DE2-4B7B-A4AF-49BE53C50E9D}" type="pres">
      <dgm:prSet presAssocID="{2E763F7E-90D9-43DE-95C5-3C82D1D64EA9}" presName="quad3" presStyleLbl="node1" presStyleIdx="2" presStyleCnt="4" custScaleX="181342" custLinFactNeighborX="-32076" custLinFactNeighborY="-3846">
        <dgm:presLayoutVars>
          <dgm:chMax val="0"/>
          <dgm:chPref val="0"/>
          <dgm:bulletEnabled val="1"/>
        </dgm:presLayoutVars>
      </dgm:prSet>
      <dgm:spPr/>
    </dgm:pt>
    <dgm:pt modelId="{436EF759-8D28-403A-B3A8-E4B7523B2B46}" type="pres">
      <dgm:prSet presAssocID="{2E763F7E-90D9-43DE-95C5-3C82D1D64EA9}" presName="quad4" presStyleLbl="node1" presStyleIdx="3" presStyleCnt="4" custScaleX="169143" custLinFactNeighborX="35231" custLinFactNeighborY="-1225">
        <dgm:presLayoutVars>
          <dgm:chMax val="0"/>
          <dgm:chPref val="0"/>
          <dgm:bulletEnabled val="1"/>
        </dgm:presLayoutVars>
      </dgm:prSet>
      <dgm:spPr/>
    </dgm:pt>
  </dgm:ptLst>
  <dgm:cxnLst>
    <dgm:cxn modelId="{B8ADCD0C-3130-41D5-90AD-4C6937865CEA}" type="presOf" srcId="{25388DE5-0697-49DD-983C-6F48DAEC75C8}" destId="{0395EFE6-CD62-49DD-8D94-441AFA3E4CC2}" srcOrd="0" destOrd="0" presId="urn:microsoft.com/office/officeart/2005/8/layout/matrix3"/>
    <dgm:cxn modelId="{7C2A6437-02B3-4F02-BCEB-3D107BC17E5D}" srcId="{2E763F7E-90D9-43DE-95C5-3C82D1D64EA9}" destId="{7FA909C7-D902-4026-B113-D501096E0691}" srcOrd="2" destOrd="0" parTransId="{6BF75892-2B34-4E57-BF80-D79CD02497F7}" sibTransId="{D2EA687C-8E97-416E-8158-80514DE9D36F}"/>
    <dgm:cxn modelId="{3D21473A-6D26-4F4A-94D0-FCDED22705F3}" srcId="{2E763F7E-90D9-43DE-95C5-3C82D1D64EA9}" destId="{918F6203-9357-4778-8AC8-CF0BE37DD884}" srcOrd="1" destOrd="0" parTransId="{0F2CA2CE-1EFC-42D0-A2BE-99CAC7AA5CD0}" sibTransId="{D036946A-833C-4A37-8E9F-326777A5B503}"/>
    <dgm:cxn modelId="{13EF1D68-D4B3-414B-B10D-F134CA187BE4}" srcId="{2E763F7E-90D9-43DE-95C5-3C82D1D64EA9}" destId="{4844E752-B66D-42B8-B0C2-C6093845ED48}" srcOrd="3" destOrd="0" parTransId="{6E9CAC1D-F2BF-403D-AB9B-2186F0054FFC}" sibTransId="{52F23887-C0DF-4646-9163-71527A14C39C}"/>
    <dgm:cxn modelId="{116B4284-2B58-49F5-B2CD-DB972700D350}" type="presOf" srcId="{4844E752-B66D-42B8-B0C2-C6093845ED48}" destId="{436EF759-8D28-403A-B3A8-E4B7523B2B46}" srcOrd="0" destOrd="0" presId="urn:microsoft.com/office/officeart/2005/8/layout/matrix3"/>
    <dgm:cxn modelId="{5CD3C9B2-33BB-4E02-902E-E9EACB3A0FAA}" type="presOf" srcId="{7FA909C7-D902-4026-B113-D501096E0691}" destId="{E0522220-5DE2-4B7B-A4AF-49BE53C50E9D}" srcOrd="0" destOrd="0" presId="urn:microsoft.com/office/officeart/2005/8/layout/matrix3"/>
    <dgm:cxn modelId="{7B4877D1-8A24-4061-BBDB-C01DC2DBA6FA}" type="presOf" srcId="{2E763F7E-90D9-43DE-95C5-3C82D1D64EA9}" destId="{22508E80-5197-473E-8537-5738E8BBA31F}" srcOrd="0" destOrd="0" presId="urn:microsoft.com/office/officeart/2005/8/layout/matrix3"/>
    <dgm:cxn modelId="{542020E4-4A8E-4DDD-B686-2BE4952AF4F1}" type="presOf" srcId="{918F6203-9357-4778-8AC8-CF0BE37DD884}" destId="{A0581BE6-A470-493B-8A46-1D9A4458D0CC}" srcOrd="0" destOrd="0" presId="urn:microsoft.com/office/officeart/2005/8/layout/matrix3"/>
    <dgm:cxn modelId="{420272FA-D3AF-472B-A019-EFBED7EBC4E3}" srcId="{2E763F7E-90D9-43DE-95C5-3C82D1D64EA9}" destId="{25388DE5-0697-49DD-983C-6F48DAEC75C8}" srcOrd="0" destOrd="0" parTransId="{5B306DC5-88C8-4141-811E-A61C2FD5C2F3}" sibTransId="{B4A825E5-658D-4662-9FC2-59AE04AD06DE}"/>
    <dgm:cxn modelId="{66B2EBD9-CC35-4D7B-98A9-880979AAA3A7}" type="presParOf" srcId="{22508E80-5197-473E-8537-5738E8BBA31F}" destId="{4C734B75-1DAF-443F-B5FC-B75E9704D542}" srcOrd="0" destOrd="0" presId="urn:microsoft.com/office/officeart/2005/8/layout/matrix3"/>
    <dgm:cxn modelId="{4CA7135A-7CF8-419A-B5DB-A0AA1BE5A887}" type="presParOf" srcId="{22508E80-5197-473E-8537-5738E8BBA31F}" destId="{0395EFE6-CD62-49DD-8D94-441AFA3E4CC2}" srcOrd="1" destOrd="0" presId="urn:microsoft.com/office/officeart/2005/8/layout/matrix3"/>
    <dgm:cxn modelId="{D0095045-05CA-4ED6-AD56-0E8DED8FBFA2}" type="presParOf" srcId="{22508E80-5197-473E-8537-5738E8BBA31F}" destId="{A0581BE6-A470-493B-8A46-1D9A4458D0CC}" srcOrd="2" destOrd="0" presId="urn:microsoft.com/office/officeart/2005/8/layout/matrix3"/>
    <dgm:cxn modelId="{49F3113F-C496-45DA-897B-92017A00B609}" type="presParOf" srcId="{22508E80-5197-473E-8537-5738E8BBA31F}" destId="{E0522220-5DE2-4B7B-A4AF-49BE53C50E9D}" srcOrd="3" destOrd="0" presId="urn:microsoft.com/office/officeart/2005/8/layout/matrix3"/>
    <dgm:cxn modelId="{91153FA9-E8EB-48DB-8A1C-83D9AC31987A}" type="presParOf" srcId="{22508E80-5197-473E-8537-5738E8BBA31F}" destId="{436EF759-8D28-403A-B3A8-E4B7523B2B4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5D695-5D00-48AE-BFE5-9F5C7A3FF9C4}">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981A2-F2E2-4CBB-B36E-246F1A25CAC9}">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SV" sz="2100" b="1" kern="1200"/>
            <a:t>Pansexual:</a:t>
          </a:r>
          <a:r>
            <a:rPr lang="es-SV" sz="2100" kern="1200"/>
            <a:t> Capacidad de una persona de sentir atracción erótica afectiva hacia otra persona, con independencia del sexo, género, identidad de género, orientación o roles sexuales, así como la capacidad de mantener relaciones íntimas y/o sexuales con ella. </a:t>
          </a:r>
          <a:endParaRPr lang="en-US" sz="2100" kern="1200"/>
        </a:p>
      </dsp:txBody>
      <dsp:txXfrm>
        <a:off x="0" y="2492"/>
        <a:ext cx="6492875" cy="1700138"/>
      </dsp:txXfrm>
    </dsp:sp>
    <dsp:sp modelId="{65F7E6D0-68C4-4AE6-8786-133F1BDA10A6}">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47779-774C-4C0C-B564-5B3A361E0402}">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SV" sz="2100" b="1" kern="1200"/>
            <a:t>Polisexual:</a:t>
          </a:r>
          <a:r>
            <a:rPr lang="es-SV" sz="2100" kern="1200"/>
            <a:t> Personas que sienten atracción sexual, emocional y/o romántica hacia personas de más de dos géneros y/o sexos, pero no necesariamente todos los sexos y/o géneros</a:t>
          </a:r>
          <a:endParaRPr lang="en-US" sz="2100" kern="1200"/>
        </a:p>
      </dsp:txBody>
      <dsp:txXfrm>
        <a:off x="0" y="1702630"/>
        <a:ext cx="6492875" cy="1700138"/>
      </dsp:txXfrm>
    </dsp:sp>
    <dsp:sp modelId="{5D184048-2608-419E-88F0-475755B2C437}">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0115C-75CD-4EB8-8447-5ADEC1A8E0A9}">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SV" sz="2100" b="1" kern="1200"/>
            <a:t>Asexual:</a:t>
          </a:r>
          <a:r>
            <a:rPr lang="es-SV" sz="2100" kern="1200"/>
            <a:t> Persona que no siente atracción erótica hacia otras personas. Puede relacionarse afectiva y románticamente. No implica necesariamente no tener libido, o no practicar sexo, o no poder sentir excitación.</a:t>
          </a:r>
          <a:r>
            <a:rPr lang="es-SV" sz="2100" kern="1200" baseline="30000"/>
            <a:t> </a:t>
          </a:r>
          <a:endParaRPr lang="en-US" sz="2100" kern="1200"/>
        </a:p>
      </dsp:txBody>
      <dsp:txXfrm>
        <a:off x="0" y="3402769"/>
        <a:ext cx="6492875" cy="1700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4B75-1DAF-443F-B5FC-B75E9704D542}">
      <dsp:nvSpPr>
        <dsp:cNvPr id="0" name=""/>
        <dsp:cNvSpPr/>
      </dsp:nvSpPr>
      <dsp:spPr>
        <a:xfrm>
          <a:off x="1201604"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5EFE6-CD62-49DD-8D94-441AFA3E4CC2}">
      <dsp:nvSpPr>
        <dsp:cNvPr id="0" name=""/>
        <dsp:cNvSpPr/>
      </dsp:nvSpPr>
      <dsp:spPr>
        <a:xfrm>
          <a:off x="109716" y="605512"/>
          <a:ext cx="4096169"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SV" sz="1400" b="1" kern="1200" dirty="0"/>
            <a:t>Transgénero:</a:t>
          </a:r>
          <a:r>
            <a:rPr lang="es-SV" sz="1400" kern="1200" dirty="0"/>
            <a:t> Transgénero es un término general para todas las personas que tienen una percepción interna de su género (identidad de género) que difiere del sexo que se les asignó al nacer. Una mujer transgénero es alguien a quien se le ha asignado sexo masculino al nacer y que se identifica a sí misma como mujer.</a:t>
          </a:r>
          <a:endParaRPr lang="en-US" sz="1400" kern="1200" dirty="0"/>
        </a:p>
      </dsp:txBody>
      <dsp:txXfrm>
        <a:off x="214516" y="710312"/>
        <a:ext cx="3886569" cy="1937228"/>
      </dsp:txXfrm>
    </dsp:sp>
    <dsp:sp modelId="{A0581BE6-A470-493B-8A46-1D9A4458D0CC}">
      <dsp:nvSpPr>
        <dsp:cNvPr id="0" name=""/>
        <dsp:cNvSpPr/>
      </dsp:nvSpPr>
      <dsp:spPr>
        <a:xfrm>
          <a:off x="4221406" y="605512"/>
          <a:ext cx="3454010"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SV" sz="1400" b="1" kern="1200" dirty="0"/>
            <a:t>Transexual:</a:t>
          </a:r>
          <a:r>
            <a:rPr lang="es-SV" sz="1400" kern="1200" dirty="0"/>
            <a:t> Cuando además de la vestimenta con la que se identifica ha utilizado algún tipo procedimiento para modificar su cuerpo (hormonas, anticonceptivos y/o inyecciones de aceite en los senos, cirugías, entre otros.)</a:t>
          </a:r>
          <a:endParaRPr lang="en-US" sz="1400" kern="1200" dirty="0"/>
        </a:p>
      </dsp:txBody>
      <dsp:txXfrm>
        <a:off x="4326206" y="710312"/>
        <a:ext cx="3244410" cy="1937228"/>
      </dsp:txXfrm>
    </dsp:sp>
    <dsp:sp modelId="{E0522220-5DE2-4B7B-A4AF-49BE53C50E9D}">
      <dsp:nvSpPr>
        <dsp:cNvPr id="0" name=""/>
        <dsp:cNvSpPr/>
      </dsp:nvSpPr>
      <dsp:spPr>
        <a:xfrm>
          <a:off x="162796" y="2752347"/>
          <a:ext cx="3893101"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SV" sz="1600" b="1" kern="1200" dirty="0"/>
            <a:t>Cisgénero: </a:t>
          </a:r>
          <a:r>
            <a:rPr lang="es-SV" sz="1600" kern="1200" dirty="0"/>
            <a:t>Es cuando la persona se identifica con el género asignado al nacer. En consecuencia, existen mujeres y hombres cis. En niños menores de 12 años marcar “</a:t>
          </a:r>
          <a:r>
            <a:rPr lang="es-SV" sz="1600" b="1" kern="1200" dirty="0"/>
            <a:t>3. Cisgénero”</a:t>
          </a:r>
          <a:r>
            <a:rPr lang="es-SV" sz="1600" kern="1200" dirty="0"/>
            <a:t>.</a:t>
          </a:r>
          <a:endParaRPr lang="en-US" sz="1600" kern="1200" dirty="0"/>
        </a:p>
      </dsp:txBody>
      <dsp:txXfrm>
        <a:off x="267596" y="2857147"/>
        <a:ext cx="3683501" cy="1937228"/>
      </dsp:txXfrm>
    </dsp:sp>
    <dsp:sp modelId="{436EF759-8D28-403A-B3A8-E4B7523B2B46}">
      <dsp:nvSpPr>
        <dsp:cNvPr id="0" name=""/>
        <dsp:cNvSpPr/>
      </dsp:nvSpPr>
      <dsp:spPr>
        <a:xfrm>
          <a:off x="4044207" y="2808615"/>
          <a:ext cx="3631209"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SV" sz="1600" b="1" kern="1200" dirty="0"/>
            <a:t>No binario (Queer): </a:t>
          </a:r>
          <a:r>
            <a:rPr lang="es-SV" sz="1600" kern="1200" dirty="0"/>
            <a:t>Las personas no binarias, o quienes no se identifican con el binarismo de género, son aquellas que además de no identificarse y rechazar el género socialmente asignado a su sexo de nacimiento, tampoco se identifican con el otro género o con alguno en particular. </a:t>
          </a:r>
          <a:endParaRPr lang="en-US" sz="1600" kern="1200" dirty="0"/>
        </a:p>
      </dsp:txBody>
      <dsp:txXfrm>
        <a:off x="4149007" y="2913415"/>
        <a:ext cx="3421609" cy="19372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C8BE1-FE53-B8DA-E25C-E2ADE8CD2D2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B521B313-780E-A052-9FC0-416003D1D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271CEC81-3241-D57D-E2E5-A16CBC38F090}"/>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5" name="Marcador de pie de página 4">
            <a:extLst>
              <a:ext uri="{FF2B5EF4-FFF2-40B4-BE49-F238E27FC236}">
                <a16:creationId xmlns:a16="http://schemas.microsoft.com/office/drawing/2014/main" id="{CC1426ED-86E8-69F6-D250-1640C6122DD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8619B53A-783D-302C-400E-DCE4437BF402}"/>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381970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F420F-34F2-A9E1-02C1-D8A421641B0A}"/>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A13AE8DC-81D3-748C-6106-453784FE40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33FB266-06EF-289A-14E0-46B02E09CCE9}"/>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5" name="Marcador de pie de página 4">
            <a:extLst>
              <a:ext uri="{FF2B5EF4-FFF2-40B4-BE49-F238E27FC236}">
                <a16:creationId xmlns:a16="http://schemas.microsoft.com/office/drawing/2014/main" id="{C26828EB-DA3C-EB7D-C26E-EC0FBF4A5A8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D2659924-8651-13F3-8208-16E909B41981}"/>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234240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32A8D8-F2D5-7A29-3DBD-F307B276763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5D552FAA-94D7-328F-8754-5CFB9F486C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6C70BE5D-B966-68C5-28D7-47BF973C8F9F}"/>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5" name="Marcador de pie de página 4">
            <a:extLst>
              <a:ext uri="{FF2B5EF4-FFF2-40B4-BE49-F238E27FC236}">
                <a16:creationId xmlns:a16="http://schemas.microsoft.com/office/drawing/2014/main" id="{75F9E875-24F4-893D-437D-C6076B4F0AC8}"/>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21073D1A-850B-C21E-6380-71641F23C6B1}"/>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20925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5019E-EA96-DBD5-259A-5BE3F4CCAAA8}"/>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1C7E983D-DAFA-DC58-89AC-E553AD4D4CC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D6EEF1E1-D6EC-3065-299D-C7B895ECBCF5}"/>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5" name="Marcador de pie de página 4">
            <a:extLst>
              <a:ext uri="{FF2B5EF4-FFF2-40B4-BE49-F238E27FC236}">
                <a16:creationId xmlns:a16="http://schemas.microsoft.com/office/drawing/2014/main" id="{FE4BE4B3-6713-9D56-7176-8120E1341693}"/>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400CC0AC-D302-FE88-E661-5FE5E05A6484}"/>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154290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2AA18-7904-3B12-F24E-3D8FA14DB0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921A385D-4D4B-F452-F9D1-5F7E62D03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E65372-A8AA-9E5F-0CEE-E6E0F9F5E1E7}"/>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5" name="Marcador de pie de página 4">
            <a:extLst>
              <a:ext uri="{FF2B5EF4-FFF2-40B4-BE49-F238E27FC236}">
                <a16:creationId xmlns:a16="http://schemas.microsoft.com/office/drawing/2014/main" id="{47EF9A94-4DC6-4F45-AEFD-FD00DD1893B9}"/>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4E412BF2-0165-AE78-C07C-67DCDC270C41}"/>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221094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C538D-51B6-9D85-67E3-D2CE5CF1C9D6}"/>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942A9DBD-9B39-EDEB-0558-4D5995E59B1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925B1152-AEFB-1DF8-DB37-BA8B3B28E9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35106D6E-42DA-DB77-5269-4413C2B3E4CF}"/>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6" name="Marcador de pie de página 5">
            <a:extLst>
              <a:ext uri="{FF2B5EF4-FFF2-40B4-BE49-F238E27FC236}">
                <a16:creationId xmlns:a16="http://schemas.microsoft.com/office/drawing/2014/main" id="{A154CA54-213C-F010-06E1-1D3C27995750}"/>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81571649-6CFE-99BF-EA09-7CC88BF24B37}"/>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140209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E80E3-C9A7-DA46-9D19-7B78184A52A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84B1CED7-2FFF-AA11-F2CF-FD8BE5F42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6582C8-F166-3450-22F1-9C0C4B90F3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2D948E1A-0605-EB71-2BFA-23A4472A3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380B536-6F8A-995A-D249-F7F2D76B912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9ECB751B-936D-39CC-BF9E-2A6072E86210}"/>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8" name="Marcador de pie de página 7">
            <a:extLst>
              <a:ext uri="{FF2B5EF4-FFF2-40B4-BE49-F238E27FC236}">
                <a16:creationId xmlns:a16="http://schemas.microsoft.com/office/drawing/2014/main" id="{8D734FAD-1B69-E330-5085-26EFDF515F12}"/>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630A05BF-723F-1299-E2E4-8C86AE487D09}"/>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199264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4AED2-2994-307F-1BD5-3C90E9408542}"/>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813C1D6C-F0BE-F9F6-A3A3-EF9A82B26A79}"/>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4" name="Marcador de pie de página 3">
            <a:extLst>
              <a:ext uri="{FF2B5EF4-FFF2-40B4-BE49-F238E27FC236}">
                <a16:creationId xmlns:a16="http://schemas.microsoft.com/office/drawing/2014/main" id="{08271C92-F09A-43A8-D470-96F40A478BC5}"/>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4B7B53AC-FE01-C956-FB57-272BDCA0F93B}"/>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400526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9D87FB3-DC60-1259-6952-1BA63C9BCA50}"/>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3" name="Marcador de pie de página 2">
            <a:extLst>
              <a:ext uri="{FF2B5EF4-FFF2-40B4-BE49-F238E27FC236}">
                <a16:creationId xmlns:a16="http://schemas.microsoft.com/office/drawing/2014/main" id="{9A641F0E-9449-EA6F-6D8F-43AD87382F16}"/>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A9FEC673-0B77-4CC5-1AE5-962ABB924854}"/>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22141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63C5B-E7CA-FAA2-05B0-FA77711313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384A9654-293B-4672-E09E-9FB74B796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14BD2337-A7FB-76E1-4955-67618207B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7C0EB6-6B10-9D25-5153-F1B29CF25A7B}"/>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6" name="Marcador de pie de página 5">
            <a:extLst>
              <a:ext uri="{FF2B5EF4-FFF2-40B4-BE49-F238E27FC236}">
                <a16:creationId xmlns:a16="http://schemas.microsoft.com/office/drawing/2014/main" id="{86A0F0FC-E23E-5539-B31F-F3BA64B80BD9}"/>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BF9B2D86-C6DC-2B3A-0988-2B6C7A80BA4E}"/>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117741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84D2F-4952-7144-5512-62C4C03D73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E8CB6F67-0BCA-20DA-368C-FF6B20863F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0A908AEB-D5A7-6FC4-EFDE-E854CA439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D82FDE-28E9-65DD-A7EE-02FB62B42BE8}"/>
              </a:ext>
            </a:extLst>
          </p:cNvPr>
          <p:cNvSpPr>
            <a:spLocks noGrp="1"/>
          </p:cNvSpPr>
          <p:nvPr>
            <p:ph type="dt" sz="half" idx="10"/>
          </p:nvPr>
        </p:nvSpPr>
        <p:spPr/>
        <p:txBody>
          <a:bodyPr/>
          <a:lstStyle/>
          <a:p>
            <a:fld id="{0A7B1B1F-052D-42C1-A515-5A85FCF75FCF}" type="datetimeFigureOut">
              <a:rPr lang="es-SV" smtClean="0"/>
              <a:t>23/2/2023</a:t>
            </a:fld>
            <a:endParaRPr lang="es-SV"/>
          </a:p>
        </p:txBody>
      </p:sp>
      <p:sp>
        <p:nvSpPr>
          <p:cNvPr id="6" name="Marcador de pie de página 5">
            <a:extLst>
              <a:ext uri="{FF2B5EF4-FFF2-40B4-BE49-F238E27FC236}">
                <a16:creationId xmlns:a16="http://schemas.microsoft.com/office/drawing/2014/main" id="{BF408653-67A9-4DF6-5171-C088B06D8AD6}"/>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D065CC31-89F3-7DE7-9588-FC6E81F1A348}"/>
              </a:ext>
            </a:extLst>
          </p:cNvPr>
          <p:cNvSpPr>
            <a:spLocks noGrp="1"/>
          </p:cNvSpPr>
          <p:nvPr>
            <p:ph type="sldNum" sz="quarter" idx="12"/>
          </p:nvPr>
        </p:nvSpPr>
        <p:spPr/>
        <p:txBody>
          <a:bodyPr/>
          <a:lstStyle/>
          <a:p>
            <a:fld id="{26CACFA0-892C-460C-AB4B-14073968DC8C}" type="slidenum">
              <a:rPr lang="es-SV" smtClean="0"/>
              <a:t>‹Nº›</a:t>
            </a:fld>
            <a:endParaRPr lang="es-SV"/>
          </a:p>
        </p:txBody>
      </p:sp>
    </p:spTree>
    <p:extLst>
      <p:ext uri="{BB962C8B-B14F-4D97-AF65-F5344CB8AC3E}">
        <p14:creationId xmlns:p14="http://schemas.microsoft.com/office/powerpoint/2010/main" val="163167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A59525B-9E2E-F1C2-0F06-EBF334CBD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7A202430-581B-93CA-3F2A-D2C2D9EC7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7180299A-1484-6FCC-CAB2-4A9FC710C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B1B1F-052D-42C1-A515-5A85FCF75FCF}" type="datetimeFigureOut">
              <a:rPr lang="es-SV" smtClean="0"/>
              <a:t>23/2/2023</a:t>
            </a:fld>
            <a:endParaRPr lang="es-SV"/>
          </a:p>
        </p:txBody>
      </p:sp>
      <p:sp>
        <p:nvSpPr>
          <p:cNvPr id="5" name="Marcador de pie de página 4">
            <a:extLst>
              <a:ext uri="{FF2B5EF4-FFF2-40B4-BE49-F238E27FC236}">
                <a16:creationId xmlns:a16="http://schemas.microsoft.com/office/drawing/2014/main" id="{DFBE09E1-D7DB-9C42-7755-C5D57AFB1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C4D658A5-2505-6F57-1C27-D53B11AF1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ACFA0-892C-460C-AB4B-14073968DC8C}" type="slidenum">
              <a:rPr lang="es-SV" smtClean="0"/>
              <a:t>‹Nº›</a:t>
            </a:fld>
            <a:endParaRPr lang="es-SV"/>
          </a:p>
        </p:txBody>
      </p:sp>
    </p:spTree>
    <p:extLst>
      <p:ext uri="{BB962C8B-B14F-4D97-AF65-F5344CB8AC3E}">
        <p14:creationId xmlns:p14="http://schemas.microsoft.com/office/powerpoint/2010/main" val="135645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E3BA27-6474-1D91-6273-D0E8FB0873C0}"/>
              </a:ext>
            </a:extLst>
          </p:cNvPr>
          <p:cNvSpPr>
            <a:spLocks noGrp="1"/>
          </p:cNvSpPr>
          <p:nvPr>
            <p:ph type="ctrTitle"/>
          </p:nvPr>
        </p:nvSpPr>
        <p:spPr>
          <a:xfrm>
            <a:off x="6746628" y="1783959"/>
            <a:ext cx="4645250" cy="2889114"/>
          </a:xfrm>
        </p:spPr>
        <p:txBody>
          <a:bodyPr anchor="b">
            <a:normAutofit/>
          </a:bodyPr>
          <a:lstStyle/>
          <a:p>
            <a:pPr algn="l"/>
            <a:r>
              <a:rPr lang="es-ES" dirty="0">
                <a:solidFill>
                  <a:schemeClr val="bg1"/>
                </a:solidFill>
              </a:rPr>
              <a:t>Socialización del FVIH-01</a:t>
            </a:r>
            <a:endParaRPr lang="es-SV" dirty="0">
              <a:solidFill>
                <a:schemeClr val="bg1"/>
              </a:solidFill>
            </a:endParaRPr>
          </a:p>
        </p:txBody>
      </p:sp>
      <p:sp>
        <p:nvSpPr>
          <p:cNvPr id="3" name="Subtítulo 2">
            <a:extLst>
              <a:ext uri="{FF2B5EF4-FFF2-40B4-BE49-F238E27FC236}">
                <a16:creationId xmlns:a16="http://schemas.microsoft.com/office/drawing/2014/main" id="{2950B467-CE62-7EAA-7B9A-5C804BFC5DD9}"/>
              </a:ext>
            </a:extLst>
          </p:cNvPr>
          <p:cNvSpPr>
            <a:spLocks noGrp="1"/>
          </p:cNvSpPr>
          <p:nvPr>
            <p:ph type="subTitle" idx="1"/>
          </p:nvPr>
        </p:nvSpPr>
        <p:spPr>
          <a:xfrm>
            <a:off x="6746627" y="4750893"/>
            <a:ext cx="4645250" cy="1147863"/>
          </a:xfrm>
        </p:spPr>
        <p:txBody>
          <a:bodyPr anchor="t">
            <a:normAutofit lnSpcReduction="10000"/>
          </a:bodyPr>
          <a:lstStyle/>
          <a:p>
            <a:pPr algn="l"/>
            <a:r>
              <a:rPr lang="es-ES" sz="2000" dirty="0">
                <a:solidFill>
                  <a:schemeClr val="bg1"/>
                </a:solidFill>
              </a:rPr>
              <a:t>Unidad del Programa ITS/VIH</a:t>
            </a:r>
          </a:p>
          <a:p>
            <a:pPr algn="l"/>
            <a:r>
              <a:rPr lang="es-ES" sz="2000" dirty="0">
                <a:solidFill>
                  <a:schemeClr val="bg1"/>
                </a:solidFill>
              </a:rPr>
              <a:t>Equipo Monitoreo </a:t>
            </a:r>
            <a:r>
              <a:rPr lang="es-ES" sz="2000">
                <a:solidFill>
                  <a:schemeClr val="bg1"/>
                </a:solidFill>
              </a:rPr>
              <a:t>y Evaluación</a:t>
            </a:r>
            <a:endParaRPr lang="es-ES" sz="2000" dirty="0">
              <a:solidFill>
                <a:schemeClr val="bg1"/>
              </a:solidFill>
            </a:endParaRPr>
          </a:p>
          <a:p>
            <a:pPr algn="l"/>
            <a:r>
              <a:rPr lang="es-ES" sz="2000" dirty="0">
                <a:solidFill>
                  <a:schemeClr val="bg1"/>
                </a:solidFill>
              </a:rPr>
              <a:t>MINSAL</a:t>
            </a:r>
            <a:endParaRPr lang="es-SV" sz="2000" dirty="0">
              <a:solidFill>
                <a:schemeClr val="bg1"/>
              </a:solidFill>
            </a:endParaRPr>
          </a:p>
        </p:txBody>
      </p:sp>
      <p:sp>
        <p:nvSpPr>
          <p:cNvPr id="18"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0 Imagen">
            <a:extLst>
              <a:ext uri="{FF2B5EF4-FFF2-40B4-BE49-F238E27FC236}">
                <a16:creationId xmlns:a16="http://schemas.microsoft.com/office/drawing/2014/main" id="{09C88D64-EDB4-CD58-E3F1-AFD35958AE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382" y="1874628"/>
            <a:ext cx="4047843" cy="1740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55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C6591C63-1B2A-E835-5199-4363A3BC2470}"/>
              </a:ext>
            </a:extLst>
          </p:cNvPr>
          <p:cNvSpPr>
            <a:spLocks noGrp="1"/>
          </p:cNvSpPr>
          <p:nvPr>
            <p:ph idx="1"/>
          </p:nvPr>
        </p:nvSpPr>
        <p:spPr>
          <a:xfrm>
            <a:off x="838200" y="1825625"/>
            <a:ext cx="5393361" cy="4351338"/>
          </a:xfrm>
        </p:spPr>
        <p:style>
          <a:lnRef idx="2">
            <a:schemeClr val="accent1"/>
          </a:lnRef>
          <a:fillRef idx="1">
            <a:schemeClr val="lt1"/>
          </a:fillRef>
          <a:effectRef idx="0">
            <a:schemeClr val="accent1"/>
          </a:effectRef>
          <a:fontRef idx="minor">
            <a:schemeClr val="dk1"/>
          </a:fontRef>
        </p:style>
        <p:txBody>
          <a:bodyPr>
            <a:normAutofit/>
          </a:bodyPr>
          <a:lstStyle/>
          <a:p>
            <a:r>
              <a:rPr lang="es-ES" sz="1300"/>
              <a:t>3. Discapacidad Intelectual: </a:t>
            </a:r>
          </a:p>
          <a:p>
            <a:pPr marL="0" indent="0">
              <a:buNone/>
            </a:pPr>
            <a:endParaRPr lang="es-ES" sz="1300"/>
          </a:p>
          <a:p>
            <a:r>
              <a:rPr lang="es-ES" sz="1300"/>
              <a:t>Personas con limitación significativa en el funcionamiento intelectual y en la conducta adaptativa, que se manifiesta en limitación en el aprendizaje de habilidades psicosociales para funcionar en situaciones relacionadas a su vida diaria, aparece antes de los 18 años y está relacionada a la interacción de alteraciones neurológicas y el entorno en el que la persona se desarrolla. </a:t>
            </a:r>
            <a:r>
              <a:rPr lang="es-ES" sz="1300" err="1"/>
              <a:t>Ej</a:t>
            </a:r>
            <a:r>
              <a:rPr lang="es-ES" sz="1300"/>
              <a:t>: Síndrome de Down, Asperger, Autistas, </a:t>
            </a:r>
          </a:p>
          <a:p>
            <a:pPr marL="0" indent="0">
              <a:buNone/>
            </a:pPr>
            <a:endParaRPr lang="es-ES" sz="1300"/>
          </a:p>
          <a:p>
            <a:r>
              <a:rPr lang="es-ES" sz="1300"/>
              <a:t>4. Discapacidad Mental: </a:t>
            </a:r>
          </a:p>
          <a:p>
            <a:pPr marL="0" indent="0">
              <a:buNone/>
            </a:pPr>
            <a:endParaRPr lang="es-ES" sz="1300"/>
          </a:p>
          <a:p>
            <a:pPr marL="0" indent="0">
              <a:buNone/>
            </a:pPr>
            <a:r>
              <a:rPr lang="es-ES" sz="1300"/>
              <a:t>Persona con alteraciones o deficiencias en las funciones mentales, específicamente en el pensar, sentir y relacionarse. Es una deficiencia que puede no ser visible en un primer momento; se puede presentar con alteraciones en su capacidad de sentir, pensar o relacionarse con las demás personas. Suele estar asociada a reacciones químicas en el organismo con manifestación de ansiedad, bipolaridad, esquizofrenia, trastornos obsesivos y depresión mayor, entre otros.</a:t>
            </a:r>
            <a:endParaRPr lang="es-SV" sz="1300"/>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0 Imagen">
            <a:extLst>
              <a:ext uri="{FF2B5EF4-FFF2-40B4-BE49-F238E27FC236}">
                <a16:creationId xmlns:a16="http://schemas.microsoft.com/office/drawing/2014/main" id="{9142F9CA-7C8C-95DF-E293-2D6670B296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2294085"/>
            <a:ext cx="3781051" cy="162585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4091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AB93094B-0839-77AA-F5B3-BAD8B683767C}"/>
              </a:ext>
            </a:extLst>
          </p:cNvPr>
          <p:cNvSpPr>
            <a:spLocks noGrp="1"/>
          </p:cNvSpPr>
          <p:nvPr>
            <p:ph idx="1"/>
          </p:nvPr>
        </p:nvSpPr>
        <p:spPr>
          <a:xfrm>
            <a:off x="838200" y="1825625"/>
            <a:ext cx="5393361" cy="4351338"/>
          </a:xfrm>
        </p:spPr>
        <p:style>
          <a:lnRef idx="2">
            <a:schemeClr val="accent1"/>
          </a:lnRef>
          <a:fillRef idx="1">
            <a:schemeClr val="lt1"/>
          </a:fillRef>
          <a:effectRef idx="0">
            <a:schemeClr val="accent1"/>
          </a:effectRef>
          <a:fontRef idx="minor">
            <a:schemeClr val="dk1"/>
          </a:fontRef>
        </p:style>
        <p:txBody>
          <a:bodyPr>
            <a:normAutofit/>
          </a:bodyPr>
          <a:lstStyle/>
          <a:p>
            <a:r>
              <a:rPr lang="es-ES" sz="2200"/>
              <a:t>Discapacidad Visual: </a:t>
            </a:r>
          </a:p>
          <a:p>
            <a:pPr marL="0" indent="0">
              <a:buNone/>
            </a:pPr>
            <a:r>
              <a:rPr lang="es-ES" sz="2200"/>
              <a:t>Persona con ceguera total o baja visión, debido a deterioro o falta de la función sensorial de ver; se enfrenta a limitación de la capacidad visual que compromete la ejecución de las tareas en el campo funcional, no mejora con corrección refractiva (lentes) ni con medicación o cirugía. Su entorno requiere condiciones para contar con señalética Braille, audible o tecnológico que facilite su acceso a la información, comunicación y educación sobre los servicios de salud.</a:t>
            </a:r>
          </a:p>
          <a:p>
            <a:endParaRPr lang="es-SV" sz="2200"/>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0 Imagen">
            <a:extLst>
              <a:ext uri="{FF2B5EF4-FFF2-40B4-BE49-F238E27FC236}">
                <a16:creationId xmlns:a16="http://schemas.microsoft.com/office/drawing/2014/main" id="{AF3D5313-E19E-2650-E3C9-CAD1A41D3F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2294085"/>
            <a:ext cx="3781051" cy="162585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9411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8241F9EC-AA7F-1237-A67A-81DDA37AFBCE}"/>
              </a:ext>
            </a:extLst>
          </p:cNvPr>
          <p:cNvPicPr>
            <a:picLocks noChangeAspect="1"/>
          </p:cNvPicPr>
          <p:nvPr/>
        </p:nvPicPr>
        <p:blipFill rotWithShape="1">
          <a:blip r:embed="rId2"/>
          <a:srcRect l="65041" t="15513" r="7214" b="63531"/>
          <a:stretch/>
        </p:blipFill>
        <p:spPr>
          <a:xfrm>
            <a:off x="1893847" y="786898"/>
            <a:ext cx="8207083" cy="4202610"/>
          </a:xfrm>
          <a:prstGeom prst="rect">
            <a:avLst/>
          </a:prstGeom>
        </p:spPr>
      </p:pic>
    </p:spTree>
    <p:extLst>
      <p:ext uri="{BB962C8B-B14F-4D97-AF65-F5344CB8AC3E}">
        <p14:creationId xmlns:p14="http://schemas.microsoft.com/office/powerpoint/2010/main" val="306888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ítulo 1">
            <a:extLst>
              <a:ext uri="{FF2B5EF4-FFF2-40B4-BE49-F238E27FC236}">
                <a16:creationId xmlns:a16="http://schemas.microsoft.com/office/drawing/2014/main" id="{5B03B953-2EDB-2F80-15B0-584765DAC137}"/>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b="1" kern="1200">
                <a:solidFill>
                  <a:srgbClr val="FFFFFF"/>
                </a:solidFill>
                <a:latin typeface="+mj-lt"/>
                <a:ea typeface="+mj-ea"/>
                <a:cs typeface="+mj-cs"/>
              </a:rPr>
              <a:t>Orientación sexual: </a:t>
            </a:r>
            <a:endParaRPr lang="en-US" sz="4000" kern="1200">
              <a:solidFill>
                <a:srgbClr val="FFFFFF"/>
              </a:solidFill>
              <a:latin typeface="+mj-lt"/>
              <a:ea typeface="+mj-ea"/>
              <a:cs typeface="+mj-cs"/>
            </a:endParaRPr>
          </a:p>
        </p:txBody>
      </p:sp>
      <p:graphicFrame>
        <p:nvGraphicFramePr>
          <p:cNvPr id="21" name="CuadroTexto 18">
            <a:extLst>
              <a:ext uri="{FF2B5EF4-FFF2-40B4-BE49-F238E27FC236}">
                <a16:creationId xmlns:a16="http://schemas.microsoft.com/office/drawing/2014/main" id="{AAB643CA-A553-19BC-66A6-3CA1EA174A96}"/>
              </a:ext>
            </a:extLst>
          </p:cNvPr>
          <p:cNvGraphicFramePr/>
          <p:nvPr>
            <p:extLst>
              <p:ext uri="{D42A27DB-BD31-4B8C-83A1-F6EECF244321}">
                <p14:modId xmlns:p14="http://schemas.microsoft.com/office/powerpoint/2010/main" val="195657158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97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23B3AB7-221C-AC77-717C-E7785105F9E2}"/>
              </a:ext>
            </a:extLst>
          </p:cNvPr>
          <p:cNvSpPr>
            <a:spLocks noGrp="1"/>
          </p:cNvSpPr>
          <p:nvPr>
            <p:ph type="title"/>
          </p:nvPr>
        </p:nvSpPr>
        <p:spPr>
          <a:xfrm>
            <a:off x="524741" y="620392"/>
            <a:ext cx="3808268" cy="5504688"/>
          </a:xfrm>
        </p:spPr>
        <p:txBody>
          <a:bodyPr>
            <a:normAutofit/>
          </a:bodyPr>
          <a:lstStyle/>
          <a:p>
            <a:r>
              <a:rPr lang="es-SV" sz="6000" b="1">
                <a:solidFill>
                  <a:schemeClr val="bg1"/>
                </a:solidFill>
                <a:effectLst/>
                <a:latin typeface="Arial" panose="020B0604020202020204" pitchFamily="34" charset="0"/>
                <a:ea typeface="Calibri" panose="020F0502020204030204" pitchFamily="34" charset="0"/>
              </a:rPr>
              <a:t>Identidad de género:</a:t>
            </a:r>
            <a:endParaRPr lang="es-SV" sz="6000">
              <a:solidFill>
                <a:schemeClr val="bg1"/>
              </a:solidFill>
            </a:endParaRPr>
          </a:p>
        </p:txBody>
      </p:sp>
      <p:graphicFrame>
        <p:nvGraphicFramePr>
          <p:cNvPr id="5" name="Marcador de contenido 2">
            <a:extLst>
              <a:ext uri="{FF2B5EF4-FFF2-40B4-BE49-F238E27FC236}">
                <a16:creationId xmlns:a16="http://schemas.microsoft.com/office/drawing/2014/main" id="{98B52885-2080-44BB-7706-3EFE219680FD}"/>
              </a:ext>
            </a:extLst>
          </p:cNvPr>
          <p:cNvGraphicFramePr>
            <a:graphicFrameLocks noGrp="1"/>
          </p:cNvGraphicFramePr>
          <p:nvPr>
            <p:ph idx="1"/>
            <p:extLst>
              <p:ext uri="{D42A27DB-BD31-4B8C-83A1-F6EECF244321}">
                <p14:modId xmlns:p14="http://schemas.microsoft.com/office/powerpoint/2010/main" val="3566225425"/>
              </p:ext>
            </p:extLst>
          </p:nvPr>
        </p:nvGraphicFramePr>
        <p:xfrm>
          <a:off x="4516582" y="620392"/>
          <a:ext cx="7675417"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5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F48262BB-3D6B-B188-C910-F5C3BAABF7C0}"/>
              </a:ext>
            </a:extLst>
          </p:cNvPr>
          <p:cNvPicPr>
            <a:picLocks noChangeAspect="1"/>
          </p:cNvPicPr>
          <p:nvPr/>
        </p:nvPicPr>
        <p:blipFill rotWithShape="1">
          <a:blip r:embed="rId2"/>
          <a:srcRect l="3481" t="15549" r="61904" b="6876"/>
          <a:stretch/>
        </p:blipFill>
        <p:spPr>
          <a:xfrm>
            <a:off x="2159226" y="341631"/>
            <a:ext cx="7872781" cy="6174309"/>
          </a:xfrm>
          <a:prstGeom prst="rect">
            <a:avLst/>
          </a:prstGeom>
        </p:spPr>
      </p:pic>
    </p:spTree>
    <p:extLst>
      <p:ext uri="{BB962C8B-B14F-4D97-AF65-F5344CB8AC3E}">
        <p14:creationId xmlns:p14="http://schemas.microsoft.com/office/powerpoint/2010/main" val="306391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E39FC7B-7431-BEF6-3417-A46E41914A99}"/>
              </a:ext>
            </a:extLst>
          </p:cNvPr>
          <p:cNvPicPr>
            <a:picLocks noChangeAspect="1"/>
          </p:cNvPicPr>
          <p:nvPr/>
        </p:nvPicPr>
        <p:blipFill rotWithShape="1">
          <a:blip r:embed="rId2"/>
          <a:srcRect l="37500" t="16599" r="5039" b="11366"/>
          <a:stretch/>
        </p:blipFill>
        <p:spPr>
          <a:xfrm>
            <a:off x="1235229" y="309490"/>
            <a:ext cx="9720776" cy="6024817"/>
          </a:xfrm>
          <a:prstGeom prst="rect">
            <a:avLst/>
          </a:prstGeom>
        </p:spPr>
      </p:pic>
    </p:spTree>
    <p:extLst>
      <p:ext uri="{BB962C8B-B14F-4D97-AF65-F5344CB8AC3E}">
        <p14:creationId xmlns:p14="http://schemas.microsoft.com/office/powerpoint/2010/main" val="29172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91EA576A-3B91-58C2-8F70-2C54497286AF}"/>
              </a:ext>
            </a:extLst>
          </p:cNvPr>
          <p:cNvPicPr>
            <a:picLocks noChangeAspect="1"/>
          </p:cNvPicPr>
          <p:nvPr/>
        </p:nvPicPr>
        <p:blipFill rotWithShape="1">
          <a:blip r:embed="rId2"/>
          <a:srcRect l="37385" t="30556" r="5269" b="59185"/>
          <a:stretch/>
        </p:blipFill>
        <p:spPr>
          <a:xfrm>
            <a:off x="410510" y="1802651"/>
            <a:ext cx="11780724" cy="1795162"/>
          </a:xfrm>
          <a:prstGeom prst="rect">
            <a:avLst/>
          </a:prstGeom>
        </p:spPr>
      </p:pic>
      <p:pic>
        <p:nvPicPr>
          <p:cNvPr id="5" name="Imagen 4">
            <a:extLst>
              <a:ext uri="{FF2B5EF4-FFF2-40B4-BE49-F238E27FC236}">
                <a16:creationId xmlns:a16="http://schemas.microsoft.com/office/drawing/2014/main" id="{9EDF65EA-377B-1800-D47B-041166AA5FCF}"/>
              </a:ext>
            </a:extLst>
          </p:cNvPr>
          <p:cNvPicPr>
            <a:picLocks noChangeAspect="1"/>
          </p:cNvPicPr>
          <p:nvPr/>
        </p:nvPicPr>
        <p:blipFill rotWithShape="1">
          <a:blip r:embed="rId2"/>
          <a:srcRect l="4363" t="39279" r="4368" b="56718"/>
          <a:stretch/>
        </p:blipFill>
        <p:spPr>
          <a:xfrm>
            <a:off x="627538" y="3868076"/>
            <a:ext cx="11127544" cy="274393"/>
          </a:xfrm>
          <a:prstGeom prst="rect">
            <a:avLst/>
          </a:prstGeom>
        </p:spPr>
      </p:pic>
    </p:spTree>
    <p:extLst>
      <p:ext uri="{BB962C8B-B14F-4D97-AF65-F5344CB8AC3E}">
        <p14:creationId xmlns:p14="http://schemas.microsoft.com/office/powerpoint/2010/main" val="3765004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153AA7E2-98C3-5376-2D8E-42600A222215}"/>
              </a:ext>
            </a:extLst>
          </p:cNvPr>
          <p:cNvPicPr>
            <a:picLocks noChangeAspect="1"/>
          </p:cNvPicPr>
          <p:nvPr/>
        </p:nvPicPr>
        <p:blipFill rotWithShape="1">
          <a:blip r:embed="rId2"/>
          <a:srcRect l="4363" t="43034" r="4368" b="17567"/>
          <a:stretch/>
        </p:blipFill>
        <p:spPr>
          <a:xfrm>
            <a:off x="531845" y="1963436"/>
            <a:ext cx="11127544" cy="2700670"/>
          </a:xfrm>
          <a:prstGeom prst="rect">
            <a:avLst/>
          </a:prstGeom>
        </p:spPr>
      </p:pic>
    </p:spTree>
    <p:extLst>
      <p:ext uri="{BB962C8B-B14F-4D97-AF65-F5344CB8AC3E}">
        <p14:creationId xmlns:p14="http://schemas.microsoft.com/office/powerpoint/2010/main" val="61817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4EA384D9-B269-A0D9-8A94-9D429C2034C7}"/>
              </a:ext>
            </a:extLst>
          </p:cNvPr>
          <p:cNvPicPr>
            <a:picLocks noChangeAspect="1"/>
          </p:cNvPicPr>
          <p:nvPr/>
        </p:nvPicPr>
        <p:blipFill rotWithShape="1">
          <a:blip r:embed="rId2"/>
          <a:srcRect l="4049" t="27897" r="5029" b="35263"/>
          <a:stretch/>
        </p:blipFill>
        <p:spPr>
          <a:xfrm>
            <a:off x="51053" y="1231800"/>
            <a:ext cx="12089127" cy="2840780"/>
          </a:xfrm>
          <a:prstGeom prst="rect">
            <a:avLst/>
          </a:prstGeom>
        </p:spPr>
      </p:pic>
    </p:spTree>
    <p:extLst>
      <p:ext uri="{BB962C8B-B14F-4D97-AF65-F5344CB8AC3E}">
        <p14:creationId xmlns:p14="http://schemas.microsoft.com/office/powerpoint/2010/main" val="107539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96DFA-6582-4C2C-39F5-4EAD8A9C2904}"/>
              </a:ext>
            </a:extLst>
          </p:cNvPr>
          <p:cNvSpPr>
            <a:spLocks noGrp="1"/>
          </p:cNvSpPr>
          <p:nvPr>
            <p:ph type="title"/>
          </p:nvPr>
        </p:nvSpPr>
        <p:spPr>
          <a:xfrm>
            <a:off x="629356" y="128058"/>
            <a:ext cx="10515600" cy="1325563"/>
          </a:xfrm>
        </p:spPr>
        <p:txBody>
          <a:bodyPr/>
          <a:lstStyle/>
          <a:p>
            <a:pPr algn="ctr"/>
            <a:r>
              <a:rPr lang="es-ES" dirty="0"/>
              <a:t>QR Instructivo de FVIH 01</a:t>
            </a:r>
            <a:endParaRPr lang="es-SV" dirty="0"/>
          </a:p>
        </p:txBody>
      </p:sp>
      <p:pic>
        <p:nvPicPr>
          <p:cNvPr id="5" name="Marcador de contenido 4">
            <a:extLst>
              <a:ext uri="{FF2B5EF4-FFF2-40B4-BE49-F238E27FC236}">
                <a16:creationId xmlns:a16="http://schemas.microsoft.com/office/drawing/2014/main" id="{A769621C-2808-366C-6CB1-382352495565}"/>
              </a:ext>
            </a:extLst>
          </p:cNvPr>
          <p:cNvPicPr>
            <a:picLocks noGrp="1" noChangeAspect="1"/>
          </p:cNvPicPr>
          <p:nvPr>
            <p:ph idx="1"/>
          </p:nvPr>
        </p:nvPicPr>
        <p:blipFill rotWithShape="1">
          <a:blip r:embed="rId2"/>
          <a:srcRect l="59667" t="20769" r="5370" b="24786"/>
          <a:stretch/>
        </p:blipFill>
        <p:spPr>
          <a:xfrm>
            <a:off x="3262490" y="1453621"/>
            <a:ext cx="5249333" cy="4595904"/>
          </a:xfrm>
          <a:ln w="76200"/>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306018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C796AF86-42B3-2189-76CE-2AAF2587DD2E}"/>
              </a:ext>
            </a:extLst>
          </p:cNvPr>
          <p:cNvSpPr txBox="1"/>
          <p:nvPr/>
        </p:nvSpPr>
        <p:spPr>
          <a:xfrm>
            <a:off x="1686757" y="2372023"/>
            <a:ext cx="8380521" cy="769441"/>
          </a:xfrm>
          <a:prstGeom prst="rect">
            <a:avLst/>
          </a:prstGeom>
          <a:noFill/>
        </p:spPr>
        <p:txBody>
          <a:bodyPr wrap="square" rtlCol="0">
            <a:spAutoFit/>
          </a:bodyPr>
          <a:lstStyle/>
          <a:p>
            <a:r>
              <a:rPr lang="es-ES" sz="4400" dirty="0">
                <a:solidFill>
                  <a:schemeClr val="bg1"/>
                </a:solidFill>
              </a:rPr>
              <a:t>¿PREGUNTAS O COMENTARIOS?</a:t>
            </a:r>
          </a:p>
        </p:txBody>
      </p:sp>
    </p:spTree>
    <p:extLst>
      <p:ext uri="{BB962C8B-B14F-4D97-AF65-F5344CB8AC3E}">
        <p14:creationId xmlns:p14="http://schemas.microsoft.com/office/powerpoint/2010/main" val="86764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FEBE7F8-D7E2-F928-6A01-743C3D1D1451}"/>
              </a:ext>
            </a:extLst>
          </p:cNvPr>
          <p:cNvPicPr>
            <a:picLocks noChangeAspect="1"/>
          </p:cNvPicPr>
          <p:nvPr/>
        </p:nvPicPr>
        <p:blipFill rotWithShape="1">
          <a:blip r:embed="rId2"/>
          <a:srcRect l="31204" t="16445" r="35926" b="6645"/>
          <a:stretch/>
        </p:blipFill>
        <p:spPr>
          <a:xfrm>
            <a:off x="237067" y="438105"/>
            <a:ext cx="5610577" cy="6222340"/>
          </a:xfrm>
          <a:prstGeom prst="rect">
            <a:avLst/>
          </a:prstGeom>
        </p:spPr>
      </p:pic>
      <p:pic>
        <p:nvPicPr>
          <p:cNvPr id="7" name="Imagen 6">
            <a:extLst>
              <a:ext uri="{FF2B5EF4-FFF2-40B4-BE49-F238E27FC236}">
                <a16:creationId xmlns:a16="http://schemas.microsoft.com/office/drawing/2014/main" id="{9448BEA1-C5D6-09BA-8458-FEEFF25EF262}"/>
              </a:ext>
            </a:extLst>
          </p:cNvPr>
          <p:cNvPicPr>
            <a:picLocks noChangeAspect="1"/>
          </p:cNvPicPr>
          <p:nvPr/>
        </p:nvPicPr>
        <p:blipFill rotWithShape="1">
          <a:blip r:embed="rId3"/>
          <a:srcRect l="31204" t="16775" r="35926" b="6367"/>
          <a:stretch/>
        </p:blipFill>
        <p:spPr>
          <a:xfrm>
            <a:off x="6344357" y="438105"/>
            <a:ext cx="5305776" cy="6143318"/>
          </a:xfrm>
          <a:prstGeom prst="rect">
            <a:avLst/>
          </a:prstGeom>
        </p:spPr>
      </p:pic>
    </p:spTree>
    <p:extLst>
      <p:ext uri="{BB962C8B-B14F-4D97-AF65-F5344CB8AC3E}">
        <p14:creationId xmlns:p14="http://schemas.microsoft.com/office/powerpoint/2010/main" val="168709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5099E10-50C6-460F-1498-DEA90F4EB534}"/>
              </a:ext>
            </a:extLst>
          </p:cNvPr>
          <p:cNvPicPr>
            <a:picLocks noChangeAspect="1"/>
          </p:cNvPicPr>
          <p:nvPr/>
        </p:nvPicPr>
        <p:blipFill rotWithShape="1">
          <a:blip r:embed="rId2"/>
          <a:srcRect l="683" t="19707" r="5568" b="12684"/>
          <a:stretch/>
        </p:blipFill>
        <p:spPr>
          <a:xfrm>
            <a:off x="539185" y="273057"/>
            <a:ext cx="11113629" cy="5636636"/>
          </a:xfrm>
          <a:prstGeom prst="rect">
            <a:avLst/>
          </a:prstGeom>
        </p:spPr>
      </p:pic>
    </p:spTree>
    <p:extLst>
      <p:ext uri="{BB962C8B-B14F-4D97-AF65-F5344CB8AC3E}">
        <p14:creationId xmlns:p14="http://schemas.microsoft.com/office/powerpoint/2010/main" val="218627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3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FE3D5CEE-A14B-10EC-D30C-36546017D74B}"/>
              </a:ext>
            </a:extLst>
          </p:cNvPr>
          <p:cNvPicPr>
            <a:picLocks noGrp="1" noChangeAspect="1"/>
          </p:cNvPicPr>
          <p:nvPr>
            <p:ph idx="1"/>
          </p:nvPr>
        </p:nvPicPr>
        <p:blipFill rotWithShape="1">
          <a:blip r:embed="rId2"/>
          <a:srcRect l="1480" t="15513" r="5425" b="63531"/>
          <a:stretch/>
        </p:blipFill>
        <p:spPr>
          <a:xfrm>
            <a:off x="643467" y="1955409"/>
            <a:ext cx="10905066" cy="2433711"/>
          </a:xfrm>
          <a:prstGeom prst="rect">
            <a:avLst/>
          </a:prstGeom>
        </p:spPr>
      </p:pic>
    </p:spTree>
    <p:extLst>
      <p:ext uri="{BB962C8B-B14F-4D97-AF65-F5344CB8AC3E}">
        <p14:creationId xmlns:p14="http://schemas.microsoft.com/office/powerpoint/2010/main" val="141118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D1A4DC4F-30F1-A0AA-D233-CE05DCFC0AE9}"/>
              </a:ext>
            </a:extLst>
          </p:cNvPr>
          <p:cNvPicPr>
            <a:picLocks noChangeAspect="1"/>
          </p:cNvPicPr>
          <p:nvPr/>
        </p:nvPicPr>
        <p:blipFill rotWithShape="1">
          <a:blip r:embed="rId2"/>
          <a:srcRect l="2650" t="15450" r="86632" b="64317"/>
          <a:stretch/>
        </p:blipFill>
        <p:spPr>
          <a:xfrm>
            <a:off x="3398005" y="843943"/>
            <a:ext cx="4914615" cy="5219114"/>
          </a:xfrm>
          <a:prstGeom prst="rect">
            <a:avLst/>
          </a:prstGeom>
        </p:spPr>
      </p:pic>
    </p:spTree>
    <p:extLst>
      <p:ext uri="{BB962C8B-B14F-4D97-AF65-F5344CB8AC3E}">
        <p14:creationId xmlns:p14="http://schemas.microsoft.com/office/powerpoint/2010/main" val="195708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Marcador de contenido 4">
            <a:extLst>
              <a:ext uri="{FF2B5EF4-FFF2-40B4-BE49-F238E27FC236}">
                <a16:creationId xmlns:a16="http://schemas.microsoft.com/office/drawing/2014/main" id="{2E22C4FA-40A8-CE70-D952-F3BE4CA6AF04}"/>
              </a:ext>
            </a:extLst>
          </p:cNvPr>
          <p:cNvPicPr>
            <a:picLocks noGrp="1" noChangeAspect="1"/>
          </p:cNvPicPr>
          <p:nvPr>
            <p:ph idx="1"/>
          </p:nvPr>
        </p:nvPicPr>
        <p:blipFill rotWithShape="1">
          <a:blip r:embed="rId2"/>
          <a:srcRect l="53466" t="15513" r="34703" b="63531"/>
          <a:stretch/>
        </p:blipFill>
        <p:spPr>
          <a:xfrm>
            <a:off x="3482164" y="826263"/>
            <a:ext cx="5226905" cy="5205046"/>
          </a:xfrm>
          <a:prstGeom prst="rect">
            <a:avLst/>
          </a:prstGeom>
        </p:spPr>
      </p:pic>
    </p:spTree>
    <p:extLst>
      <p:ext uri="{BB962C8B-B14F-4D97-AF65-F5344CB8AC3E}">
        <p14:creationId xmlns:p14="http://schemas.microsoft.com/office/powerpoint/2010/main" val="43562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B3868E68-20BA-FD3B-20D6-48208B660206}"/>
              </a:ext>
            </a:extLst>
          </p:cNvPr>
          <p:cNvSpPr>
            <a:spLocks noGrp="1"/>
          </p:cNvSpPr>
          <p:nvPr>
            <p:ph idx="1"/>
          </p:nvPr>
        </p:nvSpPr>
        <p:spPr>
          <a:xfrm>
            <a:off x="838200" y="1825625"/>
            <a:ext cx="5393361" cy="4351338"/>
          </a:xfrm>
        </p:spPr>
        <p:style>
          <a:lnRef idx="2">
            <a:schemeClr val="accent1"/>
          </a:lnRef>
          <a:fillRef idx="1">
            <a:schemeClr val="lt1"/>
          </a:fillRef>
          <a:effectRef idx="0">
            <a:schemeClr val="accent1"/>
          </a:effectRef>
          <a:fontRef idx="minor">
            <a:schemeClr val="dk1"/>
          </a:fontRef>
        </p:style>
        <p:txBody>
          <a:bodyPr>
            <a:normAutofit/>
          </a:bodyPr>
          <a:lstStyle/>
          <a:p>
            <a:r>
              <a:rPr lang="es-ES" sz="2000"/>
              <a:t>Discapacidad: es la ausencia o alteración de la función o estructura de una o más partes del cuerpo.</a:t>
            </a:r>
          </a:p>
          <a:p>
            <a:pPr marL="0" indent="0">
              <a:buNone/>
            </a:pPr>
            <a:endParaRPr lang="es-ES" sz="2000"/>
          </a:p>
          <a:p>
            <a:r>
              <a:rPr lang="es-ES" sz="2000"/>
              <a:t>Las discapacidades incluyen:</a:t>
            </a:r>
          </a:p>
          <a:p>
            <a:pPr marL="0" indent="0">
              <a:buNone/>
            </a:pPr>
            <a:endParaRPr lang="es-ES" sz="2000"/>
          </a:p>
          <a:p>
            <a:r>
              <a:rPr lang="es-ES" sz="2000"/>
              <a:t>1. Discapacidad Auditiva: persona con sordera parcial o total debido a deterioro o falta de la función sensorial de oír, se enfrentan a las limitantes de comunicación, cuyo entorno requiere condiciones para contar con interpretación en señas, señalética o medio tecnológico.</a:t>
            </a:r>
            <a:endParaRPr lang="es-SV" sz="2000"/>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0 Imagen">
            <a:extLst>
              <a:ext uri="{FF2B5EF4-FFF2-40B4-BE49-F238E27FC236}">
                <a16:creationId xmlns:a16="http://schemas.microsoft.com/office/drawing/2014/main" id="{4A43B0E8-27B3-59CD-698D-554DB4EFD5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2294085"/>
            <a:ext cx="3781051" cy="162585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126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A238CB9-441A-4E7E-0F91-0794F5FF7EB1}"/>
              </a:ext>
            </a:extLst>
          </p:cNvPr>
          <p:cNvSpPr>
            <a:spLocks noGrp="1"/>
          </p:cNvSpPr>
          <p:nvPr>
            <p:ph idx="1"/>
          </p:nvPr>
        </p:nvSpPr>
        <p:spPr>
          <a:xfrm>
            <a:off x="838200" y="1825625"/>
            <a:ext cx="5393361" cy="4351338"/>
          </a:xfrm>
        </p:spPr>
        <p:style>
          <a:lnRef idx="2">
            <a:schemeClr val="accent1"/>
          </a:lnRef>
          <a:fillRef idx="1">
            <a:schemeClr val="lt1"/>
          </a:fillRef>
          <a:effectRef idx="0">
            <a:schemeClr val="accent1"/>
          </a:effectRef>
          <a:fontRef idx="minor">
            <a:schemeClr val="dk1"/>
          </a:fontRef>
        </p:style>
        <p:txBody>
          <a:bodyPr>
            <a:normAutofit/>
          </a:bodyPr>
          <a:lstStyle/>
          <a:p>
            <a:r>
              <a:rPr lang="es-ES" dirty="0"/>
              <a:t>2. Discapacidad Física: </a:t>
            </a:r>
          </a:p>
          <a:p>
            <a:pPr marL="0" indent="0">
              <a:buNone/>
            </a:pPr>
            <a:endParaRPr lang="es-ES" dirty="0"/>
          </a:p>
          <a:p>
            <a:pPr marL="0" indent="0">
              <a:buNone/>
            </a:pPr>
            <a:r>
              <a:rPr lang="es-ES" dirty="0"/>
              <a:t>Persona con falta, deterioro o alteración de la estructura o función de una o más partes del cuerpo y que provoca inmovilidad o disminución de la movilidad, cuyo entorno requiere condiciones para facilitar la libre movilidad y sin obstáculos físicos o arquitectónicos.</a:t>
            </a:r>
            <a:endParaRPr lang="es-SV" dirty="0"/>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0 Imagen">
            <a:extLst>
              <a:ext uri="{FF2B5EF4-FFF2-40B4-BE49-F238E27FC236}">
                <a16:creationId xmlns:a16="http://schemas.microsoft.com/office/drawing/2014/main" id="{4980E14D-0555-AD2D-487A-592AE4925C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2294085"/>
            <a:ext cx="3781051" cy="162585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396865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704</Words>
  <Application>Microsoft Office PowerPoint</Application>
  <PresentationFormat>Panorámica</PresentationFormat>
  <Paragraphs>32</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Calibri Light</vt:lpstr>
      <vt:lpstr>Tema de Office</vt:lpstr>
      <vt:lpstr>Socialización del FVIH-01</vt:lpstr>
      <vt:lpstr>QR Instructivo de FVIH 01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Orientación sexual: </vt:lpstr>
      <vt:lpstr>Identidad de género: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 VERONICA AVALOS DE ORELLANA</dc:creator>
  <cp:lastModifiedBy>Administración y Comunicaciones MCP</cp:lastModifiedBy>
  <cp:revision>18</cp:revision>
  <dcterms:created xsi:type="dcterms:W3CDTF">2023-02-17T12:20:46Z</dcterms:created>
  <dcterms:modified xsi:type="dcterms:W3CDTF">2023-02-23T15:31:39Z</dcterms:modified>
</cp:coreProperties>
</file>