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73" r:id="rId3"/>
    <p:sldId id="294" r:id="rId4"/>
    <p:sldId id="282" r:id="rId5"/>
    <p:sldId id="283" r:id="rId6"/>
    <p:sldId id="295" r:id="rId7"/>
    <p:sldId id="272" r:id="rId8"/>
    <p:sldId id="269" r:id="rId9"/>
    <p:sldId id="268" r:id="rId10"/>
    <p:sldId id="297" r:id="rId11"/>
    <p:sldId id="296" r:id="rId12"/>
    <p:sldId id="298" r:id="rId13"/>
    <p:sldId id="299" r:id="rId14"/>
    <p:sldId id="292" r:id="rId15"/>
  </p:sldIdLst>
  <p:sldSz cx="18288000" cy="10287000"/>
  <p:notesSz cx="6858000" cy="9144000"/>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32" autoAdjust="0"/>
    <p:restoredTop sz="94648" autoAdjust="0"/>
  </p:normalViewPr>
  <p:slideViewPr>
    <p:cSldViewPr>
      <p:cViewPr varScale="1">
        <p:scale>
          <a:sx n="36" d="100"/>
          <a:sy n="36" d="100"/>
        </p:scale>
        <p:origin x="78"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5A2E6-2EF2-0249-A59C-1A60506CC8A7}" type="doc">
      <dgm:prSet loTypeId="urn:microsoft.com/office/officeart/2005/8/layout/process1" loCatId="process" qsTypeId="urn:microsoft.com/office/officeart/2005/8/quickstyle/simple3" qsCatId="simple" csTypeId="urn:microsoft.com/office/officeart/2005/8/colors/accent0_1" csCatId="mainScheme" phldr="1"/>
      <dgm:spPr/>
    </dgm:pt>
    <dgm:pt modelId="{192742FB-0088-3148-8128-F95C4CA9F50D}">
      <dgm:prSet phldrT="[Texto]" custT="1"/>
      <dgm:spPr/>
      <dgm:t>
        <a:bodyPr/>
        <a:lstStyle/>
        <a:p>
          <a:pPr algn="ctr"/>
          <a:r>
            <a:rPr lang="es-ES" sz="2800"/>
            <a:t>Conocimiento:</a:t>
          </a:r>
        </a:p>
        <a:p>
          <a:pPr algn="ctr"/>
          <a:r>
            <a:rPr lang="es-ES" sz="2800"/>
            <a:t>Mapa de plataformas de coordinación de salud</a:t>
          </a:r>
          <a:endParaRPr lang="es-MX" sz="2800"/>
        </a:p>
      </dgm:t>
    </dgm:pt>
    <dgm:pt modelId="{3A73B9A4-B875-134D-B809-BE5FABF305F7}" type="parTrans" cxnId="{B47D0E75-9536-3A49-82BD-7911698432FF}">
      <dgm:prSet/>
      <dgm:spPr/>
      <dgm:t>
        <a:bodyPr/>
        <a:lstStyle/>
        <a:p>
          <a:pPr algn="ctr"/>
          <a:endParaRPr lang="es-MX" sz="3200"/>
        </a:p>
      </dgm:t>
    </dgm:pt>
    <dgm:pt modelId="{182FF4DC-291A-7F40-9C52-C0361F58B369}" type="sibTrans" cxnId="{B47D0E75-9536-3A49-82BD-7911698432FF}">
      <dgm:prSet custT="1"/>
      <dgm:spPr/>
      <dgm:t>
        <a:bodyPr/>
        <a:lstStyle/>
        <a:p>
          <a:pPr algn="ctr"/>
          <a:endParaRPr lang="es-MX" sz="2400"/>
        </a:p>
      </dgm:t>
    </dgm:pt>
    <dgm:pt modelId="{DE2C087D-CF36-4644-89CC-F7FF9B471D7A}">
      <dgm:prSet custT="1"/>
      <dgm:spPr/>
      <dgm:t>
        <a:bodyPr/>
        <a:lstStyle/>
        <a:p>
          <a:pPr algn="ctr"/>
          <a:r>
            <a:rPr lang="es-ES" sz="2800"/>
            <a:t>Coordinación:</a:t>
          </a:r>
        </a:p>
        <a:p>
          <a:pPr algn="ctr"/>
          <a:r>
            <a:rPr lang="es-ES" sz="2800"/>
            <a:t>Recopilar y analizar datos de forma conjunta en un diálogo compartido</a:t>
          </a:r>
          <a:endParaRPr lang="es-SV" sz="2800"/>
        </a:p>
      </dgm:t>
    </dgm:pt>
    <dgm:pt modelId="{37B7CB01-44BC-8F43-A12E-13ACB9AC71C2}" type="parTrans" cxnId="{A1F36C42-B3FC-2A42-9A8C-79607957A06F}">
      <dgm:prSet/>
      <dgm:spPr/>
      <dgm:t>
        <a:bodyPr/>
        <a:lstStyle/>
        <a:p>
          <a:pPr algn="ctr"/>
          <a:endParaRPr lang="es-MX" sz="3200"/>
        </a:p>
      </dgm:t>
    </dgm:pt>
    <dgm:pt modelId="{6CDB651D-668C-4E48-9CAB-B0367D50CD02}" type="sibTrans" cxnId="{A1F36C42-B3FC-2A42-9A8C-79607957A06F}">
      <dgm:prSet custT="1"/>
      <dgm:spPr/>
      <dgm:t>
        <a:bodyPr/>
        <a:lstStyle/>
        <a:p>
          <a:pPr algn="ctr"/>
          <a:endParaRPr lang="es-MX" sz="2400"/>
        </a:p>
      </dgm:t>
    </dgm:pt>
    <dgm:pt modelId="{AC144CD7-C4E7-0B40-B8EF-B9E4F0A030AF}">
      <dgm:prSet custT="1"/>
      <dgm:spPr/>
      <dgm:t>
        <a:bodyPr/>
        <a:lstStyle/>
        <a:p>
          <a:pPr algn="ctr"/>
          <a:r>
            <a:rPr lang="es-ES" sz="2800" dirty="0"/>
            <a:t>Estructura sostenible:</a:t>
          </a:r>
        </a:p>
        <a:p>
          <a:pPr algn="ctr"/>
          <a:r>
            <a:rPr lang="es-ES" sz="2800" dirty="0"/>
            <a:t> Posicionar las funciones del MCP dentro de una instancia nacional</a:t>
          </a:r>
          <a:endParaRPr lang="es-SV" sz="2800" dirty="0"/>
        </a:p>
      </dgm:t>
    </dgm:pt>
    <dgm:pt modelId="{FF1B104D-EA7F-1443-9DFB-9F425C1DBCC1}" type="parTrans" cxnId="{849CBA9D-26B5-684F-8A71-9CEF66649A71}">
      <dgm:prSet/>
      <dgm:spPr/>
      <dgm:t>
        <a:bodyPr/>
        <a:lstStyle/>
        <a:p>
          <a:pPr algn="ctr"/>
          <a:endParaRPr lang="es-MX" sz="3200"/>
        </a:p>
      </dgm:t>
    </dgm:pt>
    <dgm:pt modelId="{F276210D-3597-644D-B5A6-578686574A3A}" type="sibTrans" cxnId="{849CBA9D-26B5-684F-8A71-9CEF66649A71}">
      <dgm:prSet/>
      <dgm:spPr/>
      <dgm:t>
        <a:bodyPr/>
        <a:lstStyle/>
        <a:p>
          <a:pPr algn="ctr"/>
          <a:endParaRPr lang="es-MX" sz="3200"/>
        </a:p>
      </dgm:t>
    </dgm:pt>
    <dgm:pt modelId="{A3647C49-C0CD-044B-9F2C-141A9797D511}" type="pres">
      <dgm:prSet presAssocID="{B3E5A2E6-2EF2-0249-A59C-1A60506CC8A7}" presName="Name0" presStyleCnt="0">
        <dgm:presLayoutVars>
          <dgm:dir/>
          <dgm:resizeHandles val="exact"/>
        </dgm:presLayoutVars>
      </dgm:prSet>
      <dgm:spPr/>
    </dgm:pt>
    <dgm:pt modelId="{9EA9AF0D-12F0-9340-AE07-77B25C5B1097}" type="pres">
      <dgm:prSet presAssocID="{192742FB-0088-3148-8128-F95C4CA9F50D}" presName="node" presStyleLbl="node1" presStyleIdx="0" presStyleCnt="3" custScaleX="88019" custScaleY="115646">
        <dgm:presLayoutVars>
          <dgm:bulletEnabled val="1"/>
        </dgm:presLayoutVars>
      </dgm:prSet>
      <dgm:spPr>
        <a:prstGeom prst="ellipse">
          <a:avLst/>
        </a:prstGeom>
      </dgm:spPr>
    </dgm:pt>
    <dgm:pt modelId="{53D23A16-640C-824C-946A-8CE5DC39493E}" type="pres">
      <dgm:prSet presAssocID="{182FF4DC-291A-7F40-9C52-C0361F58B369}" presName="sibTrans" presStyleLbl="sibTrans2D1" presStyleIdx="0" presStyleCnt="2"/>
      <dgm:spPr/>
    </dgm:pt>
    <dgm:pt modelId="{C219A2FC-1FAD-504C-B498-3E65E7FC2C40}" type="pres">
      <dgm:prSet presAssocID="{182FF4DC-291A-7F40-9C52-C0361F58B369}" presName="connectorText" presStyleLbl="sibTrans2D1" presStyleIdx="0" presStyleCnt="2"/>
      <dgm:spPr/>
    </dgm:pt>
    <dgm:pt modelId="{7A6486FD-CB6B-FD41-93F8-6A0C94D15366}" type="pres">
      <dgm:prSet presAssocID="{DE2C087D-CF36-4644-89CC-F7FF9B471D7A}" presName="node" presStyleLbl="node1" presStyleIdx="1" presStyleCnt="3" custScaleX="83651" custScaleY="110795">
        <dgm:presLayoutVars>
          <dgm:bulletEnabled val="1"/>
        </dgm:presLayoutVars>
      </dgm:prSet>
      <dgm:spPr>
        <a:prstGeom prst="ellipse">
          <a:avLst/>
        </a:prstGeom>
      </dgm:spPr>
    </dgm:pt>
    <dgm:pt modelId="{29F2BBEC-0C73-2341-AFEA-4CE41FBBD84A}" type="pres">
      <dgm:prSet presAssocID="{6CDB651D-668C-4E48-9CAB-B0367D50CD02}" presName="sibTrans" presStyleLbl="sibTrans2D1" presStyleIdx="1" presStyleCnt="2"/>
      <dgm:spPr/>
    </dgm:pt>
    <dgm:pt modelId="{60D390A2-B93A-494D-8FEF-7936939FBF11}" type="pres">
      <dgm:prSet presAssocID="{6CDB651D-668C-4E48-9CAB-B0367D50CD02}" presName="connectorText" presStyleLbl="sibTrans2D1" presStyleIdx="1" presStyleCnt="2"/>
      <dgm:spPr/>
    </dgm:pt>
    <dgm:pt modelId="{F4F4291F-2093-EF43-8396-308C7B98E6A7}" type="pres">
      <dgm:prSet presAssocID="{AC144CD7-C4E7-0B40-B8EF-B9E4F0A030AF}" presName="node" presStyleLbl="node1" presStyleIdx="2" presStyleCnt="3" custScaleX="86809" custScaleY="115645">
        <dgm:presLayoutVars>
          <dgm:bulletEnabled val="1"/>
        </dgm:presLayoutVars>
      </dgm:prSet>
      <dgm:spPr>
        <a:prstGeom prst="ellipse">
          <a:avLst/>
        </a:prstGeom>
      </dgm:spPr>
    </dgm:pt>
  </dgm:ptLst>
  <dgm:cxnLst>
    <dgm:cxn modelId="{A1F36C42-B3FC-2A42-9A8C-79607957A06F}" srcId="{B3E5A2E6-2EF2-0249-A59C-1A60506CC8A7}" destId="{DE2C087D-CF36-4644-89CC-F7FF9B471D7A}" srcOrd="1" destOrd="0" parTransId="{37B7CB01-44BC-8F43-A12E-13ACB9AC71C2}" sibTransId="{6CDB651D-668C-4E48-9CAB-B0367D50CD02}"/>
    <dgm:cxn modelId="{B47D0E75-9536-3A49-82BD-7911698432FF}" srcId="{B3E5A2E6-2EF2-0249-A59C-1A60506CC8A7}" destId="{192742FB-0088-3148-8128-F95C4CA9F50D}" srcOrd="0" destOrd="0" parTransId="{3A73B9A4-B875-134D-B809-BE5FABF305F7}" sibTransId="{182FF4DC-291A-7F40-9C52-C0361F58B369}"/>
    <dgm:cxn modelId="{CC37FE8B-5547-D547-AA9F-823F173D7281}" type="presOf" srcId="{DE2C087D-CF36-4644-89CC-F7FF9B471D7A}" destId="{7A6486FD-CB6B-FD41-93F8-6A0C94D15366}" srcOrd="0" destOrd="0" presId="urn:microsoft.com/office/officeart/2005/8/layout/process1"/>
    <dgm:cxn modelId="{8D27188C-2F2C-9146-89CC-C8C8D3AD2A3A}" type="presOf" srcId="{AC144CD7-C4E7-0B40-B8EF-B9E4F0A030AF}" destId="{F4F4291F-2093-EF43-8396-308C7B98E6A7}" srcOrd="0" destOrd="0" presId="urn:microsoft.com/office/officeart/2005/8/layout/process1"/>
    <dgm:cxn modelId="{DAB7598D-5404-CF4D-A846-9E7EFB27150E}" type="presOf" srcId="{192742FB-0088-3148-8128-F95C4CA9F50D}" destId="{9EA9AF0D-12F0-9340-AE07-77B25C5B1097}" srcOrd="0" destOrd="0" presId="urn:microsoft.com/office/officeart/2005/8/layout/process1"/>
    <dgm:cxn modelId="{849CBA9D-26B5-684F-8A71-9CEF66649A71}" srcId="{B3E5A2E6-2EF2-0249-A59C-1A60506CC8A7}" destId="{AC144CD7-C4E7-0B40-B8EF-B9E4F0A030AF}" srcOrd="2" destOrd="0" parTransId="{FF1B104D-EA7F-1443-9DFB-9F425C1DBCC1}" sibTransId="{F276210D-3597-644D-B5A6-578686574A3A}"/>
    <dgm:cxn modelId="{325C53AD-0B82-C44C-8D9F-F577ABBE1E82}" type="presOf" srcId="{B3E5A2E6-2EF2-0249-A59C-1A60506CC8A7}" destId="{A3647C49-C0CD-044B-9F2C-141A9797D511}" srcOrd="0" destOrd="0" presId="urn:microsoft.com/office/officeart/2005/8/layout/process1"/>
    <dgm:cxn modelId="{984FB0D1-53B5-C648-BDF6-E04C5379C899}" type="presOf" srcId="{182FF4DC-291A-7F40-9C52-C0361F58B369}" destId="{53D23A16-640C-824C-946A-8CE5DC39493E}" srcOrd="0" destOrd="0" presId="urn:microsoft.com/office/officeart/2005/8/layout/process1"/>
    <dgm:cxn modelId="{A5F046E1-AA68-D34E-BF2D-96B10FDC3702}" type="presOf" srcId="{6CDB651D-668C-4E48-9CAB-B0367D50CD02}" destId="{29F2BBEC-0C73-2341-AFEA-4CE41FBBD84A}" srcOrd="0" destOrd="0" presId="urn:microsoft.com/office/officeart/2005/8/layout/process1"/>
    <dgm:cxn modelId="{38751EE4-D526-7247-9926-6D79D6004E08}" type="presOf" srcId="{6CDB651D-668C-4E48-9CAB-B0367D50CD02}" destId="{60D390A2-B93A-494D-8FEF-7936939FBF11}" srcOrd="1" destOrd="0" presId="urn:microsoft.com/office/officeart/2005/8/layout/process1"/>
    <dgm:cxn modelId="{73B4DEF1-7FD4-6F48-A1DF-BBF637ADA6F9}" type="presOf" srcId="{182FF4DC-291A-7F40-9C52-C0361F58B369}" destId="{C219A2FC-1FAD-504C-B498-3E65E7FC2C40}" srcOrd="1" destOrd="0" presId="urn:microsoft.com/office/officeart/2005/8/layout/process1"/>
    <dgm:cxn modelId="{BBA50CFC-9BA5-4549-9497-6FBFAE9E2CD6}" type="presParOf" srcId="{A3647C49-C0CD-044B-9F2C-141A9797D511}" destId="{9EA9AF0D-12F0-9340-AE07-77B25C5B1097}" srcOrd="0" destOrd="0" presId="urn:microsoft.com/office/officeart/2005/8/layout/process1"/>
    <dgm:cxn modelId="{C65E973D-D777-E548-84CF-80664F1A2A8D}" type="presParOf" srcId="{A3647C49-C0CD-044B-9F2C-141A9797D511}" destId="{53D23A16-640C-824C-946A-8CE5DC39493E}" srcOrd="1" destOrd="0" presId="urn:microsoft.com/office/officeart/2005/8/layout/process1"/>
    <dgm:cxn modelId="{AB263AC5-703B-FA4C-B751-3D8BDDEFC654}" type="presParOf" srcId="{53D23A16-640C-824C-946A-8CE5DC39493E}" destId="{C219A2FC-1FAD-504C-B498-3E65E7FC2C40}" srcOrd="0" destOrd="0" presId="urn:microsoft.com/office/officeart/2005/8/layout/process1"/>
    <dgm:cxn modelId="{556B1AFA-F109-9543-89EA-45D3D33390A2}" type="presParOf" srcId="{A3647C49-C0CD-044B-9F2C-141A9797D511}" destId="{7A6486FD-CB6B-FD41-93F8-6A0C94D15366}" srcOrd="2" destOrd="0" presId="urn:microsoft.com/office/officeart/2005/8/layout/process1"/>
    <dgm:cxn modelId="{4678EDF8-E6EC-524D-AC76-7A04D3CB878C}" type="presParOf" srcId="{A3647C49-C0CD-044B-9F2C-141A9797D511}" destId="{29F2BBEC-0C73-2341-AFEA-4CE41FBBD84A}" srcOrd="3" destOrd="0" presId="urn:microsoft.com/office/officeart/2005/8/layout/process1"/>
    <dgm:cxn modelId="{FA2EA33E-4D36-894C-8777-6144AEA9FF45}" type="presParOf" srcId="{29F2BBEC-0C73-2341-AFEA-4CE41FBBD84A}" destId="{60D390A2-B93A-494D-8FEF-7936939FBF11}" srcOrd="0" destOrd="0" presId="urn:microsoft.com/office/officeart/2005/8/layout/process1"/>
    <dgm:cxn modelId="{AFC46AD4-06FE-0A4D-A79A-8715825B4EC5}" type="presParOf" srcId="{A3647C49-C0CD-044B-9F2C-141A9797D511}" destId="{F4F4291F-2093-EF43-8396-308C7B98E6A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366D2-529D-4DFE-A440-57012E367988}"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2C13202A-23AA-4E67-AB57-24615A1083EA}">
      <dgm:prSet custT="1"/>
      <dgm:spPr/>
      <dgm:t>
        <a:bodyPr/>
        <a:lstStyle/>
        <a:p>
          <a:r>
            <a:rPr lang="es-ES_tradnl" sz="2800" dirty="0"/>
            <a:t>Recojo de información primaria (encuesta / entrevista) y secundaria (revisión documental)</a:t>
          </a:r>
          <a:endParaRPr lang="en-US" sz="2800" dirty="0"/>
        </a:p>
      </dgm:t>
    </dgm:pt>
    <dgm:pt modelId="{E101B703-1C56-48F7-8871-4788232C64DF}" type="parTrans" cxnId="{62C12189-609B-4197-B8B9-9019EDE78BD1}">
      <dgm:prSet/>
      <dgm:spPr/>
      <dgm:t>
        <a:bodyPr/>
        <a:lstStyle/>
        <a:p>
          <a:endParaRPr lang="en-US" sz="2800"/>
        </a:p>
      </dgm:t>
    </dgm:pt>
    <dgm:pt modelId="{D6F58CF6-C83B-4CA4-921A-2B129FF0E755}" type="sibTrans" cxnId="{62C12189-609B-4197-B8B9-9019EDE78BD1}">
      <dgm:prSet/>
      <dgm:spPr/>
      <dgm:t>
        <a:bodyPr/>
        <a:lstStyle/>
        <a:p>
          <a:endParaRPr lang="en-US" sz="2800"/>
        </a:p>
      </dgm:t>
    </dgm:pt>
    <dgm:pt modelId="{445E4F1C-19ED-4310-B945-807F4307CB27}">
      <dgm:prSet custT="1"/>
      <dgm:spPr/>
      <dgm:t>
        <a:bodyPr/>
        <a:lstStyle/>
        <a:p>
          <a:r>
            <a:rPr lang="es-ES_tradnl" sz="2800" dirty="0"/>
            <a:t>Organización y Análisis de información, con base a las funciones, articulación/trabajo en redes y liderazgo. Reconocimiento de la labor/gestión del MCP</a:t>
          </a:r>
          <a:endParaRPr lang="en-US" sz="2800" dirty="0"/>
        </a:p>
      </dgm:t>
    </dgm:pt>
    <dgm:pt modelId="{AACD5E0F-AA44-4F17-B979-4ACDC0C75864}" type="parTrans" cxnId="{7470C989-C6D1-4647-91FF-AC51C110EA2D}">
      <dgm:prSet/>
      <dgm:spPr/>
      <dgm:t>
        <a:bodyPr/>
        <a:lstStyle/>
        <a:p>
          <a:endParaRPr lang="en-US" sz="2800"/>
        </a:p>
      </dgm:t>
    </dgm:pt>
    <dgm:pt modelId="{CE943994-A451-4A88-83ED-792777874CF1}" type="sibTrans" cxnId="{7470C989-C6D1-4647-91FF-AC51C110EA2D}">
      <dgm:prSet/>
      <dgm:spPr/>
      <dgm:t>
        <a:bodyPr/>
        <a:lstStyle/>
        <a:p>
          <a:endParaRPr lang="en-US" sz="2800"/>
        </a:p>
      </dgm:t>
    </dgm:pt>
    <dgm:pt modelId="{80DAA138-0AA1-4408-844D-7D19303F9EDF}">
      <dgm:prSet custT="1"/>
      <dgm:spPr/>
      <dgm:t>
        <a:bodyPr/>
        <a:lstStyle/>
        <a:p>
          <a:r>
            <a:rPr lang="es-ES_tradnl" sz="2800" dirty="0"/>
            <a:t>Definición de actores clave con base al  análisis realizado </a:t>
          </a:r>
          <a:endParaRPr lang="en-US" sz="2800" dirty="0"/>
        </a:p>
      </dgm:t>
    </dgm:pt>
    <dgm:pt modelId="{6F82456C-06E7-484C-AA6E-448AAD354F1F}" type="parTrans" cxnId="{9D2D4B87-1D50-4682-BCBC-D6A7C2B60B93}">
      <dgm:prSet/>
      <dgm:spPr/>
      <dgm:t>
        <a:bodyPr/>
        <a:lstStyle/>
        <a:p>
          <a:endParaRPr lang="en-US" sz="2800"/>
        </a:p>
      </dgm:t>
    </dgm:pt>
    <dgm:pt modelId="{26CEE7D4-B153-4C04-AAF9-D2E79D8E55EA}" type="sibTrans" cxnId="{9D2D4B87-1D50-4682-BCBC-D6A7C2B60B93}">
      <dgm:prSet/>
      <dgm:spPr/>
      <dgm:t>
        <a:bodyPr/>
        <a:lstStyle/>
        <a:p>
          <a:endParaRPr lang="en-US" sz="2800"/>
        </a:p>
      </dgm:t>
    </dgm:pt>
    <dgm:pt modelId="{EF6348F9-2D42-4767-8FDA-65F9D92EECC1}">
      <dgm:prSet custT="1"/>
      <dgm:spPr/>
      <dgm:t>
        <a:bodyPr/>
        <a:lstStyle/>
        <a:p>
          <a:r>
            <a:rPr lang="es-ES_tradnl" sz="2800" dirty="0"/>
            <a:t>Mapeo preliminar: niveles de liderazgo/influencia – Conformación de una matriz de actores</a:t>
          </a:r>
          <a:endParaRPr lang="en-US" sz="2800" dirty="0"/>
        </a:p>
      </dgm:t>
    </dgm:pt>
    <dgm:pt modelId="{C8210BB5-19D9-46E8-BF62-2A686E42CAAF}" type="parTrans" cxnId="{C4DA2944-208B-41F6-84A6-689284FCFC05}">
      <dgm:prSet/>
      <dgm:spPr/>
      <dgm:t>
        <a:bodyPr/>
        <a:lstStyle/>
        <a:p>
          <a:endParaRPr lang="en-US" sz="2800"/>
        </a:p>
      </dgm:t>
    </dgm:pt>
    <dgm:pt modelId="{DE2A51F4-83C3-4E43-8C8E-66AA58DB2C25}" type="sibTrans" cxnId="{C4DA2944-208B-41F6-84A6-689284FCFC05}">
      <dgm:prSet/>
      <dgm:spPr/>
      <dgm:t>
        <a:bodyPr/>
        <a:lstStyle/>
        <a:p>
          <a:endParaRPr lang="en-US" sz="2800"/>
        </a:p>
      </dgm:t>
    </dgm:pt>
    <dgm:pt modelId="{F5DB0D69-D65D-48FE-8F1C-114DC6EB1F37}">
      <dgm:prSet custT="1"/>
      <dgm:spPr/>
      <dgm:t>
        <a:bodyPr/>
        <a:lstStyle/>
        <a:p>
          <a:r>
            <a:rPr lang="es-ES_tradnl" sz="2800" dirty="0"/>
            <a:t>Presentación y validación:</a:t>
          </a:r>
        </a:p>
        <a:p>
          <a:r>
            <a:rPr lang="es-ES_tradnl" sz="2800" dirty="0"/>
            <a:t>Taller </a:t>
          </a:r>
          <a:endParaRPr lang="en-US" sz="2800" dirty="0"/>
        </a:p>
      </dgm:t>
    </dgm:pt>
    <dgm:pt modelId="{AB922CC9-3BE0-4116-8767-DE5644342D5B}" type="parTrans" cxnId="{D10E96D2-31BD-4FFD-B6F4-B448605886F4}">
      <dgm:prSet/>
      <dgm:spPr/>
      <dgm:t>
        <a:bodyPr/>
        <a:lstStyle/>
        <a:p>
          <a:endParaRPr lang="en-US" sz="2800"/>
        </a:p>
      </dgm:t>
    </dgm:pt>
    <dgm:pt modelId="{DF6C9EA2-8531-4479-AFA4-DF0EE5C9E8D6}" type="sibTrans" cxnId="{D10E96D2-31BD-4FFD-B6F4-B448605886F4}">
      <dgm:prSet/>
      <dgm:spPr/>
      <dgm:t>
        <a:bodyPr/>
        <a:lstStyle/>
        <a:p>
          <a:endParaRPr lang="en-US" sz="2800"/>
        </a:p>
      </dgm:t>
    </dgm:pt>
    <dgm:pt modelId="{EA5BCE65-DCD9-48B4-A52B-6F4B4C27A85A}">
      <dgm:prSet custT="1"/>
      <dgm:spPr/>
      <dgm:t>
        <a:bodyPr/>
        <a:lstStyle/>
        <a:p>
          <a:r>
            <a:rPr lang="es-ES_tradnl" sz="2800" dirty="0"/>
            <a:t>Consolidar estrategias y acciones</a:t>
          </a:r>
          <a:endParaRPr lang="en-US" sz="2800" dirty="0"/>
        </a:p>
      </dgm:t>
    </dgm:pt>
    <dgm:pt modelId="{E9009896-D4D4-4EE0-B490-D47CECC3751B}" type="parTrans" cxnId="{3EBD805C-5FDC-4CCC-9078-60C4ED7A7A96}">
      <dgm:prSet/>
      <dgm:spPr/>
      <dgm:t>
        <a:bodyPr/>
        <a:lstStyle/>
        <a:p>
          <a:endParaRPr lang="en-US" sz="2800"/>
        </a:p>
      </dgm:t>
    </dgm:pt>
    <dgm:pt modelId="{950A2365-8033-4EEE-8597-2959D2D1D5EC}" type="sibTrans" cxnId="{3EBD805C-5FDC-4CCC-9078-60C4ED7A7A96}">
      <dgm:prSet/>
      <dgm:spPr/>
      <dgm:t>
        <a:bodyPr/>
        <a:lstStyle/>
        <a:p>
          <a:endParaRPr lang="en-US" sz="2800"/>
        </a:p>
      </dgm:t>
    </dgm:pt>
    <dgm:pt modelId="{7C35E922-1C22-4B28-A186-595D6433B6F8}" type="pres">
      <dgm:prSet presAssocID="{5E5366D2-529D-4DFE-A440-57012E367988}" presName="root" presStyleCnt="0">
        <dgm:presLayoutVars>
          <dgm:dir/>
          <dgm:resizeHandles val="exact"/>
        </dgm:presLayoutVars>
      </dgm:prSet>
      <dgm:spPr/>
    </dgm:pt>
    <dgm:pt modelId="{9A833931-6887-40E3-A81F-4CCC6BCA1BF2}" type="pres">
      <dgm:prSet presAssocID="{5E5366D2-529D-4DFE-A440-57012E367988}" presName="container" presStyleCnt="0">
        <dgm:presLayoutVars>
          <dgm:dir/>
          <dgm:resizeHandles val="exact"/>
        </dgm:presLayoutVars>
      </dgm:prSet>
      <dgm:spPr/>
    </dgm:pt>
    <dgm:pt modelId="{8751C24F-A8FE-4A7C-B73C-F62846E9727A}" type="pres">
      <dgm:prSet presAssocID="{2C13202A-23AA-4E67-AB57-24615A1083EA}" presName="compNode" presStyleCnt="0"/>
      <dgm:spPr/>
    </dgm:pt>
    <dgm:pt modelId="{3FBA88B6-F607-4D3F-B225-D693E71B8119}" type="pres">
      <dgm:prSet presAssocID="{2C13202A-23AA-4E67-AB57-24615A1083EA}" presName="iconBgRect" presStyleLbl="bgShp" presStyleIdx="0" presStyleCnt="6"/>
      <dgm:spPr/>
    </dgm:pt>
    <dgm:pt modelId="{838CD5FB-CBC2-472D-BED6-0D29342A0600}" type="pres">
      <dgm:prSet presAssocID="{2C13202A-23AA-4E67-AB57-24615A1083E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76361B79-D717-4087-B623-55D8E9C5B3FF}" type="pres">
      <dgm:prSet presAssocID="{2C13202A-23AA-4E67-AB57-24615A1083EA}" presName="spaceRect" presStyleCnt="0"/>
      <dgm:spPr/>
    </dgm:pt>
    <dgm:pt modelId="{4608E364-D8B5-4C1D-B690-B1EFBA0731B7}" type="pres">
      <dgm:prSet presAssocID="{2C13202A-23AA-4E67-AB57-24615A1083EA}" presName="textRect" presStyleLbl="revTx" presStyleIdx="0" presStyleCnt="6">
        <dgm:presLayoutVars>
          <dgm:chMax val="1"/>
          <dgm:chPref val="1"/>
        </dgm:presLayoutVars>
      </dgm:prSet>
      <dgm:spPr/>
    </dgm:pt>
    <dgm:pt modelId="{2C698F82-7BD0-4EB0-B0B3-9657E43BCADE}" type="pres">
      <dgm:prSet presAssocID="{D6F58CF6-C83B-4CA4-921A-2B129FF0E755}" presName="sibTrans" presStyleLbl="sibTrans2D1" presStyleIdx="0" presStyleCnt="0"/>
      <dgm:spPr/>
    </dgm:pt>
    <dgm:pt modelId="{C1121102-B669-4619-8FC1-370D574A39DA}" type="pres">
      <dgm:prSet presAssocID="{445E4F1C-19ED-4310-B945-807F4307CB27}" presName="compNode" presStyleCnt="0"/>
      <dgm:spPr/>
    </dgm:pt>
    <dgm:pt modelId="{CFA8514D-6043-4DAF-B585-EEB178CC330A}" type="pres">
      <dgm:prSet presAssocID="{445E4F1C-19ED-4310-B945-807F4307CB27}" presName="iconBgRect" presStyleLbl="bgShp" presStyleIdx="1" presStyleCnt="6"/>
      <dgm:spPr/>
    </dgm:pt>
    <dgm:pt modelId="{57C1C8E1-7CCD-4B00-80A8-C68EB8833B40}" type="pres">
      <dgm:prSet presAssocID="{445E4F1C-19ED-4310-B945-807F4307CB2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E0FC7B2-75BB-46A7-8171-4ADA480614B5}" type="pres">
      <dgm:prSet presAssocID="{445E4F1C-19ED-4310-B945-807F4307CB27}" presName="spaceRect" presStyleCnt="0"/>
      <dgm:spPr/>
    </dgm:pt>
    <dgm:pt modelId="{8B12238C-7101-4065-913E-829E52FF0200}" type="pres">
      <dgm:prSet presAssocID="{445E4F1C-19ED-4310-B945-807F4307CB27}" presName="textRect" presStyleLbl="revTx" presStyleIdx="1" presStyleCnt="6" custScaleY="121863">
        <dgm:presLayoutVars>
          <dgm:chMax val="1"/>
          <dgm:chPref val="1"/>
        </dgm:presLayoutVars>
      </dgm:prSet>
      <dgm:spPr/>
    </dgm:pt>
    <dgm:pt modelId="{3FFCFE46-6124-4AAF-A806-BB1F927E6E05}" type="pres">
      <dgm:prSet presAssocID="{CE943994-A451-4A88-83ED-792777874CF1}" presName="sibTrans" presStyleLbl="sibTrans2D1" presStyleIdx="0" presStyleCnt="0"/>
      <dgm:spPr/>
    </dgm:pt>
    <dgm:pt modelId="{D875E025-9F4C-4612-91CF-0C43A115A406}" type="pres">
      <dgm:prSet presAssocID="{80DAA138-0AA1-4408-844D-7D19303F9EDF}" presName="compNode" presStyleCnt="0"/>
      <dgm:spPr/>
    </dgm:pt>
    <dgm:pt modelId="{90B2B94E-DC3E-4A60-8375-F30AEFA82497}" type="pres">
      <dgm:prSet presAssocID="{80DAA138-0AA1-4408-844D-7D19303F9EDF}" presName="iconBgRect" presStyleLbl="bgShp" presStyleIdx="2" presStyleCnt="6"/>
      <dgm:spPr/>
    </dgm:pt>
    <dgm:pt modelId="{AE2B858E-F15A-4BB9-ABD5-FD21AEA15AF4}" type="pres">
      <dgm:prSet presAssocID="{80DAA138-0AA1-4408-844D-7D19303F9E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ve"/>
        </a:ext>
      </dgm:extLst>
    </dgm:pt>
    <dgm:pt modelId="{B95016A4-101C-4A1B-BF72-1C7AB55F536C}" type="pres">
      <dgm:prSet presAssocID="{80DAA138-0AA1-4408-844D-7D19303F9EDF}" presName="spaceRect" presStyleCnt="0"/>
      <dgm:spPr/>
    </dgm:pt>
    <dgm:pt modelId="{215A720C-07FF-4603-9B05-E5A05911771A}" type="pres">
      <dgm:prSet presAssocID="{80DAA138-0AA1-4408-844D-7D19303F9EDF}" presName="textRect" presStyleLbl="revTx" presStyleIdx="2" presStyleCnt="6">
        <dgm:presLayoutVars>
          <dgm:chMax val="1"/>
          <dgm:chPref val="1"/>
        </dgm:presLayoutVars>
      </dgm:prSet>
      <dgm:spPr/>
    </dgm:pt>
    <dgm:pt modelId="{AE7EBD7E-90FB-446A-96A9-57967F45240A}" type="pres">
      <dgm:prSet presAssocID="{26CEE7D4-B153-4C04-AAF9-D2E79D8E55EA}" presName="sibTrans" presStyleLbl="sibTrans2D1" presStyleIdx="0" presStyleCnt="0"/>
      <dgm:spPr/>
    </dgm:pt>
    <dgm:pt modelId="{D6AFEB67-9C01-4A1B-8C4E-5CAC6D215127}" type="pres">
      <dgm:prSet presAssocID="{EF6348F9-2D42-4767-8FDA-65F9D92EECC1}" presName="compNode" presStyleCnt="0"/>
      <dgm:spPr/>
    </dgm:pt>
    <dgm:pt modelId="{DA9B3228-584B-4637-9CF6-6B9DEA2F0A1B}" type="pres">
      <dgm:prSet presAssocID="{EF6348F9-2D42-4767-8FDA-65F9D92EECC1}" presName="iconBgRect" presStyleLbl="bgShp" presStyleIdx="3" presStyleCnt="6"/>
      <dgm:spPr/>
    </dgm:pt>
    <dgm:pt modelId="{3A68853C-1833-4EA5-BD16-B1592F09AE53}" type="pres">
      <dgm:prSet presAssocID="{EF6348F9-2D42-4767-8FDA-65F9D92EECC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p with pin"/>
        </a:ext>
      </dgm:extLst>
    </dgm:pt>
    <dgm:pt modelId="{5C991A8A-1383-4680-9343-8C07F6E7701C}" type="pres">
      <dgm:prSet presAssocID="{EF6348F9-2D42-4767-8FDA-65F9D92EECC1}" presName="spaceRect" presStyleCnt="0"/>
      <dgm:spPr/>
    </dgm:pt>
    <dgm:pt modelId="{8E8A3186-E6C3-439B-93EC-843797228114}" type="pres">
      <dgm:prSet presAssocID="{EF6348F9-2D42-4767-8FDA-65F9D92EECC1}" presName="textRect" presStyleLbl="revTx" presStyleIdx="3" presStyleCnt="6">
        <dgm:presLayoutVars>
          <dgm:chMax val="1"/>
          <dgm:chPref val="1"/>
        </dgm:presLayoutVars>
      </dgm:prSet>
      <dgm:spPr/>
    </dgm:pt>
    <dgm:pt modelId="{A8B144C3-19DE-4FBB-891A-D5BCB0047D46}" type="pres">
      <dgm:prSet presAssocID="{DE2A51F4-83C3-4E43-8C8E-66AA58DB2C25}" presName="sibTrans" presStyleLbl="sibTrans2D1" presStyleIdx="0" presStyleCnt="0"/>
      <dgm:spPr/>
    </dgm:pt>
    <dgm:pt modelId="{26A0A62C-1C7E-40B8-9822-4E8895ECB723}" type="pres">
      <dgm:prSet presAssocID="{F5DB0D69-D65D-48FE-8F1C-114DC6EB1F37}" presName="compNode" presStyleCnt="0"/>
      <dgm:spPr/>
    </dgm:pt>
    <dgm:pt modelId="{F376AFDD-1890-4B91-BA7D-61CD8AE8ACB7}" type="pres">
      <dgm:prSet presAssocID="{F5DB0D69-D65D-48FE-8F1C-114DC6EB1F37}" presName="iconBgRect" presStyleLbl="bgShp" presStyleIdx="4" presStyleCnt="6"/>
      <dgm:spPr/>
    </dgm:pt>
    <dgm:pt modelId="{69E67140-1459-4418-B92E-62C099AB5AE2}" type="pres">
      <dgm:prSet presAssocID="{F5DB0D69-D65D-48FE-8F1C-114DC6EB1F3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ca de verificación"/>
        </a:ext>
      </dgm:extLst>
    </dgm:pt>
    <dgm:pt modelId="{12933C89-92D7-4C4C-954A-634A37BE5C82}" type="pres">
      <dgm:prSet presAssocID="{F5DB0D69-D65D-48FE-8F1C-114DC6EB1F37}" presName="spaceRect" presStyleCnt="0"/>
      <dgm:spPr/>
    </dgm:pt>
    <dgm:pt modelId="{D66D3686-3F95-4F4D-AFCE-990C49C3F0A6}" type="pres">
      <dgm:prSet presAssocID="{F5DB0D69-D65D-48FE-8F1C-114DC6EB1F37}" presName="textRect" presStyleLbl="revTx" presStyleIdx="4" presStyleCnt="6">
        <dgm:presLayoutVars>
          <dgm:chMax val="1"/>
          <dgm:chPref val="1"/>
        </dgm:presLayoutVars>
      </dgm:prSet>
      <dgm:spPr/>
    </dgm:pt>
    <dgm:pt modelId="{CFC83858-EB64-4EC8-897A-0325CAEC2E6D}" type="pres">
      <dgm:prSet presAssocID="{DF6C9EA2-8531-4479-AFA4-DF0EE5C9E8D6}" presName="sibTrans" presStyleLbl="sibTrans2D1" presStyleIdx="0" presStyleCnt="0"/>
      <dgm:spPr/>
    </dgm:pt>
    <dgm:pt modelId="{B275265E-C812-4E29-9CC1-CD95060D03E0}" type="pres">
      <dgm:prSet presAssocID="{EA5BCE65-DCD9-48B4-A52B-6F4B4C27A85A}" presName="compNode" presStyleCnt="0"/>
      <dgm:spPr/>
    </dgm:pt>
    <dgm:pt modelId="{3FD8A939-F91D-4C27-8615-59A0B91E6469}" type="pres">
      <dgm:prSet presAssocID="{EA5BCE65-DCD9-48B4-A52B-6F4B4C27A85A}" presName="iconBgRect" presStyleLbl="bgShp" presStyleIdx="5" presStyleCnt="6"/>
      <dgm:spPr/>
    </dgm:pt>
    <dgm:pt modelId="{F558CD85-3B48-4A17-ABE9-F1A707E96707}" type="pres">
      <dgm:prSet presAssocID="{EA5BCE65-DCD9-48B4-A52B-6F4B4C27A85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ngranajes"/>
        </a:ext>
      </dgm:extLst>
    </dgm:pt>
    <dgm:pt modelId="{DF88977B-268B-4C50-AF5B-7051A08FEE15}" type="pres">
      <dgm:prSet presAssocID="{EA5BCE65-DCD9-48B4-A52B-6F4B4C27A85A}" presName="spaceRect" presStyleCnt="0"/>
      <dgm:spPr/>
    </dgm:pt>
    <dgm:pt modelId="{97956AFA-CE24-4ADC-9D33-9D2F782C09AA}" type="pres">
      <dgm:prSet presAssocID="{EA5BCE65-DCD9-48B4-A52B-6F4B4C27A85A}" presName="textRect" presStyleLbl="revTx" presStyleIdx="5" presStyleCnt="6">
        <dgm:presLayoutVars>
          <dgm:chMax val="1"/>
          <dgm:chPref val="1"/>
        </dgm:presLayoutVars>
      </dgm:prSet>
      <dgm:spPr/>
    </dgm:pt>
  </dgm:ptLst>
  <dgm:cxnLst>
    <dgm:cxn modelId="{BAE92B02-60D1-41FB-A550-BE6EBC9885D1}" type="presOf" srcId="{EF6348F9-2D42-4767-8FDA-65F9D92EECC1}" destId="{8E8A3186-E6C3-439B-93EC-843797228114}" srcOrd="0" destOrd="0" presId="urn:microsoft.com/office/officeart/2018/2/layout/IconCircleList"/>
    <dgm:cxn modelId="{F8793407-6F5D-4EC7-9EA5-9699739CACCB}" type="presOf" srcId="{CE943994-A451-4A88-83ED-792777874CF1}" destId="{3FFCFE46-6124-4AAF-A806-BB1F927E6E05}" srcOrd="0" destOrd="0" presId="urn:microsoft.com/office/officeart/2018/2/layout/IconCircleList"/>
    <dgm:cxn modelId="{10B47810-D666-466F-BB4C-E96D7D8165C1}" type="presOf" srcId="{5E5366D2-529D-4DFE-A440-57012E367988}" destId="{7C35E922-1C22-4B28-A186-595D6433B6F8}" srcOrd="0" destOrd="0" presId="urn:microsoft.com/office/officeart/2018/2/layout/IconCircleList"/>
    <dgm:cxn modelId="{68C9AF32-0218-477C-BF44-CE2BE3811CEE}" type="presOf" srcId="{445E4F1C-19ED-4310-B945-807F4307CB27}" destId="{8B12238C-7101-4065-913E-829E52FF0200}" srcOrd="0" destOrd="0" presId="urn:microsoft.com/office/officeart/2018/2/layout/IconCircleList"/>
    <dgm:cxn modelId="{CE80983F-E3D7-4B02-AD24-3CA7762F5621}" type="presOf" srcId="{DE2A51F4-83C3-4E43-8C8E-66AA58DB2C25}" destId="{A8B144C3-19DE-4FBB-891A-D5BCB0047D46}" srcOrd="0" destOrd="0" presId="urn:microsoft.com/office/officeart/2018/2/layout/IconCircleList"/>
    <dgm:cxn modelId="{3EBD805C-5FDC-4CCC-9078-60C4ED7A7A96}" srcId="{5E5366D2-529D-4DFE-A440-57012E367988}" destId="{EA5BCE65-DCD9-48B4-A52B-6F4B4C27A85A}" srcOrd="5" destOrd="0" parTransId="{E9009896-D4D4-4EE0-B490-D47CECC3751B}" sibTransId="{950A2365-8033-4EEE-8597-2959D2D1D5EC}"/>
    <dgm:cxn modelId="{C4DA2944-208B-41F6-84A6-689284FCFC05}" srcId="{5E5366D2-529D-4DFE-A440-57012E367988}" destId="{EF6348F9-2D42-4767-8FDA-65F9D92EECC1}" srcOrd="3" destOrd="0" parTransId="{C8210BB5-19D9-46E8-BF62-2A686E42CAAF}" sibTransId="{DE2A51F4-83C3-4E43-8C8E-66AA58DB2C25}"/>
    <dgm:cxn modelId="{9EE13572-F75E-48D1-944A-286C29A744D9}" type="presOf" srcId="{F5DB0D69-D65D-48FE-8F1C-114DC6EB1F37}" destId="{D66D3686-3F95-4F4D-AFCE-990C49C3F0A6}" srcOrd="0" destOrd="0" presId="urn:microsoft.com/office/officeart/2018/2/layout/IconCircleList"/>
    <dgm:cxn modelId="{A8A03E55-C428-40B9-942A-CA1166AC9F59}" type="presOf" srcId="{80DAA138-0AA1-4408-844D-7D19303F9EDF}" destId="{215A720C-07FF-4603-9B05-E5A05911771A}" srcOrd="0" destOrd="0" presId="urn:microsoft.com/office/officeart/2018/2/layout/IconCircleList"/>
    <dgm:cxn modelId="{968FAC7D-BC86-445C-ADA1-E49B714B8F41}" type="presOf" srcId="{2C13202A-23AA-4E67-AB57-24615A1083EA}" destId="{4608E364-D8B5-4C1D-B690-B1EFBA0731B7}" srcOrd="0" destOrd="0" presId="urn:microsoft.com/office/officeart/2018/2/layout/IconCircleList"/>
    <dgm:cxn modelId="{9D2D4B87-1D50-4682-BCBC-D6A7C2B60B93}" srcId="{5E5366D2-529D-4DFE-A440-57012E367988}" destId="{80DAA138-0AA1-4408-844D-7D19303F9EDF}" srcOrd="2" destOrd="0" parTransId="{6F82456C-06E7-484C-AA6E-448AAD354F1F}" sibTransId="{26CEE7D4-B153-4C04-AAF9-D2E79D8E55EA}"/>
    <dgm:cxn modelId="{62C12189-609B-4197-B8B9-9019EDE78BD1}" srcId="{5E5366D2-529D-4DFE-A440-57012E367988}" destId="{2C13202A-23AA-4E67-AB57-24615A1083EA}" srcOrd="0" destOrd="0" parTransId="{E101B703-1C56-48F7-8871-4788232C64DF}" sibTransId="{D6F58CF6-C83B-4CA4-921A-2B129FF0E755}"/>
    <dgm:cxn modelId="{7470C989-C6D1-4647-91FF-AC51C110EA2D}" srcId="{5E5366D2-529D-4DFE-A440-57012E367988}" destId="{445E4F1C-19ED-4310-B945-807F4307CB27}" srcOrd="1" destOrd="0" parTransId="{AACD5E0F-AA44-4F17-B979-4ACDC0C75864}" sibTransId="{CE943994-A451-4A88-83ED-792777874CF1}"/>
    <dgm:cxn modelId="{ED73109F-A2D9-41DB-8E9C-67FFBBB8C421}" type="presOf" srcId="{26CEE7D4-B153-4C04-AAF9-D2E79D8E55EA}" destId="{AE7EBD7E-90FB-446A-96A9-57967F45240A}" srcOrd="0" destOrd="0" presId="urn:microsoft.com/office/officeart/2018/2/layout/IconCircleList"/>
    <dgm:cxn modelId="{EFEE6FAA-D721-4BB8-9AE6-2C79F31D0D91}" type="presOf" srcId="{D6F58CF6-C83B-4CA4-921A-2B129FF0E755}" destId="{2C698F82-7BD0-4EB0-B0B3-9657E43BCADE}" srcOrd="0" destOrd="0" presId="urn:microsoft.com/office/officeart/2018/2/layout/IconCircleList"/>
    <dgm:cxn modelId="{9BDFC9C5-0D1A-43AC-B55D-A2E22E575162}" type="presOf" srcId="{DF6C9EA2-8531-4479-AFA4-DF0EE5C9E8D6}" destId="{CFC83858-EB64-4EC8-897A-0325CAEC2E6D}" srcOrd="0" destOrd="0" presId="urn:microsoft.com/office/officeart/2018/2/layout/IconCircleList"/>
    <dgm:cxn modelId="{D10E96D2-31BD-4FFD-B6F4-B448605886F4}" srcId="{5E5366D2-529D-4DFE-A440-57012E367988}" destId="{F5DB0D69-D65D-48FE-8F1C-114DC6EB1F37}" srcOrd="4" destOrd="0" parTransId="{AB922CC9-3BE0-4116-8767-DE5644342D5B}" sibTransId="{DF6C9EA2-8531-4479-AFA4-DF0EE5C9E8D6}"/>
    <dgm:cxn modelId="{ED3CB0FA-A1A5-4B41-9E86-FF3DFA1EE257}" type="presOf" srcId="{EA5BCE65-DCD9-48B4-A52B-6F4B4C27A85A}" destId="{97956AFA-CE24-4ADC-9D33-9D2F782C09AA}" srcOrd="0" destOrd="0" presId="urn:microsoft.com/office/officeart/2018/2/layout/IconCircleList"/>
    <dgm:cxn modelId="{EC80987D-9280-489C-8D94-931D7C932180}" type="presParOf" srcId="{7C35E922-1C22-4B28-A186-595D6433B6F8}" destId="{9A833931-6887-40E3-A81F-4CCC6BCA1BF2}" srcOrd="0" destOrd="0" presId="urn:microsoft.com/office/officeart/2018/2/layout/IconCircleList"/>
    <dgm:cxn modelId="{58D18873-B620-4EDB-8E80-A4350E1EE813}" type="presParOf" srcId="{9A833931-6887-40E3-A81F-4CCC6BCA1BF2}" destId="{8751C24F-A8FE-4A7C-B73C-F62846E9727A}" srcOrd="0" destOrd="0" presId="urn:microsoft.com/office/officeart/2018/2/layout/IconCircleList"/>
    <dgm:cxn modelId="{E22E1134-1E05-4565-9C82-2EE4D150B8F7}" type="presParOf" srcId="{8751C24F-A8FE-4A7C-B73C-F62846E9727A}" destId="{3FBA88B6-F607-4D3F-B225-D693E71B8119}" srcOrd="0" destOrd="0" presId="urn:microsoft.com/office/officeart/2018/2/layout/IconCircleList"/>
    <dgm:cxn modelId="{F3C45E51-2C57-45C0-9BC0-2188E37E850B}" type="presParOf" srcId="{8751C24F-A8FE-4A7C-B73C-F62846E9727A}" destId="{838CD5FB-CBC2-472D-BED6-0D29342A0600}" srcOrd="1" destOrd="0" presId="urn:microsoft.com/office/officeart/2018/2/layout/IconCircleList"/>
    <dgm:cxn modelId="{F5360459-B0B5-4365-9503-15DB2FC00B9C}" type="presParOf" srcId="{8751C24F-A8FE-4A7C-B73C-F62846E9727A}" destId="{76361B79-D717-4087-B623-55D8E9C5B3FF}" srcOrd="2" destOrd="0" presId="urn:microsoft.com/office/officeart/2018/2/layout/IconCircleList"/>
    <dgm:cxn modelId="{24E1B247-59B9-467A-B679-CC66E32970D0}" type="presParOf" srcId="{8751C24F-A8FE-4A7C-B73C-F62846E9727A}" destId="{4608E364-D8B5-4C1D-B690-B1EFBA0731B7}" srcOrd="3" destOrd="0" presId="urn:microsoft.com/office/officeart/2018/2/layout/IconCircleList"/>
    <dgm:cxn modelId="{F1FFF708-7140-4B99-9240-83A2371FE131}" type="presParOf" srcId="{9A833931-6887-40E3-A81F-4CCC6BCA1BF2}" destId="{2C698F82-7BD0-4EB0-B0B3-9657E43BCADE}" srcOrd="1" destOrd="0" presId="urn:microsoft.com/office/officeart/2018/2/layout/IconCircleList"/>
    <dgm:cxn modelId="{C22C87A5-CCDE-474D-B101-D6AA32495A6C}" type="presParOf" srcId="{9A833931-6887-40E3-A81F-4CCC6BCA1BF2}" destId="{C1121102-B669-4619-8FC1-370D574A39DA}" srcOrd="2" destOrd="0" presId="urn:microsoft.com/office/officeart/2018/2/layout/IconCircleList"/>
    <dgm:cxn modelId="{477F9E14-8BD6-4E69-98BD-7DE8D39A8A56}" type="presParOf" srcId="{C1121102-B669-4619-8FC1-370D574A39DA}" destId="{CFA8514D-6043-4DAF-B585-EEB178CC330A}" srcOrd="0" destOrd="0" presId="urn:microsoft.com/office/officeart/2018/2/layout/IconCircleList"/>
    <dgm:cxn modelId="{32428AA4-EE23-4426-9186-174C18C13F30}" type="presParOf" srcId="{C1121102-B669-4619-8FC1-370D574A39DA}" destId="{57C1C8E1-7CCD-4B00-80A8-C68EB8833B40}" srcOrd="1" destOrd="0" presId="urn:microsoft.com/office/officeart/2018/2/layout/IconCircleList"/>
    <dgm:cxn modelId="{92AA83F8-498E-438B-BD9E-8CB094B2E4A1}" type="presParOf" srcId="{C1121102-B669-4619-8FC1-370D574A39DA}" destId="{2E0FC7B2-75BB-46A7-8171-4ADA480614B5}" srcOrd="2" destOrd="0" presId="urn:microsoft.com/office/officeart/2018/2/layout/IconCircleList"/>
    <dgm:cxn modelId="{08D69969-C56B-4EFB-85D2-501B953A466D}" type="presParOf" srcId="{C1121102-B669-4619-8FC1-370D574A39DA}" destId="{8B12238C-7101-4065-913E-829E52FF0200}" srcOrd="3" destOrd="0" presId="urn:microsoft.com/office/officeart/2018/2/layout/IconCircleList"/>
    <dgm:cxn modelId="{65B5C00C-AFDC-458A-B2D7-AEE9FF1EA091}" type="presParOf" srcId="{9A833931-6887-40E3-A81F-4CCC6BCA1BF2}" destId="{3FFCFE46-6124-4AAF-A806-BB1F927E6E05}" srcOrd="3" destOrd="0" presId="urn:microsoft.com/office/officeart/2018/2/layout/IconCircleList"/>
    <dgm:cxn modelId="{B8FD9542-6053-4381-B8D5-A0630A58C793}" type="presParOf" srcId="{9A833931-6887-40E3-A81F-4CCC6BCA1BF2}" destId="{D875E025-9F4C-4612-91CF-0C43A115A406}" srcOrd="4" destOrd="0" presId="urn:microsoft.com/office/officeart/2018/2/layout/IconCircleList"/>
    <dgm:cxn modelId="{2AA5BD37-3B2D-4769-BD10-99D27BF1F357}" type="presParOf" srcId="{D875E025-9F4C-4612-91CF-0C43A115A406}" destId="{90B2B94E-DC3E-4A60-8375-F30AEFA82497}" srcOrd="0" destOrd="0" presId="urn:microsoft.com/office/officeart/2018/2/layout/IconCircleList"/>
    <dgm:cxn modelId="{DE9B62D6-B0CA-4056-BFDF-2729A7B8D6E3}" type="presParOf" srcId="{D875E025-9F4C-4612-91CF-0C43A115A406}" destId="{AE2B858E-F15A-4BB9-ABD5-FD21AEA15AF4}" srcOrd="1" destOrd="0" presId="urn:microsoft.com/office/officeart/2018/2/layout/IconCircleList"/>
    <dgm:cxn modelId="{1D5FF0EF-AB7D-4600-AEB4-5AA3259CA89F}" type="presParOf" srcId="{D875E025-9F4C-4612-91CF-0C43A115A406}" destId="{B95016A4-101C-4A1B-BF72-1C7AB55F536C}" srcOrd="2" destOrd="0" presId="urn:microsoft.com/office/officeart/2018/2/layout/IconCircleList"/>
    <dgm:cxn modelId="{B254302B-291F-4033-AB2E-50589F67E5BB}" type="presParOf" srcId="{D875E025-9F4C-4612-91CF-0C43A115A406}" destId="{215A720C-07FF-4603-9B05-E5A05911771A}" srcOrd="3" destOrd="0" presId="urn:microsoft.com/office/officeart/2018/2/layout/IconCircleList"/>
    <dgm:cxn modelId="{48A20776-E677-48BE-B97F-8BEEF4456B1C}" type="presParOf" srcId="{9A833931-6887-40E3-A81F-4CCC6BCA1BF2}" destId="{AE7EBD7E-90FB-446A-96A9-57967F45240A}" srcOrd="5" destOrd="0" presId="urn:microsoft.com/office/officeart/2018/2/layout/IconCircleList"/>
    <dgm:cxn modelId="{A9D7E75C-F55C-4AE2-80BF-8CEE3B044310}" type="presParOf" srcId="{9A833931-6887-40E3-A81F-4CCC6BCA1BF2}" destId="{D6AFEB67-9C01-4A1B-8C4E-5CAC6D215127}" srcOrd="6" destOrd="0" presId="urn:microsoft.com/office/officeart/2018/2/layout/IconCircleList"/>
    <dgm:cxn modelId="{F3E44C82-D031-49B9-AA73-E1C7C0C8DDA0}" type="presParOf" srcId="{D6AFEB67-9C01-4A1B-8C4E-5CAC6D215127}" destId="{DA9B3228-584B-4637-9CF6-6B9DEA2F0A1B}" srcOrd="0" destOrd="0" presId="urn:microsoft.com/office/officeart/2018/2/layout/IconCircleList"/>
    <dgm:cxn modelId="{2E122A12-152D-446F-94C7-30608DA3F421}" type="presParOf" srcId="{D6AFEB67-9C01-4A1B-8C4E-5CAC6D215127}" destId="{3A68853C-1833-4EA5-BD16-B1592F09AE53}" srcOrd="1" destOrd="0" presId="urn:microsoft.com/office/officeart/2018/2/layout/IconCircleList"/>
    <dgm:cxn modelId="{CD27AD11-8D3D-4AAF-B3F6-293EC14B4A87}" type="presParOf" srcId="{D6AFEB67-9C01-4A1B-8C4E-5CAC6D215127}" destId="{5C991A8A-1383-4680-9343-8C07F6E7701C}" srcOrd="2" destOrd="0" presId="urn:microsoft.com/office/officeart/2018/2/layout/IconCircleList"/>
    <dgm:cxn modelId="{7C23BE39-4531-461A-AA81-6092C30A3A18}" type="presParOf" srcId="{D6AFEB67-9C01-4A1B-8C4E-5CAC6D215127}" destId="{8E8A3186-E6C3-439B-93EC-843797228114}" srcOrd="3" destOrd="0" presId="urn:microsoft.com/office/officeart/2018/2/layout/IconCircleList"/>
    <dgm:cxn modelId="{5FF14FAB-08A9-4BBC-81B5-687BD3A4A0BC}" type="presParOf" srcId="{9A833931-6887-40E3-A81F-4CCC6BCA1BF2}" destId="{A8B144C3-19DE-4FBB-891A-D5BCB0047D46}" srcOrd="7" destOrd="0" presId="urn:microsoft.com/office/officeart/2018/2/layout/IconCircleList"/>
    <dgm:cxn modelId="{4F23659E-BEAF-4251-847A-6CC40851A07A}" type="presParOf" srcId="{9A833931-6887-40E3-A81F-4CCC6BCA1BF2}" destId="{26A0A62C-1C7E-40B8-9822-4E8895ECB723}" srcOrd="8" destOrd="0" presId="urn:microsoft.com/office/officeart/2018/2/layout/IconCircleList"/>
    <dgm:cxn modelId="{78813479-E64F-4E2A-9E92-4C64D0037B55}" type="presParOf" srcId="{26A0A62C-1C7E-40B8-9822-4E8895ECB723}" destId="{F376AFDD-1890-4B91-BA7D-61CD8AE8ACB7}" srcOrd="0" destOrd="0" presId="urn:microsoft.com/office/officeart/2018/2/layout/IconCircleList"/>
    <dgm:cxn modelId="{6B4D4A4B-D09A-4D51-A096-E7E8FD6F557A}" type="presParOf" srcId="{26A0A62C-1C7E-40B8-9822-4E8895ECB723}" destId="{69E67140-1459-4418-B92E-62C099AB5AE2}" srcOrd="1" destOrd="0" presId="urn:microsoft.com/office/officeart/2018/2/layout/IconCircleList"/>
    <dgm:cxn modelId="{F404D79B-30E3-4A01-AF6C-987C87D3CA0F}" type="presParOf" srcId="{26A0A62C-1C7E-40B8-9822-4E8895ECB723}" destId="{12933C89-92D7-4C4C-954A-634A37BE5C82}" srcOrd="2" destOrd="0" presId="urn:microsoft.com/office/officeart/2018/2/layout/IconCircleList"/>
    <dgm:cxn modelId="{79E86B90-805D-47CA-A644-7053616A0932}" type="presParOf" srcId="{26A0A62C-1C7E-40B8-9822-4E8895ECB723}" destId="{D66D3686-3F95-4F4D-AFCE-990C49C3F0A6}" srcOrd="3" destOrd="0" presId="urn:microsoft.com/office/officeart/2018/2/layout/IconCircleList"/>
    <dgm:cxn modelId="{73517D28-9B05-4175-89D3-E21DD31C17C4}" type="presParOf" srcId="{9A833931-6887-40E3-A81F-4CCC6BCA1BF2}" destId="{CFC83858-EB64-4EC8-897A-0325CAEC2E6D}" srcOrd="9" destOrd="0" presId="urn:microsoft.com/office/officeart/2018/2/layout/IconCircleList"/>
    <dgm:cxn modelId="{4714684A-EEBA-4BE2-8D14-BE38DDD39D95}" type="presParOf" srcId="{9A833931-6887-40E3-A81F-4CCC6BCA1BF2}" destId="{B275265E-C812-4E29-9CC1-CD95060D03E0}" srcOrd="10" destOrd="0" presId="urn:microsoft.com/office/officeart/2018/2/layout/IconCircleList"/>
    <dgm:cxn modelId="{CFEB0620-A28B-4462-9E63-84D7DBE6C6C4}" type="presParOf" srcId="{B275265E-C812-4E29-9CC1-CD95060D03E0}" destId="{3FD8A939-F91D-4C27-8615-59A0B91E6469}" srcOrd="0" destOrd="0" presId="urn:microsoft.com/office/officeart/2018/2/layout/IconCircleList"/>
    <dgm:cxn modelId="{BB87F707-35C4-40E2-AB9F-DAEC2FDC68CC}" type="presParOf" srcId="{B275265E-C812-4E29-9CC1-CD95060D03E0}" destId="{F558CD85-3B48-4A17-ABE9-F1A707E96707}" srcOrd="1" destOrd="0" presId="urn:microsoft.com/office/officeart/2018/2/layout/IconCircleList"/>
    <dgm:cxn modelId="{7C24D331-2AB2-4944-9069-16C44762D54F}" type="presParOf" srcId="{B275265E-C812-4E29-9CC1-CD95060D03E0}" destId="{DF88977B-268B-4C50-AF5B-7051A08FEE15}" srcOrd="2" destOrd="0" presId="urn:microsoft.com/office/officeart/2018/2/layout/IconCircleList"/>
    <dgm:cxn modelId="{7759B17B-3436-477E-97D8-09BA2EFF181A}" type="presParOf" srcId="{B275265E-C812-4E29-9CC1-CD95060D03E0}" destId="{97956AFA-CE24-4ADC-9D33-9D2F782C09A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BD6364-2B73-4523-B23D-5BD3D0DAF1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5CFC85C-7D0C-429C-8578-14DFA3D3C8C8}">
      <dgm:prSet custT="1"/>
      <dgm:spPr/>
      <dgm:t>
        <a:bodyPr/>
        <a:lstStyle/>
        <a:p>
          <a:r>
            <a:rPr lang="es-ES_tradnl" sz="3600" dirty="0"/>
            <a:t>El 60% de la organizaciones trabajan el tema de VIH y el 40% otras temáticas relacionadas con la prevención de violencia en todas sus formas, salud sexual y reproductiva, Tuberculosis, Población LGTBIQ+, Mujeres, Malaria. </a:t>
          </a:r>
          <a:endParaRPr lang="en-US" sz="3600" dirty="0"/>
        </a:p>
      </dgm:t>
    </dgm:pt>
    <dgm:pt modelId="{7837C798-19AF-49A7-BFE6-F1D8F6506111}" type="parTrans" cxnId="{3E1E8CEC-8426-4E01-91A5-347B49C56D23}">
      <dgm:prSet/>
      <dgm:spPr/>
      <dgm:t>
        <a:bodyPr/>
        <a:lstStyle/>
        <a:p>
          <a:endParaRPr lang="en-US" sz="4000"/>
        </a:p>
      </dgm:t>
    </dgm:pt>
    <dgm:pt modelId="{AE34E0D0-2EA7-4812-A89A-D8C23974CE90}" type="sibTrans" cxnId="{3E1E8CEC-8426-4E01-91A5-347B49C56D23}">
      <dgm:prSet/>
      <dgm:spPr/>
      <dgm:t>
        <a:bodyPr/>
        <a:lstStyle/>
        <a:p>
          <a:endParaRPr lang="en-US" sz="4000"/>
        </a:p>
      </dgm:t>
    </dgm:pt>
    <dgm:pt modelId="{ABEF7529-B8F2-45C5-908A-B2F82900D2A0}">
      <dgm:prSet custT="1"/>
      <dgm:spPr/>
      <dgm:t>
        <a:bodyPr/>
        <a:lstStyle/>
        <a:p>
          <a:r>
            <a:rPr lang="es-ES_tradnl" sz="3600"/>
            <a:t>Las líneas estratégicas de trabajo rondan en la prevención, sensibilización, educación, comunicación, fortalecimiento comunitario; y en menor grado en diagnóstico y tratamiento</a:t>
          </a:r>
          <a:endParaRPr lang="en-US" sz="3600" dirty="0"/>
        </a:p>
      </dgm:t>
    </dgm:pt>
    <dgm:pt modelId="{F021E91F-E167-49D4-804C-838E780FCB13}" type="parTrans" cxnId="{B84E3A08-88C5-4957-85C4-0FC392B13F54}">
      <dgm:prSet/>
      <dgm:spPr/>
      <dgm:t>
        <a:bodyPr/>
        <a:lstStyle/>
        <a:p>
          <a:endParaRPr lang="en-US" sz="4000"/>
        </a:p>
      </dgm:t>
    </dgm:pt>
    <dgm:pt modelId="{92CEDB5E-0EBD-4D10-BB52-EAE8F37B5256}" type="sibTrans" cxnId="{B84E3A08-88C5-4957-85C4-0FC392B13F54}">
      <dgm:prSet/>
      <dgm:spPr/>
      <dgm:t>
        <a:bodyPr/>
        <a:lstStyle/>
        <a:p>
          <a:endParaRPr lang="en-US" sz="4000"/>
        </a:p>
      </dgm:t>
    </dgm:pt>
    <dgm:pt modelId="{99716162-CA2F-452D-9A7F-81C772345880}">
      <dgm:prSet custT="1"/>
      <dgm:spPr/>
      <dgm:t>
        <a:bodyPr/>
        <a:lstStyle/>
        <a:p>
          <a:r>
            <a:rPr lang="es-ES_tradnl" sz="3600" dirty="0"/>
            <a:t>Las prioridades están particularmente ligados con su trabajo actual, destacando el impulso de la propuesta de ley TB, la actualización de la ley de VIH, el trabajo con poblaciones vulnerables en TB como privados de libertad.</a:t>
          </a:r>
          <a:endParaRPr lang="en-US" sz="3600" dirty="0"/>
        </a:p>
      </dgm:t>
    </dgm:pt>
    <dgm:pt modelId="{679841A1-8332-44CD-80DF-E22352200D01}" type="parTrans" cxnId="{A8E16BFD-2876-4D06-AF1E-82ACDED972AE}">
      <dgm:prSet/>
      <dgm:spPr/>
      <dgm:t>
        <a:bodyPr/>
        <a:lstStyle/>
        <a:p>
          <a:endParaRPr lang="en-US" sz="4000"/>
        </a:p>
      </dgm:t>
    </dgm:pt>
    <dgm:pt modelId="{A2362B60-869E-4A59-AD1A-2515CA975A44}" type="sibTrans" cxnId="{A8E16BFD-2876-4D06-AF1E-82ACDED972AE}">
      <dgm:prSet/>
      <dgm:spPr/>
      <dgm:t>
        <a:bodyPr/>
        <a:lstStyle/>
        <a:p>
          <a:endParaRPr lang="en-US" sz="4000"/>
        </a:p>
      </dgm:t>
    </dgm:pt>
    <dgm:pt modelId="{5CA9839E-3E2B-B844-B6F1-9369D1495796}" type="pres">
      <dgm:prSet presAssocID="{64BD6364-2B73-4523-B23D-5BD3D0DAF178}" presName="vert0" presStyleCnt="0">
        <dgm:presLayoutVars>
          <dgm:dir/>
          <dgm:animOne val="branch"/>
          <dgm:animLvl val="lvl"/>
        </dgm:presLayoutVars>
      </dgm:prSet>
      <dgm:spPr/>
    </dgm:pt>
    <dgm:pt modelId="{02A798FB-52D0-DF44-B8B3-469D033F2E01}" type="pres">
      <dgm:prSet presAssocID="{85CFC85C-7D0C-429C-8578-14DFA3D3C8C8}" presName="thickLine" presStyleLbl="alignNode1" presStyleIdx="0" presStyleCnt="3"/>
      <dgm:spPr/>
    </dgm:pt>
    <dgm:pt modelId="{1B4F2334-7F7A-E44B-9289-988836196799}" type="pres">
      <dgm:prSet presAssocID="{85CFC85C-7D0C-429C-8578-14DFA3D3C8C8}" presName="horz1" presStyleCnt="0"/>
      <dgm:spPr/>
    </dgm:pt>
    <dgm:pt modelId="{B27CADD1-42E9-9440-9937-7FF23F632818}" type="pres">
      <dgm:prSet presAssocID="{85CFC85C-7D0C-429C-8578-14DFA3D3C8C8}" presName="tx1" presStyleLbl="revTx" presStyleIdx="0" presStyleCnt="3"/>
      <dgm:spPr/>
    </dgm:pt>
    <dgm:pt modelId="{F9B008C0-BD28-A142-A55D-FC6483115581}" type="pres">
      <dgm:prSet presAssocID="{85CFC85C-7D0C-429C-8578-14DFA3D3C8C8}" presName="vert1" presStyleCnt="0"/>
      <dgm:spPr/>
    </dgm:pt>
    <dgm:pt modelId="{7E1BD140-6FB2-B24F-BF2F-F04C75667490}" type="pres">
      <dgm:prSet presAssocID="{ABEF7529-B8F2-45C5-908A-B2F82900D2A0}" presName="thickLine" presStyleLbl="alignNode1" presStyleIdx="1" presStyleCnt="3"/>
      <dgm:spPr/>
    </dgm:pt>
    <dgm:pt modelId="{935B42C5-8CD1-9143-9750-3235CA9D4C53}" type="pres">
      <dgm:prSet presAssocID="{ABEF7529-B8F2-45C5-908A-B2F82900D2A0}" presName="horz1" presStyleCnt="0"/>
      <dgm:spPr/>
    </dgm:pt>
    <dgm:pt modelId="{393657F4-519B-4F47-A284-2828D480BCDC}" type="pres">
      <dgm:prSet presAssocID="{ABEF7529-B8F2-45C5-908A-B2F82900D2A0}" presName="tx1" presStyleLbl="revTx" presStyleIdx="1" presStyleCnt="3"/>
      <dgm:spPr/>
    </dgm:pt>
    <dgm:pt modelId="{8C41091C-680E-834F-B10A-9E6885C7EBA4}" type="pres">
      <dgm:prSet presAssocID="{ABEF7529-B8F2-45C5-908A-B2F82900D2A0}" presName="vert1" presStyleCnt="0"/>
      <dgm:spPr/>
    </dgm:pt>
    <dgm:pt modelId="{667F7B56-11FC-7940-9888-0949A3503A2F}" type="pres">
      <dgm:prSet presAssocID="{99716162-CA2F-452D-9A7F-81C772345880}" presName="thickLine" presStyleLbl="alignNode1" presStyleIdx="2" presStyleCnt="3"/>
      <dgm:spPr/>
    </dgm:pt>
    <dgm:pt modelId="{C0BB1EDB-48B5-5A49-8924-D26CA08B06F7}" type="pres">
      <dgm:prSet presAssocID="{99716162-CA2F-452D-9A7F-81C772345880}" presName="horz1" presStyleCnt="0"/>
      <dgm:spPr/>
    </dgm:pt>
    <dgm:pt modelId="{B40127F0-AC9A-1C48-8C2F-AE2EFC0E1450}" type="pres">
      <dgm:prSet presAssocID="{99716162-CA2F-452D-9A7F-81C772345880}" presName="tx1" presStyleLbl="revTx" presStyleIdx="2" presStyleCnt="3"/>
      <dgm:spPr/>
    </dgm:pt>
    <dgm:pt modelId="{A8C5A7B1-BA5B-A440-B6DE-C24F4070BBC6}" type="pres">
      <dgm:prSet presAssocID="{99716162-CA2F-452D-9A7F-81C772345880}" presName="vert1" presStyleCnt="0"/>
      <dgm:spPr/>
    </dgm:pt>
  </dgm:ptLst>
  <dgm:cxnLst>
    <dgm:cxn modelId="{B84E3A08-88C5-4957-85C4-0FC392B13F54}" srcId="{64BD6364-2B73-4523-B23D-5BD3D0DAF178}" destId="{ABEF7529-B8F2-45C5-908A-B2F82900D2A0}" srcOrd="1" destOrd="0" parTransId="{F021E91F-E167-49D4-804C-838E780FCB13}" sibTransId="{92CEDB5E-0EBD-4D10-BB52-EAE8F37B5256}"/>
    <dgm:cxn modelId="{9132C05D-DA6E-0647-B1F6-00D27FC7A79A}" type="presOf" srcId="{99716162-CA2F-452D-9A7F-81C772345880}" destId="{B40127F0-AC9A-1C48-8C2F-AE2EFC0E1450}" srcOrd="0" destOrd="0" presId="urn:microsoft.com/office/officeart/2008/layout/LinedList"/>
    <dgm:cxn modelId="{88A5BD84-EBCD-2E4B-AF33-126C23D6607E}" type="presOf" srcId="{85CFC85C-7D0C-429C-8578-14DFA3D3C8C8}" destId="{B27CADD1-42E9-9440-9937-7FF23F632818}" srcOrd="0" destOrd="0" presId="urn:microsoft.com/office/officeart/2008/layout/LinedList"/>
    <dgm:cxn modelId="{88419790-40BF-7945-9D6E-8B1161E3C6CD}" type="presOf" srcId="{64BD6364-2B73-4523-B23D-5BD3D0DAF178}" destId="{5CA9839E-3E2B-B844-B6F1-9369D1495796}" srcOrd="0" destOrd="0" presId="urn:microsoft.com/office/officeart/2008/layout/LinedList"/>
    <dgm:cxn modelId="{D5F36C9E-A52D-0540-9322-A6745D9E7831}" type="presOf" srcId="{ABEF7529-B8F2-45C5-908A-B2F82900D2A0}" destId="{393657F4-519B-4F47-A284-2828D480BCDC}" srcOrd="0" destOrd="0" presId="urn:microsoft.com/office/officeart/2008/layout/LinedList"/>
    <dgm:cxn modelId="{3E1E8CEC-8426-4E01-91A5-347B49C56D23}" srcId="{64BD6364-2B73-4523-B23D-5BD3D0DAF178}" destId="{85CFC85C-7D0C-429C-8578-14DFA3D3C8C8}" srcOrd="0" destOrd="0" parTransId="{7837C798-19AF-49A7-BFE6-F1D8F6506111}" sibTransId="{AE34E0D0-2EA7-4812-A89A-D8C23974CE90}"/>
    <dgm:cxn modelId="{A8E16BFD-2876-4D06-AF1E-82ACDED972AE}" srcId="{64BD6364-2B73-4523-B23D-5BD3D0DAF178}" destId="{99716162-CA2F-452D-9A7F-81C772345880}" srcOrd="2" destOrd="0" parTransId="{679841A1-8332-44CD-80DF-E22352200D01}" sibTransId="{A2362B60-869E-4A59-AD1A-2515CA975A44}"/>
    <dgm:cxn modelId="{B9B19EDB-21CB-5C47-AD02-62D3D4E46A63}" type="presParOf" srcId="{5CA9839E-3E2B-B844-B6F1-9369D1495796}" destId="{02A798FB-52D0-DF44-B8B3-469D033F2E01}" srcOrd="0" destOrd="0" presId="urn:microsoft.com/office/officeart/2008/layout/LinedList"/>
    <dgm:cxn modelId="{E236AD93-F1F1-DA4A-8243-B4E3A1F1E96B}" type="presParOf" srcId="{5CA9839E-3E2B-B844-B6F1-9369D1495796}" destId="{1B4F2334-7F7A-E44B-9289-988836196799}" srcOrd="1" destOrd="0" presId="urn:microsoft.com/office/officeart/2008/layout/LinedList"/>
    <dgm:cxn modelId="{05DD3E28-8263-5542-A22A-0139346447F9}" type="presParOf" srcId="{1B4F2334-7F7A-E44B-9289-988836196799}" destId="{B27CADD1-42E9-9440-9937-7FF23F632818}" srcOrd="0" destOrd="0" presId="urn:microsoft.com/office/officeart/2008/layout/LinedList"/>
    <dgm:cxn modelId="{50F0A950-F275-A24C-B344-276E58D20464}" type="presParOf" srcId="{1B4F2334-7F7A-E44B-9289-988836196799}" destId="{F9B008C0-BD28-A142-A55D-FC6483115581}" srcOrd="1" destOrd="0" presId="urn:microsoft.com/office/officeart/2008/layout/LinedList"/>
    <dgm:cxn modelId="{3FCF0AE2-E9B4-8647-B14C-B6D366DFD1E0}" type="presParOf" srcId="{5CA9839E-3E2B-B844-B6F1-9369D1495796}" destId="{7E1BD140-6FB2-B24F-BF2F-F04C75667490}" srcOrd="2" destOrd="0" presId="urn:microsoft.com/office/officeart/2008/layout/LinedList"/>
    <dgm:cxn modelId="{F1FD2C58-3043-504F-8808-7772B309B96F}" type="presParOf" srcId="{5CA9839E-3E2B-B844-B6F1-9369D1495796}" destId="{935B42C5-8CD1-9143-9750-3235CA9D4C53}" srcOrd="3" destOrd="0" presId="urn:microsoft.com/office/officeart/2008/layout/LinedList"/>
    <dgm:cxn modelId="{30CBAD59-2E70-DA43-B422-29A597A9580D}" type="presParOf" srcId="{935B42C5-8CD1-9143-9750-3235CA9D4C53}" destId="{393657F4-519B-4F47-A284-2828D480BCDC}" srcOrd="0" destOrd="0" presId="urn:microsoft.com/office/officeart/2008/layout/LinedList"/>
    <dgm:cxn modelId="{39B911B6-F293-4D44-8BE8-4BB1924057FC}" type="presParOf" srcId="{935B42C5-8CD1-9143-9750-3235CA9D4C53}" destId="{8C41091C-680E-834F-B10A-9E6885C7EBA4}" srcOrd="1" destOrd="0" presId="urn:microsoft.com/office/officeart/2008/layout/LinedList"/>
    <dgm:cxn modelId="{D03C2BDA-D882-7440-8A45-547CCED8993A}" type="presParOf" srcId="{5CA9839E-3E2B-B844-B6F1-9369D1495796}" destId="{667F7B56-11FC-7940-9888-0949A3503A2F}" srcOrd="4" destOrd="0" presId="urn:microsoft.com/office/officeart/2008/layout/LinedList"/>
    <dgm:cxn modelId="{1F77AF3F-4EDF-A24E-93A8-C14E629313CD}" type="presParOf" srcId="{5CA9839E-3E2B-B844-B6F1-9369D1495796}" destId="{C0BB1EDB-48B5-5A49-8924-D26CA08B06F7}" srcOrd="5" destOrd="0" presId="urn:microsoft.com/office/officeart/2008/layout/LinedList"/>
    <dgm:cxn modelId="{9D5EF08B-54A2-9745-88E2-9A598A2BE6A9}" type="presParOf" srcId="{C0BB1EDB-48B5-5A49-8924-D26CA08B06F7}" destId="{B40127F0-AC9A-1C48-8C2F-AE2EFC0E1450}" srcOrd="0" destOrd="0" presId="urn:microsoft.com/office/officeart/2008/layout/LinedList"/>
    <dgm:cxn modelId="{980FE16B-BDDE-3A40-A9DC-2011A369A827}" type="presParOf" srcId="{C0BB1EDB-48B5-5A49-8924-D26CA08B06F7}" destId="{A8C5A7B1-BA5B-A440-B6DE-C24F4070BB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BE0483-1EB7-4E4F-A6BC-113713C0F5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A2F453-2AFF-481F-AAC0-A4B17ECAD43E}">
      <dgm:prSet custT="1"/>
      <dgm:spPr/>
      <dgm:t>
        <a:bodyPr/>
        <a:lstStyle/>
        <a:p>
          <a:r>
            <a:rPr lang="es-ES_tradnl" sz="4000" dirty="0"/>
            <a:t>El 82% de las organizaciones participa de Redes en diferentes temáticas, el 91% logra identificar oportunidades y el 64% limitaciones.</a:t>
          </a:r>
          <a:endParaRPr lang="en-US" sz="4000" dirty="0"/>
        </a:p>
      </dgm:t>
    </dgm:pt>
    <dgm:pt modelId="{9721C37B-4BEA-4A90-A21B-313BC90A9DFF}" type="parTrans" cxnId="{E9B1BFB4-D418-44D3-8E2F-CF65DC19493A}">
      <dgm:prSet/>
      <dgm:spPr/>
      <dgm:t>
        <a:bodyPr/>
        <a:lstStyle/>
        <a:p>
          <a:endParaRPr lang="en-US" sz="3200"/>
        </a:p>
      </dgm:t>
    </dgm:pt>
    <dgm:pt modelId="{DEC2DF3C-E431-4D07-8C2B-8255877FEB1F}" type="sibTrans" cxnId="{E9B1BFB4-D418-44D3-8E2F-CF65DC19493A}">
      <dgm:prSet/>
      <dgm:spPr/>
      <dgm:t>
        <a:bodyPr/>
        <a:lstStyle/>
        <a:p>
          <a:endParaRPr lang="en-US" sz="3200"/>
        </a:p>
      </dgm:t>
    </dgm:pt>
    <dgm:pt modelId="{4C273364-8496-401A-BE60-82120D0B0660}">
      <dgm:prSet custT="1"/>
      <dgm:spPr/>
      <dgm:t>
        <a:bodyPr/>
        <a:lstStyle/>
        <a:p>
          <a:r>
            <a:rPr lang="es-ES_tradnl" sz="4000" dirty="0"/>
            <a:t>El 67% de las organizaciones que participan en Redes consideran que su liderazgo tiene alta influencia en esta; y el 25% que es moderada</a:t>
          </a:r>
          <a:endParaRPr lang="en-US" sz="4000" dirty="0"/>
        </a:p>
      </dgm:t>
    </dgm:pt>
    <dgm:pt modelId="{F4775A49-F764-4767-9BAB-BBE4315FAFF1}" type="parTrans" cxnId="{732E02FA-872C-4951-AE31-5796E5E4C42C}">
      <dgm:prSet/>
      <dgm:spPr/>
      <dgm:t>
        <a:bodyPr/>
        <a:lstStyle/>
        <a:p>
          <a:endParaRPr lang="en-US" sz="3200"/>
        </a:p>
      </dgm:t>
    </dgm:pt>
    <dgm:pt modelId="{92EBF939-F185-44DB-8CE6-28350A1496C7}" type="sibTrans" cxnId="{732E02FA-872C-4951-AE31-5796E5E4C42C}">
      <dgm:prSet/>
      <dgm:spPr/>
      <dgm:t>
        <a:bodyPr/>
        <a:lstStyle/>
        <a:p>
          <a:endParaRPr lang="en-US" sz="3200"/>
        </a:p>
      </dgm:t>
    </dgm:pt>
    <dgm:pt modelId="{5E7D71F0-1BDC-4C35-8D85-F99A9613424C}">
      <dgm:prSet custT="1"/>
      <dgm:spPr/>
      <dgm:t>
        <a:bodyPr/>
        <a:lstStyle/>
        <a:p>
          <a:r>
            <a:rPr lang="es-ES_tradnl" sz="4000"/>
            <a:t>Al 61% le interesa el trabajo con redes  </a:t>
          </a:r>
          <a:endParaRPr lang="en-US" sz="4000"/>
        </a:p>
      </dgm:t>
    </dgm:pt>
    <dgm:pt modelId="{17EE8283-28F4-4952-B89A-95078D993149}" type="parTrans" cxnId="{1E308A37-95DF-4430-9C73-6504BF2CF6EC}">
      <dgm:prSet/>
      <dgm:spPr/>
      <dgm:t>
        <a:bodyPr/>
        <a:lstStyle/>
        <a:p>
          <a:endParaRPr lang="en-US" sz="3200"/>
        </a:p>
      </dgm:t>
    </dgm:pt>
    <dgm:pt modelId="{E4C16C5D-3BFF-49B0-AE3A-33917984C123}" type="sibTrans" cxnId="{1E308A37-95DF-4430-9C73-6504BF2CF6EC}">
      <dgm:prSet/>
      <dgm:spPr/>
      <dgm:t>
        <a:bodyPr/>
        <a:lstStyle/>
        <a:p>
          <a:endParaRPr lang="en-US" sz="3200"/>
        </a:p>
      </dgm:t>
    </dgm:pt>
    <dgm:pt modelId="{6E5F70F6-BE98-4F47-9849-1BE05D0BAD1D}">
      <dgm:prSet custT="1"/>
      <dgm:spPr/>
      <dgm:t>
        <a:bodyPr/>
        <a:lstStyle/>
        <a:p>
          <a:r>
            <a:rPr lang="es-ES_tradnl" sz="4000" dirty="0"/>
            <a:t>El 71% tiene relación con el MCP, el 92% califica como positiva su influencia con el MCP</a:t>
          </a:r>
          <a:endParaRPr lang="en-US" sz="4000" dirty="0"/>
        </a:p>
      </dgm:t>
    </dgm:pt>
    <dgm:pt modelId="{E9B4A7EE-7999-4266-BA46-B01E5DDB3ED8}" type="parTrans" cxnId="{0AA3EFF4-3EE0-49C3-9042-D28A70CB6A22}">
      <dgm:prSet/>
      <dgm:spPr/>
      <dgm:t>
        <a:bodyPr/>
        <a:lstStyle/>
        <a:p>
          <a:endParaRPr lang="en-US" sz="3200"/>
        </a:p>
      </dgm:t>
    </dgm:pt>
    <dgm:pt modelId="{129E528F-2D06-4D75-A02E-E829DF8039F2}" type="sibTrans" cxnId="{0AA3EFF4-3EE0-49C3-9042-D28A70CB6A22}">
      <dgm:prSet/>
      <dgm:spPr/>
      <dgm:t>
        <a:bodyPr/>
        <a:lstStyle/>
        <a:p>
          <a:endParaRPr lang="en-US" sz="3200"/>
        </a:p>
      </dgm:t>
    </dgm:pt>
    <dgm:pt modelId="{550B5FD7-09D0-CD42-BFEC-FAAD76F9F852}" type="pres">
      <dgm:prSet presAssocID="{3DBE0483-1EB7-4E4F-A6BC-113713C0F505}" presName="linear" presStyleCnt="0">
        <dgm:presLayoutVars>
          <dgm:animLvl val="lvl"/>
          <dgm:resizeHandles val="exact"/>
        </dgm:presLayoutVars>
      </dgm:prSet>
      <dgm:spPr/>
    </dgm:pt>
    <dgm:pt modelId="{8B116C4D-6EC5-D940-88A7-7AC34DACC5CC}" type="pres">
      <dgm:prSet presAssocID="{F7A2F453-2AFF-481F-AAC0-A4B17ECAD43E}" presName="parentText" presStyleLbl="node1" presStyleIdx="0" presStyleCnt="4">
        <dgm:presLayoutVars>
          <dgm:chMax val="0"/>
          <dgm:bulletEnabled val="1"/>
        </dgm:presLayoutVars>
      </dgm:prSet>
      <dgm:spPr/>
    </dgm:pt>
    <dgm:pt modelId="{D45603E0-DF7D-434B-9592-63B4D36094DD}" type="pres">
      <dgm:prSet presAssocID="{DEC2DF3C-E431-4D07-8C2B-8255877FEB1F}" presName="spacer" presStyleCnt="0"/>
      <dgm:spPr/>
    </dgm:pt>
    <dgm:pt modelId="{FEF7D986-C6F0-BC4D-B4C8-5CB91731A2F4}" type="pres">
      <dgm:prSet presAssocID="{4C273364-8496-401A-BE60-82120D0B0660}" presName="parentText" presStyleLbl="node1" presStyleIdx="1" presStyleCnt="4">
        <dgm:presLayoutVars>
          <dgm:chMax val="0"/>
          <dgm:bulletEnabled val="1"/>
        </dgm:presLayoutVars>
      </dgm:prSet>
      <dgm:spPr/>
    </dgm:pt>
    <dgm:pt modelId="{47247B32-1024-BA4C-8947-D405B672FD2C}" type="pres">
      <dgm:prSet presAssocID="{92EBF939-F185-44DB-8CE6-28350A1496C7}" presName="spacer" presStyleCnt="0"/>
      <dgm:spPr/>
    </dgm:pt>
    <dgm:pt modelId="{ADBAA37F-CAEF-0943-98F4-6D08AE8EF356}" type="pres">
      <dgm:prSet presAssocID="{5E7D71F0-1BDC-4C35-8D85-F99A9613424C}" presName="parentText" presStyleLbl="node1" presStyleIdx="2" presStyleCnt="4">
        <dgm:presLayoutVars>
          <dgm:chMax val="0"/>
          <dgm:bulletEnabled val="1"/>
        </dgm:presLayoutVars>
      </dgm:prSet>
      <dgm:spPr/>
    </dgm:pt>
    <dgm:pt modelId="{B0047347-A2A0-234B-B009-E6E29DCB9C07}" type="pres">
      <dgm:prSet presAssocID="{E4C16C5D-3BFF-49B0-AE3A-33917984C123}" presName="spacer" presStyleCnt="0"/>
      <dgm:spPr/>
    </dgm:pt>
    <dgm:pt modelId="{5A1A4820-BEA9-4442-A913-3DB95AA6AA5D}" type="pres">
      <dgm:prSet presAssocID="{6E5F70F6-BE98-4F47-9849-1BE05D0BAD1D}" presName="parentText" presStyleLbl="node1" presStyleIdx="3" presStyleCnt="4">
        <dgm:presLayoutVars>
          <dgm:chMax val="0"/>
          <dgm:bulletEnabled val="1"/>
        </dgm:presLayoutVars>
      </dgm:prSet>
      <dgm:spPr/>
    </dgm:pt>
  </dgm:ptLst>
  <dgm:cxnLst>
    <dgm:cxn modelId="{1E308A37-95DF-4430-9C73-6504BF2CF6EC}" srcId="{3DBE0483-1EB7-4E4F-A6BC-113713C0F505}" destId="{5E7D71F0-1BDC-4C35-8D85-F99A9613424C}" srcOrd="2" destOrd="0" parTransId="{17EE8283-28F4-4952-B89A-95078D993149}" sibTransId="{E4C16C5D-3BFF-49B0-AE3A-33917984C123}"/>
    <dgm:cxn modelId="{E2FA2E3D-CB8E-1A43-82FC-C6BF46723FC2}" type="presOf" srcId="{F7A2F453-2AFF-481F-AAC0-A4B17ECAD43E}" destId="{8B116C4D-6EC5-D940-88A7-7AC34DACC5CC}" srcOrd="0" destOrd="0" presId="urn:microsoft.com/office/officeart/2005/8/layout/vList2"/>
    <dgm:cxn modelId="{B6BE2F64-7E21-D443-9D10-45C09865D22D}" type="presOf" srcId="{3DBE0483-1EB7-4E4F-A6BC-113713C0F505}" destId="{550B5FD7-09D0-CD42-BFEC-FAAD76F9F852}" srcOrd="0" destOrd="0" presId="urn:microsoft.com/office/officeart/2005/8/layout/vList2"/>
    <dgm:cxn modelId="{10E5D349-40C1-3C45-8380-34B4D3504524}" type="presOf" srcId="{6E5F70F6-BE98-4F47-9849-1BE05D0BAD1D}" destId="{5A1A4820-BEA9-4442-A913-3DB95AA6AA5D}" srcOrd="0" destOrd="0" presId="urn:microsoft.com/office/officeart/2005/8/layout/vList2"/>
    <dgm:cxn modelId="{5DAE084B-CBE7-CB4E-8EB7-B6D188EDA915}" type="presOf" srcId="{4C273364-8496-401A-BE60-82120D0B0660}" destId="{FEF7D986-C6F0-BC4D-B4C8-5CB91731A2F4}" srcOrd="0" destOrd="0" presId="urn:microsoft.com/office/officeart/2005/8/layout/vList2"/>
    <dgm:cxn modelId="{26D1DF4F-18A4-F441-A753-1FA6B7593304}" type="presOf" srcId="{5E7D71F0-1BDC-4C35-8D85-F99A9613424C}" destId="{ADBAA37F-CAEF-0943-98F4-6D08AE8EF356}" srcOrd="0" destOrd="0" presId="urn:microsoft.com/office/officeart/2005/8/layout/vList2"/>
    <dgm:cxn modelId="{E9B1BFB4-D418-44D3-8E2F-CF65DC19493A}" srcId="{3DBE0483-1EB7-4E4F-A6BC-113713C0F505}" destId="{F7A2F453-2AFF-481F-AAC0-A4B17ECAD43E}" srcOrd="0" destOrd="0" parTransId="{9721C37B-4BEA-4A90-A21B-313BC90A9DFF}" sibTransId="{DEC2DF3C-E431-4D07-8C2B-8255877FEB1F}"/>
    <dgm:cxn modelId="{0AA3EFF4-3EE0-49C3-9042-D28A70CB6A22}" srcId="{3DBE0483-1EB7-4E4F-A6BC-113713C0F505}" destId="{6E5F70F6-BE98-4F47-9849-1BE05D0BAD1D}" srcOrd="3" destOrd="0" parTransId="{E9B4A7EE-7999-4266-BA46-B01E5DDB3ED8}" sibTransId="{129E528F-2D06-4D75-A02E-E829DF8039F2}"/>
    <dgm:cxn modelId="{732E02FA-872C-4951-AE31-5796E5E4C42C}" srcId="{3DBE0483-1EB7-4E4F-A6BC-113713C0F505}" destId="{4C273364-8496-401A-BE60-82120D0B0660}" srcOrd="1" destOrd="0" parTransId="{F4775A49-F764-4767-9BAB-BBE4315FAFF1}" sibTransId="{92EBF939-F185-44DB-8CE6-28350A1496C7}"/>
    <dgm:cxn modelId="{B295E684-9649-524A-881C-A466E5D67F34}" type="presParOf" srcId="{550B5FD7-09D0-CD42-BFEC-FAAD76F9F852}" destId="{8B116C4D-6EC5-D940-88A7-7AC34DACC5CC}" srcOrd="0" destOrd="0" presId="urn:microsoft.com/office/officeart/2005/8/layout/vList2"/>
    <dgm:cxn modelId="{39C77028-99C1-314C-B157-27784E034702}" type="presParOf" srcId="{550B5FD7-09D0-CD42-BFEC-FAAD76F9F852}" destId="{D45603E0-DF7D-434B-9592-63B4D36094DD}" srcOrd="1" destOrd="0" presId="urn:microsoft.com/office/officeart/2005/8/layout/vList2"/>
    <dgm:cxn modelId="{C8AEEA92-8814-9C44-9694-D1FB0F548D97}" type="presParOf" srcId="{550B5FD7-09D0-CD42-BFEC-FAAD76F9F852}" destId="{FEF7D986-C6F0-BC4D-B4C8-5CB91731A2F4}" srcOrd="2" destOrd="0" presId="urn:microsoft.com/office/officeart/2005/8/layout/vList2"/>
    <dgm:cxn modelId="{95D49580-E3A9-5449-A5CA-990C8A019792}" type="presParOf" srcId="{550B5FD7-09D0-CD42-BFEC-FAAD76F9F852}" destId="{47247B32-1024-BA4C-8947-D405B672FD2C}" srcOrd="3" destOrd="0" presId="urn:microsoft.com/office/officeart/2005/8/layout/vList2"/>
    <dgm:cxn modelId="{9A0A440F-BF4B-084A-A835-D53809FA92E0}" type="presParOf" srcId="{550B5FD7-09D0-CD42-BFEC-FAAD76F9F852}" destId="{ADBAA37F-CAEF-0943-98F4-6D08AE8EF356}" srcOrd="4" destOrd="0" presId="urn:microsoft.com/office/officeart/2005/8/layout/vList2"/>
    <dgm:cxn modelId="{2B4E021D-AEEF-CF43-B2CF-0135D5239F74}" type="presParOf" srcId="{550B5FD7-09D0-CD42-BFEC-FAAD76F9F852}" destId="{B0047347-A2A0-234B-B009-E6E29DCB9C07}" srcOrd="5" destOrd="0" presId="urn:microsoft.com/office/officeart/2005/8/layout/vList2"/>
    <dgm:cxn modelId="{A99C68A0-9AA8-D94C-979F-5ACA01418F8E}" type="presParOf" srcId="{550B5FD7-09D0-CD42-BFEC-FAAD76F9F852}" destId="{5A1A4820-BEA9-4442-A913-3DB95AA6AA5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65E510-EA71-43E1-AAFC-5C3182D080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F716DE-5E77-4F60-A709-6C0226531919}">
      <dgm:prSet/>
      <dgm:spPr/>
      <dgm:t>
        <a:bodyPr/>
        <a:lstStyle/>
        <a:p>
          <a:r>
            <a:rPr lang="es-MX"/>
            <a:t>Establecer los medios para que las funciones del MCP permanezcan en el país y continúen bajo un enfoque multisectorial y coordinador de esfuerzos conjuntos en  la lucha en el combate a la malaria, VIH/Sida y Tuberculosis</a:t>
          </a:r>
          <a:endParaRPr lang="en-US" dirty="0"/>
        </a:p>
      </dgm:t>
    </dgm:pt>
    <dgm:pt modelId="{285DEBBD-5049-4608-9601-F0029231E289}" type="parTrans" cxnId="{C5747357-4AA6-44FE-B612-FF2DFB6B2A61}">
      <dgm:prSet/>
      <dgm:spPr/>
      <dgm:t>
        <a:bodyPr/>
        <a:lstStyle/>
        <a:p>
          <a:endParaRPr lang="en-US"/>
        </a:p>
      </dgm:t>
    </dgm:pt>
    <dgm:pt modelId="{06C817FE-662F-4A6B-AAF1-46E9142FBB11}" type="sibTrans" cxnId="{C5747357-4AA6-44FE-B612-FF2DFB6B2A61}">
      <dgm:prSet/>
      <dgm:spPr/>
      <dgm:t>
        <a:bodyPr/>
        <a:lstStyle/>
        <a:p>
          <a:endParaRPr lang="en-US"/>
        </a:p>
      </dgm:t>
    </dgm:pt>
    <dgm:pt modelId="{1CC1A283-3782-2B47-9458-2F223E8016BF}" type="pres">
      <dgm:prSet presAssocID="{7D65E510-EA71-43E1-AAFC-5C3182D0803E}" presName="linear" presStyleCnt="0">
        <dgm:presLayoutVars>
          <dgm:animLvl val="lvl"/>
          <dgm:resizeHandles val="exact"/>
        </dgm:presLayoutVars>
      </dgm:prSet>
      <dgm:spPr/>
    </dgm:pt>
    <dgm:pt modelId="{C27BC009-A775-7C46-8002-896DF7F32E76}" type="pres">
      <dgm:prSet presAssocID="{09F716DE-5E77-4F60-A709-6C0226531919}" presName="parentText" presStyleLbl="node1" presStyleIdx="0" presStyleCnt="1">
        <dgm:presLayoutVars>
          <dgm:chMax val="0"/>
          <dgm:bulletEnabled val="1"/>
        </dgm:presLayoutVars>
      </dgm:prSet>
      <dgm:spPr/>
    </dgm:pt>
  </dgm:ptLst>
  <dgm:cxnLst>
    <dgm:cxn modelId="{F457D214-29D0-D848-A45C-A65B9C89F48E}" type="presOf" srcId="{09F716DE-5E77-4F60-A709-6C0226531919}" destId="{C27BC009-A775-7C46-8002-896DF7F32E76}" srcOrd="0" destOrd="0" presId="urn:microsoft.com/office/officeart/2005/8/layout/vList2"/>
    <dgm:cxn modelId="{C5747357-4AA6-44FE-B612-FF2DFB6B2A61}" srcId="{7D65E510-EA71-43E1-AAFC-5C3182D0803E}" destId="{09F716DE-5E77-4F60-A709-6C0226531919}" srcOrd="0" destOrd="0" parTransId="{285DEBBD-5049-4608-9601-F0029231E289}" sibTransId="{06C817FE-662F-4A6B-AAF1-46E9142FBB11}"/>
    <dgm:cxn modelId="{B0EDAAA5-4F6B-314B-97A1-8DC519B53E93}" type="presOf" srcId="{7D65E510-EA71-43E1-AAFC-5C3182D0803E}" destId="{1CC1A283-3782-2B47-9458-2F223E8016BF}" srcOrd="0" destOrd="0" presId="urn:microsoft.com/office/officeart/2005/8/layout/vList2"/>
    <dgm:cxn modelId="{C8E0DB32-945E-7641-9280-26248F628352}" type="presParOf" srcId="{1CC1A283-3782-2B47-9458-2F223E8016BF}" destId="{C27BC009-A775-7C46-8002-896DF7F32E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9AF0D-12F0-9340-AE07-77B25C5B1097}">
      <dsp:nvSpPr>
        <dsp:cNvPr id="0" name=""/>
        <dsp:cNvSpPr/>
      </dsp:nvSpPr>
      <dsp:spPr>
        <a:xfrm>
          <a:off x="8192" y="-96752"/>
          <a:ext cx="3958790" cy="461310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a:t>Conocimiento:</a:t>
          </a:r>
        </a:p>
        <a:p>
          <a:pPr marL="0" lvl="0" indent="0" algn="ctr" defTabSz="1244600">
            <a:lnSpc>
              <a:spcPct val="90000"/>
            </a:lnSpc>
            <a:spcBef>
              <a:spcPct val="0"/>
            </a:spcBef>
            <a:spcAft>
              <a:spcPct val="35000"/>
            </a:spcAft>
            <a:buNone/>
          </a:pPr>
          <a:r>
            <a:rPr lang="es-ES" sz="2800" kern="1200"/>
            <a:t>Mapa de plataformas de coordinación de salud</a:t>
          </a:r>
          <a:endParaRPr lang="es-MX" sz="2800" kern="1200"/>
        </a:p>
      </dsp:txBody>
      <dsp:txXfrm>
        <a:off x="587943" y="578822"/>
        <a:ext cx="2799288" cy="3261957"/>
      </dsp:txXfrm>
    </dsp:sp>
    <dsp:sp modelId="{53D23A16-640C-824C-946A-8CE5DC39493E}">
      <dsp:nvSpPr>
        <dsp:cNvPr id="0" name=""/>
        <dsp:cNvSpPr/>
      </dsp:nvSpPr>
      <dsp:spPr>
        <a:xfrm>
          <a:off x="4416748" y="1652090"/>
          <a:ext cx="953502" cy="1115418"/>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MX" sz="2400" kern="1200"/>
        </a:p>
      </dsp:txBody>
      <dsp:txXfrm>
        <a:off x="4416748" y="1875174"/>
        <a:ext cx="667451" cy="669250"/>
      </dsp:txXfrm>
    </dsp:sp>
    <dsp:sp modelId="{7A6486FD-CB6B-FD41-93F8-6A0C94D15366}">
      <dsp:nvSpPr>
        <dsp:cNvPr id="0" name=""/>
        <dsp:cNvSpPr/>
      </dsp:nvSpPr>
      <dsp:spPr>
        <a:xfrm>
          <a:off x="5766044" y="0"/>
          <a:ext cx="3762332" cy="441960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a:t>Coordinación:</a:t>
          </a:r>
        </a:p>
        <a:p>
          <a:pPr marL="0" lvl="0" indent="0" algn="ctr" defTabSz="1244600">
            <a:lnSpc>
              <a:spcPct val="90000"/>
            </a:lnSpc>
            <a:spcBef>
              <a:spcPct val="0"/>
            </a:spcBef>
            <a:spcAft>
              <a:spcPct val="35000"/>
            </a:spcAft>
            <a:buNone/>
          </a:pPr>
          <a:r>
            <a:rPr lang="es-ES" sz="2800" kern="1200"/>
            <a:t>Recopilar y analizar datos de forma conjunta en un diálogo compartido</a:t>
          </a:r>
          <a:endParaRPr lang="es-SV" sz="2800" kern="1200"/>
        </a:p>
      </dsp:txBody>
      <dsp:txXfrm>
        <a:off x="6317025" y="647235"/>
        <a:ext cx="2660370" cy="3125130"/>
      </dsp:txXfrm>
    </dsp:sp>
    <dsp:sp modelId="{29F2BBEC-0C73-2341-AFEA-4CE41FBBD84A}">
      <dsp:nvSpPr>
        <dsp:cNvPr id="0" name=""/>
        <dsp:cNvSpPr/>
      </dsp:nvSpPr>
      <dsp:spPr>
        <a:xfrm>
          <a:off x="9978142" y="1652090"/>
          <a:ext cx="953502" cy="1115418"/>
        </a:xfrm>
        <a:prstGeom prst="rightArrow">
          <a:avLst>
            <a:gd name="adj1" fmla="val 60000"/>
            <a:gd name="adj2" fmla="val 50000"/>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MX" sz="2400" kern="1200"/>
        </a:p>
      </dsp:txBody>
      <dsp:txXfrm>
        <a:off x="9978142" y="1875174"/>
        <a:ext cx="667451" cy="669250"/>
      </dsp:txXfrm>
    </dsp:sp>
    <dsp:sp modelId="{F4F4291F-2093-EF43-8396-308C7B98E6A7}">
      <dsp:nvSpPr>
        <dsp:cNvPr id="0" name=""/>
        <dsp:cNvSpPr/>
      </dsp:nvSpPr>
      <dsp:spPr>
        <a:xfrm>
          <a:off x="11327438" y="-96732"/>
          <a:ext cx="3904368" cy="461306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kern="1200" dirty="0"/>
            <a:t>Estructura sostenible:</a:t>
          </a:r>
        </a:p>
        <a:p>
          <a:pPr marL="0" lvl="0" indent="0" algn="ctr" defTabSz="1244600">
            <a:lnSpc>
              <a:spcPct val="90000"/>
            </a:lnSpc>
            <a:spcBef>
              <a:spcPct val="0"/>
            </a:spcBef>
            <a:spcAft>
              <a:spcPct val="35000"/>
            </a:spcAft>
            <a:buNone/>
          </a:pPr>
          <a:r>
            <a:rPr lang="es-ES" sz="2800" kern="1200" dirty="0"/>
            <a:t> Posicionar las funciones del MCP dentro de una instancia nacional</a:t>
          </a:r>
          <a:endParaRPr lang="es-SV" sz="2800" kern="1200" dirty="0"/>
        </a:p>
      </dsp:txBody>
      <dsp:txXfrm>
        <a:off x="11899219" y="578836"/>
        <a:ext cx="2760806" cy="3261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A88B6-F607-4D3F-B225-D693E71B8119}">
      <dsp:nvSpPr>
        <dsp:cNvPr id="0" name=""/>
        <dsp:cNvSpPr/>
      </dsp:nvSpPr>
      <dsp:spPr>
        <a:xfrm>
          <a:off x="845331" y="196688"/>
          <a:ext cx="1662622" cy="166262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CD5FB-CBC2-472D-BED6-0D29342A0600}">
      <dsp:nvSpPr>
        <dsp:cNvPr id="0" name=""/>
        <dsp:cNvSpPr/>
      </dsp:nvSpPr>
      <dsp:spPr>
        <a:xfrm>
          <a:off x="1194481" y="545838"/>
          <a:ext cx="964321" cy="964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08E364-D8B5-4C1D-B690-B1EFBA0731B7}">
      <dsp:nvSpPr>
        <dsp:cNvPr id="0" name=""/>
        <dsp:cNvSpPr/>
      </dsp:nvSpPr>
      <dsp:spPr>
        <a:xfrm>
          <a:off x="2864229" y="196688"/>
          <a:ext cx="3919038" cy="166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s-ES_tradnl" sz="2800" kern="1200" dirty="0"/>
            <a:t>Recojo de información primaria (encuesta / entrevista) y secundaria (revisión documental)</a:t>
          </a:r>
          <a:endParaRPr lang="en-US" sz="2800" kern="1200" dirty="0"/>
        </a:p>
      </dsp:txBody>
      <dsp:txXfrm>
        <a:off x="2864229" y="196688"/>
        <a:ext cx="3919038" cy="1662622"/>
      </dsp:txXfrm>
    </dsp:sp>
    <dsp:sp modelId="{CFA8514D-6043-4DAF-B585-EEB178CC330A}">
      <dsp:nvSpPr>
        <dsp:cNvPr id="0" name=""/>
        <dsp:cNvSpPr/>
      </dsp:nvSpPr>
      <dsp:spPr>
        <a:xfrm>
          <a:off x="7466131" y="196688"/>
          <a:ext cx="1662622" cy="166262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1C8E1-7CCD-4B00-80A8-C68EB8833B40}">
      <dsp:nvSpPr>
        <dsp:cNvPr id="0" name=""/>
        <dsp:cNvSpPr/>
      </dsp:nvSpPr>
      <dsp:spPr>
        <a:xfrm>
          <a:off x="7815282" y="545838"/>
          <a:ext cx="964321" cy="964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2238C-7101-4065-913E-829E52FF0200}">
      <dsp:nvSpPr>
        <dsp:cNvPr id="0" name=""/>
        <dsp:cNvSpPr/>
      </dsp:nvSpPr>
      <dsp:spPr>
        <a:xfrm>
          <a:off x="9485030" y="14938"/>
          <a:ext cx="3919038" cy="2026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s-ES_tradnl" sz="2800" kern="1200" dirty="0"/>
            <a:t>Organización y Análisis de información, con base a las funciones, articulación/trabajo en redes y liderazgo. Reconocimiento de la labor/gestión del MCP</a:t>
          </a:r>
          <a:endParaRPr lang="en-US" sz="2800" kern="1200" dirty="0"/>
        </a:p>
      </dsp:txBody>
      <dsp:txXfrm>
        <a:off x="9485030" y="14938"/>
        <a:ext cx="3919038" cy="2026121"/>
      </dsp:txXfrm>
    </dsp:sp>
    <dsp:sp modelId="{90B2B94E-DC3E-4A60-8375-F30AEFA82497}">
      <dsp:nvSpPr>
        <dsp:cNvPr id="0" name=""/>
        <dsp:cNvSpPr/>
      </dsp:nvSpPr>
      <dsp:spPr>
        <a:xfrm>
          <a:off x="845331" y="3427138"/>
          <a:ext cx="1662622" cy="166262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B858E-F15A-4BB9-ABD5-FD21AEA15AF4}">
      <dsp:nvSpPr>
        <dsp:cNvPr id="0" name=""/>
        <dsp:cNvSpPr/>
      </dsp:nvSpPr>
      <dsp:spPr>
        <a:xfrm>
          <a:off x="1194481" y="3776289"/>
          <a:ext cx="964321" cy="964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5A720C-07FF-4603-9B05-E5A05911771A}">
      <dsp:nvSpPr>
        <dsp:cNvPr id="0" name=""/>
        <dsp:cNvSpPr/>
      </dsp:nvSpPr>
      <dsp:spPr>
        <a:xfrm>
          <a:off x="2864229" y="3427138"/>
          <a:ext cx="3919038" cy="166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s-ES_tradnl" sz="2800" kern="1200" dirty="0"/>
            <a:t>Definición de actores clave con base al  análisis realizado </a:t>
          </a:r>
          <a:endParaRPr lang="en-US" sz="2800" kern="1200" dirty="0"/>
        </a:p>
      </dsp:txBody>
      <dsp:txXfrm>
        <a:off x="2864229" y="3427138"/>
        <a:ext cx="3919038" cy="1662622"/>
      </dsp:txXfrm>
    </dsp:sp>
    <dsp:sp modelId="{DA9B3228-584B-4637-9CF6-6B9DEA2F0A1B}">
      <dsp:nvSpPr>
        <dsp:cNvPr id="0" name=""/>
        <dsp:cNvSpPr/>
      </dsp:nvSpPr>
      <dsp:spPr>
        <a:xfrm>
          <a:off x="7466131" y="3427138"/>
          <a:ext cx="1662622" cy="166262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8853C-1833-4EA5-BD16-B1592F09AE53}">
      <dsp:nvSpPr>
        <dsp:cNvPr id="0" name=""/>
        <dsp:cNvSpPr/>
      </dsp:nvSpPr>
      <dsp:spPr>
        <a:xfrm>
          <a:off x="7815282" y="3776289"/>
          <a:ext cx="964321" cy="9643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8A3186-E6C3-439B-93EC-843797228114}">
      <dsp:nvSpPr>
        <dsp:cNvPr id="0" name=""/>
        <dsp:cNvSpPr/>
      </dsp:nvSpPr>
      <dsp:spPr>
        <a:xfrm>
          <a:off x="9485030" y="3427138"/>
          <a:ext cx="3919038" cy="166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s-ES_tradnl" sz="2800" kern="1200" dirty="0"/>
            <a:t>Mapeo preliminar: niveles de liderazgo/influencia – Conformación de una matriz de actores</a:t>
          </a:r>
          <a:endParaRPr lang="en-US" sz="2800" kern="1200" dirty="0"/>
        </a:p>
      </dsp:txBody>
      <dsp:txXfrm>
        <a:off x="9485030" y="3427138"/>
        <a:ext cx="3919038" cy="1662622"/>
      </dsp:txXfrm>
    </dsp:sp>
    <dsp:sp modelId="{F376AFDD-1890-4B91-BA7D-61CD8AE8ACB7}">
      <dsp:nvSpPr>
        <dsp:cNvPr id="0" name=""/>
        <dsp:cNvSpPr/>
      </dsp:nvSpPr>
      <dsp:spPr>
        <a:xfrm>
          <a:off x="845331" y="6475838"/>
          <a:ext cx="1662622" cy="166262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67140-1459-4418-B92E-62C099AB5AE2}">
      <dsp:nvSpPr>
        <dsp:cNvPr id="0" name=""/>
        <dsp:cNvSpPr/>
      </dsp:nvSpPr>
      <dsp:spPr>
        <a:xfrm>
          <a:off x="1194481" y="6824989"/>
          <a:ext cx="964321" cy="9643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6D3686-3F95-4F4D-AFCE-990C49C3F0A6}">
      <dsp:nvSpPr>
        <dsp:cNvPr id="0" name=""/>
        <dsp:cNvSpPr/>
      </dsp:nvSpPr>
      <dsp:spPr>
        <a:xfrm>
          <a:off x="2864229" y="6475838"/>
          <a:ext cx="3919038" cy="166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s-ES_tradnl" sz="2800" kern="1200" dirty="0"/>
            <a:t>Presentación y validación:</a:t>
          </a:r>
        </a:p>
        <a:p>
          <a:pPr marL="0" lvl="0" indent="0" algn="l" defTabSz="1244600">
            <a:lnSpc>
              <a:spcPct val="90000"/>
            </a:lnSpc>
            <a:spcBef>
              <a:spcPct val="0"/>
            </a:spcBef>
            <a:spcAft>
              <a:spcPct val="35000"/>
            </a:spcAft>
            <a:buNone/>
          </a:pPr>
          <a:r>
            <a:rPr lang="es-ES_tradnl" sz="2800" kern="1200" dirty="0"/>
            <a:t>Taller </a:t>
          </a:r>
          <a:endParaRPr lang="en-US" sz="2800" kern="1200" dirty="0"/>
        </a:p>
      </dsp:txBody>
      <dsp:txXfrm>
        <a:off x="2864229" y="6475838"/>
        <a:ext cx="3919038" cy="1662622"/>
      </dsp:txXfrm>
    </dsp:sp>
    <dsp:sp modelId="{3FD8A939-F91D-4C27-8615-59A0B91E6469}">
      <dsp:nvSpPr>
        <dsp:cNvPr id="0" name=""/>
        <dsp:cNvSpPr/>
      </dsp:nvSpPr>
      <dsp:spPr>
        <a:xfrm>
          <a:off x="7466131" y="6475838"/>
          <a:ext cx="1662622" cy="166262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8CD85-3B48-4A17-ABE9-F1A707E96707}">
      <dsp:nvSpPr>
        <dsp:cNvPr id="0" name=""/>
        <dsp:cNvSpPr/>
      </dsp:nvSpPr>
      <dsp:spPr>
        <a:xfrm>
          <a:off x="7815282" y="6824989"/>
          <a:ext cx="964321" cy="9643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956AFA-CE24-4ADC-9D33-9D2F782C09AA}">
      <dsp:nvSpPr>
        <dsp:cNvPr id="0" name=""/>
        <dsp:cNvSpPr/>
      </dsp:nvSpPr>
      <dsp:spPr>
        <a:xfrm>
          <a:off x="9485030" y="6475838"/>
          <a:ext cx="3919038" cy="1662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244600">
            <a:lnSpc>
              <a:spcPct val="90000"/>
            </a:lnSpc>
            <a:spcBef>
              <a:spcPct val="0"/>
            </a:spcBef>
            <a:spcAft>
              <a:spcPct val="35000"/>
            </a:spcAft>
            <a:buNone/>
          </a:pPr>
          <a:r>
            <a:rPr lang="es-ES_tradnl" sz="2800" kern="1200" dirty="0"/>
            <a:t>Consolidar estrategias y acciones</a:t>
          </a:r>
          <a:endParaRPr lang="en-US" sz="2800" kern="1200" dirty="0"/>
        </a:p>
      </dsp:txBody>
      <dsp:txXfrm>
        <a:off x="9485030" y="6475838"/>
        <a:ext cx="3919038" cy="1662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798FB-52D0-DF44-B8B3-469D033F2E01}">
      <dsp:nvSpPr>
        <dsp:cNvPr id="0" name=""/>
        <dsp:cNvSpPr/>
      </dsp:nvSpPr>
      <dsp:spPr>
        <a:xfrm>
          <a:off x="0" y="4129"/>
          <a:ext cx="1478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CADD1-42E9-9440-9937-7FF23F632818}">
      <dsp:nvSpPr>
        <dsp:cNvPr id="0" name=""/>
        <dsp:cNvSpPr/>
      </dsp:nvSpPr>
      <dsp:spPr>
        <a:xfrm>
          <a:off x="0" y="4129"/>
          <a:ext cx="14782800" cy="281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_tradnl" sz="3600" kern="1200" dirty="0"/>
            <a:t>El 60% de la organizaciones trabajan el tema de VIH y el 40% otras temáticas relacionadas con la prevención de violencia en todas sus formas, salud sexual y reproductiva, Tuberculosis, Población LGTBIQ+, Mujeres, Malaria. </a:t>
          </a:r>
          <a:endParaRPr lang="en-US" sz="3600" kern="1200" dirty="0"/>
        </a:p>
      </dsp:txBody>
      <dsp:txXfrm>
        <a:off x="0" y="4129"/>
        <a:ext cx="14782800" cy="2816646"/>
      </dsp:txXfrm>
    </dsp:sp>
    <dsp:sp modelId="{7E1BD140-6FB2-B24F-BF2F-F04C75667490}">
      <dsp:nvSpPr>
        <dsp:cNvPr id="0" name=""/>
        <dsp:cNvSpPr/>
      </dsp:nvSpPr>
      <dsp:spPr>
        <a:xfrm>
          <a:off x="0" y="2820776"/>
          <a:ext cx="1478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657F4-519B-4F47-A284-2828D480BCDC}">
      <dsp:nvSpPr>
        <dsp:cNvPr id="0" name=""/>
        <dsp:cNvSpPr/>
      </dsp:nvSpPr>
      <dsp:spPr>
        <a:xfrm>
          <a:off x="0" y="2820776"/>
          <a:ext cx="14782800" cy="281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_tradnl" sz="3600" kern="1200"/>
            <a:t>Las líneas estratégicas de trabajo rondan en la prevención, sensibilización, educación, comunicación, fortalecimiento comunitario; y en menor grado en diagnóstico y tratamiento</a:t>
          </a:r>
          <a:endParaRPr lang="en-US" sz="3600" kern="1200" dirty="0"/>
        </a:p>
      </dsp:txBody>
      <dsp:txXfrm>
        <a:off x="0" y="2820776"/>
        <a:ext cx="14782800" cy="2816646"/>
      </dsp:txXfrm>
    </dsp:sp>
    <dsp:sp modelId="{667F7B56-11FC-7940-9888-0949A3503A2F}">
      <dsp:nvSpPr>
        <dsp:cNvPr id="0" name=""/>
        <dsp:cNvSpPr/>
      </dsp:nvSpPr>
      <dsp:spPr>
        <a:xfrm>
          <a:off x="0" y="5637423"/>
          <a:ext cx="1478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127F0-AC9A-1C48-8C2F-AE2EFC0E1450}">
      <dsp:nvSpPr>
        <dsp:cNvPr id="0" name=""/>
        <dsp:cNvSpPr/>
      </dsp:nvSpPr>
      <dsp:spPr>
        <a:xfrm>
          <a:off x="0" y="5637423"/>
          <a:ext cx="14782800" cy="281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_tradnl" sz="3600" kern="1200" dirty="0"/>
            <a:t>Las prioridades están particularmente ligados con su trabajo actual, destacando el impulso de la propuesta de ley TB, la actualización de la ley de VIH, el trabajo con poblaciones vulnerables en TB como privados de libertad.</a:t>
          </a:r>
          <a:endParaRPr lang="en-US" sz="3600" kern="1200" dirty="0"/>
        </a:p>
      </dsp:txBody>
      <dsp:txXfrm>
        <a:off x="0" y="5637423"/>
        <a:ext cx="14782800" cy="2816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16C4D-6EC5-D940-88A7-7AC34DACC5CC}">
      <dsp:nvSpPr>
        <dsp:cNvPr id="0" name=""/>
        <dsp:cNvSpPr/>
      </dsp:nvSpPr>
      <dsp:spPr>
        <a:xfrm>
          <a:off x="0" y="2573"/>
          <a:ext cx="13868400" cy="2102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ES_tradnl" sz="4000" kern="1200" dirty="0"/>
            <a:t>El 82% de las organizaciones participa de Redes en diferentes temáticas, el 91% logra identificar oportunidades y el 64% limitaciones.</a:t>
          </a:r>
          <a:endParaRPr lang="en-US" sz="4000" kern="1200" dirty="0"/>
        </a:p>
      </dsp:txBody>
      <dsp:txXfrm>
        <a:off x="102657" y="105230"/>
        <a:ext cx="13663086" cy="1897623"/>
      </dsp:txXfrm>
    </dsp:sp>
    <dsp:sp modelId="{FEF7D986-C6F0-BC4D-B4C8-5CB91731A2F4}">
      <dsp:nvSpPr>
        <dsp:cNvPr id="0" name=""/>
        <dsp:cNvSpPr/>
      </dsp:nvSpPr>
      <dsp:spPr>
        <a:xfrm>
          <a:off x="0" y="2119278"/>
          <a:ext cx="13868400" cy="2102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ES_tradnl" sz="4000" kern="1200" dirty="0"/>
            <a:t>El 67% de las organizaciones que participan en Redes consideran que su liderazgo tiene alta influencia en esta; y el 25% que es moderada</a:t>
          </a:r>
          <a:endParaRPr lang="en-US" sz="4000" kern="1200" dirty="0"/>
        </a:p>
      </dsp:txBody>
      <dsp:txXfrm>
        <a:off x="102657" y="2221935"/>
        <a:ext cx="13663086" cy="1897623"/>
      </dsp:txXfrm>
    </dsp:sp>
    <dsp:sp modelId="{ADBAA37F-CAEF-0943-98F4-6D08AE8EF356}">
      <dsp:nvSpPr>
        <dsp:cNvPr id="0" name=""/>
        <dsp:cNvSpPr/>
      </dsp:nvSpPr>
      <dsp:spPr>
        <a:xfrm>
          <a:off x="0" y="4235983"/>
          <a:ext cx="13868400" cy="2102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ES_tradnl" sz="4000" kern="1200"/>
            <a:t>Al 61% le interesa el trabajo con redes  </a:t>
          </a:r>
          <a:endParaRPr lang="en-US" sz="4000" kern="1200"/>
        </a:p>
      </dsp:txBody>
      <dsp:txXfrm>
        <a:off x="102657" y="4338640"/>
        <a:ext cx="13663086" cy="1897623"/>
      </dsp:txXfrm>
    </dsp:sp>
    <dsp:sp modelId="{5A1A4820-BEA9-4442-A913-3DB95AA6AA5D}">
      <dsp:nvSpPr>
        <dsp:cNvPr id="0" name=""/>
        <dsp:cNvSpPr/>
      </dsp:nvSpPr>
      <dsp:spPr>
        <a:xfrm>
          <a:off x="0" y="6352688"/>
          <a:ext cx="13868400" cy="2102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s-ES_tradnl" sz="4000" kern="1200" dirty="0"/>
            <a:t>El 71% tiene relación con el MCP, el 92% califica como positiva su influencia con el MCP</a:t>
          </a:r>
          <a:endParaRPr lang="en-US" sz="4000" kern="1200" dirty="0"/>
        </a:p>
      </dsp:txBody>
      <dsp:txXfrm>
        <a:off x="102657" y="6455345"/>
        <a:ext cx="13663086" cy="1897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BC009-A775-7C46-8002-896DF7F32E76}">
      <dsp:nvSpPr>
        <dsp:cNvPr id="0" name=""/>
        <dsp:cNvSpPr/>
      </dsp:nvSpPr>
      <dsp:spPr>
        <a:xfrm>
          <a:off x="0" y="3120"/>
          <a:ext cx="10206644" cy="868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s-MX" sz="5800" kern="1200"/>
            <a:t>Establecer los medios para que las funciones del MCP permanezcan en el país y continúen bajo un enfoque multisectorial y coordinador de esfuerzos conjuntos en  la lucha en el combate a la malaria, VIH/Sida y Tuberculosis</a:t>
          </a:r>
          <a:endParaRPr lang="en-US" sz="5800" kern="1200" dirty="0"/>
        </a:p>
      </dsp:txBody>
      <dsp:txXfrm>
        <a:off x="424019" y="427139"/>
        <a:ext cx="9358606" cy="78380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DFF1E-5EB0-47F7-926A-8F438F555C83}" type="datetimeFigureOut">
              <a:rPr lang="es-SV" smtClean="0"/>
              <a:t>23/2/2023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06647-637D-4A8A-98D3-D0B729FE81B2}" type="slidenum">
              <a:rPr lang="es-SV" smtClean="0"/>
              <a:t>‹Nº›</a:t>
            </a:fld>
            <a:endParaRPr lang="es-SV"/>
          </a:p>
        </p:txBody>
      </p:sp>
    </p:spTree>
    <p:extLst>
      <p:ext uri="{BB962C8B-B14F-4D97-AF65-F5344CB8AC3E}">
        <p14:creationId xmlns:p14="http://schemas.microsoft.com/office/powerpoint/2010/main" val="195791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1066800" y="1714500"/>
            <a:ext cx="16383000" cy="2800767"/>
          </a:xfrm>
          <a:prstGeom prst="rect">
            <a:avLst/>
          </a:prstGeom>
          <a:noFill/>
        </p:spPr>
        <p:txBody>
          <a:bodyPr wrap="square" rtlCol="0">
            <a:spAutoFit/>
          </a:bodyPr>
          <a:lstStyle/>
          <a:p>
            <a:pPr algn="ctr"/>
            <a:r>
              <a:rPr lang="es-SV" sz="8800" dirty="0">
                <a:solidFill>
                  <a:srgbClr val="002060"/>
                </a:solidFill>
                <a:latin typeface="Arial Black" panose="020B0A04020102020204" pitchFamily="34" charset="0"/>
              </a:rPr>
              <a:t>Estrategia de Posicionamiento</a:t>
            </a:r>
          </a:p>
        </p:txBody>
      </p:sp>
      <p:sp>
        <p:nvSpPr>
          <p:cNvPr id="7" name="CuadroTexto 6">
            <a:extLst>
              <a:ext uri="{FF2B5EF4-FFF2-40B4-BE49-F238E27FC236}">
                <a16:creationId xmlns:a16="http://schemas.microsoft.com/office/drawing/2014/main" id="{11231659-BAB6-489E-9FFB-9EFC4F9E0C16}"/>
              </a:ext>
            </a:extLst>
          </p:cNvPr>
          <p:cNvSpPr txBox="1"/>
          <p:nvPr/>
        </p:nvSpPr>
        <p:spPr>
          <a:xfrm>
            <a:off x="6782187" y="7006369"/>
            <a:ext cx="4647426" cy="2062296"/>
          </a:xfrm>
          <a:prstGeom prst="rect">
            <a:avLst/>
          </a:prstGeom>
          <a:noFill/>
        </p:spPr>
        <p:txBody>
          <a:bodyPr wrap="none" rtlCol="0">
            <a:spAutoFit/>
          </a:bodyPr>
          <a:lstStyle/>
          <a:p>
            <a:pPr algn="ctr"/>
            <a:r>
              <a:rPr lang="es-SV" sz="4267" dirty="0">
                <a:solidFill>
                  <a:schemeClr val="tx2"/>
                </a:solidFill>
              </a:rPr>
              <a:t>Presenta: </a:t>
            </a:r>
          </a:p>
          <a:p>
            <a:pPr algn="ctr"/>
            <a:r>
              <a:rPr lang="es-SV" sz="4267" dirty="0">
                <a:solidFill>
                  <a:schemeClr val="tx2"/>
                </a:solidFill>
              </a:rPr>
              <a:t>Lcda. Sandra Liborio</a:t>
            </a:r>
          </a:p>
          <a:p>
            <a:pPr algn="ctr"/>
            <a:r>
              <a:rPr lang="es-SV" sz="4267" dirty="0">
                <a:solidFill>
                  <a:schemeClr val="tx2"/>
                </a:solidFill>
              </a:rPr>
              <a:t>    Consultora</a:t>
            </a:r>
          </a:p>
        </p:txBody>
      </p:sp>
      <p:sp>
        <p:nvSpPr>
          <p:cNvPr id="8" name="CuadroTexto 7">
            <a:extLst>
              <a:ext uri="{FF2B5EF4-FFF2-40B4-BE49-F238E27FC236}">
                <a16:creationId xmlns:a16="http://schemas.microsoft.com/office/drawing/2014/main" id="{46837D26-53E4-4B88-B4AF-7E5147579D44}"/>
              </a:ext>
            </a:extLst>
          </p:cNvPr>
          <p:cNvSpPr txBox="1"/>
          <p:nvPr/>
        </p:nvSpPr>
        <p:spPr>
          <a:xfrm>
            <a:off x="7176974" y="9519749"/>
            <a:ext cx="4240776" cy="502766"/>
          </a:xfrm>
          <a:prstGeom prst="rect">
            <a:avLst/>
          </a:prstGeom>
          <a:noFill/>
        </p:spPr>
        <p:txBody>
          <a:bodyPr wrap="none" rtlCol="0">
            <a:spAutoFit/>
          </a:bodyPr>
          <a:lstStyle/>
          <a:p>
            <a:r>
              <a:rPr lang="es-SV" sz="2667" dirty="0"/>
              <a:t>Jueves 23 de febrero de 2023</a:t>
            </a:r>
          </a:p>
        </p:txBody>
      </p:sp>
      <p:sp>
        <p:nvSpPr>
          <p:cNvPr id="3" name="Subtítulo 2">
            <a:extLst>
              <a:ext uri="{FF2B5EF4-FFF2-40B4-BE49-F238E27FC236}">
                <a16:creationId xmlns:a16="http://schemas.microsoft.com/office/drawing/2014/main" id="{147756E8-1BA1-E281-65CD-4051D3266D98}"/>
              </a:ext>
            </a:extLst>
          </p:cNvPr>
          <p:cNvSpPr>
            <a:spLocks noGrp="1"/>
          </p:cNvSpPr>
          <p:nvPr>
            <p:ph type="subTitle" idx="1"/>
          </p:nvPr>
        </p:nvSpPr>
        <p:spPr>
          <a:xfrm>
            <a:off x="2209800" y="4903889"/>
            <a:ext cx="14249400" cy="1835386"/>
          </a:xfrm>
        </p:spPr>
        <p:txBody>
          <a:bodyPr>
            <a:normAutofit/>
          </a:bodyPr>
          <a:lstStyle/>
          <a:p>
            <a:r>
              <a:rPr lang="es-ES_tradnl" dirty="0"/>
              <a:t>En el marco de la consultoría: </a:t>
            </a:r>
          </a:p>
          <a:p>
            <a:r>
              <a:rPr lang="es-SV" dirty="0">
                <a:effectLst/>
                <a:latin typeface="Times New Roman" panose="02020603050405020304" pitchFamily="18" charset="0"/>
                <a:ea typeface="Calibri" panose="020F0502020204030204" pitchFamily="34" charset="0"/>
              </a:rPr>
              <a:t>– ES</a:t>
            </a:r>
            <a:r>
              <a:rPr lang="es-SV" dirty="0">
                <a:effectLst/>
              </a:rPr>
              <a:t> </a:t>
            </a:r>
            <a:r>
              <a:rPr lang="es-SV" dirty="0">
                <a:latin typeface="Times New Roman" panose="02020603050405020304" pitchFamily="18" charset="0"/>
                <a:ea typeface="Calibri" panose="020F0502020204030204" pitchFamily="34" charset="0"/>
              </a:rPr>
              <a:t>Elaboración del Plan de Posicionamiento Estratégico y Mapeo de actores Clave para el fortalecimiento del MCP </a:t>
            </a:r>
            <a:endParaRPr lang="es-ES_tradnl" dirty="0"/>
          </a:p>
          <a:p>
            <a:endParaRPr lang="es-ES_trad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848FCB-58E0-1DA1-97AF-3B435802898A}"/>
              </a:ext>
            </a:extLst>
          </p:cNvPr>
          <p:cNvSpPr txBox="1"/>
          <p:nvPr/>
        </p:nvSpPr>
        <p:spPr>
          <a:xfrm>
            <a:off x="1219200" y="342901"/>
            <a:ext cx="15773400" cy="1077218"/>
          </a:xfrm>
          <a:prstGeom prst="rect">
            <a:avLst/>
          </a:prstGeom>
          <a:noFill/>
        </p:spPr>
        <p:txBody>
          <a:bodyPr wrap="square">
            <a:spAutoFit/>
          </a:bodyPr>
          <a:lstStyle/>
          <a:p>
            <a:r>
              <a:rPr lang="es-ES" sz="3200" kern="0" dirty="0">
                <a:solidFill>
                  <a:prstClr val="black"/>
                </a:solidFill>
                <a:latin typeface="Calibri" panose="020F0502020204030204" pitchFamily="34" charset="0"/>
                <a:cs typeface="Times New Roman" panose="02020603050405020304" pitchFamily="18" charset="0"/>
              </a:rPr>
              <a:t>OE2 : Fortalecer la estructura multisectorial, autónoma e independiente con capacidad para interactuar con otros sectores y actores de la sociedad salvadoreña.</a:t>
            </a:r>
            <a:endParaRPr lang="es-SV" sz="2800" dirty="0"/>
          </a:p>
        </p:txBody>
      </p:sp>
      <p:graphicFrame>
        <p:nvGraphicFramePr>
          <p:cNvPr id="9" name="Marcador de contenido 8">
            <a:extLst>
              <a:ext uri="{FF2B5EF4-FFF2-40B4-BE49-F238E27FC236}">
                <a16:creationId xmlns:a16="http://schemas.microsoft.com/office/drawing/2014/main" id="{66343995-A2DD-B38F-3B41-16F2BB20A0BD}"/>
              </a:ext>
            </a:extLst>
          </p:cNvPr>
          <p:cNvGraphicFramePr>
            <a:graphicFrameLocks noGrp="1"/>
          </p:cNvGraphicFramePr>
          <p:nvPr>
            <p:ph idx="1"/>
            <p:extLst>
              <p:ext uri="{D42A27DB-BD31-4B8C-83A1-F6EECF244321}">
                <p14:modId xmlns:p14="http://schemas.microsoft.com/office/powerpoint/2010/main" val="3549459545"/>
              </p:ext>
            </p:extLst>
          </p:nvPr>
        </p:nvGraphicFramePr>
        <p:xfrm>
          <a:off x="2514600" y="1714500"/>
          <a:ext cx="13740075" cy="8112699"/>
        </p:xfrm>
        <a:graphic>
          <a:graphicData uri="http://schemas.openxmlformats.org/drawingml/2006/table">
            <a:tbl>
              <a:tblPr>
                <a:tableStyleId>{69CF1AB2-1976-4502-BF36-3FF5EA218861}</a:tableStyleId>
              </a:tblPr>
              <a:tblGrid>
                <a:gridCol w="7882695">
                  <a:extLst>
                    <a:ext uri="{9D8B030D-6E8A-4147-A177-3AD203B41FA5}">
                      <a16:colId xmlns:a16="http://schemas.microsoft.com/office/drawing/2014/main" val="3390470196"/>
                    </a:ext>
                  </a:extLst>
                </a:gridCol>
                <a:gridCol w="5857380">
                  <a:extLst>
                    <a:ext uri="{9D8B030D-6E8A-4147-A177-3AD203B41FA5}">
                      <a16:colId xmlns:a16="http://schemas.microsoft.com/office/drawing/2014/main" val="135772203"/>
                    </a:ext>
                  </a:extLst>
                </a:gridCol>
              </a:tblGrid>
              <a:tr h="2071276">
                <a:tc>
                  <a:txBody>
                    <a:bodyPr/>
                    <a:lstStyle/>
                    <a:p>
                      <a:pPr marL="342900" indent="-342900" algn="just" fontAlgn="ctr">
                        <a:buFont typeface="Arial" panose="020B0604020202020204" pitchFamily="34" charset="0"/>
                        <a:buChar char="•"/>
                      </a:pPr>
                      <a:r>
                        <a:rPr lang="es-SV" sz="2400" b="0" i="0" u="none" strike="noStrike" dirty="0">
                          <a:solidFill>
                            <a:srgbClr val="000000"/>
                          </a:solidFill>
                          <a:effectLst/>
                          <a:latin typeface="+mj-lt"/>
                        </a:rPr>
                        <a:t> Ampliar los trabajos de coordinación hacia los sectores de la academia en empresa privada,  para la propuesta de medidas, instrumentos y otros elementos de gestión, para dirimir la estigmatización y discriminación de las personas con TB y VIH. </a:t>
                      </a: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j-lt"/>
                        </a:rPr>
                        <a:t>Documento con lineamientos validado</a:t>
                      </a:r>
                    </a:p>
                    <a:p>
                      <a:pPr marL="800089" lvl="1" indent="-342900" algn="l" fontAlgn="ctr">
                        <a:buFont typeface="Arial" panose="020B0604020202020204" pitchFamily="34" charset="0"/>
                        <a:buChar char="•"/>
                      </a:pPr>
                      <a:r>
                        <a:rPr lang="es-SV" sz="2400" b="0" i="0" u="none" strike="noStrike" dirty="0">
                          <a:solidFill>
                            <a:srgbClr val="000000"/>
                          </a:solidFill>
                          <a:effectLst/>
                          <a:latin typeface="+mj-lt"/>
                        </a:rPr>
                        <a:t>Investigaciones acádemicas </a:t>
                      </a:r>
                    </a:p>
                  </a:txBody>
                  <a:tcPr marL="9525" marR="9525" marT="9525" marB="0" anchor="ctr"/>
                </a:tc>
                <a:extLst>
                  <a:ext uri="{0D108BD9-81ED-4DB2-BD59-A6C34878D82A}">
                    <a16:rowId xmlns:a16="http://schemas.microsoft.com/office/drawing/2014/main" val="652853584"/>
                  </a:ext>
                </a:extLst>
              </a:tr>
              <a:tr h="1048813">
                <a:tc>
                  <a:txBody>
                    <a:bodyPr/>
                    <a:lstStyle/>
                    <a:p>
                      <a:pPr marL="342900" indent="-342900" algn="just" fontAlgn="ctr">
                        <a:buFont typeface="Arial" panose="020B0604020202020204" pitchFamily="34" charset="0"/>
                        <a:buChar char="•"/>
                      </a:pPr>
                      <a:r>
                        <a:rPr lang="es-SV" sz="2400" b="0" i="0" u="none" strike="noStrike" dirty="0">
                          <a:solidFill>
                            <a:srgbClr val="000000"/>
                          </a:solidFill>
                          <a:effectLst/>
                          <a:latin typeface="+mj-lt"/>
                        </a:rPr>
                        <a:t> Ampliar el accionar del MCP en la coordinación con los sectores del sistema educativo formal para identificar líneas o políticas que puedan instruir a la población desde sus primeros años en la prevención de la TB, malaria y VIH/Sida </a:t>
                      </a: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j-lt"/>
                        </a:rPr>
                        <a:t>Materiales educativos</a:t>
                      </a:r>
                    </a:p>
                    <a:p>
                      <a:pPr marL="800089" lvl="1" indent="-342900" algn="l" fontAlgn="ctr">
                        <a:buFont typeface="Arial" panose="020B0604020202020204" pitchFamily="34" charset="0"/>
                        <a:buChar char="•"/>
                      </a:pPr>
                      <a:r>
                        <a:rPr lang="es-SV" sz="2400" b="0" i="0" u="none" strike="noStrike" dirty="0">
                          <a:solidFill>
                            <a:srgbClr val="000000"/>
                          </a:solidFill>
                          <a:effectLst/>
                          <a:latin typeface="+mj-lt"/>
                        </a:rPr>
                        <a:t>Campaña de difusión en redes </a:t>
                      </a:r>
                    </a:p>
                  </a:txBody>
                  <a:tcPr marL="9525" marR="9525" marT="9525" marB="0" anchor="ctr"/>
                </a:tc>
                <a:extLst>
                  <a:ext uri="{0D108BD9-81ED-4DB2-BD59-A6C34878D82A}">
                    <a16:rowId xmlns:a16="http://schemas.microsoft.com/office/drawing/2014/main" val="1091707419"/>
                  </a:ext>
                </a:extLst>
              </a:tr>
              <a:tr h="2730533">
                <a:tc>
                  <a:txBody>
                    <a:bodyPr/>
                    <a:lstStyle/>
                    <a:p>
                      <a:pPr marL="342900" indent="-342900" algn="just" fontAlgn="ctr">
                        <a:buFont typeface="Arial" panose="020B0604020202020204" pitchFamily="34" charset="0"/>
                        <a:buChar char="•"/>
                      </a:pPr>
                      <a:r>
                        <a:rPr lang="es-SV" sz="2400" b="0" i="0" u="none" strike="noStrike" dirty="0">
                          <a:solidFill>
                            <a:srgbClr val="000000"/>
                          </a:solidFill>
                          <a:effectLst/>
                          <a:latin typeface="+mj-lt"/>
                        </a:rPr>
                        <a:t>Ampliar y coordinar la implementación de líneas de acción, sistemas gestores y procesos de articulación que faciliten el trabajo colaborativo en materia de TB, VIH y la malaria. </a:t>
                      </a: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j-lt"/>
                        </a:rPr>
                        <a:t>Normativa / manuales, guías y otros instrumentos  para el funcionamiento</a:t>
                      </a:r>
                    </a:p>
                  </a:txBody>
                  <a:tcPr marL="9525" marR="9525" marT="9525" marB="0" anchor="ctr"/>
                </a:tc>
                <a:extLst>
                  <a:ext uri="{0D108BD9-81ED-4DB2-BD59-A6C34878D82A}">
                    <a16:rowId xmlns:a16="http://schemas.microsoft.com/office/drawing/2014/main" val="3118061035"/>
                  </a:ext>
                </a:extLst>
              </a:tr>
              <a:tr h="1645553">
                <a:tc>
                  <a:txBody>
                    <a:bodyPr/>
                    <a:lstStyle/>
                    <a:p>
                      <a:pPr marL="342900" indent="-342900" algn="just" fontAlgn="ctr">
                        <a:buFont typeface="Arial" panose="020B0604020202020204" pitchFamily="34" charset="0"/>
                        <a:buChar char="•"/>
                      </a:pPr>
                      <a:r>
                        <a:rPr lang="es-SV" sz="2400" b="0" i="0" u="none" strike="noStrike" dirty="0">
                          <a:solidFill>
                            <a:srgbClr val="000000"/>
                          </a:solidFill>
                          <a:effectLst/>
                          <a:latin typeface="+mj-lt"/>
                        </a:rPr>
                        <a:t>Identificar y establecer vínculos de cooperación con la empresa privada, principalmente con gremiales, a fin de incidir en la formulación e implementación de política públicas que promuevan ambientes laborales sin estigmas y discriminación sobre la TB, malaria y VIH/Sida</a:t>
                      </a: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j-lt"/>
                        </a:rPr>
                        <a:t>Oficialización de alianzas  </a:t>
                      </a:r>
                    </a:p>
                    <a:p>
                      <a:pPr marL="800089" lvl="1" indent="-342900" algn="l" fontAlgn="ctr">
                        <a:buFont typeface="Arial" panose="020B0604020202020204" pitchFamily="34" charset="0"/>
                        <a:buChar char="•"/>
                      </a:pPr>
                      <a:r>
                        <a:rPr lang="es-SV" sz="2400" b="0" i="0" u="none" strike="noStrike" dirty="0">
                          <a:solidFill>
                            <a:srgbClr val="000000"/>
                          </a:solidFill>
                          <a:effectLst/>
                          <a:latin typeface="+mj-lt"/>
                        </a:rPr>
                        <a:t>Documento de política / policy briefs </a:t>
                      </a:r>
                    </a:p>
                  </a:txBody>
                  <a:tcPr marL="9525" marR="9525" marT="9525" marB="0" anchor="ctr"/>
                </a:tc>
                <a:extLst>
                  <a:ext uri="{0D108BD9-81ED-4DB2-BD59-A6C34878D82A}">
                    <a16:rowId xmlns:a16="http://schemas.microsoft.com/office/drawing/2014/main" val="2527304022"/>
                  </a:ext>
                </a:extLst>
              </a:tr>
            </a:tbl>
          </a:graphicData>
        </a:graphic>
      </p:graphicFrame>
    </p:spTree>
    <p:extLst>
      <p:ext uri="{BB962C8B-B14F-4D97-AF65-F5344CB8AC3E}">
        <p14:creationId xmlns:p14="http://schemas.microsoft.com/office/powerpoint/2010/main" val="246033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848FCB-58E0-1DA1-97AF-3B435802898A}"/>
              </a:ext>
            </a:extLst>
          </p:cNvPr>
          <p:cNvSpPr txBox="1"/>
          <p:nvPr/>
        </p:nvSpPr>
        <p:spPr>
          <a:xfrm>
            <a:off x="1219200" y="342901"/>
            <a:ext cx="15773400" cy="2062103"/>
          </a:xfrm>
          <a:prstGeom prst="rect">
            <a:avLst/>
          </a:prstGeom>
          <a:noFill/>
        </p:spPr>
        <p:txBody>
          <a:bodyPr wrap="square">
            <a:spAutoFit/>
          </a:bodyPr>
          <a:lstStyle/>
          <a:p>
            <a:r>
              <a:rPr lang="es-ES" sz="3200" kern="0" dirty="0">
                <a:solidFill>
                  <a:prstClr val="black"/>
                </a:solidFill>
                <a:latin typeface="Calibri" panose="020F0502020204030204" pitchFamily="34" charset="0"/>
                <a:cs typeface="Times New Roman" panose="02020603050405020304" pitchFamily="18" charset="0"/>
              </a:rPr>
              <a:t>OE3 : Diseñar e implementar mecanismos de gestión y de administración orientados a la consolidación de programas regionales y nacionales y otras iniciativas que estén orientadas al trabajo con personas afectadas con TB y VIH, para hacer propuestas innovadoras de cooperación y de estrategias de trabajo</a:t>
            </a:r>
            <a:endParaRPr lang="es-SV" sz="2800" dirty="0"/>
          </a:p>
        </p:txBody>
      </p:sp>
      <p:graphicFrame>
        <p:nvGraphicFramePr>
          <p:cNvPr id="9" name="Marcador de contenido 8">
            <a:extLst>
              <a:ext uri="{FF2B5EF4-FFF2-40B4-BE49-F238E27FC236}">
                <a16:creationId xmlns:a16="http://schemas.microsoft.com/office/drawing/2014/main" id="{66343995-A2DD-B38F-3B41-16F2BB20A0BD}"/>
              </a:ext>
            </a:extLst>
          </p:cNvPr>
          <p:cNvGraphicFramePr>
            <a:graphicFrameLocks noGrp="1"/>
          </p:cNvGraphicFramePr>
          <p:nvPr>
            <p:ph idx="1"/>
            <p:extLst>
              <p:ext uri="{D42A27DB-BD31-4B8C-83A1-F6EECF244321}">
                <p14:modId xmlns:p14="http://schemas.microsoft.com/office/powerpoint/2010/main" val="4253448485"/>
              </p:ext>
            </p:extLst>
          </p:nvPr>
        </p:nvGraphicFramePr>
        <p:xfrm>
          <a:off x="2045362" y="2705100"/>
          <a:ext cx="14197275" cy="6915315"/>
        </p:xfrm>
        <a:graphic>
          <a:graphicData uri="http://schemas.openxmlformats.org/drawingml/2006/table">
            <a:tbl>
              <a:tblPr>
                <a:tableStyleId>{69CF1AB2-1976-4502-BF36-3FF5EA218861}</a:tableStyleId>
              </a:tblPr>
              <a:tblGrid>
                <a:gridCol w="8144991">
                  <a:extLst>
                    <a:ext uri="{9D8B030D-6E8A-4147-A177-3AD203B41FA5}">
                      <a16:colId xmlns:a16="http://schemas.microsoft.com/office/drawing/2014/main" val="3390470196"/>
                    </a:ext>
                  </a:extLst>
                </a:gridCol>
                <a:gridCol w="6052284">
                  <a:extLst>
                    <a:ext uri="{9D8B030D-6E8A-4147-A177-3AD203B41FA5}">
                      <a16:colId xmlns:a16="http://schemas.microsoft.com/office/drawing/2014/main" val="135772203"/>
                    </a:ext>
                  </a:extLst>
                </a:gridCol>
              </a:tblGrid>
              <a:tr h="1536497">
                <a:tc>
                  <a:txBody>
                    <a:bodyPr/>
                    <a:lstStyle/>
                    <a:p>
                      <a:pPr marL="342900" indent="-342900" algn="l" fontAlgn="ctr">
                        <a:buFont typeface="Arial" panose="020B0604020202020204" pitchFamily="34" charset="0"/>
                        <a:buChar char="•"/>
                      </a:pPr>
                      <a:r>
                        <a:rPr lang="es-SV" sz="2400" b="0" i="0" u="none" strike="noStrike" dirty="0">
                          <a:solidFill>
                            <a:srgbClr val="000000"/>
                          </a:solidFill>
                          <a:effectLst/>
                          <a:latin typeface="+mn-lt"/>
                        </a:rPr>
                        <a:t>Implementar  un diálogo colaborativo que facilite la toma de decisiones estratégicas relacionadas con la articulación de esfuerzos con otras iniciativas nacionales y regionales, para la erradicación del VIH/Sida, TB y Malaria</a:t>
                      </a:r>
                    </a:p>
                    <a:p>
                      <a:pPr marL="342900" indent="-342900" algn="l" fontAlgn="ctr">
                        <a:buFont typeface="Arial" panose="020B0604020202020204" pitchFamily="34" charset="0"/>
                        <a:buChar char="•"/>
                      </a:pPr>
                      <a:endParaRPr lang="es-SV" sz="2400" b="0" i="0" u="none" strike="noStrike" dirty="0">
                        <a:solidFill>
                          <a:srgbClr val="000000"/>
                        </a:solidFill>
                        <a:effectLst/>
                        <a:latin typeface="+mn-lt"/>
                      </a:endParaRP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n-lt"/>
                        </a:rPr>
                        <a:t>Propuestas formuladas</a:t>
                      </a:r>
                    </a:p>
                  </a:txBody>
                  <a:tcPr marL="9525" marR="9525" marT="9525" marB="0" anchor="ctr"/>
                </a:tc>
                <a:extLst>
                  <a:ext uri="{0D108BD9-81ED-4DB2-BD59-A6C34878D82A}">
                    <a16:rowId xmlns:a16="http://schemas.microsoft.com/office/drawing/2014/main" val="652853584"/>
                  </a:ext>
                </a:extLst>
              </a:tr>
              <a:tr h="818859">
                <a:tc>
                  <a:txBody>
                    <a:bodyPr/>
                    <a:lstStyle/>
                    <a:p>
                      <a:pPr marL="342900" indent="-342900" algn="l" fontAlgn="ctr">
                        <a:buFont typeface="Arial" panose="020B0604020202020204" pitchFamily="34" charset="0"/>
                        <a:buChar char="•"/>
                      </a:pPr>
                      <a:r>
                        <a:rPr lang="es-SV" sz="2400" b="0" i="0" u="none" strike="noStrike" dirty="0">
                          <a:solidFill>
                            <a:srgbClr val="000000"/>
                          </a:solidFill>
                          <a:effectLst/>
                          <a:latin typeface="+mn-lt"/>
                        </a:rPr>
                        <a:t>Compartir información relevante, por parte de la membresía del MCP sobre su quehacer para registrar acciones y analizar la información, para la construcción de una visión colectiva, sistémica y consensuada </a:t>
                      </a: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n-lt"/>
                        </a:rPr>
                        <a:t>Informe integrado con el quehacer de las instituciones parte del MCP </a:t>
                      </a:r>
                      <a:br>
                        <a:rPr lang="es-SV" sz="2400" b="0" i="0" u="none" strike="noStrike" dirty="0">
                          <a:solidFill>
                            <a:srgbClr val="000000"/>
                          </a:solidFill>
                          <a:effectLst/>
                          <a:latin typeface="+mn-lt"/>
                        </a:rPr>
                      </a:br>
                      <a:br>
                        <a:rPr lang="es-SV" sz="2400" b="0" i="0" u="none" strike="noStrike" dirty="0">
                          <a:solidFill>
                            <a:srgbClr val="000000"/>
                          </a:solidFill>
                          <a:effectLst/>
                          <a:latin typeface="+mn-lt"/>
                        </a:rPr>
                      </a:br>
                      <a:r>
                        <a:rPr lang="es-SV" sz="2400" b="0" i="0" u="none" strike="noStrike" dirty="0">
                          <a:solidFill>
                            <a:srgbClr val="000000"/>
                          </a:solidFill>
                          <a:effectLst/>
                          <a:latin typeface="+mn-lt"/>
                        </a:rPr>
                        <a:t>Impresión y divulgación</a:t>
                      </a:r>
                    </a:p>
                  </a:txBody>
                  <a:tcPr marL="9525" marR="9525" marT="9525" marB="0" anchor="ctr"/>
                </a:tc>
                <a:extLst>
                  <a:ext uri="{0D108BD9-81ED-4DB2-BD59-A6C34878D82A}">
                    <a16:rowId xmlns:a16="http://schemas.microsoft.com/office/drawing/2014/main" val="1091707419"/>
                  </a:ext>
                </a:extLst>
              </a:tr>
              <a:tr h="2131860">
                <a:tc>
                  <a:txBody>
                    <a:bodyPr/>
                    <a:lstStyle/>
                    <a:p>
                      <a:pPr marL="342900" indent="-342900" algn="l" fontAlgn="ctr">
                        <a:buFont typeface="Arial" panose="020B0604020202020204" pitchFamily="34" charset="0"/>
                        <a:buChar char="•"/>
                      </a:pPr>
                      <a:r>
                        <a:rPr lang="es-SV" sz="2400" b="0" i="0" u="none" strike="noStrike">
                          <a:solidFill>
                            <a:srgbClr val="000000"/>
                          </a:solidFill>
                          <a:effectLst/>
                          <a:latin typeface="+mn-lt"/>
                        </a:rPr>
                        <a:t>Definir políticas públicas nacionales orientadas hacia la eliminación de la TB y el VIH, así como para enfrentar sus consecuencias en el desarrollo integral de las personas infectadas, sus contactos y familiares.</a:t>
                      </a: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n-lt"/>
                        </a:rPr>
                        <a:t>Políticas multisectoriales </a:t>
                      </a:r>
                    </a:p>
                  </a:txBody>
                  <a:tcPr marL="9525" marR="9525" marT="9525" marB="0" anchor="ctr"/>
                </a:tc>
                <a:extLst>
                  <a:ext uri="{0D108BD9-81ED-4DB2-BD59-A6C34878D82A}">
                    <a16:rowId xmlns:a16="http://schemas.microsoft.com/office/drawing/2014/main" val="3118061035"/>
                  </a:ext>
                </a:extLst>
              </a:tr>
              <a:tr h="1284763">
                <a:tc>
                  <a:txBody>
                    <a:bodyPr/>
                    <a:lstStyle/>
                    <a:p>
                      <a:pPr marL="342900" indent="-342900" algn="l" fontAlgn="ctr">
                        <a:buFont typeface="Arial" panose="020B0604020202020204" pitchFamily="34" charset="0"/>
                        <a:buChar char="•"/>
                      </a:pPr>
                      <a:r>
                        <a:rPr lang="es-SV" sz="2400" b="0" i="0" u="none" strike="noStrike">
                          <a:solidFill>
                            <a:srgbClr val="000000"/>
                          </a:solidFill>
                          <a:effectLst/>
                          <a:latin typeface="+mn-lt"/>
                        </a:rPr>
                        <a:t>Coordinar iniciativas nacionales y regionales con las diferentes organizaciones de la sociedad civil y personas afectadas en TB y VIH  para la formulación de propuestas innovadoras de modelos de intervención comunitaria </a:t>
                      </a:r>
                    </a:p>
                  </a:txBody>
                  <a:tcPr marL="9525" marR="9525" marT="9525" marB="0" anchor="ctr"/>
                </a:tc>
                <a:tc>
                  <a:txBody>
                    <a:bodyPr/>
                    <a:lstStyle/>
                    <a:p>
                      <a:pPr marL="800089" lvl="1" indent="-342900" algn="l" fontAlgn="ctr">
                        <a:buFont typeface="Arial" panose="020B0604020202020204" pitchFamily="34" charset="0"/>
                        <a:buChar char="•"/>
                      </a:pPr>
                      <a:r>
                        <a:rPr lang="es-SV" sz="2400" b="0" i="0" u="none" strike="noStrike" dirty="0">
                          <a:solidFill>
                            <a:srgbClr val="000000"/>
                          </a:solidFill>
                          <a:effectLst/>
                          <a:latin typeface="+mn-lt"/>
                        </a:rPr>
                        <a:t>Modelo de intervención</a:t>
                      </a:r>
                    </a:p>
                  </a:txBody>
                  <a:tcPr marL="9525" marR="9525" marT="9525" marB="0" anchor="ctr"/>
                </a:tc>
                <a:extLst>
                  <a:ext uri="{0D108BD9-81ED-4DB2-BD59-A6C34878D82A}">
                    <a16:rowId xmlns:a16="http://schemas.microsoft.com/office/drawing/2014/main" val="2527304022"/>
                  </a:ext>
                </a:extLst>
              </a:tr>
            </a:tbl>
          </a:graphicData>
        </a:graphic>
      </p:graphicFrame>
    </p:spTree>
    <p:extLst>
      <p:ext uri="{BB962C8B-B14F-4D97-AF65-F5344CB8AC3E}">
        <p14:creationId xmlns:p14="http://schemas.microsoft.com/office/powerpoint/2010/main" val="275304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848FCB-58E0-1DA1-97AF-3B435802898A}"/>
              </a:ext>
            </a:extLst>
          </p:cNvPr>
          <p:cNvSpPr txBox="1"/>
          <p:nvPr/>
        </p:nvSpPr>
        <p:spPr>
          <a:xfrm>
            <a:off x="1219200" y="342901"/>
            <a:ext cx="15773400" cy="1569660"/>
          </a:xfrm>
          <a:prstGeom prst="rect">
            <a:avLst/>
          </a:prstGeom>
          <a:noFill/>
        </p:spPr>
        <p:txBody>
          <a:bodyPr wrap="square">
            <a:spAutoFit/>
          </a:bodyPr>
          <a:lstStyle/>
          <a:p>
            <a:r>
              <a:rPr lang="es-ES" sz="3200" kern="0" dirty="0">
                <a:solidFill>
                  <a:prstClr val="black"/>
                </a:solidFill>
                <a:latin typeface="Calibri" panose="020F0502020204030204" pitchFamily="34" charset="0"/>
                <a:cs typeface="Times New Roman" panose="02020603050405020304" pitchFamily="18" charset="0"/>
              </a:rPr>
              <a:t>OE4 : Implementar un sistema de monitoreo y evaluación que traduzca los esfuerzos intersectoriales del MCP y la articulación con los diferentes actores, sobre todo con el Sistema Nacional Integrado de Salud</a:t>
            </a:r>
            <a:endParaRPr lang="es-SV" sz="2800" dirty="0"/>
          </a:p>
        </p:txBody>
      </p:sp>
      <p:graphicFrame>
        <p:nvGraphicFramePr>
          <p:cNvPr id="9" name="Marcador de contenido 8">
            <a:extLst>
              <a:ext uri="{FF2B5EF4-FFF2-40B4-BE49-F238E27FC236}">
                <a16:creationId xmlns:a16="http://schemas.microsoft.com/office/drawing/2014/main" id="{66343995-A2DD-B38F-3B41-16F2BB20A0BD}"/>
              </a:ext>
            </a:extLst>
          </p:cNvPr>
          <p:cNvGraphicFramePr>
            <a:graphicFrameLocks noGrp="1"/>
          </p:cNvGraphicFramePr>
          <p:nvPr>
            <p:ph idx="1"/>
            <p:extLst>
              <p:ext uri="{D42A27DB-BD31-4B8C-83A1-F6EECF244321}">
                <p14:modId xmlns:p14="http://schemas.microsoft.com/office/powerpoint/2010/main" val="1720351590"/>
              </p:ext>
            </p:extLst>
          </p:nvPr>
        </p:nvGraphicFramePr>
        <p:xfrm>
          <a:off x="2033325" y="2838280"/>
          <a:ext cx="14197275" cy="5850545"/>
        </p:xfrm>
        <a:graphic>
          <a:graphicData uri="http://schemas.openxmlformats.org/drawingml/2006/table">
            <a:tbl>
              <a:tblPr>
                <a:tableStyleId>{69CF1AB2-1976-4502-BF36-3FF5EA218861}</a:tableStyleId>
              </a:tblPr>
              <a:tblGrid>
                <a:gridCol w="8144991">
                  <a:extLst>
                    <a:ext uri="{9D8B030D-6E8A-4147-A177-3AD203B41FA5}">
                      <a16:colId xmlns:a16="http://schemas.microsoft.com/office/drawing/2014/main" val="3390470196"/>
                    </a:ext>
                  </a:extLst>
                </a:gridCol>
                <a:gridCol w="6052284">
                  <a:extLst>
                    <a:ext uri="{9D8B030D-6E8A-4147-A177-3AD203B41FA5}">
                      <a16:colId xmlns:a16="http://schemas.microsoft.com/office/drawing/2014/main" val="135772203"/>
                    </a:ext>
                  </a:extLst>
                </a:gridCol>
              </a:tblGrid>
              <a:tr h="1327117">
                <a:tc>
                  <a:txBody>
                    <a:bodyPr/>
                    <a:lstStyle/>
                    <a:p>
                      <a:pPr marL="457200" indent="-457200" algn="l" fontAlgn="ctr">
                        <a:buFont typeface="Arial" panose="020B0604020202020204" pitchFamily="34" charset="0"/>
                        <a:buChar char="•"/>
                      </a:pPr>
                      <a:r>
                        <a:rPr lang="es-SV" sz="3600" b="0" i="0" u="none" strike="noStrike" dirty="0">
                          <a:solidFill>
                            <a:srgbClr val="000000"/>
                          </a:solidFill>
                          <a:effectLst/>
                          <a:latin typeface="+mn-lt"/>
                        </a:rPr>
                        <a:t>Identiticar indicadores de monitoreo y evaluación</a:t>
                      </a:r>
                    </a:p>
                  </a:txBody>
                  <a:tcPr marL="9525" marR="9525" marT="9525" marB="0" anchor="ctr"/>
                </a:tc>
                <a:tc>
                  <a:txBody>
                    <a:bodyPr/>
                    <a:lstStyle/>
                    <a:p>
                      <a:pPr marL="914389" lvl="1" indent="-457200" algn="l" fontAlgn="ctr">
                        <a:buFont typeface="Arial" panose="020B0604020202020204" pitchFamily="34" charset="0"/>
                        <a:buChar char="•"/>
                      </a:pPr>
                      <a:r>
                        <a:rPr lang="es-SV" sz="3600" b="0" i="0" u="none" strike="noStrike" dirty="0">
                          <a:solidFill>
                            <a:srgbClr val="000000"/>
                          </a:solidFill>
                          <a:effectLst/>
                          <a:latin typeface="+mn-lt"/>
                        </a:rPr>
                        <a:t>Documento de indicadores</a:t>
                      </a:r>
                    </a:p>
                  </a:txBody>
                  <a:tcPr marL="9525" marR="9525" marT="9525" marB="0" anchor="ctr"/>
                </a:tc>
                <a:extLst>
                  <a:ext uri="{0D108BD9-81ED-4DB2-BD59-A6C34878D82A}">
                    <a16:rowId xmlns:a16="http://schemas.microsoft.com/office/drawing/2014/main" val="652853584"/>
                  </a:ext>
                </a:extLst>
              </a:tr>
              <a:tr h="818859">
                <a:tc>
                  <a:txBody>
                    <a:bodyPr/>
                    <a:lstStyle/>
                    <a:p>
                      <a:pPr marL="457200" indent="-457200" algn="l" fontAlgn="ctr">
                        <a:buFont typeface="Arial" panose="020B0604020202020204" pitchFamily="34" charset="0"/>
                        <a:buChar char="•"/>
                      </a:pPr>
                      <a:r>
                        <a:rPr lang="es-SV" sz="3600" b="0" i="0" u="none" strike="noStrike">
                          <a:solidFill>
                            <a:srgbClr val="000000"/>
                          </a:solidFill>
                          <a:effectLst/>
                          <a:latin typeface="+mn-lt"/>
                        </a:rPr>
                        <a:t>Identificar brechas y socializarlas para la propuesta de soluciones consensuadas</a:t>
                      </a:r>
                    </a:p>
                  </a:txBody>
                  <a:tcPr marL="9525" marR="9525" marT="9525" marB="0" anchor="ctr"/>
                </a:tc>
                <a:tc>
                  <a:txBody>
                    <a:bodyPr/>
                    <a:lstStyle/>
                    <a:p>
                      <a:pPr marL="914389" lvl="1" indent="-457200" algn="l" fontAlgn="ctr">
                        <a:buFont typeface="Arial" panose="020B0604020202020204" pitchFamily="34" charset="0"/>
                        <a:buChar char="•"/>
                      </a:pPr>
                      <a:r>
                        <a:rPr lang="es-SV" sz="3600" b="0" i="0" u="none" strike="noStrike" dirty="0">
                          <a:solidFill>
                            <a:srgbClr val="000000"/>
                          </a:solidFill>
                          <a:effectLst/>
                          <a:latin typeface="+mn-lt"/>
                        </a:rPr>
                        <a:t>Brechas basales y seguimiento</a:t>
                      </a:r>
                    </a:p>
                  </a:txBody>
                  <a:tcPr marL="9525" marR="9525" marT="9525" marB="0" anchor="ctr"/>
                </a:tc>
                <a:extLst>
                  <a:ext uri="{0D108BD9-81ED-4DB2-BD59-A6C34878D82A}">
                    <a16:rowId xmlns:a16="http://schemas.microsoft.com/office/drawing/2014/main" val="1091707419"/>
                  </a:ext>
                </a:extLst>
              </a:tr>
              <a:tr h="2131860">
                <a:tc>
                  <a:txBody>
                    <a:bodyPr/>
                    <a:lstStyle/>
                    <a:p>
                      <a:pPr marL="457200" indent="-457200" algn="l" fontAlgn="ctr">
                        <a:buFont typeface="Arial" panose="020B0604020202020204" pitchFamily="34" charset="0"/>
                        <a:buChar char="•"/>
                      </a:pPr>
                      <a:r>
                        <a:rPr lang="es-SV" sz="3600" b="0" i="0" u="none" strike="noStrike">
                          <a:solidFill>
                            <a:srgbClr val="000000"/>
                          </a:solidFill>
                          <a:effectLst/>
                          <a:latin typeface="+mn-lt"/>
                        </a:rPr>
                        <a:t>Establecer un método que permita visibilizar el avance en la articulación multisectorial, su incidencia y resultados</a:t>
                      </a:r>
                    </a:p>
                  </a:txBody>
                  <a:tcPr marL="9525" marR="9525" marT="9525" marB="0" anchor="ctr"/>
                </a:tc>
                <a:tc>
                  <a:txBody>
                    <a:bodyPr/>
                    <a:lstStyle/>
                    <a:p>
                      <a:pPr marL="914389" lvl="1" indent="-457200" algn="l" fontAlgn="ctr">
                        <a:buFont typeface="Arial" panose="020B0604020202020204" pitchFamily="34" charset="0"/>
                        <a:buChar char="•"/>
                      </a:pPr>
                      <a:r>
                        <a:rPr lang="es-SV" sz="3600" b="0" i="0" u="none" strike="noStrike" dirty="0">
                          <a:solidFill>
                            <a:srgbClr val="000000"/>
                          </a:solidFill>
                          <a:effectLst/>
                          <a:latin typeface="+mn-lt"/>
                        </a:rPr>
                        <a:t>Indicadores y seguimiento</a:t>
                      </a:r>
                    </a:p>
                  </a:txBody>
                  <a:tcPr marL="9525" marR="9525" marT="9525" marB="0" anchor="ctr"/>
                </a:tc>
                <a:extLst>
                  <a:ext uri="{0D108BD9-81ED-4DB2-BD59-A6C34878D82A}">
                    <a16:rowId xmlns:a16="http://schemas.microsoft.com/office/drawing/2014/main" val="3118061035"/>
                  </a:ext>
                </a:extLst>
              </a:tr>
              <a:tr h="1284763">
                <a:tc>
                  <a:txBody>
                    <a:bodyPr/>
                    <a:lstStyle/>
                    <a:p>
                      <a:pPr marL="457200" indent="-457200" algn="l" fontAlgn="ctr">
                        <a:buFont typeface="Arial" panose="020B0604020202020204" pitchFamily="34" charset="0"/>
                        <a:buChar char="•"/>
                      </a:pPr>
                      <a:r>
                        <a:rPr lang="es-SV" sz="3600" b="0" i="0" u="none" strike="noStrike">
                          <a:solidFill>
                            <a:srgbClr val="000000"/>
                          </a:solidFill>
                          <a:effectLst/>
                          <a:latin typeface="+mn-lt"/>
                        </a:rPr>
                        <a:t>Identiticar indicadores de monitoreo y evaluación</a:t>
                      </a:r>
                    </a:p>
                  </a:txBody>
                  <a:tcPr marL="9525" marR="9525" marT="9525" marB="0" anchor="ctr"/>
                </a:tc>
                <a:tc>
                  <a:txBody>
                    <a:bodyPr/>
                    <a:lstStyle/>
                    <a:p>
                      <a:pPr marL="914389" lvl="1" indent="-457200" algn="l" fontAlgn="ctr">
                        <a:buFont typeface="Arial" panose="020B0604020202020204" pitchFamily="34" charset="0"/>
                        <a:buChar char="•"/>
                      </a:pPr>
                      <a:r>
                        <a:rPr lang="es-SV" sz="3600" b="0" i="0" u="none" strike="noStrike" dirty="0">
                          <a:solidFill>
                            <a:srgbClr val="000000"/>
                          </a:solidFill>
                          <a:effectLst/>
                          <a:latin typeface="+mn-lt"/>
                        </a:rPr>
                        <a:t>Documento de indicadores</a:t>
                      </a:r>
                    </a:p>
                  </a:txBody>
                  <a:tcPr marL="9525" marR="9525" marT="9525" marB="0" anchor="ctr"/>
                </a:tc>
                <a:extLst>
                  <a:ext uri="{0D108BD9-81ED-4DB2-BD59-A6C34878D82A}">
                    <a16:rowId xmlns:a16="http://schemas.microsoft.com/office/drawing/2014/main" val="2527304022"/>
                  </a:ext>
                </a:extLst>
              </a:tr>
            </a:tbl>
          </a:graphicData>
        </a:graphic>
      </p:graphicFrame>
    </p:spTree>
    <p:extLst>
      <p:ext uri="{BB962C8B-B14F-4D97-AF65-F5344CB8AC3E}">
        <p14:creationId xmlns:p14="http://schemas.microsoft.com/office/powerpoint/2010/main" val="280781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848FCB-58E0-1DA1-97AF-3B435802898A}"/>
              </a:ext>
            </a:extLst>
          </p:cNvPr>
          <p:cNvSpPr txBox="1"/>
          <p:nvPr/>
        </p:nvSpPr>
        <p:spPr>
          <a:xfrm>
            <a:off x="1219200" y="342901"/>
            <a:ext cx="15773400" cy="1015663"/>
          </a:xfrm>
          <a:prstGeom prst="rect">
            <a:avLst/>
          </a:prstGeom>
          <a:noFill/>
        </p:spPr>
        <p:txBody>
          <a:bodyPr wrap="square">
            <a:spAutoFit/>
          </a:bodyPr>
          <a:lstStyle/>
          <a:p>
            <a:r>
              <a:rPr lang="es-ES" sz="6000" kern="0" dirty="0">
                <a:solidFill>
                  <a:prstClr val="black"/>
                </a:solidFill>
                <a:latin typeface="Calibri" panose="020F0502020204030204" pitchFamily="34" charset="0"/>
                <a:cs typeface="Times New Roman" panose="02020603050405020304" pitchFamily="18" charset="0"/>
              </a:rPr>
              <a:t>Presupuesto</a:t>
            </a:r>
            <a:endParaRPr lang="es-SV" sz="5400" dirty="0"/>
          </a:p>
        </p:txBody>
      </p:sp>
      <p:graphicFrame>
        <p:nvGraphicFramePr>
          <p:cNvPr id="9" name="Marcador de contenido 8">
            <a:extLst>
              <a:ext uri="{FF2B5EF4-FFF2-40B4-BE49-F238E27FC236}">
                <a16:creationId xmlns:a16="http://schemas.microsoft.com/office/drawing/2014/main" id="{66343995-A2DD-B38F-3B41-16F2BB20A0BD}"/>
              </a:ext>
            </a:extLst>
          </p:cNvPr>
          <p:cNvGraphicFramePr>
            <a:graphicFrameLocks noGrp="1"/>
          </p:cNvGraphicFramePr>
          <p:nvPr>
            <p:ph idx="1"/>
            <p:extLst>
              <p:ext uri="{D42A27DB-BD31-4B8C-83A1-F6EECF244321}">
                <p14:modId xmlns:p14="http://schemas.microsoft.com/office/powerpoint/2010/main" val="3699667190"/>
              </p:ext>
            </p:extLst>
          </p:nvPr>
        </p:nvGraphicFramePr>
        <p:xfrm>
          <a:off x="2895600" y="1485900"/>
          <a:ext cx="13663875" cy="8458198"/>
        </p:xfrm>
        <a:graphic>
          <a:graphicData uri="http://schemas.openxmlformats.org/drawingml/2006/table">
            <a:tbl>
              <a:tblPr>
                <a:tableStyleId>{69CF1AB2-1976-4502-BF36-3FF5EA218861}</a:tableStyleId>
              </a:tblPr>
              <a:tblGrid>
                <a:gridCol w="10896600">
                  <a:extLst>
                    <a:ext uri="{9D8B030D-6E8A-4147-A177-3AD203B41FA5}">
                      <a16:colId xmlns:a16="http://schemas.microsoft.com/office/drawing/2014/main" val="3390470196"/>
                    </a:ext>
                  </a:extLst>
                </a:gridCol>
                <a:gridCol w="2767275">
                  <a:extLst>
                    <a:ext uri="{9D8B030D-6E8A-4147-A177-3AD203B41FA5}">
                      <a16:colId xmlns:a16="http://schemas.microsoft.com/office/drawing/2014/main" val="135772203"/>
                    </a:ext>
                  </a:extLst>
                </a:gridCol>
              </a:tblGrid>
              <a:tr h="1436578">
                <a:tc>
                  <a:txBody>
                    <a:bodyPr/>
                    <a:lstStyle/>
                    <a:p>
                      <a:pPr marL="457200" indent="-457200" algn="l" fontAlgn="ctr">
                        <a:buFont typeface="Arial" panose="020B0604020202020204" pitchFamily="34" charset="0"/>
                        <a:buChar char="•"/>
                      </a:pPr>
                      <a:r>
                        <a:rPr lang="es-SV" sz="2400" b="0" i="0" u="none" strike="noStrike" dirty="0">
                          <a:solidFill>
                            <a:srgbClr val="000000"/>
                          </a:solidFill>
                          <a:effectLst/>
                          <a:latin typeface="+mn-lt"/>
                        </a:rPr>
                        <a:t>OE1: Fortalecer la estructura multisectorial, autonóma e independiente con capacidad para interactuar con otros sectores y actores de la sociedad salvadoreña.</a:t>
                      </a:r>
                    </a:p>
                  </a:txBody>
                  <a:tcPr marL="9525" marR="9525" marT="9525" marB="0" anchor="ctr"/>
                </a:tc>
                <a:tc>
                  <a:txBody>
                    <a:bodyPr/>
                    <a:lstStyle/>
                    <a:p>
                      <a:pPr marL="457189" lvl="1" indent="0" algn="r" fontAlgn="ctr">
                        <a:buFont typeface="Arial" panose="020B0604020202020204" pitchFamily="34" charset="0"/>
                        <a:buNone/>
                      </a:pPr>
                      <a:r>
                        <a:rPr lang="es-SV" sz="2400" b="0" i="0" u="none" strike="noStrike" dirty="0">
                          <a:solidFill>
                            <a:srgbClr val="000000"/>
                          </a:solidFill>
                          <a:effectLst/>
                          <a:latin typeface="+mn-lt"/>
                        </a:rPr>
                        <a:t>US$ 38,000</a:t>
                      </a:r>
                    </a:p>
                  </a:txBody>
                  <a:tcPr marL="9525" marR="9525" marT="9525" marB="0" anchor="ctr"/>
                </a:tc>
                <a:extLst>
                  <a:ext uri="{0D108BD9-81ED-4DB2-BD59-A6C34878D82A}">
                    <a16:rowId xmlns:a16="http://schemas.microsoft.com/office/drawing/2014/main" val="652853584"/>
                  </a:ext>
                </a:extLst>
              </a:tr>
              <a:tr h="1950731">
                <a:tc>
                  <a:txBody>
                    <a:bodyPr/>
                    <a:lstStyle/>
                    <a:p>
                      <a:pPr marL="457200" indent="-457200" algn="l" fontAlgn="ctr">
                        <a:buFont typeface="Arial" panose="020B0604020202020204" pitchFamily="34" charset="0"/>
                        <a:buChar char="•"/>
                      </a:pPr>
                      <a:r>
                        <a:rPr lang="es-SV" sz="2400" b="0" i="0" u="none" strike="noStrike" dirty="0">
                          <a:solidFill>
                            <a:srgbClr val="000000"/>
                          </a:solidFill>
                          <a:effectLst/>
                          <a:latin typeface="+mn-lt"/>
                        </a:rPr>
                        <a:t>OE2: Definir y coordinar la implementación sistemas y/o procesos de articulación que faciliten el trabajo colaborativo en terreno para combatir los efectos y consecuencias de la TB y el VIH,  la población en general con énfasis en grupos de mayor riesgo y vulnerabilidad.</a:t>
                      </a:r>
                    </a:p>
                  </a:txBody>
                  <a:tcPr marL="9525" marR="9525" marT="9525" marB="0" anchor="ctr"/>
                </a:tc>
                <a:tc>
                  <a:txBody>
                    <a:bodyPr/>
                    <a:lstStyle/>
                    <a:p>
                      <a:pPr marL="457189" lvl="1" indent="0" algn="r" fontAlgn="ctr">
                        <a:buFont typeface="Arial" panose="020B0604020202020204" pitchFamily="34" charset="0"/>
                        <a:buNone/>
                      </a:pPr>
                      <a:r>
                        <a:rPr lang="es-SV" sz="2400" b="0" i="0" u="none" strike="noStrike" dirty="0">
                          <a:solidFill>
                            <a:srgbClr val="000000"/>
                          </a:solidFill>
                          <a:effectLst/>
                          <a:latin typeface="+mn-lt"/>
                        </a:rPr>
                        <a:t>US$63,100</a:t>
                      </a:r>
                    </a:p>
                  </a:txBody>
                  <a:tcPr marL="9525" marR="9525" marT="9525" marB="0" anchor="ctr"/>
                </a:tc>
                <a:extLst>
                  <a:ext uri="{0D108BD9-81ED-4DB2-BD59-A6C34878D82A}">
                    <a16:rowId xmlns:a16="http://schemas.microsoft.com/office/drawing/2014/main" val="1091707419"/>
                  </a:ext>
                </a:extLst>
              </a:tr>
              <a:tr h="2339143">
                <a:tc>
                  <a:txBody>
                    <a:bodyPr/>
                    <a:lstStyle/>
                    <a:p>
                      <a:pPr marL="457200" indent="-457200" algn="l" fontAlgn="ctr">
                        <a:buFont typeface="Arial" panose="020B0604020202020204" pitchFamily="34" charset="0"/>
                        <a:buChar char="•"/>
                      </a:pPr>
                      <a:r>
                        <a:rPr lang="es-SV" sz="2400" b="0" i="0" u="none" strike="noStrike" dirty="0">
                          <a:solidFill>
                            <a:srgbClr val="000000"/>
                          </a:solidFill>
                          <a:effectLst/>
                          <a:latin typeface="+mn-lt"/>
                        </a:rPr>
                        <a:t>OE3: Diseñar e implementar mecanismos de gestión y de administración orientados a la consolidación de programas regionales y nacionales y otras iniciativas que estén orientadas al trabajo con personas afectadas con TB y VIH, para hacer propuestas innovadoras de cooperación y de estrategias de trabajo</a:t>
                      </a:r>
                    </a:p>
                  </a:txBody>
                  <a:tcPr marL="9525" marR="9525" marT="9525" marB="0" anchor="ctr"/>
                </a:tc>
                <a:tc>
                  <a:txBody>
                    <a:bodyPr/>
                    <a:lstStyle/>
                    <a:p>
                      <a:pPr marL="457189" lvl="1" indent="0" algn="r" fontAlgn="ctr">
                        <a:buFont typeface="Arial" panose="020B0604020202020204" pitchFamily="34" charset="0"/>
                        <a:buNone/>
                      </a:pPr>
                      <a:r>
                        <a:rPr lang="es-SV" sz="2400" b="0" i="0" u="none" strike="noStrike" dirty="0">
                          <a:solidFill>
                            <a:srgbClr val="000000"/>
                          </a:solidFill>
                          <a:effectLst/>
                          <a:latin typeface="+mn-lt"/>
                        </a:rPr>
                        <a:t>US$88,000</a:t>
                      </a:r>
                    </a:p>
                  </a:txBody>
                  <a:tcPr marL="9525" marR="9525" marT="9525" marB="0" anchor="ctr"/>
                </a:tc>
                <a:extLst>
                  <a:ext uri="{0D108BD9-81ED-4DB2-BD59-A6C34878D82A}">
                    <a16:rowId xmlns:a16="http://schemas.microsoft.com/office/drawing/2014/main" val="3118061035"/>
                  </a:ext>
                </a:extLst>
              </a:tr>
              <a:tr h="1562319">
                <a:tc>
                  <a:txBody>
                    <a:bodyPr/>
                    <a:lstStyle/>
                    <a:p>
                      <a:pPr marL="457200" indent="-457200" algn="l" fontAlgn="ctr">
                        <a:buFont typeface="Arial" panose="020B0604020202020204" pitchFamily="34" charset="0"/>
                        <a:buChar char="•"/>
                      </a:pPr>
                      <a:r>
                        <a:rPr lang="es-SV" sz="2400" b="0" i="0" u="none" strike="noStrike" dirty="0">
                          <a:solidFill>
                            <a:srgbClr val="000000"/>
                          </a:solidFill>
                          <a:effectLst/>
                          <a:latin typeface="+mn-lt"/>
                        </a:rPr>
                        <a:t>OE4: Implementar un sistema de monitoreo y evaluación que traduzca los esfuerzos intersectoriales del MCP y la articulación con los diferentes actores, sobre todo con el Sistema Nacional Integrado de Salud</a:t>
                      </a:r>
                    </a:p>
                  </a:txBody>
                  <a:tcPr marL="9525" marR="9525" marT="9525" marB="0" anchor="ctr"/>
                </a:tc>
                <a:tc>
                  <a:txBody>
                    <a:bodyPr/>
                    <a:lstStyle/>
                    <a:p>
                      <a:pPr marL="457189" lvl="1" indent="0" algn="r" fontAlgn="ctr">
                        <a:buFont typeface="Arial" panose="020B0604020202020204" pitchFamily="34" charset="0"/>
                        <a:buNone/>
                      </a:pPr>
                      <a:r>
                        <a:rPr lang="es-SV" sz="2400" b="0" i="0" u="none" strike="noStrike" dirty="0">
                          <a:solidFill>
                            <a:srgbClr val="000000"/>
                          </a:solidFill>
                          <a:effectLst/>
                          <a:latin typeface="+mn-lt"/>
                        </a:rPr>
                        <a:t>US$39,500</a:t>
                      </a:r>
                    </a:p>
                  </a:txBody>
                  <a:tcPr marL="9525" marR="9525" marT="9525" marB="0" anchor="ctr"/>
                </a:tc>
                <a:extLst>
                  <a:ext uri="{0D108BD9-81ED-4DB2-BD59-A6C34878D82A}">
                    <a16:rowId xmlns:a16="http://schemas.microsoft.com/office/drawing/2014/main" val="2527304022"/>
                  </a:ext>
                </a:extLst>
              </a:tr>
              <a:tr h="1169427">
                <a:tc>
                  <a:txBody>
                    <a:bodyPr/>
                    <a:lstStyle/>
                    <a:p>
                      <a:pPr marL="0" indent="0" algn="l" fontAlgn="ctr">
                        <a:buFont typeface="Arial" panose="020B0604020202020204" pitchFamily="34" charset="0"/>
                        <a:buNone/>
                      </a:pPr>
                      <a:r>
                        <a:rPr lang="es-SV" sz="2800" b="0" i="0" u="none" strike="noStrike" dirty="0">
                          <a:solidFill>
                            <a:srgbClr val="000000"/>
                          </a:solidFill>
                          <a:effectLst/>
                          <a:latin typeface="+mn-lt"/>
                        </a:rPr>
                        <a:t>TOTAL</a:t>
                      </a:r>
                    </a:p>
                  </a:txBody>
                  <a:tcPr marL="9525" marR="9525" marT="9525" marB="0" anchor="ctr"/>
                </a:tc>
                <a:tc>
                  <a:txBody>
                    <a:bodyPr/>
                    <a:lstStyle/>
                    <a:p>
                      <a:pPr marL="457189" lvl="1" indent="0" algn="r" fontAlgn="ctr">
                        <a:buFont typeface="Arial" panose="020B0604020202020204" pitchFamily="34" charset="0"/>
                        <a:buNone/>
                      </a:pPr>
                      <a:r>
                        <a:rPr lang="es-SV" sz="2400" b="0" i="0" u="none" strike="noStrike" dirty="0">
                          <a:solidFill>
                            <a:srgbClr val="000000"/>
                          </a:solidFill>
                          <a:effectLst/>
                          <a:latin typeface="+mn-lt"/>
                        </a:rPr>
                        <a:t>US$228,600</a:t>
                      </a:r>
                    </a:p>
                  </a:txBody>
                  <a:tcPr marL="9525" marR="9525" marT="9525" marB="0" anchor="ctr"/>
                </a:tc>
                <a:extLst>
                  <a:ext uri="{0D108BD9-81ED-4DB2-BD59-A6C34878D82A}">
                    <a16:rowId xmlns:a16="http://schemas.microsoft.com/office/drawing/2014/main" val="787050134"/>
                  </a:ext>
                </a:extLst>
              </a:tr>
            </a:tbl>
          </a:graphicData>
        </a:graphic>
      </p:graphicFrame>
    </p:spTree>
    <p:extLst>
      <p:ext uri="{BB962C8B-B14F-4D97-AF65-F5344CB8AC3E}">
        <p14:creationId xmlns:p14="http://schemas.microsoft.com/office/powerpoint/2010/main" val="175050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F29C9A-E9DB-8E8F-1D7F-979CF2B5776C}"/>
              </a:ext>
            </a:extLst>
          </p:cNvPr>
          <p:cNvSpPr txBox="1"/>
          <p:nvPr/>
        </p:nvSpPr>
        <p:spPr>
          <a:xfrm>
            <a:off x="4572000" y="4000500"/>
            <a:ext cx="9144000" cy="1569660"/>
          </a:xfrm>
          <a:prstGeom prst="rect">
            <a:avLst/>
          </a:prstGeom>
          <a:noFill/>
        </p:spPr>
        <p:txBody>
          <a:bodyPr wrap="square">
            <a:spAutoFit/>
          </a:bodyPr>
          <a:lstStyle/>
          <a:p>
            <a:pPr algn="ctr"/>
            <a:r>
              <a:rPr lang="en-US" sz="9600" kern="1200" dirty="0">
                <a:latin typeface="+mj-lt"/>
                <a:ea typeface="+mj-ea"/>
                <a:cs typeface="+mj-cs"/>
              </a:rPr>
              <a:t>¡Gracias!</a:t>
            </a:r>
            <a:endParaRPr lang="es-SV" sz="9600" dirty="0"/>
          </a:p>
        </p:txBody>
      </p:sp>
    </p:spTree>
    <p:extLst>
      <p:ext uri="{BB962C8B-B14F-4D97-AF65-F5344CB8AC3E}">
        <p14:creationId xmlns:p14="http://schemas.microsoft.com/office/powerpoint/2010/main" val="374105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C2717677-086A-DB38-C56E-01A09E77CEDF}"/>
              </a:ext>
            </a:extLst>
          </p:cNvPr>
          <p:cNvSpPr>
            <a:spLocks noGrp="1"/>
          </p:cNvSpPr>
          <p:nvPr>
            <p:ph type="title"/>
          </p:nvPr>
        </p:nvSpPr>
        <p:spPr>
          <a:xfrm>
            <a:off x="1066800" y="571500"/>
            <a:ext cx="11203984" cy="924544"/>
          </a:xfrm>
        </p:spPr>
        <p:txBody>
          <a:bodyPr>
            <a:noAutofit/>
          </a:bodyPr>
          <a:lstStyle/>
          <a:p>
            <a:r>
              <a:rPr lang="es-ES_tradnl" sz="7200" dirty="0"/>
              <a:t>¿En qué estamos?</a:t>
            </a:r>
          </a:p>
        </p:txBody>
      </p:sp>
      <p:graphicFrame>
        <p:nvGraphicFramePr>
          <p:cNvPr id="2" name="Diagrama 1">
            <a:extLst>
              <a:ext uri="{FF2B5EF4-FFF2-40B4-BE49-F238E27FC236}">
                <a16:creationId xmlns:a16="http://schemas.microsoft.com/office/drawing/2014/main" id="{3DE07F71-AC39-D8CA-523E-59CE04728150}"/>
              </a:ext>
            </a:extLst>
          </p:cNvPr>
          <p:cNvGraphicFramePr/>
          <p:nvPr>
            <p:extLst>
              <p:ext uri="{D42A27DB-BD31-4B8C-83A1-F6EECF244321}">
                <p14:modId xmlns:p14="http://schemas.microsoft.com/office/powerpoint/2010/main" val="184710198"/>
              </p:ext>
            </p:extLst>
          </p:nvPr>
        </p:nvGraphicFramePr>
        <p:xfrm>
          <a:off x="2209800" y="2705100"/>
          <a:ext cx="152400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64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2">
            <a:extLst>
              <a:ext uri="{FF2B5EF4-FFF2-40B4-BE49-F238E27FC236}">
                <a16:creationId xmlns:a16="http://schemas.microsoft.com/office/drawing/2014/main" id="{506AF143-02EF-6175-52FD-F9E405F461D2}"/>
              </a:ext>
            </a:extLst>
          </p:cNvPr>
          <p:cNvGraphicFramePr>
            <a:graphicFrameLocks noGrp="1"/>
          </p:cNvGraphicFramePr>
          <p:nvPr>
            <p:ph idx="1"/>
          </p:nvPr>
        </p:nvGraphicFramePr>
        <p:xfrm>
          <a:off x="2438400" y="800100"/>
          <a:ext cx="14249400" cy="815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62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2">
            <a:extLst>
              <a:ext uri="{FF2B5EF4-FFF2-40B4-BE49-F238E27FC236}">
                <a16:creationId xmlns:a16="http://schemas.microsoft.com/office/drawing/2014/main" id="{FC9592CD-AE61-3444-BB90-526FB1861BDD}"/>
              </a:ext>
            </a:extLst>
          </p:cNvPr>
          <p:cNvGraphicFramePr>
            <a:graphicFrameLocks noGrp="1"/>
          </p:cNvGraphicFramePr>
          <p:nvPr>
            <p:ph idx="1"/>
            <p:extLst>
              <p:ext uri="{D42A27DB-BD31-4B8C-83A1-F6EECF244321}">
                <p14:modId xmlns:p14="http://schemas.microsoft.com/office/powerpoint/2010/main" val="148010484"/>
              </p:ext>
            </p:extLst>
          </p:nvPr>
        </p:nvGraphicFramePr>
        <p:xfrm>
          <a:off x="2362200" y="647700"/>
          <a:ext cx="14782800" cy="845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18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2">
            <a:extLst>
              <a:ext uri="{FF2B5EF4-FFF2-40B4-BE49-F238E27FC236}">
                <a16:creationId xmlns:a16="http://schemas.microsoft.com/office/drawing/2014/main" id="{4C4A07DE-CA48-042E-D286-6CAC2D2DB614}"/>
              </a:ext>
            </a:extLst>
          </p:cNvPr>
          <p:cNvGraphicFramePr>
            <a:graphicFrameLocks noGrp="1"/>
          </p:cNvGraphicFramePr>
          <p:nvPr>
            <p:ph idx="1"/>
          </p:nvPr>
        </p:nvGraphicFramePr>
        <p:xfrm>
          <a:off x="2438400" y="647700"/>
          <a:ext cx="13868400" cy="845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4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Marcador de contenido 3">
            <a:extLst>
              <a:ext uri="{FF2B5EF4-FFF2-40B4-BE49-F238E27FC236}">
                <a16:creationId xmlns:a16="http://schemas.microsoft.com/office/drawing/2014/main" id="{3657ADB1-0445-BD6D-89D8-630124EDD6B2}"/>
              </a:ext>
            </a:extLst>
          </p:cNvPr>
          <p:cNvPicPr>
            <a:picLocks noGrp="1" noChangeAspect="1"/>
          </p:cNvPicPr>
          <p:nvPr>
            <p:ph idx="1"/>
          </p:nvPr>
        </p:nvPicPr>
        <p:blipFill rotWithShape="1">
          <a:blip r:embed="rId2"/>
          <a:srcRect b="19"/>
          <a:stretch/>
        </p:blipFill>
        <p:spPr>
          <a:xfrm>
            <a:off x="20" y="1923"/>
            <a:ext cx="18287980" cy="10285077"/>
          </a:xfrm>
          <a:prstGeom prst="rect">
            <a:avLst/>
          </a:prstGeom>
        </p:spPr>
      </p:pic>
    </p:spTree>
    <p:extLst>
      <p:ext uri="{BB962C8B-B14F-4D97-AF65-F5344CB8AC3E}">
        <p14:creationId xmlns:p14="http://schemas.microsoft.com/office/powerpoint/2010/main" val="23250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B16C78-C67B-D0A6-E7BF-18CC7EDD592B}"/>
              </a:ext>
            </a:extLst>
          </p:cNvPr>
          <p:cNvSpPr txBox="1"/>
          <p:nvPr/>
        </p:nvSpPr>
        <p:spPr>
          <a:xfrm>
            <a:off x="1219200" y="3743116"/>
            <a:ext cx="16078200" cy="1446550"/>
          </a:xfrm>
          <a:prstGeom prst="rect">
            <a:avLst/>
          </a:prstGeom>
          <a:noFill/>
        </p:spPr>
        <p:txBody>
          <a:bodyPr wrap="square" rtlCol="0">
            <a:spAutoFit/>
          </a:bodyPr>
          <a:lstStyle/>
          <a:p>
            <a:pPr algn="ctr"/>
            <a:r>
              <a:rPr lang="es-SV" sz="8800" dirty="0">
                <a:solidFill>
                  <a:srgbClr val="002060"/>
                </a:solidFill>
                <a:latin typeface="Arial Black" panose="020B0A04020102020204" pitchFamily="34" charset="0"/>
              </a:rPr>
              <a:t>Propuesta estratégica</a:t>
            </a:r>
          </a:p>
        </p:txBody>
      </p:sp>
    </p:spTree>
    <p:extLst>
      <p:ext uri="{BB962C8B-B14F-4D97-AF65-F5344CB8AC3E}">
        <p14:creationId xmlns:p14="http://schemas.microsoft.com/office/powerpoint/2010/main" val="284133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114A9-56CE-9332-58BA-3A65C2307769}"/>
              </a:ext>
            </a:extLst>
          </p:cNvPr>
          <p:cNvSpPr>
            <a:spLocks noGrp="1"/>
          </p:cNvSpPr>
          <p:nvPr>
            <p:ph type="title"/>
          </p:nvPr>
        </p:nvSpPr>
        <p:spPr>
          <a:xfrm>
            <a:off x="2514600" y="930588"/>
            <a:ext cx="4699288" cy="8257032"/>
          </a:xfrm>
        </p:spPr>
        <p:txBody>
          <a:bodyPr>
            <a:normAutofit/>
          </a:bodyPr>
          <a:lstStyle/>
          <a:p>
            <a:r>
              <a:rPr lang="es-ES_tradnl" sz="8400" dirty="0"/>
              <a:t>OBJETIVO GENERAL:</a:t>
            </a:r>
            <a:r>
              <a:rPr lang="es-ES_tradnl" sz="8400" dirty="0">
                <a:solidFill>
                  <a:schemeClr val="bg1"/>
                </a:solidFill>
              </a:rPr>
              <a:t>MCP?</a:t>
            </a:r>
          </a:p>
        </p:txBody>
      </p:sp>
      <p:graphicFrame>
        <p:nvGraphicFramePr>
          <p:cNvPr id="5" name="Marcador de contenido 2">
            <a:extLst>
              <a:ext uri="{FF2B5EF4-FFF2-40B4-BE49-F238E27FC236}">
                <a16:creationId xmlns:a16="http://schemas.microsoft.com/office/drawing/2014/main" id="{D01D4AAC-2BC4-0056-10E8-0FD4E29E0C47}"/>
              </a:ext>
            </a:extLst>
          </p:cNvPr>
          <p:cNvGraphicFramePr>
            <a:graphicFrameLocks noGrp="1"/>
          </p:cNvGraphicFramePr>
          <p:nvPr>
            <p:ph idx="1"/>
            <p:extLst>
              <p:ext uri="{D42A27DB-BD31-4B8C-83A1-F6EECF244321}">
                <p14:modId xmlns:p14="http://schemas.microsoft.com/office/powerpoint/2010/main" val="1271346707"/>
              </p:ext>
            </p:extLst>
          </p:nvPr>
        </p:nvGraphicFramePr>
        <p:xfrm>
          <a:off x="7391400" y="495300"/>
          <a:ext cx="10206644" cy="869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43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848FCB-58E0-1DA1-97AF-3B435802898A}"/>
              </a:ext>
            </a:extLst>
          </p:cNvPr>
          <p:cNvSpPr txBox="1"/>
          <p:nvPr/>
        </p:nvSpPr>
        <p:spPr>
          <a:xfrm>
            <a:off x="1219200" y="342901"/>
            <a:ext cx="15773400" cy="1077218"/>
          </a:xfrm>
          <a:prstGeom prst="rect">
            <a:avLst/>
          </a:prstGeom>
          <a:noFill/>
        </p:spPr>
        <p:txBody>
          <a:bodyPr wrap="square">
            <a:spAutoFit/>
          </a:bodyPr>
          <a:lstStyle/>
          <a:p>
            <a:r>
              <a:rPr lang="es-ES" sz="3200" kern="0" dirty="0">
                <a:solidFill>
                  <a:prstClr val="black"/>
                </a:solidFill>
                <a:latin typeface="Calibri" panose="020F0502020204030204" pitchFamily="34" charset="0"/>
                <a:cs typeface="Times New Roman" panose="02020603050405020304" pitchFamily="18" charset="0"/>
              </a:rPr>
              <a:t>OE1 : Fortalecer la estructura multisectorial, autónoma e independiente con capacidad para interactuar con otros sectores y actores de la sociedad salvadoreña.</a:t>
            </a:r>
            <a:endParaRPr lang="es-SV" sz="2800" dirty="0"/>
          </a:p>
        </p:txBody>
      </p:sp>
      <p:graphicFrame>
        <p:nvGraphicFramePr>
          <p:cNvPr id="9" name="Marcador de contenido 8">
            <a:extLst>
              <a:ext uri="{FF2B5EF4-FFF2-40B4-BE49-F238E27FC236}">
                <a16:creationId xmlns:a16="http://schemas.microsoft.com/office/drawing/2014/main" id="{66343995-A2DD-B38F-3B41-16F2BB20A0BD}"/>
              </a:ext>
            </a:extLst>
          </p:cNvPr>
          <p:cNvGraphicFramePr>
            <a:graphicFrameLocks noGrp="1"/>
          </p:cNvGraphicFramePr>
          <p:nvPr>
            <p:ph idx="1"/>
            <p:extLst>
              <p:ext uri="{D42A27DB-BD31-4B8C-83A1-F6EECF244321}">
                <p14:modId xmlns:p14="http://schemas.microsoft.com/office/powerpoint/2010/main" val="3963882842"/>
              </p:ext>
            </p:extLst>
          </p:nvPr>
        </p:nvGraphicFramePr>
        <p:xfrm>
          <a:off x="2033325" y="1600200"/>
          <a:ext cx="14121075" cy="7124700"/>
        </p:xfrm>
        <a:graphic>
          <a:graphicData uri="http://schemas.openxmlformats.org/drawingml/2006/table">
            <a:tbl>
              <a:tblPr>
                <a:tableStyleId>{69CF1AB2-1976-4502-BF36-3FF5EA218861}</a:tableStyleId>
              </a:tblPr>
              <a:tblGrid>
                <a:gridCol w="8101275">
                  <a:extLst>
                    <a:ext uri="{9D8B030D-6E8A-4147-A177-3AD203B41FA5}">
                      <a16:colId xmlns:a16="http://schemas.microsoft.com/office/drawing/2014/main" val="3390470196"/>
                    </a:ext>
                  </a:extLst>
                </a:gridCol>
                <a:gridCol w="6019800">
                  <a:extLst>
                    <a:ext uri="{9D8B030D-6E8A-4147-A177-3AD203B41FA5}">
                      <a16:colId xmlns:a16="http://schemas.microsoft.com/office/drawing/2014/main" val="135772203"/>
                    </a:ext>
                  </a:extLst>
                </a:gridCol>
              </a:tblGrid>
              <a:tr h="1699801">
                <a:tc>
                  <a:txBody>
                    <a:bodyPr/>
                    <a:lstStyle/>
                    <a:p>
                      <a:pPr marL="342900" indent="-342900" algn="l" fontAlgn="ctr">
                        <a:buFont typeface="Arial" panose="020B0604020202020204" pitchFamily="34" charset="0"/>
                        <a:buChar char="•"/>
                      </a:pPr>
                      <a:r>
                        <a:rPr lang="es-SV" sz="2400" u="none" strike="noStrike" dirty="0">
                          <a:effectLst/>
                        </a:rPr>
                        <a:t>Fortalecer a la membresía del MCP para la participación ágil y efectiva, en sus roles técnicos y gestores de alianzas, de cooperación y recursos.</a:t>
                      </a:r>
                      <a:endParaRPr lang="es-SV" sz="2400" b="0" i="0" u="none" strike="noStrike" dirty="0">
                        <a:solidFill>
                          <a:srgbClr val="000000"/>
                        </a:solidFill>
                        <a:effectLst/>
                        <a:latin typeface="Calibri" panose="020F0502020204030204" pitchFamily="34" charset="0"/>
                      </a:endParaRPr>
                    </a:p>
                  </a:txBody>
                  <a:tcPr marL="8615" marR="8615" marT="8615" marB="0" anchor="ctr"/>
                </a:tc>
                <a:tc>
                  <a:txBody>
                    <a:bodyPr/>
                    <a:lstStyle/>
                    <a:p>
                      <a:pPr marL="800089" lvl="1" indent="-342900" algn="l" fontAlgn="ctr">
                        <a:buFont typeface="Arial" panose="020B0604020202020204" pitchFamily="34" charset="0"/>
                        <a:buChar char="•"/>
                      </a:pPr>
                      <a:r>
                        <a:rPr lang="es-SV" sz="2400" u="none" strike="noStrike" dirty="0">
                          <a:effectLst/>
                        </a:rPr>
                        <a:t>Propuestas de gestión de recursos elaborada </a:t>
                      </a:r>
                      <a:br>
                        <a:rPr lang="es-SV" sz="2400" u="none" strike="noStrike" dirty="0">
                          <a:effectLst/>
                        </a:rPr>
                      </a:br>
                      <a:br>
                        <a:rPr lang="es-SV" sz="2400" u="none" strike="noStrike" dirty="0">
                          <a:effectLst/>
                        </a:rPr>
                      </a:br>
                      <a:r>
                        <a:rPr lang="es-SV" sz="2400" u="none" strike="noStrike" dirty="0">
                          <a:effectLst/>
                        </a:rPr>
                        <a:t>Alianza con otros sectores oficializada</a:t>
                      </a:r>
                      <a:endParaRPr lang="es-SV" sz="2400" b="0" i="0" u="none" strike="noStrike" dirty="0">
                        <a:solidFill>
                          <a:srgbClr val="000000"/>
                        </a:solidFill>
                        <a:effectLst/>
                        <a:latin typeface="Calibri" panose="020F0502020204030204" pitchFamily="34" charset="0"/>
                      </a:endParaRPr>
                    </a:p>
                  </a:txBody>
                  <a:tcPr marL="8615" marR="8615" marT="8615" marB="0" anchor="ctr"/>
                </a:tc>
                <a:extLst>
                  <a:ext uri="{0D108BD9-81ED-4DB2-BD59-A6C34878D82A}">
                    <a16:rowId xmlns:a16="http://schemas.microsoft.com/office/drawing/2014/main" val="652853584"/>
                  </a:ext>
                </a:extLst>
              </a:tr>
              <a:tr h="1048813">
                <a:tc>
                  <a:txBody>
                    <a:bodyPr/>
                    <a:lstStyle/>
                    <a:p>
                      <a:pPr marL="342900" indent="-342900" algn="l" fontAlgn="ctr">
                        <a:buFont typeface="Arial" panose="020B0604020202020204" pitchFamily="34" charset="0"/>
                        <a:buChar char="•"/>
                      </a:pPr>
                      <a:r>
                        <a:rPr lang="es-SV" sz="2400" u="none" strike="noStrike" dirty="0">
                          <a:effectLst/>
                        </a:rPr>
                        <a:t>Fortalecer la relación MINSAL - MCP - CONAVIH y otras instancias </a:t>
                      </a:r>
                      <a:endParaRPr lang="es-SV" sz="2400" b="0" i="0" u="none" strike="noStrike" dirty="0">
                        <a:solidFill>
                          <a:srgbClr val="000000"/>
                        </a:solidFill>
                        <a:effectLst/>
                        <a:latin typeface="Calibri" panose="020F0502020204030204" pitchFamily="34" charset="0"/>
                      </a:endParaRPr>
                    </a:p>
                  </a:txBody>
                  <a:tcPr marL="8615" marR="8615" marT="8615" marB="0" anchor="ctr"/>
                </a:tc>
                <a:tc>
                  <a:txBody>
                    <a:bodyPr/>
                    <a:lstStyle/>
                    <a:p>
                      <a:pPr marL="800089" lvl="1" indent="-342900" algn="l" fontAlgn="ctr">
                        <a:buFont typeface="Arial" panose="020B0604020202020204" pitchFamily="34" charset="0"/>
                        <a:buChar char="•"/>
                      </a:pPr>
                      <a:r>
                        <a:rPr lang="es-SV" sz="2400" u="none" strike="noStrike" dirty="0">
                          <a:effectLst/>
                        </a:rPr>
                        <a:t>Plan de trabajo elaborado, validado y en marcha</a:t>
                      </a:r>
                      <a:endParaRPr lang="es-SV" sz="2400" b="0" i="0" u="none" strike="noStrike" dirty="0">
                        <a:solidFill>
                          <a:srgbClr val="000000"/>
                        </a:solidFill>
                        <a:effectLst/>
                        <a:latin typeface="Calibri" panose="020F0502020204030204" pitchFamily="34" charset="0"/>
                      </a:endParaRPr>
                    </a:p>
                  </a:txBody>
                  <a:tcPr marL="8615" marR="8615" marT="8615" marB="0" anchor="ctr"/>
                </a:tc>
                <a:extLst>
                  <a:ext uri="{0D108BD9-81ED-4DB2-BD59-A6C34878D82A}">
                    <a16:rowId xmlns:a16="http://schemas.microsoft.com/office/drawing/2014/main" val="1091707419"/>
                  </a:ext>
                </a:extLst>
              </a:tr>
              <a:tr h="2730533">
                <a:tc>
                  <a:txBody>
                    <a:bodyPr/>
                    <a:lstStyle/>
                    <a:p>
                      <a:pPr marL="342900" indent="-342900" algn="l" fontAlgn="ctr">
                        <a:buFont typeface="Arial" panose="020B0604020202020204" pitchFamily="34" charset="0"/>
                        <a:buChar char="•"/>
                      </a:pPr>
                      <a:r>
                        <a:rPr lang="es-SV" sz="2400" u="none" strike="noStrike" dirty="0">
                          <a:effectLst/>
                        </a:rPr>
                        <a:t>Identificar los mecanismos legales y administrativos para conformar una estructura multisectorial autónoma e independiente, inclusiva e integral, con capacidad para interactuar con otros sectores y actores.</a:t>
                      </a:r>
                      <a:endParaRPr lang="es-SV" sz="2400" b="0" i="0" u="none" strike="noStrike" dirty="0">
                        <a:solidFill>
                          <a:srgbClr val="000000"/>
                        </a:solidFill>
                        <a:effectLst/>
                        <a:latin typeface="Calibri" panose="020F0502020204030204" pitchFamily="34" charset="0"/>
                      </a:endParaRPr>
                    </a:p>
                  </a:txBody>
                  <a:tcPr marL="8615" marR="8615" marT="8615" marB="0" anchor="ctr"/>
                </a:tc>
                <a:tc>
                  <a:txBody>
                    <a:bodyPr/>
                    <a:lstStyle/>
                    <a:p>
                      <a:pPr marL="800089" lvl="1" indent="-342900" algn="l" fontAlgn="ctr">
                        <a:buFont typeface="Arial" panose="020B0604020202020204" pitchFamily="34" charset="0"/>
                        <a:buChar char="•"/>
                      </a:pPr>
                      <a:r>
                        <a:rPr lang="es-SV" sz="2400" u="none" strike="noStrike" dirty="0">
                          <a:effectLst/>
                        </a:rPr>
                        <a:t>Ruta de consolidación del MCP con requisitos indentificados </a:t>
                      </a:r>
                      <a:br>
                        <a:rPr lang="es-SV" sz="2400" u="none" strike="noStrike" dirty="0">
                          <a:effectLst/>
                        </a:rPr>
                      </a:br>
                      <a:br>
                        <a:rPr lang="es-SV" sz="2400" u="none" strike="noStrike" dirty="0">
                          <a:effectLst/>
                        </a:rPr>
                      </a:br>
                      <a:r>
                        <a:rPr lang="es-SV" sz="2400" u="none" strike="noStrike" dirty="0">
                          <a:effectLst/>
                        </a:rPr>
                        <a:t>Definición de planilla mínima y alcance de cada puesto</a:t>
                      </a:r>
                      <a:br>
                        <a:rPr lang="es-SV" sz="2400" u="none" strike="noStrike" dirty="0">
                          <a:effectLst/>
                        </a:rPr>
                      </a:br>
                      <a:br>
                        <a:rPr lang="es-SV" sz="2400" u="none" strike="noStrike" dirty="0">
                          <a:effectLst/>
                        </a:rPr>
                      </a:br>
                      <a:r>
                        <a:rPr lang="es-SV" sz="2400" u="none" strike="noStrike" dirty="0">
                          <a:effectLst/>
                        </a:rPr>
                        <a:t>Plan operativo  elaborado y en marcha</a:t>
                      </a:r>
                      <a:endParaRPr lang="es-SV" sz="2400" b="0" i="0" u="none" strike="noStrike" dirty="0">
                        <a:solidFill>
                          <a:srgbClr val="000000"/>
                        </a:solidFill>
                        <a:effectLst/>
                        <a:latin typeface="Calibri" panose="020F0502020204030204" pitchFamily="34" charset="0"/>
                      </a:endParaRPr>
                    </a:p>
                  </a:txBody>
                  <a:tcPr marL="8615" marR="8615" marT="8615" marB="0" anchor="ctr"/>
                </a:tc>
                <a:extLst>
                  <a:ext uri="{0D108BD9-81ED-4DB2-BD59-A6C34878D82A}">
                    <a16:rowId xmlns:a16="http://schemas.microsoft.com/office/drawing/2014/main" val="3118061035"/>
                  </a:ext>
                </a:extLst>
              </a:tr>
              <a:tr h="1645553">
                <a:tc>
                  <a:txBody>
                    <a:bodyPr/>
                    <a:lstStyle/>
                    <a:p>
                      <a:pPr marL="342900" indent="-342900" algn="l" fontAlgn="ctr">
                        <a:buFont typeface="Arial" panose="020B0604020202020204" pitchFamily="34" charset="0"/>
                        <a:buChar char="•"/>
                      </a:pPr>
                      <a:r>
                        <a:rPr lang="es-SV" sz="2400" u="none" strike="noStrike" dirty="0">
                          <a:effectLst/>
                        </a:rPr>
                        <a:t>Fortalecer mecanismos de recolección y análisis de datos que facilite la toma de decisiones para la mejora y propuesta de políticas públicas orientadas hacia el abordaje integral de la TB, VIH y la malaria. </a:t>
                      </a:r>
                      <a:endParaRPr lang="es-SV" sz="2400" b="0" i="0" u="none" strike="noStrike" dirty="0">
                        <a:solidFill>
                          <a:srgbClr val="000000"/>
                        </a:solidFill>
                        <a:effectLst/>
                        <a:latin typeface="Arial" panose="020B0604020202020204" pitchFamily="34" charset="0"/>
                      </a:endParaRPr>
                    </a:p>
                  </a:txBody>
                  <a:tcPr marL="8615" marR="8615" marT="8615" marB="0" anchor="ctr"/>
                </a:tc>
                <a:tc>
                  <a:txBody>
                    <a:bodyPr/>
                    <a:lstStyle/>
                    <a:p>
                      <a:pPr marL="800089" lvl="1" indent="-342900" algn="l" fontAlgn="ctr">
                        <a:buFont typeface="Arial" panose="020B0604020202020204" pitchFamily="34" charset="0"/>
                        <a:buChar char="•"/>
                      </a:pPr>
                      <a:r>
                        <a:rPr lang="es-SV" sz="2400" u="none" strike="noStrike" dirty="0">
                          <a:effectLst/>
                        </a:rPr>
                        <a:t>Recolección y análisis de datos en marcha</a:t>
                      </a:r>
                      <a:br>
                        <a:rPr lang="es-SV" sz="2400" u="none" strike="noStrike" dirty="0">
                          <a:effectLst/>
                        </a:rPr>
                      </a:br>
                      <a:br>
                        <a:rPr lang="es-SV" sz="2400" u="none" strike="noStrike" dirty="0">
                          <a:effectLst/>
                        </a:rPr>
                      </a:br>
                      <a:r>
                        <a:rPr lang="es-SV" sz="2400" u="none" strike="noStrike" dirty="0">
                          <a:effectLst/>
                        </a:rPr>
                        <a:t>Propuesta de Policy Brief</a:t>
                      </a:r>
                      <a:endParaRPr lang="es-SV" sz="2400" b="0" i="0" u="none" strike="noStrike" dirty="0">
                        <a:solidFill>
                          <a:srgbClr val="000000"/>
                        </a:solidFill>
                        <a:effectLst/>
                        <a:latin typeface="Calibri" panose="020F0502020204030204" pitchFamily="34" charset="0"/>
                      </a:endParaRPr>
                    </a:p>
                  </a:txBody>
                  <a:tcPr marL="8615" marR="8615" marT="8615" marB="0" anchor="ctr"/>
                </a:tc>
                <a:extLst>
                  <a:ext uri="{0D108BD9-81ED-4DB2-BD59-A6C34878D82A}">
                    <a16:rowId xmlns:a16="http://schemas.microsoft.com/office/drawing/2014/main" val="252730402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1263</Words>
  <Application>Microsoft Office PowerPoint</Application>
  <PresentationFormat>Personalizado</PresentationFormat>
  <Paragraphs>82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Times New Roman</vt:lpstr>
      <vt:lpstr>Calibri</vt:lpstr>
      <vt:lpstr>Arial</vt:lpstr>
      <vt:lpstr>Arial Black</vt:lpstr>
      <vt:lpstr>Office Theme</vt:lpstr>
      <vt:lpstr>Presentación de PowerPoint</vt:lpstr>
      <vt:lpstr>¿En qué estamos?</vt:lpstr>
      <vt:lpstr>Presentación de PowerPoint</vt:lpstr>
      <vt:lpstr>Presentación de PowerPoint</vt:lpstr>
      <vt:lpstr>Presentación de PowerPoint</vt:lpstr>
      <vt:lpstr>Presentación de PowerPoint</vt:lpstr>
      <vt:lpstr>Presentación de PowerPoint</vt:lpstr>
      <vt:lpstr>OBJETIVO GENERAL:MCP?</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Eugenia Rivera Arévalo</dc:creator>
  <cp:lastModifiedBy>Administración y Comunicaciones MCP</cp:lastModifiedBy>
  <cp:revision>22</cp:revision>
  <dcterms:created xsi:type="dcterms:W3CDTF">2006-08-16T00:00:00Z</dcterms:created>
  <dcterms:modified xsi:type="dcterms:W3CDTF">2023-02-23T15:32:49Z</dcterms:modified>
  <dc:identifier>DAE8ZGc9Oho</dc:identifier>
</cp:coreProperties>
</file>