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259" r:id="rId3"/>
    <p:sldId id="286" r:id="rId4"/>
    <p:sldId id="264" r:id="rId5"/>
    <p:sldId id="505" r:id="rId6"/>
    <p:sldId id="292" r:id="rId7"/>
    <p:sldId id="293" r:id="rId8"/>
    <p:sldId id="294" r:id="rId9"/>
    <p:sldId id="295" r:id="rId10"/>
    <p:sldId id="296" r:id="rId11"/>
    <p:sldId id="513" r:id="rId12"/>
    <p:sldId id="508" r:id="rId13"/>
    <p:sldId id="509" r:id="rId14"/>
    <p:sldId id="511" r:id="rId15"/>
    <p:sldId id="512" r:id="rId16"/>
    <p:sldId id="298" r:id="rId17"/>
    <p:sldId id="277" r:id="rId18"/>
    <p:sldId id="270" r:id="rId19"/>
    <p:sldId id="301" r:id="rId20"/>
    <p:sldId id="302" r:id="rId21"/>
    <p:sldId id="303" r:id="rId22"/>
    <p:sldId id="304" r:id="rId23"/>
    <p:sldId id="305" r:id="rId24"/>
    <p:sldId id="306" r:id="rId25"/>
    <p:sldId id="307" r:id="rId26"/>
    <p:sldId id="308" r:id="rId27"/>
    <p:sldId id="309" r:id="rId28"/>
    <p:sldId id="311" r:id="rId29"/>
    <p:sldId id="312" r:id="rId30"/>
    <p:sldId id="321" r:id="rId31"/>
    <p:sldId id="322" r:id="rId32"/>
    <p:sldId id="323" r:id="rId33"/>
    <p:sldId id="324" r:id="rId34"/>
    <p:sldId id="325" r:id="rId35"/>
    <p:sldId id="429" r:id="rId36"/>
    <p:sldId id="479" r:id="rId37"/>
    <p:sldId id="480" r:id="rId38"/>
    <p:sldId id="265" r:id="rId39"/>
    <p:sldId id="481" r:id="rId40"/>
    <p:sldId id="486" r:id="rId41"/>
    <p:sldId id="487" r:id="rId42"/>
    <p:sldId id="501" r:id="rId43"/>
    <p:sldId id="504" r:id="rId44"/>
    <p:sldId id="497" r:id="rId45"/>
    <p:sldId id="1797" r:id="rId46"/>
    <p:sldId id="500" r:id="rId47"/>
    <p:sldId id="489" r:id="rId48"/>
    <p:sldId id="491" r:id="rId49"/>
    <p:sldId id="498" r:id="rId50"/>
    <p:sldId id="492" r:id="rId51"/>
    <p:sldId id="494" r:id="rId52"/>
    <p:sldId id="495" r:id="rId53"/>
    <p:sldId id="496" r:id="rId54"/>
  </p:sldIdLst>
  <p:sldSz cx="18288000" cy="10287000"/>
  <p:notesSz cx="6858000" cy="9144000"/>
  <p:embeddedFontLst>
    <p:embeddedFont>
      <p:font typeface="Agency FB" panose="020B0503020202020204" pitchFamily="34" charset="0"/>
      <p:regular r:id="rId56"/>
      <p:bold r:id="rId57"/>
    </p:embeddedFont>
    <p:embeddedFont>
      <p:font typeface="Aharoni" panose="02010803020104030203" pitchFamily="2" charset="-79"/>
      <p:bold r:id="rId58"/>
    </p:embeddedFont>
    <p:embeddedFont>
      <p:font typeface="Angsana New" panose="020B0502040204020203" pitchFamily="18" charset="-34"/>
      <p:regular r:id="rId59"/>
      <p:bold r:id="rId60"/>
      <p:italic r:id="rId61"/>
      <p:boldItalic r:id="rId62"/>
    </p:embeddedFont>
    <p:embeddedFont>
      <p:font typeface="Arial Rounded MT Bold" panose="020F0704030504030204" pitchFamily="34" charset="0"/>
      <p:regular r:id="rId63"/>
    </p:embeddedFont>
    <p:embeddedFont>
      <p:font typeface="Assistant Bold" panose="020B0604020202020204" charset="-79"/>
      <p:regular r:id="rId64"/>
    </p:embeddedFont>
    <p:embeddedFont>
      <p:font typeface="Assistant Regular" panose="020B0604020202020204" charset="-79"/>
      <p:regular r:id="rId65"/>
    </p:embeddedFont>
    <p:embeddedFont>
      <p:font typeface="Assistant Regular Bold" panose="020B0604020202020204" charset="-79"/>
      <p:regular r:id="rId66"/>
    </p:embeddedFont>
    <p:embeddedFont>
      <p:font typeface="Bebas Neue Cyrillic" panose="020B0604020202020204" charset="0"/>
      <p:regular r:id="rId67"/>
    </p:embeddedFont>
    <p:embeddedFont>
      <p:font typeface="Calibri" panose="020F0502020204030204" pitchFamily="34" charset="0"/>
      <p:regular r:id="rId68"/>
      <p:bold r:id="rId69"/>
      <p:italic r:id="rId70"/>
      <p:boldItalic r:id="rId71"/>
    </p:embeddedFont>
    <p:embeddedFont>
      <p:font typeface="Telegraf" panose="020B0604020202020204"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31A69-8177-4748-99E2-AEAB1F937F2E}" v="60" dt="2023-02-03T16:46:32.86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57" d="100"/>
          <a:sy n="57" d="100"/>
        </p:scale>
        <p:origin x="59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NI"/>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873FC-2239-434B-9FD7-A0D9EEC007F1}" type="datetimeFigureOut">
              <a:rPr lang="es-NI" smtClean="0"/>
              <a:t>17/2/2023</a:t>
            </a:fld>
            <a:endParaRPr lang="es-NI"/>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NI"/>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NI"/>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6BE26-FF91-410B-BD4F-60E2B01505DC}" type="slidenum">
              <a:rPr lang="es-NI" smtClean="0"/>
              <a:t>‹Nº›</a:t>
            </a:fld>
            <a:endParaRPr lang="es-NI"/>
          </a:p>
        </p:txBody>
      </p:sp>
    </p:spTree>
    <p:extLst>
      <p:ext uri="{BB962C8B-B14F-4D97-AF65-F5344CB8AC3E}">
        <p14:creationId xmlns:p14="http://schemas.microsoft.com/office/powerpoint/2010/main" val="2373440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NI" dirty="0"/>
          </a:p>
        </p:txBody>
      </p:sp>
      <p:sp>
        <p:nvSpPr>
          <p:cNvPr id="4" name="Marcador de número de diapositiva 3"/>
          <p:cNvSpPr>
            <a:spLocks noGrp="1"/>
          </p:cNvSpPr>
          <p:nvPr>
            <p:ph type="sldNum" sz="quarter" idx="5"/>
          </p:nvPr>
        </p:nvSpPr>
        <p:spPr/>
        <p:txBody>
          <a:bodyPr/>
          <a:lstStyle/>
          <a:p>
            <a:fld id="{E106BE26-FF91-410B-BD4F-60E2B01505DC}" type="slidenum">
              <a:rPr lang="es-NI" smtClean="0"/>
              <a:t>11</a:t>
            </a:fld>
            <a:endParaRPr lang="es-NI"/>
          </a:p>
        </p:txBody>
      </p:sp>
    </p:spTree>
    <p:extLst>
      <p:ext uri="{BB962C8B-B14F-4D97-AF65-F5344CB8AC3E}">
        <p14:creationId xmlns:p14="http://schemas.microsoft.com/office/powerpoint/2010/main" val="22143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NI" dirty="0"/>
          </a:p>
        </p:txBody>
      </p:sp>
      <p:sp>
        <p:nvSpPr>
          <p:cNvPr id="4" name="Marcador de número de diapositiva 3"/>
          <p:cNvSpPr>
            <a:spLocks noGrp="1"/>
          </p:cNvSpPr>
          <p:nvPr>
            <p:ph type="sldNum" sz="quarter" idx="5"/>
          </p:nvPr>
        </p:nvSpPr>
        <p:spPr/>
        <p:txBody>
          <a:bodyPr/>
          <a:lstStyle/>
          <a:p>
            <a:fld id="{E106BE26-FF91-410B-BD4F-60E2B01505DC}" type="slidenum">
              <a:rPr lang="es-NI" smtClean="0"/>
              <a:t>42</a:t>
            </a:fld>
            <a:endParaRPr lang="es-NI"/>
          </a:p>
        </p:txBody>
      </p:sp>
    </p:spTree>
    <p:extLst>
      <p:ext uri="{BB962C8B-B14F-4D97-AF65-F5344CB8AC3E}">
        <p14:creationId xmlns:p14="http://schemas.microsoft.com/office/powerpoint/2010/main" val="1222343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NI" dirty="0"/>
          </a:p>
        </p:txBody>
      </p:sp>
      <p:sp>
        <p:nvSpPr>
          <p:cNvPr id="4" name="Marcador de número de diapositiva 3"/>
          <p:cNvSpPr>
            <a:spLocks noGrp="1"/>
          </p:cNvSpPr>
          <p:nvPr>
            <p:ph type="sldNum" sz="quarter" idx="5"/>
          </p:nvPr>
        </p:nvSpPr>
        <p:spPr/>
        <p:txBody>
          <a:bodyPr/>
          <a:lstStyle/>
          <a:p>
            <a:fld id="{E106BE26-FF91-410B-BD4F-60E2B01505DC}" type="slidenum">
              <a:rPr lang="es-NI" smtClean="0"/>
              <a:t>43</a:t>
            </a:fld>
            <a:endParaRPr lang="es-NI"/>
          </a:p>
        </p:txBody>
      </p:sp>
    </p:spTree>
    <p:extLst>
      <p:ext uri="{BB962C8B-B14F-4D97-AF65-F5344CB8AC3E}">
        <p14:creationId xmlns:p14="http://schemas.microsoft.com/office/powerpoint/2010/main" val="309297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NI" dirty="0"/>
          </a:p>
        </p:txBody>
      </p:sp>
      <p:sp>
        <p:nvSpPr>
          <p:cNvPr id="4" name="Marcador de número de diapositiva 3"/>
          <p:cNvSpPr>
            <a:spLocks noGrp="1"/>
          </p:cNvSpPr>
          <p:nvPr>
            <p:ph type="sldNum" sz="quarter" idx="5"/>
          </p:nvPr>
        </p:nvSpPr>
        <p:spPr/>
        <p:txBody>
          <a:bodyPr/>
          <a:lstStyle/>
          <a:p>
            <a:fld id="{E106BE26-FF91-410B-BD4F-60E2B01505DC}" type="slidenum">
              <a:rPr lang="es-NI" smtClean="0"/>
              <a:t>16</a:t>
            </a:fld>
            <a:endParaRPr lang="es-NI"/>
          </a:p>
        </p:txBody>
      </p:sp>
    </p:spTree>
    <p:extLst>
      <p:ext uri="{BB962C8B-B14F-4D97-AF65-F5344CB8AC3E}">
        <p14:creationId xmlns:p14="http://schemas.microsoft.com/office/powerpoint/2010/main" val="4190496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NI" dirty="0"/>
          </a:p>
        </p:txBody>
      </p:sp>
      <p:sp>
        <p:nvSpPr>
          <p:cNvPr id="4" name="Marcador de número de diapositiva 3"/>
          <p:cNvSpPr>
            <a:spLocks noGrp="1"/>
          </p:cNvSpPr>
          <p:nvPr>
            <p:ph type="sldNum" sz="quarter" idx="5"/>
          </p:nvPr>
        </p:nvSpPr>
        <p:spPr/>
        <p:txBody>
          <a:bodyPr/>
          <a:lstStyle/>
          <a:p>
            <a:fld id="{E106BE26-FF91-410B-BD4F-60E2B01505DC}" type="slidenum">
              <a:rPr lang="es-NI" smtClean="0"/>
              <a:t>22</a:t>
            </a:fld>
            <a:endParaRPr lang="es-NI"/>
          </a:p>
        </p:txBody>
      </p:sp>
    </p:spTree>
    <p:extLst>
      <p:ext uri="{BB962C8B-B14F-4D97-AF65-F5344CB8AC3E}">
        <p14:creationId xmlns:p14="http://schemas.microsoft.com/office/powerpoint/2010/main" val="1222343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NI" dirty="0"/>
          </a:p>
        </p:txBody>
      </p:sp>
      <p:sp>
        <p:nvSpPr>
          <p:cNvPr id="4" name="Marcador de número de diapositiva 3"/>
          <p:cNvSpPr>
            <a:spLocks noGrp="1"/>
          </p:cNvSpPr>
          <p:nvPr>
            <p:ph type="sldNum" sz="quarter" idx="5"/>
          </p:nvPr>
        </p:nvSpPr>
        <p:spPr/>
        <p:txBody>
          <a:bodyPr/>
          <a:lstStyle/>
          <a:p>
            <a:fld id="{E106BE26-FF91-410B-BD4F-60E2B01505DC}" type="slidenum">
              <a:rPr lang="es-NI" smtClean="0"/>
              <a:t>23</a:t>
            </a:fld>
            <a:endParaRPr lang="es-NI"/>
          </a:p>
        </p:txBody>
      </p:sp>
    </p:spTree>
    <p:extLst>
      <p:ext uri="{BB962C8B-B14F-4D97-AF65-F5344CB8AC3E}">
        <p14:creationId xmlns:p14="http://schemas.microsoft.com/office/powerpoint/2010/main" val="3092975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NI" dirty="0"/>
          </a:p>
        </p:txBody>
      </p:sp>
      <p:sp>
        <p:nvSpPr>
          <p:cNvPr id="4" name="Marcador de número de diapositiva 3"/>
          <p:cNvSpPr>
            <a:spLocks noGrp="1"/>
          </p:cNvSpPr>
          <p:nvPr>
            <p:ph type="sldNum" sz="quarter" idx="5"/>
          </p:nvPr>
        </p:nvSpPr>
        <p:spPr/>
        <p:txBody>
          <a:bodyPr/>
          <a:lstStyle/>
          <a:p>
            <a:fld id="{E106BE26-FF91-410B-BD4F-60E2B01505DC}" type="slidenum">
              <a:rPr lang="es-NI" smtClean="0"/>
              <a:t>24</a:t>
            </a:fld>
            <a:endParaRPr lang="es-NI"/>
          </a:p>
        </p:txBody>
      </p:sp>
    </p:spTree>
    <p:extLst>
      <p:ext uri="{BB962C8B-B14F-4D97-AF65-F5344CB8AC3E}">
        <p14:creationId xmlns:p14="http://schemas.microsoft.com/office/powerpoint/2010/main" val="2074002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NI" dirty="0"/>
          </a:p>
        </p:txBody>
      </p:sp>
      <p:sp>
        <p:nvSpPr>
          <p:cNvPr id="4" name="Marcador de número de diapositiva 3"/>
          <p:cNvSpPr>
            <a:spLocks noGrp="1"/>
          </p:cNvSpPr>
          <p:nvPr>
            <p:ph type="sldNum" sz="quarter" idx="5"/>
          </p:nvPr>
        </p:nvSpPr>
        <p:spPr/>
        <p:txBody>
          <a:bodyPr/>
          <a:lstStyle/>
          <a:p>
            <a:fld id="{E106BE26-FF91-410B-BD4F-60E2B01505DC}" type="slidenum">
              <a:rPr lang="es-NI" smtClean="0"/>
              <a:t>25</a:t>
            </a:fld>
            <a:endParaRPr lang="es-NI"/>
          </a:p>
        </p:txBody>
      </p:sp>
    </p:spTree>
    <p:extLst>
      <p:ext uri="{BB962C8B-B14F-4D97-AF65-F5344CB8AC3E}">
        <p14:creationId xmlns:p14="http://schemas.microsoft.com/office/powerpoint/2010/main" val="2659854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NI" dirty="0"/>
          </a:p>
        </p:txBody>
      </p:sp>
      <p:sp>
        <p:nvSpPr>
          <p:cNvPr id="4" name="Marcador de número de diapositiva 3"/>
          <p:cNvSpPr>
            <a:spLocks noGrp="1"/>
          </p:cNvSpPr>
          <p:nvPr>
            <p:ph type="sldNum" sz="quarter" idx="5"/>
          </p:nvPr>
        </p:nvSpPr>
        <p:spPr/>
        <p:txBody>
          <a:bodyPr/>
          <a:lstStyle/>
          <a:p>
            <a:fld id="{E106BE26-FF91-410B-BD4F-60E2B01505DC}" type="slidenum">
              <a:rPr lang="es-NI" smtClean="0"/>
              <a:t>26</a:t>
            </a:fld>
            <a:endParaRPr lang="es-NI"/>
          </a:p>
        </p:txBody>
      </p:sp>
    </p:spTree>
    <p:extLst>
      <p:ext uri="{BB962C8B-B14F-4D97-AF65-F5344CB8AC3E}">
        <p14:creationId xmlns:p14="http://schemas.microsoft.com/office/powerpoint/2010/main" val="1359215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NI" dirty="0"/>
          </a:p>
        </p:txBody>
      </p:sp>
      <p:sp>
        <p:nvSpPr>
          <p:cNvPr id="4" name="Marcador de número de diapositiva 3"/>
          <p:cNvSpPr>
            <a:spLocks noGrp="1"/>
          </p:cNvSpPr>
          <p:nvPr>
            <p:ph type="sldNum" sz="quarter" idx="5"/>
          </p:nvPr>
        </p:nvSpPr>
        <p:spPr/>
        <p:txBody>
          <a:bodyPr/>
          <a:lstStyle/>
          <a:p>
            <a:fld id="{E106BE26-FF91-410B-BD4F-60E2B01505DC}" type="slidenum">
              <a:rPr lang="es-NI" smtClean="0"/>
              <a:t>30</a:t>
            </a:fld>
            <a:endParaRPr lang="es-NI"/>
          </a:p>
        </p:txBody>
      </p:sp>
    </p:spTree>
    <p:extLst>
      <p:ext uri="{BB962C8B-B14F-4D97-AF65-F5344CB8AC3E}">
        <p14:creationId xmlns:p14="http://schemas.microsoft.com/office/powerpoint/2010/main" val="2432922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NI" dirty="0"/>
          </a:p>
        </p:txBody>
      </p:sp>
      <p:sp>
        <p:nvSpPr>
          <p:cNvPr id="4" name="Marcador de número de diapositiva 3"/>
          <p:cNvSpPr>
            <a:spLocks noGrp="1"/>
          </p:cNvSpPr>
          <p:nvPr>
            <p:ph type="sldNum" sz="quarter" idx="5"/>
          </p:nvPr>
        </p:nvSpPr>
        <p:spPr/>
        <p:txBody>
          <a:bodyPr/>
          <a:lstStyle/>
          <a:p>
            <a:fld id="{E106BE26-FF91-410B-BD4F-60E2B01505DC}" type="slidenum">
              <a:rPr lang="es-NI" smtClean="0"/>
              <a:t>31</a:t>
            </a:fld>
            <a:endParaRPr lang="es-NI"/>
          </a:p>
        </p:txBody>
      </p:sp>
    </p:spTree>
    <p:extLst>
      <p:ext uri="{BB962C8B-B14F-4D97-AF65-F5344CB8AC3E}">
        <p14:creationId xmlns:p14="http://schemas.microsoft.com/office/powerpoint/2010/main" val="3206416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Image slide layou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FE028B6F-D647-4878-B4BB-2D1F673AEFD7}"/>
              </a:ext>
            </a:extLst>
          </p:cNvPr>
          <p:cNvSpPr>
            <a:spLocks noGrp="1"/>
          </p:cNvSpPr>
          <p:nvPr>
            <p:ph type="pic" sz="quarter" idx="11" hasCustomPrompt="1"/>
          </p:nvPr>
        </p:nvSpPr>
        <p:spPr>
          <a:xfrm>
            <a:off x="6636876" y="17079"/>
            <a:ext cx="11651124" cy="10166394"/>
          </a:xfrm>
          <a:custGeom>
            <a:avLst/>
            <a:gdLst>
              <a:gd name="connsiteX0" fmla="*/ 7767416 w 7767416"/>
              <a:gd name="connsiteY0" fmla="*/ 1399861 h 6777596"/>
              <a:gd name="connsiteX1" fmla="*/ 7767416 w 7767416"/>
              <a:gd name="connsiteY1" fmla="*/ 2360732 h 6777596"/>
              <a:gd name="connsiteX2" fmla="*/ 5766870 w 7767416"/>
              <a:gd name="connsiteY2" fmla="*/ 6058701 h 6777596"/>
              <a:gd name="connsiteX3" fmla="*/ 5364742 w 7767416"/>
              <a:gd name="connsiteY3" fmla="*/ 5841156 h 6777596"/>
              <a:gd name="connsiteX4" fmla="*/ 7767416 w 7767416"/>
              <a:gd name="connsiteY4" fmla="*/ 241367 h 6777596"/>
              <a:gd name="connsiteX5" fmla="*/ 7767416 w 7767416"/>
              <a:gd name="connsiteY5" fmla="*/ 1202237 h 6777596"/>
              <a:gd name="connsiteX6" fmla="*/ 5008532 w 7767416"/>
              <a:gd name="connsiteY6" fmla="*/ 6301980 h 6777596"/>
              <a:gd name="connsiteX7" fmla="*/ 4606405 w 7767416"/>
              <a:gd name="connsiteY7" fmla="*/ 6084435 h 6777596"/>
              <a:gd name="connsiteX8" fmla="*/ 7271266 w 7767416"/>
              <a:gd name="connsiteY8" fmla="*/ 0 h 6777596"/>
              <a:gd name="connsiteX9" fmla="*/ 7767416 w 7767416"/>
              <a:gd name="connsiteY9" fmla="*/ 0 h 6777596"/>
              <a:gd name="connsiteX10" fmla="*/ 7767416 w 7767416"/>
              <a:gd name="connsiteY10" fmla="*/ 43746 h 6777596"/>
              <a:gd name="connsiteX11" fmla="*/ 4124504 w 7767416"/>
              <a:gd name="connsiteY11" fmla="*/ 6777596 h 6777596"/>
              <a:gd name="connsiteX12" fmla="*/ 3722377 w 7767416"/>
              <a:gd name="connsiteY12" fmla="*/ 6560053 h 6777596"/>
              <a:gd name="connsiteX13" fmla="*/ 6644537 w 7767416"/>
              <a:gd name="connsiteY13" fmla="*/ 0 h 6777596"/>
              <a:gd name="connsiteX14" fmla="*/ 7164353 w 7767416"/>
              <a:gd name="connsiteY14" fmla="*/ 0 h 6777596"/>
              <a:gd name="connsiteX15" fmla="*/ 3936690 w 7767416"/>
              <a:gd name="connsiteY15" fmla="*/ 5966271 h 6777596"/>
              <a:gd name="connsiteX16" fmla="*/ 3534563 w 7767416"/>
              <a:gd name="connsiteY16" fmla="*/ 5748726 h 6777596"/>
              <a:gd name="connsiteX17" fmla="*/ 6017810 w 7767416"/>
              <a:gd name="connsiteY17" fmla="*/ 0 h 6777596"/>
              <a:gd name="connsiteX18" fmla="*/ 6537626 w 7767416"/>
              <a:gd name="connsiteY18" fmla="*/ 0 h 6777596"/>
              <a:gd name="connsiteX19" fmla="*/ 3371597 w 7767416"/>
              <a:gd name="connsiteY19" fmla="*/ 5852342 h 6777596"/>
              <a:gd name="connsiteX20" fmla="*/ 2969470 w 7767416"/>
              <a:gd name="connsiteY20" fmla="*/ 5634798 h 6777596"/>
              <a:gd name="connsiteX21" fmla="*/ 5391082 w 7767416"/>
              <a:gd name="connsiteY21" fmla="*/ 0 h 6777596"/>
              <a:gd name="connsiteX22" fmla="*/ 5910897 w 7767416"/>
              <a:gd name="connsiteY22" fmla="*/ 0 h 6777596"/>
              <a:gd name="connsiteX23" fmla="*/ 3063713 w 7767416"/>
              <a:gd name="connsiteY23" fmla="*/ 5262964 h 6777596"/>
              <a:gd name="connsiteX24" fmla="*/ 2661586 w 7767416"/>
              <a:gd name="connsiteY24" fmla="*/ 5045420 h 6777596"/>
              <a:gd name="connsiteX25" fmla="*/ 4764354 w 7767416"/>
              <a:gd name="connsiteY25" fmla="*/ 0 h 6777596"/>
              <a:gd name="connsiteX26" fmla="*/ 5284169 w 7767416"/>
              <a:gd name="connsiteY26" fmla="*/ 0 h 6777596"/>
              <a:gd name="connsiteX27" fmla="*/ 2900020 w 7767416"/>
              <a:gd name="connsiteY27" fmla="*/ 4407053 h 6777596"/>
              <a:gd name="connsiteX28" fmla="*/ 2497893 w 7767416"/>
              <a:gd name="connsiteY28" fmla="*/ 4189509 h 6777596"/>
              <a:gd name="connsiteX29" fmla="*/ 4137627 w 7767416"/>
              <a:gd name="connsiteY29" fmla="*/ 0 h 6777596"/>
              <a:gd name="connsiteX30" fmla="*/ 4657442 w 7767416"/>
              <a:gd name="connsiteY30" fmla="*/ 0 h 6777596"/>
              <a:gd name="connsiteX31" fmla="*/ 2118158 w 7767416"/>
              <a:gd name="connsiteY31" fmla="*/ 4693817 h 6777596"/>
              <a:gd name="connsiteX32" fmla="*/ 1716031 w 7767416"/>
              <a:gd name="connsiteY32" fmla="*/ 4476272 h 6777596"/>
              <a:gd name="connsiteX33" fmla="*/ 3510898 w 7767416"/>
              <a:gd name="connsiteY33" fmla="*/ 0 h 6777596"/>
              <a:gd name="connsiteX34" fmla="*/ 4030714 w 7767416"/>
              <a:gd name="connsiteY34" fmla="*/ 0 h 6777596"/>
              <a:gd name="connsiteX35" fmla="*/ 1997663 w 7767416"/>
              <a:gd name="connsiteY35" fmla="*/ 3758054 h 6777596"/>
              <a:gd name="connsiteX36" fmla="*/ 1595536 w 7767416"/>
              <a:gd name="connsiteY36" fmla="*/ 3540509 h 6777596"/>
              <a:gd name="connsiteX37" fmla="*/ 2884170 w 7767416"/>
              <a:gd name="connsiteY37" fmla="*/ 0 h 6777596"/>
              <a:gd name="connsiteX38" fmla="*/ 3403986 w 7767416"/>
              <a:gd name="connsiteY38" fmla="*/ 0 h 6777596"/>
              <a:gd name="connsiteX39" fmla="*/ 1715921 w 7767416"/>
              <a:gd name="connsiteY39" fmla="*/ 3120354 h 6777596"/>
              <a:gd name="connsiteX40" fmla="*/ 1313794 w 7767416"/>
              <a:gd name="connsiteY40" fmla="*/ 2902810 h 6777596"/>
              <a:gd name="connsiteX41" fmla="*/ 2257443 w 7767416"/>
              <a:gd name="connsiteY41" fmla="*/ 0 h 6777596"/>
              <a:gd name="connsiteX42" fmla="*/ 2777258 w 7767416"/>
              <a:gd name="connsiteY42" fmla="*/ 0 h 6777596"/>
              <a:gd name="connsiteX43" fmla="*/ 1541206 w 7767416"/>
              <a:gd name="connsiteY43" fmla="*/ 2284819 h 6777596"/>
              <a:gd name="connsiteX44" fmla="*/ 1139079 w 7767416"/>
              <a:gd name="connsiteY44" fmla="*/ 2067274 h 6777596"/>
              <a:gd name="connsiteX45" fmla="*/ 1630716 w 7767416"/>
              <a:gd name="connsiteY45" fmla="*/ 0 h 6777596"/>
              <a:gd name="connsiteX46" fmla="*/ 2150531 w 7767416"/>
              <a:gd name="connsiteY46" fmla="*/ 0 h 6777596"/>
              <a:gd name="connsiteX47" fmla="*/ 840733 w 7767416"/>
              <a:gd name="connsiteY47" fmla="*/ 2421135 h 6777596"/>
              <a:gd name="connsiteX48" fmla="*/ 438606 w 7767416"/>
              <a:gd name="connsiteY48" fmla="*/ 2203590 h 6777596"/>
              <a:gd name="connsiteX49" fmla="*/ 1003987 w 7767416"/>
              <a:gd name="connsiteY49" fmla="*/ 0 h 6777596"/>
              <a:gd name="connsiteX50" fmla="*/ 1523803 w 7767416"/>
              <a:gd name="connsiteY50" fmla="*/ 0 h 6777596"/>
              <a:gd name="connsiteX51" fmla="*/ 584934 w 7767416"/>
              <a:gd name="connsiteY51" fmla="*/ 1735481 h 6777596"/>
              <a:gd name="connsiteX52" fmla="*/ 182807 w 7767416"/>
              <a:gd name="connsiteY52" fmla="*/ 1517936 h 6777596"/>
              <a:gd name="connsiteX53" fmla="*/ 377260 w 7767416"/>
              <a:gd name="connsiteY53" fmla="*/ 0 h 6777596"/>
              <a:gd name="connsiteX54" fmla="*/ 897075 w 7767416"/>
              <a:gd name="connsiteY54" fmla="*/ 0 h 6777596"/>
              <a:gd name="connsiteX55" fmla="*/ 402127 w 7767416"/>
              <a:gd name="connsiteY55" fmla="*/ 914901 h 6777596"/>
              <a:gd name="connsiteX56" fmla="*/ 0 w 7767416"/>
              <a:gd name="connsiteY56" fmla="*/ 697357 h 677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767416" h="6777596">
                <a:moveTo>
                  <a:pt x="7767416" y="1399861"/>
                </a:moveTo>
                <a:lnTo>
                  <a:pt x="7767416" y="2360732"/>
                </a:lnTo>
                <a:lnTo>
                  <a:pt x="5766870" y="6058701"/>
                </a:lnTo>
                <a:lnTo>
                  <a:pt x="5364742" y="5841156"/>
                </a:lnTo>
                <a:close/>
                <a:moveTo>
                  <a:pt x="7767416" y="241367"/>
                </a:moveTo>
                <a:lnTo>
                  <a:pt x="7767416" y="1202237"/>
                </a:lnTo>
                <a:lnTo>
                  <a:pt x="5008532" y="6301980"/>
                </a:lnTo>
                <a:lnTo>
                  <a:pt x="4606405" y="6084435"/>
                </a:lnTo>
                <a:close/>
                <a:moveTo>
                  <a:pt x="7271266" y="0"/>
                </a:moveTo>
                <a:lnTo>
                  <a:pt x="7767416" y="0"/>
                </a:lnTo>
                <a:lnTo>
                  <a:pt x="7767416" y="43746"/>
                </a:lnTo>
                <a:lnTo>
                  <a:pt x="4124504" y="6777596"/>
                </a:lnTo>
                <a:lnTo>
                  <a:pt x="3722377" y="6560053"/>
                </a:lnTo>
                <a:close/>
                <a:moveTo>
                  <a:pt x="6644537" y="0"/>
                </a:moveTo>
                <a:lnTo>
                  <a:pt x="7164353" y="0"/>
                </a:lnTo>
                <a:lnTo>
                  <a:pt x="3936690" y="5966271"/>
                </a:lnTo>
                <a:lnTo>
                  <a:pt x="3534563" y="5748726"/>
                </a:lnTo>
                <a:close/>
                <a:moveTo>
                  <a:pt x="6017810" y="0"/>
                </a:moveTo>
                <a:lnTo>
                  <a:pt x="6537626" y="0"/>
                </a:lnTo>
                <a:lnTo>
                  <a:pt x="3371597" y="5852342"/>
                </a:lnTo>
                <a:lnTo>
                  <a:pt x="2969470" y="5634798"/>
                </a:lnTo>
                <a:close/>
                <a:moveTo>
                  <a:pt x="5391082" y="0"/>
                </a:moveTo>
                <a:lnTo>
                  <a:pt x="5910897" y="0"/>
                </a:lnTo>
                <a:lnTo>
                  <a:pt x="3063713" y="5262964"/>
                </a:lnTo>
                <a:lnTo>
                  <a:pt x="2661586" y="5045420"/>
                </a:lnTo>
                <a:close/>
                <a:moveTo>
                  <a:pt x="4764354" y="0"/>
                </a:moveTo>
                <a:lnTo>
                  <a:pt x="5284169" y="0"/>
                </a:lnTo>
                <a:lnTo>
                  <a:pt x="2900020" y="4407053"/>
                </a:lnTo>
                <a:lnTo>
                  <a:pt x="2497893" y="4189509"/>
                </a:lnTo>
                <a:close/>
                <a:moveTo>
                  <a:pt x="4137627" y="0"/>
                </a:moveTo>
                <a:lnTo>
                  <a:pt x="4657442" y="0"/>
                </a:lnTo>
                <a:lnTo>
                  <a:pt x="2118158" y="4693817"/>
                </a:lnTo>
                <a:lnTo>
                  <a:pt x="1716031" y="4476272"/>
                </a:lnTo>
                <a:close/>
                <a:moveTo>
                  <a:pt x="3510898" y="0"/>
                </a:moveTo>
                <a:lnTo>
                  <a:pt x="4030714" y="0"/>
                </a:lnTo>
                <a:lnTo>
                  <a:pt x="1997663" y="3758054"/>
                </a:lnTo>
                <a:lnTo>
                  <a:pt x="1595536" y="3540509"/>
                </a:lnTo>
                <a:close/>
                <a:moveTo>
                  <a:pt x="2884170" y="0"/>
                </a:moveTo>
                <a:lnTo>
                  <a:pt x="3403986" y="0"/>
                </a:lnTo>
                <a:lnTo>
                  <a:pt x="1715921" y="3120354"/>
                </a:lnTo>
                <a:lnTo>
                  <a:pt x="1313794" y="2902810"/>
                </a:lnTo>
                <a:close/>
                <a:moveTo>
                  <a:pt x="2257443" y="0"/>
                </a:moveTo>
                <a:lnTo>
                  <a:pt x="2777258" y="0"/>
                </a:lnTo>
                <a:lnTo>
                  <a:pt x="1541206" y="2284819"/>
                </a:lnTo>
                <a:lnTo>
                  <a:pt x="1139079" y="2067274"/>
                </a:lnTo>
                <a:close/>
                <a:moveTo>
                  <a:pt x="1630716" y="0"/>
                </a:moveTo>
                <a:lnTo>
                  <a:pt x="2150531" y="0"/>
                </a:lnTo>
                <a:lnTo>
                  <a:pt x="840733" y="2421135"/>
                </a:lnTo>
                <a:lnTo>
                  <a:pt x="438606" y="2203590"/>
                </a:lnTo>
                <a:close/>
                <a:moveTo>
                  <a:pt x="1003987" y="0"/>
                </a:moveTo>
                <a:lnTo>
                  <a:pt x="1523803" y="0"/>
                </a:lnTo>
                <a:lnTo>
                  <a:pt x="584934" y="1735481"/>
                </a:lnTo>
                <a:lnTo>
                  <a:pt x="182807" y="1517936"/>
                </a:lnTo>
                <a:close/>
                <a:moveTo>
                  <a:pt x="377260" y="0"/>
                </a:moveTo>
                <a:lnTo>
                  <a:pt x="897075" y="0"/>
                </a:lnTo>
                <a:lnTo>
                  <a:pt x="402127" y="914901"/>
                </a:lnTo>
                <a:lnTo>
                  <a:pt x="0" y="697357"/>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8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382268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68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hyperlink" Target="https://creativecommons.org/licenses/by-nc-sa/3.0/" TargetMode="External"/><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hyperlink" Target="https://www.pixeltres.com.br/e-necessario-curso-para-se-tornar-fotografo/"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2.svg"/><Relationship Id="rId18" Type="http://schemas.openxmlformats.org/officeDocument/2006/relationships/image" Target="../media/image45.png"/><Relationship Id="rId3" Type="http://schemas.openxmlformats.org/officeDocument/2006/relationships/hyperlink" Target="https://www.pixeltres.com.br/e-necessario-curso-para-se-tornar-fotografo/" TargetMode="External"/><Relationship Id="rId7" Type="http://schemas.openxmlformats.org/officeDocument/2006/relationships/image" Target="../media/image40.svg"/><Relationship Id="rId12" Type="http://schemas.openxmlformats.org/officeDocument/2006/relationships/image" Target="../media/image41.png"/><Relationship Id="rId17" Type="http://schemas.openxmlformats.org/officeDocument/2006/relationships/image" Target="../media/image44.svg"/><Relationship Id="rId2" Type="http://schemas.openxmlformats.org/officeDocument/2006/relationships/image" Target="../media/image38.jpe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32.svg"/><Relationship Id="rId10" Type="http://schemas.openxmlformats.org/officeDocument/2006/relationships/image" Target="../media/image35.png"/><Relationship Id="rId19" Type="http://schemas.openxmlformats.org/officeDocument/2006/relationships/image" Target="../media/image46.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2.svg"/><Relationship Id="rId18" Type="http://schemas.openxmlformats.org/officeDocument/2006/relationships/image" Target="../media/image43.png"/><Relationship Id="rId3" Type="http://schemas.openxmlformats.org/officeDocument/2006/relationships/hyperlink" Target="https://www.pixeltres.com.br/e-necessario-curso-para-se-tornar-fotografo/" TargetMode="External"/><Relationship Id="rId7" Type="http://schemas.openxmlformats.org/officeDocument/2006/relationships/image" Target="../media/image40.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image" Target="../media/image38.jpe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32.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6.svg"/><Relationship Id="rId3" Type="http://schemas.openxmlformats.org/officeDocument/2006/relationships/hyperlink" Target="https://www.pixeltres.com.br/e-necessario-curso-para-se-tornar-fotografo/" TargetMode="External"/><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svg"/><Relationship Id="rId5" Type="http://schemas.openxmlformats.org/officeDocument/2006/relationships/image" Target="../media/image30.svg"/><Relationship Id="rId15" Type="http://schemas.openxmlformats.org/officeDocument/2006/relationships/image" Target="../media/image34.svg"/><Relationship Id="rId10"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36.sv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svg"/><Relationship Id="rId7" Type="http://schemas.openxmlformats.org/officeDocument/2006/relationships/image" Target="../media/image30.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0.svg"/><Relationship Id="rId10" Type="http://schemas.openxmlformats.org/officeDocument/2006/relationships/hyperlink" Target="https://www.pngall.com/checklist-png/download/45724" TargetMode="External"/><Relationship Id="rId4" Type="http://schemas.openxmlformats.org/officeDocument/2006/relationships/image" Target="../media/image49.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7.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57.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57.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57.svg"/></Relationships>
</file>

<file path=ppt/slides/_rels/slide2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57.svg"/></Relationships>
</file>

<file path=ppt/slides/_rels/slide2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hyperlink" Target="https://gesvin.wordpress.com/2015/09/26/profesor-innovador-10-tips-para-tener-en-cuenta-articulo/" TargetMode="External"/><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sv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iveconsultores.com/analisis-interno-de-una-empresa/" TargetMode="Externa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4E72"/>
        </a:solidFill>
        <a:effectLst/>
      </p:bgPr>
    </p:bg>
    <p:spTree>
      <p:nvGrpSpPr>
        <p:cNvPr id="1" name=""/>
        <p:cNvGrpSpPr/>
        <p:nvPr/>
      </p:nvGrpSpPr>
      <p:grpSpPr>
        <a:xfrm>
          <a:off x="0" y="0"/>
          <a:ext cx="0" cy="0"/>
          <a:chOff x="0" y="0"/>
          <a:chExt cx="0" cy="0"/>
        </a:xfrm>
      </p:grpSpPr>
      <p:sp>
        <p:nvSpPr>
          <p:cNvPr id="3" name="AutoShape 3"/>
          <p:cNvSpPr/>
          <p:nvPr/>
        </p:nvSpPr>
        <p:spPr>
          <a:xfrm>
            <a:off x="0" y="1013809"/>
            <a:ext cx="18288000" cy="9575"/>
          </a:xfrm>
          <a:prstGeom prst="rect">
            <a:avLst/>
          </a:prstGeom>
          <a:solidFill>
            <a:srgbClr val="FEFFFF"/>
          </a:solidFill>
        </p:spPr>
      </p:sp>
      <p:sp>
        <p:nvSpPr>
          <p:cNvPr id="4" name="AutoShape 4"/>
          <p:cNvSpPr/>
          <p:nvPr/>
        </p:nvSpPr>
        <p:spPr>
          <a:xfrm rot="-5400000">
            <a:off x="586787" y="400050"/>
            <a:ext cx="63520" cy="1237093"/>
          </a:xfrm>
          <a:prstGeom prst="rect">
            <a:avLst/>
          </a:prstGeom>
          <a:solidFill>
            <a:srgbClr val="C0E8DF"/>
          </a:solidFill>
        </p:spPr>
      </p:sp>
      <p:grpSp>
        <p:nvGrpSpPr>
          <p:cNvPr id="5" name="Group 5"/>
          <p:cNvGrpSpPr/>
          <p:nvPr/>
        </p:nvGrpSpPr>
        <p:grpSpPr>
          <a:xfrm>
            <a:off x="-644710" y="3225179"/>
            <a:ext cx="12813911" cy="3457862"/>
            <a:chOff x="1" y="-19050"/>
            <a:chExt cx="17085213" cy="4610482"/>
          </a:xfrm>
        </p:grpSpPr>
        <p:sp>
          <p:nvSpPr>
            <p:cNvPr id="6" name="TextBox 6"/>
            <p:cNvSpPr txBox="1"/>
            <p:nvPr/>
          </p:nvSpPr>
          <p:spPr>
            <a:xfrm>
              <a:off x="1" y="-19050"/>
              <a:ext cx="11114672" cy="488253"/>
            </a:xfrm>
            <a:prstGeom prst="rect">
              <a:avLst/>
            </a:prstGeom>
          </p:spPr>
          <p:txBody>
            <a:bodyPr lIns="0" tIns="0" rIns="0" bIns="0" rtlCol="0" anchor="t">
              <a:spAutoFit/>
            </a:bodyPr>
            <a:lstStyle/>
            <a:p>
              <a:pPr>
                <a:lnSpc>
                  <a:spcPts val="2990"/>
                </a:lnSpc>
              </a:pPr>
              <a:endParaRPr lang="es-ES" sz="2300" spc="114" dirty="0">
                <a:solidFill>
                  <a:srgbClr val="C0E8DF"/>
                </a:solidFill>
                <a:latin typeface="Assistant Bold"/>
              </a:endParaRPr>
            </a:p>
          </p:txBody>
        </p:sp>
        <p:sp>
          <p:nvSpPr>
            <p:cNvPr id="7" name="TextBox 7"/>
            <p:cNvSpPr txBox="1"/>
            <p:nvPr/>
          </p:nvSpPr>
          <p:spPr>
            <a:xfrm>
              <a:off x="5970541" y="-19050"/>
              <a:ext cx="11114673" cy="4137885"/>
            </a:xfrm>
            <a:prstGeom prst="rect">
              <a:avLst/>
            </a:prstGeom>
          </p:spPr>
          <p:txBody>
            <a:bodyPr lIns="0" tIns="0" rIns="0" bIns="0" rtlCol="0" anchor="t">
              <a:spAutoFit/>
            </a:bodyPr>
            <a:lstStyle/>
            <a:p>
              <a:pPr>
                <a:lnSpc>
                  <a:spcPts val="12100"/>
                </a:lnSpc>
              </a:pPr>
              <a:r>
                <a:rPr lang="es-ES" sz="11000" spc="110" dirty="0">
                  <a:solidFill>
                    <a:srgbClr val="FEFFFF"/>
                  </a:solidFill>
                  <a:latin typeface="Telegraf"/>
                </a:rPr>
                <a:t>Monitoreo Estratégico</a:t>
              </a:r>
            </a:p>
          </p:txBody>
        </p:sp>
        <p:sp>
          <p:nvSpPr>
            <p:cNvPr id="8" name="TextBox 8"/>
            <p:cNvSpPr txBox="1"/>
            <p:nvPr/>
          </p:nvSpPr>
          <p:spPr>
            <a:xfrm>
              <a:off x="5970540" y="4086508"/>
              <a:ext cx="11114674" cy="504924"/>
            </a:xfrm>
            <a:prstGeom prst="rect">
              <a:avLst/>
            </a:prstGeom>
          </p:spPr>
          <p:txBody>
            <a:bodyPr lIns="0" tIns="0" rIns="0" bIns="0" rtlCol="0" anchor="t">
              <a:spAutoFit/>
            </a:bodyPr>
            <a:lstStyle/>
            <a:p>
              <a:pPr>
                <a:lnSpc>
                  <a:spcPts val="3150"/>
                </a:lnSpc>
              </a:pPr>
              <a:r>
                <a:rPr lang="es-ES" sz="2100" spc="63" dirty="0">
                  <a:solidFill>
                    <a:srgbClr val="C0E8DF"/>
                  </a:solidFill>
                  <a:latin typeface="Assistant Regular"/>
                </a:rPr>
                <a:t>Mecanismo Coordinador de País (MCP)-El Salvador</a:t>
              </a:r>
              <a:endParaRPr lang="es-ES" sz="2100" spc="63" dirty="0">
                <a:solidFill>
                  <a:srgbClr val="C0E8DF"/>
                </a:solidFill>
                <a:latin typeface="Assistant Regular Bold"/>
              </a:endParaRPr>
            </a:p>
          </p:txBody>
        </p:sp>
      </p:grpSp>
      <p:grpSp>
        <p:nvGrpSpPr>
          <p:cNvPr id="2" name="Group 80">
            <a:extLst>
              <a:ext uri="{FF2B5EF4-FFF2-40B4-BE49-F238E27FC236}">
                <a16:creationId xmlns:a16="http://schemas.microsoft.com/office/drawing/2014/main" id="{F289E7C2-5B33-07CC-3EA8-0B05D85CA0EB}"/>
              </a:ext>
            </a:extLst>
          </p:cNvPr>
          <p:cNvGrpSpPr/>
          <p:nvPr/>
        </p:nvGrpSpPr>
        <p:grpSpPr>
          <a:xfrm>
            <a:off x="12750051" y="2705100"/>
            <a:ext cx="3895026" cy="5508728"/>
            <a:chOff x="605168" y="1966954"/>
            <a:chExt cx="3230663" cy="4670534"/>
          </a:xfrm>
        </p:grpSpPr>
        <p:grpSp>
          <p:nvGrpSpPr>
            <p:cNvPr id="9" name="Group 81">
              <a:extLst>
                <a:ext uri="{FF2B5EF4-FFF2-40B4-BE49-F238E27FC236}">
                  <a16:creationId xmlns:a16="http://schemas.microsoft.com/office/drawing/2014/main" id="{E20F9C5C-02E3-A9A1-8CF8-BE74754BCCBA}"/>
                </a:ext>
              </a:extLst>
            </p:cNvPr>
            <p:cNvGrpSpPr/>
            <p:nvPr/>
          </p:nvGrpSpPr>
          <p:grpSpPr>
            <a:xfrm>
              <a:off x="605168" y="2390472"/>
              <a:ext cx="2470023" cy="2468880"/>
              <a:chOff x="605168" y="2390472"/>
              <a:chExt cx="2470023" cy="2468880"/>
            </a:xfrm>
          </p:grpSpPr>
          <p:sp>
            <p:nvSpPr>
              <p:cNvPr id="11" name="Rounded Rectangle 49">
                <a:extLst>
                  <a:ext uri="{FF2B5EF4-FFF2-40B4-BE49-F238E27FC236}">
                    <a16:creationId xmlns:a16="http://schemas.microsoft.com/office/drawing/2014/main" id="{E1B7E91A-BDED-93E1-2795-2391EFF48B37}"/>
                  </a:ext>
                </a:extLst>
              </p:cNvPr>
              <p:cNvSpPr/>
              <p:nvPr/>
            </p:nvSpPr>
            <p:spPr>
              <a:xfrm>
                <a:off x="605168" y="2390472"/>
                <a:ext cx="2470023" cy="2468880"/>
              </a:xfrm>
              <a:prstGeom prst="ellipse">
                <a:avLst/>
              </a:prstGeom>
              <a:gradFill flip="none" rotWithShape="1">
                <a:gsLst>
                  <a:gs pos="0">
                    <a:schemeClr val="accent1"/>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50800" dist="50800" dir="5400000" algn="ctr" rotWithShape="0">
                  <a:srgbClr val="000000">
                    <a:alpha val="35000"/>
                  </a:srgbClr>
                </a:outerShdw>
              </a:effectLst>
            </p:spPr>
            <p:txBody>
              <a:bodyPr vert="horz" wrap="square" lIns="91440" tIns="45720" rIns="91440" bIns="45720" numCol="1" anchor="t" anchorCtr="0" compatLnSpc="1">
                <a:prstTxWarp prst="textNoShape">
                  <a:avLst/>
                </a:prstTxWarp>
              </a:bodyPr>
              <a:lstStyle/>
              <a:p>
                <a:endParaRPr lang="ko-KR" altLang="en-US" sz="2701"/>
              </a:p>
            </p:txBody>
          </p:sp>
          <p:grpSp>
            <p:nvGrpSpPr>
              <p:cNvPr id="12" name="Group 84">
                <a:extLst>
                  <a:ext uri="{FF2B5EF4-FFF2-40B4-BE49-F238E27FC236}">
                    <a16:creationId xmlns:a16="http://schemas.microsoft.com/office/drawing/2014/main" id="{91E3A954-9E3D-55B8-0F4C-673E0AAE0748}"/>
                  </a:ext>
                </a:extLst>
              </p:cNvPr>
              <p:cNvGrpSpPr/>
              <p:nvPr/>
            </p:nvGrpSpPr>
            <p:grpSpPr>
              <a:xfrm>
                <a:off x="2156436" y="2516511"/>
                <a:ext cx="188449" cy="1471350"/>
                <a:chOff x="10641180" y="438150"/>
                <a:chExt cx="247650" cy="1828800"/>
              </a:xfrm>
              <a:solidFill>
                <a:schemeClr val="accent6"/>
              </a:solidFill>
            </p:grpSpPr>
            <p:sp>
              <p:nvSpPr>
                <p:cNvPr id="40" name="Rectangle: Rounded Corners 112">
                  <a:extLst>
                    <a:ext uri="{FF2B5EF4-FFF2-40B4-BE49-F238E27FC236}">
                      <a16:creationId xmlns:a16="http://schemas.microsoft.com/office/drawing/2014/main" id="{589B4F86-7278-637B-4F98-FD8A7C958C74}"/>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113">
                  <a:extLst>
                    <a:ext uri="{FF2B5EF4-FFF2-40B4-BE49-F238E27FC236}">
                      <a16:creationId xmlns:a16="http://schemas.microsoft.com/office/drawing/2014/main" id="{C3857FA1-B3A7-4AD9-1855-6FA91C84C246}"/>
                    </a:ext>
                  </a:extLst>
                </p:cNvPr>
                <p:cNvSpPr/>
                <p:nvPr/>
              </p:nvSpPr>
              <p:spPr>
                <a:xfrm>
                  <a:off x="10641180" y="1044532"/>
                  <a:ext cx="247650" cy="9701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85">
                <a:extLst>
                  <a:ext uri="{FF2B5EF4-FFF2-40B4-BE49-F238E27FC236}">
                    <a16:creationId xmlns:a16="http://schemas.microsoft.com/office/drawing/2014/main" id="{E51A638A-6DF7-D8ED-C66C-6026ADEA9F71}"/>
                  </a:ext>
                </a:extLst>
              </p:cNvPr>
              <p:cNvGrpSpPr/>
              <p:nvPr/>
            </p:nvGrpSpPr>
            <p:grpSpPr>
              <a:xfrm>
                <a:off x="2836648" y="2729428"/>
                <a:ext cx="188449" cy="868539"/>
                <a:chOff x="10641180" y="362514"/>
                <a:chExt cx="247650" cy="1989158"/>
              </a:xfrm>
            </p:grpSpPr>
            <p:sp>
              <p:nvSpPr>
                <p:cNvPr id="38" name="Rectangle: Rounded Corners 110">
                  <a:extLst>
                    <a:ext uri="{FF2B5EF4-FFF2-40B4-BE49-F238E27FC236}">
                      <a16:creationId xmlns:a16="http://schemas.microsoft.com/office/drawing/2014/main" id="{E3323AA3-138E-8199-D884-0586FA7689F0}"/>
                    </a:ext>
                  </a:extLst>
                </p:cNvPr>
                <p:cNvSpPr/>
                <p:nvPr/>
              </p:nvSpPr>
              <p:spPr>
                <a:xfrm>
                  <a:off x="10751289" y="362514"/>
                  <a:ext cx="27432" cy="198915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111">
                  <a:extLst>
                    <a:ext uri="{FF2B5EF4-FFF2-40B4-BE49-F238E27FC236}">
                      <a16:creationId xmlns:a16="http://schemas.microsoft.com/office/drawing/2014/main" id="{35210C7C-95B7-2760-C6A7-29C53C0333F9}"/>
                    </a:ext>
                  </a:extLst>
                </p:cNvPr>
                <p:cNvSpPr/>
                <p:nvPr/>
              </p:nvSpPr>
              <p:spPr>
                <a:xfrm>
                  <a:off x="10641180" y="494815"/>
                  <a:ext cx="247650" cy="1611559"/>
                </a:xfrm>
                <a:prstGeom prst="roundRect">
                  <a:avLst>
                    <a:gd name="adj" fmla="val 461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86">
                <a:extLst>
                  <a:ext uri="{FF2B5EF4-FFF2-40B4-BE49-F238E27FC236}">
                    <a16:creationId xmlns:a16="http://schemas.microsoft.com/office/drawing/2014/main" id="{9C8E1374-AE1D-4250-2400-931505119602}"/>
                  </a:ext>
                </a:extLst>
              </p:cNvPr>
              <p:cNvGrpSpPr/>
              <p:nvPr/>
            </p:nvGrpSpPr>
            <p:grpSpPr>
              <a:xfrm>
                <a:off x="1264785" y="3442745"/>
                <a:ext cx="188449" cy="1391622"/>
                <a:chOff x="10630391" y="1182550"/>
                <a:chExt cx="247650" cy="1828800"/>
              </a:xfrm>
            </p:grpSpPr>
            <p:sp>
              <p:nvSpPr>
                <p:cNvPr id="36" name="Rectangle: Rounded Corners 108">
                  <a:extLst>
                    <a:ext uri="{FF2B5EF4-FFF2-40B4-BE49-F238E27FC236}">
                      <a16:creationId xmlns:a16="http://schemas.microsoft.com/office/drawing/2014/main" id="{7DEC2F15-7228-97D2-E115-C43891CB2F79}"/>
                    </a:ext>
                  </a:extLst>
                </p:cNvPr>
                <p:cNvSpPr/>
                <p:nvPr/>
              </p:nvSpPr>
              <p:spPr>
                <a:xfrm>
                  <a:off x="10722133" y="1182550"/>
                  <a:ext cx="27432" cy="18288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109">
                  <a:extLst>
                    <a:ext uri="{FF2B5EF4-FFF2-40B4-BE49-F238E27FC236}">
                      <a16:creationId xmlns:a16="http://schemas.microsoft.com/office/drawing/2014/main" id="{AF1843AD-0451-8A5E-09DD-B9D79EC55CED}"/>
                    </a:ext>
                  </a:extLst>
                </p:cNvPr>
                <p:cNvSpPr/>
                <p:nvPr/>
              </p:nvSpPr>
              <p:spPr>
                <a:xfrm>
                  <a:off x="10630391" y="1455616"/>
                  <a:ext cx="247650" cy="7242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87">
                <a:extLst>
                  <a:ext uri="{FF2B5EF4-FFF2-40B4-BE49-F238E27FC236}">
                    <a16:creationId xmlns:a16="http://schemas.microsoft.com/office/drawing/2014/main" id="{CFA1CE07-D666-246F-EE1D-0D66F38FF492}"/>
                  </a:ext>
                </a:extLst>
              </p:cNvPr>
              <p:cNvGrpSpPr/>
              <p:nvPr/>
            </p:nvGrpSpPr>
            <p:grpSpPr>
              <a:xfrm>
                <a:off x="809042" y="3146914"/>
                <a:ext cx="188449" cy="1391622"/>
                <a:chOff x="10653055" y="438150"/>
                <a:chExt cx="247650" cy="1828800"/>
              </a:xfrm>
              <a:solidFill>
                <a:schemeClr val="accent6"/>
              </a:solidFill>
            </p:grpSpPr>
            <p:sp>
              <p:nvSpPr>
                <p:cNvPr id="34" name="Rectangle: Rounded Corners 106">
                  <a:extLst>
                    <a:ext uri="{FF2B5EF4-FFF2-40B4-BE49-F238E27FC236}">
                      <a16:creationId xmlns:a16="http://schemas.microsoft.com/office/drawing/2014/main" id="{DFB8C25F-3A1E-70D8-12CF-FA47801F7D4F}"/>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107">
                  <a:extLst>
                    <a:ext uri="{FF2B5EF4-FFF2-40B4-BE49-F238E27FC236}">
                      <a16:creationId xmlns:a16="http://schemas.microsoft.com/office/drawing/2014/main" id="{F2CBAE47-0857-1A5A-C013-F38D30BEAD9E}"/>
                    </a:ext>
                  </a:extLst>
                </p:cNvPr>
                <p:cNvSpPr/>
                <p:nvPr/>
              </p:nvSpPr>
              <p:spPr>
                <a:xfrm>
                  <a:off x="10653055" y="682991"/>
                  <a:ext cx="247650" cy="10566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88">
                <a:extLst>
                  <a:ext uri="{FF2B5EF4-FFF2-40B4-BE49-F238E27FC236}">
                    <a16:creationId xmlns:a16="http://schemas.microsoft.com/office/drawing/2014/main" id="{2C7BCF04-F5CC-A035-1AFB-97C0AD2F4B9A}"/>
                  </a:ext>
                </a:extLst>
              </p:cNvPr>
              <p:cNvGrpSpPr/>
              <p:nvPr/>
            </p:nvGrpSpPr>
            <p:grpSpPr>
              <a:xfrm>
                <a:off x="1032147" y="3597967"/>
                <a:ext cx="188449" cy="834973"/>
                <a:chOff x="10641180" y="500718"/>
                <a:chExt cx="247650" cy="1097280"/>
              </a:xfrm>
              <a:solidFill>
                <a:schemeClr val="accent6"/>
              </a:solidFill>
            </p:grpSpPr>
            <p:sp>
              <p:nvSpPr>
                <p:cNvPr id="32" name="Rectangle: Rounded Corners 104">
                  <a:extLst>
                    <a:ext uri="{FF2B5EF4-FFF2-40B4-BE49-F238E27FC236}">
                      <a16:creationId xmlns:a16="http://schemas.microsoft.com/office/drawing/2014/main" id="{7ECB283C-FE33-9B88-9F83-47D861F4D65E}"/>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105">
                  <a:extLst>
                    <a:ext uri="{FF2B5EF4-FFF2-40B4-BE49-F238E27FC236}">
                      <a16:creationId xmlns:a16="http://schemas.microsoft.com/office/drawing/2014/main" id="{F1158731-9A44-3512-AF4D-1D252D3867A6}"/>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89">
                <a:extLst>
                  <a:ext uri="{FF2B5EF4-FFF2-40B4-BE49-F238E27FC236}">
                    <a16:creationId xmlns:a16="http://schemas.microsoft.com/office/drawing/2014/main" id="{578BA2A2-01B6-6327-721D-214C3C50AF19}"/>
                  </a:ext>
                </a:extLst>
              </p:cNvPr>
              <p:cNvGrpSpPr/>
              <p:nvPr/>
            </p:nvGrpSpPr>
            <p:grpSpPr>
              <a:xfrm>
                <a:off x="1481695" y="3354533"/>
                <a:ext cx="188449" cy="834973"/>
                <a:chOff x="10641180" y="500718"/>
                <a:chExt cx="247650" cy="1097280"/>
              </a:xfrm>
            </p:grpSpPr>
            <p:sp>
              <p:nvSpPr>
                <p:cNvPr id="30" name="Rectangle: Rounded Corners 102">
                  <a:extLst>
                    <a:ext uri="{FF2B5EF4-FFF2-40B4-BE49-F238E27FC236}">
                      <a16:creationId xmlns:a16="http://schemas.microsoft.com/office/drawing/2014/main" id="{B394505F-F4AE-414A-AC22-F36E4B6EADA9}"/>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103">
                  <a:extLst>
                    <a:ext uri="{FF2B5EF4-FFF2-40B4-BE49-F238E27FC236}">
                      <a16:creationId xmlns:a16="http://schemas.microsoft.com/office/drawing/2014/main" id="{5C9829E0-E45F-2348-7A1D-31B610F263B9}"/>
                    </a:ext>
                  </a:extLst>
                </p:cNvPr>
                <p:cNvSpPr/>
                <p:nvPr/>
              </p:nvSpPr>
              <p:spPr>
                <a:xfrm>
                  <a:off x="10641180" y="579815"/>
                  <a:ext cx="247650" cy="74412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90">
                <a:extLst>
                  <a:ext uri="{FF2B5EF4-FFF2-40B4-BE49-F238E27FC236}">
                    <a16:creationId xmlns:a16="http://schemas.microsoft.com/office/drawing/2014/main" id="{DAF2652A-C146-4D3C-F8DA-3DC870B6642A}"/>
                  </a:ext>
                </a:extLst>
              </p:cNvPr>
              <p:cNvGrpSpPr/>
              <p:nvPr/>
            </p:nvGrpSpPr>
            <p:grpSpPr>
              <a:xfrm>
                <a:off x="1719147" y="2946096"/>
                <a:ext cx="188449" cy="834973"/>
                <a:chOff x="10641180" y="500718"/>
                <a:chExt cx="247650" cy="1097280"/>
              </a:xfrm>
            </p:grpSpPr>
            <p:sp>
              <p:nvSpPr>
                <p:cNvPr id="28" name="Rectangle: Rounded Corners 100">
                  <a:extLst>
                    <a:ext uri="{FF2B5EF4-FFF2-40B4-BE49-F238E27FC236}">
                      <a16:creationId xmlns:a16="http://schemas.microsoft.com/office/drawing/2014/main" id="{21158A83-CCD4-B826-7E36-C0493E009623}"/>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101">
                  <a:extLst>
                    <a:ext uri="{FF2B5EF4-FFF2-40B4-BE49-F238E27FC236}">
                      <a16:creationId xmlns:a16="http://schemas.microsoft.com/office/drawing/2014/main" id="{7B758578-C7AB-3615-BBE4-1859E64498D5}"/>
                    </a:ext>
                  </a:extLst>
                </p:cNvPr>
                <p:cNvSpPr/>
                <p:nvPr/>
              </p:nvSpPr>
              <p:spPr>
                <a:xfrm>
                  <a:off x="10641180" y="579815"/>
                  <a:ext cx="247650" cy="78437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91">
                <a:extLst>
                  <a:ext uri="{FF2B5EF4-FFF2-40B4-BE49-F238E27FC236}">
                    <a16:creationId xmlns:a16="http://schemas.microsoft.com/office/drawing/2014/main" id="{6A9647FB-755B-EB99-347F-AF178FE83B0D}"/>
                  </a:ext>
                </a:extLst>
              </p:cNvPr>
              <p:cNvGrpSpPr/>
              <p:nvPr/>
            </p:nvGrpSpPr>
            <p:grpSpPr>
              <a:xfrm>
                <a:off x="1943065" y="2729428"/>
                <a:ext cx="188449" cy="834973"/>
                <a:chOff x="10641180" y="500718"/>
                <a:chExt cx="247650" cy="1097280"/>
              </a:xfrm>
              <a:solidFill>
                <a:schemeClr val="accent6"/>
              </a:solidFill>
            </p:grpSpPr>
            <p:sp>
              <p:nvSpPr>
                <p:cNvPr id="26" name="Rectangle: Rounded Corners 98">
                  <a:extLst>
                    <a:ext uri="{FF2B5EF4-FFF2-40B4-BE49-F238E27FC236}">
                      <a16:creationId xmlns:a16="http://schemas.microsoft.com/office/drawing/2014/main" id="{42CBA579-1CFA-1EFD-51F4-C2F36E68EC68}"/>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99">
                  <a:extLst>
                    <a:ext uri="{FF2B5EF4-FFF2-40B4-BE49-F238E27FC236}">
                      <a16:creationId xmlns:a16="http://schemas.microsoft.com/office/drawing/2014/main" id="{B869B353-8A1C-CD76-8789-973F06235DAB}"/>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92">
                <a:extLst>
                  <a:ext uri="{FF2B5EF4-FFF2-40B4-BE49-F238E27FC236}">
                    <a16:creationId xmlns:a16="http://schemas.microsoft.com/office/drawing/2014/main" id="{FF1577F2-7500-64EF-2FC8-E38288C40704}"/>
                  </a:ext>
                </a:extLst>
              </p:cNvPr>
              <p:cNvGrpSpPr/>
              <p:nvPr/>
            </p:nvGrpSpPr>
            <p:grpSpPr>
              <a:xfrm>
                <a:off x="2620565" y="2958143"/>
                <a:ext cx="188449" cy="834973"/>
                <a:chOff x="10641180" y="500718"/>
                <a:chExt cx="247650" cy="1097280"/>
              </a:xfrm>
            </p:grpSpPr>
            <p:sp>
              <p:nvSpPr>
                <p:cNvPr id="24" name="Rectangle: Rounded Corners 96">
                  <a:extLst>
                    <a:ext uri="{FF2B5EF4-FFF2-40B4-BE49-F238E27FC236}">
                      <a16:creationId xmlns:a16="http://schemas.microsoft.com/office/drawing/2014/main" id="{8534C322-FB21-22ED-3F64-9D51B5B44004}"/>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97">
                  <a:extLst>
                    <a:ext uri="{FF2B5EF4-FFF2-40B4-BE49-F238E27FC236}">
                      <a16:creationId xmlns:a16="http://schemas.microsoft.com/office/drawing/2014/main" id="{7ACA77B3-7145-E9DE-C0A0-0145A62782F5}"/>
                    </a:ext>
                  </a:extLst>
                </p:cNvPr>
                <p:cNvSpPr/>
                <p:nvPr/>
              </p:nvSpPr>
              <p:spPr>
                <a:xfrm>
                  <a:off x="10641180" y="741341"/>
                  <a:ext cx="247650" cy="39621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93">
                <a:extLst>
                  <a:ext uri="{FF2B5EF4-FFF2-40B4-BE49-F238E27FC236}">
                    <a16:creationId xmlns:a16="http://schemas.microsoft.com/office/drawing/2014/main" id="{91D91B26-DD21-DA82-D069-2D4E4C741002}"/>
                  </a:ext>
                </a:extLst>
              </p:cNvPr>
              <p:cNvGrpSpPr/>
              <p:nvPr/>
            </p:nvGrpSpPr>
            <p:grpSpPr>
              <a:xfrm>
                <a:off x="2371844" y="3043129"/>
                <a:ext cx="188449" cy="1391622"/>
                <a:chOff x="10641180" y="438150"/>
                <a:chExt cx="247650" cy="1828800"/>
              </a:xfrm>
            </p:grpSpPr>
            <p:sp>
              <p:nvSpPr>
                <p:cNvPr id="22" name="Rectangle: Rounded Corners 94">
                  <a:extLst>
                    <a:ext uri="{FF2B5EF4-FFF2-40B4-BE49-F238E27FC236}">
                      <a16:creationId xmlns:a16="http://schemas.microsoft.com/office/drawing/2014/main" id="{FAD5D193-8033-959A-0DB2-FAECEBFCB02D}"/>
                    </a:ext>
                  </a:extLst>
                </p:cNvPr>
                <p:cNvSpPr/>
                <p:nvPr/>
              </p:nvSpPr>
              <p:spPr>
                <a:xfrm>
                  <a:off x="10751289" y="438150"/>
                  <a:ext cx="27432" cy="18288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95">
                  <a:extLst>
                    <a:ext uri="{FF2B5EF4-FFF2-40B4-BE49-F238E27FC236}">
                      <a16:creationId xmlns:a16="http://schemas.microsoft.com/office/drawing/2014/main" id="{52D4AF96-7775-CF01-847C-FC2AAA7CE9B5}"/>
                    </a:ext>
                  </a:extLst>
                </p:cNvPr>
                <p:cNvSpPr/>
                <p:nvPr/>
              </p:nvSpPr>
              <p:spPr>
                <a:xfrm>
                  <a:off x="10641180" y="1044533"/>
                  <a:ext cx="247650" cy="36338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ound Same Side Corner Rectangle 9">
              <a:extLst>
                <a:ext uri="{FF2B5EF4-FFF2-40B4-BE49-F238E27FC236}">
                  <a16:creationId xmlns:a16="http://schemas.microsoft.com/office/drawing/2014/main" id="{0666CBE7-4BED-C1F6-0D91-A07E666A6AC3}"/>
                </a:ext>
              </a:extLst>
            </p:cNvPr>
            <p:cNvSpPr/>
            <p:nvPr/>
          </p:nvSpPr>
          <p:spPr>
            <a:xfrm rot="8594075">
              <a:off x="936260" y="1966954"/>
              <a:ext cx="2899571" cy="4670534"/>
            </a:xfrm>
            <a:custGeom>
              <a:avLst/>
              <a:gdLst/>
              <a:ahLst/>
              <a:cxnLst/>
              <a:rect l="l" t="t" r="r" b="b"/>
              <a:pathLst>
                <a:path w="2808349" h="4523596">
                  <a:moveTo>
                    <a:pt x="567373" y="3851649"/>
                  </a:moveTo>
                  <a:cubicBezTo>
                    <a:pt x="971771" y="4313801"/>
                    <a:pt x="1674249" y="4360621"/>
                    <a:pt x="2136401" y="3956223"/>
                  </a:cubicBezTo>
                  <a:cubicBezTo>
                    <a:pt x="2598554" y="3551825"/>
                    <a:pt x="2645373" y="2849347"/>
                    <a:pt x="2240976" y="2387195"/>
                  </a:cubicBezTo>
                  <a:cubicBezTo>
                    <a:pt x="1836578" y="1925042"/>
                    <a:pt x="1134100" y="1878223"/>
                    <a:pt x="671947" y="2282621"/>
                  </a:cubicBezTo>
                  <a:cubicBezTo>
                    <a:pt x="209795" y="2687018"/>
                    <a:pt x="162975" y="3389496"/>
                    <a:pt x="567373" y="3851649"/>
                  </a:cubicBezTo>
                  <a:close/>
                  <a:moveTo>
                    <a:pt x="347455" y="4044083"/>
                  </a:moveTo>
                  <a:cubicBezTo>
                    <a:pt x="-163221" y="3460474"/>
                    <a:pt x="-104097" y="2573380"/>
                    <a:pt x="479512" y="2062703"/>
                  </a:cubicBezTo>
                  <a:cubicBezTo>
                    <a:pt x="688143" y="1880145"/>
                    <a:pt x="935556" y="1770404"/>
                    <a:pt x="1190892" y="1732712"/>
                  </a:cubicBezTo>
                  <a:lnTo>
                    <a:pt x="1190892" y="228600"/>
                  </a:lnTo>
                  <a:cubicBezTo>
                    <a:pt x="1190892" y="102348"/>
                    <a:pt x="1293240" y="0"/>
                    <a:pt x="1419492" y="0"/>
                  </a:cubicBezTo>
                  <a:cubicBezTo>
                    <a:pt x="1545744" y="0"/>
                    <a:pt x="1648092" y="102348"/>
                    <a:pt x="1648092" y="228600"/>
                  </a:cubicBezTo>
                  <a:lnTo>
                    <a:pt x="1648092" y="1737288"/>
                  </a:lnTo>
                  <a:cubicBezTo>
                    <a:pt x="1952641" y="1790115"/>
                    <a:pt x="2241503" y="1944038"/>
                    <a:pt x="2460893" y="2194760"/>
                  </a:cubicBezTo>
                  <a:cubicBezTo>
                    <a:pt x="2971570" y="2778370"/>
                    <a:pt x="2912446" y="3665464"/>
                    <a:pt x="2328836" y="4176140"/>
                  </a:cubicBezTo>
                  <a:cubicBezTo>
                    <a:pt x="1745226" y="4686817"/>
                    <a:pt x="858132" y="4627693"/>
                    <a:pt x="347455" y="4044083"/>
                  </a:cubicBezTo>
                  <a:close/>
                </a:path>
              </a:pathLst>
            </a:custGeom>
            <a:gradFill flip="none" rotWithShape="1">
              <a:gsLst>
                <a:gs pos="0">
                  <a:schemeClr val="bg1">
                    <a:lumMod val="75000"/>
                  </a:schemeClr>
                </a:gs>
                <a:gs pos="100000">
                  <a:schemeClr val="bg1">
                    <a:lumMod val="95000"/>
                  </a:schemeClr>
                </a:gs>
              </a:gsLst>
              <a:lin ang="18900000" scaled="1"/>
              <a:tileRect/>
            </a:gradFill>
            <a:ln>
              <a:gradFill flip="none" rotWithShape="1">
                <a:gsLst>
                  <a:gs pos="0">
                    <a:schemeClr val="bg1"/>
                  </a:gs>
                  <a:gs pos="100000">
                    <a:schemeClr val="bg1">
                      <a:lumMod val="75000"/>
                    </a:schemeClr>
                  </a:gs>
                </a:gsLst>
                <a:lin ang="8100000" scaled="1"/>
                <a:tileRect/>
              </a:gradFill>
            </a:ln>
            <a:effectLst>
              <a:outerShdw blurRad="127000" dist="1270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dirty="0"/>
            </a:p>
          </p:txBody>
        </p:sp>
      </p:grpSp>
      <p:sp>
        <p:nvSpPr>
          <p:cNvPr id="42" name="CuadroTexto 41">
            <a:extLst>
              <a:ext uri="{FF2B5EF4-FFF2-40B4-BE49-F238E27FC236}">
                <a16:creationId xmlns:a16="http://schemas.microsoft.com/office/drawing/2014/main" id="{A5E679C9-DF01-3A6E-A24E-6EAD132A5E1E}"/>
              </a:ext>
            </a:extLst>
          </p:cNvPr>
          <p:cNvSpPr txBox="1"/>
          <p:nvPr/>
        </p:nvSpPr>
        <p:spPr>
          <a:xfrm>
            <a:off x="14620326" y="9357615"/>
            <a:ext cx="2905674" cy="369332"/>
          </a:xfrm>
          <a:prstGeom prst="rect">
            <a:avLst/>
          </a:prstGeom>
          <a:noFill/>
        </p:spPr>
        <p:txBody>
          <a:bodyPr wrap="square" rtlCol="0">
            <a:spAutoFit/>
          </a:bodyPr>
          <a:lstStyle/>
          <a:p>
            <a:pPr algn="r"/>
            <a:r>
              <a:rPr lang="es-NI" dirty="0">
                <a:solidFill>
                  <a:schemeClr val="bg1"/>
                </a:solidFill>
              </a:rPr>
              <a:t>enero, 2023</a:t>
            </a:r>
          </a:p>
        </p:txBody>
      </p:sp>
      <p:sp>
        <p:nvSpPr>
          <p:cNvPr id="43" name="CuadroTexto 42">
            <a:extLst>
              <a:ext uri="{FF2B5EF4-FFF2-40B4-BE49-F238E27FC236}">
                <a16:creationId xmlns:a16="http://schemas.microsoft.com/office/drawing/2014/main" id="{804F5CE8-BBF3-0798-2923-7985CFFDDBF7}"/>
              </a:ext>
            </a:extLst>
          </p:cNvPr>
          <p:cNvSpPr txBox="1"/>
          <p:nvPr/>
        </p:nvSpPr>
        <p:spPr>
          <a:xfrm>
            <a:off x="1676399" y="9304909"/>
            <a:ext cx="6014895" cy="646331"/>
          </a:xfrm>
          <a:prstGeom prst="rect">
            <a:avLst/>
          </a:prstGeom>
          <a:noFill/>
        </p:spPr>
        <p:txBody>
          <a:bodyPr wrap="square" rtlCol="0">
            <a:spAutoFit/>
          </a:bodyPr>
          <a:lstStyle/>
          <a:p>
            <a:r>
              <a:rPr lang="es-NI" dirty="0">
                <a:solidFill>
                  <a:schemeClr val="bg1"/>
                </a:solidFill>
              </a:rPr>
              <a:t>Presentado por:  Alejandro Uriza Ferretti / Consultor  internacional Fondo Mundial- </a:t>
            </a:r>
            <a:r>
              <a:rPr lang="es-NI" dirty="0" err="1">
                <a:solidFill>
                  <a:schemeClr val="bg1"/>
                </a:solidFill>
              </a:rPr>
              <a:t>The</a:t>
            </a:r>
            <a:r>
              <a:rPr lang="es-NI" dirty="0">
                <a:solidFill>
                  <a:schemeClr val="bg1"/>
                </a:solidFill>
              </a:rPr>
              <a:t> Palladium </a:t>
            </a:r>
            <a:r>
              <a:rPr lang="es-NI" dirty="0" err="1">
                <a:solidFill>
                  <a:schemeClr val="bg1"/>
                </a:solidFill>
              </a:rPr>
              <a:t>Group</a:t>
            </a:r>
            <a:r>
              <a:rPr lang="es-NI" dirty="0">
                <a:solidFill>
                  <a:schemeClr val="bg1"/>
                </a:solidFill>
              </a:rPr>
              <a:t>.</a:t>
            </a:r>
          </a:p>
        </p:txBody>
      </p:sp>
      <p:sp>
        <p:nvSpPr>
          <p:cNvPr id="44" name="Flecha: pentágono 43">
            <a:extLst>
              <a:ext uri="{FF2B5EF4-FFF2-40B4-BE49-F238E27FC236}">
                <a16:creationId xmlns:a16="http://schemas.microsoft.com/office/drawing/2014/main" id="{1509A691-E20E-C53A-6AB8-51D9E9175716}"/>
              </a:ext>
            </a:extLst>
          </p:cNvPr>
          <p:cNvSpPr/>
          <p:nvPr/>
        </p:nvSpPr>
        <p:spPr>
          <a:xfrm>
            <a:off x="0" y="22105"/>
            <a:ext cx="3429000" cy="2002557"/>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45" name="CuadroTexto 44">
            <a:extLst>
              <a:ext uri="{FF2B5EF4-FFF2-40B4-BE49-F238E27FC236}">
                <a16:creationId xmlns:a16="http://schemas.microsoft.com/office/drawing/2014/main" id="{2CE88DCF-A712-371D-FD3F-7D90285B85EA}"/>
              </a:ext>
            </a:extLst>
          </p:cNvPr>
          <p:cNvSpPr txBox="1"/>
          <p:nvPr/>
        </p:nvSpPr>
        <p:spPr>
          <a:xfrm>
            <a:off x="428046" y="561718"/>
            <a:ext cx="2543753" cy="923330"/>
          </a:xfrm>
          <a:prstGeom prst="rect">
            <a:avLst/>
          </a:prstGeom>
          <a:noFill/>
        </p:spPr>
        <p:txBody>
          <a:bodyPr wrap="square" rtlCol="0">
            <a:spAutoFit/>
          </a:bodyPr>
          <a:lstStyle/>
          <a:p>
            <a:r>
              <a:rPr lang="es-NI" sz="5400"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Parte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A8DCC4C-A15A-4AE3-B475-654694FEC337}"/>
              </a:ext>
            </a:extLst>
          </p:cNvPr>
          <p:cNvSpPr txBox="1"/>
          <p:nvPr/>
        </p:nvSpPr>
        <p:spPr>
          <a:xfrm>
            <a:off x="533400" y="1608845"/>
            <a:ext cx="5736628" cy="6095860"/>
          </a:xfrm>
          <a:prstGeom prst="rect">
            <a:avLst/>
          </a:prstGeom>
        </p:spPr>
        <p:txBody>
          <a:bodyPr vert="horz" lIns="137160" tIns="68580" rIns="137160" bIns="68580" rtlCol="0" anchor="b">
            <a:normAutofit fontScale="85000" lnSpcReduction="20000"/>
          </a:bodyPr>
          <a:lstStyle/>
          <a:p>
            <a:pPr algn="r" defTabSz="1371600">
              <a:lnSpc>
                <a:spcPct val="120000"/>
              </a:lnSpc>
              <a:spcBef>
                <a:spcPct val="0"/>
              </a:spcBef>
              <a:spcAft>
                <a:spcPts val="900"/>
              </a:spcAft>
            </a:pPr>
            <a:r>
              <a:rPr lang="es-NI" sz="5550" b="1" cap="all" spc="300" dirty="0">
                <a:solidFill>
                  <a:schemeClr val="tx1">
                    <a:lumMod val="95000"/>
                    <a:lumOff val="5000"/>
                  </a:schemeClr>
                </a:solidFill>
                <a:latin typeface="Telegraf" panose="020B0604020202020204" charset="0"/>
                <a:ea typeface="+mj-ea"/>
                <a:cs typeface="+mj-cs"/>
              </a:rPr>
              <a:t>Por tanto es importante estar en contacto cercano con lo que pasa desde varias perspectivas  </a:t>
            </a:r>
          </a:p>
        </p:txBody>
      </p:sp>
      <p:pic>
        <p:nvPicPr>
          <p:cNvPr id="14338" name="Picture 2" descr="Imagen relacionada">
            <a:extLst>
              <a:ext uri="{FF2B5EF4-FFF2-40B4-BE49-F238E27FC236}">
                <a16:creationId xmlns:a16="http://schemas.microsoft.com/office/drawing/2014/main" id="{F8C54ECC-97ED-412D-898D-30C88EF813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3279"/>
          <a:stretch/>
        </p:blipFill>
        <p:spPr bwMode="auto">
          <a:xfrm>
            <a:off x="6982476" y="16"/>
            <a:ext cx="11300613" cy="5512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Resultado de imagen para bosque desde arriba">
            <a:extLst>
              <a:ext uri="{FF2B5EF4-FFF2-40B4-BE49-F238E27FC236}">
                <a16:creationId xmlns:a16="http://schemas.microsoft.com/office/drawing/2014/main" id="{1B18EEDD-F7A3-4BC6-9974-118162328F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94" r="-2" b="20162"/>
          <a:stretch/>
        </p:blipFill>
        <p:spPr bwMode="auto">
          <a:xfrm>
            <a:off x="6982476" y="5759390"/>
            <a:ext cx="11300613" cy="4529073"/>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esquinas redondeadas 3">
            <a:extLst>
              <a:ext uri="{FF2B5EF4-FFF2-40B4-BE49-F238E27FC236}">
                <a16:creationId xmlns:a16="http://schemas.microsoft.com/office/drawing/2014/main" id="{60F46302-DC37-0FB6-AA08-F81A4284FDA2}"/>
              </a:ext>
            </a:extLst>
          </p:cNvPr>
          <p:cNvSpPr/>
          <p:nvPr/>
        </p:nvSpPr>
        <p:spPr>
          <a:xfrm>
            <a:off x="14526322" y="2070411"/>
            <a:ext cx="3505200" cy="13716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NI" sz="2000" b="1" dirty="0"/>
              <a:t>Visitas de campo de parte de la CME</a:t>
            </a:r>
          </a:p>
        </p:txBody>
      </p:sp>
      <p:sp>
        <p:nvSpPr>
          <p:cNvPr id="5" name="Rectángulo: esquinas redondeadas 4">
            <a:extLst>
              <a:ext uri="{FF2B5EF4-FFF2-40B4-BE49-F238E27FC236}">
                <a16:creationId xmlns:a16="http://schemas.microsoft.com/office/drawing/2014/main" id="{FC0F2667-98CF-59D6-1BD9-590A8CB695CD}"/>
              </a:ext>
            </a:extLst>
          </p:cNvPr>
          <p:cNvSpPr/>
          <p:nvPr/>
        </p:nvSpPr>
        <p:spPr>
          <a:xfrm>
            <a:off x="7848600" y="7704705"/>
            <a:ext cx="4000500" cy="162529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NI" sz="2000" b="1" dirty="0"/>
              <a:t>Información desde los sistema lidereados por la comunidad</a:t>
            </a:r>
          </a:p>
        </p:txBody>
      </p:sp>
    </p:spTree>
    <p:extLst>
      <p:ext uri="{BB962C8B-B14F-4D97-AF65-F5344CB8AC3E}">
        <p14:creationId xmlns:p14="http://schemas.microsoft.com/office/powerpoint/2010/main" val="95088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1028"/>
          <p:cNvSpPr>
            <a:spLocks noChangeArrowheads="1"/>
          </p:cNvSpPr>
          <p:nvPr/>
        </p:nvSpPr>
        <p:spPr bwMode="auto">
          <a:xfrm rot="-1205925">
            <a:off x="4339767" y="4479775"/>
            <a:ext cx="8341518" cy="4000500"/>
          </a:xfrm>
          <a:prstGeom prst="ellipse">
            <a:avLst/>
          </a:prstGeom>
          <a:noFill/>
          <a:ln w="38100">
            <a:solidFill>
              <a:srgbClr val="002060"/>
            </a:solidFill>
            <a:round/>
            <a:headEnd/>
            <a:tailEnd/>
          </a:ln>
          <a:effectLst/>
        </p:spPr>
        <p:txBody>
          <a:bodyPr wrap="none" anchor="ctr"/>
          <a:lstStyle/>
          <a:p>
            <a:endParaRPr lang="es-CR" sz="2700" dirty="0">
              <a:highlight>
                <a:srgbClr val="FF0000"/>
              </a:highlight>
            </a:endParaRPr>
          </a:p>
        </p:txBody>
      </p:sp>
      <p:sp>
        <p:nvSpPr>
          <p:cNvPr id="9" name="Oval 1029"/>
          <p:cNvSpPr>
            <a:spLocks noChangeArrowheads="1"/>
          </p:cNvSpPr>
          <p:nvPr/>
        </p:nvSpPr>
        <p:spPr bwMode="auto">
          <a:xfrm rot="-1205925">
            <a:off x="4283755" y="5303397"/>
            <a:ext cx="8341520" cy="2300288"/>
          </a:xfrm>
          <a:prstGeom prst="ellipse">
            <a:avLst/>
          </a:prstGeom>
          <a:noFill/>
          <a:ln w="38100">
            <a:solidFill>
              <a:srgbClr val="002060"/>
            </a:solidFill>
            <a:round/>
            <a:headEnd/>
            <a:tailEnd/>
          </a:ln>
          <a:effectLst/>
        </p:spPr>
        <p:txBody>
          <a:bodyPr wrap="none" anchor="ctr"/>
          <a:lstStyle/>
          <a:p>
            <a:pPr algn="ctr"/>
            <a:endParaRPr lang="es-MX" sz="2700" dirty="0"/>
          </a:p>
          <a:p>
            <a:pPr algn="ctr"/>
            <a:endParaRPr lang="es-MX" sz="2700" dirty="0"/>
          </a:p>
          <a:p>
            <a:pPr algn="ctr"/>
            <a:endParaRPr lang="es-MX" sz="2700" b="1" dirty="0">
              <a:latin typeface="Arial" charset="0"/>
            </a:endParaRPr>
          </a:p>
          <a:p>
            <a:pPr algn="ctr"/>
            <a:endParaRPr lang="es-MX" sz="2700" b="1" dirty="0">
              <a:latin typeface="Arial" charset="0"/>
            </a:endParaRPr>
          </a:p>
          <a:p>
            <a:pPr algn="ctr"/>
            <a:r>
              <a:rPr lang="es-MX" sz="2700" b="1" dirty="0">
                <a:latin typeface="Arial" charset="0"/>
              </a:rPr>
              <a:t>ESTRATEGIA</a:t>
            </a:r>
          </a:p>
        </p:txBody>
      </p:sp>
      <p:sp>
        <p:nvSpPr>
          <p:cNvPr id="10" name="Freeform 1030"/>
          <p:cNvSpPr>
            <a:spLocks/>
          </p:cNvSpPr>
          <p:nvPr/>
        </p:nvSpPr>
        <p:spPr bwMode="auto">
          <a:xfrm>
            <a:off x="4451546" y="4951044"/>
            <a:ext cx="7886700" cy="2857500"/>
          </a:xfrm>
          <a:custGeom>
            <a:avLst/>
            <a:gdLst/>
            <a:ahLst/>
            <a:cxnLst>
              <a:cxn ang="0">
                <a:pos x="0" y="1200"/>
              </a:cxn>
              <a:cxn ang="0">
                <a:pos x="1680" y="672"/>
              </a:cxn>
              <a:cxn ang="0">
                <a:pos x="3264" y="0"/>
              </a:cxn>
            </a:cxnLst>
            <a:rect l="0" t="0" r="r" b="b"/>
            <a:pathLst>
              <a:path w="3264" h="1200">
                <a:moveTo>
                  <a:pt x="0" y="1200"/>
                </a:moveTo>
                <a:cubicBezTo>
                  <a:pt x="568" y="1036"/>
                  <a:pt x="1136" y="872"/>
                  <a:pt x="1680" y="672"/>
                </a:cubicBezTo>
                <a:cubicBezTo>
                  <a:pt x="2224" y="472"/>
                  <a:pt x="3000" y="112"/>
                  <a:pt x="3264" y="0"/>
                </a:cubicBezTo>
              </a:path>
            </a:pathLst>
          </a:custGeom>
          <a:noFill/>
          <a:ln w="38100">
            <a:solidFill>
              <a:srgbClr val="002060"/>
            </a:solidFill>
            <a:round/>
            <a:headEnd/>
            <a:tailEnd/>
          </a:ln>
          <a:effectLst/>
        </p:spPr>
        <p:txBody>
          <a:bodyPr/>
          <a:lstStyle/>
          <a:p>
            <a:endParaRPr lang="es-CR" sz="2700"/>
          </a:p>
        </p:txBody>
      </p:sp>
      <p:grpSp>
        <p:nvGrpSpPr>
          <p:cNvPr id="11" name="10 Grupo"/>
          <p:cNvGrpSpPr/>
          <p:nvPr/>
        </p:nvGrpSpPr>
        <p:grpSpPr>
          <a:xfrm>
            <a:off x="8195056" y="7613395"/>
            <a:ext cx="6816344" cy="1973997"/>
            <a:chOff x="3289538" y="4464968"/>
            <a:chExt cx="3318310" cy="1315998"/>
          </a:xfrm>
        </p:grpSpPr>
        <p:sp>
          <p:nvSpPr>
            <p:cNvPr id="12" name="Line 1031"/>
            <p:cNvSpPr>
              <a:spLocks noChangeShapeType="1"/>
            </p:cNvSpPr>
            <p:nvPr/>
          </p:nvSpPr>
          <p:spPr bwMode="auto">
            <a:xfrm>
              <a:off x="3822938" y="4617368"/>
              <a:ext cx="0" cy="53340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a:lstStyle/>
            <a:p>
              <a:endParaRPr lang="es-CR" sz="2400"/>
            </a:p>
          </p:txBody>
        </p:sp>
        <p:sp>
          <p:nvSpPr>
            <p:cNvPr id="13" name="Line 1032"/>
            <p:cNvSpPr>
              <a:spLocks noChangeShapeType="1"/>
            </p:cNvSpPr>
            <p:nvPr/>
          </p:nvSpPr>
          <p:spPr bwMode="auto">
            <a:xfrm>
              <a:off x="4051538" y="4541168"/>
              <a:ext cx="0" cy="53340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a:lstStyle/>
            <a:p>
              <a:endParaRPr lang="es-CR" sz="2400"/>
            </a:p>
          </p:txBody>
        </p:sp>
        <p:sp>
          <p:nvSpPr>
            <p:cNvPr id="14" name="Line 1033"/>
            <p:cNvSpPr>
              <a:spLocks noChangeShapeType="1"/>
            </p:cNvSpPr>
            <p:nvPr/>
          </p:nvSpPr>
          <p:spPr bwMode="auto">
            <a:xfrm>
              <a:off x="4280138" y="4464968"/>
              <a:ext cx="0" cy="53340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a:lstStyle/>
            <a:p>
              <a:endParaRPr lang="es-CR" sz="2400"/>
            </a:p>
          </p:txBody>
        </p:sp>
        <p:sp>
          <p:nvSpPr>
            <p:cNvPr id="15" name="Text Box 1034"/>
            <p:cNvSpPr txBox="1">
              <a:spLocks noChangeArrowheads="1"/>
            </p:cNvSpPr>
            <p:nvPr/>
          </p:nvSpPr>
          <p:spPr bwMode="auto">
            <a:xfrm>
              <a:off x="3289538" y="5226968"/>
              <a:ext cx="3318310" cy="553998"/>
            </a:xfrm>
            <a:prstGeom prst="rect">
              <a:avLst/>
            </a:prstGeom>
            <a:noFill/>
            <a:ln w="9525">
              <a:noFill/>
              <a:miter lim="800000"/>
              <a:headEnd/>
              <a:tailEnd/>
            </a:ln>
            <a:effectLst/>
          </p:spPr>
          <p:txBody>
            <a:bodyPr wrap="square">
              <a:spAutoFit/>
            </a:bodyPr>
            <a:lstStyle/>
            <a:p>
              <a:r>
                <a:rPr lang="es-MX" sz="2400" dirty="0">
                  <a:latin typeface="Arial" charset="0"/>
                </a:rPr>
                <a:t>SUBVENCIÓN (mirando los signos vitales de la implementación de la subvención)</a:t>
              </a:r>
              <a:endParaRPr lang="es-ES" sz="2400" dirty="0">
                <a:latin typeface="Arial" charset="0"/>
              </a:endParaRPr>
            </a:p>
          </p:txBody>
        </p:sp>
      </p:grpSp>
      <p:grpSp>
        <p:nvGrpSpPr>
          <p:cNvPr id="63" name="Grupo 62">
            <a:extLst>
              <a:ext uri="{FF2B5EF4-FFF2-40B4-BE49-F238E27FC236}">
                <a16:creationId xmlns:a16="http://schemas.microsoft.com/office/drawing/2014/main" id="{38FB5BE9-3DB5-ECB3-728A-B4DACCDEA807}"/>
              </a:ext>
            </a:extLst>
          </p:cNvPr>
          <p:cNvGrpSpPr/>
          <p:nvPr/>
        </p:nvGrpSpPr>
        <p:grpSpPr>
          <a:xfrm>
            <a:off x="12080717" y="3610105"/>
            <a:ext cx="5418683" cy="1675093"/>
            <a:chOff x="12080717" y="3610105"/>
            <a:chExt cx="5418683" cy="1675093"/>
          </a:xfrm>
        </p:grpSpPr>
        <p:sp>
          <p:nvSpPr>
            <p:cNvPr id="17" name="Text Box 1045"/>
            <p:cNvSpPr txBox="1">
              <a:spLocks noChangeArrowheads="1"/>
            </p:cNvSpPr>
            <p:nvPr/>
          </p:nvSpPr>
          <p:spPr bwMode="auto">
            <a:xfrm>
              <a:off x="13114658" y="3610105"/>
              <a:ext cx="4384742" cy="1061829"/>
            </a:xfrm>
            <a:prstGeom prst="rect">
              <a:avLst/>
            </a:prstGeom>
            <a:noFill/>
            <a:ln w="9525">
              <a:noFill/>
              <a:miter lim="800000"/>
              <a:headEnd/>
              <a:tailEnd/>
            </a:ln>
            <a:effectLst/>
          </p:spPr>
          <p:txBody>
            <a:bodyPr wrap="square">
              <a:spAutoFit/>
            </a:bodyPr>
            <a:lstStyle/>
            <a:p>
              <a:r>
                <a:rPr lang="es-MX" sz="2100" b="1" u="sng" dirty="0">
                  <a:latin typeface="Arial" charset="0"/>
                </a:rPr>
                <a:t>OBJETIVO (Cambio alcanzado con la implementación de la subvención del FM)</a:t>
              </a:r>
              <a:endParaRPr lang="es-ES" sz="2100" dirty="0">
                <a:latin typeface="Arial" charset="0"/>
              </a:endParaRPr>
            </a:p>
          </p:txBody>
        </p:sp>
        <p:grpSp>
          <p:nvGrpSpPr>
            <p:cNvPr id="18" name="17 Grupo"/>
            <p:cNvGrpSpPr/>
            <p:nvPr/>
          </p:nvGrpSpPr>
          <p:grpSpPr>
            <a:xfrm>
              <a:off x="12080717" y="3858830"/>
              <a:ext cx="685800" cy="1426368"/>
              <a:chOff x="5880338" y="1990056"/>
              <a:chExt cx="457200" cy="950912"/>
            </a:xfrm>
          </p:grpSpPr>
          <p:sp>
            <p:nvSpPr>
              <p:cNvPr id="19" name="Rectangle 1036"/>
              <p:cNvSpPr>
                <a:spLocks noChangeArrowheads="1"/>
              </p:cNvSpPr>
              <p:nvPr/>
            </p:nvSpPr>
            <p:spPr bwMode="auto">
              <a:xfrm>
                <a:off x="5880338" y="2407568"/>
                <a:ext cx="457200" cy="53340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s-CR" sz="2700"/>
              </a:p>
            </p:txBody>
          </p:sp>
          <p:grpSp>
            <p:nvGrpSpPr>
              <p:cNvPr id="20" name="19 Grupo"/>
              <p:cNvGrpSpPr/>
              <p:nvPr/>
            </p:nvGrpSpPr>
            <p:grpSpPr>
              <a:xfrm>
                <a:off x="5880338" y="1990056"/>
                <a:ext cx="457200" cy="950912"/>
                <a:chOff x="5880338" y="1990056"/>
                <a:chExt cx="457200" cy="950912"/>
              </a:xfrm>
            </p:grpSpPr>
            <p:sp>
              <p:nvSpPr>
                <p:cNvPr id="21" name="Line 1039"/>
                <p:cNvSpPr>
                  <a:spLocks noChangeShapeType="1"/>
                </p:cNvSpPr>
                <p:nvPr/>
              </p:nvSpPr>
              <p:spPr bwMode="auto">
                <a:xfrm flipH="1">
                  <a:off x="5880338" y="2407568"/>
                  <a:ext cx="457200" cy="533400"/>
                </a:xfrm>
                <a:prstGeom prst="line">
                  <a:avLst/>
                </a:prstGeom>
                <a:noFill/>
                <a:ln w="9525">
                  <a:solidFill>
                    <a:schemeClr val="tx1"/>
                  </a:solidFill>
                  <a:round/>
                  <a:headEnd/>
                  <a:tailEnd/>
                </a:ln>
                <a:effectLst/>
              </p:spPr>
              <p:txBody>
                <a:bodyPr/>
                <a:lstStyle/>
                <a:p>
                  <a:endParaRPr lang="es-CR" sz="2700"/>
                </a:p>
              </p:txBody>
            </p:sp>
            <p:sp>
              <p:nvSpPr>
                <p:cNvPr id="22" name="Line 1040"/>
                <p:cNvSpPr>
                  <a:spLocks noChangeShapeType="1"/>
                </p:cNvSpPr>
                <p:nvPr/>
              </p:nvSpPr>
              <p:spPr bwMode="auto">
                <a:xfrm>
                  <a:off x="5880338" y="2407568"/>
                  <a:ext cx="457200" cy="533400"/>
                </a:xfrm>
                <a:prstGeom prst="line">
                  <a:avLst/>
                </a:prstGeom>
                <a:noFill/>
                <a:ln w="9525">
                  <a:solidFill>
                    <a:schemeClr val="tx1"/>
                  </a:solidFill>
                  <a:round/>
                  <a:headEnd/>
                  <a:tailEnd/>
                </a:ln>
                <a:effectLst/>
              </p:spPr>
              <p:txBody>
                <a:bodyPr/>
                <a:lstStyle/>
                <a:p>
                  <a:endParaRPr lang="es-CR" sz="2700"/>
                </a:p>
              </p:txBody>
            </p:sp>
            <p:sp>
              <p:nvSpPr>
                <p:cNvPr id="23" name="Text Box 1047"/>
                <p:cNvSpPr txBox="1">
                  <a:spLocks noChangeArrowheads="1"/>
                </p:cNvSpPr>
                <p:nvPr/>
              </p:nvSpPr>
              <p:spPr bwMode="auto">
                <a:xfrm>
                  <a:off x="6016863" y="1990056"/>
                  <a:ext cx="289822" cy="338554"/>
                </a:xfrm>
                <a:prstGeom prst="rect">
                  <a:avLst/>
                </a:prstGeom>
                <a:noFill/>
                <a:ln w="9525">
                  <a:noFill/>
                  <a:miter lim="800000"/>
                  <a:headEnd/>
                  <a:tailEnd/>
                </a:ln>
                <a:effectLst/>
              </p:spPr>
              <p:txBody>
                <a:bodyPr wrap="none">
                  <a:spAutoFit/>
                </a:bodyPr>
                <a:lstStyle/>
                <a:p>
                  <a:r>
                    <a:rPr lang="es-MX" sz="2700" b="1">
                      <a:latin typeface="Arial" charset="0"/>
                    </a:rPr>
                    <a:t>B</a:t>
                  </a:r>
                  <a:endParaRPr lang="es-ES" sz="2700" b="1">
                    <a:latin typeface="Arial" charset="0"/>
                  </a:endParaRPr>
                </a:p>
              </p:txBody>
            </p:sp>
          </p:grpSp>
        </p:grpSp>
      </p:grpSp>
      <p:grpSp>
        <p:nvGrpSpPr>
          <p:cNvPr id="24" name="23 Grupo"/>
          <p:cNvGrpSpPr/>
          <p:nvPr/>
        </p:nvGrpSpPr>
        <p:grpSpPr>
          <a:xfrm>
            <a:off x="3712809" y="7355587"/>
            <a:ext cx="1962397" cy="2117505"/>
            <a:chOff x="301378" y="4293096"/>
            <a:chExt cx="1308263" cy="1411670"/>
          </a:xfrm>
        </p:grpSpPr>
        <p:sp>
          <p:nvSpPr>
            <p:cNvPr id="25" name="Rectangle 1035"/>
            <p:cNvSpPr>
              <a:spLocks noChangeArrowheads="1"/>
            </p:cNvSpPr>
            <p:nvPr/>
          </p:nvSpPr>
          <p:spPr bwMode="auto">
            <a:xfrm>
              <a:off x="622538" y="4312568"/>
              <a:ext cx="457200" cy="5334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s-CR" sz="2700"/>
            </a:p>
          </p:txBody>
        </p:sp>
        <p:sp>
          <p:nvSpPr>
            <p:cNvPr id="26" name="Line 1037"/>
            <p:cNvSpPr>
              <a:spLocks noChangeShapeType="1"/>
            </p:cNvSpPr>
            <p:nvPr/>
          </p:nvSpPr>
          <p:spPr bwMode="auto">
            <a:xfrm flipH="1">
              <a:off x="611560" y="4293096"/>
              <a:ext cx="457200" cy="533400"/>
            </a:xfrm>
            <a:prstGeom prst="line">
              <a:avLst/>
            </a:prstGeom>
            <a:noFill/>
            <a:ln w="9525">
              <a:solidFill>
                <a:schemeClr val="tx1"/>
              </a:solidFill>
              <a:round/>
              <a:headEnd/>
              <a:tailEnd/>
            </a:ln>
            <a:effectLst/>
          </p:spPr>
          <p:txBody>
            <a:bodyPr/>
            <a:lstStyle/>
            <a:p>
              <a:endParaRPr lang="es-CR" sz="2700"/>
            </a:p>
          </p:txBody>
        </p:sp>
        <p:sp>
          <p:nvSpPr>
            <p:cNvPr id="27" name="Line 1038"/>
            <p:cNvSpPr>
              <a:spLocks noChangeShapeType="1"/>
            </p:cNvSpPr>
            <p:nvPr/>
          </p:nvSpPr>
          <p:spPr bwMode="auto">
            <a:xfrm>
              <a:off x="622538" y="4312568"/>
              <a:ext cx="457200" cy="533400"/>
            </a:xfrm>
            <a:prstGeom prst="line">
              <a:avLst/>
            </a:prstGeom>
            <a:noFill/>
            <a:ln w="9525">
              <a:solidFill>
                <a:schemeClr val="tx1"/>
              </a:solidFill>
              <a:round/>
              <a:headEnd/>
              <a:tailEnd/>
            </a:ln>
            <a:effectLst/>
          </p:spPr>
          <p:txBody>
            <a:bodyPr/>
            <a:lstStyle/>
            <a:p>
              <a:endParaRPr lang="es-CR" sz="2700"/>
            </a:p>
          </p:txBody>
        </p:sp>
        <p:sp>
          <p:nvSpPr>
            <p:cNvPr id="28" name="Text Box 1046"/>
            <p:cNvSpPr txBox="1">
              <a:spLocks noChangeArrowheads="1"/>
            </p:cNvSpPr>
            <p:nvPr/>
          </p:nvSpPr>
          <p:spPr bwMode="auto">
            <a:xfrm>
              <a:off x="682863" y="4809456"/>
              <a:ext cx="289823" cy="338554"/>
            </a:xfrm>
            <a:prstGeom prst="rect">
              <a:avLst/>
            </a:prstGeom>
            <a:noFill/>
            <a:ln w="9525">
              <a:noFill/>
              <a:miter lim="800000"/>
              <a:headEnd/>
              <a:tailEnd/>
            </a:ln>
            <a:effectLst/>
          </p:spPr>
          <p:txBody>
            <a:bodyPr wrap="none">
              <a:spAutoFit/>
            </a:bodyPr>
            <a:lstStyle/>
            <a:p>
              <a:r>
                <a:rPr lang="es-MX" sz="2700" b="1">
                  <a:latin typeface="Arial" charset="0"/>
                </a:rPr>
                <a:t>A</a:t>
              </a:r>
              <a:endParaRPr lang="es-ES" sz="2700" b="1">
                <a:latin typeface="Arial" charset="0"/>
              </a:endParaRPr>
            </a:p>
          </p:txBody>
        </p:sp>
        <p:sp>
          <p:nvSpPr>
            <p:cNvPr id="29" name="Text Box 1061"/>
            <p:cNvSpPr txBox="1">
              <a:spLocks noChangeArrowheads="1"/>
            </p:cNvSpPr>
            <p:nvPr/>
          </p:nvSpPr>
          <p:spPr bwMode="auto">
            <a:xfrm>
              <a:off x="301378" y="5150768"/>
              <a:ext cx="1308263" cy="553998"/>
            </a:xfrm>
            <a:prstGeom prst="rect">
              <a:avLst/>
            </a:prstGeom>
            <a:noFill/>
            <a:ln w="9525">
              <a:noFill/>
              <a:miter lim="800000"/>
              <a:headEnd/>
              <a:tailEnd/>
            </a:ln>
            <a:effectLst/>
          </p:spPr>
          <p:txBody>
            <a:bodyPr wrap="none">
              <a:spAutoFit/>
            </a:bodyPr>
            <a:lstStyle/>
            <a:p>
              <a:pPr algn="ctr"/>
              <a:r>
                <a:rPr lang="es-MX" sz="2400" b="1" u="sng" dirty="0">
                  <a:latin typeface="Arial" charset="0"/>
                </a:rPr>
                <a:t>SITUACIÓN </a:t>
              </a:r>
            </a:p>
            <a:p>
              <a:pPr algn="ctr"/>
              <a:r>
                <a:rPr lang="es-MX" sz="2400" b="1" u="sng" dirty="0">
                  <a:latin typeface="Arial" charset="0"/>
                </a:rPr>
                <a:t>ACTUAL</a:t>
              </a:r>
              <a:endParaRPr lang="es-ES" sz="2400" b="1" u="sng" dirty="0">
                <a:latin typeface="Arial" charset="0"/>
              </a:endParaRPr>
            </a:p>
          </p:txBody>
        </p:sp>
      </p:grpSp>
      <p:grpSp>
        <p:nvGrpSpPr>
          <p:cNvPr id="30" name="29 Grupo"/>
          <p:cNvGrpSpPr/>
          <p:nvPr/>
        </p:nvGrpSpPr>
        <p:grpSpPr>
          <a:xfrm>
            <a:off x="3696231" y="1693085"/>
            <a:ext cx="7164107" cy="2868923"/>
            <a:chOff x="627725" y="1259423"/>
            <a:chExt cx="4795413" cy="2062545"/>
          </a:xfrm>
        </p:grpSpPr>
        <p:sp>
          <p:nvSpPr>
            <p:cNvPr id="31" name="Line 1048"/>
            <p:cNvSpPr>
              <a:spLocks noChangeShapeType="1"/>
            </p:cNvSpPr>
            <p:nvPr/>
          </p:nvSpPr>
          <p:spPr bwMode="auto">
            <a:xfrm flipV="1">
              <a:off x="774938" y="1721768"/>
              <a:ext cx="4648200" cy="16002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lstStyle/>
            <a:p>
              <a:endParaRPr lang="es-CR" sz="2700"/>
            </a:p>
          </p:txBody>
        </p:sp>
        <p:sp>
          <p:nvSpPr>
            <p:cNvPr id="32" name="Line 1049"/>
            <p:cNvSpPr>
              <a:spLocks noChangeShapeType="1"/>
            </p:cNvSpPr>
            <p:nvPr/>
          </p:nvSpPr>
          <p:spPr bwMode="auto">
            <a:xfrm>
              <a:off x="774938" y="2940968"/>
              <a:ext cx="0" cy="3810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lstStyle/>
            <a:p>
              <a:endParaRPr lang="es-CR" sz="2700"/>
            </a:p>
          </p:txBody>
        </p:sp>
        <p:sp>
          <p:nvSpPr>
            <p:cNvPr id="33" name="Line 1050"/>
            <p:cNvSpPr>
              <a:spLocks noChangeShapeType="1"/>
            </p:cNvSpPr>
            <p:nvPr/>
          </p:nvSpPr>
          <p:spPr bwMode="auto">
            <a:xfrm>
              <a:off x="5423138" y="1340768"/>
              <a:ext cx="0" cy="3810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lstStyle/>
            <a:p>
              <a:endParaRPr lang="es-CR" sz="2700"/>
            </a:p>
          </p:txBody>
        </p:sp>
        <p:sp>
          <p:nvSpPr>
            <p:cNvPr id="34" name="Line 1051"/>
            <p:cNvSpPr>
              <a:spLocks noChangeShapeType="1"/>
            </p:cNvSpPr>
            <p:nvPr/>
          </p:nvSpPr>
          <p:spPr bwMode="auto">
            <a:xfrm>
              <a:off x="1232138" y="2788568"/>
              <a:ext cx="0" cy="3810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lstStyle/>
            <a:p>
              <a:endParaRPr lang="es-CR" sz="2700"/>
            </a:p>
          </p:txBody>
        </p:sp>
        <p:sp>
          <p:nvSpPr>
            <p:cNvPr id="35" name="Line 1052"/>
            <p:cNvSpPr>
              <a:spLocks noChangeShapeType="1"/>
            </p:cNvSpPr>
            <p:nvPr/>
          </p:nvSpPr>
          <p:spPr bwMode="auto">
            <a:xfrm>
              <a:off x="1689338" y="2636168"/>
              <a:ext cx="0" cy="3810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lstStyle/>
            <a:p>
              <a:endParaRPr lang="es-CR" sz="2700"/>
            </a:p>
          </p:txBody>
        </p:sp>
        <p:sp>
          <p:nvSpPr>
            <p:cNvPr id="36" name="Line 1053"/>
            <p:cNvSpPr>
              <a:spLocks noChangeShapeType="1"/>
            </p:cNvSpPr>
            <p:nvPr/>
          </p:nvSpPr>
          <p:spPr bwMode="auto">
            <a:xfrm>
              <a:off x="2146538" y="2483768"/>
              <a:ext cx="0" cy="3810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lstStyle/>
            <a:p>
              <a:endParaRPr lang="es-CR" sz="2700"/>
            </a:p>
          </p:txBody>
        </p:sp>
        <p:sp>
          <p:nvSpPr>
            <p:cNvPr id="37" name="Line 1054"/>
            <p:cNvSpPr>
              <a:spLocks noChangeShapeType="1"/>
            </p:cNvSpPr>
            <p:nvPr/>
          </p:nvSpPr>
          <p:spPr bwMode="auto">
            <a:xfrm>
              <a:off x="2603738" y="2331368"/>
              <a:ext cx="0" cy="3810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lstStyle/>
            <a:p>
              <a:endParaRPr lang="es-CR" sz="2700"/>
            </a:p>
          </p:txBody>
        </p:sp>
        <p:sp>
          <p:nvSpPr>
            <p:cNvPr id="38" name="Line 1055"/>
            <p:cNvSpPr>
              <a:spLocks noChangeShapeType="1"/>
            </p:cNvSpPr>
            <p:nvPr/>
          </p:nvSpPr>
          <p:spPr bwMode="auto">
            <a:xfrm>
              <a:off x="2984738" y="2178968"/>
              <a:ext cx="0" cy="3810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lstStyle/>
            <a:p>
              <a:endParaRPr lang="es-CR" sz="2700"/>
            </a:p>
          </p:txBody>
        </p:sp>
        <p:sp>
          <p:nvSpPr>
            <p:cNvPr id="39" name="Line 1056"/>
            <p:cNvSpPr>
              <a:spLocks noChangeShapeType="1"/>
            </p:cNvSpPr>
            <p:nvPr/>
          </p:nvSpPr>
          <p:spPr bwMode="auto">
            <a:xfrm>
              <a:off x="3441938" y="2026568"/>
              <a:ext cx="0" cy="3810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lstStyle/>
            <a:p>
              <a:endParaRPr lang="es-CR" sz="2700"/>
            </a:p>
          </p:txBody>
        </p:sp>
        <p:sp>
          <p:nvSpPr>
            <p:cNvPr id="40" name="Line 1057"/>
            <p:cNvSpPr>
              <a:spLocks noChangeShapeType="1"/>
            </p:cNvSpPr>
            <p:nvPr/>
          </p:nvSpPr>
          <p:spPr bwMode="auto">
            <a:xfrm>
              <a:off x="3822938" y="1950368"/>
              <a:ext cx="0" cy="3810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lstStyle/>
            <a:p>
              <a:endParaRPr lang="es-CR" sz="2700"/>
            </a:p>
          </p:txBody>
        </p:sp>
        <p:sp>
          <p:nvSpPr>
            <p:cNvPr id="41" name="Line 1058"/>
            <p:cNvSpPr>
              <a:spLocks noChangeShapeType="1"/>
            </p:cNvSpPr>
            <p:nvPr/>
          </p:nvSpPr>
          <p:spPr bwMode="auto">
            <a:xfrm>
              <a:off x="4203938" y="1797968"/>
              <a:ext cx="0" cy="3810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lstStyle/>
            <a:p>
              <a:endParaRPr lang="es-CR" sz="2700"/>
            </a:p>
          </p:txBody>
        </p:sp>
        <p:sp>
          <p:nvSpPr>
            <p:cNvPr id="42" name="Line 1059"/>
            <p:cNvSpPr>
              <a:spLocks noChangeShapeType="1"/>
            </p:cNvSpPr>
            <p:nvPr/>
          </p:nvSpPr>
          <p:spPr bwMode="auto">
            <a:xfrm>
              <a:off x="4661138" y="1645568"/>
              <a:ext cx="0" cy="3810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lstStyle/>
            <a:p>
              <a:endParaRPr lang="es-CR" sz="2700"/>
            </a:p>
          </p:txBody>
        </p:sp>
        <p:sp>
          <p:nvSpPr>
            <p:cNvPr id="43" name="Line 1060"/>
            <p:cNvSpPr>
              <a:spLocks noChangeShapeType="1"/>
            </p:cNvSpPr>
            <p:nvPr/>
          </p:nvSpPr>
          <p:spPr bwMode="auto">
            <a:xfrm>
              <a:off x="5042138" y="1493168"/>
              <a:ext cx="0" cy="381000"/>
            </a:xfrm>
            <a:prstGeom prst="line">
              <a:avLst/>
            </a:prstGeom>
            <a:ln>
              <a:headEnd/>
              <a:tailEnd/>
            </a:ln>
          </p:spPr>
          <p:style>
            <a:lnRef idx="3">
              <a:schemeClr val="accent4"/>
            </a:lnRef>
            <a:fillRef idx="0">
              <a:schemeClr val="accent4"/>
            </a:fillRef>
            <a:effectRef idx="2">
              <a:schemeClr val="accent4"/>
            </a:effectRef>
            <a:fontRef idx="minor">
              <a:schemeClr val="tx1"/>
            </a:fontRef>
          </p:style>
          <p:txBody>
            <a:bodyPr/>
            <a:lstStyle/>
            <a:p>
              <a:endParaRPr lang="es-CR" sz="2700"/>
            </a:p>
          </p:txBody>
        </p:sp>
        <p:sp>
          <p:nvSpPr>
            <p:cNvPr id="44" name="Text Box 1062"/>
            <p:cNvSpPr txBox="1">
              <a:spLocks noChangeArrowheads="1"/>
            </p:cNvSpPr>
            <p:nvPr/>
          </p:nvSpPr>
          <p:spPr bwMode="auto">
            <a:xfrm>
              <a:off x="627725" y="1259423"/>
              <a:ext cx="4033412" cy="531045"/>
            </a:xfrm>
            <a:prstGeom prst="rect">
              <a:avLst/>
            </a:prstGeom>
            <a:noFill/>
            <a:ln w="9525">
              <a:noFill/>
              <a:miter lim="800000"/>
              <a:headEnd/>
              <a:tailEnd/>
            </a:ln>
            <a:effectLst/>
          </p:spPr>
          <p:txBody>
            <a:bodyPr wrap="square">
              <a:spAutoFit/>
            </a:bodyPr>
            <a:lstStyle/>
            <a:p>
              <a:r>
                <a:rPr lang="es-MX" sz="2100" dirty="0">
                  <a:latin typeface="Arial" charset="0"/>
                </a:rPr>
                <a:t>CONTEXTO (Restricciones originadas por </a:t>
              </a:r>
            </a:p>
            <a:p>
              <a:r>
                <a:rPr lang="es-MX" sz="2100" dirty="0">
                  <a:latin typeface="Arial" charset="0"/>
                </a:rPr>
                <a:t>la política, la cooperación/ y cambio sociales)</a:t>
              </a:r>
              <a:endParaRPr lang="es-ES" sz="2100" dirty="0">
                <a:latin typeface="Arial" charset="0"/>
              </a:endParaRPr>
            </a:p>
          </p:txBody>
        </p:sp>
      </p:grpSp>
      <p:sp>
        <p:nvSpPr>
          <p:cNvPr id="45" name="Oval 1063"/>
          <p:cNvSpPr>
            <a:spLocks noChangeArrowheads="1"/>
          </p:cNvSpPr>
          <p:nvPr/>
        </p:nvSpPr>
        <p:spPr bwMode="auto">
          <a:xfrm>
            <a:off x="5589351" y="6276183"/>
            <a:ext cx="228600" cy="228600"/>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s-CR" sz="2700"/>
          </a:p>
        </p:txBody>
      </p:sp>
      <p:sp>
        <p:nvSpPr>
          <p:cNvPr id="46" name="Oval 1064"/>
          <p:cNvSpPr>
            <a:spLocks noChangeArrowheads="1"/>
          </p:cNvSpPr>
          <p:nvPr/>
        </p:nvSpPr>
        <p:spPr bwMode="auto">
          <a:xfrm>
            <a:off x="7315200" y="5524500"/>
            <a:ext cx="228600" cy="228600"/>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s-CR" sz="2700"/>
          </a:p>
        </p:txBody>
      </p:sp>
      <p:sp>
        <p:nvSpPr>
          <p:cNvPr id="47" name="Oval 1065"/>
          <p:cNvSpPr>
            <a:spLocks noChangeArrowheads="1"/>
          </p:cNvSpPr>
          <p:nvPr/>
        </p:nvSpPr>
        <p:spPr bwMode="auto">
          <a:xfrm>
            <a:off x="9175326" y="4838700"/>
            <a:ext cx="228600" cy="228600"/>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s-CR" sz="2700"/>
          </a:p>
        </p:txBody>
      </p:sp>
      <p:sp>
        <p:nvSpPr>
          <p:cNvPr id="49" name="Text Box 1067"/>
          <p:cNvSpPr txBox="1">
            <a:spLocks noChangeArrowheads="1"/>
          </p:cNvSpPr>
          <p:nvPr/>
        </p:nvSpPr>
        <p:spPr bwMode="auto">
          <a:xfrm>
            <a:off x="5566156" y="6481346"/>
            <a:ext cx="404278" cy="338554"/>
          </a:xfrm>
          <a:prstGeom prst="rect">
            <a:avLst/>
          </a:prstGeom>
          <a:noFill/>
          <a:ln w="9525">
            <a:noFill/>
            <a:miter lim="800000"/>
            <a:headEnd/>
            <a:tailEnd/>
          </a:ln>
          <a:effectLst/>
        </p:spPr>
        <p:txBody>
          <a:bodyPr wrap="none">
            <a:spAutoFit/>
          </a:bodyPr>
          <a:lstStyle/>
          <a:p>
            <a:r>
              <a:rPr lang="es-MX" sz="1600" dirty="0">
                <a:latin typeface="Arial" charset="0"/>
              </a:rPr>
              <a:t>A</a:t>
            </a:r>
            <a:r>
              <a:rPr lang="es-MX" sz="1600" dirty="0">
                <a:latin typeface="Arial" charset="0"/>
                <a:ea typeface="Arial Unicode MS" pitchFamily="34" charset="-128"/>
                <a:cs typeface="Arial Unicode MS" pitchFamily="34" charset="-128"/>
              </a:rPr>
              <a:t>₁</a:t>
            </a:r>
            <a:endParaRPr lang="es-ES" sz="1600" dirty="0">
              <a:latin typeface="Arial" charset="0"/>
              <a:ea typeface="Arial Unicode MS" pitchFamily="34" charset="-128"/>
              <a:cs typeface="Arial Unicode MS" pitchFamily="34" charset="-128"/>
            </a:endParaRPr>
          </a:p>
        </p:txBody>
      </p:sp>
      <p:sp>
        <p:nvSpPr>
          <p:cNvPr id="50" name="Text Box 1068"/>
          <p:cNvSpPr txBox="1">
            <a:spLocks noChangeArrowheads="1"/>
          </p:cNvSpPr>
          <p:nvPr/>
        </p:nvSpPr>
        <p:spPr bwMode="auto">
          <a:xfrm>
            <a:off x="7352115" y="5718629"/>
            <a:ext cx="378630" cy="307777"/>
          </a:xfrm>
          <a:prstGeom prst="rect">
            <a:avLst/>
          </a:prstGeom>
          <a:noFill/>
          <a:ln w="9525">
            <a:noFill/>
            <a:miter lim="800000"/>
            <a:headEnd/>
            <a:tailEnd/>
          </a:ln>
          <a:effectLst/>
        </p:spPr>
        <p:txBody>
          <a:bodyPr wrap="none">
            <a:spAutoFit/>
          </a:bodyPr>
          <a:lstStyle/>
          <a:p>
            <a:r>
              <a:rPr lang="es-MX" sz="1400" dirty="0">
                <a:latin typeface="Arial" charset="0"/>
              </a:rPr>
              <a:t>A</a:t>
            </a:r>
            <a:r>
              <a:rPr lang="es-MX" sz="1400" dirty="0">
                <a:latin typeface="Arial" charset="0"/>
                <a:ea typeface="Arial Unicode MS" pitchFamily="34" charset="-128"/>
                <a:cs typeface="Arial Unicode MS" pitchFamily="34" charset="-128"/>
              </a:rPr>
              <a:t>₂</a:t>
            </a:r>
            <a:endParaRPr lang="es-ES" sz="1400" dirty="0">
              <a:latin typeface="Arial" charset="0"/>
              <a:ea typeface="Arial Unicode MS" pitchFamily="34" charset="-128"/>
              <a:cs typeface="Arial Unicode MS" pitchFamily="34" charset="-128"/>
            </a:endParaRPr>
          </a:p>
        </p:txBody>
      </p:sp>
      <p:sp>
        <p:nvSpPr>
          <p:cNvPr id="53" name="AutoShape 2">
            <a:extLst>
              <a:ext uri="{FF2B5EF4-FFF2-40B4-BE49-F238E27FC236}">
                <a16:creationId xmlns:a16="http://schemas.microsoft.com/office/drawing/2014/main" id="{716BBE53-612C-4082-B499-D6E18CB6FAFD}"/>
              </a:ext>
            </a:extLst>
          </p:cNvPr>
          <p:cNvSpPr/>
          <p:nvPr/>
        </p:nvSpPr>
        <p:spPr>
          <a:xfrm flipV="1">
            <a:off x="0" y="0"/>
            <a:ext cx="18288000" cy="1081042"/>
          </a:xfrm>
          <a:prstGeom prst="rect">
            <a:avLst/>
          </a:prstGeom>
          <a:solidFill>
            <a:schemeClr val="accent1"/>
          </a:solidFill>
        </p:spPr>
        <p:txBody>
          <a:bodyPr/>
          <a:lstStyle/>
          <a:p>
            <a:endParaRPr lang="es-NI" dirty="0"/>
          </a:p>
        </p:txBody>
      </p:sp>
      <p:sp>
        <p:nvSpPr>
          <p:cNvPr id="54" name="Bocadillo: rectángulo 53">
            <a:extLst>
              <a:ext uri="{FF2B5EF4-FFF2-40B4-BE49-F238E27FC236}">
                <a16:creationId xmlns:a16="http://schemas.microsoft.com/office/drawing/2014/main" id="{77E7AC41-11B7-4155-93CE-61E8F69848BB}"/>
              </a:ext>
            </a:extLst>
          </p:cNvPr>
          <p:cNvSpPr/>
          <p:nvPr/>
        </p:nvSpPr>
        <p:spPr>
          <a:xfrm>
            <a:off x="387153" y="3396104"/>
            <a:ext cx="2845974" cy="1783626"/>
          </a:xfrm>
          <a:prstGeom prst="wedgeRectCallout">
            <a:avLst>
              <a:gd name="adj1" fmla="val 63873"/>
              <a:gd name="adj2" fmla="val -1285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dirty="0"/>
              <a:t>Información del plan estratégico regional y las estadística de la epidemia- alienación para cada una de las enfermedades</a:t>
            </a:r>
          </a:p>
        </p:txBody>
      </p:sp>
      <p:sp>
        <p:nvSpPr>
          <p:cNvPr id="55" name="Bocadillo: rectángulo 54">
            <a:extLst>
              <a:ext uri="{FF2B5EF4-FFF2-40B4-BE49-F238E27FC236}">
                <a16:creationId xmlns:a16="http://schemas.microsoft.com/office/drawing/2014/main" id="{88D0B1B6-BD0F-4FCD-B1BE-938332B0C6F0}"/>
              </a:ext>
            </a:extLst>
          </p:cNvPr>
          <p:cNvSpPr/>
          <p:nvPr/>
        </p:nvSpPr>
        <p:spPr>
          <a:xfrm>
            <a:off x="13873740" y="6866177"/>
            <a:ext cx="3624329" cy="1494438"/>
          </a:xfrm>
          <a:prstGeom prst="wedgeRectCallout">
            <a:avLst>
              <a:gd name="adj1" fmla="val -86161"/>
              <a:gd name="adj2" fmla="val 518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sz="2000" dirty="0"/>
              <a:t>Información del desempeño de la subvención regional según lo planificado</a:t>
            </a:r>
          </a:p>
        </p:txBody>
      </p:sp>
      <p:sp>
        <p:nvSpPr>
          <p:cNvPr id="6" name="Rectangle 121"/>
          <p:cNvSpPr>
            <a:spLocks noGrp="1" noChangeArrowheads="1"/>
          </p:cNvSpPr>
          <p:nvPr>
            <p:ph type="title"/>
          </p:nvPr>
        </p:nvSpPr>
        <p:spPr bwMode="auto">
          <a:xfrm>
            <a:off x="1926383" y="81966"/>
            <a:ext cx="1399191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C" altLang="ko-KR" sz="3600" dirty="0">
                <a:solidFill>
                  <a:schemeClr val="bg1"/>
                </a:solidFill>
              </a:rPr>
              <a:t> </a:t>
            </a:r>
            <a:r>
              <a:rPr lang="es-EC" altLang="ko-KR" sz="5400" spc="95" dirty="0">
                <a:solidFill>
                  <a:schemeClr val="bg1"/>
                </a:solidFill>
                <a:latin typeface="Bebas Neue Cyrillic"/>
                <a:ea typeface="+mn-ea"/>
                <a:cs typeface="+mn-cs"/>
              </a:rPr>
              <a:t>El enfoque de Monitoreo Estratégico </a:t>
            </a:r>
            <a:endParaRPr lang="es-EC" altLang="ko-KR" sz="8000" spc="95" dirty="0">
              <a:solidFill>
                <a:schemeClr val="bg1"/>
              </a:solidFill>
              <a:latin typeface="Bebas Neue Cyrillic"/>
              <a:ea typeface="+mn-ea"/>
              <a:cs typeface="+mn-cs"/>
            </a:endParaRPr>
          </a:p>
        </p:txBody>
      </p:sp>
      <p:sp>
        <p:nvSpPr>
          <p:cNvPr id="56" name="Text Box 1068">
            <a:extLst>
              <a:ext uri="{FF2B5EF4-FFF2-40B4-BE49-F238E27FC236}">
                <a16:creationId xmlns:a16="http://schemas.microsoft.com/office/drawing/2014/main" id="{739E8A20-F0D2-4E8B-811F-8A7468DA2189}"/>
              </a:ext>
            </a:extLst>
          </p:cNvPr>
          <p:cNvSpPr txBox="1">
            <a:spLocks noChangeArrowheads="1"/>
          </p:cNvSpPr>
          <p:nvPr/>
        </p:nvSpPr>
        <p:spPr bwMode="auto">
          <a:xfrm>
            <a:off x="9273122" y="5035806"/>
            <a:ext cx="404278" cy="307777"/>
          </a:xfrm>
          <a:prstGeom prst="rect">
            <a:avLst/>
          </a:prstGeom>
          <a:noFill/>
          <a:ln w="9525">
            <a:noFill/>
            <a:miter lim="800000"/>
            <a:headEnd/>
            <a:tailEnd/>
          </a:ln>
          <a:effectLst/>
        </p:spPr>
        <p:txBody>
          <a:bodyPr wrap="none">
            <a:spAutoFit/>
          </a:bodyPr>
          <a:lstStyle/>
          <a:p>
            <a:r>
              <a:rPr lang="es-MX" sz="1400" dirty="0">
                <a:latin typeface="Arial" charset="0"/>
              </a:rPr>
              <a:t>A</a:t>
            </a:r>
            <a:r>
              <a:rPr lang="es-MX" sz="1400" dirty="0">
                <a:latin typeface="Arial" charset="0"/>
                <a:ea typeface="Arial Unicode MS" pitchFamily="34" charset="-128"/>
              </a:rPr>
              <a:t>3</a:t>
            </a:r>
            <a:endParaRPr lang="es-ES" sz="1400" dirty="0">
              <a:latin typeface="Arial" charset="0"/>
              <a:ea typeface="Arial Unicode MS" pitchFamily="34" charset="-128"/>
              <a:cs typeface="Arial Unicode MS" pitchFamily="34" charset="-128"/>
            </a:endParaRPr>
          </a:p>
        </p:txBody>
      </p:sp>
      <p:sp>
        <p:nvSpPr>
          <p:cNvPr id="57" name="CuadroTexto 56">
            <a:extLst>
              <a:ext uri="{FF2B5EF4-FFF2-40B4-BE49-F238E27FC236}">
                <a16:creationId xmlns:a16="http://schemas.microsoft.com/office/drawing/2014/main" id="{63B34999-FA11-4068-AAD0-0AE1E410C5BB}"/>
              </a:ext>
            </a:extLst>
          </p:cNvPr>
          <p:cNvSpPr txBox="1"/>
          <p:nvPr/>
        </p:nvSpPr>
        <p:spPr>
          <a:xfrm>
            <a:off x="12467558" y="1175083"/>
            <a:ext cx="5515641" cy="830997"/>
          </a:xfrm>
          <a:prstGeom prst="rect">
            <a:avLst/>
          </a:prstGeom>
          <a:noFill/>
        </p:spPr>
        <p:txBody>
          <a:bodyPr wrap="square">
            <a:spAutoFit/>
          </a:bodyPr>
          <a:lstStyle/>
          <a:p>
            <a:r>
              <a:rPr lang="es-ES" sz="2400" b="1" dirty="0">
                <a:solidFill>
                  <a:srgbClr val="254E72"/>
                </a:solidFill>
                <a:latin typeface="Assistant Regular"/>
              </a:rPr>
              <a:t>CONTRIBUCIÓN A LA RESPUESTA NACIONAL DE VIH</a:t>
            </a:r>
            <a:endParaRPr lang="es-NI" sz="2400" b="1" dirty="0"/>
          </a:p>
        </p:txBody>
      </p:sp>
      <p:sp>
        <p:nvSpPr>
          <p:cNvPr id="3" name="Flecha: hacia abajo 2">
            <a:extLst>
              <a:ext uri="{FF2B5EF4-FFF2-40B4-BE49-F238E27FC236}">
                <a16:creationId xmlns:a16="http://schemas.microsoft.com/office/drawing/2014/main" id="{BBDC2C0E-499A-46DF-988C-8DA9714B346E}"/>
              </a:ext>
            </a:extLst>
          </p:cNvPr>
          <p:cNvSpPr/>
          <p:nvPr/>
        </p:nvSpPr>
        <p:spPr>
          <a:xfrm rot="10800000">
            <a:off x="14567690" y="2187825"/>
            <a:ext cx="739339" cy="9318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pic>
        <p:nvPicPr>
          <p:cNvPr id="2" name="Picture 6">
            <a:extLst>
              <a:ext uri="{FF2B5EF4-FFF2-40B4-BE49-F238E27FC236}">
                <a16:creationId xmlns:a16="http://schemas.microsoft.com/office/drawing/2014/main" id="{8FEA2FC9-A930-D496-E170-E5A41A73F8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2903" y="659603"/>
            <a:ext cx="673897" cy="673897"/>
          </a:xfrm>
          <a:prstGeom prst="rect">
            <a:avLst/>
          </a:prstGeom>
        </p:spPr>
      </p:pic>
      <p:cxnSp>
        <p:nvCxnSpPr>
          <p:cNvPr id="5" name="Conector recto 4">
            <a:extLst>
              <a:ext uri="{FF2B5EF4-FFF2-40B4-BE49-F238E27FC236}">
                <a16:creationId xmlns:a16="http://schemas.microsoft.com/office/drawing/2014/main" id="{C8C2ED1A-83A4-BAE6-754C-BB3AB090F425}"/>
              </a:ext>
            </a:extLst>
          </p:cNvPr>
          <p:cNvCxnSpPr>
            <a:cxnSpLocks/>
          </p:cNvCxnSpPr>
          <p:nvPr/>
        </p:nvCxnSpPr>
        <p:spPr>
          <a:xfrm>
            <a:off x="3545583" y="9791700"/>
            <a:ext cx="11358937" cy="0"/>
          </a:xfrm>
          <a:prstGeom prst="line">
            <a:avLst/>
          </a:prstGeom>
          <a:ln w="76200">
            <a:solidFill>
              <a:srgbClr val="002060"/>
            </a:solidFill>
            <a:headEnd type="none" w="med" len="med"/>
            <a:tailEnd type="triangle" w="med" len="med"/>
          </a:ln>
          <a:effectLst>
            <a:reflection blurRad="6350" stA="50000" endA="300" endPos="55000" dir="5400000" sy="-100000" algn="bl" rotWithShape="0"/>
          </a:effectLst>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5231A4D3-B1FA-C0EA-0AE4-C30FE5E722A1}"/>
              </a:ext>
            </a:extLst>
          </p:cNvPr>
          <p:cNvCxnSpPr>
            <a:cxnSpLocks/>
          </p:cNvCxnSpPr>
          <p:nvPr/>
        </p:nvCxnSpPr>
        <p:spPr>
          <a:xfrm flipH="1" flipV="1">
            <a:off x="3479628" y="3591525"/>
            <a:ext cx="65955" cy="6225853"/>
          </a:xfrm>
          <a:prstGeom prst="line">
            <a:avLst/>
          </a:prstGeom>
          <a:ln w="76200">
            <a:solidFill>
              <a:srgbClr val="002060"/>
            </a:solidFill>
            <a:headEnd type="none" w="med" len="med"/>
            <a:tailEnd type="triangle" w="med" len="med"/>
          </a:ln>
          <a:effectLst>
            <a:reflection blurRad="6350" stA="50000" endA="300" endPos="55000" dir="5400000" sy="-100000" algn="bl" rotWithShape="0"/>
          </a:effectLst>
        </p:spPr>
        <p:style>
          <a:lnRef idx="1">
            <a:schemeClr val="accent1"/>
          </a:lnRef>
          <a:fillRef idx="0">
            <a:schemeClr val="accent1"/>
          </a:fillRef>
          <a:effectRef idx="0">
            <a:schemeClr val="accent1"/>
          </a:effectRef>
          <a:fontRef idx="minor">
            <a:schemeClr val="tx1"/>
          </a:fontRef>
        </p:style>
      </p:cxnSp>
      <p:sp>
        <p:nvSpPr>
          <p:cNvPr id="58" name="CuadroTexto 57">
            <a:extLst>
              <a:ext uri="{FF2B5EF4-FFF2-40B4-BE49-F238E27FC236}">
                <a16:creationId xmlns:a16="http://schemas.microsoft.com/office/drawing/2014/main" id="{56A2D866-FCD9-F6A9-6382-4E48652D4FC1}"/>
              </a:ext>
            </a:extLst>
          </p:cNvPr>
          <p:cNvSpPr txBox="1"/>
          <p:nvPr/>
        </p:nvSpPr>
        <p:spPr>
          <a:xfrm>
            <a:off x="8004365" y="9841673"/>
            <a:ext cx="5635435" cy="369332"/>
          </a:xfrm>
          <a:prstGeom prst="rect">
            <a:avLst/>
          </a:prstGeom>
          <a:noFill/>
        </p:spPr>
        <p:txBody>
          <a:bodyPr wrap="square" rtlCol="0">
            <a:spAutoFit/>
          </a:bodyPr>
          <a:lstStyle/>
          <a:p>
            <a:r>
              <a:rPr lang="es-NI" dirty="0"/>
              <a:t>Tiempo de implementación  de la subvención	</a:t>
            </a:r>
          </a:p>
        </p:txBody>
      </p:sp>
      <p:sp>
        <p:nvSpPr>
          <p:cNvPr id="59" name="CuadroTexto 58">
            <a:extLst>
              <a:ext uri="{FF2B5EF4-FFF2-40B4-BE49-F238E27FC236}">
                <a16:creationId xmlns:a16="http://schemas.microsoft.com/office/drawing/2014/main" id="{9B7CD592-3F89-26EC-1FFE-CE249234B57B}"/>
              </a:ext>
            </a:extLst>
          </p:cNvPr>
          <p:cNvSpPr txBox="1"/>
          <p:nvPr/>
        </p:nvSpPr>
        <p:spPr>
          <a:xfrm rot="16200000">
            <a:off x="1627184" y="6524014"/>
            <a:ext cx="3217224" cy="369332"/>
          </a:xfrm>
          <a:prstGeom prst="rect">
            <a:avLst/>
          </a:prstGeom>
          <a:noFill/>
        </p:spPr>
        <p:txBody>
          <a:bodyPr wrap="square" rtlCol="0">
            <a:spAutoFit/>
          </a:bodyPr>
          <a:lstStyle/>
          <a:p>
            <a:r>
              <a:rPr lang="es-NI" dirty="0"/>
              <a:t>Resultados en la (población </a:t>
            </a:r>
          </a:p>
        </p:txBody>
      </p:sp>
      <p:pic>
        <p:nvPicPr>
          <p:cNvPr id="60" name="Gráfico 59" descr="Ascensor con relleno sólido">
            <a:extLst>
              <a:ext uri="{FF2B5EF4-FFF2-40B4-BE49-F238E27FC236}">
                <a16:creationId xmlns:a16="http://schemas.microsoft.com/office/drawing/2014/main" id="{6ABCD881-3EC3-BEB7-FA27-9EAB72FD34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863" y="6232507"/>
            <a:ext cx="856486" cy="856486"/>
          </a:xfrm>
          <a:prstGeom prst="rect">
            <a:avLst/>
          </a:prstGeom>
        </p:spPr>
      </p:pic>
      <p:pic>
        <p:nvPicPr>
          <p:cNvPr id="61" name="Gráfico 60" descr="Insignia de cruz con relleno sólido">
            <a:extLst>
              <a:ext uri="{FF2B5EF4-FFF2-40B4-BE49-F238E27FC236}">
                <a16:creationId xmlns:a16="http://schemas.microsoft.com/office/drawing/2014/main" id="{63ECDB68-74BA-8DDA-87C6-1956E6CED2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97667" y="6370846"/>
            <a:ext cx="643490" cy="643490"/>
          </a:xfrm>
          <a:prstGeom prst="rect">
            <a:avLst/>
          </a:prstGeom>
        </p:spPr>
      </p:pic>
      <p:pic>
        <p:nvPicPr>
          <p:cNvPr id="62" name="Gráfico 61" descr="Marca de insignia1 con relleno sólido">
            <a:extLst>
              <a:ext uri="{FF2B5EF4-FFF2-40B4-BE49-F238E27FC236}">
                <a16:creationId xmlns:a16="http://schemas.microsoft.com/office/drawing/2014/main" id="{FE1EA38D-04DC-EFD4-7DDB-D33D06823D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44204" y="6382706"/>
            <a:ext cx="643490" cy="643490"/>
          </a:xfrm>
          <a:prstGeom prst="rect">
            <a:avLst/>
          </a:prstGeom>
        </p:spPr>
      </p:pic>
      <p:pic>
        <p:nvPicPr>
          <p:cNvPr id="64" name="Gráfico 63" descr="Ascensor con relleno sólido">
            <a:extLst>
              <a:ext uri="{FF2B5EF4-FFF2-40B4-BE49-F238E27FC236}">
                <a16:creationId xmlns:a16="http://schemas.microsoft.com/office/drawing/2014/main" id="{7C028ACF-C03F-6461-5D7C-9B9BEEFAEC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527735" y="2175316"/>
            <a:ext cx="856486" cy="856486"/>
          </a:xfrm>
          <a:prstGeom prst="rect">
            <a:avLst/>
          </a:prstGeom>
        </p:spPr>
      </p:pic>
      <p:pic>
        <p:nvPicPr>
          <p:cNvPr id="65" name="Gráfico 64" descr="Insignia de cruz con relleno sólido">
            <a:extLst>
              <a:ext uri="{FF2B5EF4-FFF2-40B4-BE49-F238E27FC236}">
                <a16:creationId xmlns:a16="http://schemas.microsoft.com/office/drawing/2014/main" id="{CAA966DA-7AF4-64EF-7A94-3B1FB9B2EE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274539" y="2313655"/>
            <a:ext cx="643490" cy="643490"/>
          </a:xfrm>
          <a:prstGeom prst="rect">
            <a:avLst/>
          </a:prstGeom>
        </p:spPr>
      </p:pic>
      <p:pic>
        <p:nvPicPr>
          <p:cNvPr id="66" name="Gráfico 65" descr="Marca de insignia1 con relleno sólido">
            <a:extLst>
              <a:ext uri="{FF2B5EF4-FFF2-40B4-BE49-F238E27FC236}">
                <a16:creationId xmlns:a16="http://schemas.microsoft.com/office/drawing/2014/main" id="{FAAE0E49-C8B7-49BD-DCDD-BDC35D31C8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521076" y="2325515"/>
            <a:ext cx="643490" cy="643490"/>
          </a:xfrm>
          <a:prstGeom prst="rect">
            <a:avLst/>
          </a:prstGeom>
        </p:spPr>
      </p:pic>
      <p:grpSp>
        <p:nvGrpSpPr>
          <p:cNvPr id="72" name="Grupo 71">
            <a:extLst>
              <a:ext uri="{FF2B5EF4-FFF2-40B4-BE49-F238E27FC236}">
                <a16:creationId xmlns:a16="http://schemas.microsoft.com/office/drawing/2014/main" id="{01032351-FD77-0763-A510-B3C3392EB2E2}"/>
              </a:ext>
            </a:extLst>
          </p:cNvPr>
          <p:cNvGrpSpPr/>
          <p:nvPr/>
        </p:nvGrpSpPr>
        <p:grpSpPr>
          <a:xfrm>
            <a:off x="12800" y="8689206"/>
            <a:ext cx="17972258" cy="1665422"/>
            <a:chOff x="12800" y="8689206"/>
            <a:chExt cx="17972258" cy="1665422"/>
          </a:xfrm>
        </p:grpSpPr>
        <p:pic>
          <p:nvPicPr>
            <p:cNvPr id="68" name="Imagen 67">
              <a:extLst>
                <a:ext uri="{FF2B5EF4-FFF2-40B4-BE49-F238E27FC236}">
                  <a16:creationId xmlns:a16="http://schemas.microsoft.com/office/drawing/2014/main" id="{C2000348-0746-F32D-2151-6560EE0E591B}"/>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5087" y="8689206"/>
              <a:ext cx="2001291" cy="1125726"/>
            </a:xfrm>
            <a:prstGeom prst="rect">
              <a:avLst/>
            </a:prstGeom>
          </p:spPr>
        </p:pic>
        <p:sp>
          <p:nvSpPr>
            <p:cNvPr id="69" name="CuadroTexto 68">
              <a:extLst>
                <a:ext uri="{FF2B5EF4-FFF2-40B4-BE49-F238E27FC236}">
                  <a16:creationId xmlns:a16="http://schemas.microsoft.com/office/drawing/2014/main" id="{79290562-3B47-DF99-BFDE-4EEF63C98765}"/>
                </a:ext>
              </a:extLst>
            </p:cNvPr>
            <p:cNvSpPr txBox="1"/>
            <p:nvPr/>
          </p:nvSpPr>
          <p:spPr>
            <a:xfrm>
              <a:off x="12800" y="9917668"/>
              <a:ext cx="2284867" cy="369332"/>
            </a:xfrm>
            <a:prstGeom prst="rect">
              <a:avLst/>
            </a:prstGeom>
            <a:noFill/>
          </p:spPr>
          <p:txBody>
            <a:bodyPr wrap="square" rtlCol="0">
              <a:spAutoFit/>
            </a:bodyPr>
            <a:lstStyle/>
            <a:p>
              <a:r>
                <a:rPr lang="es-NI" sz="900" dirty="0">
                  <a:hlinkClick r:id="rId12" tooltip="https://www.pixeltres.com.br/e-necessario-curso-para-se-tornar-fotografo/"/>
                </a:rPr>
                <a:t>Esta foto</a:t>
              </a:r>
              <a:r>
                <a:rPr lang="es-NI" sz="900" dirty="0"/>
                <a:t> de Autor desconocido está bajo licencia </a:t>
              </a:r>
              <a:r>
                <a:rPr lang="es-NI" sz="900" dirty="0">
                  <a:hlinkClick r:id="rId13" tooltip="https://creativecommons.org/licenses/by-nc-sa/3.0/"/>
                </a:rPr>
                <a:t>CC BY-SA-NC</a:t>
              </a:r>
              <a:endParaRPr lang="es-NI" sz="900" dirty="0"/>
            </a:p>
          </p:txBody>
        </p:sp>
        <p:sp>
          <p:nvSpPr>
            <p:cNvPr id="70" name="CuadroTexto 69">
              <a:extLst>
                <a:ext uri="{FF2B5EF4-FFF2-40B4-BE49-F238E27FC236}">
                  <a16:creationId xmlns:a16="http://schemas.microsoft.com/office/drawing/2014/main" id="{BF4ECA5B-9527-A30E-EE9C-E8C960614D78}"/>
                </a:ext>
              </a:extLst>
            </p:cNvPr>
            <p:cNvSpPr txBox="1"/>
            <p:nvPr/>
          </p:nvSpPr>
          <p:spPr>
            <a:xfrm>
              <a:off x="2208006" y="8877300"/>
              <a:ext cx="15777052" cy="1477328"/>
            </a:xfrm>
            <a:prstGeom prst="rect">
              <a:avLst/>
            </a:prstGeom>
            <a:solidFill>
              <a:schemeClr val="tx2"/>
            </a:solidFill>
          </p:spPr>
          <p:txBody>
            <a:bodyPr wrap="square" rtlCol="0">
              <a:spAutoFit/>
            </a:bodyPr>
            <a:lstStyle/>
            <a:p>
              <a:pPr marL="285750" indent="-285750">
                <a:buFont typeface="Arial" panose="020B0604020202020204" pitchFamily="34" charset="0"/>
                <a:buChar char="•"/>
              </a:pPr>
              <a:r>
                <a:rPr lang="es-NI" dirty="0">
                  <a:solidFill>
                    <a:schemeClr val="bg1"/>
                  </a:solidFill>
                </a:rPr>
                <a:t>Completa de la implementación </a:t>
              </a:r>
            </a:p>
            <a:p>
              <a:pPr marL="285750" indent="-285750">
                <a:buFont typeface="Arial" panose="020B0604020202020204" pitchFamily="34" charset="0"/>
                <a:buChar char="•"/>
              </a:pPr>
              <a:r>
                <a:rPr lang="es-NI" dirty="0">
                  <a:solidFill>
                    <a:schemeClr val="bg1"/>
                  </a:solidFill>
                </a:rPr>
                <a:t>Sistemática (cada 3 meses)</a:t>
              </a:r>
            </a:p>
            <a:p>
              <a:pPr marL="285750" indent="-285750">
                <a:buFont typeface="Arial" panose="020B0604020202020204" pitchFamily="34" charset="0"/>
                <a:buChar char="•"/>
              </a:pPr>
              <a:r>
                <a:rPr lang="es-NI" dirty="0">
                  <a:solidFill>
                    <a:schemeClr val="bg1"/>
                  </a:solidFill>
                </a:rPr>
                <a:t>Proactiva y basa en datos-evidencia </a:t>
              </a:r>
            </a:p>
            <a:p>
              <a:pPr marL="285750" indent="-285750">
                <a:buFont typeface="Arial" panose="020B0604020202020204" pitchFamily="34" charset="0"/>
                <a:buChar char="•"/>
              </a:pPr>
              <a:r>
                <a:rPr lang="es-NI" dirty="0">
                  <a:solidFill>
                    <a:schemeClr val="bg1"/>
                  </a:solidFill>
                </a:rPr>
                <a:t>Cooperación con el RP / AF</a:t>
              </a:r>
            </a:p>
            <a:p>
              <a:pPr marL="285750" indent="-285750">
                <a:buFont typeface="Arial" panose="020B0604020202020204" pitchFamily="34" charset="0"/>
                <a:buChar char="•"/>
              </a:pPr>
              <a:endParaRPr lang="es-NI" dirty="0">
                <a:solidFill>
                  <a:schemeClr val="bg1"/>
                </a:solidFill>
              </a:endParaRPr>
            </a:p>
          </p:txBody>
        </p:sp>
        <p:sp>
          <p:nvSpPr>
            <p:cNvPr id="71" name="CuadroTexto 70">
              <a:extLst>
                <a:ext uri="{FF2B5EF4-FFF2-40B4-BE49-F238E27FC236}">
                  <a16:creationId xmlns:a16="http://schemas.microsoft.com/office/drawing/2014/main" id="{B5828E87-7138-EE99-5F00-BA004AE2F2E0}"/>
                </a:ext>
              </a:extLst>
            </p:cNvPr>
            <p:cNvSpPr txBox="1"/>
            <p:nvPr/>
          </p:nvSpPr>
          <p:spPr>
            <a:xfrm>
              <a:off x="7768528" y="9291077"/>
              <a:ext cx="9310177" cy="523220"/>
            </a:xfrm>
            <a:prstGeom prst="rect">
              <a:avLst/>
            </a:prstGeom>
            <a:noFill/>
          </p:spPr>
          <p:txBody>
            <a:bodyPr wrap="square" rtlCol="0">
              <a:spAutoFit/>
            </a:bodyPr>
            <a:lstStyle/>
            <a:p>
              <a:r>
                <a:rPr lang="es-NI" sz="2800" b="1" dirty="0">
                  <a:effectLst>
                    <a:outerShdw blurRad="38100" dist="38100" dir="2700000" algn="tl">
                      <a:srgbClr val="000000">
                        <a:alpha val="43137"/>
                      </a:srgbClr>
                    </a:outerShdw>
                  </a:effectLst>
                  <a:highlight>
                    <a:srgbClr val="00FF00"/>
                  </a:highlight>
                </a:rPr>
                <a:t>MONITOREO ESTRATÉGICO  DEL MCR A TRÁVES  DEL CME  ...  </a:t>
              </a:r>
            </a:p>
          </p:txBody>
        </p:sp>
      </p:grpSp>
    </p:spTree>
    <p:extLst>
      <p:ext uri="{BB962C8B-B14F-4D97-AF65-F5344CB8AC3E}">
        <p14:creationId xmlns:p14="http://schemas.microsoft.com/office/powerpoint/2010/main" val="14602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500" fill="hold"/>
                                        <p:tgtEl>
                                          <p:spTgt spid="57"/>
                                        </p:tgtEl>
                                        <p:attrNameLst>
                                          <p:attrName>ppt_x</p:attrName>
                                        </p:attrNameLst>
                                      </p:cBhvr>
                                      <p:tavLst>
                                        <p:tav tm="0">
                                          <p:val>
                                            <p:strVal val="#ppt_x"/>
                                          </p:val>
                                        </p:tav>
                                        <p:tav tm="100000">
                                          <p:val>
                                            <p:strVal val="#ppt_x"/>
                                          </p:val>
                                        </p:tav>
                                      </p:tavLst>
                                    </p:anim>
                                    <p:anim calcmode="lin" valueType="num">
                                      <p:cBhvr additive="base">
                                        <p:cTn id="2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500" fill="hold"/>
                                        <p:tgtEl>
                                          <p:spTgt spid="59"/>
                                        </p:tgtEl>
                                        <p:attrNameLst>
                                          <p:attrName>ppt_x</p:attrName>
                                        </p:attrNameLst>
                                      </p:cBhvr>
                                      <p:tavLst>
                                        <p:tav tm="0">
                                          <p:val>
                                            <p:strVal val="#ppt_x"/>
                                          </p:val>
                                        </p:tav>
                                        <p:tav tm="100000">
                                          <p:val>
                                            <p:strVal val="#ppt_x"/>
                                          </p:val>
                                        </p:tav>
                                      </p:tavLst>
                                    </p:anim>
                                    <p:anim calcmode="lin" valueType="num">
                                      <p:cBhvr additive="base">
                                        <p:cTn id="4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bg/>
                                          </p:spTgt>
                                        </p:tgtEl>
                                        <p:attrNameLst>
                                          <p:attrName>style.visibility</p:attrName>
                                        </p:attrNameLst>
                                      </p:cBhvr>
                                      <p:to>
                                        <p:strVal val="visible"/>
                                      </p:to>
                                    </p:set>
                                    <p:animEffect transition="in" filter="fade">
                                      <p:cBhvr>
                                        <p:cTn id="53" dur="2000"/>
                                        <p:tgtEl>
                                          <p:spTgt spid="9">
                                            <p:bg/>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
                                            <p:txEl>
                                              <p:pRg st="4" end="4"/>
                                            </p:txEl>
                                          </p:spTgt>
                                        </p:tgtEl>
                                        <p:attrNameLst>
                                          <p:attrName>style.visibility</p:attrName>
                                        </p:attrNameLst>
                                      </p:cBhvr>
                                      <p:to>
                                        <p:strVal val="visible"/>
                                      </p:to>
                                    </p:set>
                                    <p:animEffect transition="in" filter="fade">
                                      <p:cBhvr>
                                        <p:cTn id="56" dur="2000"/>
                                        <p:tgtEl>
                                          <p:spTgt spid="9">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00"/>
                                        <p:tgtEl>
                                          <p:spTgt spid="4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wipe(down)">
                                      <p:cBhvr>
                                        <p:cTn id="64" dur="500"/>
                                        <p:tgtEl>
                                          <p:spTgt spid="4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wipe(down)">
                                      <p:cBhvr>
                                        <p:cTn id="69" dur="500"/>
                                        <p:tgtEl>
                                          <p:spTgt spid="46"/>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down)">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additive="base">
                                        <p:cTn id="77" dur="500" fill="hold"/>
                                        <p:tgtEl>
                                          <p:spTgt spid="47"/>
                                        </p:tgtEl>
                                        <p:attrNameLst>
                                          <p:attrName>ppt_x</p:attrName>
                                        </p:attrNameLst>
                                      </p:cBhvr>
                                      <p:tavLst>
                                        <p:tav tm="0">
                                          <p:val>
                                            <p:strVal val="#ppt_x"/>
                                          </p:val>
                                        </p:tav>
                                        <p:tav tm="100000">
                                          <p:val>
                                            <p:strVal val="#ppt_x"/>
                                          </p:val>
                                        </p:tav>
                                      </p:tavLst>
                                    </p:anim>
                                    <p:anim calcmode="lin" valueType="num">
                                      <p:cBhvr additive="base">
                                        <p:cTn id="78" dur="500" fill="hold"/>
                                        <p:tgtEl>
                                          <p:spTgt spid="47"/>
                                        </p:tgtEl>
                                        <p:attrNameLst>
                                          <p:attrName>ppt_y</p:attrName>
                                        </p:attrNameLst>
                                      </p:cBhvr>
                                      <p:tavLst>
                                        <p:tav tm="0">
                                          <p:val>
                                            <p:strVal val="1+#ppt_h/2"/>
                                          </p:val>
                                        </p:tav>
                                        <p:tav tm="100000">
                                          <p:val>
                                            <p:strVal val="#ppt_y"/>
                                          </p:val>
                                        </p:tav>
                                      </p:tavLst>
                                    </p:anim>
                                  </p:childTnLst>
                                </p:cTn>
                              </p:par>
                              <p:par>
                                <p:cTn id="79" presetID="22" presetClass="entr" presetSubtype="4"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wipe(down)">
                                      <p:cBhvr>
                                        <p:cTn id="81" dur="500"/>
                                        <p:tgtEl>
                                          <p:spTgt spid="5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wipe(down)">
                                      <p:cBhvr>
                                        <p:cTn id="86" dur="500"/>
                                        <p:tgtEl>
                                          <p:spTgt spid="1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wipe(down)">
                                      <p:cBhvr>
                                        <p:cTn id="89" dur="500"/>
                                        <p:tgtEl>
                                          <p:spTgt spid="55"/>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60"/>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62"/>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61"/>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4"/>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64"/>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66"/>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5"/>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nodeType="clickEffect">
                                  <p:stCondLst>
                                    <p:cond delay="0"/>
                                  </p:stCondLst>
                                  <p:childTnLst>
                                    <p:set>
                                      <p:cBhvr>
                                        <p:cTn id="115" dur="1" fill="hold">
                                          <p:stCondLst>
                                            <p:cond delay="0"/>
                                          </p:stCondLst>
                                        </p:cTn>
                                        <p:tgtEl>
                                          <p:spTgt spid="72"/>
                                        </p:tgtEl>
                                        <p:attrNameLst>
                                          <p:attrName>style.visibility</p:attrName>
                                        </p:attrNameLst>
                                      </p:cBhvr>
                                      <p:to>
                                        <p:strVal val="visible"/>
                                      </p:to>
                                    </p:set>
                                    <p:anim calcmode="lin" valueType="num">
                                      <p:cBhvr>
                                        <p:cTn id="116" dur="500" fill="hold"/>
                                        <p:tgtEl>
                                          <p:spTgt spid="72"/>
                                        </p:tgtEl>
                                        <p:attrNameLst>
                                          <p:attrName>ppt_w</p:attrName>
                                        </p:attrNameLst>
                                      </p:cBhvr>
                                      <p:tavLst>
                                        <p:tav tm="0">
                                          <p:val>
                                            <p:fltVal val="0"/>
                                          </p:val>
                                        </p:tav>
                                        <p:tav tm="100000">
                                          <p:val>
                                            <p:strVal val="#ppt_w"/>
                                          </p:val>
                                        </p:tav>
                                      </p:tavLst>
                                    </p:anim>
                                    <p:anim calcmode="lin" valueType="num">
                                      <p:cBhvr>
                                        <p:cTn id="117" dur="500" fill="hold"/>
                                        <p:tgtEl>
                                          <p:spTgt spid="72"/>
                                        </p:tgtEl>
                                        <p:attrNameLst>
                                          <p:attrName>ppt_h</p:attrName>
                                        </p:attrNameLst>
                                      </p:cBhvr>
                                      <p:tavLst>
                                        <p:tav tm="0">
                                          <p:val>
                                            <p:fltVal val="0"/>
                                          </p:val>
                                        </p:tav>
                                        <p:tav tm="100000">
                                          <p:val>
                                            <p:strVal val="#ppt_h"/>
                                          </p:val>
                                        </p:tav>
                                      </p:tavLst>
                                    </p:anim>
                                    <p:animEffect transition="in" filter="fade">
                                      <p:cBhvr>
                                        <p:cTn id="11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allAtOnce" animBg="1"/>
      <p:bldP spid="10" grpId="0" animBg="1"/>
      <p:bldP spid="45" grpId="0" animBg="1"/>
      <p:bldP spid="46" grpId="0" animBg="1"/>
      <p:bldP spid="47" grpId="0" animBg="1"/>
      <p:bldP spid="49" grpId="0"/>
      <p:bldP spid="50" grpId="0"/>
      <p:bldP spid="54" grpId="0" animBg="1"/>
      <p:bldP spid="55" grpId="0" animBg="1"/>
      <p:bldP spid="56" grpId="0"/>
      <p:bldP spid="57" grpId="0"/>
      <p:bldP spid="3" grpId="0" animBg="1"/>
      <p:bldP spid="58" grpId="0"/>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65DA13BE-B06C-3037-F3DC-23825A395FD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322" y="9282410"/>
            <a:ext cx="1641477" cy="923330"/>
          </a:xfrm>
          <a:prstGeom prst="rect">
            <a:avLst/>
          </a:prstGeom>
        </p:spPr>
      </p:pic>
      <p:sp>
        <p:nvSpPr>
          <p:cNvPr id="87" name="Oval 1029">
            <a:extLst>
              <a:ext uri="{FF2B5EF4-FFF2-40B4-BE49-F238E27FC236}">
                <a16:creationId xmlns:a16="http://schemas.microsoft.com/office/drawing/2014/main" id="{FBC3F921-4622-B05D-C86A-567F5ED1E843}"/>
              </a:ext>
            </a:extLst>
          </p:cNvPr>
          <p:cNvSpPr>
            <a:spLocks noChangeArrowheads="1"/>
          </p:cNvSpPr>
          <p:nvPr/>
        </p:nvSpPr>
        <p:spPr bwMode="auto">
          <a:xfrm rot="19958616">
            <a:off x="4895622" y="4628170"/>
            <a:ext cx="7369300" cy="1339903"/>
          </a:xfrm>
          <a:prstGeom prst="ellipse">
            <a:avLst/>
          </a:prstGeom>
          <a:noFill/>
          <a:ln w="38100">
            <a:solidFill>
              <a:srgbClr val="002060"/>
            </a:solidFill>
            <a:round/>
            <a:headEnd/>
            <a:tailEnd/>
          </a:ln>
          <a:effectLst/>
        </p:spPr>
        <p:txBody>
          <a:bodyPr wrap="none" anchor="ctr"/>
          <a:lstStyle/>
          <a:p>
            <a:pPr algn="ctr"/>
            <a:endParaRPr lang="es-MX" sz="2700" dirty="0"/>
          </a:p>
          <a:p>
            <a:pPr algn="ctr"/>
            <a:endParaRPr lang="es-MX" sz="2700" dirty="0"/>
          </a:p>
          <a:p>
            <a:pPr algn="ctr"/>
            <a:endParaRPr lang="es-MX" sz="2700" b="1" dirty="0">
              <a:latin typeface="Arial" charset="0"/>
            </a:endParaRPr>
          </a:p>
          <a:p>
            <a:pPr algn="ctr"/>
            <a:endParaRPr lang="es-MX" sz="2700" b="1" dirty="0">
              <a:latin typeface="Arial" charset="0"/>
            </a:endParaRPr>
          </a:p>
        </p:txBody>
      </p:sp>
      <p:sp>
        <p:nvSpPr>
          <p:cNvPr id="2" name="AutoShape 2">
            <a:extLst>
              <a:ext uri="{FF2B5EF4-FFF2-40B4-BE49-F238E27FC236}">
                <a16:creationId xmlns:a16="http://schemas.microsoft.com/office/drawing/2014/main" id="{69A8CDFE-4B93-5A6E-8596-DE527555CB35}"/>
              </a:ext>
            </a:extLst>
          </p:cNvPr>
          <p:cNvSpPr/>
          <p:nvPr/>
        </p:nvSpPr>
        <p:spPr>
          <a:xfrm>
            <a:off x="0" y="0"/>
            <a:ext cx="18288000" cy="1081042"/>
          </a:xfrm>
          <a:prstGeom prst="rect">
            <a:avLst/>
          </a:prstGeom>
          <a:solidFill>
            <a:schemeClr val="accent1"/>
          </a:solidFill>
        </p:spPr>
      </p:sp>
      <p:sp>
        <p:nvSpPr>
          <p:cNvPr id="3" name="Rectangle 121">
            <a:extLst>
              <a:ext uri="{FF2B5EF4-FFF2-40B4-BE49-F238E27FC236}">
                <a16:creationId xmlns:a16="http://schemas.microsoft.com/office/drawing/2014/main" id="{AEFD4709-93C0-2374-F7E8-694A97AB5C2A}"/>
              </a:ext>
            </a:extLst>
          </p:cNvPr>
          <p:cNvSpPr txBox="1">
            <a:spLocks noChangeArrowheads="1"/>
          </p:cNvSpPr>
          <p:nvPr/>
        </p:nvSpPr>
        <p:spPr bwMode="auto">
          <a:xfrm>
            <a:off x="1926383" y="-10366"/>
            <a:ext cx="1399191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altLang="ko-KR" dirty="0">
                <a:solidFill>
                  <a:schemeClr val="bg1"/>
                </a:solidFill>
              </a:rPr>
              <a:t> </a:t>
            </a:r>
            <a:r>
              <a:rPr lang="es-EC" altLang="ko-KR" sz="6600" spc="95" dirty="0">
                <a:solidFill>
                  <a:schemeClr val="bg1"/>
                </a:solidFill>
                <a:latin typeface="Bebas Neue Cyrillic"/>
                <a:ea typeface="+mn-ea"/>
                <a:cs typeface="+mn-cs"/>
              </a:rPr>
              <a:t>El enfoque de Monitoreo Estratégico-MALARIA </a:t>
            </a:r>
            <a:endParaRPr lang="es-EC" altLang="ko-KR" sz="9500" spc="95" dirty="0">
              <a:solidFill>
                <a:schemeClr val="bg1"/>
              </a:solidFill>
              <a:latin typeface="Bebas Neue Cyrillic"/>
              <a:ea typeface="+mn-ea"/>
              <a:cs typeface="+mn-cs"/>
            </a:endParaRPr>
          </a:p>
        </p:txBody>
      </p:sp>
      <p:pic>
        <p:nvPicPr>
          <p:cNvPr id="4" name="Picture 6">
            <a:extLst>
              <a:ext uri="{FF2B5EF4-FFF2-40B4-BE49-F238E27FC236}">
                <a16:creationId xmlns:a16="http://schemas.microsoft.com/office/drawing/2014/main" id="{CD88D4FC-F82C-FF1C-4E90-C046B159B0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2903" y="659603"/>
            <a:ext cx="673897" cy="673897"/>
          </a:xfrm>
          <a:prstGeom prst="rect">
            <a:avLst/>
          </a:prstGeom>
        </p:spPr>
      </p:pic>
      <p:sp>
        <p:nvSpPr>
          <p:cNvPr id="5" name="CuadroTexto 4">
            <a:extLst>
              <a:ext uri="{FF2B5EF4-FFF2-40B4-BE49-F238E27FC236}">
                <a16:creationId xmlns:a16="http://schemas.microsoft.com/office/drawing/2014/main" id="{8388DEFA-73B8-236F-7508-9F651BF686C7}"/>
              </a:ext>
            </a:extLst>
          </p:cNvPr>
          <p:cNvSpPr txBox="1"/>
          <p:nvPr/>
        </p:nvSpPr>
        <p:spPr>
          <a:xfrm rot="16200000">
            <a:off x="-2210829" y="2676435"/>
            <a:ext cx="5791202" cy="1200329"/>
          </a:xfrm>
          <a:prstGeom prst="rect">
            <a:avLst/>
          </a:prstGeom>
          <a:noFill/>
        </p:spPr>
        <p:txBody>
          <a:bodyPr wrap="square" rtlCol="0">
            <a:spAutoFit/>
          </a:bodyPr>
          <a:lstStyle/>
          <a:p>
            <a:r>
              <a:rPr lang="es-NI" sz="7200" dirty="0"/>
              <a:t>Escenario 1</a:t>
            </a:r>
          </a:p>
        </p:txBody>
      </p:sp>
      <p:cxnSp>
        <p:nvCxnSpPr>
          <p:cNvPr id="7" name="Conector recto 6">
            <a:extLst>
              <a:ext uri="{FF2B5EF4-FFF2-40B4-BE49-F238E27FC236}">
                <a16:creationId xmlns:a16="http://schemas.microsoft.com/office/drawing/2014/main" id="{E3B2F593-ABBC-1FC1-3ED3-5CDCA64CAA69}"/>
              </a:ext>
            </a:extLst>
          </p:cNvPr>
          <p:cNvCxnSpPr/>
          <p:nvPr/>
        </p:nvCxnSpPr>
        <p:spPr>
          <a:xfrm>
            <a:off x="3886200" y="2019300"/>
            <a:ext cx="0" cy="6553200"/>
          </a:xfrm>
          <a:prstGeom prst="line">
            <a:avLst/>
          </a:prstGeom>
          <a:ln w="57150">
            <a:headEnd type="triangl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 name="Conector recto 7">
            <a:extLst>
              <a:ext uri="{FF2B5EF4-FFF2-40B4-BE49-F238E27FC236}">
                <a16:creationId xmlns:a16="http://schemas.microsoft.com/office/drawing/2014/main" id="{FD39215C-71ED-9D5C-A9B8-4FDA0F2B29FC}"/>
              </a:ext>
            </a:extLst>
          </p:cNvPr>
          <p:cNvCxnSpPr>
            <a:cxnSpLocks/>
          </p:cNvCxnSpPr>
          <p:nvPr/>
        </p:nvCxnSpPr>
        <p:spPr>
          <a:xfrm flipH="1">
            <a:off x="3886200" y="8572500"/>
            <a:ext cx="10058400" cy="0"/>
          </a:xfrm>
          <a:prstGeom prst="line">
            <a:avLst/>
          </a:prstGeom>
          <a:ln w="57150">
            <a:headEnd type="triangl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11" name="23 Grupo">
            <a:extLst>
              <a:ext uri="{FF2B5EF4-FFF2-40B4-BE49-F238E27FC236}">
                <a16:creationId xmlns:a16="http://schemas.microsoft.com/office/drawing/2014/main" id="{4C8B93C5-BDE7-9D8F-DA1E-FDA6207D04B3}"/>
              </a:ext>
            </a:extLst>
          </p:cNvPr>
          <p:cNvGrpSpPr/>
          <p:nvPr/>
        </p:nvGrpSpPr>
        <p:grpSpPr>
          <a:xfrm>
            <a:off x="5029200" y="6743700"/>
            <a:ext cx="702268" cy="1515171"/>
            <a:chOff x="611560" y="4293096"/>
            <a:chExt cx="468178" cy="1165449"/>
          </a:xfrm>
        </p:grpSpPr>
        <p:sp>
          <p:nvSpPr>
            <p:cNvPr id="12" name="Rectangle 1035">
              <a:extLst>
                <a:ext uri="{FF2B5EF4-FFF2-40B4-BE49-F238E27FC236}">
                  <a16:creationId xmlns:a16="http://schemas.microsoft.com/office/drawing/2014/main" id="{7E73A5ED-C045-9583-89BD-1E448EE6A963}"/>
                </a:ext>
              </a:extLst>
            </p:cNvPr>
            <p:cNvSpPr>
              <a:spLocks noChangeArrowheads="1"/>
            </p:cNvSpPr>
            <p:nvPr/>
          </p:nvSpPr>
          <p:spPr bwMode="auto">
            <a:xfrm>
              <a:off x="622538" y="4312568"/>
              <a:ext cx="457200" cy="5334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s-CR" sz="2700"/>
            </a:p>
          </p:txBody>
        </p:sp>
        <p:sp>
          <p:nvSpPr>
            <p:cNvPr id="13" name="Line 1037">
              <a:extLst>
                <a:ext uri="{FF2B5EF4-FFF2-40B4-BE49-F238E27FC236}">
                  <a16:creationId xmlns:a16="http://schemas.microsoft.com/office/drawing/2014/main" id="{5F1835ED-463C-242D-DBAC-5B681018EB17}"/>
                </a:ext>
              </a:extLst>
            </p:cNvPr>
            <p:cNvSpPr>
              <a:spLocks noChangeShapeType="1"/>
            </p:cNvSpPr>
            <p:nvPr/>
          </p:nvSpPr>
          <p:spPr bwMode="auto">
            <a:xfrm flipH="1">
              <a:off x="611560" y="4293096"/>
              <a:ext cx="457200" cy="533400"/>
            </a:xfrm>
            <a:prstGeom prst="line">
              <a:avLst/>
            </a:prstGeom>
            <a:noFill/>
            <a:ln w="9525">
              <a:solidFill>
                <a:schemeClr val="tx1"/>
              </a:solidFill>
              <a:round/>
              <a:headEnd/>
              <a:tailEnd/>
            </a:ln>
            <a:effectLst/>
          </p:spPr>
          <p:txBody>
            <a:bodyPr/>
            <a:lstStyle/>
            <a:p>
              <a:endParaRPr lang="es-CR" sz="2700"/>
            </a:p>
          </p:txBody>
        </p:sp>
        <p:sp>
          <p:nvSpPr>
            <p:cNvPr id="14" name="Line 1038">
              <a:extLst>
                <a:ext uri="{FF2B5EF4-FFF2-40B4-BE49-F238E27FC236}">
                  <a16:creationId xmlns:a16="http://schemas.microsoft.com/office/drawing/2014/main" id="{DB4F2ADB-4D99-898F-B44B-A48FAAF6A57B}"/>
                </a:ext>
              </a:extLst>
            </p:cNvPr>
            <p:cNvSpPr>
              <a:spLocks noChangeShapeType="1"/>
            </p:cNvSpPr>
            <p:nvPr/>
          </p:nvSpPr>
          <p:spPr bwMode="auto">
            <a:xfrm>
              <a:off x="622538" y="4312568"/>
              <a:ext cx="457200" cy="533400"/>
            </a:xfrm>
            <a:prstGeom prst="line">
              <a:avLst/>
            </a:prstGeom>
            <a:noFill/>
            <a:ln w="9525">
              <a:solidFill>
                <a:schemeClr val="tx1"/>
              </a:solidFill>
              <a:round/>
              <a:headEnd/>
              <a:tailEnd/>
            </a:ln>
            <a:effectLst/>
          </p:spPr>
          <p:txBody>
            <a:bodyPr/>
            <a:lstStyle/>
            <a:p>
              <a:endParaRPr lang="es-CR" sz="2700"/>
            </a:p>
          </p:txBody>
        </p:sp>
        <p:sp>
          <p:nvSpPr>
            <p:cNvPr id="15" name="Text Box 1046">
              <a:extLst>
                <a:ext uri="{FF2B5EF4-FFF2-40B4-BE49-F238E27FC236}">
                  <a16:creationId xmlns:a16="http://schemas.microsoft.com/office/drawing/2014/main" id="{8D2CA8BF-5BEC-2306-71AC-8C48F5E32A1F}"/>
                </a:ext>
              </a:extLst>
            </p:cNvPr>
            <p:cNvSpPr txBox="1">
              <a:spLocks noChangeArrowheads="1"/>
            </p:cNvSpPr>
            <p:nvPr/>
          </p:nvSpPr>
          <p:spPr bwMode="auto">
            <a:xfrm>
              <a:off x="682863" y="4809456"/>
              <a:ext cx="289823" cy="338554"/>
            </a:xfrm>
            <a:prstGeom prst="rect">
              <a:avLst/>
            </a:prstGeom>
            <a:noFill/>
            <a:ln w="9525">
              <a:noFill/>
              <a:miter lim="800000"/>
              <a:headEnd/>
              <a:tailEnd/>
            </a:ln>
            <a:effectLst/>
          </p:spPr>
          <p:txBody>
            <a:bodyPr wrap="none">
              <a:spAutoFit/>
            </a:bodyPr>
            <a:lstStyle/>
            <a:p>
              <a:r>
                <a:rPr lang="es-MX" sz="2700" b="1" dirty="0">
                  <a:latin typeface="Arial" charset="0"/>
                </a:rPr>
                <a:t>A</a:t>
              </a:r>
              <a:endParaRPr lang="es-ES" sz="2700" b="1" dirty="0">
                <a:latin typeface="Arial" charset="0"/>
              </a:endParaRPr>
            </a:p>
          </p:txBody>
        </p:sp>
        <p:sp>
          <p:nvSpPr>
            <p:cNvPr id="16" name="Text Box 1061">
              <a:extLst>
                <a:ext uri="{FF2B5EF4-FFF2-40B4-BE49-F238E27FC236}">
                  <a16:creationId xmlns:a16="http://schemas.microsoft.com/office/drawing/2014/main" id="{00A76BBF-D933-21B6-DFC2-7DEE788241A2}"/>
                </a:ext>
              </a:extLst>
            </p:cNvPr>
            <p:cNvSpPr txBox="1">
              <a:spLocks noChangeArrowheads="1"/>
            </p:cNvSpPr>
            <p:nvPr/>
          </p:nvSpPr>
          <p:spPr bwMode="auto">
            <a:xfrm>
              <a:off x="893933" y="5150768"/>
              <a:ext cx="123154" cy="307777"/>
            </a:xfrm>
            <a:prstGeom prst="rect">
              <a:avLst/>
            </a:prstGeom>
            <a:noFill/>
            <a:ln w="9525">
              <a:noFill/>
              <a:miter lim="800000"/>
              <a:headEnd/>
              <a:tailEnd/>
            </a:ln>
            <a:effectLst/>
          </p:spPr>
          <p:txBody>
            <a:bodyPr wrap="none">
              <a:spAutoFit/>
            </a:bodyPr>
            <a:lstStyle/>
            <a:p>
              <a:pPr algn="ctr"/>
              <a:endParaRPr lang="es-ES" sz="2400" b="1" u="sng" dirty="0">
                <a:latin typeface="Arial" charset="0"/>
              </a:endParaRPr>
            </a:p>
          </p:txBody>
        </p:sp>
      </p:grpSp>
      <p:grpSp>
        <p:nvGrpSpPr>
          <p:cNvPr id="17" name="17 Grupo">
            <a:extLst>
              <a:ext uri="{FF2B5EF4-FFF2-40B4-BE49-F238E27FC236}">
                <a16:creationId xmlns:a16="http://schemas.microsoft.com/office/drawing/2014/main" id="{6EF5E52F-3C3C-768D-394F-6D22A12B416D}"/>
              </a:ext>
            </a:extLst>
          </p:cNvPr>
          <p:cNvGrpSpPr/>
          <p:nvPr/>
        </p:nvGrpSpPr>
        <p:grpSpPr>
          <a:xfrm>
            <a:off x="11582400" y="2812669"/>
            <a:ext cx="609599" cy="1107996"/>
            <a:chOff x="5880338" y="1990056"/>
            <a:chExt cx="457200" cy="950912"/>
          </a:xfrm>
        </p:grpSpPr>
        <p:sp>
          <p:nvSpPr>
            <p:cNvPr id="18" name="Rectangle 1036">
              <a:extLst>
                <a:ext uri="{FF2B5EF4-FFF2-40B4-BE49-F238E27FC236}">
                  <a16:creationId xmlns:a16="http://schemas.microsoft.com/office/drawing/2014/main" id="{7437B4B1-B86B-DECF-2BAF-974A773554D6}"/>
                </a:ext>
              </a:extLst>
            </p:cNvPr>
            <p:cNvSpPr>
              <a:spLocks noChangeArrowheads="1"/>
            </p:cNvSpPr>
            <p:nvPr/>
          </p:nvSpPr>
          <p:spPr bwMode="auto">
            <a:xfrm>
              <a:off x="5880338" y="2407568"/>
              <a:ext cx="457200" cy="53340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s-CR" sz="2700"/>
            </a:p>
          </p:txBody>
        </p:sp>
        <p:grpSp>
          <p:nvGrpSpPr>
            <p:cNvPr id="19" name="19 Grupo">
              <a:extLst>
                <a:ext uri="{FF2B5EF4-FFF2-40B4-BE49-F238E27FC236}">
                  <a16:creationId xmlns:a16="http://schemas.microsoft.com/office/drawing/2014/main" id="{64F12F33-3210-5965-CFF3-DB1AD8538FDA}"/>
                </a:ext>
              </a:extLst>
            </p:cNvPr>
            <p:cNvGrpSpPr/>
            <p:nvPr/>
          </p:nvGrpSpPr>
          <p:grpSpPr>
            <a:xfrm>
              <a:off x="5880338" y="1990056"/>
              <a:ext cx="457200" cy="950912"/>
              <a:chOff x="5880338" y="1990056"/>
              <a:chExt cx="457200" cy="950912"/>
            </a:xfrm>
          </p:grpSpPr>
          <p:sp>
            <p:nvSpPr>
              <p:cNvPr id="20" name="Line 1039">
                <a:extLst>
                  <a:ext uri="{FF2B5EF4-FFF2-40B4-BE49-F238E27FC236}">
                    <a16:creationId xmlns:a16="http://schemas.microsoft.com/office/drawing/2014/main" id="{EF6B29F9-7D2A-D9F0-DCDF-801F39E9EE2D}"/>
                  </a:ext>
                </a:extLst>
              </p:cNvPr>
              <p:cNvSpPr>
                <a:spLocks noChangeShapeType="1"/>
              </p:cNvSpPr>
              <p:nvPr/>
            </p:nvSpPr>
            <p:spPr bwMode="auto">
              <a:xfrm flipH="1">
                <a:off x="5880338" y="2407568"/>
                <a:ext cx="457200" cy="533400"/>
              </a:xfrm>
              <a:prstGeom prst="line">
                <a:avLst/>
              </a:prstGeom>
              <a:noFill/>
              <a:ln w="9525">
                <a:solidFill>
                  <a:schemeClr val="tx1"/>
                </a:solidFill>
                <a:round/>
                <a:headEnd/>
                <a:tailEnd/>
              </a:ln>
              <a:effectLst/>
            </p:spPr>
            <p:txBody>
              <a:bodyPr/>
              <a:lstStyle/>
              <a:p>
                <a:endParaRPr lang="es-CR" sz="2700"/>
              </a:p>
            </p:txBody>
          </p:sp>
          <p:sp>
            <p:nvSpPr>
              <p:cNvPr id="21" name="Line 1040">
                <a:extLst>
                  <a:ext uri="{FF2B5EF4-FFF2-40B4-BE49-F238E27FC236}">
                    <a16:creationId xmlns:a16="http://schemas.microsoft.com/office/drawing/2014/main" id="{51D1C92D-1982-40A9-4411-E937BA8B1DF7}"/>
                  </a:ext>
                </a:extLst>
              </p:cNvPr>
              <p:cNvSpPr>
                <a:spLocks noChangeShapeType="1"/>
              </p:cNvSpPr>
              <p:nvPr/>
            </p:nvSpPr>
            <p:spPr bwMode="auto">
              <a:xfrm>
                <a:off x="5880338" y="2407568"/>
                <a:ext cx="457200" cy="533400"/>
              </a:xfrm>
              <a:prstGeom prst="line">
                <a:avLst/>
              </a:prstGeom>
              <a:noFill/>
              <a:ln w="9525">
                <a:solidFill>
                  <a:schemeClr val="tx1"/>
                </a:solidFill>
                <a:round/>
                <a:headEnd/>
                <a:tailEnd/>
              </a:ln>
              <a:effectLst/>
            </p:spPr>
            <p:txBody>
              <a:bodyPr/>
              <a:lstStyle/>
              <a:p>
                <a:endParaRPr lang="es-CR" sz="2700"/>
              </a:p>
            </p:txBody>
          </p:sp>
          <p:sp>
            <p:nvSpPr>
              <p:cNvPr id="22" name="Text Box 1047">
                <a:extLst>
                  <a:ext uri="{FF2B5EF4-FFF2-40B4-BE49-F238E27FC236}">
                    <a16:creationId xmlns:a16="http://schemas.microsoft.com/office/drawing/2014/main" id="{6CF79E99-1544-ECDA-92D6-38181D0AFE9A}"/>
                  </a:ext>
                </a:extLst>
              </p:cNvPr>
              <p:cNvSpPr txBox="1">
                <a:spLocks noChangeArrowheads="1"/>
              </p:cNvSpPr>
              <p:nvPr/>
            </p:nvSpPr>
            <p:spPr bwMode="auto">
              <a:xfrm>
                <a:off x="6016863" y="1990056"/>
                <a:ext cx="289822" cy="338554"/>
              </a:xfrm>
              <a:prstGeom prst="rect">
                <a:avLst/>
              </a:prstGeom>
              <a:noFill/>
              <a:ln w="9525">
                <a:noFill/>
                <a:miter lim="800000"/>
                <a:headEnd/>
                <a:tailEnd/>
              </a:ln>
              <a:effectLst/>
            </p:spPr>
            <p:txBody>
              <a:bodyPr wrap="none">
                <a:spAutoFit/>
              </a:bodyPr>
              <a:lstStyle/>
              <a:p>
                <a:r>
                  <a:rPr lang="es-MX" sz="2700" b="1">
                    <a:latin typeface="Arial" charset="0"/>
                  </a:rPr>
                  <a:t>B</a:t>
                </a:r>
                <a:endParaRPr lang="es-ES" sz="2700" b="1">
                  <a:latin typeface="Arial" charset="0"/>
                </a:endParaRPr>
              </a:p>
            </p:txBody>
          </p:sp>
        </p:grpSp>
      </p:grpSp>
      <p:cxnSp>
        <p:nvCxnSpPr>
          <p:cNvPr id="28" name="Conector recto 27">
            <a:extLst>
              <a:ext uri="{FF2B5EF4-FFF2-40B4-BE49-F238E27FC236}">
                <a16:creationId xmlns:a16="http://schemas.microsoft.com/office/drawing/2014/main" id="{B663C0C0-598A-A19F-7A79-9B845D596EB3}"/>
              </a:ext>
            </a:extLst>
          </p:cNvPr>
          <p:cNvCxnSpPr>
            <a:stCxn id="18" idx="1"/>
          </p:cNvCxnSpPr>
          <p:nvPr/>
        </p:nvCxnSpPr>
        <p:spPr>
          <a:xfrm flipH="1">
            <a:off x="3886200" y="3609908"/>
            <a:ext cx="7696200" cy="0"/>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cxnSp>
        <p:nvCxnSpPr>
          <p:cNvPr id="26" name="Conector recto 25">
            <a:extLst>
              <a:ext uri="{FF2B5EF4-FFF2-40B4-BE49-F238E27FC236}">
                <a16:creationId xmlns:a16="http://schemas.microsoft.com/office/drawing/2014/main" id="{5FC96650-EE97-BA47-27BA-29037567DF11}"/>
              </a:ext>
            </a:extLst>
          </p:cNvPr>
          <p:cNvCxnSpPr>
            <a:stCxn id="13" idx="0"/>
            <a:endCxn id="18" idx="1"/>
          </p:cNvCxnSpPr>
          <p:nvPr/>
        </p:nvCxnSpPr>
        <p:spPr>
          <a:xfrm flipV="1">
            <a:off x="5715001" y="3609908"/>
            <a:ext cx="5867399" cy="3133792"/>
          </a:xfrm>
          <a:prstGeom prst="line">
            <a:avLst/>
          </a:prstGeom>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1BECC549-9C12-B418-6CF8-B2CB405B6BD4}"/>
              </a:ext>
            </a:extLst>
          </p:cNvPr>
          <p:cNvSpPr txBox="1"/>
          <p:nvPr/>
        </p:nvSpPr>
        <p:spPr>
          <a:xfrm>
            <a:off x="2514600" y="3403431"/>
            <a:ext cx="1371600" cy="369332"/>
          </a:xfrm>
          <a:prstGeom prst="rect">
            <a:avLst/>
          </a:prstGeom>
          <a:noFill/>
        </p:spPr>
        <p:txBody>
          <a:bodyPr wrap="square" rtlCol="0">
            <a:spAutoFit/>
          </a:bodyPr>
          <a:lstStyle/>
          <a:p>
            <a:r>
              <a:rPr lang="es-NI" dirty="0"/>
              <a:t>30 mil</a:t>
            </a:r>
          </a:p>
        </p:txBody>
      </p:sp>
      <p:sp>
        <p:nvSpPr>
          <p:cNvPr id="31" name="CuadroTexto 30">
            <a:extLst>
              <a:ext uri="{FF2B5EF4-FFF2-40B4-BE49-F238E27FC236}">
                <a16:creationId xmlns:a16="http://schemas.microsoft.com/office/drawing/2014/main" id="{EF7D9121-CBDA-A6ED-B1C1-33FD36818C4F}"/>
              </a:ext>
            </a:extLst>
          </p:cNvPr>
          <p:cNvSpPr txBox="1"/>
          <p:nvPr/>
        </p:nvSpPr>
        <p:spPr>
          <a:xfrm>
            <a:off x="2514600" y="6883569"/>
            <a:ext cx="1371600" cy="369332"/>
          </a:xfrm>
          <a:prstGeom prst="rect">
            <a:avLst/>
          </a:prstGeom>
          <a:noFill/>
        </p:spPr>
        <p:txBody>
          <a:bodyPr wrap="square" rtlCol="0">
            <a:spAutoFit/>
          </a:bodyPr>
          <a:lstStyle/>
          <a:p>
            <a:r>
              <a:rPr lang="es-NI" dirty="0"/>
              <a:t>10 mil</a:t>
            </a:r>
          </a:p>
        </p:txBody>
      </p:sp>
      <p:sp>
        <p:nvSpPr>
          <p:cNvPr id="32" name="CuadroTexto 31">
            <a:extLst>
              <a:ext uri="{FF2B5EF4-FFF2-40B4-BE49-F238E27FC236}">
                <a16:creationId xmlns:a16="http://schemas.microsoft.com/office/drawing/2014/main" id="{42615776-E29D-FF45-63D1-E665E380287B}"/>
              </a:ext>
            </a:extLst>
          </p:cNvPr>
          <p:cNvSpPr txBox="1"/>
          <p:nvPr/>
        </p:nvSpPr>
        <p:spPr>
          <a:xfrm rot="16200000">
            <a:off x="2601539" y="1990569"/>
            <a:ext cx="1803694" cy="369332"/>
          </a:xfrm>
          <a:prstGeom prst="rect">
            <a:avLst/>
          </a:prstGeom>
          <a:noFill/>
        </p:spPr>
        <p:txBody>
          <a:bodyPr wrap="square" rtlCol="0">
            <a:spAutoFit/>
          </a:bodyPr>
          <a:lstStyle/>
          <a:p>
            <a:r>
              <a:rPr lang="es-NI" dirty="0"/>
              <a:t>BENEFICIARIO</a:t>
            </a:r>
          </a:p>
        </p:txBody>
      </p:sp>
      <p:sp>
        <p:nvSpPr>
          <p:cNvPr id="33" name="CuadroTexto 32">
            <a:extLst>
              <a:ext uri="{FF2B5EF4-FFF2-40B4-BE49-F238E27FC236}">
                <a16:creationId xmlns:a16="http://schemas.microsoft.com/office/drawing/2014/main" id="{19A1AEAD-FCFC-B7C8-429D-54E29BDDA5D2}"/>
              </a:ext>
            </a:extLst>
          </p:cNvPr>
          <p:cNvSpPr txBox="1"/>
          <p:nvPr/>
        </p:nvSpPr>
        <p:spPr>
          <a:xfrm>
            <a:off x="14028274" y="8341783"/>
            <a:ext cx="1219200" cy="369332"/>
          </a:xfrm>
          <a:prstGeom prst="rect">
            <a:avLst/>
          </a:prstGeom>
          <a:noFill/>
        </p:spPr>
        <p:txBody>
          <a:bodyPr wrap="square" rtlCol="0">
            <a:spAutoFit/>
          </a:bodyPr>
          <a:lstStyle/>
          <a:p>
            <a:r>
              <a:rPr lang="es-NI" dirty="0"/>
              <a:t>TIEMPO</a:t>
            </a:r>
          </a:p>
        </p:txBody>
      </p:sp>
      <p:sp>
        <p:nvSpPr>
          <p:cNvPr id="34" name="CuadroTexto 33">
            <a:extLst>
              <a:ext uri="{FF2B5EF4-FFF2-40B4-BE49-F238E27FC236}">
                <a16:creationId xmlns:a16="http://schemas.microsoft.com/office/drawing/2014/main" id="{33B936E2-1C6B-EB68-6187-C3712219276A}"/>
              </a:ext>
            </a:extLst>
          </p:cNvPr>
          <p:cNvSpPr txBox="1"/>
          <p:nvPr/>
        </p:nvSpPr>
        <p:spPr>
          <a:xfrm>
            <a:off x="12642672" y="1309640"/>
            <a:ext cx="5515641" cy="646331"/>
          </a:xfrm>
          <a:prstGeom prst="rect">
            <a:avLst/>
          </a:prstGeom>
          <a:noFill/>
        </p:spPr>
        <p:txBody>
          <a:bodyPr wrap="square">
            <a:spAutoFit/>
          </a:bodyPr>
          <a:lstStyle/>
          <a:p>
            <a:r>
              <a:rPr lang="es-ES" b="1" dirty="0">
                <a:solidFill>
                  <a:srgbClr val="254E72"/>
                </a:solidFill>
                <a:latin typeface="Assistant Regular"/>
              </a:rPr>
              <a:t>CONTRIBUCIÓN A LA RESPUESTA NACIONAL DE VIH DE CONASIDA  A L A ESTRATEGIA 95-95-95</a:t>
            </a:r>
            <a:endParaRPr lang="es-NI" b="1" dirty="0"/>
          </a:p>
        </p:txBody>
      </p:sp>
      <p:sp>
        <p:nvSpPr>
          <p:cNvPr id="38" name="CuadroTexto 37">
            <a:extLst>
              <a:ext uri="{FF2B5EF4-FFF2-40B4-BE49-F238E27FC236}">
                <a16:creationId xmlns:a16="http://schemas.microsoft.com/office/drawing/2014/main" id="{33DF18B9-92A1-6C0A-932B-F02EEEC83949}"/>
              </a:ext>
            </a:extLst>
          </p:cNvPr>
          <p:cNvSpPr txBox="1"/>
          <p:nvPr/>
        </p:nvSpPr>
        <p:spPr>
          <a:xfrm>
            <a:off x="11612382" y="8757166"/>
            <a:ext cx="1646645" cy="369332"/>
          </a:xfrm>
          <a:prstGeom prst="rect">
            <a:avLst/>
          </a:prstGeom>
          <a:noFill/>
        </p:spPr>
        <p:txBody>
          <a:bodyPr wrap="square" rtlCol="0">
            <a:spAutoFit/>
          </a:bodyPr>
          <a:lstStyle/>
          <a:p>
            <a:r>
              <a:rPr lang="es-NI" dirty="0"/>
              <a:t>2023 (año)</a:t>
            </a:r>
          </a:p>
        </p:txBody>
      </p:sp>
      <p:cxnSp>
        <p:nvCxnSpPr>
          <p:cNvPr id="39" name="Conector recto 38">
            <a:extLst>
              <a:ext uri="{FF2B5EF4-FFF2-40B4-BE49-F238E27FC236}">
                <a16:creationId xmlns:a16="http://schemas.microsoft.com/office/drawing/2014/main" id="{AA792712-F0B7-4A37-0387-1AA069DC70D1}"/>
              </a:ext>
            </a:extLst>
          </p:cNvPr>
          <p:cNvCxnSpPr/>
          <p:nvPr/>
        </p:nvCxnSpPr>
        <p:spPr>
          <a:xfrm flipH="1">
            <a:off x="3867200" y="7124700"/>
            <a:ext cx="1143991" cy="0"/>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cxnSp>
        <p:nvCxnSpPr>
          <p:cNvPr id="41" name="Conector: angular 40">
            <a:extLst>
              <a:ext uri="{FF2B5EF4-FFF2-40B4-BE49-F238E27FC236}">
                <a16:creationId xmlns:a16="http://schemas.microsoft.com/office/drawing/2014/main" id="{A8F68466-2E27-2F7E-FB6E-EF4648AF2A05}"/>
              </a:ext>
            </a:extLst>
          </p:cNvPr>
          <p:cNvCxnSpPr>
            <a:cxnSpLocks/>
          </p:cNvCxnSpPr>
          <p:nvPr/>
        </p:nvCxnSpPr>
        <p:spPr>
          <a:xfrm flipV="1">
            <a:off x="12218963" y="2281283"/>
            <a:ext cx="3006415" cy="1187456"/>
          </a:xfrm>
          <a:prstGeom prst="bentConnector3">
            <a:avLst>
              <a:gd name="adj1" fmla="val 100444"/>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id="{CEF85C3E-F453-75A2-6F6A-4945055FDB73}"/>
              </a:ext>
            </a:extLst>
          </p:cNvPr>
          <p:cNvSpPr txBox="1"/>
          <p:nvPr/>
        </p:nvSpPr>
        <p:spPr>
          <a:xfrm rot="19897894">
            <a:off x="6726040" y="4726919"/>
            <a:ext cx="3657600" cy="369332"/>
          </a:xfrm>
          <a:prstGeom prst="rect">
            <a:avLst/>
          </a:prstGeom>
          <a:noFill/>
        </p:spPr>
        <p:txBody>
          <a:bodyPr wrap="square" rtlCol="0">
            <a:spAutoFit/>
          </a:bodyPr>
          <a:lstStyle/>
          <a:p>
            <a:r>
              <a:rPr lang="es-NI" dirty="0"/>
              <a:t>Estrategia de la subvención</a:t>
            </a:r>
          </a:p>
        </p:txBody>
      </p:sp>
      <p:sp>
        <p:nvSpPr>
          <p:cNvPr id="46" name="Oval 1063">
            <a:extLst>
              <a:ext uri="{FF2B5EF4-FFF2-40B4-BE49-F238E27FC236}">
                <a16:creationId xmlns:a16="http://schemas.microsoft.com/office/drawing/2014/main" id="{D29C75A2-E635-ABF2-A53D-586B529A711C}"/>
              </a:ext>
            </a:extLst>
          </p:cNvPr>
          <p:cNvSpPr>
            <a:spLocks noChangeArrowheads="1"/>
          </p:cNvSpPr>
          <p:nvPr/>
        </p:nvSpPr>
        <p:spPr bwMode="auto">
          <a:xfrm>
            <a:off x="6629317" y="6057900"/>
            <a:ext cx="228600" cy="228600"/>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s-CR" sz="2700"/>
          </a:p>
        </p:txBody>
      </p:sp>
      <p:sp>
        <p:nvSpPr>
          <p:cNvPr id="47" name="Text Box 1067">
            <a:extLst>
              <a:ext uri="{FF2B5EF4-FFF2-40B4-BE49-F238E27FC236}">
                <a16:creationId xmlns:a16="http://schemas.microsoft.com/office/drawing/2014/main" id="{9BD51998-0FE3-BC5B-513B-BAF9D2C027F0}"/>
              </a:ext>
            </a:extLst>
          </p:cNvPr>
          <p:cNvSpPr txBox="1">
            <a:spLocks noChangeArrowheads="1"/>
          </p:cNvSpPr>
          <p:nvPr/>
        </p:nvSpPr>
        <p:spPr bwMode="auto">
          <a:xfrm>
            <a:off x="6606122" y="6263063"/>
            <a:ext cx="3539752" cy="338554"/>
          </a:xfrm>
          <a:prstGeom prst="rect">
            <a:avLst/>
          </a:prstGeom>
          <a:noFill/>
          <a:ln w="9525">
            <a:noFill/>
            <a:miter lim="800000"/>
            <a:headEnd/>
            <a:tailEnd/>
          </a:ln>
          <a:effectLst/>
        </p:spPr>
        <p:txBody>
          <a:bodyPr wrap="none">
            <a:spAutoFit/>
          </a:bodyPr>
          <a:lstStyle/>
          <a:p>
            <a:r>
              <a:rPr lang="es-MX" sz="1600" dirty="0">
                <a:latin typeface="Arial" charset="0"/>
              </a:rPr>
              <a:t>A</a:t>
            </a:r>
            <a:r>
              <a:rPr lang="es-MX" sz="1600" dirty="0">
                <a:latin typeface="Arial" charset="0"/>
                <a:ea typeface="Arial Unicode MS" pitchFamily="34" charset="-128"/>
                <a:cs typeface="Arial Unicode MS" pitchFamily="34" charset="-128"/>
              </a:rPr>
              <a:t>₁ (Personas con CD4 indetectable )</a:t>
            </a:r>
            <a:endParaRPr lang="es-ES" sz="1600" dirty="0">
              <a:latin typeface="Arial" charset="0"/>
              <a:ea typeface="Arial Unicode MS" pitchFamily="34" charset="-128"/>
              <a:cs typeface="Arial Unicode MS" pitchFamily="34" charset="-128"/>
            </a:endParaRPr>
          </a:p>
        </p:txBody>
      </p:sp>
      <p:pic>
        <p:nvPicPr>
          <p:cNvPr id="49" name="Gráfico 48" descr="Monedas contorno">
            <a:extLst>
              <a:ext uri="{FF2B5EF4-FFF2-40B4-BE49-F238E27FC236}">
                <a16:creationId xmlns:a16="http://schemas.microsoft.com/office/drawing/2014/main" id="{E96E09CB-0EF8-D9AE-0E31-44D9B1BE42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726833" y="4956416"/>
            <a:ext cx="558689" cy="560593"/>
          </a:xfrm>
          <a:prstGeom prst="rect">
            <a:avLst/>
          </a:prstGeom>
        </p:spPr>
      </p:pic>
      <p:sp>
        <p:nvSpPr>
          <p:cNvPr id="50" name="CuadroTexto 49">
            <a:extLst>
              <a:ext uri="{FF2B5EF4-FFF2-40B4-BE49-F238E27FC236}">
                <a16:creationId xmlns:a16="http://schemas.microsoft.com/office/drawing/2014/main" id="{58993B92-781D-8A0A-B0FE-E3B1457AB965}"/>
              </a:ext>
            </a:extLst>
          </p:cNvPr>
          <p:cNvSpPr txBox="1"/>
          <p:nvPr/>
        </p:nvSpPr>
        <p:spPr>
          <a:xfrm>
            <a:off x="14472947" y="4904151"/>
            <a:ext cx="3674491" cy="646331"/>
          </a:xfrm>
          <a:prstGeom prst="rect">
            <a:avLst/>
          </a:prstGeom>
          <a:noFill/>
        </p:spPr>
        <p:txBody>
          <a:bodyPr wrap="square" rtlCol="0">
            <a:spAutoFit/>
          </a:bodyPr>
          <a:lstStyle/>
          <a:p>
            <a:r>
              <a:rPr lang="es-NI" dirty="0"/>
              <a:t>Recibimos el financiamiento a tiempo</a:t>
            </a:r>
          </a:p>
        </p:txBody>
      </p:sp>
      <p:sp>
        <p:nvSpPr>
          <p:cNvPr id="51" name="Oval 1064">
            <a:extLst>
              <a:ext uri="{FF2B5EF4-FFF2-40B4-BE49-F238E27FC236}">
                <a16:creationId xmlns:a16="http://schemas.microsoft.com/office/drawing/2014/main" id="{5820E4A2-DC2D-88BA-7D78-D0E7BC063D48}"/>
              </a:ext>
            </a:extLst>
          </p:cNvPr>
          <p:cNvSpPr>
            <a:spLocks noChangeArrowheads="1"/>
          </p:cNvSpPr>
          <p:nvPr/>
        </p:nvSpPr>
        <p:spPr bwMode="auto">
          <a:xfrm>
            <a:off x="8563159" y="5067300"/>
            <a:ext cx="228600" cy="228600"/>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s-CR" sz="2700"/>
          </a:p>
        </p:txBody>
      </p:sp>
      <p:sp>
        <p:nvSpPr>
          <p:cNvPr id="52" name="Oval 1065">
            <a:extLst>
              <a:ext uri="{FF2B5EF4-FFF2-40B4-BE49-F238E27FC236}">
                <a16:creationId xmlns:a16="http://schemas.microsoft.com/office/drawing/2014/main" id="{06202295-2CE4-30C7-5CD5-F46C079453D3}"/>
              </a:ext>
            </a:extLst>
          </p:cNvPr>
          <p:cNvSpPr>
            <a:spLocks noChangeArrowheads="1"/>
          </p:cNvSpPr>
          <p:nvPr/>
        </p:nvSpPr>
        <p:spPr bwMode="auto">
          <a:xfrm>
            <a:off x="9906000" y="4381500"/>
            <a:ext cx="228600" cy="228600"/>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s-CR" sz="2700"/>
          </a:p>
        </p:txBody>
      </p:sp>
      <p:pic>
        <p:nvPicPr>
          <p:cNvPr id="56" name="Gráfico 55" descr="Insignia de cruz con relleno sólido">
            <a:extLst>
              <a:ext uri="{FF2B5EF4-FFF2-40B4-BE49-F238E27FC236}">
                <a16:creationId xmlns:a16="http://schemas.microsoft.com/office/drawing/2014/main" id="{6E6D54A3-ADD7-08B4-2D40-26C76A2A60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08688" y="3979645"/>
            <a:ext cx="516155" cy="516155"/>
          </a:xfrm>
          <a:prstGeom prst="rect">
            <a:avLst/>
          </a:prstGeom>
        </p:spPr>
      </p:pic>
      <p:pic>
        <p:nvPicPr>
          <p:cNvPr id="58" name="Gráfico 57" descr="Marca de insignia1 con relleno sólido">
            <a:extLst>
              <a:ext uri="{FF2B5EF4-FFF2-40B4-BE49-F238E27FC236}">
                <a16:creationId xmlns:a16="http://schemas.microsoft.com/office/drawing/2014/main" id="{942DD673-D6D7-30B9-CF58-69450EDF022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023253" y="4956416"/>
            <a:ext cx="516155" cy="516155"/>
          </a:xfrm>
          <a:prstGeom prst="rect">
            <a:avLst/>
          </a:prstGeom>
        </p:spPr>
      </p:pic>
      <p:sp>
        <p:nvSpPr>
          <p:cNvPr id="59" name="CuadroTexto 58">
            <a:extLst>
              <a:ext uri="{FF2B5EF4-FFF2-40B4-BE49-F238E27FC236}">
                <a16:creationId xmlns:a16="http://schemas.microsoft.com/office/drawing/2014/main" id="{565D89AB-455E-1B91-EFE6-5B4E2B07F2A6}"/>
              </a:ext>
            </a:extLst>
          </p:cNvPr>
          <p:cNvSpPr txBox="1"/>
          <p:nvPr/>
        </p:nvSpPr>
        <p:spPr>
          <a:xfrm>
            <a:off x="14448510" y="5982925"/>
            <a:ext cx="3674491" cy="646331"/>
          </a:xfrm>
          <a:prstGeom prst="rect">
            <a:avLst/>
          </a:prstGeom>
          <a:noFill/>
        </p:spPr>
        <p:txBody>
          <a:bodyPr wrap="square" rtlCol="0">
            <a:spAutoFit/>
          </a:bodyPr>
          <a:lstStyle/>
          <a:p>
            <a:r>
              <a:rPr lang="es-NI" dirty="0"/>
              <a:t>La compras de insumos y equipos están llegando a tiempo</a:t>
            </a:r>
          </a:p>
        </p:txBody>
      </p:sp>
      <p:pic>
        <p:nvPicPr>
          <p:cNvPr id="60" name="Gráfico 59" descr="Marca de insignia1 con relleno sólido">
            <a:extLst>
              <a:ext uri="{FF2B5EF4-FFF2-40B4-BE49-F238E27FC236}">
                <a16:creationId xmlns:a16="http://schemas.microsoft.com/office/drawing/2014/main" id="{FC77FB30-B69B-9889-F56B-8BB06F36F75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023253" y="6049336"/>
            <a:ext cx="516155" cy="516155"/>
          </a:xfrm>
          <a:prstGeom prst="rect">
            <a:avLst/>
          </a:prstGeom>
        </p:spPr>
      </p:pic>
      <p:sp>
        <p:nvSpPr>
          <p:cNvPr id="61" name="CuadroTexto 60">
            <a:extLst>
              <a:ext uri="{FF2B5EF4-FFF2-40B4-BE49-F238E27FC236}">
                <a16:creationId xmlns:a16="http://schemas.microsoft.com/office/drawing/2014/main" id="{45228D1D-775A-C0B6-6DEE-DF3219A4A812}"/>
              </a:ext>
            </a:extLst>
          </p:cNvPr>
          <p:cNvSpPr txBox="1"/>
          <p:nvPr/>
        </p:nvSpPr>
        <p:spPr>
          <a:xfrm>
            <a:off x="14478000" y="7087969"/>
            <a:ext cx="3674491" cy="923330"/>
          </a:xfrm>
          <a:prstGeom prst="rect">
            <a:avLst/>
          </a:prstGeom>
          <a:noFill/>
        </p:spPr>
        <p:txBody>
          <a:bodyPr wrap="square" rtlCol="0">
            <a:spAutoFit/>
          </a:bodyPr>
          <a:lstStyle/>
          <a:p>
            <a:r>
              <a:rPr lang="es-NI" dirty="0"/>
              <a:t>Se implementan adecuadamente las actividades de grupos de autoapoyo para disminuir abandonos</a:t>
            </a:r>
          </a:p>
        </p:txBody>
      </p:sp>
      <p:pic>
        <p:nvPicPr>
          <p:cNvPr id="63" name="Gráfico 62" descr="Calendario con relleno sólido">
            <a:extLst>
              <a:ext uri="{FF2B5EF4-FFF2-40B4-BE49-F238E27FC236}">
                <a16:creationId xmlns:a16="http://schemas.microsoft.com/office/drawing/2014/main" id="{69DED988-D124-091D-6E68-FD81989C0E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672246" y="7073947"/>
            <a:ext cx="687003" cy="687003"/>
          </a:xfrm>
          <a:prstGeom prst="rect">
            <a:avLst/>
          </a:prstGeom>
        </p:spPr>
      </p:pic>
      <p:pic>
        <p:nvPicPr>
          <p:cNvPr id="67" name="Gráfico 66" descr="Ascensor con relleno sólido">
            <a:extLst>
              <a:ext uri="{FF2B5EF4-FFF2-40B4-BE49-F238E27FC236}">
                <a16:creationId xmlns:a16="http://schemas.microsoft.com/office/drawing/2014/main" id="{751D964A-637B-06AD-6BD9-A61E3F79125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80961" y="3857085"/>
            <a:ext cx="687003" cy="687003"/>
          </a:xfrm>
          <a:prstGeom prst="rect">
            <a:avLst/>
          </a:prstGeom>
        </p:spPr>
      </p:pic>
      <p:pic>
        <p:nvPicPr>
          <p:cNvPr id="69" name="Gráfico 68" descr="Ascensor contorno">
            <a:extLst>
              <a:ext uri="{FF2B5EF4-FFF2-40B4-BE49-F238E27FC236}">
                <a16:creationId xmlns:a16="http://schemas.microsoft.com/office/drawing/2014/main" id="{16628572-02B0-B41F-9770-FB223B1E02D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496484" y="4555359"/>
            <a:ext cx="687003" cy="687003"/>
          </a:xfrm>
          <a:prstGeom prst="rect">
            <a:avLst/>
          </a:prstGeom>
        </p:spPr>
      </p:pic>
      <p:pic>
        <p:nvPicPr>
          <p:cNvPr id="71" name="Gráfico 70" descr="Caja con relleno sólido">
            <a:extLst>
              <a:ext uri="{FF2B5EF4-FFF2-40B4-BE49-F238E27FC236}">
                <a16:creationId xmlns:a16="http://schemas.microsoft.com/office/drawing/2014/main" id="{5B7A1CA9-2C59-3497-546E-2C641ECF6FB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744389" y="6023529"/>
            <a:ext cx="567771" cy="567771"/>
          </a:xfrm>
          <a:prstGeom prst="rect">
            <a:avLst/>
          </a:prstGeom>
        </p:spPr>
      </p:pic>
      <p:pic>
        <p:nvPicPr>
          <p:cNvPr id="72" name="Gráfico 71" descr="Marca de insignia1 con relleno sólido">
            <a:extLst>
              <a:ext uri="{FF2B5EF4-FFF2-40B4-BE49-F238E27FC236}">
                <a16:creationId xmlns:a16="http://schemas.microsoft.com/office/drawing/2014/main" id="{B3EBA820-2B71-145C-2C7E-7E07CB1198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047445" y="7218145"/>
            <a:ext cx="516155" cy="516155"/>
          </a:xfrm>
          <a:prstGeom prst="rect">
            <a:avLst/>
          </a:prstGeom>
        </p:spPr>
      </p:pic>
      <p:sp>
        <p:nvSpPr>
          <p:cNvPr id="73" name="CuadroTexto 72">
            <a:extLst>
              <a:ext uri="{FF2B5EF4-FFF2-40B4-BE49-F238E27FC236}">
                <a16:creationId xmlns:a16="http://schemas.microsoft.com/office/drawing/2014/main" id="{EDA66465-EC38-410D-3794-5F101476C287}"/>
              </a:ext>
            </a:extLst>
          </p:cNvPr>
          <p:cNvSpPr txBox="1"/>
          <p:nvPr/>
        </p:nvSpPr>
        <p:spPr>
          <a:xfrm>
            <a:off x="5637491" y="3896883"/>
            <a:ext cx="3718877" cy="830997"/>
          </a:xfrm>
          <a:prstGeom prst="rect">
            <a:avLst/>
          </a:prstGeom>
          <a:noFill/>
        </p:spPr>
        <p:txBody>
          <a:bodyPr wrap="square" rtlCol="0">
            <a:spAutoFit/>
          </a:bodyPr>
          <a:lstStyle/>
          <a:p>
            <a:r>
              <a:rPr lang="es-NI" sz="1600" dirty="0"/>
              <a:t>Algunas poblaciones PVVIH por condiciones económicas no asisten y abandona el tratamiento  </a:t>
            </a:r>
          </a:p>
        </p:txBody>
      </p:sp>
      <p:sp>
        <p:nvSpPr>
          <p:cNvPr id="74" name="CuadroTexto 73">
            <a:extLst>
              <a:ext uri="{FF2B5EF4-FFF2-40B4-BE49-F238E27FC236}">
                <a16:creationId xmlns:a16="http://schemas.microsoft.com/office/drawing/2014/main" id="{394AD07A-581B-529D-57C5-7A4E691F5AE0}"/>
              </a:ext>
            </a:extLst>
          </p:cNvPr>
          <p:cNvSpPr txBox="1"/>
          <p:nvPr/>
        </p:nvSpPr>
        <p:spPr>
          <a:xfrm>
            <a:off x="13259028" y="4026559"/>
            <a:ext cx="4038372" cy="646331"/>
          </a:xfrm>
          <a:prstGeom prst="rect">
            <a:avLst/>
          </a:prstGeom>
          <a:noFill/>
        </p:spPr>
        <p:txBody>
          <a:bodyPr wrap="square" rtlCol="0">
            <a:spAutoFit/>
          </a:bodyPr>
          <a:lstStyle/>
          <a:p>
            <a:pPr algn="ctr"/>
            <a:r>
              <a:rPr lang="es-NI" b="1" dirty="0">
                <a:highlight>
                  <a:srgbClr val="00FF00"/>
                </a:highlight>
              </a:rPr>
              <a:t>Desempeño de la subvención va excelente (Calificación A1)</a:t>
            </a:r>
          </a:p>
        </p:txBody>
      </p:sp>
      <p:cxnSp>
        <p:nvCxnSpPr>
          <p:cNvPr id="75" name="Conector recto 74">
            <a:extLst>
              <a:ext uri="{FF2B5EF4-FFF2-40B4-BE49-F238E27FC236}">
                <a16:creationId xmlns:a16="http://schemas.microsoft.com/office/drawing/2014/main" id="{49A089EE-2C91-403A-175E-D37AB1AD6655}"/>
              </a:ext>
            </a:extLst>
          </p:cNvPr>
          <p:cNvCxnSpPr>
            <a:cxnSpLocks/>
          </p:cNvCxnSpPr>
          <p:nvPr/>
        </p:nvCxnSpPr>
        <p:spPr>
          <a:xfrm flipH="1">
            <a:off x="3848064" y="5968324"/>
            <a:ext cx="4829359" cy="21811"/>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sp>
        <p:nvSpPr>
          <p:cNvPr id="76" name="CuadroTexto 75">
            <a:extLst>
              <a:ext uri="{FF2B5EF4-FFF2-40B4-BE49-F238E27FC236}">
                <a16:creationId xmlns:a16="http://schemas.microsoft.com/office/drawing/2014/main" id="{174805A3-B573-1BFA-7501-C2DD69F8B95E}"/>
              </a:ext>
            </a:extLst>
          </p:cNvPr>
          <p:cNvSpPr txBox="1"/>
          <p:nvPr/>
        </p:nvSpPr>
        <p:spPr>
          <a:xfrm>
            <a:off x="2514600" y="5745930"/>
            <a:ext cx="1371600" cy="369332"/>
          </a:xfrm>
          <a:prstGeom prst="rect">
            <a:avLst/>
          </a:prstGeom>
          <a:noFill/>
        </p:spPr>
        <p:txBody>
          <a:bodyPr wrap="square" rtlCol="0">
            <a:spAutoFit/>
          </a:bodyPr>
          <a:lstStyle/>
          <a:p>
            <a:r>
              <a:rPr lang="es-NI" dirty="0"/>
              <a:t>12 mil</a:t>
            </a:r>
          </a:p>
        </p:txBody>
      </p:sp>
      <p:cxnSp>
        <p:nvCxnSpPr>
          <p:cNvPr id="77" name="Conector recto 76">
            <a:extLst>
              <a:ext uri="{FF2B5EF4-FFF2-40B4-BE49-F238E27FC236}">
                <a16:creationId xmlns:a16="http://schemas.microsoft.com/office/drawing/2014/main" id="{FEFA9F51-06DF-CF8A-E715-FA8AAF805A0F}"/>
              </a:ext>
            </a:extLst>
          </p:cNvPr>
          <p:cNvCxnSpPr>
            <a:cxnSpLocks/>
          </p:cNvCxnSpPr>
          <p:nvPr/>
        </p:nvCxnSpPr>
        <p:spPr>
          <a:xfrm flipH="1">
            <a:off x="11843274" y="3920665"/>
            <a:ext cx="47515" cy="4651835"/>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sp>
        <p:nvSpPr>
          <p:cNvPr id="82" name="CuadroTexto 81">
            <a:extLst>
              <a:ext uri="{FF2B5EF4-FFF2-40B4-BE49-F238E27FC236}">
                <a16:creationId xmlns:a16="http://schemas.microsoft.com/office/drawing/2014/main" id="{F6A1DE95-FC9B-7FE6-ECA0-B5E166488826}"/>
              </a:ext>
            </a:extLst>
          </p:cNvPr>
          <p:cNvSpPr txBox="1"/>
          <p:nvPr/>
        </p:nvSpPr>
        <p:spPr>
          <a:xfrm>
            <a:off x="8458200" y="8724900"/>
            <a:ext cx="1219200" cy="369332"/>
          </a:xfrm>
          <a:prstGeom prst="rect">
            <a:avLst/>
          </a:prstGeom>
          <a:noFill/>
        </p:spPr>
        <p:txBody>
          <a:bodyPr wrap="square" rtlCol="0">
            <a:spAutoFit/>
          </a:bodyPr>
          <a:lstStyle/>
          <a:p>
            <a:r>
              <a:rPr lang="es-NI" dirty="0"/>
              <a:t>20 meses</a:t>
            </a:r>
          </a:p>
        </p:txBody>
      </p:sp>
      <p:cxnSp>
        <p:nvCxnSpPr>
          <p:cNvPr id="83" name="Conector recto 82">
            <a:extLst>
              <a:ext uri="{FF2B5EF4-FFF2-40B4-BE49-F238E27FC236}">
                <a16:creationId xmlns:a16="http://schemas.microsoft.com/office/drawing/2014/main" id="{0B882680-F46D-A46B-00A1-8A2467973109}"/>
              </a:ext>
            </a:extLst>
          </p:cNvPr>
          <p:cNvCxnSpPr>
            <a:cxnSpLocks/>
          </p:cNvCxnSpPr>
          <p:nvPr/>
        </p:nvCxnSpPr>
        <p:spPr>
          <a:xfrm flipH="1">
            <a:off x="8639285" y="5295900"/>
            <a:ext cx="47515" cy="3177266"/>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sp>
        <p:nvSpPr>
          <p:cNvPr id="84" name="CuadroTexto 83">
            <a:extLst>
              <a:ext uri="{FF2B5EF4-FFF2-40B4-BE49-F238E27FC236}">
                <a16:creationId xmlns:a16="http://schemas.microsoft.com/office/drawing/2014/main" id="{43F2CA02-4B35-CFC6-563F-78D6A6BA460F}"/>
              </a:ext>
            </a:extLst>
          </p:cNvPr>
          <p:cNvSpPr txBox="1"/>
          <p:nvPr/>
        </p:nvSpPr>
        <p:spPr>
          <a:xfrm>
            <a:off x="6086869" y="2283820"/>
            <a:ext cx="4935941" cy="923330"/>
          </a:xfrm>
          <a:prstGeom prst="rect">
            <a:avLst/>
          </a:prstGeom>
          <a:noFill/>
        </p:spPr>
        <p:txBody>
          <a:bodyPr wrap="square" rtlCol="0">
            <a:spAutoFit/>
          </a:bodyPr>
          <a:lstStyle/>
          <a:p>
            <a:r>
              <a:rPr lang="es-NI" dirty="0"/>
              <a:t>El ritmo de cumplir con el objetivo de cobertura no se esta alcanzado  y se tiene un año para finalizar la subvención</a:t>
            </a:r>
          </a:p>
        </p:txBody>
      </p:sp>
      <p:sp>
        <p:nvSpPr>
          <p:cNvPr id="85" name="CuadroTexto 84">
            <a:extLst>
              <a:ext uri="{FF2B5EF4-FFF2-40B4-BE49-F238E27FC236}">
                <a16:creationId xmlns:a16="http://schemas.microsoft.com/office/drawing/2014/main" id="{AE9655A4-A52E-87B1-6D8A-D9E174CAEE39}"/>
              </a:ext>
            </a:extLst>
          </p:cNvPr>
          <p:cNvSpPr txBox="1"/>
          <p:nvPr/>
        </p:nvSpPr>
        <p:spPr>
          <a:xfrm>
            <a:off x="5835103" y="1433921"/>
            <a:ext cx="6315759" cy="646331"/>
          </a:xfrm>
          <a:prstGeom prst="rect">
            <a:avLst/>
          </a:prstGeom>
          <a:noFill/>
        </p:spPr>
        <p:txBody>
          <a:bodyPr wrap="square" rtlCol="0">
            <a:spAutoFit/>
          </a:bodyPr>
          <a:lstStyle/>
          <a:p>
            <a:pPr algn="ctr"/>
            <a:r>
              <a:rPr lang="es-NI" b="1" dirty="0">
                <a:solidFill>
                  <a:schemeClr val="bg1"/>
                </a:solidFill>
                <a:highlight>
                  <a:srgbClr val="FF0000"/>
                </a:highlight>
              </a:rPr>
              <a:t>No vamos a lograr la meta y la contribución a la respuesta regional se verá afectada </a:t>
            </a:r>
          </a:p>
        </p:txBody>
      </p:sp>
      <p:sp>
        <p:nvSpPr>
          <p:cNvPr id="88" name="CuadroTexto 87">
            <a:extLst>
              <a:ext uri="{FF2B5EF4-FFF2-40B4-BE49-F238E27FC236}">
                <a16:creationId xmlns:a16="http://schemas.microsoft.com/office/drawing/2014/main" id="{96BF0337-D826-FD2B-7F7D-FD3E2FF5F54E}"/>
              </a:ext>
            </a:extLst>
          </p:cNvPr>
          <p:cNvSpPr txBox="1"/>
          <p:nvPr/>
        </p:nvSpPr>
        <p:spPr>
          <a:xfrm>
            <a:off x="7137449" y="9282410"/>
            <a:ext cx="11150551" cy="923330"/>
          </a:xfrm>
          <a:prstGeom prst="rect">
            <a:avLst/>
          </a:prstGeom>
          <a:noFill/>
        </p:spPr>
        <p:txBody>
          <a:bodyPr wrap="square" rtlCol="0">
            <a:spAutoFit/>
          </a:bodyPr>
          <a:lstStyle/>
          <a:p>
            <a:r>
              <a:rPr lang="es-NI" dirty="0"/>
              <a:t>El comité recomienda reforzar la estrategia y utilizar recursos de actividades de eficacia para  bono de apoyo económico y campaña de cambio de comportamiento, la cual no estaba considerada en el marco de desempeño, y se solicitará al  MCP que solicite al FM una reprogramación de actividades.</a:t>
            </a:r>
          </a:p>
        </p:txBody>
      </p:sp>
      <p:cxnSp>
        <p:nvCxnSpPr>
          <p:cNvPr id="90" name="Conector: angular 89">
            <a:extLst>
              <a:ext uri="{FF2B5EF4-FFF2-40B4-BE49-F238E27FC236}">
                <a16:creationId xmlns:a16="http://schemas.microsoft.com/office/drawing/2014/main" id="{89FCDCEE-91BC-F40C-E991-F7065FF3DCA3}"/>
              </a:ext>
            </a:extLst>
          </p:cNvPr>
          <p:cNvCxnSpPr>
            <a:cxnSpLocks/>
            <a:stCxn id="87" idx="3"/>
            <a:endCxn id="88" idx="1"/>
          </p:cNvCxnSpPr>
          <p:nvPr/>
        </p:nvCxnSpPr>
        <p:spPr>
          <a:xfrm rot="16200000" flipH="1">
            <a:off x="5396703" y="8003329"/>
            <a:ext cx="2827942" cy="653550"/>
          </a:xfrm>
          <a:prstGeom prst="bentConnector2">
            <a:avLst/>
          </a:prstGeom>
          <a:noFill/>
          <a:ln w="38100">
            <a:solidFill>
              <a:srgbClr val="002060"/>
            </a:solidFill>
            <a:round/>
            <a:headEnd/>
            <a:tailEnd/>
          </a:ln>
          <a:effectLst/>
        </p:spPr>
      </p:cxnSp>
      <p:sp>
        <p:nvSpPr>
          <p:cNvPr id="94" name="Elipse 93">
            <a:extLst>
              <a:ext uri="{FF2B5EF4-FFF2-40B4-BE49-F238E27FC236}">
                <a16:creationId xmlns:a16="http://schemas.microsoft.com/office/drawing/2014/main" id="{3F3180F2-B43C-FBCF-44FD-D293A541D6E0}"/>
              </a:ext>
            </a:extLst>
          </p:cNvPr>
          <p:cNvSpPr/>
          <p:nvPr/>
        </p:nvSpPr>
        <p:spPr>
          <a:xfrm>
            <a:off x="1313423" y="7725382"/>
            <a:ext cx="2525697" cy="2324491"/>
          </a:xfrm>
          <a:prstGeom prst="ellipse">
            <a:avLst/>
          </a:prstGeom>
          <a:ln cmpd="thickThin"/>
        </p:spPr>
        <p:style>
          <a:lnRef idx="1">
            <a:schemeClr val="accent3"/>
          </a:lnRef>
          <a:fillRef idx="3">
            <a:schemeClr val="accent3"/>
          </a:fillRef>
          <a:effectRef idx="2">
            <a:schemeClr val="accent3"/>
          </a:effectRef>
          <a:fontRef idx="minor">
            <a:schemeClr val="lt1"/>
          </a:fontRef>
        </p:style>
        <p:txBody>
          <a:bodyPr rtlCol="0" anchor="ctr"/>
          <a:lstStyle/>
          <a:p>
            <a:pPr algn="ctr"/>
            <a:r>
              <a:rPr lang="es-NI" dirty="0"/>
              <a:t>Una acción de análisis de monitoreo estratégico por medio de visitas de campo </a:t>
            </a:r>
          </a:p>
        </p:txBody>
      </p:sp>
      <p:cxnSp>
        <p:nvCxnSpPr>
          <p:cNvPr id="98" name="Conector recto de flecha 97">
            <a:extLst>
              <a:ext uri="{FF2B5EF4-FFF2-40B4-BE49-F238E27FC236}">
                <a16:creationId xmlns:a16="http://schemas.microsoft.com/office/drawing/2014/main" id="{2E93C3FF-8745-CE76-A0DA-F06D17887F97}"/>
              </a:ext>
            </a:extLst>
          </p:cNvPr>
          <p:cNvCxnSpPr/>
          <p:nvPr/>
        </p:nvCxnSpPr>
        <p:spPr>
          <a:xfrm flipV="1">
            <a:off x="3200400" y="3896883"/>
            <a:ext cx="0" cy="152905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99" name="Gráfico 98" descr="Insignia de cruz con relleno sólido">
            <a:extLst>
              <a:ext uri="{FF2B5EF4-FFF2-40B4-BE49-F238E27FC236}">
                <a16:creationId xmlns:a16="http://schemas.microsoft.com/office/drawing/2014/main" id="{CCCACA3C-8537-F28C-486E-E6227B4DF4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55151" y="4000500"/>
            <a:ext cx="516155" cy="516155"/>
          </a:xfrm>
          <a:prstGeom prst="rect">
            <a:avLst/>
          </a:prstGeom>
        </p:spPr>
      </p:pic>
      <p:sp>
        <p:nvSpPr>
          <p:cNvPr id="6" name="CuadroTexto 5">
            <a:extLst>
              <a:ext uri="{FF2B5EF4-FFF2-40B4-BE49-F238E27FC236}">
                <a16:creationId xmlns:a16="http://schemas.microsoft.com/office/drawing/2014/main" id="{29E99870-526B-103A-A7DB-B784AF1DAD84}"/>
              </a:ext>
            </a:extLst>
          </p:cNvPr>
          <p:cNvSpPr txBox="1"/>
          <p:nvPr/>
        </p:nvSpPr>
        <p:spPr>
          <a:xfrm>
            <a:off x="4839849" y="8641239"/>
            <a:ext cx="1646645" cy="369332"/>
          </a:xfrm>
          <a:prstGeom prst="rect">
            <a:avLst/>
          </a:prstGeom>
          <a:noFill/>
        </p:spPr>
        <p:txBody>
          <a:bodyPr wrap="square" rtlCol="0">
            <a:spAutoFit/>
          </a:bodyPr>
          <a:lstStyle/>
          <a:p>
            <a:r>
              <a:rPr lang="es-NI" dirty="0"/>
              <a:t>2020 (año)</a:t>
            </a:r>
          </a:p>
        </p:txBody>
      </p:sp>
      <p:sp>
        <p:nvSpPr>
          <p:cNvPr id="9" name="Flecha: hacia abajo 8">
            <a:extLst>
              <a:ext uri="{FF2B5EF4-FFF2-40B4-BE49-F238E27FC236}">
                <a16:creationId xmlns:a16="http://schemas.microsoft.com/office/drawing/2014/main" id="{97EEF9D9-3C87-C279-8CA4-9C9F1071DABB}"/>
              </a:ext>
            </a:extLst>
          </p:cNvPr>
          <p:cNvSpPr/>
          <p:nvPr/>
        </p:nvSpPr>
        <p:spPr>
          <a:xfrm>
            <a:off x="8915400" y="5143500"/>
            <a:ext cx="228600" cy="32432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10" name="CuadroTexto 9">
            <a:extLst>
              <a:ext uri="{FF2B5EF4-FFF2-40B4-BE49-F238E27FC236}">
                <a16:creationId xmlns:a16="http://schemas.microsoft.com/office/drawing/2014/main" id="{C3EA4202-9B14-EB89-144D-FD02249CFA5D}"/>
              </a:ext>
            </a:extLst>
          </p:cNvPr>
          <p:cNvSpPr txBox="1"/>
          <p:nvPr/>
        </p:nvSpPr>
        <p:spPr>
          <a:xfrm>
            <a:off x="9190269" y="5001280"/>
            <a:ext cx="1096731" cy="523220"/>
          </a:xfrm>
          <a:prstGeom prst="rect">
            <a:avLst/>
          </a:prstGeom>
          <a:noFill/>
        </p:spPr>
        <p:txBody>
          <a:bodyPr wrap="square" rtlCol="0">
            <a:spAutoFit/>
          </a:bodyPr>
          <a:lstStyle/>
          <a:p>
            <a:r>
              <a:rPr lang="es-NI" sz="1400" dirty="0"/>
              <a:t>80% de la meta </a:t>
            </a:r>
          </a:p>
        </p:txBody>
      </p:sp>
      <p:cxnSp>
        <p:nvCxnSpPr>
          <p:cNvPr id="23" name="Conector recto de flecha 22">
            <a:extLst>
              <a:ext uri="{FF2B5EF4-FFF2-40B4-BE49-F238E27FC236}">
                <a16:creationId xmlns:a16="http://schemas.microsoft.com/office/drawing/2014/main" id="{7C45E5EE-1FE5-5EAE-A7E7-EE327BCDB173}"/>
              </a:ext>
            </a:extLst>
          </p:cNvPr>
          <p:cNvCxnSpPr>
            <a:cxnSpLocks/>
          </p:cNvCxnSpPr>
          <p:nvPr/>
        </p:nvCxnSpPr>
        <p:spPr>
          <a:xfrm>
            <a:off x="8933985" y="8258871"/>
            <a:ext cx="2648415"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7" name="CuadroTexto 26">
            <a:extLst>
              <a:ext uri="{FF2B5EF4-FFF2-40B4-BE49-F238E27FC236}">
                <a16:creationId xmlns:a16="http://schemas.microsoft.com/office/drawing/2014/main" id="{F6F6CA9C-7613-CA41-43AB-478F4B80420E}"/>
              </a:ext>
            </a:extLst>
          </p:cNvPr>
          <p:cNvSpPr txBox="1"/>
          <p:nvPr/>
        </p:nvSpPr>
        <p:spPr>
          <a:xfrm>
            <a:off x="9634922" y="7805507"/>
            <a:ext cx="1666492" cy="369332"/>
          </a:xfrm>
          <a:prstGeom prst="rect">
            <a:avLst/>
          </a:prstGeom>
          <a:noFill/>
        </p:spPr>
        <p:txBody>
          <a:bodyPr wrap="square" rtlCol="0">
            <a:spAutoFit/>
          </a:bodyPr>
          <a:lstStyle/>
          <a:p>
            <a:r>
              <a:rPr lang="es-NI" dirty="0"/>
              <a:t> 26 meses</a:t>
            </a:r>
          </a:p>
        </p:txBody>
      </p:sp>
      <p:pic>
        <p:nvPicPr>
          <p:cNvPr id="36" name="Gráfico 35" descr="Marca de insignia1 con relleno sólido">
            <a:extLst>
              <a:ext uri="{FF2B5EF4-FFF2-40B4-BE49-F238E27FC236}">
                <a16:creationId xmlns:a16="http://schemas.microsoft.com/office/drawing/2014/main" id="{B1717F2F-27AE-C8A8-2DC9-A9D4094617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95988" y="3335600"/>
            <a:ext cx="516155" cy="516155"/>
          </a:xfrm>
          <a:prstGeom prst="rect">
            <a:avLst/>
          </a:prstGeom>
        </p:spPr>
      </p:pic>
    </p:spTree>
    <p:extLst>
      <p:ext uri="{BB962C8B-B14F-4D97-AF65-F5344CB8AC3E}">
        <p14:creationId xmlns:p14="http://schemas.microsoft.com/office/powerpoint/2010/main" val="381768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6"/>
                                        </p:tgtEl>
                                        <p:attrNameLst>
                                          <p:attrName>style.visibility</p:attrName>
                                        </p:attrNameLst>
                                      </p:cBhvr>
                                      <p:to>
                                        <p:strVal val="visible"/>
                                      </p:to>
                                    </p:set>
                                    <p:anim calcmode="lin" valueType="num">
                                      <p:cBhvr additive="base">
                                        <p:cTn id="65" dur="500" fill="hold"/>
                                        <p:tgtEl>
                                          <p:spTgt spid="56"/>
                                        </p:tgtEl>
                                        <p:attrNameLst>
                                          <p:attrName>ppt_x</p:attrName>
                                        </p:attrNameLst>
                                      </p:cBhvr>
                                      <p:tavLst>
                                        <p:tav tm="0">
                                          <p:val>
                                            <p:strVal val="#ppt_x"/>
                                          </p:val>
                                        </p:tav>
                                        <p:tav tm="100000">
                                          <p:val>
                                            <p:strVal val="#ppt_x"/>
                                          </p:val>
                                        </p:tav>
                                      </p:tavLst>
                                    </p:anim>
                                    <p:anim calcmode="lin" valueType="num">
                                      <p:cBhvr additive="base">
                                        <p:cTn id="66" dur="500" fill="hold"/>
                                        <p:tgtEl>
                                          <p:spTgt spid="5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67"/>
                                        </p:tgtEl>
                                        <p:attrNameLst>
                                          <p:attrName>style.visibility</p:attrName>
                                        </p:attrNameLst>
                                      </p:cBhvr>
                                      <p:to>
                                        <p:strVal val="visible"/>
                                      </p:to>
                                    </p:set>
                                    <p:anim calcmode="lin" valueType="num">
                                      <p:cBhvr additive="base">
                                        <p:cTn id="69" dur="500" fill="hold"/>
                                        <p:tgtEl>
                                          <p:spTgt spid="67"/>
                                        </p:tgtEl>
                                        <p:attrNameLst>
                                          <p:attrName>ppt_x</p:attrName>
                                        </p:attrNameLst>
                                      </p:cBhvr>
                                      <p:tavLst>
                                        <p:tav tm="0">
                                          <p:val>
                                            <p:strVal val="#ppt_x"/>
                                          </p:val>
                                        </p:tav>
                                        <p:tav tm="100000">
                                          <p:val>
                                            <p:strVal val="#ppt_x"/>
                                          </p:val>
                                        </p:tav>
                                      </p:tavLst>
                                    </p:anim>
                                    <p:anim calcmode="lin" valueType="num">
                                      <p:cBhvr additive="base">
                                        <p:cTn id="70" dur="500" fill="hold"/>
                                        <p:tgtEl>
                                          <p:spTgt spid="6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anim calcmode="lin" valueType="num">
                                      <p:cBhvr additive="base">
                                        <p:cTn id="73" dur="500" fill="hold"/>
                                        <p:tgtEl>
                                          <p:spTgt spid="73"/>
                                        </p:tgtEl>
                                        <p:attrNameLst>
                                          <p:attrName>ppt_x</p:attrName>
                                        </p:attrNameLst>
                                      </p:cBhvr>
                                      <p:tavLst>
                                        <p:tav tm="0">
                                          <p:val>
                                            <p:strVal val="#ppt_x"/>
                                          </p:val>
                                        </p:tav>
                                        <p:tav tm="100000">
                                          <p:val>
                                            <p:strVal val="#ppt_x"/>
                                          </p:val>
                                        </p:tav>
                                      </p:tavLst>
                                    </p:anim>
                                    <p:anim calcmode="lin" valueType="num">
                                      <p:cBhvr additive="base">
                                        <p:cTn id="7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9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9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4"/>
                                        </p:tgtEl>
                                        <p:attrNameLst>
                                          <p:attrName>style.visibility</p:attrName>
                                        </p:attrNameLst>
                                      </p:cBhvr>
                                      <p:to>
                                        <p:strVal val="visible"/>
                                      </p:to>
                                    </p:set>
                                    <p:animEffect transition="in" filter="fade">
                                      <p:cBhvr>
                                        <p:cTn id="91" dur="500"/>
                                        <p:tgtEl>
                                          <p:spTgt spid="8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fade">
                                      <p:cBhvr>
                                        <p:cTn id="94" dur="500"/>
                                        <p:tgtEl>
                                          <p:spTgt spid="85"/>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90"/>
                                        </p:tgtEl>
                                        <p:attrNameLst>
                                          <p:attrName>style.visibility</p:attrName>
                                        </p:attrNameLst>
                                      </p:cBhvr>
                                      <p:to>
                                        <p:strVal val="visible"/>
                                      </p:to>
                                    </p:set>
                                    <p:animEffect transition="in" filter="fade">
                                      <p:cBhvr>
                                        <p:cTn id="99" dur="1000"/>
                                        <p:tgtEl>
                                          <p:spTgt spid="90"/>
                                        </p:tgtEl>
                                      </p:cBhvr>
                                    </p:animEffect>
                                    <p:anim calcmode="lin" valueType="num">
                                      <p:cBhvr>
                                        <p:cTn id="100" dur="1000" fill="hold"/>
                                        <p:tgtEl>
                                          <p:spTgt spid="90"/>
                                        </p:tgtEl>
                                        <p:attrNameLst>
                                          <p:attrName>ppt_x</p:attrName>
                                        </p:attrNameLst>
                                      </p:cBhvr>
                                      <p:tavLst>
                                        <p:tav tm="0">
                                          <p:val>
                                            <p:strVal val="#ppt_x"/>
                                          </p:val>
                                        </p:tav>
                                        <p:tav tm="100000">
                                          <p:val>
                                            <p:strVal val="#ppt_x"/>
                                          </p:val>
                                        </p:tav>
                                      </p:tavLst>
                                    </p:anim>
                                    <p:anim calcmode="lin" valueType="num">
                                      <p:cBhvr>
                                        <p:cTn id="101" dur="1000" fill="hold"/>
                                        <p:tgtEl>
                                          <p:spTgt spid="90"/>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87"/>
                                        </p:tgtEl>
                                        <p:attrNameLst>
                                          <p:attrName>style.visibility</p:attrName>
                                        </p:attrNameLst>
                                      </p:cBhvr>
                                      <p:to>
                                        <p:strVal val="visible"/>
                                      </p:to>
                                    </p:set>
                                    <p:animEffect transition="in" filter="fade">
                                      <p:cBhvr>
                                        <p:cTn id="104" dur="1000"/>
                                        <p:tgtEl>
                                          <p:spTgt spid="87"/>
                                        </p:tgtEl>
                                      </p:cBhvr>
                                    </p:animEffect>
                                    <p:anim calcmode="lin" valueType="num">
                                      <p:cBhvr>
                                        <p:cTn id="105" dur="1000" fill="hold"/>
                                        <p:tgtEl>
                                          <p:spTgt spid="87"/>
                                        </p:tgtEl>
                                        <p:attrNameLst>
                                          <p:attrName>ppt_x</p:attrName>
                                        </p:attrNameLst>
                                      </p:cBhvr>
                                      <p:tavLst>
                                        <p:tav tm="0">
                                          <p:val>
                                            <p:strVal val="#ppt_x"/>
                                          </p:val>
                                        </p:tav>
                                        <p:tav tm="100000">
                                          <p:val>
                                            <p:strVal val="#ppt_x"/>
                                          </p:val>
                                        </p:tav>
                                      </p:tavLst>
                                    </p:anim>
                                    <p:anim calcmode="lin" valueType="num">
                                      <p:cBhvr>
                                        <p:cTn id="106" dur="1000" fill="hold"/>
                                        <p:tgtEl>
                                          <p:spTgt spid="87"/>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88"/>
                                        </p:tgtEl>
                                        <p:attrNameLst>
                                          <p:attrName>style.visibility</p:attrName>
                                        </p:attrNameLst>
                                      </p:cBhvr>
                                      <p:to>
                                        <p:strVal val="visible"/>
                                      </p:to>
                                    </p:set>
                                    <p:animEffect transition="in" filter="fade">
                                      <p:cBhvr>
                                        <p:cTn id="109" dur="1000"/>
                                        <p:tgtEl>
                                          <p:spTgt spid="88"/>
                                        </p:tgtEl>
                                      </p:cBhvr>
                                    </p:animEffect>
                                    <p:anim calcmode="lin" valueType="num">
                                      <p:cBhvr>
                                        <p:cTn id="110" dur="1000" fill="hold"/>
                                        <p:tgtEl>
                                          <p:spTgt spid="88"/>
                                        </p:tgtEl>
                                        <p:attrNameLst>
                                          <p:attrName>ppt_x</p:attrName>
                                        </p:attrNameLst>
                                      </p:cBhvr>
                                      <p:tavLst>
                                        <p:tav tm="0">
                                          <p:val>
                                            <p:strVal val="#ppt_x"/>
                                          </p:val>
                                        </p:tav>
                                        <p:tav tm="100000">
                                          <p:val>
                                            <p:strVal val="#ppt_x"/>
                                          </p:val>
                                        </p:tav>
                                      </p:tavLst>
                                    </p:anim>
                                    <p:anim calcmode="lin" valueType="num">
                                      <p:cBhvr>
                                        <p:cTn id="111"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94"/>
                                        </p:tgtEl>
                                        <p:attrNameLst>
                                          <p:attrName>style.visibility</p:attrName>
                                        </p:attrNameLst>
                                      </p:cBhvr>
                                      <p:to>
                                        <p:strVal val="visible"/>
                                      </p:to>
                                    </p:set>
                                    <p:animEffect transition="in" filter="barn(inVertical)">
                                      <p:cBhvr>
                                        <p:cTn id="116" dur="500"/>
                                        <p:tgtEl>
                                          <p:spTgt spid="94"/>
                                        </p:tgtEl>
                                      </p:cBhvr>
                                    </p:animEffect>
                                  </p:childTnLst>
                                </p:cTn>
                              </p:par>
                              <p:par>
                                <p:cTn id="117" presetID="16" presetClass="entr" presetSubtype="21" fill="hold" nodeType="with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barn(inVertical)">
                                      <p:cBhvr>
                                        <p:cTn id="119" dur="500"/>
                                        <p:tgtEl>
                                          <p:spTgt spid="30"/>
                                        </p:tgtEl>
                                      </p:cBhvr>
                                    </p:animEffect>
                                  </p:childTnLst>
                                </p:cTn>
                              </p:par>
                              <p:par>
                                <p:cTn id="120" presetID="1" presetClass="entr" presetSubtype="0" fill="hold" nodeType="withEffect">
                                  <p:stCondLst>
                                    <p:cond delay="0"/>
                                  </p:stCondLst>
                                  <p:childTnLst>
                                    <p:set>
                                      <p:cBhvr>
                                        <p:cTn id="12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29" grpId="0"/>
      <p:bldP spid="31" grpId="0"/>
      <p:bldP spid="50" grpId="0"/>
      <p:bldP spid="59" grpId="0"/>
      <p:bldP spid="61" grpId="0"/>
      <p:bldP spid="73" grpId="0"/>
      <p:bldP spid="74" grpId="0"/>
      <p:bldP spid="76" grpId="0"/>
      <p:bldP spid="82" grpId="0"/>
      <p:bldP spid="84" grpId="0"/>
      <p:bldP spid="85" grpId="0"/>
      <p:bldP spid="88" grpId="0"/>
      <p:bldP spid="94" grpId="0" animBg="1"/>
      <p:bldP spid="9" grpId="0" animBg="1"/>
      <p:bldP spid="10"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073F141-4145-EA64-49FD-C29EAB9236D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322" y="9282410"/>
            <a:ext cx="1641477" cy="923330"/>
          </a:xfrm>
          <a:prstGeom prst="rect">
            <a:avLst/>
          </a:prstGeom>
        </p:spPr>
      </p:pic>
      <p:sp>
        <p:nvSpPr>
          <p:cNvPr id="2" name="AutoShape 2">
            <a:extLst>
              <a:ext uri="{FF2B5EF4-FFF2-40B4-BE49-F238E27FC236}">
                <a16:creationId xmlns:a16="http://schemas.microsoft.com/office/drawing/2014/main" id="{69A8CDFE-4B93-5A6E-8596-DE527555CB35}"/>
              </a:ext>
            </a:extLst>
          </p:cNvPr>
          <p:cNvSpPr/>
          <p:nvPr/>
        </p:nvSpPr>
        <p:spPr>
          <a:xfrm>
            <a:off x="0" y="0"/>
            <a:ext cx="18288000" cy="1081042"/>
          </a:xfrm>
          <a:prstGeom prst="rect">
            <a:avLst/>
          </a:prstGeom>
          <a:solidFill>
            <a:schemeClr val="accent1"/>
          </a:solidFill>
        </p:spPr>
      </p:sp>
      <p:sp>
        <p:nvSpPr>
          <p:cNvPr id="3" name="Rectangle 121">
            <a:extLst>
              <a:ext uri="{FF2B5EF4-FFF2-40B4-BE49-F238E27FC236}">
                <a16:creationId xmlns:a16="http://schemas.microsoft.com/office/drawing/2014/main" id="{AEFD4709-93C0-2374-F7E8-694A97AB5C2A}"/>
              </a:ext>
            </a:extLst>
          </p:cNvPr>
          <p:cNvSpPr txBox="1">
            <a:spLocks noChangeArrowheads="1"/>
          </p:cNvSpPr>
          <p:nvPr/>
        </p:nvSpPr>
        <p:spPr bwMode="auto">
          <a:xfrm>
            <a:off x="1926383" y="-10366"/>
            <a:ext cx="1399191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altLang="ko-KR" dirty="0">
                <a:solidFill>
                  <a:schemeClr val="bg1"/>
                </a:solidFill>
              </a:rPr>
              <a:t> </a:t>
            </a:r>
            <a:r>
              <a:rPr lang="es-EC" altLang="ko-KR" sz="6600" spc="95" dirty="0">
                <a:solidFill>
                  <a:schemeClr val="bg1"/>
                </a:solidFill>
                <a:latin typeface="Bebas Neue Cyrillic"/>
                <a:ea typeface="+mn-ea"/>
                <a:cs typeface="+mn-cs"/>
              </a:rPr>
              <a:t>El enfoque de Monitoreo Estratégico- Malaria </a:t>
            </a:r>
            <a:endParaRPr lang="es-EC" altLang="ko-KR" sz="9500" spc="95" dirty="0">
              <a:solidFill>
                <a:schemeClr val="bg1"/>
              </a:solidFill>
              <a:latin typeface="Bebas Neue Cyrillic"/>
              <a:ea typeface="+mn-ea"/>
              <a:cs typeface="+mn-cs"/>
            </a:endParaRPr>
          </a:p>
        </p:txBody>
      </p:sp>
      <p:pic>
        <p:nvPicPr>
          <p:cNvPr id="4" name="Picture 6">
            <a:extLst>
              <a:ext uri="{FF2B5EF4-FFF2-40B4-BE49-F238E27FC236}">
                <a16:creationId xmlns:a16="http://schemas.microsoft.com/office/drawing/2014/main" id="{CD88D4FC-F82C-FF1C-4E90-C046B159B0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2903" y="659603"/>
            <a:ext cx="673897" cy="673897"/>
          </a:xfrm>
          <a:prstGeom prst="rect">
            <a:avLst/>
          </a:prstGeom>
        </p:spPr>
      </p:pic>
      <p:sp>
        <p:nvSpPr>
          <p:cNvPr id="5" name="CuadroTexto 4">
            <a:extLst>
              <a:ext uri="{FF2B5EF4-FFF2-40B4-BE49-F238E27FC236}">
                <a16:creationId xmlns:a16="http://schemas.microsoft.com/office/drawing/2014/main" id="{8388DEFA-73B8-236F-7508-9F651BF686C7}"/>
              </a:ext>
            </a:extLst>
          </p:cNvPr>
          <p:cNvSpPr txBox="1"/>
          <p:nvPr/>
        </p:nvSpPr>
        <p:spPr>
          <a:xfrm rot="16200000">
            <a:off x="-2210829" y="2676435"/>
            <a:ext cx="5791202" cy="1200329"/>
          </a:xfrm>
          <a:prstGeom prst="rect">
            <a:avLst/>
          </a:prstGeom>
          <a:noFill/>
        </p:spPr>
        <p:txBody>
          <a:bodyPr wrap="square" rtlCol="0">
            <a:spAutoFit/>
          </a:bodyPr>
          <a:lstStyle/>
          <a:p>
            <a:r>
              <a:rPr lang="es-NI" sz="7200" dirty="0"/>
              <a:t>Escenario 2</a:t>
            </a:r>
          </a:p>
        </p:txBody>
      </p:sp>
      <p:cxnSp>
        <p:nvCxnSpPr>
          <p:cNvPr id="7" name="Conector recto 6">
            <a:extLst>
              <a:ext uri="{FF2B5EF4-FFF2-40B4-BE49-F238E27FC236}">
                <a16:creationId xmlns:a16="http://schemas.microsoft.com/office/drawing/2014/main" id="{E3B2F593-ABBC-1FC1-3ED3-5CDCA64CAA69}"/>
              </a:ext>
            </a:extLst>
          </p:cNvPr>
          <p:cNvCxnSpPr/>
          <p:nvPr/>
        </p:nvCxnSpPr>
        <p:spPr>
          <a:xfrm>
            <a:off x="3886200" y="2019300"/>
            <a:ext cx="0" cy="6553200"/>
          </a:xfrm>
          <a:prstGeom prst="line">
            <a:avLst/>
          </a:prstGeom>
          <a:ln w="57150">
            <a:headEnd type="triangl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 name="Conector recto 7">
            <a:extLst>
              <a:ext uri="{FF2B5EF4-FFF2-40B4-BE49-F238E27FC236}">
                <a16:creationId xmlns:a16="http://schemas.microsoft.com/office/drawing/2014/main" id="{FD39215C-71ED-9D5C-A9B8-4FDA0F2B29FC}"/>
              </a:ext>
            </a:extLst>
          </p:cNvPr>
          <p:cNvCxnSpPr>
            <a:cxnSpLocks/>
          </p:cNvCxnSpPr>
          <p:nvPr/>
        </p:nvCxnSpPr>
        <p:spPr>
          <a:xfrm flipH="1">
            <a:off x="3886200" y="8572500"/>
            <a:ext cx="10058400" cy="0"/>
          </a:xfrm>
          <a:prstGeom prst="line">
            <a:avLst/>
          </a:prstGeom>
          <a:ln w="57150">
            <a:headEnd type="triangl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11" name="23 Grupo">
            <a:extLst>
              <a:ext uri="{FF2B5EF4-FFF2-40B4-BE49-F238E27FC236}">
                <a16:creationId xmlns:a16="http://schemas.microsoft.com/office/drawing/2014/main" id="{4C8B93C5-BDE7-9D8F-DA1E-FDA6207D04B3}"/>
              </a:ext>
            </a:extLst>
          </p:cNvPr>
          <p:cNvGrpSpPr/>
          <p:nvPr/>
        </p:nvGrpSpPr>
        <p:grpSpPr>
          <a:xfrm>
            <a:off x="5029200" y="6743700"/>
            <a:ext cx="702268" cy="1515171"/>
            <a:chOff x="611560" y="4293096"/>
            <a:chExt cx="468178" cy="1165449"/>
          </a:xfrm>
        </p:grpSpPr>
        <p:sp>
          <p:nvSpPr>
            <p:cNvPr id="12" name="Rectangle 1035">
              <a:extLst>
                <a:ext uri="{FF2B5EF4-FFF2-40B4-BE49-F238E27FC236}">
                  <a16:creationId xmlns:a16="http://schemas.microsoft.com/office/drawing/2014/main" id="{7E73A5ED-C045-9583-89BD-1E448EE6A963}"/>
                </a:ext>
              </a:extLst>
            </p:cNvPr>
            <p:cNvSpPr>
              <a:spLocks noChangeArrowheads="1"/>
            </p:cNvSpPr>
            <p:nvPr/>
          </p:nvSpPr>
          <p:spPr bwMode="auto">
            <a:xfrm>
              <a:off x="622538" y="4312568"/>
              <a:ext cx="457200" cy="5334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s-CR" sz="2700"/>
            </a:p>
          </p:txBody>
        </p:sp>
        <p:sp>
          <p:nvSpPr>
            <p:cNvPr id="13" name="Line 1037">
              <a:extLst>
                <a:ext uri="{FF2B5EF4-FFF2-40B4-BE49-F238E27FC236}">
                  <a16:creationId xmlns:a16="http://schemas.microsoft.com/office/drawing/2014/main" id="{5F1835ED-463C-242D-DBAC-5B681018EB17}"/>
                </a:ext>
              </a:extLst>
            </p:cNvPr>
            <p:cNvSpPr>
              <a:spLocks noChangeShapeType="1"/>
            </p:cNvSpPr>
            <p:nvPr/>
          </p:nvSpPr>
          <p:spPr bwMode="auto">
            <a:xfrm flipH="1">
              <a:off x="611560" y="4293096"/>
              <a:ext cx="457200" cy="533400"/>
            </a:xfrm>
            <a:prstGeom prst="line">
              <a:avLst/>
            </a:prstGeom>
            <a:noFill/>
            <a:ln w="9525">
              <a:solidFill>
                <a:schemeClr val="tx1"/>
              </a:solidFill>
              <a:round/>
              <a:headEnd/>
              <a:tailEnd/>
            </a:ln>
            <a:effectLst/>
          </p:spPr>
          <p:txBody>
            <a:bodyPr/>
            <a:lstStyle/>
            <a:p>
              <a:endParaRPr lang="es-CR" sz="2700"/>
            </a:p>
          </p:txBody>
        </p:sp>
        <p:sp>
          <p:nvSpPr>
            <p:cNvPr id="14" name="Line 1038">
              <a:extLst>
                <a:ext uri="{FF2B5EF4-FFF2-40B4-BE49-F238E27FC236}">
                  <a16:creationId xmlns:a16="http://schemas.microsoft.com/office/drawing/2014/main" id="{DB4F2ADB-4D99-898F-B44B-A48FAAF6A57B}"/>
                </a:ext>
              </a:extLst>
            </p:cNvPr>
            <p:cNvSpPr>
              <a:spLocks noChangeShapeType="1"/>
            </p:cNvSpPr>
            <p:nvPr/>
          </p:nvSpPr>
          <p:spPr bwMode="auto">
            <a:xfrm>
              <a:off x="622538" y="4312568"/>
              <a:ext cx="457200" cy="533400"/>
            </a:xfrm>
            <a:prstGeom prst="line">
              <a:avLst/>
            </a:prstGeom>
            <a:noFill/>
            <a:ln w="9525">
              <a:solidFill>
                <a:schemeClr val="tx1"/>
              </a:solidFill>
              <a:round/>
              <a:headEnd/>
              <a:tailEnd/>
            </a:ln>
            <a:effectLst/>
          </p:spPr>
          <p:txBody>
            <a:bodyPr/>
            <a:lstStyle/>
            <a:p>
              <a:endParaRPr lang="es-CR" sz="2700"/>
            </a:p>
          </p:txBody>
        </p:sp>
        <p:sp>
          <p:nvSpPr>
            <p:cNvPr id="15" name="Text Box 1046">
              <a:extLst>
                <a:ext uri="{FF2B5EF4-FFF2-40B4-BE49-F238E27FC236}">
                  <a16:creationId xmlns:a16="http://schemas.microsoft.com/office/drawing/2014/main" id="{8D2CA8BF-5BEC-2306-71AC-8C48F5E32A1F}"/>
                </a:ext>
              </a:extLst>
            </p:cNvPr>
            <p:cNvSpPr txBox="1">
              <a:spLocks noChangeArrowheads="1"/>
            </p:cNvSpPr>
            <p:nvPr/>
          </p:nvSpPr>
          <p:spPr bwMode="auto">
            <a:xfrm>
              <a:off x="682863" y="4809456"/>
              <a:ext cx="289823" cy="338554"/>
            </a:xfrm>
            <a:prstGeom prst="rect">
              <a:avLst/>
            </a:prstGeom>
            <a:noFill/>
            <a:ln w="9525">
              <a:noFill/>
              <a:miter lim="800000"/>
              <a:headEnd/>
              <a:tailEnd/>
            </a:ln>
            <a:effectLst/>
          </p:spPr>
          <p:txBody>
            <a:bodyPr wrap="none">
              <a:spAutoFit/>
            </a:bodyPr>
            <a:lstStyle/>
            <a:p>
              <a:r>
                <a:rPr lang="es-MX" sz="2700" b="1" dirty="0">
                  <a:latin typeface="Arial" charset="0"/>
                </a:rPr>
                <a:t>A</a:t>
              </a:r>
              <a:endParaRPr lang="es-ES" sz="2700" b="1" dirty="0">
                <a:latin typeface="Arial" charset="0"/>
              </a:endParaRPr>
            </a:p>
          </p:txBody>
        </p:sp>
        <p:sp>
          <p:nvSpPr>
            <p:cNvPr id="16" name="Text Box 1061">
              <a:extLst>
                <a:ext uri="{FF2B5EF4-FFF2-40B4-BE49-F238E27FC236}">
                  <a16:creationId xmlns:a16="http://schemas.microsoft.com/office/drawing/2014/main" id="{00A76BBF-D933-21B6-DFC2-7DEE788241A2}"/>
                </a:ext>
              </a:extLst>
            </p:cNvPr>
            <p:cNvSpPr txBox="1">
              <a:spLocks noChangeArrowheads="1"/>
            </p:cNvSpPr>
            <p:nvPr/>
          </p:nvSpPr>
          <p:spPr bwMode="auto">
            <a:xfrm>
              <a:off x="893933" y="5150768"/>
              <a:ext cx="123154" cy="307777"/>
            </a:xfrm>
            <a:prstGeom prst="rect">
              <a:avLst/>
            </a:prstGeom>
            <a:noFill/>
            <a:ln w="9525">
              <a:noFill/>
              <a:miter lim="800000"/>
              <a:headEnd/>
              <a:tailEnd/>
            </a:ln>
            <a:effectLst/>
          </p:spPr>
          <p:txBody>
            <a:bodyPr wrap="none">
              <a:spAutoFit/>
            </a:bodyPr>
            <a:lstStyle/>
            <a:p>
              <a:pPr algn="ctr"/>
              <a:endParaRPr lang="es-ES" sz="2400" b="1" u="sng" dirty="0">
                <a:latin typeface="Arial" charset="0"/>
              </a:endParaRPr>
            </a:p>
          </p:txBody>
        </p:sp>
      </p:grpSp>
      <p:grpSp>
        <p:nvGrpSpPr>
          <p:cNvPr id="17" name="17 Grupo">
            <a:extLst>
              <a:ext uri="{FF2B5EF4-FFF2-40B4-BE49-F238E27FC236}">
                <a16:creationId xmlns:a16="http://schemas.microsoft.com/office/drawing/2014/main" id="{6EF5E52F-3C3C-768D-394F-6D22A12B416D}"/>
              </a:ext>
            </a:extLst>
          </p:cNvPr>
          <p:cNvGrpSpPr/>
          <p:nvPr/>
        </p:nvGrpSpPr>
        <p:grpSpPr>
          <a:xfrm>
            <a:off x="11582400" y="2812669"/>
            <a:ext cx="609599" cy="1107996"/>
            <a:chOff x="5880338" y="1990056"/>
            <a:chExt cx="457200" cy="950912"/>
          </a:xfrm>
        </p:grpSpPr>
        <p:sp>
          <p:nvSpPr>
            <p:cNvPr id="18" name="Rectangle 1036">
              <a:extLst>
                <a:ext uri="{FF2B5EF4-FFF2-40B4-BE49-F238E27FC236}">
                  <a16:creationId xmlns:a16="http://schemas.microsoft.com/office/drawing/2014/main" id="{7437B4B1-B86B-DECF-2BAF-974A773554D6}"/>
                </a:ext>
              </a:extLst>
            </p:cNvPr>
            <p:cNvSpPr>
              <a:spLocks noChangeArrowheads="1"/>
            </p:cNvSpPr>
            <p:nvPr/>
          </p:nvSpPr>
          <p:spPr bwMode="auto">
            <a:xfrm>
              <a:off x="5880338" y="2407568"/>
              <a:ext cx="457200" cy="53340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s-CR" sz="2700"/>
            </a:p>
          </p:txBody>
        </p:sp>
        <p:grpSp>
          <p:nvGrpSpPr>
            <p:cNvPr id="19" name="19 Grupo">
              <a:extLst>
                <a:ext uri="{FF2B5EF4-FFF2-40B4-BE49-F238E27FC236}">
                  <a16:creationId xmlns:a16="http://schemas.microsoft.com/office/drawing/2014/main" id="{64F12F33-3210-5965-CFF3-DB1AD8538FDA}"/>
                </a:ext>
              </a:extLst>
            </p:cNvPr>
            <p:cNvGrpSpPr/>
            <p:nvPr/>
          </p:nvGrpSpPr>
          <p:grpSpPr>
            <a:xfrm>
              <a:off x="5880338" y="1990056"/>
              <a:ext cx="457200" cy="950912"/>
              <a:chOff x="5880338" y="1990056"/>
              <a:chExt cx="457200" cy="950912"/>
            </a:xfrm>
          </p:grpSpPr>
          <p:sp>
            <p:nvSpPr>
              <p:cNvPr id="20" name="Line 1039">
                <a:extLst>
                  <a:ext uri="{FF2B5EF4-FFF2-40B4-BE49-F238E27FC236}">
                    <a16:creationId xmlns:a16="http://schemas.microsoft.com/office/drawing/2014/main" id="{EF6B29F9-7D2A-D9F0-DCDF-801F39E9EE2D}"/>
                  </a:ext>
                </a:extLst>
              </p:cNvPr>
              <p:cNvSpPr>
                <a:spLocks noChangeShapeType="1"/>
              </p:cNvSpPr>
              <p:nvPr/>
            </p:nvSpPr>
            <p:spPr bwMode="auto">
              <a:xfrm flipH="1">
                <a:off x="5880338" y="2407568"/>
                <a:ext cx="457200" cy="533400"/>
              </a:xfrm>
              <a:prstGeom prst="line">
                <a:avLst/>
              </a:prstGeom>
              <a:noFill/>
              <a:ln w="9525">
                <a:solidFill>
                  <a:schemeClr val="tx1"/>
                </a:solidFill>
                <a:round/>
                <a:headEnd/>
                <a:tailEnd/>
              </a:ln>
              <a:effectLst/>
            </p:spPr>
            <p:txBody>
              <a:bodyPr/>
              <a:lstStyle/>
              <a:p>
                <a:endParaRPr lang="es-CR" sz="2700"/>
              </a:p>
            </p:txBody>
          </p:sp>
          <p:sp>
            <p:nvSpPr>
              <p:cNvPr id="21" name="Line 1040">
                <a:extLst>
                  <a:ext uri="{FF2B5EF4-FFF2-40B4-BE49-F238E27FC236}">
                    <a16:creationId xmlns:a16="http://schemas.microsoft.com/office/drawing/2014/main" id="{51D1C92D-1982-40A9-4411-E937BA8B1DF7}"/>
                  </a:ext>
                </a:extLst>
              </p:cNvPr>
              <p:cNvSpPr>
                <a:spLocks noChangeShapeType="1"/>
              </p:cNvSpPr>
              <p:nvPr/>
            </p:nvSpPr>
            <p:spPr bwMode="auto">
              <a:xfrm>
                <a:off x="5880338" y="2407568"/>
                <a:ext cx="457200" cy="533400"/>
              </a:xfrm>
              <a:prstGeom prst="line">
                <a:avLst/>
              </a:prstGeom>
              <a:noFill/>
              <a:ln w="9525">
                <a:solidFill>
                  <a:schemeClr val="tx1"/>
                </a:solidFill>
                <a:round/>
                <a:headEnd/>
                <a:tailEnd/>
              </a:ln>
              <a:effectLst/>
            </p:spPr>
            <p:txBody>
              <a:bodyPr/>
              <a:lstStyle/>
              <a:p>
                <a:endParaRPr lang="es-CR" sz="2700"/>
              </a:p>
            </p:txBody>
          </p:sp>
          <p:sp>
            <p:nvSpPr>
              <p:cNvPr id="22" name="Text Box 1047">
                <a:extLst>
                  <a:ext uri="{FF2B5EF4-FFF2-40B4-BE49-F238E27FC236}">
                    <a16:creationId xmlns:a16="http://schemas.microsoft.com/office/drawing/2014/main" id="{6CF79E99-1544-ECDA-92D6-38181D0AFE9A}"/>
                  </a:ext>
                </a:extLst>
              </p:cNvPr>
              <p:cNvSpPr txBox="1">
                <a:spLocks noChangeArrowheads="1"/>
              </p:cNvSpPr>
              <p:nvPr/>
            </p:nvSpPr>
            <p:spPr bwMode="auto">
              <a:xfrm>
                <a:off x="6016863" y="1990056"/>
                <a:ext cx="289822" cy="338554"/>
              </a:xfrm>
              <a:prstGeom prst="rect">
                <a:avLst/>
              </a:prstGeom>
              <a:noFill/>
              <a:ln w="9525">
                <a:noFill/>
                <a:miter lim="800000"/>
                <a:headEnd/>
                <a:tailEnd/>
              </a:ln>
              <a:effectLst/>
            </p:spPr>
            <p:txBody>
              <a:bodyPr wrap="none">
                <a:spAutoFit/>
              </a:bodyPr>
              <a:lstStyle/>
              <a:p>
                <a:r>
                  <a:rPr lang="es-MX" sz="2700" b="1">
                    <a:latin typeface="Arial" charset="0"/>
                  </a:rPr>
                  <a:t>B</a:t>
                </a:r>
                <a:endParaRPr lang="es-ES" sz="2700" b="1">
                  <a:latin typeface="Arial" charset="0"/>
                </a:endParaRPr>
              </a:p>
            </p:txBody>
          </p:sp>
        </p:grpSp>
      </p:grpSp>
      <p:cxnSp>
        <p:nvCxnSpPr>
          <p:cNvPr id="28" name="Conector recto 27">
            <a:extLst>
              <a:ext uri="{FF2B5EF4-FFF2-40B4-BE49-F238E27FC236}">
                <a16:creationId xmlns:a16="http://schemas.microsoft.com/office/drawing/2014/main" id="{B663C0C0-598A-A19F-7A79-9B845D596EB3}"/>
              </a:ext>
            </a:extLst>
          </p:cNvPr>
          <p:cNvCxnSpPr>
            <a:stCxn id="18" idx="1"/>
          </p:cNvCxnSpPr>
          <p:nvPr/>
        </p:nvCxnSpPr>
        <p:spPr>
          <a:xfrm flipH="1">
            <a:off x="3886200" y="3609908"/>
            <a:ext cx="7696200" cy="0"/>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cxnSp>
        <p:nvCxnSpPr>
          <p:cNvPr id="26" name="Conector recto 25">
            <a:extLst>
              <a:ext uri="{FF2B5EF4-FFF2-40B4-BE49-F238E27FC236}">
                <a16:creationId xmlns:a16="http://schemas.microsoft.com/office/drawing/2014/main" id="{5FC96650-EE97-BA47-27BA-29037567DF11}"/>
              </a:ext>
            </a:extLst>
          </p:cNvPr>
          <p:cNvCxnSpPr>
            <a:stCxn id="13" idx="0"/>
            <a:endCxn id="18" idx="1"/>
          </p:cNvCxnSpPr>
          <p:nvPr/>
        </p:nvCxnSpPr>
        <p:spPr>
          <a:xfrm flipV="1">
            <a:off x="5715001" y="3609908"/>
            <a:ext cx="5867399" cy="3133792"/>
          </a:xfrm>
          <a:prstGeom prst="line">
            <a:avLst/>
          </a:prstGeom>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1BECC549-9C12-B418-6CF8-B2CB405B6BD4}"/>
              </a:ext>
            </a:extLst>
          </p:cNvPr>
          <p:cNvSpPr txBox="1"/>
          <p:nvPr/>
        </p:nvSpPr>
        <p:spPr>
          <a:xfrm>
            <a:off x="2514600" y="3403431"/>
            <a:ext cx="1371600" cy="369332"/>
          </a:xfrm>
          <a:prstGeom prst="rect">
            <a:avLst/>
          </a:prstGeom>
          <a:noFill/>
        </p:spPr>
        <p:txBody>
          <a:bodyPr wrap="square" rtlCol="0">
            <a:spAutoFit/>
          </a:bodyPr>
          <a:lstStyle/>
          <a:p>
            <a:r>
              <a:rPr lang="es-NI" dirty="0"/>
              <a:t>30 millones</a:t>
            </a:r>
          </a:p>
        </p:txBody>
      </p:sp>
      <p:sp>
        <p:nvSpPr>
          <p:cNvPr id="31" name="CuadroTexto 30">
            <a:extLst>
              <a:ext uri="{FF2B5EF4-FFF2-40B4-BE49-F238E27FC236}">
                <a16:creationId xmlns:a16="http://schemas.microsoft.com/office/drawing/2014/main" id="{EF7D9121-CBDA-A6ED-B1C1-33FD36818C4F}"/>
              </a:ext>
            </a:extLst>
          </p:cNvPr>
          <p:cNvSpPr txBox="1"/>
          <p:nvPr/>
        </p:nvSpPr>
        <p:spPr>
          <a:xfrm>
            <a:off x="2514600" y="6883569"/>
            <a:ext cx="1371600" cy="369332"/>
          </a:xfrm>
          <a:prstGeom prst="rect">
            <a:avLst/>
          </a:prstGeom>
          <a:noFill/>
        </p:spPr>
        <p:txBody>
          <a:bodyPr wrap="square" rtlCol="0">
            <a:spAutoFit/>
          </a:bodyPr>
          <a:lstStyle/>
          <a:p>
            <a:r>
              <a:rPr lang="es-NI" dirty="0"/>
              <a:t>10 millones</a:t>
            </a:r>
          </a:p>
        </p:txBody>
      </p:sp>
      <p:sp>
        <p:nvSpPr>
          <p:cNvPr id="32" name="CuadroTexto 31">
            <a:extLst>
              <a:ext uri="{FF2B5EF4-FFF2-40B4-BE49-F238E27FC236}">
                <a16:creationId xmlns:a16="http://schemas.microsoft.com/office/drawing/2014/main" id="{42615776-E29D-FF45-63D1-E665E380287B}"/>
              </a:ext>
            </a:extLst>
          </p:cNvPr>
          <p:cNvSpPr txBox="1"/>
          <p:nvPr/>
        </p:nvSpPr>
        <p:spPr>
          <a:xfrm rot="16200000">
            <a:off x="2601539" y="1990569"/>
            <a:ext cx="1803694" cy="369332"/>
          </a:xfrm>
          <a:prstGeom prst="rect">
            <a:avLst/>
          </a:prstGeom>
          <a:noFill/>
        </p:spPr>
        <p:txBody>
          <a:bodyPr wrap="square" rtlCol="0">
            <a:spAutoFit/>
          </a:bodyPr>
          <a:lstStyle/>
          <a:p>
            <a:r>
              <a:rPr lang="es-NI" dirty="0"/>
              <a:t>BENEFICIARIO</a:t>
            </a:r>
          </a:p>
        </p:txBody>
      </p:sp>
      <p:sp>
        <p:nvSpPr>
          <p:cNvPr id="33" name="CuadroTexto 32">
            <a:extLst>
              <a:ext uri="{FF2B5EF4-FFF2-40B4-BE49-F238E27FC236}">
                <a16:creationId xmlns:a16="http://schemas.microsoft.com/office/drawing/2014/main" id="{19A1AEAD-FCFC-B7C8-429D-54E29BDDA5D2}"/>
              </a:ext>
            </a:extLst>
          </p:cNvPr>
          <p:cNvSpPr txBox="1"/>
          <p:nvPr/>
        </p:nvSpPr>
        <p:spPr>
          <a:xfrm>
            <a:off x="14028274" y="8341783"/>
            <a:ext cx="1219200" cy="369332"/>
          </a:xfrm>
          <a:prstGeom prst="rect">
            <a:avLst/>
          </a:prstGeom>
          <a:noFill/>
        </p:spPr>
        <p:txBody>
          <a:bodyPr wrap="square" rtlCol="0">
            <a:spAutoFit/>
          </a:bodyPr>
          <a:lstStyle/>
          <a:p>
            <a:r>
              <a:rPr lang="es-NI" dirty="0"/>
              <a:t>TIEMPO</a:t>
            </a:r>
          </a:p>
        </p:txBody>
      </p:sp>
      <p:sp>
        <p:nvSpPr>
          <p:cNvPr id="34" name="CuadroTexto 33">
            <a:extLst>
              <a:ext uri="{FF2B5EF4-FFF2-40B4-BE49-F238E27FC236}">
                <a16:creationId xmlns:a16="http://schemas.microsoft.com/office/drawing/2014/main" id="{33B936E2-1C6B-EB68-6187-C3712219276A}"/>
              </a:ext>
            </a:extLst>
          </p:cNvPr>
          <p:cNvSpPr txBox="1"/>
          <p:nvPr/>
        </p:nvSpPr>
        <p:spPr>
          <a:xfrm>
            <a:off x="12642672" y="1309640"/>
            <a:ext cx="5515641" cy="646331"/>
          </a:xfrm>
          <a:prstGeom prst="rect">
            <a:avLst/>
          </a:prstGeom>
          <a:noFill/>
        </p:spPr>
        <p:txBody>
          <a:bodyPr wrap="square">
            <a:spAutoFit/>
          </a:bodyPr>
          <a:lstStyle/>
          <a:p>
            <a:r>
              <a:rPr lang="es-ES" b="1" dirty="0">
                <a:solidFill>
                  <a:srgbClr val="254E72"/>
                </a:solidFill>
                <a:latin typeface="Assistant Regular"/>
              </a:rPr>
              <a:t>CONTRIBUCIÓN A LA RESPUESTA NACIONAL DE VIH DE CONASIDA A L A ESTRATEGIA 95-95-95</a:t>
            </a:r>
            <a:endParaRPr lang="es-NI" b="1" dirty="0"/>
          </a:p>
        </p:txBody>
      </p:sp>
      <p:sp>
        <p:nvSpPr>
          <p:cNvPr id="38" name="CuadroTexto 37">
            <a:extLst>
              <a:ext uri="{FF2B5EF4-FFF2-40B4-BE49-F238E27FC236}">
                <a16:creationId xmlns:a16="http://schemas.microsoft.com/office/drawing/2014/main" id="{33DF18B9-92A1-6C0A-932B-F02EEEC83949}"/>
              </a:ext>
            </a:extLst>
          </p:cNvPr>
          <p:cNvSpPr txBox="1"/>
          <p:nvPr/>
        </p:nvSpPr>
        <p:spPr>
          <a:xfrm>
            <a:off x="11612383" y="8757166"/>
            <a:ext cx="1219200" cy="369332"/>
          </a:xfrm>
          <a:prstGeom prst="rect">
            <a:avLst/>
          </a:prstGeom>
          <a:noFill/>
        </p:spPr>
        <p:txBody>
          <a:bodyPr wrap="square" rtlCol="0">
            <a:spAutoFit/>
          </a:bodyPr>
          <a:lstStyle/>
          <a:p>
            <a:r>
              <a:rPr lang="es-NI" dirty="0"/>
              <a:t>3 AÑOS</a:t>
            </a:r>
          </a:p>
        </p:txBody>
      </p:sp>
      <p:cxnSp>
        <p:nvCxnSpPr>
          <p:cNvPr id="39" name="Conector recto 38">
            <a:extLst>
              <a:ext uri="{FF2B5EF4-FFF2-40B4-BE49-F238E27FC236}">
                <a16:creationId xmlns:a16="http://schemas.microsoft.com/office/drawing/2014/main" id="{AA792712-F0B7-4A37-0387-1AA069DC70D1}"/>
              </a:ext>
            </a:extLst>
          </p:cNvPr>
          <p:cNvCxnSpPr/>
          <p:nvPr/>
        </p:nvCxnSpPr>
        <p:spPr>
          <a:xfrm flipH="1">
            <a:off x="3867200" y="7124700"/>
            <a:ext cx="1143991" cy="0"/>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cxnSp>
        <p:nvCxnSpPr>
          <p:cNvPr id="41" name="Conector: angular 40">
            <a:extLst>
              <a:ext uri="{FF2B5EF4-FFF2-40B4-BE49-F238E27FC236}">
                <a16:creationId xmlns:a16="http://schemas.microsoft.com/office/drawing/2014/main" id="{A8F68466-2E27-2F7E-FB6E-EF4648AF2A05}"/>
              </a:ext>
            </a:extLst>
          </p:cNvPr>
          <p:cNvCxnSpPr>
            <a:cxnSpLocks/>
          </p:cNvCxnSpPr>
          <p:nvPr/>
        </p:nvCxnSpPr>
        <p:spPr>
          <a:xfrm flipV="1">
            <a:off x="12218963" y="2281283"/>
            <a:ext cx="3006415" cy="1187456"/>
          </a:xfrm>
          <a:prstGeom prst="bentConnector3">
            <a:avLst>
              <a:gd name="adj1" fmla="val 100444"/>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id="{CEF85C3E-F453-75A2-6F6A-4945055FDB73}"/>
              </a:ext>
            </a:extLst>
          </p:cNvPr>
          <p:cNvSpPr txBox="1"/>
          <p:nvPr/>
        </p:nvSpPr>
        <p:spPr>
          <a:xfrm rot="19897894">
            <a:off x="6726040" y="4726919"/>
            <a:ext cx="3657600" cy="369332"/>
          </a:xfrm>
          <a:prstGeom prst="rect">
            <a:avLst/>
          </a:prstGeom>
          <a:noFill/>
        </p:spPr>
        <p:txBody>
          <a:bodyPr wrap="square" rtlCol="0">
            <a:spAutoFit/>
          </a:bodyPr>
          <a:lstStyle/>
          <a:p>
            <a:r>
              <a:rPr lang="es-NI" dirty="0"/>
              <a:t>Estrategia de la subvención</a:t>
            </a:r>
          </a:p>
        </p:txBody>
      </p:sp>
      <p:sp>
        <p:nvSpPr>
          <p:cNvPr id="46" name="Oval 1063">
            <a:extLst>
              <a:ext uri="{FF2B5EF4-FFF2-40B4-BE49-F238E27FC236}">
                <a16:creationId xmlns:a16="http://schemas.microsoft.com/office/drawing/2014/main" id="{D29C75A2-E635-ABF2-A53D-586B529A711C}"/>
              </a:ext>
            </a:extLst>
          </p:cNvPr>
          <p:cNvSpPr>
            <a:spLocks noChangeArrowheads="1"/>
          </p:cNvSpPr>
          <p:nvPr/>
        </p:nvSpPr>
        <p:spPr bwMode="auto">
          <a:xfrm>
            <a:off x="6629317" y="6057900"/>
            <a:ext cx="228600" cy="228600"/>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s-CR" sz="2700"/>
          </a:p>
        </p:txBody>
      </p:sp>
      <p:sp>
        <p:nvSpPr>
          <p:cNvPr id="47" name="Text Box 1067">
            <a:extLst>
              <a:ext uri="{FF2B5EF4-FFF2-40B4-BE49-F238E27FC236}">
                <a16:creationId xmlns:a16="http://schemas.microsoft.com/office/drawing/2014/main" id="{9BD51998-0FE3-BC5B-513B-BAF9D2C027F0}"/>
              </a:ext>
            </a:extLst>
          </p:cNvPr>
          <p:cNvSpPr txBox="1">
            <a:spLocks noChangeArrowheads="1"/>
          </p:cNvSpPr>
          <p:nvPr/>
        </p:nvSpPr>
        <p:spPr bwMode="auto">
          <a:xfrm>
            <a:off x="6819702" y="6237572"/>
            <a:ext cx="5093061" cy="338554"/>
          </a:xfrm>
          <a:prstGeom prst="rect">
            <a:avLst/>
          </a:prstGeom>
          <a:noFill/>
          <a:ln w="9525">
            <a:noFill/>
            <a:miter lim="800000"/>
            <a:headEnd/>
            <a:tailEnd/>
          </a:ln>
          <a:effectLst/>
        </p:spPr>
        <p:txBody>
          <a:bodyPr wrap="none">
            <a:spAutoFit/>
          </a:bodyPr>
          <a:lstStyle/>
          <a:p>
            <a:r>
              <a:rPr lang="es-MX" sz="1600" dirty="0">
                <a:latin typeface="Arial" charset="0"/>
              </a:rPr>
              <a:t>A</a:t>
            </a:r>
            <a:r>
              <a:rPr lang="es-MX" sz="1600" dirty="0">
                <a:latin typeface="Arial" charset="0"/>
                <a:ea typeface="Arial Unicode MS" pitchFamily="34" charset="-128"/>
                <a:cs typeface="Arial Unicode MS" pitchFamily="34" charset="-128"/>
              </a:rPr>
              <a:t>₁ (PC con acceso a prueba de VIH y uso de condón)</a:t>
            </a:r>
            <a:endParaRPr lang="es-ES" sz="1600" dirty="0">
              <a:latin typeface="Arial" charset="0"/>
              <a:ea typeface="Arial Unicode MS" pitchFamily="34" charset="-128"/>
              <a:cs typeface="Arial Unicode MS" pitchFamily="34" charset="-128"/>
            </a:endParaRPr>
          </a:p>
        </p:txBody>
      </p:sp>
      <p:pic>
        <p:nvPicPr>
          <p:cNvPr id="49" name="Gráfico 48" descr="Monedas contorno">
            <a:extLst>
              <a:ext uri="{FF2B5EF4-FFF2-40B4-BE49-F238E27FC236}">
                <a16:creationId xmlns:a16="http://schemas.microsoft.com/office/drawing/2014/main" id="{E96E09CB-0EF8-D9AE-0E31-44D9B1BE42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726833" y="4956416"/>
            <a:ext cx="558689" cy="560593"/>
          </a:xfrm>
          <a:prstGeom prst="rect">
            <a:avLst/>
          </a:prstGeom>
        </p:spPr>
      </p:pic>
      <p:sp>
        <p:nvSpPr>
          <p:cNvPr id="50" name="CuadroTexto 49">
            <a:extLst>
              <a:ext uri="{FF2B5EF4-FFF2-40B4-BE49-F238E27FC236}">
                <a16:creationId xmlns:a16="http://schemas.microsoft.com/office/drawing/2014/main" id="{58993B92-781D-8A0A-B0FE-E3B1457AB965}"/>
              </a:ext>
            </a:extLst>
          </p:cNvPr>
          <p:cNvSpPr txBox="1"/>
          <p:nvPr/>
        </p:nvSpPr>
        <p:spPr>
          <a:xfrm>
            <a:off x="14472947" y="4904151"/>
            <a:ext cx="3674491" cy="646331"/>
          </a:xfrm>
          <a:prstGeom prst="rect">
            <a:avLst/>
          </a:prstGeom>
          <a:noFill/>
        </p:spPr>
        <p:txBody>
          <a:bodyPr wrap="square" rtlCol="0">
            <a:spAutoFit/>
          </a:bodyPr>
          <a:lstStyle/>
          <a:p>
            <a:r>
              <a:rPr lang="es-NI" dirty="0"/>
              <a:t>Recibimos el financiamiento a tiempo</a:t>
            </a:r>
          </a:p>
        </p:txBody>
      </p:sp>
      <p:sp>
        <p:nvSpPr>
          <p:cNvPr id="51" name="Oval 1064">
            <a:extLst>
              <a:ext uri="{FF2B5EF4-FFF2-40B4-BE49-F238E27FC236}">
                <a16:creationId xmlns:a16="http://schemas.microsoft.com/office/drawing/2014/main" id="{5820E4A2-DC2D-88BA-7D78-D0E7BC063D48}"/>
              </a:ext>
            </a:extLst>
          </p:cNvPr>
          <p:cNvSpPr>
            <a:spLocks noChangeArrowheads="1"/>
          </p:cNvSpPr>
          <p:nvPr/>
        </p:nvSpPr>
        <p:spPr bwMode="auto">
          <a:xfrm>
            <a:off x="8563159" y="5067300"/>
            <a:ext cx="228600" cy="228600"/>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s-CR" sz="2700"/>
          </a:p>
        </p:txBody>
      </p:sp>
      <p:sp>
        <p:nvSpPr>
          <p:cNvPr id="52" name="Oval 1065">
            <a:extLst>
              <a:ext uri="{FF2B5EF4-FFF2-40B4-BE49-F238E27FC236}">
                <a16:creationId xmlns:a16="http://schemas.microsoft.com/office/drawing/2014/main" id="{06202295-2CE4-30C7-5CD5-F46C079453D3}"/>
              </a:ext>
            </a:extLst>
          </p:cNvPr>
          <p:cNvSpPr>
            <a:spLocks noChangeArrowheads="1"/>
          </p:cNvSpPr>
          <p:nvPr/>
        </p:nvSpPr>
        <p:spPr bwMode="auto">
          <a:xfrm>
            <a:off x="9906000" y="4381500"/>
            <a:ext cx="228600" cy="228600"/>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s-CR" sz="2700"/>
          </a:p>
        </p:txBody>
      </p:sp>
      <p:pic>
        <p:nvPicPr>
          <p:cNvPr id="56" name="Gráfico 55" descr="Insignia de cruz con relleno sólido">
            <a:extLst>
              <a:ext uri="{FF2B5EF4-FFF2-40B4-BE49-F238E27FC236}">
                <a16:creationId xmlns:a16="http://schemas.microsoft.com/office/drawing/2014/main" id="{6E6D54A3-ADD7-08B4-2D40-26C76A2A60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00950" y="5979229"/>
            <a:ext cx="516155" cy="516155"/>
          </a:xfrm>
          <a:prstGeom prst="rect">
            <a:avLst/>
          </a:prstGeom>
        </p:spPr>
      </p:pic>
      <p:pic>
        <p:nvPicPr>
          <p:cNvPr id="58" name="Gráfico 57" descr="Marca de insignia1 con relleno sólido">
            <a:extLst>
              <a:ext uri="{FF2B5EF4-FFF2-40B4-BE49-F238E27FC236}">
                <a16:creationId xmlns:a16="http://schemas.microsoft.com/office/drawing/2014/main" id="{942DD673-D6D7-30B9-CF58-69450EDF022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023253" y="4956416"/>
            <a:ext cx="516155" cy="516155"/>
          </a:xfrm>
          <a:prstGeom prst="rect">
            <a:avLst/>
          </a:prstGeom>
        </p:spPr>
      </p:pic>
      <p:sp>
        <p:nvSpPr>
          <p:cNvPr id="59" name="CuadroTexto 58">
            <a:extLst>
              <a:ext uri="{FF2B5EF4-FFF2-40B4-BE49-F238E27FC236}">
                <a16:creationId xmlns:a16="http://schemas.microsoft.com/office/drawing/2014/main" id="{565D89AB-455E-1B91-EFE6-5B4E2B07F2A6}"/>
              </a:ext>
            </a:extLst>
          </p:cNvPr>
          <p:cNvSpPr txBox="1"/>
          <p:nvPr/>
        </p:nvSpPr>
        <p:spPr>
          <a:xfrm>
            <a:off x="14448510" y="5982925"/>
            <a:ext cx="3674491" cy="1200329"/>
          </a:xfrm>
          <a:prstGeom prst="rect">
            <a:avLst/>
          </a:prstGeom>
          <a:noFill/>
        </p:spPr>
        <p:txBody>
          <a:bodyPr wrap="square" rtlCol="0">
            <a:spAutoFit/>
          </a:bodyPr>
          <a:lstStyle/>
          <a:p>
            <a:r>
              <a:rPr lang="es-NI" dirty="0"/>
              <a:t>La compras de insumos y equipos tienen retraso por parte del comprador y algunos SR se verán afectados </a:t>
            </a:r>
          </a:p>
        </p:txBody>
      </p:sp>
      <p:sp>
        <p:nvSpPr>
          <p:cNvPr id="61" name="CuadroTexto 60">
            <a:extLst>
              <a:ext uri="{FF2B5EF4-FFF2-40B4-BE49-F238E27FC236}">
                <a16:creationId xmlns:a16="http://schemas.microsoft.com/office/drawing/2014/main" id="{45228D1D-775A-C0B6-6DEE-DF3219A4A812}"/>
              </a:ext>
            </a:extLst>
          </p:cNvPr>
          <p:cNvSpPr txBox="1"/>
          <p:nvPr/>
        </p:nvSpPr>
        <p:spPr>
          <a:xfrm>
            <a:off x="14478000" y="7366119"/>
            <a:ext cx="3674491" cy="646331"/>
          </a:xfrm>
          <a:prstGeom prst="rect">
            <a:avLst/>
          </a:prstGeom>
          <a:noFill/>
        </p:spPr>
        <p:txBody>
          <a:bodyPr wrap="square" rtlCol="0">
            <a:spAutoFit/>
          </a:bodyPr>
          <a:lstStyle/>
          <a:p>
            <a:r>
              <a:rPr lang="es-NI" dirty="0"/>
              <a:t>Se implementan adecuadamente las actividades  </a:t>
            </a:r>
          </a:p>
        </p:txBody>
      </p:sp>
      <p:pic>
        <p:nvPicPr>
          <p:cNvPr id="63" name="Gráfico 62" descr="Calendario con relleno sólido">
            <a:extLst>
              <a:ext uri="{FF2B5EF4-FFF2-40B4-BE49-F238E27FC236}">
                <a16:creationId xmlns:a16="http://schemas.microsoft.com/office/drawing/2014/main" id="{69DED988-D124-091D-6E68-FD81989C0E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672246" y="7352097"/>
            <a:ext cx="687003" cy="687003"/>
          </a:xfrm>
          <a:prstGeom prst="rect">
            <a:avLst/>
          </a:prstGeom>
        </p:spPr>
      </p:pic>
      <p:pic>
        <p:nvPicPr>
          <p:cNvPr id="67" name="Gráfico 66" descr="Ascensor con relleno sólido">
            <a:extLst>
              <a:ext uri="{FF2B5EF4-FFF2-40B4-BE49-F238E27FC236}">
                <a16:creationId xmlns:a16="http://schemas.microsoft.com/office/drawing/2014/main" id="{751D964A-637B-06AD-6BD9-A61E3F79125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59664" y="3877967"/>
            <a:ext cx="687003" cy="687003"/>
          </a:xfrm>
          <a:prstGeom prst="rect">
            <a:avLst/>
          </a:prstGeom>
        </p:spPr>
      </p:pic>
      <p:pic>
        <p:nvPicPr>
          <p:cNvPr id="71" name="Gráfico 70" descr="Caja con relleno sólido">
            <a:extLst>
              <a:ext uri="{FF2B5EF4-FFF2-40B4-BE49-F238E27FC236}">
                <a16:creationId xmlns:a16="http://schemas.microsoft.com/office/drawing/2014/main" id="{5B7A1CA9-2C59-3497-546E-2C641ECF6FB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744389" y="6023529"/>
            <a:ext cx="567771" cy="567771"/>
          </a:xfrm>
          <a:prstGeom prst="rect">
            <a:avLst/>
          </a:prstGeom>
        </p:spPr>
      </p:pic>
      <p:pic>
        <p:nvPicPr>
          <p:cNvPr id="72" name="Gráfico 71" descr="Marca de insignia1 con relleno sólido">
            <a:extLst>
              <a:ext uri="{FF2B5EF4-FFF2-40B4-BE49-F238E27FC236}">
                <a16:creationId xmlns:a16="http://schemas.microsoft.com/office/drawing/2014/main" id="{B3EBA820-2B71-145C-2C7E-7E07CB1198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047445" y="7496295"/>
            <a:ext cx="516155" cy="516155"/>
          </a:xfrm>
          <a:prstGeom prst="rect">
            <a:avLst/>
          </a:prstGeom>
        </p:spPr>
      </p:pic>
      <p:sp>
        <p:nvSpPr>
          <p:cNvPr id="73" name="CuadroTexto 72">
            <a:extLst>
              <a:ext uri="{FF2B5EF4-FFF2-40B4-BE49-F238E27FC236}">
                <a16:creationId xmlns:a16="http://schemas.microsoft.com/office/drawing/2014/main" id="{EDA66465-EC38-410D-3794-5F101476C287}"/>
              </a:ext>
            </a:extLst>
          </p:cNvPr>
          <p:cNvSpPr txBox="1"/>
          <p:nvPr/>
        </p:nvSpPr>
        <p:spPr>
          <a:xfrm>
            <a:off x="5604573" y="3980195"/>
            <a:ext cx="3718877" cy="584775"/>
          </a:xfrm>
          <a:prstGeom prst="rect">
            <a:avLst/>
          </a:prstGeom>
          <a:noFill/>
        </p:spPr>
        <p:txBody>
          <a:bodyPr wrap="square" rtlCol="0">
            <a:spAutoFit/>
          </a:bodyPr>
          <a:lstStyle/>
          <a:p>
            <a:r>
              <a:rPr lang="es-NI" sz="1600" dirty="0"/>
              <a:t>PC no se hace la prueba de VIH y el uso de condones a disminuido por falta de acceso </a:t>
            </a:r>
          </a:p>
        </p:txBody>
      </p:sp>
      <p:sp>
        <p:nvSpPr>
          <p:cNvPr id="74" name="CuadroTexto 73">
            <a:extLst>
              <a:ext uri="{FF2B5EF4-FFF2-40B4-BE49-F238E27FC236}">
                <a16:creationId xmlns:a16="http://schemas.microsoft.com/office/drawing/2014/main" id="{394AD07A-581B-529D-57C5-7A4E691F5AE0}"/>
              </a:ext>
            </a:extLst>
          </p:cNvPr>
          <p:cNvSpPr txBox="1"/>
          <p:nvPr/>
        </p:nvSpPr>
        <p:spPr>
          <a:xfrm>
            <a:off x="13545540" y="4049572"/>
            <a:ext cx="4038372" cy="646331"/>
          </a:xfrm>
          <a:prstGeom prst="rect">
            <a:avLst/>
          </a:prstGeom>
          <a:noFill/>
        </p:spPr>
        <p:txBody>
          <a:bodyPr wrap="square" rtlCol="0">
            <a:spAutoFit/>
          </a:bodyPr>
          <a:lstStyle/>
          <a:p>
            <a:pPr algn="ctr"/>
            <a:r>
              <a:rPr lang="es-NI" b="1" dirty="0">
                <a:highlight>
                  <a:srgbClr val="00FF00"/>
                </a:highlight>
              </a:rPr>
              <a:t>Desempeño de la subvención va regular y el FM nos da una calificación de B2</a:t>
            </a:r>
          </a:p>
        </p:txBody>
      </p:sp>
      <p:cxnSp>
        <p:nvCxnSpPr>
          <p:cNvPr id="77" name="Conector recto 76">
            <a:extLst>
              <a:ext uri="{FF2B5EF4-FFF2-40B4-BE49-F238E27FC236}">
                <a16:creationId xmlns:a16="http://schemas.microsoft.com/office/drawing/2014/main" id="{FEFA9F51-06DF-CF8A-E715-FA8AAF805A0F}"/>
              </a:ext>
            </a:extLst>
          </p:cNvPr>
          <p:cNvCxnSpPr>
            <a:cxnSpLocks/>
          </p:cNvCxnSpPr>
          <p:nvPr/>
        </p:nvCxnSpPr>
        <p:spPr>
          <a:xfrm flipH="1">
            <a:off x="11843274" y="3920665"/>
            <a:ext cx="47515" cy="4651835"/>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sp>
        <p:nvSpPr>
          <p:cNvPr id="82" name="CuadroTexto 81">
            <a:extLst>
              <a:ext uri="{FF2B5EF4-FFF2-40B4-BE49-F238E27FC236}">
                <a16:creationId xmlns:a16="http://schemas.microsoft.com/office/drawing/2014/main" id="{F6A1DE95-FC9B-7FE6-ECA0-B5E166488826}"/>
              </a:ext>
            </a:extLst>
          </p:cNvPr>
          <p:cNvSpPr txBox="1"/>
          <p:nvPr/>
        </p:nvSpPr>
        <p:spPr>
          <a:xfrm>
            <a:off x="8458200" y="8724900"/>
            <a:ext cx="1219200" cy="369332"/>
          </a:xfrm>
          <a:prstGeom prst="rect">
            <a:avLst/>
          </a:prstGeom>
          <a:noFill/>
        </p:spPr>
        <p:txBody>
          <a:bodyPr wrap="square" rtlCol="0">
            <a:spAutoFit/>
          </a:bodyPr>
          <a:lstStyle/>
          <a:p>
            <a:r>
              <a:rPr lang="es-NI" dirty="0"/>
              <a:t>18 meses</a:t>
            </a:r>
          </a:p>
        </p:txBody>
      </p:sp>
      <p:cxnSp>
        <p:nvCxnSpPr>
          <p:cNvPr id="83" name="Conector recto 82">
            <a:extLst>
              <a:ext uri="{FF2B5EF4-FFF2-40B4-BE49-F238E27FC236}">
                <a16:creationId xmlns:a16="http://schemas.microsoft.com/office/drawing/2014/main" id="{0B882680-F46D-A46B-00A1-8A2467973109}"/>
              </a:ext>
            </a:extLst>
          </p:cNvPr>
          <p:cNvCxnSpPr>
            <a:cxnSpLocks/>
          </p:cNvCxnSpPr>
          <p:nvPr/>
        </p:nvCxnSpPr>
        <p:spPr>
          <a:xfrm flipH="1">
            <a:off x="8639285" y="5295900"/>
            <a:ext cx="47515" cy="3177266"/>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sp>
        <p:nvSpPr>
          <p:cNvPr id="84" name="CuadroTexto 83">
            <a:extLst>
              <a:ext uri="{FF2B5EF4-FFF2-40B4-BE49-F238E27FC236}">
                <a16:creationId xmlns:a16="http://schemas.microsoft.com/office/drawing/2014/main" id="{43F2CA02-4B35-CFC6-563F-78D6A6BA460F}"/>
              </a:ext>
            </a:extLst>
          </p:cNvPr>
          <p:cNvSpPr txBox="1"/>
          <p:nvPr/>
        </p:nvSpPr>
        <p:spPr>
          <a:xfrm>
            <a:off x="6086869" y="2283820"/>
            <a:ext cx="4935941" cy="646331"/>
          </a:xfrm>
          <a:prstGeom prst="rect">
            <a:avLst/>
          </a:prstGeom>
          <a:noFill/>
        </p:spPr>
        <p:txBody>
          <a:bodyPr wrap="square" rtlCol="0">
            <a:spAutoFit/>
          </a:bodyPr>
          <a:lstStyle/>
          <a:p>
            <a:r>
              <a:rPr lang="es-NI" dirty="0"/>
              <a:t>El ritmo de cumplir con el objetivo de cobertura se podría ver afectado</a:t>
            </a:r>
          </a:p>
        </p:txBody>
      </p:sp>
      <p:sp>
        <p:nvSpPr>
          <p:cNvPr id="85" name="CuadroTexto 84">
            <a:extLst>
              <a:ext uri="{FF2B5EF4-FFF2-40B4-BE49-F238E27FC236}">
                <a16:creationId xmlns:a16="http://schemas.microsoft.com/office/drawing/2014/main" id="{AE9655A4-A52E-87B1-6D8A-D9E174CAEE39}"/>
              </a:ext>
            </a:extLst>
          </p:cNvPr>
          <p:cNvSpPr txBox="1"/>
          <p:nvPr/>
        </p:nvSpPr>
        <p:spPr>
          <a:xfrm>
            <a:off x="5835103" y="1433921"/>
            <a:ext cx="6315759" cy="646331"/>
          </a:xfrm>
          <a:prstGeom prst="rect">
            <a:avLst/>
          </a:prstGeom>
          <a:noFill/>
        </p:spPr>
        <p:txBody>
          <a:bodyPr wrap="square" rtlCol="0">
            <a:spAutoFit/>
          </a:bodyPr>
          <a:lstStyle/>
          <a:p>
            <a:pPr algn="ctr"/>
            <a:r>
              <a:rPr lang="es-NI" b="1" dirty="0">
                <a:solidFill>
                  <a:schemeClr val="bg1"/>
                </a:solidFill>
                <a:highlight>
                  <a:srgbClr val="FF0000"/>
                </a:highlight>
              </a:rPr>
              <a:t>No vamos a lograr la meta y la contribución a la respuesta regional se verá afectada </a:t>
            </a:r>
          </a:p>
        </p:txBody>
      </p:sp>
      <p:sp>
        <p:nvSpPr>
          <p:cNvPr id="88" name="CuadroTexto 87">
            <a:extLst>
              <a:ext uri="{FF2B5EF4-FFF2-40B4-BE49-F238E27FC236}">
                <a16:creationId xmlns:a16="http://schemas.microsoft.com/office/drawing/2014/main" id="{96BF0337-D826-FD2B-7F7D-FD3E2FF5F54E}"/>
              </a:ext>
            </a:extLst>
          </p:cNvPr>
          <p:cNvSpPr txBox="1"/>
          <p:nvPr/>
        </p:nvSpPr>
        <p:spPr>
          <a:xfrm>
            <a:off x="7137449" y="9282410"/>
            <a:ext cx="11150551" cy="923330"/>
          </a:xfrm>
          <a:prstGeom prst="rect">
            <a:avLst/>
          </a:prstGeom>
          <a:noFill/>
        </p:spPr>
        <p:txBody>
          <a:bodyPr wrap="square" rtlCol="0">
            <a:spAutoFit/>
          </a:bodyPr>
          <a:lstStyle/>
          <a:p>
            <a:r>
              <a:rPr lang="es-NI" dirty="0"/>
              <a:t>El comité recomienda establecer una coordinación con el RP para  promover un intercambio o prestamos entre SR y estimula acuerdos entre los ministros de salud y OPS para agilizar el prestamos en espera de las compras de la subvención.</a:t>
            </a:r>
          </a:p>
        </p:txBody>
      </p:sp>
      <p:cxnSp>
        <p:nvCxnSpPr>
          <p:cNvPr id="90" name="Conector: angular 89">
            <a:extLst>
              <a:ext uri="{FF2B5EF4-FFF2-40B4-BE49-F238E27FC236}">
                <a16:creationId xmlns:a16="http://schemas.microsoft.com/office/drawing/2014/main" id="{89FCDCEE-91BC-F40C-E991-F7065FF3DCA3}"/>
              </a:ext>
            </a:extLst>
          </p:cNvPr>
          <p:cNvCxnSpPr>
            <a:cxnSpLocks/>
            <a:endCxn id="88" idx="1"/>
          </p:cNvCxnSpPr>
          <p:nvPr/>
        </p:nvCxnSpPr>
        <p:spPr>
          <a:xfrm rot="16200000" flipH="1">
            <a:off x="5264520" y="7871145"/>
            <a:ext cx="3342685" cy="403174"/>
          </a:xfrm>
          <a:prstGeom prst="bentConnector2">
            <a:avLst/>
          </a:prstGeom>
          <a:noFill/>
          <a:ln w="38100">
            <a:solidFill>
              <a:srgbClr val="002060"/>
            </a:solidFill>
            <a:round/>
            <a:headEnd/>
            <a:tailEnd/>
          </a:ln>
          <a:effectLst/>
        </p:spPr>
      </p:cxnSp>
      <p:sp>
        <p:nvSpPr>
          <p:cNvPr id="94" name="Elipse 93">
            <a:extLst>
              <a:ext uri="{FF2B5EF4-FFF2-40B4-BE49-F238E27FC236}">
                <a16:creationId xmlns:a16="http://schemas.microsoft.com/office/drawing/2014/main" id="{3F3180F2-B43C-FBCF-44FD-D293A541D6E0}"/>
              </a:ext>
            </a:extLst>
          </p:cNvPr>
          <p:cNvSpPr/>
          <p:nvPr/>
        </p:nvSpPr>
        <p:spPr>
          <a:xfrm>
            <a:off x="1145606" y="7476222"/>
            <a:ext cx="2525697" cy="2324491"/>
          </a:xfrm>
          <a:prstGeom prst="ellipse">
            <a:avLst/>
          </a:prstGeom>
          <a:ln cmpd="thickThin"/>
        </p:spPr>
        <p:style>
          <a:lnRef idx="1">
            <a:schemeClr val="accent3"/>
          </a:lnRef>
          <a:fillRef idx="3">
            <a:schemeClr val="accent3"/>
          </a:fillRef>
          <a:effectRef idx="2">
            <a:schemeClr val="accent3"/>
          </a:effectRef>
          <a:fontRef idx="minor">
            <a:schemeClr val="lt1"/>
          </a:fontRef>
        </p:style>
        <p:txBody>
          <a:bodyPr rtlCol="0" anchor="ctr"/>
          <a:lstStyle/>
          <a:p>
            <a:pPr algn="ctr"/>
            <a:r>
              <a:rPr lang="es-NI" dirty="0"/>
              <a:t>Una acción de análisis de monitoreo estratégico de desempeño de la subvención  </a:t>
            </a:r>
          </a:p>
        </p:txBody>
      </p:sp>
      <p:pic>
        <p:nvPicPr>
          <p:cNvPr id="9" name="Gráfico 8" descr="Insignia de cruz con relleno sólido">
            <a:extLst>
              <a:ext uri="{FF2B5EF4-FFF2-40B4-BE49-F238E27FC236}">
                <a16:creationId xmlns:a16="http://schemas.microsoft.com/office/drawing/2014/main" id="{C63FB9FA-A1A2-AE8B-8171-CA3268941A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437845" y="7496295"/>
            <a:ext cx="516155" cy="516155"/>
          </a:xfrm>
          <a:prstGeom prst="rect">
            <a:avLst/>
          </a:prstGeom>
        </p:spPr>
      </p:pic>
      <p:pic>
        <p:nvPicPr>
          <p:cNvPr id="10" name="Gráfico 9" descr="Marca de insignia1 con relleno sólido">
            <a:extLst>
              <a:ext uri="{FF2B5EF4-FFF2-40B4-BE49-F238E27FC236}">
                <a16:creationId xmlns:a16="http://schemas.microsoft.com/office/drawing/2014/main" id="{64C35CDD-D69E-73F5-B4DC-6AA904F60C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79135" y="3310273"/>
            <a:ext cx="516155" cy="516155"/>
          </a:xfrm>
          <a:prstGeom prst="rect">
            <a:avLst/>
          </a:prstGeom>
        </p:spPr>
      </p:pic>
      <p:cxnSp>
        <p:nvCxnSpPr>
          <p:cNvPr id="23" name="Conector recto 22">
            <a:extLst>
              <a:ext uri="{FF2B5EF4-FFF2-40B4-BE49-F238E27FC236}">
                <a16:creationId xmlns:a16="http://schemas.microsoft.com/office/drawing/2014/main" id="{A48C09A2-8939-9CBF-F073-AF92E3B20153}"/>
              </a:ext>
            </a:extLst>
          </p:cNvPr>
          <p:cNvCxnSpPr>
            <a:cxnSpLocks/>
          </p:cNvCxnSpPr>
          <p:nvPr/>
        </p:nvCxnSpPr>
        <p:spPr>
          <a:xfrm flipH="1">
            <a:off x="3848064" y="5442094"/>
            <a:ext cx="4829359" cy="21811"/>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sp>
        <p:nvSpPr>
          <p:cNvPr id="24" name="CuadroTexto 23">
            <a:extLst>
              <a:ext uri="{FF2B5EF4-FFF2-40B4-BE49-F238E27FC236}">
                <a16:creationId xmlns:a16="http://schemas.microsoft.com/office/drawing/2014/main" id="{E1D5CC80-3424-0BC1-2252-B26DF212C764}"/>
              </a:ext>
            </a:extLst>
          </p:cNvPr>
          <p:cNvSpPr txBox="1"/>
          <p:nvPr/>
        </p:nvSpPr>
        <p:spPr>
          <a:xfrm>
            <a:off x="2514600" y="5219700"/>
            <a:ext cx="1371600" cy="369332"/>
          </a:xfrm>
          <a:prstGeom prst="rect">
            <a:avLst/>
          </a:prstGeom>
          <a:noFill/>
        </p:spPr>
        <p:txBody>
          <a:bodyPr wrap="square" rtlCol="0">
            <a:spAutoFit/>
          </a:bodyPr>
          <a:lstStyle/>
          <a:p>
            <a:r>
              <a:rPr lang="es-NI" dirty="0"/>
              <a:t>14 millones</a:t>
            </a:r>
          </a:p>
        </p:txBody>
      </p:sp>
      <p:sp>
        <p:nvSpPr>
          <p:cNvPr id="25" name="Flecha: hacia abajo 24">
            <a:extLst>
              <a:ext uri="{FF2B5EF4-FFF2-40B4-BE49-F238E27FC236}">
                <a16:creationId xmlns:a16="http://schemas.microsoft.com/office/drawing/2014/main" id="{72BA8171-844A-4C19-14F8-CBA7804167A1}"/>
              </a:ext>
            </a:extLst>
          </p:cNvPr>
          <p:cNvSpPr/>
          <p:nvPr/>
        </p:nvSpPr>
        <p:spPr>
          <a:xfrm rot="10800000">
            <a:off x="8915400" y="5123976"/>
            <a:ext cx="228600" cy="32432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27" name="CuadroTexto 26">
            <a:extLst>
              <a:ext uri="{FF2B5EF4-FFF2-40B4-BE49-F238E27FC236}">
                <a16:creationId xmlns:a16="http://schemas.microsoft.com/office/drawing/2014/main" id="{6D25C055-4A40-1A08-32D8-4225C9FC3695}"/>
              </a:ext>
            </a:extLst>
          </p:cNvPr>
          <p:cNvSpPr txBox="1"/>
          <p:nvPr/>
        </p:nvSpPr>
        <p:spPr>
          <a:xfrm>
            <a:off x="9190269" y="5001280"/>
            <a:ext cx="1096731" cy="523220"/>
          </a:xfrm>
          <a:prstGeom prst="rect">
            <a:avLst/>
          </a:prstGeom>
          <a:noFill/>
        </p:spPr>
        <p:txBody>
          <a:bodyPr wrap="square" rtlCol="0">
            <a:spAutoFit/>
          </a:bodyPr>
          <a:lstStyle/>
          <a:p>
            <a:r>
              <a:rPr lang="es-NI" sz="1400" dirty="0"/>
              <a:t>90% de la meta </a:t>
            </a:r>
          </a:p>
        </p:txBody>
      </p:sp>
      <p:pic>
        <p:nvPicPr>
          <p:cNvPr id="30" name="Gráfico 29" descr="Insignia de cruz con relleno sólido">
            <a:extLst>
              <a:ext uri="{FF2B5EF4-FFF2-40B4-BE49-F238E27FC236}">
                <a16:creationId xmlns:a16="http://schemas.microsoft.com/office/drawing/2014/main" id="{F714A62D-75C1-B863-60A4-056ECF36E8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43586" y="3991729"/>
            <a:ext cx="516155" cy="516155"/>
          </a:xfrm>
          <a:prstGeom prst="rect">
            <a:avLst/>
          </a:prstGeom>
        </p:spPr>
      </p:pic>
      <p:pic>
        <p:nvPicPr>
          <p:cNvPr id="35" name="Gráfico 34" descr="Ascensor contorno">
            <a:extLst>
              <a:ext uri="{FF2B5EF4-FFF2-40B4-BE49-F238E27FC236}">
                <a16:creationId xmlns:a16="http://schemas.microsoft.com/office/drawing/2014/main" id="{F1D09D02-878D-353B-F937-ABF8AE6BF67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272220" y="3976668"/>
            <a:ext cx="687003" cy="687003"/>
          </a:xfrm>
          <a:prstGeom prst="rect">
            <a:avLst/>
          </a:prstGeom>
        </p:spPr>
      </p:pic>
      <p:pic>
        <p:nvPicPr>
          <p:cNvPr id="36" name="Gráfico 35" descr="Insignia de cruz con relleno sólido">
            <a:extLst>
              <a:ext uri="{FF2B5EF4-FFF2-40B4-BE49-F238E27FC236}">
                <a16:creationId xmlns:a16="http://schemas.microsoft.com/office/drawing/2014/main" id="{B41107D6-7455-7479-BCF8-DCF27C5621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06793" y="4018398"/>
            <a:ext cx="516155" cy="516155"/>
          </a:xfrm>
          <a:prstGeom prst="rect">
            <a:avLst/>
          </a:prstGeom>
        </p:spPr>
      </p:pic>
    </p:spTree>
    <p:extLst>
      <p:ext uri="{BB962C8B-B14F-4D97-AF65-F5344CB8AC3E}">
        <p14:creationId xmlns:p14="http://schemas.microsoft.com/office/powerpoint/2010/main" val="195598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fade">
                                      <p:cBhvr>
                                        <p:cTn id="53" dur="500"/>
                                        <p:tgtEl>
                                          <p:spTgt spid="8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500"/>
                                        <p:tgtEl>
                                          <p:spTgt spid="85"/>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0"/>
                                        </p:tgtEl>
                                        <p:attrNameLst>
                                          <p:attrName>style.visibility</p:attrName>
                                        </p:attrNameLst>
                                      </p:cBhvr>
                                      <p:to>
                                        <p:strVal val="visible"/>
                                      </p:to>
                                    </p:set>
                                    <p:anim calcmode="lin" valueType="num">
                                      <p:cBhvr additive="base">
                                        <p:cTn id="61" dur="500" fill="hold"/>
                                        <p:tgtEl>
                                          <p:spTgt spid="90"/>
                                        </p:tgtEl>
                                        <p:attrNameLst>
                                          <p:attrName>ppt_x</p:attrName>
                                        </p:attrNameLst>
                                      </p:cBhvr>
                                      <p:tavLst>
                                        <p:tav tm="0">
                                          <p:val>
                                            <p:strVal val="#ppt_x"/>
                                          </p:val>
                                        </p:tav>
                                        <p:tav tm="100000">
                                          <p:val>
                                            <p:strVal val="#ppt_x"/>
                                          </p:val>
                                        </p:tav>
                                      </p:tavLst>
                                    </p:anim>
                                    <p:anim calcmode="lin" valueType="num">
                                      <p:cBhvr additive="base">
                                        <p:cTn id="62" dur="500" fill="hold"/>
                                        <p:tgtEl>
                                          <p:spTgt spid="9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8"/>
                                        </p:tgtEl>
                                        <p:attrNameLst>
                                          <p:attrName>style.visibility</p:attrName>
                                        </p:attrNameLst>
                                      </p:cBhvr>
                                      <p:to>
                                        <p:strVal val="visible"/>
                                      </p:to>
                                    </p:set>
                                    <p:anim calcmode="lin" valueType="num">
                                      <p:cBhvr additive="base">
                                        <p:cTn id="65" dur="500" fill="hold"/>
                                        <p:tgtEl>
                                          <p:spTgt spid="88"/>
                                        </p:tgtEl>
                                        <p:attrNameLst>
                                          <p:attrName>ppt_x</p:attrName>
                                        </p:attrNameLst>
                                      </p:cBhvr>
                                      <p:tavLst>
                                        <p:tav tm="0">
                                          <p:val>
                                            <p:strVal val="#ppt_x"/>
                                          </p:val>
                                        </p:tav>
                                        <p:tav tm="100000">
                                          <p:val>
                                            <p:strVal val="#ppt_x"/>
                                          </p:val>
                                        </p:tav>
                                      </p:tavLst>
                                    </p:anim>
                                    <p:anim calcmode="lin" valueType="num">
                                      <p:cBhvr additive="base">
                                        <p:cTn id="66"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4"/>
                                        </p:tgtEl>
                                        <p:attrNameLst>
                                          <p:attrName>style.visibility</p:attrName>
                                        </p:attrNameLst>
                                      </p:cBhvr>
                                      <p:to>
                                        <p:strVal val="visible"/>
                                      </p:to>
                                    </p:set>
                                    <p:animEffect transition="in" filter="fade">
                                      <p:cBhvr>
                                        <p:cTn id="74" dur="500"/>
                                        <p:tgtEl>
                                          <p:spTgt spid="94"/>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9" grpId="0"/>
      <p:bldP spid="61" grpId="0"/>
      <p:bldP spid="73" grpId="0"/>
      <p:bldP spid="84" grpId="0"/>
      <p:bldP spid="85" grpId="0"/>
      <p:bldP spid="88" grpId="0"/>
      <p:bldP spid="94" grpId="0" animBg="1"/>
      <p:bldP spid="24" grpId="0"/>
      <p:bldP spid="25"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1029">
            <a:extLst>
              <a:ext uri="{FF2B5EF4-FFF2-40B4-BE49-F238E27FC236}">
                <a16:creationId xmlns:a16="http://schemas.microsoft.com/office/drawing/2014/main" id="{324059C0-D252-5FBE-AAD8-34F075A9B599}"/>
              </a:ext>
            </a:extLst>
          </p:cNvPr>
          <p:cNvSpPr>
            <a:spLocks noChangeArrowheads="1"/>
          </p:cNvSpPr>
          <p:nvPr/>
        </p:nvSpPr>
        <p:spPr bwMode="auto">
          <a:xfrm rot="1886022">
            <a:off x="4837844" y="4528369"/>
            <a:ext cx="7369300" cy="1339903"/>
          </a:xfrm>
          <a:prstGeom prst="ellipse">
            <a:avLst/>
          </a:prstGeom>
          <a:noFill/>
          <a:ln w="38100">
            <a:solidFill>
              <a:srgbClr val="002060"/>
            </a:solidFill>
            <a:round/>
            <a:headEnd/>
            <a:tailEnd/>
          </a:ln>
          <a:effectLst/>
        </p:spPr>
        <p:txBody>
          <a:bodyPr wrap="none" anchor="ctr"/>
          <a:lstStyle/>
          <a:p>
            <a:pPr algn="ctr"/>
            <a:endParaRPr lang="es-MX" sz="2700" dirty="0"/>
          </a:p>
          <a:p>
            <a:pPr algn="ctr"/>
            <a:endParaRPr lang="es-MX" sz="2700" dirty="0"/>
          </a:p>
          <a:p>
            <a:pPr algn="ctr"/>
            <a:endParaRPr lang="es-MX" sz="2700" b="1" dirty="0">
              <a:latin typeface="Arial" charset="0"/>
            </a:endParaRPr>
          </a:p>
          <a:p>
            <a:pPr algn="ctr"/>
            <a:endParaRPr lang="es-MX" sz="2700" b="1" dirty="0">
              <a:latin typeface="Arial" charset="0"/>
            </a:endParaRPr>
          </a:p>
        </p:txBody>
      </p:sp>
      <p:pic>
        <p:nvPicPr>
          <p:cNvPr id="6" name="Imagen 5">
            <a:extLst>
              <a:ext uri="{FF2B5EF4-FFF2-40B4-BE49-F238E27FC236}">
                <a16:creationId xmlns:a16="http://schemas.microsoft.com/office/drawing/2014/main" id="{5073F141-4145-EA64-49FD-C29EAB9236D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8322" y="9282410"/>
            <a:ext cx="1641477" cy="923330"/>
          </a:xfrm>
          <a:prstGeom prst="rect">
            <a:avLst/>
          </a:prstGeom>
        </p:spPr>
      </p:pic>
      <p:sp>
        <p:nvSpPr>
          <p:cNvPr id="2" name="AutoShape 2">
            <a:extLst>
              <a:ext uri="{FF2B5EF4-FFF2-40B4-BE49-F238E27FC236}">
                <a16:creationId xmlns:a16="http://schemas.microsoft.com/office/drawing/2014/main" id="{69A8CDFE-4B93-5A6E-8596-DE527555CB35}"/>
              </a:ext>
            </a:extLst>
          </p:cNvPr>
          <p:cNvSpPr/>
          <p:nvPr/>
        </p:nvSpPr>
        <p:spPr>
          <a:xfrm>
            <a:off x="0" y="0"/>
            <a:ext cx="18288000" cy="1081042"/>
          </a:xfrm>
          <a:prstGeom prst="rect">
            <a:avLst/>
          </a:prstGeom>
          <a:solidFill>
            <a:schemeClr val="accent1"/>
          </a:solidFill>
        </p:spPr>
      </p:sp>
      <p:sp>
        <p:nvSpPr>
          <p:cNvPr id="3" name="Rectangle 121">
            <a:extLst>
              <a:ext uri="{FF2B5EF4-FFF2-40B4-BE49-F238E27FC236}">
                <a16:creationId xmlns:a16="http://schemas.microsoft.com/office/drawing/2014/main" id="{AEFD4709-93C0-2374-F7E8-694A97AB5C2A}"/>
              </a:ext>
            </a:extLst>
          </p:cNvPr>
          <p:cNvSpPr txBox="1">
            <a:spLocks noChangeArrowheads="1"/>
          </p:cNvSpPr>
          <p:nvPr/>
        </p:nvSpPr>
        <p:spPr bwMode="auto">
          <a:xfrm>
            <a:off x="1926383" y="-10366"/>
            <a:ext cx="1399191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altLang="ko-KR" dirty="0">
                <a:solidFill>
                  <a:schemeClr val="bg1"/>
                </a:solidFill>
              </a:rPr>
              <a:t> </a:t>
            </a:r>
            <a:r>
              <a:rPr lang="es-EC" altLang="ko-KR" sz="6600" spc="95" dirty="0">
                <a:solidFill>
                  <a:schemeClr val="bg1"/>
                </a:solidFill>
                <a:latin typeface="Bebas Neue Cyrillic"/>
                <a:ea typeface="+mn-ea"/>
                <a:cs typeface="+mn-cs"/>
              </a:rPr>
              <a:t>El enfoque de Monitoreo Estratégico- VIH</a:t>
            </a:r>
            <a:endParaRPr lang="es-EC" altLang="ko-KR" sz="9500" spc="95" dirty="0">
              <a:solidFill>
                <a:schemeClr val="bg1"/>
              </a:solidFill>
              <a:latin typeface="Bebas Neue Cyrillic"/>
              <a:ea typeface="+mn-ea"/>
              <a:cs typeface="+mn-cs"/>
            </a:endParaRPr>
          </a:p>
        </p:txBody>
      </p:sp>
      <p:pic>
        <p:nvPicPr>
          <p:cNvPr id="4" name="Picture 6">
            <a:extLst>
              <a:ext uri="{FF2B5EF4-FFF2-40B4-BE49-F238E27FC236}">
                <a16:creationId xmlns:a16="http://schemas.microsoft.com/office/drawing/2014/main" id="{CD88D4FC-F82C-FF1C-4E90-C046B159B0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2903" y="659603"/>
            <a:ext cx="673897" cy="673897"/>
          </a:xfrm>
          <a:prstGeom prst="rect">
            <a:avLst/>
          </a:prstGeom>
        </p:spPr>
      </p:pic>
      <p:sp>
        <p:nvSpPr>
          <p:cNvPr id="5" name="CuadroTexto 4">
            <a:extLst>
              <a:ext uri="{FF2B5EF4-FFF2-40B4-BE49-F238E27FC236}">
                <a16:creationId xmlns:a16="http://schemas.microsoft.com/office/drawing/2014/main" id="{8388DEFA-73B8-236F-7508-9F651BF686C7}"/>
              </a:ext>
            </a:extLst>
          </p:cNvPr>
          <p:cNvSpPr txBox="1"/>
          <p:nvPr/>
        </p:nvSpPr>
        <p:spPr>
          <a:xfrm rot="16200000">
            <a:off x="-2210829" y="2676435"/>
            <a:ext cx="5791202" cy="1200329"/>
          </a:xfrm>
          <a:prstGeom prst="rect">
            <a:avLst/>
          </a:prstGeom>
          <a:noFill/>
        </p:spPr>
        <p:txBody>
          <a:bodyPr wrap="square" rtlCol="0">
            <a:spAutoFit/>
          </a:bodyPr>
          <a:lstStyle/>
          <a:p>
            <a:r>
              <a:rPr lang="es-NI" sz="7200" dirty="0"/>
              <a:t>Escenario 3</a:t>
            </a:r>
          </a:p>
        </p:txBody>
      </p:sp>
      <p:cxnSp>
        <p:nvCxnSpPr>
          <p:cNvPr id="7" name="Conector recto 6">
            <a:extLst>
              <a:ext uri="{FF2B5EF4-FFF2-40B4-BE49-F238E27FC236}">
                <a16:creationId xmlns:a16="http://schemas.microsoft.com/office/drawing/2014/main" id="{E3B2F593-ABBC-1FC1-3ED3-5CDCA64CAA69}"/>
              </a:ext>
            </a:extLst>
          </p:cNvPr>
          <p:cNvCxnSpPr/>
          <p:nvPr/>
        </p:nvCxnSpPr>
        <p:spPr>
          <a:xfrm>
            <a:off x="3886200" y="2019300"/>
            <a:ext cx="0" cy="6553200"/>
          </a:xfrm>
          <a:prstGeom prst="line">
            <a:avLst/>
          </a:prstGeom>
          <a:ln w="57150">
            <a:headEnd type="triangl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 name="Conector recto 7">
            <a:extLst>
              <a:ext uri="{FF2B5EF4-FFF2-40B4-BE49-F238E27FC236}">
                <a16:creationId xmlns:a16="http://schemas.microsoft.com/office/drawing/2014/main" id="{FD39215C-71ED-9D5C-A9B8-4FDA0F2B29FC}"/>
              </a:ext>
            </a:extLst>
          </p:cNvPr>
          <p:cNvCxnSpPr>
            <a:cxnSpLocks/>
          </p:cNvCxnSpPr>
          <p:nvPr/>
        </p:nvCxnSpPr>
        <p:spPr>
          <a:xfrm flipH="1">
            <a:off x="3886200" y="8572500"/>
            <a:ext cx="10058400" cy="0"/>
          </a:xfrm>
          <a:prstGeom prst="line">
            <a:avLst/>
          </a:prstGeom>
          <a:ln w="57150">
            <a:headEnd type="triangl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11" name="23 Grupo">
            <a:extLst>
              <a:ext uri="{FF2B5EF4-FFF2-40B4-BE49-F238E27FC236}">
                <a16:creationId xmlns:a16="http://schemas.microsoft.com/office/drawing/2014/main" id="{4C8B93C5-BDE7-9D8F-DA1E-FDA6207D04B3}"/>
              </a:ext>
            </a:extLst>
          </p:cNvPr>
          <p:cNvGrpSpPr/>
          <p:nvPr/>
        </p:nvGrpSpPr>
        <p:grpSpPr>
          <a:xfrm>
            <a:off x="4717846" y="2697560"/>
            <a:ext cx="702268" cy="1515171"/>
            <a:chOff x="611560" y="4293096"/>
            <a:chExt cx="468178" cy="1165449"/>
          </a:xfrm>
        </p:grpSpPr>
        <p:sp>
          <p:nvSpPr>
            <p:cNvPr id="12" name="Rectangle 1035">
              <a:extLst>
                <a:ext uri="{FF2B5EF4-FFF2-40B4-BE49-F238E27FC236}">
                  <a16:creationId xmlns:a16="http://schemas.microsoft.com/office/drawing/2014/main" id="{7E73A5ED-C045-9583-89BD-1E448EE6A963}"/>
                </a:ext>
              </a:extLst>
            </p:cNvPr>
            <p:cNvSpPr>
              <a:spLocks noChangeArrowheads="1"/>
            </p:cNvSpPr>
            <p:nvPr/>
          </p:nvSpPr>
          <p:spPr bwMode="auto">
            <a:xfrm>
              <a:off x="622538" y="4312568"/>
              <a:ext cx="457200" cy="5334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s-CR" sz="2700"/>
            </a:p>
          </p:txBody>
        </p:sp>
        <p:sp>
          <p:nvSpPr>
            <p:cNvPr id="13" name="Line 1037">
              <a:extLst>
                <a:ext uri="{FF2B5EF4-FFF2-40B4-BE49-F238E27FC236}">
                  <a16:creationId xmlns:a16="http://schemas.microsoft.com/office/drawing/2014/main" id="{5F1835ED-463C-242D-DBAC-5B681018EB17}"/>
                </a:ext>
              </a:extLst>
            </p:cNvPr>
            <p:cNvSpPr>
              <a:spLocks noChangeShapeType="1"/>
            </p:cNvSpPr>
            <p:nvPr/>
          </p:nvSpPr>
          <p:spPr bwMode="auto">
            <a:xfrm flipH="1">
              <a:off x="611560" y="4293096"/>
              <a:ext cx="457200" cy="533400"/>
            </a:xfrm>
            <a:prstGeom prst="line">
              <a:avLst/>
            </a:prstGeom>
            <a:noFill/>
            <a:ln w="9525">
              <a:solidFill>
                <a:schemeClr val="tx1"/>
              </a:solidFill>
              <a:round/>
              <a:headEnd/>
              <a:tailEnd/>
            </a:ln>
            <a:effectLst/>
          </p:spPr>
          <p:txBody>
            <a:bodyPr/>
            <a:lstStyle/>
            <a:p>
              <a:endParaRPr lang="es-CR" sz="2700"/>
            </a:p>
          </p:txBody>
        </p:sp>
        <p:sp>
          <p:nvSpPr>
            <p:cNvPr id="14" name="Line 1038">
              <a:extLst>
                <a:ext uri="{FF2B5EF4-FFF2-40B4-BE49-F238E27FC236}">
                  <a16:creationId xmlns:a16="http://schemas.microsoft.com/office/drawing/2014/main" id="{DB4F2ADB-4D99-898F-B44B-A48FAAF6A57B}"/>
                </a:ext>
              </a:extLst>
            </p:cNvPr>
            <p:cNvSpPr>
              <a:spLocks noChangeShapeType="1"/>
            </p:cNvSpPr>
            <p:nvPr/>
          </p:nvSpPr>
          <p:spPr bwMode="auto">
            <a:xfrm>
              <a:off x="622538" y="4312568"/>
              <a:ext cx="457200" cy="533400"/>
            </a:xfrm>
            <a:prstGeom prst="line">
              <a:avLst/>
            </a:prstGeom>
            <a:noFill/>
            <a:ln w="9525">
              <a:solidFill>
                <a:schemeClr val="tx1"/>
              </a:solidFill>
              <a:round/>
              <a:headEnd/>
              <a:tailEnd/>
            </a:ln>
            <a:effectLst/>
          </p:spPr>
          <p:txBody>
            <a:bodyPr/>
            <a:lstStyle/>
            <a:p>
              <a:endParaRPr lang="es-CR" sz="2700"/>
            </a:p>
          </p:txBody>
        </p:sp>
        <p:sp>
          <p:nvSpPr>
            <p:cNvPr id="15" name="Text Box 1046">
              <a:extLst>
                <a:ext uri="{FF2B5EF4-FFF2-40B4-BE49-F238E27FC236}">
                  <a16:creationId xmlns:a16="http://schemas.microsoft.com/office/drawing/2014/main" id="{8D2CA8BF-5BEC-2306-71AC-8C48F5E32A1F}"/>
                </a:ext>
              </a:extLst>
            </p:cNvPr>
            <p:cNvSpPr txBox="1">
              <a:spLocks noChangeArrowheads="1"/>
            </p:cNvSpPr>
            <p:nvPr/>
          </p:nvSpPr>
          <p:spPr bwMode="auto">
            <a:xfrm>
              <a:off x="682863" y="4809456"/>
              <a:ext cx="289823" cy="338554"/>
            </a:xfrm>
            <a:prstGeom prst="rect">
              <a:avLst/>
            </a:prstGeom>
            <a:noFill/>
            <a:ln w="9525">
              <a:noFill/>
              <a:miter lim="800000"/>
              <a:headEnd/>
              <a:tailEnd/>
            </a:ln>
            <a:effectLst/>
          </p:spPr>
          <p:txBody>
            <a:bodyPr wrap="none">
              <a:spAutoFit/>
            </a:bodyPr>
            <a:lstStyle/>
            <a:p>
              <a:r>
                <a:rPr lang="es-MX" sz="2700" b="1" dirty="0">
                  <a:latin typeface="Arial" charset="0"/>
                </a:rPr>
                <a:t>A</a:t>
              </a:r>
              <a:endParaRPr lang="es-ES" sz="2700" b="1" dirty="0">
                <a:latin typeface="Arial" charset="0"/>
              </a:endParaRPr>
            </a:p>
          </p:txBody>
        </p:sp>
        <p:sp>
          <p:nvSpPr>
            <p:cNvPr id="16" name="Text Box 1061">
              <a:extLst>
                <a:ext uri="{FF2B5EF4-FFF2-40B4-BE49-F238E27FC236}">
                  <a16:creationId xmlns:a16="http://schemas.microsoft.com/office/drawing/2014/main" id="{00A76BBF-D933-21B6-DFC2-7DEE788241A2}"/>
                </a:ext>
              </a:extLst>
            </p:cNvPr>
            <p:cNvSpPr txBox="1">
              <a:spLocks noChangeArrowheads="1"/>
            </p:cNvSpPr>
            <p:nvPr/>
          </p:nvSpPr>
          <p:spPr bwMode="auto">
            <a:xfrm>
              <a:off x="893933" y="5150768"/>
              <a:ext cx="123154" cy="307777"/>
            </a:xfrm>
            <a:prstGeom prst="rect">
              <a:avLst/>
            </a:prstGeom>
            <a:noFill/>
            <a:ln w="9525">
              <a:noFill/>
              <a:miter lim="800000"/>
              <a:headEnd/>
              <a:tailEnd/>
            </a:ln>
            <a:effectLst/>
          </p:spPr>
          <p:txBody>
            <a:bodyPr wrap="none">
              <a:spAutoFit/>
            </a:bodyPr>
            <a:lstStyle/>
            <a:p>
              <a:pPr algn="ctr"/>
              <a:endParaRPr lang="es-ES" sz="2400" b="1" u="sng" dirty="0">
                <a:latin typeface="Arial" charset="0"/>
              </a:endParaRPr>
            </a:p>
          </p:txBody>
        </p:sp>
      </p:grpSp>
      <p:grpSp>
        <p:nvGrpSpPr>
          <p:cNvPr id="17" name="17 Grupo">
            <a:extLst>
              <a:ext uri="{FF2B5EF4-FFF2-40B4-BE49-F238E27FC236}">
                <a16:creationId xmlns:a16="http://schemas.microsoft.com/office/drawing/2014/main" id="{6EF5E52F-3C3C-768D-394F-6D22A12B416D}"/>
              </a:ext>
            </a:extLst>
          </p:cNvPr>
          <p:cNvGrpSpPr/>
          <p:nvPr/>
        </p:nvGrpSpPr>
        <p:grpSpPr>
          <a:xfrm>
            <a:off x="11585733" y="6246582"/>
            <a:ext cx="609599" cy="1107996"/>
            <a:chOff x="5880338" y="1990056"/>
            <a:chExt cx="457200" cy="950912"/>
          </a:xfrm>
        </p:grpSpPr>
        <p:sp>
          <p:nvSpPr>
            <p:cNvPr id="18" name="Rectangle 1036">
              <a:extLst>
                <a:ext uri="{FF2B5EF4-FFF2-40B4-BE49-F238E27FC236}">
                  <a16:creationId xmlns:a16="http://schemas.microsoft.com/office/drawing/2014/main" id="{7437B4B1-B86B-DECF-2BAF-974A773554D6}"/>
                </a:ext>
              </a:extLst>
            </p:cNvPr>
            <p:cNvSpPr>
              <a:spLocks noChangeArrowheads="1"/>
            </p:cNvSpPr>
            <p:nvPr/>
          </p:nvSpPr>
          <p:spPr bwMode="auto">
            <a:xfrm>
              <a:off x="5880338" y="2407568"/>
              <a:ext cx="457200" cy="53340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s-CR" sz="2700"/>
            </a:p>
          </p:txBody>
        </p:sp>
        <p:grpSp>
          <p:nvGrpSpPr>
            <p:cNvPr id="19" name="19 Grupo">
              <a:extLst>
                <a:ext uri="{FF2B5EF4-FFF2-40B4-BE49-F238E27FC236}">
                  <a16:creationId xmlns:a16="http://schemas.microsoft.com/office/drawing/2014/main" id="{64F12F33-3210-5965-CFF3-DB1AD8538FDA}"/>
                </a:ext>
              </a:extLst>
            </p:cNvPr>
            <p:cNvGrpSpPr/>
            <p:nvPr/>
          </p:nvGrpSpPr>
          <p:grpSpPr>
            <a:xfrm>
              <a:off x="5880338" y="1990056"/>
              <a:ext cx="457200" cy="950912"/>
              <a:chOff x="5880338" y="1990056"/>
              <a:chExt cx="457200" cy="950912"/>
            </a:xfrm>
          </p:grpSpPr>
          <p:sp>
            <p:nvSpPr>
              <p:cNvPr id="20" name="Line 1039">
                <a:extLst>
                  <a:ext uri="{FF2B5EF4-FFF2-40B4-BE49-F238E27FC236}">
                    <a16:creationId xmlns:a16="http://schemas.microsoft.com/office/drawing/2014/main" id="{EF6B29F9-7D2A-D9F0-DCDF-801F39E9EE2D}"/>
                  </a:ext>
                </a:extLst>
              </p:cNvPr>
              <p:cNvSpPr>
                <a:spLocks noChangeShapeType="1"/>
              </p:cNvSpPr>
              <p:nvPr/>
            </p:nvSpPr>
            <p:spPr bwMode="auto">
              <a:xfrm flipH="1">
                <a:off x="5880338" y="2407568"/>
                <a:ext cx="457200" cy="533400"/>
              </a:xfrm>
              <a:prstGeom prst="line">
                <a:avLst/>
              </a:prstGeom>
              <a:noFill/>
              <a:ln w="9525">
                <a:solidFill>
                  <a:schemeClr val="tx1"/>
                </a:solidFill>
                <a:round/>
                <a:headEnd/>
                <a:tailEnd/>
              </a:ln>
              <a:effectLst/>
            </p:spPr>
            <p:txBody>
              <a:bodyPr/>
              <a:lstStyle/>
              <a:p>
                <a:endParaRPr lang="es-CR" sz="2700"/>
              </a:p>
            </p:txBody>
          </p:sp>
          <p:sp>
            <p:nvSpPr>
              <p:cNvPr id="21" name="Line 1040">
                <a:extLst>
                  <a:ext uri="{FF2B5EF4-FFF2-40B4-BE49-F238E27FC236}">
                    <a16:creationId xmlns:a16="http://schemas.microsoft.com/office/drawing/2014/main" id="{51D1C92D-1982-40A9-4411-E937BA8B1DF7}"/>
                  </a:ext>
                </a:extLst>
              </p:cNvPr>
              <p:cNvSpPr>
                <a:spLocks noChangeShapeType="1"/>
              </p:cNvSpPr>
              <p:nvPr/>
            </p:nvSpPr>
            <p:spPr bwMode="auto">
              <a:xfrm>
                <a:off x="5880338" y="2407568"/>
                <a:ext cx="457200" cy="533400"/>
              </a:xfrm>
              <a:prstGeom prst="line">
                <a:avLst/>
              </a:prstGeom>
              <a:noFill/>
              <a:ln w="9525">
                <a:solidFill>
                  <a:schemeClr val="tx1"/>
                </a:solidFill>
                <a:round/>
                <a:headEnd/>
                <a:tailEnd/>
              </a:ln>
              <a:effectLst/>
            </p:spPr>
            <p:txBody>
              <a:bodyPr/>
              <a:lstStyle/>
              <a:p>
                <a:endParaRPr lang="es-CR" sz="2700"/>
              </a:p>
            </p:txBody>
          </p:sp>
          <p:sp>
            <p:nvSpPr>
              <p:cNvPr id="22" name="Text Box 1047">
                <a:extLst>
                  <a:ext uri="{FF2B5EF4-FFF2-40B4-BE49-F238E27FC236}">
                    <a16:creationId xmlns:a16="http://schemas.microsoft.com/office/drawing/2014/main" id="{6CF79E99-1544-ECDA-92D6-38181D0AFE9A}"/>
                  </a:ext>
                </a:extLst>
              </p:cNvPr>
              <p:cNvSpPr txBox="1">
                <a:spLocks noChangeArrowheads="1"/>
              </p:cNvSpPr>
              <p:nvPr/>
            </p:nvSpPr>
            <p:spPr bwMode="auto">
              <a:xfrm>
                <a:off x="6016863" y="1990056"/>
                <a:ext cx="289822" cy="338554"/>
              </a:xfrm>
              <a:prstGeom prst="rect">
                <a:avLst/>
              </a:prstGeom>
              <a:noFill/>
              <a:ln w="9525">
                <a:noFill/>
                <a:miter lim="800000"/>
                <a:headEnd/>
                <a:tailEnd/>
              </a:ln>
              <a:effectLst/>
            </p:spPr>
            <p:txBody>
              <a:bodyPr wrap="none">
                <a:spAutoFit/>
              </a:bodyPr>
              <a:lstStyle/>
              <a:p>
                <a:r>
                  <a:rPr lang="es-MX" sz="2700" b="1">
                    <a:latin typeface="Arial" charset="0"/>
                  </a:rPr>
                  <a:t>B</a:t>
                </a:r>
                <a:endParaRPr lang="es-ES" sz="2700" b="1">
                  <a:latin typeface="Arial" charset="0"/>
                </a:endParaRPr>
              </a:p>
            </p:txBody>
          </p:sp>
        </p:grpSp>
      </p:grpSp>
      <p:cxnSp>
        <p:nvCxnSpPr>
          <p:cNvPr id="28" name="Conector recto 27">
            <a:extLst>
              <a:ext uri="{FF2B5EF4-FFF2-40B4-BE49-F238E27FC236}">
                <a16:creationId xmlns:a16="http://schemas.microsoft.com/office/drawing/2014/main" id="{B663C0C0-598A-A19F-7A79-9B845D596EB3}"/>
              </a:ext>
            </a:extLst>
          </p:cNvPr>
          <p:cNvCxnSpPr>
            <a:stCxn id="18" idx="1"/>
          </p:cNvCxnSpPr>
          <p:nvPr/>
        </p:nvCxnSpPr>
        <p:spPr>
          <a:xfrm flipH="1">
            <a:off x="3889533" y="7043821"/>
            <a:ext cx="7696200" cy="0"/>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cxnSp>
        <p:nvCxnSpPr>
          <p:cNvPr id="26" name="Conector recto 25">
            <a:extLst>
              <a:ext uri="{FF2B5EF4-FFF2-40B4-BE49-F238E27FC236}">
                <a16:creationId xmlns:a16="http://schemas.microsoft.com/office/drawing/2014/main" id="{5FC96650-EE97-BA47-27BA-29037567DF11}"/>
              </a:ext>
            </a:extLst>
          </p:cNvPr>
          <p:cNvCxnSpPr>
            <a:cxnSpLocks/>
            <a:endCxn id="18" idx="1"/>
          </p:cNvCxnSpPr>
          <p:nvPr/>
        </p:nvCxnSpPr>
        <p:spPr>
          <a:xfrm>
            <a:off x="5108336" y="3028681"/>
            <a:ext cx="6477397" cy="4015140"/>
          </a:xfrm>
          <a:prstGeom prst="line">
            <a:avLst/>
          </a:prstGeom>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1BECC549-9C12-B418-6CF8-B2CB405B6BD4}"/>
              </a:ext>
            </a:extLst>
          </p:cNvPr>
          <p:cNvSpPr txBox="1"/>
          <p:nvPr/>
        </p:nvSpPr>
        <p:spPr>
          <a:xfrm>
            <a:off x="2514600" y="2824012"/>
            <a:ext cx="1371600" cy="369332"/>
          </a:xfrm>
          <a:prstGeom prst="rect">
            <a:avLst/>
          </a:prstGeom>
          <a:noFill/>
        </p:spPr>
        <p:txBody>
          <a:bodyPr wrap="square" rtlCol="0">
            <a:spAutoFit/>
          </a:bodyPr>
          <a:lstStyle/>
          <a:p>
            <a:r>
              <a:rPr lang="es-NI" dirty="0"/>
              <a:t>10 millones</a:t>
            </a:r>
          </a:p>
        </p:txBody>
      </p:sp>
      <p:sp>
        <p:nvSpPr>
          <p:cNvPr id="31" name="CuadroTexto 30">
            <a:extLst>
              <a:ext uri="{FF2B5EF4-FFF2-40B4-BE49-F238E27FC236}">
                <a16:creationId xmlns:a16="http://schemas.microsoft.com/office/drawing/2014/main" id="{EF7D9121-CBDA-A6ED-B1C1-33FD36818C4F}"/>
              </a:ext>
            </a:extLst>
          </p:cNvPr>
          <p:cNvSpPr txBox="1"/>
          <p:nvPr/>
        </p:nvSpPr>
        <p:spPr>
          <a:xfrm>
            <a:off x="2514600" y="6883569"/>
            <a:ext cx="1371600" cy="369332"/>
          </a:xfrm>
          <a:prstGeom prst="rect">
            <a:avLst/>
          </a:prstGeom>
          <a:noFill/>
        </p:spPr>
        <p:txBody>
          <a:bodyPr wrap="square" rtlCol="0">
            <a:spAutoFit/>
          </a:bodyPr>
          <a:lstStyle/>
          <a:p>
            <a:r>
              <a:rPr lang="es-NI" dirty="0"/>
              <a:t>2 millones</a:t>
            </a:r>
          </a:p>
        </p:txBody>
      </p:sp>
      <p:sp>
        <p:nvSpPr>
          <p:cNvPr id="32" name="CuadroTexto 31">
            <a:extLst>
              <a:ext uri="{FF2B5EF4-FFF2-40B4-BE49-F238E27FC236}">
                <a16:creationId xmlns:a16="http://schemas.microsoft.com/office/drawing/2014/main" id="{42615776-E29D-FF45-63D1-E665E380287B}"/>
              </a:ext>
            </a:extLst>
          </p:cNvPr>
          <p:cNvSpPr txBox="1"/>
          <p:nvPr/>
        </p:nvSpPr>
        <p:spPr>
          <a:xfrm rot="16200000">
            <a:off x="2542883" y="1426742"/>
            <a:ext cx="1803694" cy="369332"/>
          </a:xfrm>
          <a:prstGeom prst="rect">
            <a:avLst/>
          </a:prstGeom>
          <a:noFill/>
        </p:spPr>
        <p:txBody>
          <a:bodyPr wrap="square" rtlCol="0">
            <a:spAutoFit/>
          </a:bodyPr>
          <a:lstStyle/>
          <a:p>
            <a:r>
              <a:rPr lang="es-NI" dirty="0"/>
              <a:t>BENEFICIARIO</a:t>
            </a:r>
          </a:p>
        </p:txBody>
      </p:sp>
      <p:sp>
        <p:nvSpPr>
          <p:cNvPr id="33" name="CuadroTexto 32">
            <a:extLst>
              <a:ext uri="{FF2B5EF4-FFF2-40B4-BE49-F238E27FC236}">
                <a16:creationId xmlns:a16="http://schemas.microsoft.com/office/drawing/2014/main" id="{19A1AEAD-FCFC-B7C8-429D-54E29BDDA5D2}"/>
              </a:ext>
            </a:extLst>
          </p:cNvPr>
          <p:cNvSpPr txBox="1"/>
          <p:nvPr/>
        </p:nvSpPr>
        <p:spPr>
          <a:xfrm>
            <a:off x="14028274" y="8341783"/>
            <a:ext cx="1219200" cy="369332"/>
          </a:xfrm>
          <a:prstGeom prst="rect">
            <a:avLst/>
          </a:prstGeom>
          <a:noFill/>
        </p:spPr>
        <p:txBody>
          <a:bodyPr wrap="square" rtlCol="0">
            <a:spAutoFit/>
          </a:bodyPr>
          <a:lstStyle/>
          <a:p>
            <a:r>
              <a:rPr lang="es-NI" dirty="0"/>
              <a:t>TIEMPO</a:t>
            </a:r>
          </a:p>
        </p:txBody>
      </p:sp>
      <p:sp>
        <p:nvSpPr>
          <p:cNvPr id="34" name="CuadroTexto 33">
            <a:extLst>
              <a:ext uri="{FF2B5EF4-FFF2-40B4-BE49-F238E27FC236}">
                <a16:creationId xmlns:a16="http://schemas.microsoft.com/office/drawing/2014/main" id="{33B936E2-1C6B-EB68-6187-C3712219276A}"/>
              </a:ext>
            </a:extLst>
          </p:cNvPr>
          <p:cNvSpPr txBox="1"/>
          <p:nvPr/>
        </p:nvSpPr>
        <p:spPr>
          <a:xfrm>
            <a:off x="12642672" y="1309640"/>
            <a:ext cx="5515641" cy="923330"/>
          </a:xfrm>
          <a:prstGeom prst="rect">
            <a:avLst/>
          </a:prstGeom>
          <a:noFill/>
        </p:spPr>
        <p:txBody>
          <a:bodyPr wrap="square">
            <a:spAutoFit/>
          </a:bodyPr>
          <a:lstStyle/>
          <a:p>
            <a:r>
              <a:rPr lang="es-ES" b="1" dirty="0">
                <a:solidFill>
                  <a:srgbClr val="254E72"/>
                </a:solidFill>
                <a:latin typeface="Assistant Regular"/>
              </a:rPr>
              <a:t>CONTRIBUCIÓN A LA RESPUESTA SANITARIA REGIONAL – PAISES DISMINUNEN LOS CASOS NUEVOS (ANUALES) DE VIH EN UN 80%</a:t>
            </a:r>
            <a:endParaRPr lang="es-NI" b="1" dirty="0"/>
          </a:p>
        </p:txBody>
      </p:sp>
      <p:sp>
        <p:nvSpPr>
          <p:cNvPr id="38" name="CuadroTexto 37">
            <a:extLst>
              <a:ext uri="{FF2B5EF4-FFF2-40B4-BE49-F238E27FC236}">
                <a16:creationId xmlns:a16="http://schemas.microsoft.com/office/drawing/2014/main" id="{33DF18B9-92A1-6C0A-932B-F02EEEC83949}"/>
              </a:ext>
            </a:extLst>
          </p:cNvPr>
          <p:cNvSpPr txBox="1"/>
          <p:nvPr/>
        </p:nvSpPr>
        <p:spPr>
          <a:xfrm>
            <a:off x="11612383" y="8757166"/>
            <a:ext cx="1219200" cy="369332"/>
          </a:xfrm>
          <a:prstGeom prst="rect">
            <a:avLst/>
          </a:prstGeom>
          <a:noFill/>
        </p:spPr>
        <p:txBody>
          <a:bodyPr wrap="square" rtlCol="0">
            <a:spAutoFit/>
          </a:bodyPr>
          <a:lstStyle/>
          <a:p>
            <a:r>
              <a:rPr lang="es-NI" dirty="0"/>
              <a:t>3 AÑOS</a:t>
            </a:r>
          </a:p>
        </p:txBody>
      </p:sp>
      <p:cxnSp>
        <p:nvCxnSpPr>
          <p:cNvPr id="39" name="Conector recto 38">
            <a:extLst>
              <a:ext uri="{FF2B5EF4-FFF2-40B4-BE49-F238E27FC236}">
                <a16:creationId xmlns:a16="http://schemas.microsoft.com/office/drawing/2014/main" id="{AA792712-F0B7-4A37-0387-1AA069DC70D1}"/>
              </a:ext>
            </a:extLst>
          </p:cNvPr>
          <p:cNvCxnSpPr/>
          <p:nvPr/>
        </p:nvCxnSpPr>
        <p:spPr>
          <a:xfrm flipH="1">
            <a:off x="3916755" y="3069605"/>
            <a:ext cx="1143991" cy="0"/>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cxnSp>
        <p:nvCxnSpPr>
          <p:cNvPr id="41" name="Conector: angular 40">
            <a:extLst>
              <a:ext uri="{FF2B5EF4-FFF2-40B4-BE49-F238E27FC236}">
                <a16:creationId xmlns:a16="http://schemas.microsoft.com/office/drawing/2014/main" id="{A8F68466-2E27-2F7E-FB6E-EF4648AF2A05}"/>
              </a:ext>
            </a:extLst>
          </p:cNvPr>
          <p:cNvCxnSpPr>
            <a:cxnSpLocks/>
          </p:cNvCxnSpPr>
          <p:nvPr/>
        </p:nvCxnSpPr>
        <p:spPr>
          <a:xfrm rot="5400000" flipH="1" flipV="1">
            <a:off x="11353911" y="2728107"/>
            <a:ext cx="4249708" cy="3356110"/>
          </a:xfrm>
          <a:prstGeom prst="bentConnector3">
            <a:avLst>
              <a:gd name="adj1" fmla="val 96707"/>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id="{CEF85C3E-F453-75A2-6F6A-4945055FDB73}"/>
              </a:ext>
            </a:extLst>
          </p:cNvPr>
          <p:cNvSpPr txBox="1"/>
          <p:nvPr/>
        </p:nvSpPr>
        <p:spPr>
          <a:xfrm rot="2014013">
            <a:off x="6593833" y="4570175"/>
            <a:ext cx="3657600" cy="369332"/>
          </a:xfrm>
          <a:prstGeom prst="rect">
            <a:avLst/>
          </a:prstGeom>
          <a:noFill/>
        </p:spPr>
        <p:txBody>
          <a:bodyPr wrap="square" rtlCol="0">
            <a:spAutoFit/>
          </a:bodyPr>
          <a:lstStyle/>
          <a:p>
            <a:r>
              <a:rPr lang="es-NI" dirty="0"/>
              <a:t>Estrategia de la subvención</a:t>
            </a:r>
          </a:p>
        </p:txBody>
      </p:sp>
      <p:sp>
        <p:nvSpPr>
          <p:cNvPr id="46" name="Oval 1063">
            <a:extLst>
              <a:ext uri="{FF2B5EF4-FFF2-40B4-BE49-F238E27FC236}">
                <a16:creationId xmlns:a16="http://schemas.microsoft.com/office/drawing/2014/main" id="{D29C75A2-E635-ABF2-A53D-586B529A711C}"/>
              </a:ext>
            </a:extLst>
          </p:cNvPr>
          <p:cNvSpPr>
            <a:spLocks noChangeArrowheads="1"/>
          </p:cNvSpPr>
          <p:nvPr/>
        </p:nvSpPr>
        <p:spPr bwMode="auto">
          <a:xfrm>
            <a:off x="9906000" y="5905500"/>
            <a:ext cx="228600" cy="228600"/>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s-CR" sz="2700"/>
          </a:p>
        </p:txBody>
      </p:sp>
      <p:sp>
        <p:nvSpPr>
          <p:cNvPr id="47" name="Text Box 1067">
            <a:extLst>
              <a:ext uri="{FF2B5EF4-FFF2-40B4-BE49-F238E27FC236}">
                <a16:creationId xmlns:a16="http://schemas.microsoft.com/office/drawing/2014/main" id="{9BD51998-0FE3-BC5B-513B-BAF9D2C027F0}"/>
              </a:ext>
            </a:extLst>
          </p:cNvPr>
          <p:cNvSpPr txBox="1">
            <a:spLocks noChangeArrowheads="1"/>
          </p:cNvSpPr>
          <p:nvPr/>
        </p:nvSpPr>
        <p:spPr bwMode="auto">
          <a:xfrm>
            <a:off x="6284183" y="3383041"/>
            <a:ext cx="3485249" cy="338554"/>
          </a:xfrm>
          <a:prstGeom prst="rect">
            <a:avLst/>
          </a:prstGeom>
          <a:noFill/>
          <a:ln w="9525">
            <a:noFill/>
            <a:miter lim="800000"/>
            <a:headEnd/>
            <a:tailEnd/>
          </a:ln>
          <a:effectLst/>
        </p:spPr>
        <p:txBody>
          <a:bodyPr wrap="none">
            <a:spAutoFit/>
          </a:bodyPr>
          <a:lstStyle/>
          <a:p>
            <a:r>
              <a:rPr lang="es-MX" sz="1600" dirty="0">
                <a:latin typeface="Arial" charset="0"/>
              </a:rPr>
              <a:t>A</a:t>
            </a:r>
            <a:r>
              <a:rPr lang="es-MX" sz="1600" dirty="0">
                <a:latin typeface="Arial" charset="0"/>
                <a:ea typeface="Arial Unicode MS" pitchFamily="34" charset="-128"/>
                <a:cs typeface="Arial Unicode MS" pitchFamily="34" charset="-128"/>
              </a:rPr>
              <a:t>₁ (Nuevos casos VIH de por años)</a:t>
            </a:r>
            <a:endParaRPr lang="es-ES" sz="1600" dirty="0">
              <a:latin typeface="Arial" charset="0"/>
              <a:ea typeface="Arial Unicode MS" pitchFamily="34" charset="-128"/>
              <a:cs typeface="Arial Unicode MS" pitchFamily="34" charset="-128"/>
            </a:endParaRPr>
          </a:p>
        </p:txBody>
      </p:sp>
      <p:pic>
        <p:nvPicPr>
          <p:cNvPr id="49" name="Gráfico 48" descr="Monedas contorno">
            <a:extLst>
              <a:ext uri="{FF2B5EF4-FFF2-40B4-BE49-F238E27FC236}">
                <a16:creationId xmlns:a16="http://schemas.microsoft.com/office/drawing/2014/main" id="{E96E09CB-0EF8-D9AE-0E31-44D9B1BE42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726833" y="4956416"/>
            <a:ext cx="558689" cy="560593"/>
          </a:xfrm>
          <a:prstGeom prst="rect">
            <a:avLst/>
          </a:prstGeom>
        </p:spPr>
      </p:pic>
      <p:sp>
        <p:nvSpPr>
          <p:cNvPr id="50" name="CuadroTexto 49">
            <a:extLst>
              <a:ext uri="{FF2B5EF4-FFF2-40B4-BE49-F238E27FC236}">
                <a16:creationId xmlns:a16="http://schemas.microsoft.com/office/drawing/2014/main" id="{58993B92-781D-8A0A-B0FE-E3B1457AB965}"/>
              </a:ext>
            </a:extLst>
          </p:cNvPr>
          <p:cNvSpPr txBox="1"/>
          <p:nvPr/>
        </p:nvSpPr>
        <p:spPr>
          <a:xfrm>
            <a:off x="14472947" y="4904151"/>
            <a:ext cx="3674491" cy="646331"/>
          </a:xfrm>
          <a:prstGeom prst="rect">
            <a:avLst/>
          </a:prstGeom>
          <a:noFill/>
        </p:spPr>
        <p:txBody>
          <a:bodyPr wrap="square" rtlCol="0">
            <a:spAutoFit/>
          </a:bodyPr>
          <a:lstStyle/>
          <a:p>
            <a:r>
              <a:rPr lang="es-NI" dirty="0"/>
              <a:t>Recibimos el financiamiento a tiempo</a:t>
            </a:r>
          </a:p>
        </p:txBody>
      </p:sp>
      <p:sp>
        <p:nvSpPr>
          <p:cNvPr id="51" name="Oval 1064">
            <a:extLst>
              <a:ext uri="{FF2B5EF4-FFF2-40B4-BE49-F238E27FC236}">
                <a16:creationId xmlns:a16="http://schemas.microsoft.com/office/drawing/2014/main" id="{5820E4A2-DC2D-88BA-7D78-D0E7BC063D48}"/>
              </a:ext>
            </a:extLst>
          </p:cNvPr>
          <p:cNvSpPr>
            <a:spLocks noChangeArrowheads="1"/>
          </p:cNvSpPr>
          <p:nvPr/>
        </p:nvSpPr>
        <p:spPr bwMode="auto">
          <a:xfrm>
            <a:off x="5995427" y="3506340"/>
            <a:ext cx="228600" cy="228600"/>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s-CR" sz="2700"/>
          </a:p>
        </p:txBody>
      </p:sp>
      <p:sp>
        <p:nvSpPr>
          <p:cNvPr id="52" name="Oval 1065">
            <a:extLst>
              <a:ext uri="{FF2B5EF4-FFF2-40B4-BE49-F238E27FC236}">
                <a16:creationId xmlns:a16="http://schemas.microsoft.com/office/drawing/2014/main" id="{06202295-2CE4-30C7-5CD5-F46C079453D3}"/>
              </a:ext>
            </a:extLst>
          </p:cNvPr>
          <p:cNvSpPr>
            <a:spLocks noChangeArrowheads="1"/>
          </p:cNvSpPr>
          <p:nvPr/>
        </p:nvSpPr>
        <p:spPr bwMode="auto">
          <a:xfrm>
            <a:off x="8649501" y="5181600"/>
            <a:ext cx="228600" cy="228600"/>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es-CR" sz="2700"/>
          </a:p>
        </p:txBody>
      </p:sp>
      <p:pic>
        <p:nvPicPr>
          <p:cNvPr id="58" name="Gráfico 57" descr="Marca de insignia1 con relleno sólido">
            <a:extLst>
              <a:ext uri="{FF2B5EF4-FFF2-40B4-BE49-F238E27FC236}">
                <a16:creationId xmlns:a16="http://schemas.microsoft.com/office/drawing/2014/main" id="{942DD673-D6D7-30B9-CF58-69450EDF02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23253" y="5008345"/>
            <a:ext cx="516155" cy="516155"/>
          </a:xfrm>
          <a:prstGeom prst="rect">
            <a:avLst/>
          </a:prstGeom>
        </p:spPr>
      </p:pic>
      <p:sp>
        <p:nvSpPr>
          <p:cNvPr id="59" name="CuadroTexto 58">
            <a:extLst>
              <a:ext uri="{FF2B5EF4-FFF2-40B4-BE49-F238E27FC236}">
                <a16:creationId xmlns:a16="http://schemas.microsoft.com/office/drawing/2014/main" id="{565D89AB-455E-1B91-EFE6-5B4E2B07F2A6}"/>
              </a:ext>
            </a:extLst>
          </p:cNvPr>
          <p:cNvSpPr txBox="1"/>
          <p:nvPr/>
        </p:nvSpPr>
        <p:spPr>
          <a:xfrm>
            <a:off x="14448510" y="5982925"/>
            <a:ext cx="3674491" cy="1200329"/>
          </a:xfrm>
          <a:prstGeom prst="rect">
            <a:avLst/>
          </a:prstGeom>
          <a:noFill/>
        </p:spPr>
        <p:txBody>
          <a:bodyPr wrap="square" rtlCol="0">
            <a:spAutoFit/>
          </a:bodyPr>
          <a:lstStyle/>
          <a:p>
            <a:r>
              <a:rPr lang="es-NI" dirty="0"/>
              <a:t>La compras de insumos y equipos tienen retraso por parte del comprador y algunos países se verán afectados </a:t>
            </a:r>
          </a:p>
        </p:txBody>
      </p:sp>
      <p:sp>
        <p:nvSpPr>
          <p:cNvPr id="61" name="CuadroTexto 60">
            <a:extLst>
              <a:ext uri="{FF2B5EF4-FFF2-40B4-BE49-F238E27FC236}">
                <a16:creationId xmlns:a16="http://schemas.microsoft.com/office/drawing/2014/main" id="{45228D1D-775A-C0B6-6DEE-DF3219A4A812}"/>
              </a:ext>
            </a:extLst>
          </p:cNvPr>
          <p:cNvSpPr txBox="1"/>
          <p:nvPr/>
        </p:nvSpPr>
        <p:spPr>
          <a:xfrm>
            <a:off x="14478000" y="7366119"/>
            <a:ext cx="3674491" cy="923330"/>
          </a:xfrm>
          <a:prstGeom prst="rect">
            <a:avLst/>
          </a:prstGeom>
          <a:noFill/>
        </p:spPr>
        <p:txBody>
          <a:bodyPr wrap="square" rtlCol="0">
            <a:spAutoFit/>
          </a:bodyPr>
          <a:lstStyle/>
          <a:p>
            <a:r>
              <a:rPr lang="es-NI" dirty="0"/>
              <a:t>Se implementan adecuadamente las actividades de promoción y captación en los países </a:t>
            </a:r>
          </a:p>
        </p:txBody>
      </p:sp>
      <p:pic>
        <p:nvPicPr>
          <p:cNvPr id="63" name="Gráfico 62" descr="Calendario con relleno sólido">
            <a:extLst>
              <a:ext uri="{FF2B5EF4-FFF2-40B4-BE49-F238E27FC236}">
                <a16:creationId xmlns:a16="http://schemas.microsoft.com/office/drawing/2014/main" id="{69DED988-D124-091D-6E68-FD81989C0E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672246" y="7352097"/>
            <a:ext cx="687003" cy="687003"/>
          </a:xfrm>
          <a:prstGeom prst="rect">
            <a:avLst/>
          </a:prstGeom>
        </p:spPr>
      </p:pic>
      <p:pic>
        <p:nvPicPr>
          <p:cNvPr id="71" name="Gráfico 70" descr="Caja con relleno sólido">
            <a:extLst>
              <a:ext uri="{FF2B5EF4-FFF2-40B4-BE49-F238E27FC236}">
                <a16:creationId xmlns:a16="http://schemas.microsoft.com/office/drawing/2014/main" id="{5B7A1CA9-2C59-3497-546E-2C641ECF6FB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744389" y="6023529"/>
            <a:ext cx="567771" cy="567771"/>
          </a:xfrm>
          <a:prstGeom prst="rect">
            <a:avLst/>
          </a:prstGeom>
        </p:spPr>
      </p:pic>
      <p:pic>
        <p:nvPicPr>
          <p:cNvPr id="72" name="Gráfico 71" descr="Marca de insignia1 con relleno sólido">
            <a:extLst>
              <a:ext uri="{FF2B5EF4-FFF2-40B4-BE49-F238E27FC236}">
                <a16:creationId xmlns:a16="http://schemas.microsoft.com/office/drawing/2014/main" id="{B3EBA820-2B71-145C-2C7E-7E07CB1198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47445" y="7496295"/>
            <a:ext cx="516155" cy="516155"/>
          </a:xfrm>
          <a:prstGeom prst="rect">
            <a:avLst/>
          </a:prstGeom>
        </p:spPr>
      </p:pic>
      <p:sp>
        <p:nvSpPr>
          <p:cNvPr id="73" name="CuadroTexto 72">
            <a:extLst>
              <a:ext uri="{FF2B5EF4-FFF2-40B4-BE49-F238E27FC236}">
                <a16:creationId xmlns:a16="http://schemas.microsoft.com/office/drawing/2014/main" id="{EDA66465-EC38-410D-3794-5F101476C287}"/>
              </a:ext>
            </a:extLst>
          </p:cNvPr>
          <p:cNvSpPr txBox="1"/>
          <p:nvPr/>
        </p:nvSpPr>
        <p:spPr>
          <a:xfrm>
            <a:off x="4433378" y="4589070"/>
            <a:ext cx="3718877" cy="584775"/>
          </a:xfrm>
          <a:prstGeom prst="rect">
            <a:avLst/>
          </a:prstGeom>
          <a:noFill/>
        </p:spPr>
        <p:txBody>
          <a:bodyPr wrap="square" rtlCol="0">
            <a:spAutoFit/>
          </a:bodyPr>
          <a:lstStyle/>
          <a:p>
            <a:r>
              <a:rPr lang="es-NI" sz="1600" dirty="0"/>
              <a:t>No logramos encontrar a los grupos de metas para realizar las pruebas</a:t>
            </a:r>
          </a:p>
        </p:txBody>
      </p:sp>
      <p:sp>
        <p:nvSpPr>
          <p:cNvPr id="74" name="CuadroTexto 73">
            <a:extLst>
              <a:ext uri="{FF2B5EF4-FFF2-40B4-BE49-F238E27FC236}">
                <a16:creationId xmlns:a16="http://schemas.microsoft.com/office/drawing/2014/main" id="{394AD07A-581B-529D-57C5-7A4E691F5AE0}"/>
              </a:ext>
            </a:extLst>
          </p:cNvPr>
          <p:cNvSpPr txBox="1"/>
          <p:nvPr/>
        </p:nvSpPr>
        <p:spPr>
          <a:xfrm>
            <a:off x="13545540" y="4049572"/>
            <a:ext cx="4038372" cy="646331"/>
          </a:xfrm>
          <a:prstGeom prst="rect">
            <a:avLst/>
          </a:prstGeom>
          <a:noFill/>
        </p:spPr>
        <p:txBody>
          <a:bodyPr wrap="square" rtlCol="0">
            <a:spAutoFit/>
          </a:bodyPr>
          <a:lstStyle/>
          <a:p>
            <a:pPr algn="ctr"/>
            <a:r>
              <a:rPr lang="es-NI" b="1" dirty="0">
                <a:highlight>
                  <a:srgbClr val="FFFF00"/>
                </a:highlight>
              </a:rPr>
              <a:t>Desempeño de la subvención va regular y el FM nos da una calificación de B2</a:t>
            </a:r>
          </a:p>
        </p:txBody>
      </p:sp>
      <p:cxnSp>
        <p:nvCxnSpPr>
          <p:cNvPr id="77" name="Conector recto 76">
            <a:extLst>
              <a:ext uri="{FF2B5EF4-FFF2-40B4-BE49-F238E27FC236}">
                <a16:creationId xmlns:a16="http://schemas.microsoft.com/office/drawing/2014/main" id="{FEFA9F51-06DF-CF8A-E715-FA8AAF805A0F}"/>
              </a:ext>
            </a:extLst>
          </p:cNvPr>
          <p:cNvCxnSpPr>
            <a:cxnSpLocks/>
          </p:cNvCxnSpPr>
          <p:nvPr/>
        </p:nvCxnSpPr>
        <p:spPr>
          <a:xfrm flipH="1">
            <a:off x="11887200" y="7229204"/>
            <a:ext cx="3332" cy="1319167"/>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sp>
        <p:nvSpPr>
          <p:cNvPr id="82" name="CuadroTexto 81">
            <a:extLst>
              <a:ext uri="{FF2B5EF4-FFF2-40B4-BE49-F238E27FC236}">
                <a16:creationId xmlns:a16="http://schemas.microsoft.com/office/drawing/2014/main" id="{F6A1DE95-FC9B-7FE6-ECA0-B5E166488826}"/>
              </a:ext>
            </a:extLst>
          </p:cNvPr>
          <p:cNvSpPr txBox="1"/>
          <p:nvPr/>
        </p:nvSpPr>
        <p:spPr>
          <a:xfrm>
            <a:off x="8458200" y="8724900"/>
            <a:ext cx="1219200" cy="369332"/>
          </a:xfrm>
          <a:prstGeom prst="rect">
            <a:avLst/>
          </a:prstGeom>
          <a:noFill/>
        </p:spPr>
        <p:txBody>
          <a:bodyPr wrap="square" rtlCol="0">
            <a:spAutoFit/>
          </a:bodyPr>
          <a:lstStyle/>
          <a:p>
            <a:r>
              <a:rPr lang="es-NI" dirty="0"/>
              <a:t>18 meses</a:t>
            </a:r>
          </a:p>
        </p:txBody>
      </p:sp>
      <p:cxnSp>
        <p:nvCxnSpPr>
          <p:cNvPr id="83" name="Conector recto 82">
            <a:extLst>
              <a:ext uri="{FF2B5EF4-FFF2-40B4-BE49-F238E27FC236}">
                <a16:creationId xmlns:a16="http://schemas.microsoft.com/office/drawing/2014/main" id="{0B882680-F46D-A46B-00A1-8A2467973109}"/>
              </a:ext>
            </a:extLst>
          </p:cNvPr>
          <p:cNvCxnSpPr>
            <a:cxnSpLocks/>
          </p:cNvCxnSpPr>
          <p:nvPr/>
        </p:nvCxnSpPr>
        <p:spPr>
          <a:xfrm flipH="1">
            <a:off x="8715485" y="4152900"/>
            <a:ext cx="47515" cy="4651835"/>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sp>
        <p:nvSpPr>
          <p:cNvPr id="84" name="CuadroTexto 83">
            <a:extLst>
              <a:ext uri="{FF2B5EF4-FFF2-40B4-BE49-F238E27FC236}">
                <a16:creationId xmlns:a16="http://schemas.microsoft.com/office/drawing/2014/main" id="{43F2CA02-4B35-CFC6-563F-78D6A6BA460F}"/>
              </a:ext>
            </a:extLst>
          </p:cNvPr>
          <p:cNvSpPr txBox="1"/>
          <p:nvPr/>
        </p:nvSpPr>
        <p:spPr>
          <a:xfrm>
            <a:off x="6086869" y="2283820"/>
            <a:ext cx="4935941" cy="646331"/>
          </a:xfrm>
          <a:prstGeom prst="rect">
            <a:avLst/>
          </a:prstGeom>
          <a:noFill/>
        </p:spPr>
        <p:txBody>
          <a:bodyPr wrap="square" rtlCol="0">
            <a:spAutoFit/>
          </a:bodyPr>
          <a:lstStyle/>
          <a:p>
            <a:r>
              <a:rPr lang="es-NI" dirty="0"/>
              <a:t>El ritmo de cumplir con el objetivo de cobertura se podría ver afectado</a:t>
            </a:r>
          </a:p>
        </p:txBody>
      </p:sp>
      <p:sp>
        <p:nvSpPr>
          <p:cNvPr id="85" name="CuadroTexto 84">
            <a:extLst>
              <a:ext uri="{FF2B5EF4-FFF2-40B4-BE49-F238E27FC236}">
                <a16:creationId xmlns:a16="http://schemas.microsoft.com/office/drawing/2014/main" id="{AE9655A4-A52E-87B1-6D8A-D9E174CAEE39}"/>
              </a:ext>
            </a:extLst>
          </p:cNvPr>
          <p:cNvSpPr txBox="1"/>
          <p:nvPr/>
        </p:nvSpPr>
        <p:spPr>
          <a:xfrm>
            <a:off x="5835103" y="1433921"/>
            <a:ext cx="6315759" cy="646331"/>
          </a:xfrm>
          <a:prstGeom prst="rect">
            <a:avLst/>
          </a:prstGeom>
          <a:noFill/>
        </p:spPr>
        <p:txBody>
          <a:bodyPr wrap="square" rtlCol="0">
            <a:spAutoFit/>
          </a:bodyPr>
          <a:lstStyle/>
          <a:p>
            <a:pPr algn="ctr"/>
            <a:r>
              <a:rPr lang="es-NI" b="1" dirty="0">
                <a:solidFill>
                  <a:schemeClr val="bg1"/>
                </a:solidFill>
                <a:highlight>
                  <a:srgbClr val="FF0000"/>
                </a:highlight>
              </a:rPr>
              <a:t>No vamos a lograr la meta y la contribución a la respuesta regional se verá afectada </a:t>
            </a:r>
          </a:p>
        </p:txBody>
      </p:sp>
      <p:sp>
        <p:nvSpPr>
          <p:cNvPr id="88" name="CuadroTexto 87">
            <a:extLst>
              <a:ext uri="{FF2B5EF4-FFF2-40B4-BE49-F238E27FC236}">
                <a16:creationId xmlns:a16="http://schemas.microsoft.com/office/drawing/2014/main" id="{96BF0337-D826-FD2B-7F7D-FD3E2FF5F54E}"/>
              </a:ext>
            </a:extLst>
          </p:cNvPr>
          <p:cNvSpPr txBox="1"/>
          <p:nvPr/>
        </p:nvSpPr>
        <p:spPr>
          <a:xfrm>
            <a:off x="7137449" y="9282410"/>
            <a:ext cx="11150551" cy="923330"/>
          </a:xfrm>
          <a:prstGeom prst="rect">
            <a:avLst/>
          </a:prstGeom>
          <a:noFill/>
        </p:spPr>
        <p:txBody>
          <a:bodyPr wrap="square" rtlCol="0">
            <a:spAutoFit/>
          </a:bodyPr>
          <a:lstStyle/>
          <a:p>
            <a:r>
              <a:rPr lang="es-NI" dirty="0"/>
              <a:t>El comité recomienda establecer una nueva estrategia de  búsqueda en función de los nuevos espacios y valorar el cambio de actividades de la subvención actual, recomienda que el RP haga un propuesta en consulta con las poblaciones clave para presentar al MCP y solicitar la autorización al FM</a:t>
            </a:r>
          </a:p>
        </p:txBody>
      </p:sp>
      <p:cxnSp>
        <p:nvCxnSpPr>
          <p:cNvPr id="90" name="Conector: angular 89">
            <a:extLst>
              <a:ext uri="{FF2B5EF4-FFF2-40B4-BE49-F238E27FC236}">
                <a16:creationId xmlns:a16="http://schemas.microsoft.com/office/drawing/2014/main" id="{89FCDCEE-91BC-F40C-E991-F7065FF3DCA3}"/>
              </a:ext>
            </a:extLst>
          </p:cNvPr>
          <p:cNvCxnSpPr>
            <a:cxnSpLocks/>
            <a:endCxn id="88" idx="1"/>
          </p:cNvCxnSpPr>
          <p:nvPr/>
        </p:nvCxnSpPr>
        <p:spPr>
          <a:xfrm rot="16200000" flipH="1">
            <a:off x="4227682" y="6834307"/>
            <a:ext cx="5159085" cy="660450"/>
          </a:xfrm>
          <a:prstGeom prst="bentConnector2">
            <a:avLst/>
          </a:prstGeom>
          <a:noFill/>
          <a:ln w="38100">
            <a:solidFill>
              <a:srgbClr val="002060"/>
            </a:solidFill>
            <a:round/>
            <a:headEnd/>
            <a:tailEnd/>
          </a:ln>
          <a:effectLst/>
        </p:spPr>
      </p:cxnSp>
      <p:sp>
        <p:nvSpPr>
          <p:cNvPr id="94" name="Elipse 93">
            <a:extLst>
              <a:ext uri="{FF2B5EF4-FFF2-40B4-BE49-F238E27FC236}">
                <a16:creationId xmlns:a16="http://schemas.microsoft.com/office/drawing/2014/main" id="{3F3180F2-B43C-FBCF-44FD-D293A541D6E0}"/>
              </a:ext>
            </a:extLst>
          </p:cNvPr>
          <p:cNvSpPr/>
          <p:nvPr/>
        </p:nvSpPr>
        <p:spPr>
          <a:xfrm>
            <a:off x="1145606" y="7476222"/>
            <a:ext cx="2525697" cy="2324491"/>
          </a:xfrm>
          <a:prstGeom prst="ellipse">
            <a:avLst/>
          </a:prstGeom>
          <a:ln cmpd="thickThin"/>
        </p:spPr>
        <p:style>
          <a:lnRef idx="1">
            <a:schemeClr val="accent3"/>
          </a:lnRef>
          <a:fillRef idx="3">
            <a:schemeClr val="accent3"/>
          </a:fillRef>
          <a:effectRef idx="2">
            <a:schemeClr val="accent3"/>
          </a:effectRef>
          <a:fontRef idx="minor">
            <a:schemeClr val="lt1"/>
          </a:fontRef>
        </p:style>
        <p:txBody>
          <a:bodyPr rtlCol="0" anchor="ctr"/>
          <a:lstStyle/>
          <a:p>
            <a:pPr algn="ctr"/>
            <a:r>
              <a:rPr lang="es-NI" dirty="0"/>
              <a:t>Una acción de análisis de monitoreo estratégico de análisis  visitas de campo y contexto</a:t>
            </a:r>
          </a:p>
        </p:txBody>
      </p:sp>
      <p:pic>
        <p:nvPicPr>
          <p:cNvPr id="10" name="Gráfico 9" descr="Marca de insignia1 con relleno sólido">
            <a:extLst>
              <a:ext uri="{FF2B5EF4-FFF2-40B4-BE49-F238E27FC236}">
                <a16:creationId xmlns:a16="http://schemas.microsoft.com/office/drawing/2014/main" id="{64C35CDD-D69E-73F5-B4DC-6AA904F60C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54432" y="6785743"/>
            <a:ext cx="516155" cy="516155"/>
          </a:xfrm>
          <a:prstGeom prst="rect">
            <a:avLst/>
          </a:prstGeom>
        </p:spPr>
      </p:pic>
      <p:cxnSp>
        <p:nvCxnSpPr>
          <p:cNvPr id="23" name="Conector recto 22">
            <a:extLst>
              <a:ext uri="{FF2B5EF4-FFF2-40B4-BE49-F238E27FC236}">
                <a16:creationId xmlns:a16="http://schemas.microsoft.com/office/drawing/2014/main" id="{A48C09A2-8939-9CBF-F073-AF92E3B20153}"/>
              </a:ext>
            </a:extLst>
          </p:cNvPr>
          <p:cNvCxnSpPr>
            <a:cxnSpLocks/>
          </p:cNvCxnSpPr>
          <p:nvPr/>
        </p:nvCxnSpPr>
        <p:spPr>
          <a:xfrm flipH="1">
            <a:off x="3846446" y="5352089"/>
            <a:ext cx="4829359" cy="21811"/>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sp>
        <p:nvSpPr>
          <p:cNvPr id="24" name="CuadroTexto 23">
            <a:extLst>
              <a:ext uri="{FF2B5EF4-FFF2-40B4-BE49-F238E27FC236}">
                <a16:creationId xmlns:a16="http://schemas.microsoft.com/office/drawing/2014/main" id="{E1D5CC80-3424-0BC1-2252-B26DF212C764}"/>
              </a:ext>
            </a:extLst>
          </p:cNvPr>
          <p:cNvSpPr txBox="1"/>
          <p:nvPr/>
        </p:nvSpPr>
        <p:spPr>
          <a:xfrm>
            <a:off x="2514600" y="5143500"/>
            <a:ext cx="1371600" cy="369332"/>
          </a:xfrm>
          <a:prstGeom prst="rect">
            <a:avLst/>
          </a:prstGeom>
          <a:noFill/>
        </p:spPr>
        <p:txBody>
          <a:bodyPr wrap="square" rtlCol="0">
            <a:spAutoFit/>
          </a:bodyPr>
          <a:lstStyle/>
          <a:p>
            <a:r>
              <a:rPr lang="es-NI" dirty="0"/>
              <a:t>5 millones</a:t>
            </a:r>
          </a:p>
        </p:txBody>
      </p:sp>
      <p:sp>
        <p:nvSpPr>
          <p:cNvPr id="27" name="CuadroTexto 26">
            <a:extLst>
              <a:ext uri="{FF2B5EF4-FFF2-40B4-BE49-F238E27FC236}">
                <a16:creationId xmlns:a16="http://schemas.microsoft.com/office/drawing/2014/main" id="{6D25C055-4A40-1A08-32D8-4225C9FC3695}"/>
              </a:ext>
            </a:extLst>
          </p:cNvPr>
          <p:cNvSpPr txBox="1"/>
          <p:nvPr/>
        </p:nvSpPr>
        <p:spPr>
          <a:xfrm>
            <a:off x="9371058" y="4306380"/>
            <a:ext cx="1096731" cy="523220"/>
          </a:xfrm>
          <a:prstGeom prst="rect">
            <a:avLst/>
          </a:prstGeom>
          <a:noFill/>
        </p:spPr>
        <p:txBody>
          <a:bodyPr wrap="square" rtlCol="0">
            <a:spAutoFit/>
          </a:bodyPr>
          <a:lstStyle/>
          <a:p>
            <a:r>
              <a:rPr lang="es-NI" sz="1400" dirty="0"/>
              <a:t>50% de la meta </a:t>
            </a:r>
          </a:p>
        </p:txBody>
      </p:sp>
      <p:pic>
        <p:nvPicPr>
          <p:cNvPr id="30" name="Gráfico 29" descr="Insignia de cruz con relleno sólido">
            <a:extLst>
              <a:ext uri="{FF2B5EF4-FFF2-40B4-BE49-F238E27FC236}">
                <a16:creationId xmlns:a16="http://schemas.microsoft.com/office/drawing/2014/main" id="{F714A62D-75C1-B863-60A4-056ECF36E86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03445" y="4584993"/>
            <a:ext cx="516155" cy="516155"/>
          </a:xfrm>
          <a:prstGeom prst="rect">
            <a:avLst/>
          </a:prstGeom>
        </p:spPr>
      </p:pic>
      <p:pic>
        <p:nvPicPr>
          <p:cNvPr id="40" name="Gráfico 39" descr="Marca de insignia1 con relleno sólido">
            <a:extLst>
              <a:ext uri="{FF2B5EF4-FFF2-40B4-BE49-F238E27FC236}">
                <a16:creationId xmlns:a16="http://schemas.microsoft.com/office/drawing/2014/main" id="{DD5874CA-B876-DA91-B742-3814B5CAE26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106400" y="6057900"/>
            <a:ext cx="516155" cy="516155"/>
          </a:xfrm>
          <a:prstGeom prst="rect">
            <a:avLst/>
          </a:prstGeom>
        </p:spPr>
      </p:pic>
      <p:sp>
        <p:nvSpPr>
          <p:cNvPr id="44" name="Flecha: hacia abajo 43">
            <a:extLst>
              <a:ext uri="{FF2B5EF4-FFF2-40B4-BE49-F238E27FC236}">
                <a16:creationId xmlns:a16="http://schemas.microsoft.com/office/drawing/2014/main" id="{D4EBA8A4-BB72-45B3-E2CA-00A9E6B8C7E2}"/>
              </a:ext>
            </a:extLst>
          </p:cNvPr>
          <p:cNvSpPr/>
          <p:nvPr/>
        </p:nvSpPr>
        <p:spPr>
          <a:xfrm>
            <a:off x="8945995" y="4375028"/>
            <a:ext cx="228600" cy="32432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cxnSp>
        <p:nvCxnSpPr>
          <p:cNvPr id="48" name="Conector recto 47">
            <a:extLst>
              <a:ext uri="{FF2B5EF4-FFF2-40B4-BE49-F238E27FC236}">
                <a16:creationId xmlns:a16="http://schemas.microsoft.com/office/drawing/2014/main" id="{606DDB9E-5D58-0146-B87C-35F603C9F87E}"/>
              </a:ext>
            </a:extLst>
          </p:cNvPr>
          <p:cNvCxnSpPr>
            <a:cxnSpLocks/>
          </p:cNvCxnSpPr>
          <p:nvPr/>
        </p:nvCxnSpPr>
        <p:spPr>
          <a:xfrm flipH="1" flipV="1">
            <a:off x="3916755" y="4170791"/>
            <a:ext cx="4893337" cy="22761"/>
          </a:xfrm>
          <a:prstGeom prst="line">
            <a:avLst/>
          </a:prstGeom>
          <a:ln>
            <a:prstDash val="lgDashDotDot"/>
          </a:ln>
        </p:spPr>
        <p:style>
          <a:lnRef idx="1">
            <a:schemeClr val="accent2"/>
          </a:lnRef>
          <a:fillRef idx="0">
            <a:schemeClr val="accent2"/>
          </a:fillRef>
          <a:effectRef idx="0">
            <a:schemeClr val="accent2"/>
          </a:effectRef>
          <a:fontRef idx="minor">
            <a:schemeClr val="tx1"/>
          </a:fontRef>
        </p:style>
      </p:cxnSp>
      <p:sp>
        <p:nvSpPr>
          <p:cNvPr id="54" name="CuadroTexto 53">
            <a:extLst>
              <a:ext uri="{FF2B5EF4-FFF2-40B4-BE49-F238E27FC236}">
                <a16:creationId xmlns:a16="http://schemas.microsoft.com/office/drawing/2014/main" id="{3FA5C059-F346-576A-D9DD-3D96DEC5C7C5}"/>
              </a:ext>
            </a:extLst>
          </p:cNvPr>
          <p:cNvSpPr txBox="1"/>
          <p:nvPr/>
        </p:nvSpPr>
        <p:spPr>
          <a:xfrm>
            <a:off x="2438400" y="3989753"/>
            <a:ext cx="1371600" cy="369332"/>
          </a:xfrm>
          <a:prstGeom prst="rect">
            <a:avLst/>
          </a:prstGeom>
          <a:noFill/>
        </p:spPr>
        <p:txBody>
          <a:bodyPr wrap="square" rtlCol="0">
            <a:spAutoFit/>
          </a:bodyPr>
          <a:lstStyle/>
          <a:p>
            <a:r>
              <a:rPr lang="es-NI" dirty="0"/>
              <a:t>2.5 millones</a:t>
            </a:r>
          </a:p>
        </p:txBody>
      </p:sp>
      <p:sp>
        <p:nvSpPr>
          <p:cNvPr id="55" name="CuadroTexto 54">
            <a:extLst>
              <a:ext uri="{FF2B5EF4-FFF2-40B4-BE49-F238E27FC236}">
                <a16:creationId xmlns:a16="http://schemas.microsoft.com/office/drawing/2014/main" id="{909C795E-264C-FBAC-7E38-33FCC0618C14}"/>
              </a:ext>
            </a:extLst>
          </p:cNvPr>
          <p:cNvSpPr txBox="1"/>
          <p:nvPr/>
        </p:nvSpPr>
        <p:spPr>
          <a:xfrm>
            <a:off x="4492333" y="5625525"/>
            <a:ext cx="3718877" cy="584775"/>
          </a:xfrm>
          <a:prstGeom prst="rect">
            <a:avLst/>
          </a:prstGeom>
          <a:noFill/>
        </p:spPr>
        <p:txBody>
          <a:bodyPr wrap="square" rtlCol="0">
            <a:spAutoFit/>
          </a:bodyPr>
          <a:lstStyle/>
          <a:p>
            <a:r>
              <a:rPr lang="es-NI" sz="1600" dirty="0"/>
              <a:t>Se están moviendo a encuentros virtuales de contactos por la COVID </a:t>
            </a:r>
          </a:p>
        </p:txBody>
      </p:sp>
      <p:pic>
        <p:nvPicPr>
          <p:cNvPr id="62" name="Gráfico 61" descr="Marca de insignia1 con relleno sólido">
            <a:extLst>
              <a:ext uri="{FF2B5EF4-FFF2-40B4-BE49-F238E27FC236}">
                <a16:creationId xmlns:a16="http://schemas.microsoft.com/office/drawing/2014/main" id="{F3E843BF-377E-E6AD-9DD0-4F7F9656B1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35858" y="5674693"/>
            <a:ext cx="516155" cy="516155"/>
          </a:xfrm>
          <a:prstGeom prst="rect">
            <a:avLst/>
          </a:prstGeom>
        </p:spPr>
      </p:pic>
      <p:cxnSp>
        <p:nvCxnSpPr>
          <p:cNvPr id="66" name="Conector recto de flecha 65">
            <a:extLst>
              <a:ext uri="{FF2B5EF4-FFF2-40B4-BE49-F238E27FC236}">
                <a16:creationId xmlns:a16="http://schemas.microsoft.com/office/drawing/2014/main" id="{DBF77978-5F3F-27BF-7A69-6E1C3DCD7F01}"/>
              </a:ext>
            </a:extLst>
          </p:cNvPr>
          <p:cNvCxnSpPr>
            <a:cxnSpLocks/>
          </p:cNvCxnSpPr>
          <p:nvPr/>
        </p:nvCxnSpPr>
        <p:spPr>
          <a:xfrm>
            <a:off x="8933985" y="8343900"/>
            <a:ext cx="2648415"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8" name="CuadroTexto 67">
            <a:extLst>
              <a:ext uri="{FF2B5EF4-FFF2-40B4-BE49-F238E27FC236}">
                <a16:creationId xmlns:a16="http://schemas.microsoft.com/office/drawing/2014/main" id="{3C94226D-D157-A88C-F4BB-522B9BC871C7}"/>
              </a:ext>
            </a:extLst>
          </p:cNvPr>
          <p:cNvSpPr txBox="1"/>
          <p:nvPr/>
        </p:nvSpPr>
        <p:spPr>
          <a:xfrm>
            <a:off x="9634922" y="7890536"/>
            <a:ext cx="1666492" cy="369332"/>
          </a:xfrm>
          <a:prstGeom prst="rect">
            <a:avLst/>
          </a:prstGeom>
          <a:noFill/>
        </p:spPr>
        <p:txBody>
          <a:bodyPr wrap="square" rtlCol="0">
            <a:spAutoFit/>
          </a:bodyPr>
          <a:lstStyle/>
          <a:p>
            <a:r>
              <a:rPr lang="es-NI" dirty="0"/>
              <a:t> 26 meses</a:t>
            </a:r>
          </a:p>
        </p:txBody>
      </p:sp>
    </p:spTree>
    <p:extLst>
      <p:ext uri="{BB962C8B-B14F-4D97-AF65-F5344CB8AC3E}">
        <p14:creationId xmlns:p14="http://schemas.microsoft.com/office/powerpoint/2010/main" val="28735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ppt_x"/>
                                          </p:val>
                                        </p:tav>
                                        <p:tav tm="100000">
                                          <p:val>
                                            <p:strVal val="#ppt_x"/>
                                          </p:val>
                                        </p:tav>
                                      </p:tavLst>
                                    </p:anim>
                                    <p:anim calcmode="lin" valueType="num">
                                      <p:cBhvr additive="base">
                                        <p:cTn id="32" dur="500" fill="hold"/>
                                        <p:tgtEl>
                                          <p:spTgt spid="5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3"/>
                                        </p:tgtEl>
                                        <p:attrNameLst>
                                          <p:attrName>style.visibility</p:attrName>
                                        </p:attrNameLst>
                                      </p:cBhvr>
                                      <p:to>
                                        <p:strVal val="visible"/>
                                      </p:to>
                                    </p:set>
                                    <p:anim calcmode="lin" valueType="num">
                                      <p:cBhvr additive="base">
                                        <p:cTn id="39" dur="500" fill="hold"/>
                                        <p:tgtEl>
                                          <p:spTgt spid="83"/>
                                        </p:tgtEl>
                                        <p:attrNameLst>
                                          <p:attrName>ppt_x</p:attrName>
                                        </p:attrNameLst>
                                      </p:cBhvr>
                                      <p:tavLst>
                                        <p:tav tm="0">
                                          <p:val>
                                            <p:strVal val="#ppt_x"/>
                                          </p:val>
                                        </p:tav>
                                        <p:tav tm="100000">
                                          <p:val>
                                            <p:strVal val="#ppt_x"/>
                                          </p:val>
                                        </p:tav>
                                      </p:tavLst>
                                    </p:anim>
                                    <p:anim calcmode="lin" valueType="num">
                                      <p:cBhvr additive="base">
                                        <p:cTn id="40"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ppt_x"/>
                                          </p:val>
                                        </p:tav>
                                        <p:tav tm="100000">
                                          <p:val>
                                            <p:strVal val="#ppt_x"/>
                                          </p:val>
                                        </p:tav>
                                      </p:tavLst>
                                    </p:anim>
                                    <p:anim calcmode="lin" valueType="num">
                                      <p:cBhvr additive="base">
                                        <p:cTn id="5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9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50" grpId="0"/>
      <p:bldP spid="59" grpId="0"/>
      <p:bldP spid="61" grpId="0"/>
      <p:bldP spid="73" grpId="0"/>
      <p:bldP spid="84" grpId="0"/>
      <p:bldP spid="85" grpId="0"/>
      <p:bldP spid="88" grpId="0"/>
      <p:bldP spid="94" grpId="0" animBg="1"/>
      <p:bldP spid="24" grpId="0"/>
      <p:bldP spid="27" grpId="0"/>
      <p:bldP spid="44" grpId="0" animBg="1"/>
      <p:bldP spid="54" grpId="0"/>
      <p:bldP spid="55" grpId="0"/>
      <p:bldP spid="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4CB5294-C486-F186-722C-FB85F61E34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12366103" y="-5063423"/>
            <a:ext cx="11484497" cy="11484497"/>
          </a:xfrm>
          <a:prstGeom prst="rect">
            <a:avLst/>
          </a:prstGeom>
        </p:spPr>
      </p:pic>
      <p:pic>
        <p:nvPicPr>
          <p:cNvPr id="3" name="Picture 6">
            <a:extLst>
              <a:ext uri="{FF2B5EF4-FFF2-40B4-BE49-F238E27FC236}">
                <a16:creationId xmlns:a16="http://schemas.microsoft.com/office/drawing/2014/main" id="{850C5869-E2DF-CD94-2C0A-3DB8DC3027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120997" y="1639500"/>
            <a:ext cx="6079583" cy="10619359"/>
          </a:xfrm>
          <a:prstGeom prst="rect">
            <a:avLst/>
          </a:prstGeom>
        </p:spPr>
      </p:pic>
      <p:pic>
        <p:nvPicPr>
          <p:cNvPr id="4" name="Picture 11">
            <a:extLst>
              <a:ext uri="{FF2B5EF4-FFF2-40B4-BE49-F238E27FC236}">
                <a16:creationId xmlns:a16="http://schemas.microsoft.com/office/drawing/2014/main" id="{7A3E81AC-A6ED-3DED-11A7-719EDDC0CC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24833" y="1028700"/>
            <a:ext cx="673897" cy="673897"/>
          </a:xfrm>
          <a:prstGeom prst="rect">
            <a:avLst/>
          </a:prstGeom>
        </p:spPr>
      </p:pic>
      <p:pic>
        <p:nvPicPr>
          <p:cNvPr id="5" name="Picture 8">
            <a:extLst>
              <a:ext uri="{FF2B5EF4-FFF2-40B4-BE49-F238E27FC236}">
                <a16:creationId xmlns:a16="http://schemas.microsoft.com/office/drawing/2014/main" id="{182AF33E-88C6-3D07-DFA4-2137A1D93CE9}"/>
              </a:ext>
            </a:extLst>
          </p:cNvPr>
          <p:cNvPicPr>
            <a:picLocks noChangeAspect="1"/>
          </p:cNvPicPr>
          <p:nvPr/>
        </p:nvPicPr>
        <p:blipFill>
          <a:blip r:embed="rId8"/>
          <a:srcRect/>
          <a:stretch>
            <a:fillRect/>
          </a:stretch>
        </p:blipFill>
        <p:spPr>
          <a:xfrm>
            <a:off x="11676623" y="2509839"/>
            <a:ext cx="5827362" cy="5913602"/>
          </a:xfrm>
          <a:prstGeom prst="rect">
            <a:avLst/>
          </a:prstGeom>
        </p:spPr>
      </p:pic>
      <p:sp>
        <p:nvSpPr>
          <p:cNvPr id="6" name="TextBox 12">
            <a:extLst>
              <a:ext uri="{FF2B5EF4-FFF2-40B4-BE49-F238E27FC236}">
                <a16:creationId xmlns:a16="http://schemas.microsoft.com/office/drawing/2014/main" id="{3814E698-D2EB-7888-00F7-E13A466E90B0}"/>
              </a:ext>
            </a:extLst>
          </p:cNvPr>
          <p:cNvSpPr txBox="1"/>
          <p:nvPr/>
        </p:nvSpPr>
        <p:spPr>
          <a:xfrm>
            <a:off x="664179" y="487309"/>
            <a:ext cx="10944927" cy="1019895"/>
          </a:xfrm>
          <a:prstGeom prst="rect">
            <a:avLst/>
          </a:prstGeom>
        </p:spPr>
        <p:txBody>
          <a:bodyPr lIns="0" tIns="0" rIns="0" bIns="0" rtlCol="0" anchor="t">
            <a:spAutoFit/>
          </a:bodyPr>
          <a:lstStyle/>
          <a:p>
            <a:pPr>
              <a:lnSpc>
                <a:spcPts val="8550"/>
              </a:lnSpc>
            </a:pPr>
            <a:r>
              <a:rPr lang="es-NI" sz="6000" spc="95" dirty="0">
                <a:solidFill>
                  <a:srgbClr val="6B66C5"/>
                </a:solidFill>
                <a:latin typeface="Bebas Neue Cyrillic"/>
              </a:rPr>
              <a:t>¿Qué tenemos que hacer? </a:t>
            </a:r>
          </a:p>
        </p:txBody>
      </p:sp>
      <p:grpSp>
        <p:nvGrpSpPr>
          <p:cNvPr id="12" name="Grupo 11">
            <a:extLst>
              <a:ext uri="{FF2B5EF4-FFF2-40B4-BE49-F238E27FC236}">
                <a16:creationId xmlns:a16="http://schemas.microsoft.com/office/drawing/2014/main" id="{E8F456EF-611F-52AB-4136-1DE00483BA40}"/>
              </a:ext>
            </a:extLst>
          </p:cNvPr>
          <p:cNvGrpSpPr/>
          <p:nvPr/>
        </p:nvGrpSpPr>
        <p:grpSpPr>
          <a:xfrm>
            <a:off x="611044" y="1889814"/>
            <a:ext cx="1364080" cy="1102867"/>
            <a:chOff x="784015" y="2347399"/>
            <a:chExt cx="1364080" cy="1102867"/>
          </a:xfrm>
        </p:grpSpPr>
        <p:pic>
          <p:nvPicPr>
            <p:cNvPr id="9" name="Imagen 8">
              <a:extLst>
                <a:ext uri="{FF2B5EF4-FFF2-40B4-BE49-F238E27FC236}">
                  <a16:creationId xmlns:a16="http://schemas.microsoft.com/office/drawing/2014/main" id="{3417E2DF-0F04-C904-A37A-5D3E5AECADD4}"/>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6139" r="19303"/>
            <a:stretch/>
          </p:blipFill>
          <p:spPr>
            <a:xfrm>
              <a:off x="784015" y="2347399"/>
              <a:ext cx="1364080" cy="1102867"/>
            </a:xfrm>
            <a:prstGeom prst="rect">
              <a:avLst/>
            </a:prstGeom>
          </p:spPr>
        </p:pic>
        <p:pic>
          <p:nvPicPr>
            <p:cNvPr id="11" name="Picture 11">
              <a:extLst>
                <a:ext uri="{FF2B5EF4-FFF2-40B4-BE49-F238E27FC236}">
                  <a16:creationId xmlns:a16="http://schemas.microsoft.com/office/drawing/2014/main" id="{B1419500-A321-D543-8F63-EED7B21784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2158" y="2765489"/>
              <a:ext cx="673897" cy="673897"/>
            </a:xfrm>
            <a:prstGeom prst="rect">
              <a:avLst/>
            </a:prstGeom>
          </p:spPr>
        </p:pic>
      </p:grpSp>
      <p:grpSp>
        <p:nvGrpSpPr>
          <p:cNvPr id="13" name="Grupo 12">
            <a:extLst>
              <a:ext uri="{FF2B5EF4-FFF2-40B4-BE49-F238E27FC236}">
                <a16:creationId xmlns:a16="http://schemas.microsoft.com/office/drawing/2014/main" id="{3D68F9E4-9C7A-78F4-B265-5709B210DD7C}"/>
              </a:ext>
            </a:extLst>
          </p:cNvPr>
          <p:cNvGrpSpPr/>
          <p:nvPr/>
        </p:nvGrpSpPr>
        <p:grpSpPr>
          <a:xfrm>
            <a:off x="669587" y="4041363"/>
            <a:ext cx="1364080" cy="1102867"/>
            <a:chOff x="784015" y="2347399"/>
            <a:chExt cx="1364080" cy="1102867"/>
          </a:xfrm>
        </p:grpSpPr>
        <p:pic>
          <p:nvPicPr>
            <p:cNvPr id="14" name="Imagen 13">
              <a:extLst>
                <a:ext uri="{FF2B5EF4-FFF2-40B4-BE49-F238E27FC236}">
                  <a16:creationId xmlns:a16="http://schemas.microsoft.com/office/drawing/2014/main" id="{D8C9F06D-4A6A-C1F7-B07A-D52835698C4F}"/>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6139" r="19303"/>
            <a:stretch/>
          </p:blipFill>
          <p:spPr>
            <a:xfrm>
              <a:off x="784015" y="2347399"/>
              <a:ext cx="1364080" cy="1102867"/>
            </a:xfrm>
            <a:prstGeom prst="rect">
              <a:avLst/>
            </a:prstGeom>
          </p:spPr>
        </p:pic>
        <p:pic>
          <p:nvPicPr>
            <p:cNvPr id="15" name="Picture 11">
              <a:extLst>
                <a:ext uri="{FF2B5EF4-FFF2-40B4-BE49-F238E27FC236}">
                  <a16:creationId xmlns:a16="http://schemas.microsoft.com/office/drawing/2014/main" id="{FC4BF52C-7CF0-E18E-3B08-D302C9A3061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2158" y="2765489"/>
              <a:ext cx="673897" cy="673897"/>
            </a:xfrm>
            <a:prstGeom prst="rect">
              <a:avLst/>
            </a:prstGeom>
          </p:spPr>
        </p:pic>
      </p:grpSp>
      <p:sp>
        <p:nvSpPr>
          <p:cNvPr id="16" name="TextBox 11">
            <a:extLst>
              <a:ext uri="{FF2B5EF4-FFF2-40B4-BE49-F238E27FC236}">
                <a16:creationId xmlns:a16="http://schemas.microsoft.com/office/drawing/2014/main" id="{CFAC376F-F3AE-0289-A8C6-59FBADF9117F}"/>
              </a:ext>
            </a:extLst>
          </p:cNvPr>
          <p:cNvSpPr txBox="1"/>
          <p:nvPr/>
        </p:nvSpPr>
        <p:spPr>
          <a:xfrm>
            <a:off x="1834242" y="2307904"/>
            <a:ext cx="10944927" cy="1538883"/>
          </a:xfrm>
          <a:prstGeom prst="rect">
            <a:avLst/>
          </a:prstGeom>
        </p:spPr>
        <p:txBody>
          <a:bodyPr wrap="square" lIns="0" tIns="0" rIns="0" bIns="0" rtlCol="0" anchor="t">
            <a:spAutoFit/>
          </a:bodyPr>
          <a:lstStyle/>
          <a:p>
            <a:r>
              <a:rPr lang="es-ES" sz="2000" dirty="0">
                <a:solidFill>
                  <a:schemeClr val="tx2"/>
                </a:solidFill>
                <a:latin typeface="Assistant Regular"/>
              </a:rPr>
              <a:t>Contar con un comité de monitoreo estratégico con:</a:t>
            </a:r>
          </a:p>
          <a:p>
            <a:pPr marL="800100" lvl="1" indent="-342900">
              <a:buFont typeface="Arial" panose="020B0604020202020204" pitchFamily="34" charset="0"/>
              <a:buChar char="•"/>
            </a:pPr>
            <a:r>
              <a:rPr lang="es-ES" sz="2000" dirty="0">
                <a:solidFill>
                  <a:schemeClr val="tx2"/>
                </a:solidFill>
                <a:latin typeface="Assistant Regular"/>
              </a:rPr>
              <a:t>Conocimientos de las subvenciones / planes nacionales / planes regionales</a:t>
            </a:r>
          </a:p>
          <a:p>
            <a:pPr marL="800100" lvl="1" indent="-342900">
              <a:buFont typeface="Arial" panose="020B0604020202020204" pitchFamily="34" charset="0"/>
              <a:buChar char="•"/>
            </a:pPr>
            <a:r>
              <a:rPr lang="es-ES" sz="2000" dirty="0">
                <a:solidFill>
                  <a:schemeClr val="tx2"/>
                </a:solidFill>
                <a:latin typeface="Assistant Regular"/>
              </a:rPr>
              <a:t>Las habilidades y competencia (Finanzas, programático, gestión, adquisiciones, etc.)</a:t>
            </a:r>
          </a:p>
          <a:p>
            <a:pPr marL="800100" lvl="1" indent="-342900">
              <a:buFont typeface="Arial" panose="020B0604020202020204" pitchFamily="34" charset="0"/>
              <a:buChar char="•"/>
            </a:pPr>
            <a:r>
              <a:rPr lang="es-ES" sz="2000" dirty="0">
                <a:solidFill>
                  <a:schemeClr val="tx2"/>
                </a:solidFill>
                <a:latin typeface="Assistant Regular"/>
              </a:rPr>
              <a:t>Visión desde la comunidad y poblaciones (miembros de PC y/o información de sistemas de monitoreo lidereado desde la comunidad)</a:t>
            </a:r>
          </a:p>
        </p:txBody>
      </p:sp>
      <p:sp>
        <p:nvSpPr>
          <p:cNvPr id="17" name="TextBox 11">
            <a:extLst>
              <a:ext uri="{FF2B5EF4-FFF2-40B4-BE49-F238E27FC236}">
                <a16:creationId xmlns:a16="http://schemas.microsoft.com/office/drawing/2014/main" id="{AC178F56-4F7F-D992-FA4D-1E95581F9D31}"/>
              </a:ext>
            </a:extLst>
          </p:cNvPr>
          <p:cNvSpPr txBox="1"/>
          <p:nvPr/>
        </p:nvSpPr>
        <p:spPr>
          <a:xfrm>
            <a:off x="1858403" y="4532972"/>
            <a:ext cx="10944927" cy="1538883"/>
          </a:xfrm>
          <a:prstGeom prst="rect">
            <a:avLst/>
          </a:prstGeom>
        </p:spPr>
        <p:txBody>
          <a:bodyPr wrap="square" lIns="0" tIns="0" rIns="0" bIns="0" rtlCol="0" anchor="t">
            <a:spAutoFit/>
          </a:bodyPr>
          <a:lstStyle/>
          <a:p>
            <a:r>
              <a:rPr lang="es-ES" sz="2000" dirty="0">
                <a:solidFill>
                  <a:schemeClr val="tx2"/>
                </a:solidFill>
                <a:latin typeface="Assistant Regular"/>
              </a:rPr>
              <a:t>Tener un plan de trabajo actualizado </a:t>
            </a:r>
          </a:p>
          <a:p>
            <a:pPr marL="800100" lvl="1" indent="-342900">
              <a:buFont typeface="Arial" panose="020B0604020202020204" pitchFamily="34" charset="0"/>
              <a:buChar char="•"/>
            </a:pPr>
            <a:r>
              <a:rPr lang="es-ES" sz="2000" dirty="0">
                <a:solidFill>
                  <a:schemeClr val="tx2"/>
                </a:solidFill>
                <a:latin typeface="Assistant Regular"/>
              </a:rPr>
              <a:t>Consensuado los indicadores claves que muestres los signos vitales de la subvención</a:t>
            </a:r>
          </a:p>
          <a:p>
            <a:pPr marL="800100" lvl="1" indent="-342900">
              <a:buFont typeface="Arial" panose="020B0604020202020204" pitchFamily="34" charset="0"/>
              <a:buChar char="•"/>
            </a:pPr>
            <a:r>
              <a:rPr lang="es-ES" sz="2000" dirty="0">
                <a:solidFill>
                  <a:schemeClr val="tx2"/>
                </a:solidFill>
                <a:latin typeface="Assistant Regular"/>
              </a:rPr>
              <a:t>Definidas las actividades, roles y funciones de los miembros </a:t>
            </a:r>
          </a:p>
          <a:p>
            <a:pPr marL="800100" lvl="1" indent="-342900">
              <a:buFont typeface="Arial" panose="020B0604020202020204" pitchFamily="34" charset="0"/>
              <a:buChar char="•"/>
            </a:pPr>
            <a:r>
              <a:rPr lang="es-ES" sz="2000" dirty="0">
                <a:solidFill>
                  <a:schemeClr val="tx2"/>
                </a:solidFill>
                <a:latin typeface="Assistant Regular"/>
              </a:rPr>
              <a:t>Herramientas para realzar el monitoreo estratégico </a:t>
            </a:r>
          </a:p>
          <a:p>
            <a:pPr marL="800100" lvl="1" indent="-342900">
              <a:buFont typeface="Arial" panose="020B0604020202020204" pitchFamily="34" charset="0"/>
              <a:buChar char="•"/>
            </a:pPr>
            <a:r>
              <a:rPr lang="es-ES" sz="2000" dirty="0">
                <a:solidFill>
                  <a:schemeClr val="tx2"/>
                </a:solidFill>
                <a:latin typeface="Assistant Regular"/>
              </a:rPr>
              <a:t>Cronograma anual donde se establecen los procesos del ciclo de monitoreo estratégico </a:t>
            </a:r>
          </a:p>
        </p:txBody>
      </p:sp>
      <p:grpSp>
        <p:nvGrpSpPr>
          <p:cNvPr id="18" name="Grupo 17">
            <a:extLst>
              <a:ext uri="{FF2B5EF4-FFF2-40B4-BE49-F238E27FC236}">
                <a16:creationId xmlns:a16="http://schemas.microsoft.com/office/drawing/2014/main" id="{D5F6D2B4-C9BB-9122-109B-2CA0895308ED}"/>
              </a:ext>
            </a:extLst>
          </p:cNvPr>
          <p:cNvGrpSpPr/>
          <p:nvPr/>
        </p:nvGrpSpPr>
        <p:grpSpPr>
          <a:xfrm>
            <a:off x="622947" y="6245831"/>
            <a:ext cx="1364080" cy="1102867"/>
            <a:chOff x="784015" y="2347399"/>
            <a:chExt cx="1364080" cy="1102867"/>
          </a:xfrm>
        </p:grpSpPr>
        <p:pic>
          <p:nvPicPr>
            <p:cNvPr id="19" name="Imagen 18">
              <a:extLst>
                <a:ext uri="{FF2B5EF4-FFF2-40B4-BE49-F238E27FC236}">
                  <a16:creationId xmlns:a16="http://schemas.microsoft.com/office/drawing/2014/main" id="{E9481C56-21EF-2A8C-D756-C4C7058D63F5}"/>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6139" r="19303"/>
            <a:stretch/>
          </p:blipFill>
          <p:spPr>
            <a:xfrm>
              <a:off x="784015" y="2347399"/>
              <a:ext cx="1364080" cy="1102867"/>
            </a:xfrm>
            <a:prstGeom prst="rect">
              <a:avLst/>
            </a:prstGeom>
          </p:spPr>
        </p:pic>
        <p:pic>
          <p:nvPicPr>
            <p:cNvPr id="20" name="Picture 11">
              <a:extLst>
                <a:ext uri="{FF2B5EF4-FFF2-40B4-BE49-F238E27FC236}">
                  <a16:creationId xmlns:a16="http://schemas.microsoft.com/office/drawing/2014/main" id="{607456EE-0EE8-1CFF-661D-6E373FDDAC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2158" y="2765489"/>
              <a:ext cx="673897" cy="673897"/>
            </a:xfrm>
            <a:prstGeom prst="rect">
              <a:avLst/>
            </a:prstGeom>
          </p:spPr>
        </p:pic>
      </p:grpSp>
      <p:sp>
        <p:nvSpPr>
          <p:cNvPr id="21" name="TextBox 11">
            <a:extLst>
              <a:ext uri="{FF2B5EF4-FFF2-40B4-BE49-F238E27FC236}">
                <a16:creationId xmlns:a16="http://schemas.microsoft.com/office/drawing/2014/main" id="{8433F5CE-9C50-20F2-3568-83D86522B671}"/>
              </a:ext>
            </a:extLst>
          </p:cNvPr>
          <p:cNvSpPr txBox="1"/>
          <p:nvPr/>
        </p:nvSpPr>
        <p:spPr>
          <a:xfrm>
            <a:off x="1811763" y="6737440"/>
            <a:ext cx="10944927" cy="1538883"/>
          </a:xfrm>
          <a:prstGeom prst="rect">
            <a:avLst/>
          </a:prstGeom>
        </p:spPr>
        <p:txBody>
          <a:bodyPr wrap="square" lIns="0" tIns="0" rIns="0" bIns="0" rtlCol="0" anchor="t">
            <a:spAutoFit/>
          </a:bodyPr>
          <a:lstStyle/>
          <a:p>
            <a:r>
              <a:rPr lang="es-ES" sz="2000" dirty="0">
                <a:solidFill>
                  <a:schemeClr val="tx2"/>
                </a:solidFill>
                <a:latin typeface="Assistant Regular"/>
              </a:rPr>
              <a:t>Cultura de datos para la toma de decisiones </a:t>
            </a:r>
          </a:p>
          <a:p>
            <a:pPr marL="800100" lvl="1" indent="-342900">
              <a:buFont typeface="Arial" panose="020B0604020202020204" pitchFamily="34" charset="0"/>
              <a:buChar char="•"/>
            </a:pPr>
            <a:r>
              <a:rPr lang="es-ES" sz="2000" dirty="0">
                <a:solidFill>
                  <a:schemeClr val="tx2"/>
                </a:solidFill>
                <a:latin typeface="Assistant Regular"/>
              </a:rPr>
              <a:t>Triangulación de información</a:t>
            </a:r>
          </a:p>
          <a:p>
            <a:pPr marL="800100" lvl="1" indent="-342900">
              <a:buFont typeface="Arial" panose="020B0604020202020204" pitchFamily="34" charset="0"/>
              <a:buChar char="•"/>
            </a:pPr>
            <a:r>
              <a:rPr lang="es-ES" sz="2000" dirty="0">
                <a:solidFill>
                  <a:schemeClr val="tx2"/>
                </a:solidFill>
                <a:latin typeface="Assistant Regular"/>
              </a:rPr>
              <a:t>Evidencia  </a:t>
            </a:r>
          </a:p>
          <a:p>
            <a:pPr marL="800100" lvl="1" indent="-342900">
              <a:buFont typeface="Arial" panose="020B0604020202020204" pitchFamily="34" charset="0"/>
              <a:buChar char="•"/>
            </a:pPr>
            <a:r>
              <a:rPr lang="es-ES" sz="2000" dirty="0">
                <a:solidFill>
                  <a:schemeClr val="tx2"/>
                </a:solidFill>
                <a:latin typeface="Assistant Regular"/>
              </a:rPr>
              <a:t>Ver riesgo, problemas y mejor prácticas </a:t>
            </a:r>
          </a:p>
          <a:p>
            <a:endParaRPr lang="es-ES" sz="2000" dirty="0">
              <a:solidFill>
                <a:schemeClr val="tx2"/>
              </a:solidFill>
              <a:latin typeface="Assistant Regular"/>
            </a:endParaRPr>
          </a:p>
        </p:txBody>
      </p:sp>
      <p:grpSp>
        <p:nvGrpSpPr>
          <p:cNvPr id="22" name="Grupo 21">
            <a:extLst>
              <a:ext uri="{FF2B5EF4-FFF2-40B4-BE49-F238E27FC236}">
                <a16:creationId xmlns:a16="http://schemas.microsoft.com/office/drawing/2014/main" id="{385C9D0D-942C-D7D4-441A-C06D4ADE5D47}"/>
              </a:ext>
            </a:extLst>
          </p:cNvPr>
          <p:cNvGrpSpPr/>
          <p:nvPr/>
        </p:nvGrpSpPr>
        <p:grpSpPr>
          <a:xfrm>
            <a:off x="669587" y="8089133"/>
            <a:ext cx="1364080" cy="1102867"/>
            <a:chOff x="784015" y="2347399"/>
            <a:chExt cx="1364080" cy="1102867"/>
          </a:xfrm>
        </p:grpSpPr>
        <p:pic>
          <p:nvPicPr>
            <p:cNvPr id="23" name="Imagen 22">
              <a:extLst>
                <a:ext uri="{FF2B5EF4-FFF2-40B4-BE49-F238E27FC236}">
                  <a16:creationId xmlns:a16="http://schemas.microsoft.com/office/drawing/2014/main" id="{AE7C5381-3F63-4186-9783-9B0D528D96E9}"/>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6139" r="19303"/>
            <a:stretch/>
          </p:blipFill>
          <p:spPr>
            <a:xfrm>
              <a:off x="784015" y="2347399"/>
              <a:ext cx="1364080" cy="1102867"/>
            </a:xfrm>
            <a:prstGeom prst="rect">
              <a:avLst/>
            </a:prstGeom>
          </p:spPr>
        </p:pic>
        <p:pic>
          <p:nvPicPr>
            <p:cNvPr id="24" name="Picture 11">
              <a:extLst>
                <a:ext uri="{FF2B5EF4-FFF2-40B4-BE49-F238E27FC236}">
                  <a16:creationId xmlns:a16="http://schemas.microsoft.com/office/drawing/2014/main" id="{28271979-AFF8-4BE6-3649-592F358137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2158" y="2765489"/>
              <a:ext cx="673897" cy="673897"/>
            </a:xfrm>
            <a:prstGeom prst="rect">
              <a:avLst/>
            </a:prstGeom>
          </p:spPr>
        </p:pic>
      </p:grpSp>
      <p:sp>
        <p:nvSpPr>
          <p:cNvPr id="25" name="TextBox 11">
            <a:extLst>
              <a:ext uri="{FF2B5EF4-FFF2-40B4-BE49-F238E27FC236}">
                <a16:creationId xmlns:a16="http://schemas.microsoft.com/office/drawing/2014/main" id="{DBA9F648-18F6-C346-37EE-14D385D56EC7}"/>
              </a:ext>
            </a:extLst>
          </p:cNvPr>
          <p:cNvSpPr txBox="1"/>
          <p:nvPr/>
        </p:nvSpPr>
        <p:spPr>
          <a:xfrm>
            <a:off x="1798623" y="8651447"/>
            <a:ext cx="10944927" cy="1231106"/>
          </a:xfrm>
          <a:prstGeom prst="rect">
            <a:avLst/>
          </a:prstGeom>
        </p:spPr>
        <p:txBody>
          <a:bodyPr wrap="square" lIns="0" tIns="0" rIns="0" bIns="0" rtlCol="0" anchor="t">
            <a:spAutoFit/>
          </a:bodyPr>
          <a:lstStyle/>
          <a:p>
            <a:r>
              <a:rPr lang="es-ES" sz="2000" dirty="0">
                <a:solidFill>
                  <a:schemeClr val="tx2"/>
                </a:solidFill>
                <a:latin typeface="Assistant Regular"/>
              </a:rPr>
              <a:t>Relación de complementariedad con el RP</a:t>
            </a:r>
          </a:p>
          <a:p>
            <a:pPr marL="800100" lvl="1" indent="-342900">
              <a:buFont typeface="Arial" panose="020B0604020202020204" pitchFamily="34" charset="0"/>
              <a:buChar char="•"/>
            </a:pPr>
            <a:r>
              <a:rPr lang="es-ES" sz="2000" dirty="0">
                <a:solidFill>
                  <a:schemeClr val="tx2"/>
                </a:solidFill>
                <a:latin typeface="Assistant Regular"/>
              </a:rPr>
              <a:t>Intercambio de información sistemática del desempeño de la subvención y el CME los resultados de las visitas de campo </a:t>
            </a:r>
          </a:p>
          <a:p>
            <a:pPr marL="800100" lvl="1" indent="-342900">
              <a:buFont typeface="Arial" panose="020B0604020202020204" pitchFamily="34" charset="0"/>
              <a:buChar char="•"/>
            </a:pPr>
            <a:r>
              <a:rPr lang="es-ES" sz="2000" dirty="0">
                <a:solidFill>
                  <a:schemeClr val="tx2"/>
                </a:solidFill>
                <a:latin typeface="Assistant Regular"/>
              </a:rPr>
              <a:t>Encuentros trimestrales </a:t>
            </a:r>
          </a:p>
        </p:txBody>
      </p:sp>
    </p:spTree>
    <p:extLst>
      <p:ext uri="{BB962C8B-B14F-4D97-AF65-F5344CB8AC3E}">
        <p14:creationId xmlns:p14="http://schemas.microsoft.com/office/powerpoint/2010/main" val="163360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utoShape 2">
            <a:extLst>
              <a:ext uri="{FF2B5EF4-FFF2-40B4-BE49-F238E27FC236}">
                <a16:creationId xmlns:a16="http://schemas.microsoft.com/office/drawing/2014/main" id="{7CA65ADB-B57F-47FE-9865-7DB7CF891146}"/>
              </a:ext>
            </a:extLst>
          </p:cNvPr>
          <p:cNvSpPr/>
          <p:nvPr/>
        </p:nvSpPr>
        <p:spPr>
          <a:xfrm>
            <a:off x="0" y="0"/>
            <a:ext cx="18288000" cy="10287000"/>
          </a:xfrm>
          <a:prstGeom prst="rect">
            <a:avLst/>
          </a:prstGeom>
          <a:solidFill>
            <a:srgbClr val="254E72"/>
          </a:solidFill>
        </p:spPr>
      </p:sp>
      <p:grpSp>
        <p:nvGrpSpPr>
          <p:cNvPr id="2" name="Group 2"/>
          <p:cNvGrpSpPr/>
          <p:nvPr/>
        </p:nvGrpSpPr>
        <p:grpSpPr>
          <a:xfrm>
            <a:off x="1028700"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C0E8DF"/>
            </a:solidFill>
          </p:spPr>
        </p:sp>
      </p:grpSp>
      <p:sp>
        <p:nvSpPr>
          <p:cNvPr id="7" name="TextBox 7"/>
          <p:cNvSpPr txBox="1"/>
          <p:nvPr/>
        </p:nvSpPr>
        <p:spPr>
          <a:xfrm>
            <a:off x="1445158" y="392311"/>
            <a:ext cx="13794842" cy="2215991"/>
          </a:xfrm>
          <a:prstGeom prst="rect">
            <a:avLst/>
          </a:prstGeom>
        </p:spPr>
        <p:txBody>
          <a:bodyPr wrap="square" lIns="0" tIns="0" rIns="0" bIns="0" rtlCol="0" anchor="t">
            <a:spAutoFit/>
          </a:bodyPr>
          <a:lstStyle/>
          <a:p>
            <a:r>
              <a:rPr lang="es-ES" sz="7200" spc="110" dirty="0">
                <a:solidFill>
                  <a:srgbClr val="FEFFFF"/>
                </a:solidFill>
                <a:latin typeface="Telegraf"/>
              </a:rPr>
              <a:t>Función importante durante la ejecución de la subvención: </a:t>
            </a:r>
          </a:p>
        </p:txBody>
      </p:sp>
      <p:grpSp>
        <p:nvGrpSpPr>
          <p:cNvPr id="9" name="Group 9"/>
          <p:cNvGrpSpPr/>
          <p:nvPr/>
        </p:nvGrpSpPr>
        <p:grpSpPr>
          <a:xfrm>
            <a:off x="2580926" y="3177446"/>
            <a:ext cx="11563100" cy="1522832"/>
            <a:chOff x="-23815" y="26682"/>
            <a:chExt cx="6920101" cy="2682694"/>
          </a:xfrm>
        </p:grpSpPr>
        <p:sp>
          <p:nvSpPr>
            <p:cNvPr id="10" name="TextBox 10"/>
            <p:cNvSpPr txBox="1"/>
            <p:nvPr/>
          </p:nvSpPr>
          <p:spPr>
            <a:xfrm>
              <a:off x="0" y="726639"/>
              <a:ext cx="6896286" cy="1982737"/>
            </a:xfrm>
            <a:prstGeom prst="rect">
              <a:avLst/>
            </a:prstGeom>
          </p:spPr>
          <p:txBody>
            <a:bodyPr lIns="0" tIns="0" rIns="0" bIns="0" rtlCol="0" anchor="t">
              <a:spAutoFit/>
            </a:bodyPr>
            <a:lstStyle/>
            <a:p>
              <a:pPr>
                <a:lnSpc>
                  <a:spcPts val="3000"/>
                </a:lnSpc>
              </a:pPr>
              <a:r>
                <a:rPr lang="es-ES" sz="2000" dirty="0">
                  <a:solidFill>
                    <a:srgbClr val="FEFFFF"/>
                  </a:solidFill>
                  <a:latin typeface="Assistant Regular"/>
                </a:rPr>
                <a:t>Todos los miembros del MCP deben conocer los principales problemas que existen en la ejecución de la subvención. Deben tener un plan claro con el RP para realizar el seguimiento de sus resoluciones.</a:t>
              </a:r>
              <a:endParaRPr lang="en-US" sz="2000" dirty="0">
                <a:solidFill>
                  <a:srgbClr val="FEFFFF"/>
                </a:solidFill>
                <a:latin typeface="Assistant Regular"/>
              </a:endParaRPr>
            </a:p>
          </p:txBody>
        </p:sp>
        <p:sp>
          <p:nvSpPr>
            <p:cNvPr id="11" name="TextBox 11"/>
            <p:cNvSpPr txBox="1"/>
            <p:nvPr/>
          </p:nvSpPr>
          <p:spPr>
            <a:xfrm>
              <a:off x="-23815" y="26682"/>
              <a:ext cx="6896286" cy="742580"/>
            </a:xfrm>
            <a:prstGeom prst="rect">
              <a:avLst/>
            </a:prstGeom>
          </p:spPr>
          <p:txBody>
            <a:bodyPr lIns="0" tIns="0" rIns="0" bIns="0" rtlCol="0" anchor="t">
              <a:spAutoFit/>
            </a:bodyPr>
            <a:lstStyle/>
            <a:p>
              <a:pPr>
                <a:lnSpc>
                  <a:spcPts val="3360"/>
                </a:lnSpc>
              </a:pPr>
              <a:r>
                <a:rPr lang="es-ES" sz="2800" spc="112" dirty="0">
                  <a:solidFill>
                    <a:srgbClr val="C0E8DF"/>
                  </a:solidFill>
                  <a:latin typeface="Assistant Bold"/>
                </a:rPr>
                <a:t>Conocer las subvenciones propias.</a:t>
              </a:r>
            </a:p>
          </p:txBody>
        </p:sp>
      </p:grpSp>
      <p:grpSp>
        <p:nvGrpSpPr>
          <p:cNvPr id="12" name="Group 12"/>
          <p:cNvGrpSpPr/>
          <p:nvPr/>
        </p:nvGrpSpPr>
        <p:grpSpPr>
          <a:xfrm rot="-10800000">
            <a:off x="16770298" y="1028700"/>
            <a:ext cx="489002" cy="489002"/>
            <a:chOff x="0" y="0"/>
            <a:chExt cx="652003" cy="652003"/>
          </a:xfrm>
        </p:grpSpPr>
        <p:grpSp>
          <p:nvGrpSpPr>
            <p:cNvPr id="13" name="Group 13"/>
            <p:cNvGrpSpPr>
              <a:grpSpLocks noChangeAspect="1"/>
            </p:cNvGrpSpPr>
            <p:nvPr/>
          </p:nvGrpSpPr>
          <p:grpSpPr>
            <a:xfrm rot="-10800000">
              <a:off x="0" y="0"/>
              <a:ext cx="652003" cy="652003"/>
              <a:chOff x="0" y="0"/>
              <a:chExt cx="6355080" cy="6355080"/>
            </a:xfrm>
          </p:grpSpPr>
          <p:sp>
            <p:nvSpPr>
              <p:cNvPr id="14" name="Freeform 14"/>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16" name="Group 16"/>
          <p:cNvGrpSpPr/>
          <p:nvPr/>
        </p:nvGrpSpPr>
        <p:grpSpPr>
          <a:xfrm>
            <a:off x="16121229" y="1028700"/>
            <a:ext cx="489002" cy="489002"/>
            <a:chOff x="0" y="0"/>
            <a:chExt cx="652003" cy="652003"/>
          </a:xfrm>
        </p:grpSpPr>
        <p:grpSp>
          <p:nvGrpSpPr>
            <p:cNvPr id="17" name="Group 17"/>
            <p:cNvGrpSpPr>
              <a:grpSpLocks noChangeAspect="1"/>
            </p:cNvGrpSpPr>
            <p:nvPr/>
          </p:nvGrpSpPr>
          <p:grpSpPr>
            <a:xfrm rot="-10800000">
              <a:off x="0" y="0"/>
              <a:ext cx="652003" cy="652003"/>
              <a:chOff x="0" y="0"/>
              <a:chExt cx="6355080" cy="6355080"/>
            </a:xfrm>
          </p:grpSpPr>
          <p:sp>
            <p:nvSpPr>
              <p:cNvPr id="18" name="Freeform 1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23" name="Group 9">
            <a:extLst>
              <a:ext uri="{FF2B5EF4-FFF2-40B4-BE49-F238E27FC236}">
                <a16:creationId xmlns:a16="http://schemas.microsoft.com/office/drawing/2014/main" id="{D6E8B5DC-4DCA-4BD2-88F8-A83B146FA1FC}"/>
              </a:ext>
            </a:extLst>
          </p:cNvPr>
          <p:cNvGrpSpPr/>
          <p:nvPr/>
        </p:nvGrpSpPr>
        <p:grpSpPr>
          <a:xfrm>
            <a:off x="2830461" y="4617708"/>
            <a:ext cx="11471580" cy="1194838"/>
            <a:chOff x="-327158" y="-76154"/>
            <a:chExt cx="6896286" cy="2104884"/>
          </a:xfrm>
        </p:grpSpPr>
        <p:sp>
          <p:nvSpPr>
            <p:cNvPr id="24" name="TextBox 10">
              <a:extLst>
                <a:ext uri="{FF2B5EF4-FFF2-40B4-BE49-F238E27FC236}">
                  <a16:creationId xmlns:a16="http://schemas.microsoft.com/office/drawing/2014/main" id="{6972C4F6-3B8D-4B8F-B38B-57B186FB7EE3}"/>
                </a:ext>
              </a:extLst>
            </p:cNvPr>
            <p:cNvSpPr txBox="1"/>
            <p:nvPr/>
          </p:nvSpPr>
          <p:spPr>
            <a:xfrm>
              <a:off x="-327158" y="723736"/>
              <a:ext cx="6896286" cy="1304994"/>
            </a:xfrm>
            <a:prstGeom prst="rect">
              <a:avLst/>
            </a:prstGeom>
          </p:spPr>
          <p:txBody>
            <a:bodyPr lIns="0" tIns="0" rIns="0" bIns="0" rtlCol="0" anchor="t">
              <a:spAutoFit/>
            </a:bodyPr>
            <a:lstStyle/>
            <a:p>
              <a:pPr>
                <a:lnSpc>
                  <a:spcPts val="3000"/>
                </a:lnSpc>
              </a:pPr>
              <a:r>
                <a:rPr lang="es-ES" sz="2000" dirty="0">
                  <a:solidFill>
                    <a:srgbClr val="FEFFFF"/>
                  </a:solidFill>
                  <a:latin typeface="Assistant Regular"/>
                </a:rPr>
                <a:t>El RP y el MCP tienen la misión común de trabajar juntos para luchar contra el VIH/SIDA, la tuberculosis y la malaria. El RP y el MCP deben colaborar conjuntamente para que los programas funcionen.</a:t>
              </a:r>
              <a:endParaRPr lang="en-US" sz="2000" dirty="0">
                <a:solidFill>
                  <a:srgbClr val="FEFFFF"/>
                </a:solidFill>
                <a:latin typeface="Assistant Regular"/>
              </a:endParaRPr>
            </a:p>
          </p:txBody>
        </p:sp>
        <p:sp>
          <p:nvSpPr>
            <p:cNvPr id="25" name="TextBox 11">
              <a:extLst>
                <a:ext uri="{FF2B5EF4-FFF2-40B4-BE49-F238E27FC236}">
                  <a16:creationId xmlns:a16="http://schemas.microsoft.com/office/drawing/2014/main" id="{E9A4D314-159F-4135-9282-D41A9F796243}"/>
                </a:ext>
              </a:extLst>
            </p:cNvPr>
            <p:cNvSpPr txBox="1"/>
            <p:nvPr/>
          </p:nvSpPr>
          <p:spPr>
            <a:xfrm>
              <a:off x="-327158" y="-76154"/>
              <a:ext cx="6896286" cy="742580"/>
            </a:xfrm>
            <a:prstGeom prst="rect">
              <a:avLst/>
            </a:prstGeom>
          </p:spPr>
          <p:txBody>
            <a:bodyPr lIns="0" tIns="0" rIns="0" bIns="0" rtlCol="0" anchor="t">
              <a:spAutoFit/>
            </a:bodyPr>
            <a:lstStyle/>
            <a:p>
              <a:pPr>
                <a:lnSpc>
                  <a:spcPts val="3360"/>
                </a:lnSpc>
              </a:pPr>
              <a:r>
                <a:rPr lang="es-ES" sz="2800" spc="112" dirty="0">
                  <a:solidFill>
                    <a:srgbClr val="C0E8DF"/>
                  </a:solidFill>
                  <a:latin typeface="Assistant Bold"/>
                </a:rPr>
                <a:t>Apoyar al RP. </a:t>
              </a:r>
            </a:p>
          </p:txBody>
        </p:sp>
      </p:grpSp>
      <p:grpSp>
        <p:nvGrpSpPr>
          <p:cNvPr id="27" name="Group 9">
            <a:extLst>
              <a:ext uri="{FF2B5EF4-FFF2-40B4-BE49-F238E27FC236}">
                <a16:creationId xmlns:a16="http://schemas.microsoft.com/office/drawing/2014/main" id="{2F62F161-AC86-4BBA-AD86-42C159E6C1BD}"/>
              </a:ext>
            </a:extLst>
          </p:cNvPr>
          <p:cNvGrpSpPr/>
          <p:nvPr/>
        </p:nvGrpSpPr>
        <p:grpSpPr>
          <a:xfrm>
            <a:off x="4729235" y="6307544"/>
            <a:ext cx="11515197" cy="1742788"/>
            <a:chOff x="-776946" y="-639360"/>
            <a:chExt cx="6899465" cy="3595623"/>
          </a:xfrm>
        </p:grpSpPr>
        <p:sp>
          <p:nvSpPr>
            <p:cNvPr id="28" name="TextBox 10">
              <a:extLst>
                <a:ext uri="{FF2B5EF4-FFF2-40B4-BE49-F238E27FC236}">
                  <a16:creationId xmlns:a16="http://schemas.microsoft.com/office/drawing/2014/main" id="{10BC4A8B-3DEC-46C1-BBDC-3E82CD33EC68}"/>
                </a:ext>
              </a:extLst>
            </p:cNvPr>
            <p:cNvSpPr txBox="1"/>
            <p:nvPr/>
          </p:nvSpPr>
          <p:spPr>
            <a:xfrm>
              <a:off x="-773767" y="295783"/>
              <a:ext cx="6896286" cy="2660480"/>
            </a:xfrm>
            <a:prstGeom prst="rect">
              <a:avLst/>
            </a:prstGeom>
          </p:spPr>
          <p:txBody>
            <a:bodyPr lIns="0" tIns="0" rIns="0" bIns="0" rtlCol="0" anchor="t">
              <a:spAutoFit/>
            </a:bodyPr>
            <a:lstStyle/>
            <a:p>
              <a:pPr>
                <a:lnSpc>
                  <a:spcPts val="3000"/>
                </a:lnSpc>
              </a:pPr>
              <a:r>
                <a:rPr lang="es-ES" sz="2000" dirty="0">
                  <a:solidFill>
                    <a:srgbClr val="FEFFFF"/>
                  </a:solidFill>
                  <a:latin typeface="Assistant Regular"/>
                </a:rPr>
                <a:t>El MCP se encargará de autorizar los cambios en el alcance y/o la escala de los marcos de desempeño de las propuestas aprobadas por la Junta o los acuerdos de subvención firmados, así como de cambiar el RP si fuera necesario</a:t>
              </a:r>
              <a:endParaRPr lang="en-US" sz="2000" dirty="0">
                <a:solidFill>
                  <a:srgbClr val="FEFFFF"/>
                </a:solidFill>
                <a:latin typeface="Assistant Regular"/>
              </a:endParaRPr>
            </a:p>
          </p:txBody>
        </p:sp>
        <p:sp>
          <p:nvSpPr>
            <p:cNvPr id="29" name="TextBox 11">
              <a:extLst>
                <a:ext uri="{FF2B5EF4-FFF2-40B4-BE49-F238E27FC236}">
                  <a16:creationId xmlns:a16="http://schemas.microsoft.com/office/drawing/2014/main" id="{A6999E5D-BD2C-45B5-BD45-C6073E42EB63}"/>
                </a:ext>
              </a:extLst>
            </p:cNvPr>
            <p:cNvSpPr txBox="1"/>
            <p:nvPr/>
          </p:nvSpPr>
          <p:spPr>
            <a:xfrm>
              <a:off x="-776946" y="-639360"/>
              <a:ext cx="6896286" cy="869669"/>
            </a:xfrm>
            <a:prstGeom prst="rect">
              <a:avLst/>
            </a:prstGeom>
          </p:spPr>
          <p:txBody>
            <a:bodyPr lIns="0" tIns="0" rIns="0" bIns="0" rtlCol="0" anchor="t">
              <a:spAutoFit/>
            </a:bodyPr>
            <a:lstStyle/>
            <a:p>
              <a:pPr>
                <a:lnSpc>
                  <a:spcPts val="3360"/>
                </a:lnSpc>
              </a:pPr>
              <a:r>
                <a:rPr lang="es-ES" sz="2800" spc="112" dirty="0">
                  <a:solidFill>
                    <a:srgbClr val="C0E8DF"/>
                  </a:solidFill>
                  <a:latin typeface="Assistant Bold"/>
                </a:rPr>
                <a:t>1. Autorizar cambios importantes. </a:t>
              </a:r>
            </a:p>
          </p:txBody>
        </p:sp>
      </p:grpSp>
      <p:grpSp>
        <p:nvGrpSpPr>
          <p:cNvPr id="30" name="Group 9">
            <a:extLst>
              <a:ext uri="{FF2B5EF4-FFF2-40B4-BE49-F238E27FC236}">
                <a16:creationId xmlns:a16="http://schemas.microsoft.com/office/drawing/2014/main" id="{9D03B362-0FF4-45CD-B44C-42A5E767D628}"/>
              </a:ext>
            </a:extLst>
          </p:cNvPr>
          <p:cNvGrpSpPr/>
          <p:nvPr/>
        </p:nvGrpSpPr>
        <p:grpSpPr>
          <a:xfrm>
            <a:off x="4753135" y="8185206"/>
            <a:ext cx="11706065" cy="1715900"/>
            <a:chOff x="-1354348" y="-139128"/>
            <a:chExt cx="6896286" cy="2360953"/>
          </a:xfrm>
        </p:grpSpPr>
        <p:sp>
          <p:nvSpPr>
            <p:cNvPr id="31" name="TextBox 10">
              <a:extLst>
                <a:ext uri="{FF2B5EF4-FFF2-40B4-BE49-F238E27FC236}">
                  <a16:creationId xmlns:a16="http://schemas.microsoft.com/office/drawing/2014/main" id="{4DF53471-1DDA-481F-BADA-B3643EEDF47E}"/>
                </a:ext>
              </a:extLst>
            </p:cNvPr>
            <p:cNvSpPr txBox="1"/>
            <p:nvPr/>
          </p:nvSpPr>
          <p:spPr>
            <a:xfrm>
              <a:off x="-1354348" y="498605"/>
              <a:ext cx="6896286" cy="1723220"/>
            </a:xfrm>
            <a:prstGeom prst="rect">
              <a:avLst/>
            </a:prstGeom>
          </p:spPr>
          <p:txBody>
            <a:bodyPr lIns="0" tIns="0" rIns="0" bIns="0" rtlCol="0" anchor="t">
              <a:spAutoFit/>
            </a:bodyPr>
            <a:lstStyle/>
            <a:p>
              <a:pPr>
                <a:lnSpc>
                  <a:spcPts val="3000"/>
                </a:lnSpc>
              </a:pPr>
              <a:r>
                <a:rPr lang="es-ES" sz="2000" dirty="0">
                  <a:solidFill>
                    <a:srgbClr val="FEFFFF"/>
                  </a:solidFill>
                  <a:latin typeface="Assistant Regular"/>
                </a:rPr>
                <a:t>El MCP debe aprovechar su experiencia colectiva para asegurarse de poder identificar y brindar la asistencia técnica necesaria para resolver los problemas del programa. El MCP debe colaborar de forma estrecha con el RP para identificar las necesidades de asistencia técnica y coordinar la prestación de dicha asistencia.</a:t>
              </a:r>
              <a:endParaRPr lang="en-US" sz="2000" dirty="0">
                <a:solidFill>
                  <a:srgbClr val="FEFFFF"/>
                </a:solidFill>
                <a:latin typeface="Assistant Regular"/>
              </a:endParaRPr>
            </a:p>
          </p:txBody>
        </p:sp>
        <p:sp>
          <p:nvSpPr>
            <p:cNvPr id="32" name="TextBox 11">
              <a:extLst>
                <a:ext uri="{FF2B5EF4-FFF2-40B4-BE49-F238E27FC236}">
                  <a16:creationId xmlns:a16="http://schemas.microsoft.com/office/drawing/2014/main" id="{80ECD1F9-31D3-4489-B3A2-9958A73C9AC3}"/>
                </a:ext>
              </a:extLst>
            </p:cNvPr>
            <p:cNvSpPr txBox="1"/>
            <p:nvPr/>
          </p:nvSpPr>
          <p:spPr>
            <a:xfrm>
              <a:off x="-1354348" y="-139128"/>
              <a:ext cx="6896286" cy="579989"/>
            </a:xfrm>
            <a:prstGeom prst="rect">
              <a:avLst/>
            </a:prstGeom>
          </p:spPr>
          <p:txBody>
            <a:bodyPr lIns="0" tIns="0" rIns="0" bIns="0" rtlCol="0" anchor="t">
              <a:spAutoFit/>
            </a:bodyPr>
            <a:lstStyle/>
            <a:p>
              <a:pPr>
                <a:lnSpc>
                  <a:spcPts val="3360"/>
                </a:lnSpc>
              </a:pPr>
              <a:r>
                <a:rPr lang="es-ES" sz="2800" spc="112" dirty="0">
                  <a:solidFill>
                    <a:srgbClr val="C0E8DF"/>
                  </a:solidFill>
                  <a:latin typeface="Assistant Bold"/>
                </a:rPr>
                <a:t>2. Facilitar asistencia técnica. </a:t>
              </a:r>
            </a:p>
          </p:txBody>
        </p:sp>
      </p:grpSp>
      <p:sp>
        <p:nvSpPr>
          <p:cNvPr id="6" name="Flecha: curvada hacia la derecha 5">
            <a:extLst>
              <a:ext uri="{FF2B5EF4-FFF2-40B4-BE49-F238E27FC236}">
                <a16:creationId xmlns:a16="http://schemas.microsoft.com/office/drawing/2014/main" id="{3E314E2E-B814-5240-6A1C-25A0813B8E43}"/>
              </a:ext>
            </a:extLst>
          </p:cNvPr>
          <p:cNvSpPr/>
          <p:nvPr/>
        </p:nvSpPr>
        <p:spPr>
          <a:xfrm rot="20797086">
            <a:off x="1601553" y="3607135"/>
            <a:ext cx="1014038" cy="167646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
        <p:nvSpPr>
          <p:cNvPr id="8" name="Flecha: curvada hacia la derecha 7">
            <a:extLst>
              <a:ext uri="{FF2B5EF4-FFF2-40B4-BE49-F238E27FC236}">
                <a16:creationId xmlns:a16="http://schemas.microsoft.com/office/drawing/2014/main" id="{F45A4077-188B-2AD9-60E6-B92E5D899FE5}"/>
              </a:ext>
            </a:extLst>
          </p:cNvPr>
          <p:cNvSpPr/>
          <p:nvPr/>
        </p:nvSpPr>
        <p:spPr>
          <a:xfrm>
            <a:off x="3634665" y="6395988"/>
            <a:ext cx="903986" cy="200205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solidFill>
                <a:schemeClr val="tx1"/>
              </a:solidFill>
            </a:endParaRPr>
          </a:p>
        </p:txBody>
      </p:sp>
    </p:spTree>
    <p:extLst>
      <p:ext uri="{BB962C8B-B14F-4D97-AF65-F5344CB8AC3E}">
        <p14:creationId xmlns:p14="http://schemas.microsoft.com/office/powerpoint/2010/main" val="9823565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FA3AF784-9A77-4EA5-9BF0-47CE4D2529F2}"/>
              </a:ext>
            </a:extLst>
          </p:cNvPr>
          <p:cNvSpPr/>
          <p:nvPr/>
        </p:nvSpPr>
        <p:spPr>
          <a:xfrm>
            <a:off x="0" y="0"/>
            <a:ext cx="18288000" cy="1081042"/>
          </a:xfrm>
          <a:prstGeom prst="rect">
            <a:avLst/>
          </a:prstGeom>
          <a:solidFill>
            <a:srgbClr val="254E72"/>
          </a:solidFill>
        </p:spPr>
      </p:sp>
      <p:sp>
        <p:nvSpPr>
          <p:cNvPr id="3" name="TextBox 2">
            <a:extLst>
              <a:ext uri="{FF2B5EF4-FFF2-40B4-BE49-F238E27FC236}">
                <a16:creationId xmlns:a16="http://schemas.microsoft.com/office/drawing/2014/main" id="{14FBBD03-DACB-49F7-8B5C-77C3A8F32817}"/>
              </a:ext>
            </a:extLst>
          </p:cNvPr>
          <p:cNvSpPr txBox="1"/>
          <p:nvPr/>
        </p:nvSpPr>
        <p:spPr>
          <a:xfrm>
            <a:off x="1025709" y="3924224"/>
            <a:ext cx="6057634" cy="2585323"/>
          </a:xfrm>
          <a:prstGeom prst="rect">
            <a:avLst/>
          </a:prstGeom>
          <a:noFill/>
        </p:spPr>
        <p:txBody>
          <a:bodyPr wrap="square" rtlCol="0" anchor="ctr">
            <a:spAutoFit/>
          </a:bodyPr>
          <a:lstStyle/>
          <a:p>
            <a:r>
              <a:rPr lang="es-NI" altLang="ko-KR" sz="8100" b="1" dirty="0">
                <a:solidFill>
                  <a:schemeClr val="tx1">
                    <a:lumMod val="85000"/>
                    <a:lumOff val="15000"/>
                  </a:schemeClr>
                </a:solidFill>
                <a:latin typeface="Telegraf" panose="020B0604020202020204" charset="0"/>
                <a:cs typeface="Arial" pitchFamily="34" charset="0"/>
              </a:rPr>
              <a:t>¿Cuál es la diferencia </a:t>
            </a:r>
            <a:endParaRPr lang="ko-KR" altLang="en-US" sz="8100" b="1" dirty="0">
              <a:solidFill>
                <a:schemeClr val="tx1">
                  <a:lumMod val="85000"/>
                  <a:lumOff val="15000"/>
                </a:schemeClr>
              </a:solidFill>
              <a:latin typeface="Telegraf" panose="020B0604020202020204" charset="0"/>
              <a:cs typeface="Arial" pitchFamily="34" charset="0"/>
            </a:endParaRPr>
          </a:p>
        </p:txBody>
      </p:sp>
      <p:sp>
        <p:nvSpPr>
          <p:cNvPr id="5" name="TextBox 4">
            <a:extLst>
              <a:ext uri="{FF2B5EF4-FFF2-40B4-BE49-F238E27FC236}">
                <a16:creationId xmlns:a16="http://schemas.microsoft.com/office/drawing/2014/main" id="{74C7F156-2F57-43EF-957F-EC4F80C18184}"/>
              </a:ext>
            </a:extLst>
          </p:cNvPr>
          <p:cNvSpPr txBox="1"/>
          <p:nvPr/>
        </p:nvSpPr>
        <p:spPr>
          <a:xfrm>
            <a:off x="1105162" y="6445879"/>
            <a:ext cx="7429238" cy="2308324"/>
          </a:xfrm>
          <a:prstGeom prst="rect">
            <a:avLst/>
          </a:prstGeom>
          <a:noFill/>
        </p:spPr>
        <p:txBody>
          <a:bodyPr wrap="square" rtlCol="0" anchor="ctr">
            <a:spAutoFit/>
          </a:bodyPr>
          <a:lstStyle/>
          <a:p>
            <a:r>
              <a:rPr lang="es-ES" altLang="ko-KR" sz="4800" dirty="0">
                <a:solidFill>
                  <a:schemeClr val="tx1">
                    <a:lumMod val="85000"/>
                    <a:lumOff val="15000"/>
                  </a:schemeClr>
                </a:solidFill>
                <a:latin typeface="Telegraf" panose="020B0604020202020204" charset="0"/>
                <a:cs typeface="Arial" pitchFamily="34" charset="0"/>
              </a:rPr>
              <a:t>monitoreo estratégico y el termino de monitoreo y evaluación?</a:t>
            </a:r>
          </a:p>
        </p:txBody>
      </p:sp>
      <p:grpSp>
        <p:nvGrpSpPr>
          <p:cNvPr id="22" name="Group 21">
            <a:extLst>
              <a:ext uri="{FF2B5EF4-FFF2-40B4-BE49-F238E27FC236}">
                <a16:creationId xmlns:a16="http://schemas.microsoft.com/office/drawing/2014/main" id="{7C862C1A-26A1-46B1-95BD-4F3C9CA809B5}"/>
              </a:ext>
            </a:extLst>
          </p:cNvPr>
          <p:cNvGrpSpPr/>
          <p:nvPr/>
        </p:nvGrpSpPr>
        <p:grpSpPr>
          <a:xfrm>
            <a:off x="1352022" y="1879046"/>
            <a:ext cx="1679331" cy="1521432"/>
            <a:chOff x="3734285" y="2846931"/>
            <a:chExt cx="1119554" cy="1014288"/>
          </a:xfrm>
        </p:grpSpPr>
        <p:grpSp>
          <p:nvGrpSpPr>
            <p:cNvPr id="9" name="Group 8">
              <a:extLst>
                <a:ext uri="{FF2B5EF4-FFF2-40B4-BE49-F238E27FC236}">
                  <a16:creationId xmlns:a16="http://schemas.microsoft.com/office/drawing/2014/main" id="{4727B97C-6306-49A1-A7DC-69857751D5C8}"/>
                </a:ext>
              </a:extLst>
            </p:cNvPr>
            <p:cNvGrpSpPr/>
            <p:nvPr/>
          </p:nvGrpSpPr>
          <p:grpSpPr>
            <a:xfrm>
              <a:off x="3734285" y="3060373"/>
              <a:ext cx="1119554" cy="800846"/>
              <a:chOff x="3734285" y="3060373"/>
              <a:chExt cx="1119554" cy="800846"/>
            </a:xfrm>
          </p:grpSpPr>
          <p:sp>
            <p:nvSpPr>
              <p:cNvPr id="10" name="Rectangle 9">
                <a:extLst>
                  <a:ext uri="{FF2B5EF4-FFF2-40B4-BE49-F238E27FC236}">
                    <a16:creationId xmlns:a16="http://schemas.microsoft.com/office/drawing/2014/main" id="{319E9064-34FC-4F65-8E6B-BFAA6B06740B}"/>
                  </a:ext>
                </a:extLst>
              </p:cNvPr>
              <p:cNvSpPr/>
              <p:nvPr/>
            </p:nvSpPr>
            <p:spPr>
              <a:xfrm>
                <a:off x="3734285" y="3585834"/>
                <a:ext cx="158262" cy="27538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10">
                <a:extLst>
                  <a:ext uri="{FF2B5EF4-FFF2-40B4-BE49-F238E27FC236}">
                    <a16:creationId xmlns:a16="http://schemas.microsoft.com/office/drawing/2014/main" id="{63605C7D-D9D1-4764-BCF8-F41924586921}"/>
                  </a:ext>
                </a:extLst>
              </p:cNvPr>
              <p:cNvSpPr/>
              <p:nvPr/>
            </p:nvSpPr>
            <p:spPr>
              <a:xfrm>
                <a:off x="3974608" y="3317251"/>
                <a:ext cx="158262" cy="54396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2" name="Rectangle 11">
                <a:extLst>
                  <a:ext uri="{FF2B5EF4-FFF2-40B4-BE49-F238E27FC236}">
                    <a16:creationId xmlns:a16="http://schemas.microsoft.com/office/drawing/2014/main" id="{E3A06833-E00E-4696-A0B8-4EF5719C6C5E}"/>
                  </a:ext>
                </a:extLst>
              </p:cNvPr>
              <p:cNvSpPr/>
              <p:nvPr/>
            </p:nvSpPr>
            <p:spPr>
              <a:xfrm>
                <a:off x="4214931" y="3455681"/>
                <a:ext cx="158262" cy="40553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3" name="Rectangle 12">
                <a:extLst>
                  <a:ext uri="{FF2B5EF4-FFF2-40B4-BE49-F238E27FC236}">
                    <a16:creationId xmlns:a16="http://schemas.microsoft.com/office/drawing/2014/main" id="{BC23A7D6-4014-4712-AB1A-E7CA3B46F139}"/>
                  </a:ext>
                </a:extLst>
              </p:cNvPr>
              <p:cNvSpPr/>
              <p:nvPr/>
            </p:nvSpPr>
            <p:spPr>
              <a:xfrm>
                <a:off x="4455254" y="3326642"/>
                <a:ext cx="158262" cy="53457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ectangle 13">
                <a:extLst>
                  <a:ext uri="{FF2B5EF4-FFF2-40B4-BE49-F238E27FC236}">
                    <a16:creationId xmlns:a16="http://schemas.microsoft.com/office/drawing/2014/main" id="{9917450E-D4FD-4294-9E63-0ACCBBCCA459}"/>
                  </a:ext>
                </a:extLst>
              </p:cNvPr>
              <p:cNvSpPr/>
              <p:nvPr/>
            </p:nvSpPr>
            <p:spPr>
              <a:xfrm>
                <a:off x="4695577" y="3060373"/>
                <a:ext cx="158262" cy="8008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nvGrpSpPr>
            <p:cNvPr id="15" name="Group 14">
              <a:extLst>
                <a:ext uri="{FF2B5EF4-FFF2-40B4-BE49-F238E27FC236}">
                  <a16:creationId xmlns:a16="http://schemas.microsoft.com/office/drawing/2014/main" id="{66AF76D3-47C4-4FA1-9149-20A0B063F3A5}"/>
                </a:ext>
              </a:extLst>
            </p:cNvPr>
            <p:cNvGrpSpPr/>
            <p:nvPr/>
          </p:nvGrpSpPr>
          <p:grpSpPr>
            <a:xfrm>
              <a:off x="3767143" y="2846931"/>
              <a:ext cx="1053838" cy="635103"/>
              <a:chOff x="3767143" y="2846931"/>
              <a:chExt cx="1053838" cy="635103"/>
            </a:xfrm>
          </p:grpSpPr>
          <p:sp>
            <p:nvSpPr>
              <p:cNvPr id="16" name="Freeform: Shape 15">
                <a:extLst>
                  <a:ext uri="{FF2B5EF4-FFF2-40B4-BE49-F238E27FC236}">
                    <a16:creationId xmlns:a16="http://schemas.microsoft.com/office/drawing/2014/main" id="{BD525471-8741-4A80-8F1A-2F086687DA64}"/>
                  </a:ext>
                </a:extLst>
              </p:cNvPr>
              <p:cNvSpPr/>
              <p:nvPr/>
            </p:nvSpPr>
            <p:spPr>
              <a:xfrm>
                <a:off x="3813737" y="2889799"/>
                <a:ext cx="967795" cy="543968"/>
              </a:xfrm>
              <a:custGeom>
                <a:avLst/>
                <a:gdLst>
                  <a:gd name="connsiteX0" fmla="*/ 0 w 967795"/>
                  <a:gd name="connsiteY0" fmla="*/ 543968 h 543968"/>
                  <a:gd name="connsiteX1" fmla="*/ 240280 w 967795"/>
                  <a:gd name="connsiteY1" fmla="*/ 233606 h 543968"/>
                  <a:gd name="connsiteX2" fmla="*/ 490572 w 967795"/>
                  <a:gd name="connsiteY2" fmla="*/ 423828 h 543968"/>
                  <a:gd name="connsiteX3" fmla="*/ 724178 w 967795"/>
                  <a:gd name="connsiteY3" fmla="*/ 280327 h 543968"/>
                  <a:gd name="connsiteX4" fmla="*/ 967795 w 967795"/>
                  <a:gd name="connsiteY4" fmla="*/ 0 h 543968"/>
                  <a:gd name="connsiteX0" fmla="*/ 0 w 967795"/>
                  <a:gd name="connsiteY0" fmla="*/ 543968 h 543968"/>
                  <a:gd name="connsiteX1" fmla="*/ 230044 w 967795"/>
                  <a:gd name="connsiteY1" fmla="*/ 233606 h 543968"/>
                  <a:gd name="connsiteX2" fmla="*/ 490572 w 967795"/>
                  <a:gd name="connsiteY2" fmla="*/ 423828 h 543968"/>
                  <a:gd name="connsiteX3" fmla="*/ 724178 w 967795"/>
                  <a:gd name="connsiteY3" fmla="*/ 280327 h 543968"/>
                  <a:gd name="connsiteX4" fmla="*/ 967795 w 967795"/>
                  <a:gd name="connsiteY4" fmla="*/ 0 h 543968"/>
                  <a:gd name="connsiteX0" fmla="*/ 0 w 967795"/>
                  <a:gd name="connsiteY0" fmla="*/ 543968 h 543968"/>
                  <a:gd name="connsiteX1" fmla="*/ 230044 w 967795"/>
                  <a:gd name="connsiteY1" fmla="*/ 233606 h 543968"/>
                  <a:gd name="connsiteX2" fmla="*/ 480336 w 967795"/>
                  <a:gd name="connsiteY2" fmla="*/ 430652 h 543968"/>
                  <a:gd name="connsiteX3" fmla="*/ 724178 w 967795"/>
                  <a:gd name="connsiteY3" fmla="*/ 280327 h 543968"/>
                  <a:gd name="connsiteX4" fmla="*/ 967795 w 967795"/>
                  <a:gd name="connsiteY4" fmla="*/ 0 h 54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95" h="543968">
                    <a:moveTo>
                      <a:pt x="0" y="543968"/>
                    </a:moveTo>
                    <a:lnTo>
                      <a:pt x="230044" y="233606"/>
                    </a:lnTo>
                    <a:lnTo>
                      <a:pt x="480336" y="430652"/>
                    </a:lnTo>
                    <a:lnTo>
                      <a:pt x="724178" y="280327"/>
                    </a:lnTo>
                    <a:lnTo>
                      <a:pt x="967795" y="0"/>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7" name="Oval 16">
                <a:extLst>
                  <a:ext uri="{FF2B5EF4-FFF2-40B4-BE49-F238E27FC236}">
                    <a16:creationId xmlns:a16="http://schemas.microsoft.com/office/drawing/2014/main" id="{3493D511-8160-41B5-BF2F-68F3F4DA0886}"/>
                  </a:ext>
                </a:extLst>
              </p:cNvPr>
              <p:cNvSpPr/>
              <p:nvPr/>
            </p:nvSpPr>
            <p:spPr>
              <a:xfrm>
                <a:off x="3767143" y="3389488"/>
                <a:ext cx="92546" cy="92546"/>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Oval 17">
                <a:extLst>
                  <a:ext uri="{FF2B5EF4-FFF2-40B4-BE49-F238E27FC236}">
                    <a16:creationId xmlns:a16="http://schemas.microsoft.com/office/drawing/2014/main" id="{74A78921-6184-423D-A1C8-C306D8EAD103}"/>
                  </a:ext>
                </a:extLst>
              </p:cNvPr>
              <p:cNvSpPr/>
              <p:nvPr/>
            </p:nvSpPr>
            <p:spPr>
              <a:xfrm>
                <a:off x="4000642" y="3081351"/>
                <a:ext cx="92546" cy="92546"/>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Oval 18">
                <a:extLst>
                  <a:ext uri="{FF2B5EF4-FFF2-40B4-BE49-F238E27FC236}">
                    <a16:creationId xmlns:a16="http://schemas.microsoft.com/office/drawing/2014/main" id="{886069A7-FDF2-475B-873D-95BC65DF52D6}"/>
                  </a:ext>
                </a:extLst>
              </p:cNvPr>
              <p:cNvSpPr/>
              <p:nvPr/>
            </p:nvSpPr>
            <p:spPr>
              <a:xfrm>
                <a:off x="4247789" y="3267775"/>
                <a:ext cx="92546" cy="92546"/>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Oval 19">
                <a:extLst>
                  <a:ext uri="{FF2B5EF4-FFF2-40B4-BE49-F238E27FC236}">
                    <a16:creationId xmlns:a16="http://schemas.microsoft.com/office/drawing/2014/main" id="{507DDAD0-356F-4C05-A1B8-15EA66512BE9}"/>
                  </a:ext>
                </a:extLst>
              </p:cNvPr>
              <p:cNvSpPr/>
              <p:nvPr/>
            </p:nvSpPr>
            <p:spPr>
              <a:xfrm>
                <a:off x="4488112" y="3127624"/>
                <a:ext cx="92546" cy="92546"/>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Oval 20">
                <a:extLst>
                  <a:ext uri="{FF2B5EF4-FFF2-40B4-BE49-F238E27FC236}">
                    <a16:creationId xmlns:a16="http://schemas.microsoft.com/office/drawing/2014/main" id="{8CC579AD-8BA5-41C7-B433-9101B2C9F1BE}"/>
                  </a:ext>
                </a:extLst>
              </p:cNvPr>
              <p:cNvSpPr/>
              <p:nvPr/>
            </p:nvSpPr>
            <p:spPr>
              <a:xfrm>
                <a:off x="4728435" y="2846931"/>
                <a:ext cx="92546" cy="92546"/>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pic>
        <p:nvPicPr>
          <p:cNvPr id="7" name="Marcador de posición de imagen 6">
            <a:extLst>
              <a:ext uri="{FF2B5EF4-FFF2-40B4-BE49-F238E27FC236}">
                <a16:creationId xmlns:a16="http://schemas.microsoft.com/office/drawing/2014/main" id="{5AC179CA-46EA-4F64-9A4A-6A1B1EE4C60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0650" r="20650"/>
          <a:stretch/>
        </p:blipFill>
        <p:spPr>
          <a:xfrm>
            <a:off x="6636876" y="17079"/>
            <a:ext cx="11651124" cy="10166394"/>
          </a:xfrm>
        </p:spPr>
      </p:pic>
    </p:spTree>
    <p:extLst>
      <p:ext uri="{BB962C8B-B14F-4D97-AF65-F5344CB8AC3E}">
        <p14:creationId xmlns:p14="http://schemas.microsoft.com/office/powerpoint/2010/main" val="2542472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2">
            <a:extLst>
              <a:ext uri="{FF2B5EF4-FFF2-40B4-BE49-F238E27FC236}">
                <a16:creationId xmlns:a16="http://schemas.microsoft.com/office/drawing/2014/main" id="{CC49A8D7-DF4B-4E29-8BB1-036E22240C44}"/>
              </a:ext>
            </a:extLst>
          </p:cNvPr>
          <p:cNvSpPr/>
          <p:nvPr/>
        </p:nvSpPr>
        <p:spPr>
          <a:xfrm>
            <a:off x="0" y="38100"/>
            <a:ext cx="9465218" cy="5143500"/>
          </a:xfrm>
          <a:prstGeom prst="rect">
            <a:avLst/>
          </a:prstGeom>
          <a:solidFill>
            <a:srgbClr val="254E72"/>
          </a:solidFill>
        </p:spPr>
      </p:sp>
      <p:sp>
        <p:nvSpPr>
          <p:cNvPr id="2" name="AutoShape 2"/>
          <p:cNvSpPr/>
          <p:nvPr/>
        </p:nvSpPr>
        <p:spPr>
          <a:xfrm>
            <a:off x="0" y="5106074"/>
            <a:ext cx="9526678" cy="5143500"/>
          </a:xfrm>
          <a:prstGeom prst="rect">
            <a:avLst/>
          </a:prstGeom>
          <a:solidFill>
            <a:srgbClr val="FEFFFF"/>
          </a:solidFill>
        </p:spPr>
      </p:sp>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68409" y="0"/>
            <a:ext cx="8952661" cy="5143500"/>
          </a:xfrm>
          <a:prstGeom prst="rect">
            <a:avLst/>
          </a:prstGeom>
        </p:spPr>
      </p:pic>
      <p:pic>
        <p:nvPicPr>
          <p:cNvPr id="5"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5211" b="7955"/>
          <a:stretch/>
        </p:blipFill>
        <p:spPr>
          <a:xfrm>
            <a:off x="9465218" y="5107901"/>
            <a:ext cx="9017313" cy="5220041"/>
          </a:xfrm>
          <a:prstGeom prst="rect">
            <a:avLst/>
          </a:prstGeom>
        </p:spPr>
      </p:pic>
      <p:grpSp>
        <p:nvGrpSpPr>
          <p:cNvPr id="6" name="Group 6"/>
          <p:cNvGrpSpPr/>
          <p:nvPr/>
        </p:nvGrpSpPr>
        <p:grpSpPr>
          <a:xfrm>
            <a:off x="1046594" y="0"/>
            <a:ext cx="63520" cy="10287000"/>
            <a:chOff x="0" y="0"/>
            <a:chExt cx="84693" cy="13716000"/>
          </a:xfrm>
        </p:grpSpPr>
        <p:sp>
          <p:nvSpPr>
            <p:cNvPr id="7" name="AutoShape 7"/>
            <p:cNvSpPr/>
            <p:nvPr/>
          </p:nvSpPr>
          <p:spPr>
            <a:xfrm>
              <a:off x="35961" y="1371600"/>
              <a:ext cx="12770" cy="12344400"/>
            </a:xfrm>
            <a:prstGeom prst="rect">
              <a:avLst/>
            </a:prstGeom>
            <a:solidFill>
              <a:srgbClr val="C0E8DF"/>
            </a:solidFill>
          </p:spPr>
        </p:sp>
        <p:sp>
          <p:nvSpPr>
            <p:cNvPr id="8" name="AutoShape 8"/>
            <p:cNvSpPr/>
            <p:nvPr/>
          </p:nvSpPr>
          <p:spPr>
            <a:xfrm>
              <a:off x="0" y="0"/>
              <a:ext cx="84693" cy="1649458"/>
            </a:xfrm>
            <a:prstGeom prst="rect">
              <a:avLst/>
            </a:prstGeom>
            <a:solidFill>
              <a:srgbClr val="C0E8DF"/>
            </a:solidFill>
          </p:spPr>
        </p:sp>
      </p:grpSp>
      <p:grpSp>
        <p:nvGrpSpPr>
          <p:cNvPr id="9" name="Group 9"/>
          <p:cNvGrpSpPr/>
          <p:nvPr/>
        </p:nvGrpSpPr>
        <p:grpSpPr>
          <a:xfrm>
            <a:off x="2824892" y="571500"/>
            <a:ext cx="6309530" cy="3842444"/>
            <a:chOff x="0" y="0"/>
            <a:chExt cx="6464559" cy="5123260"/>
          </a:xfrm>
        </p:grpSpPr>
        <p:sp>
          <p:nvSpPr>
            <p:cNvPr id="10" name="TextBox 10"/>
            <p:cNvSpPr txBox="1"/>
            <p:nvPr/>
          </p:nvSpPr>
          <p:spPr>
            <a:xfrm>
              <a:off x="0" y="0"/>
              <a:ext cx="6464559" cy="558800"/>
            </a:xfrm>
            <a:prstGeom prst="rect">
              <a:avLst/>
            </a:prstGeom>
          </p:spPr>
          <p:txBody>
            <a:bodyPr lIns="0" tIns="0" rIns="0" bIns="0" rtlCol="0" anchor="t">
              <a:spAutoFit/>
            </a:bodyPr>
            <a:lstStyle/>
            <a:p>
              <a:pPr>
                <a:lnSpc>
                  <a:spcPts val="3360"/>
                </a:lnSpc>
              </a:pPr>
              <a:r>
                <a:rPr lang="es-ES" sz="2800" spc="112" dirty="0">
                  <a:solidFill>
                    <a:srgbClr val="C0E8DF"/>
                  </a:solidFill>
                  <a:latin typeface="Assistant Bold"/>
                </a:rPr>
                <a:t>El monitoreo estratégico</a:t>
              </a:r>
            </a:p>
          </p:txBody>
        </p:sp>
        <p:sp>
          <p:nvSpPr>
            <p:cNvPr id="11" name="TextBox 11"/>
            <p:cNvSpPr txBox="1"/>
            <p:nvPr/>
          </p:nvSpPr>
          <p:spPr>
            <a:xfrm>
              <a:off x="0" y="1057787"/>
              <a:ext cx="6464559" cy="4065473"/>
            </a:xfrm>
            <a:prstGeom prst="rect">
              <a:avLst/>
            </a:prstGeom>
          </p:spPr>
          <p:txBody>
            <a:bodyPr lIns="0" tIns="0" rIns="0" bIns="0" rtlCol="0" anchor="t">
              <a:spAutoFit/>
            </a:bodyPr>
            <a:lstStyle/>
            <a:p>
              <a:pPr>
                <a:lnSpc>
                  <a:spcPts val="3000"/>
                </a:lnSpc>
              </a:pPr>
              <a:r>
                <a:rPr lang="es-ES" sz="2000" dirty="0">
                  <a:solidFill>
                    <a:srgbClr val="FEFFFF"/>
                  </a:solidFill>
                  <a:latin typeface="Assistant Regular"/>
                </a:rPr>
                <a:t>La supervisión requiere que el MCP comprenda cómo están</a:t>
              </a:r>
            </a:p>
            <a:p>
              <a:pPr>
                <a:lnSpc>
                  <a:spcPts val="3000"/>
                </a:lnSpc>
              </a:pPr>
              <a:r>
                <a:rPr lang="es-ES" sz="2000" dirty="0">
                  <a:solidFill>
                    <a:srgbClr val="FEFFFF"/>
                  </a:solidFill>
                  <a:latin typeface="Assistant Regular"/>
                </a:rPr>
                <a:t>funcionando las subvenciones, siga el progreso y los problemas que puedan surgir, y formule recomendaciones al RP para mejorar el resultado. La supervisión es un tipo de</a:t>
              </a:r>
            </a:p>
            <a:p>
              <a:pPr>
                <a:lnSpc>
                  <a:spcPts val="3000"/>
                </a:lnSpc>
              </a:pPr>
              <a:r>
                <a:rPr lang="es-ES" sz="2000" dirty="0">
                  <a:solidFill>
                    <a:srgbClr val="FEFFFF"/>
                  </a:solidFill>
                  <a:latin typeface="Assistant Regular"/>
                </a:rPr>
                <a:t>monitoreo que se centra en la gobernanza y en comprender el concepto general. El MCP debe entender la ejecución de la subvención en la escala macro, pero no debe</a:t>
              </a:r>
            </a:p>
            <a:p>
              <a:pPr>
                <a:lnSpc>
                  <a:spcPts val="3000"/>
                </a:lnSpc>
              </a:pPr>
              <a:r>
                <a:rPr lang="es-ES" sz="2000" dirty="0">
                  <a:solidFill>
                    <a:srgbClr val="FEFFFF"/>
                  </a:solidFill>
                  <a:latin typeface="Assistant Regular"/>
                </a:rPr>
                <a:t>sumergirse en detalles micro, ya que eso corresponde al RP.</a:t>
              </a:r>
            </a:p>
          </p:txBody>
        </p:sp>
      </p:grpSp>
      <p:grpSp>
        <p:nvGrpSpPr>
          <p:cNvPr id="12" name="Group 12"/>
          <p:cNvGrpSpPr/>
          <p:nvPr/>
        </p:nvGrpSpPr>
        <p:grpSpPr>
          <a:xfrm>
            <a:off x="2797182" y="5657850"/>
            <a:ext cx="6194417" cy="3842444"/>
            <a:chOff x="0" y="0"/>
            <a:chExt cx="6464559" cy="5123260"/>
          </a:xfrm>
        </p:grpSpPr>
        <p:sp>
          <p:nvSpPr>
            <p:cNvPr id="13" name="TextBox 13"/>
            <p:cNvSpPr txBox="1"/>
            <p:nvPr/>
          </p:nvSpPr>
          <p:spPr>
            <a:xfrm>
              <a:off x="0" y="0"/>
              <a:ext cx="6464559" cy="562035"/>
            </a:xfrm>
            <a:prstGeom prst="rect">
              <a:avLst/>
            </a:prstGeom>
          </p:spPr>
          <p:txBody>
            <a:bodyPr lIns="0" tIns="0" rIns="0" bIns="0" rtlCol="0" anchor="t">
              <a:spAutoFit/>
            </a:bodyPr>
            <a:lstStyle/>
            <a:p>
              <a:pPr>
                <a:lnSpc>
                  <a:spcPts val="3360"/>
                </a:lnSpc>
              </a:pPr>
              <a:r>
                <a:rPr lang="es-ES" sz="2800" spc="112" dirty="0">
                  <a:solidFill>
                    <a:srgbClr val="254E72"/>
                  </a:solidFill>
                  <a:latin typeface="Assistant Bold"/>
                </a:rPr>
                <a:t>Monitoreo y evaluación en el RP</a:t>
              </a:r>
            </a:p>
          </p:txBody>
        </p:sp>
        <p:sp>
          <p:nvSpPr>
            <p:cNvPr id="14" name="TextBox 14"/>
            <p:cNvSpPr txBox="1"/>
            <p:nvPr/>
          </p:nvSpPr>
          <p:spPr>
            <a:xfrm>
              <a:off x="0" y="1057787"/>
              <a:ext cx="6464559" cy="4065473"/>
            </a:xfrm>
            <a:prstGeom prst="rect">
              <a:avLst/>
            </a:prstGeom>
          </p:spPr>
          <p:txBody>
            <a:bodyPr lIns="0" tIns="0" rIns="0" bIns="0" rtlCol="0" anchor="t">
              <a:spAutoFit/>
            </a:bodyPr>
            <a:lstStyle/>
            <a:p>
              <a:pPr marL="342900" indent="-342900">
                <a:lnSpc>
                  <a:spcPts val="3000"/>
                </a:lnSpc>
                <a:buFont typeface="Arial" panose="020B0604020202020204" pitchFamily="34" charset="0"/>
                <a:buChar char="•"/>
              </a:pPr>
              <a:r>
                <a:rPr lang="es-ES" sz="2000" dirty="0">
                  <a:solidFill>
                    <a:srgbClr val="254E72"/>
                  </a:solidFill>
                  <a:latin typeface="Assistant Regular"/>
                </a:rPr>
                <a:t>A diferencia de la supervisión, el monitoreo es el seguimiento de rutina de los elementos clave del rendimiento del programa o proyecto, habitualmente aportes y productos, mediante el mantenimiento de registros, informes periódicos y sistemas de monitoreo, así como también mediante la observación en centros de salud y encuestas a pacientes”. Esta es responsabilidad del Receptor Principal (RP).</a:t>
              </a:r>
            </a:p>
          </p:txBody>
        </p:sp>
      </p:grpSp>
      <p:grpSp>
        <p:nvGrpSpPr>
          <p:cNvPr id="15" name="Group 15"/>
          <p:cNvGrpSpPr/>
          <p:nvPr/>
        </p:nvGrpSpPr>
        <p:grpSpPr>
          <a:xfrm rot="-10800000">
            <a:off x="16770298" y="1028700"/>
            <a:ext cx="489002" cy="489002"/>
            <a:chOff x="0" y="0"/>
            <a:chExt cx="652003" cy="652003"/>
          </a:xfrm>
        </p:grpSpPr>
        <p:grpSp>
          <p:nvGrpSpPr>
            <p:cNvPr id="16" name="Group 16"/>
            <p:cNvGrpSpPr>
              <a:grpSpLocks noChangeAspect="1"/>
            </p:cNvGrpSpPr>
            <p:nvPr/>
          </p:nvGrpSpPr>
          <p:grpSpPr>
            <a:xfrm rot="-10800000">
              <a:off x="0" y="0"/>
              <a:ext cx="652003" cy="652003"/>
              <a:chOff x="0" y="0"/>
              <a:chExt cx="6355080" cy="6355080"/>
            </a:xfrm>
          </p:grpSpPr>
          <p:sp>
            <p:nvSpPr>
              <p:cNvPr id="17" name="Freeform 1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9" name="Group 19"/>
          <p:cNvGrpSpPr/>
          <p:nvPr/>
        </p:nvGrpSpPr>
        <p:grpSpPr>
          <a:xfrm>
            <a:off x="16121229" y="1028700"/>
            <a:ext cx="489002" cy="489002"/>
            <a:chOff x="0" y="0"/>
            <a:chExt cx="652003" cy="652003"/>
          </a:xfrm>
        </p:grpSpPr>
        <p:grpSp>
          <p:nvGrpSpPr>
            <p:cNvPr id="20" name="Group 20"/>
            <p:cNvGrpSpPr>
              <a:grpSpLocks noChangeAspect="1"/>
            </p:cNvGrpSpPr>
            <p:nvPr/>
          </p:nvGrpSpPr>
          <p:grpSpPr>
            <a:xfrm rot="-10800000">
              <a:off x="0" y="0"/>
              <a:ext cx="652003" cy="652003"/>
              <a:chOff x="0" y="0"/>
              <a:chExt cx="6355080" cy="6355080"/>
            </a:xfrm>
          </p:grpSpPr>
          <p:sp>
            <p:nvSpPr>
              <p:cNvPr id="21" name="Freeform 2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sp>
        <p:nvSpPr>
          <p:cNvPr id="23" name="CuadroTexto 22">
            <a:extLst>
              <a:ext uri="{FF2B5EF4-FFF2-40B4-BE49-F238E27FC236}">
                <a16:creationId xmlns:a16="http://schemas.microsoft.com/office/drawing/2014/main" id="{37A33F1E-7491-4950-A313-2FF1858A94BA}"/>
              </a:ext>
            </a:extLst>
          </p:cNvPr>
          <p:cNvSpPr txBox="1"/>
          <p:nvPr/>
        </p:nvSpPr>
        <p:spPr>
          <a:xfrm rot="5400000">
            <a:off x="17078098" y="3929793"/>
            <a:ext cx="1905000" cy="369332"/>
          </a:xfrm>
          <a:prstGeom prst="rect">
            <a:avLst/>
          </a:prstGeom>
          <a:noFill/>
        </p:spPr>
        <p:txBody>
          <a:bodyPr wrap="square" rtlCol="0">
            <a:spAutoFit/>
          </a:bodyPr>
          <a:lstStyle/>
          <a:p>
            <a:r>
              <a:rPr lang="es-NI" dirty="0">
                <a:solidFill>
                  <a:schemeClr val="bg1"/>
                </a:solidFill>
              </a:rPr>
              <a:t>Foto: freepik.com</a:t>
            </a:r>
          </a:p>
        </p:txBody>
      </p:sp>
      <p:sp>
        <p:nvSpPr>
          <p:cNvPr id="24" name="CuadroTexto 23">
            <a:extLst>
              <a:ext uri="{FF2B5EF4-FFF2-40B4-BE49-F238E27FC236}">
                <a16:creationId xmlns:a16="http://schemas.microsoft.com/office/drawing/2014/main" id="{48968C67-DFF4-4A02-BAEF-15A754072A2B}"/>
              </a:ext>
            </a:extLst>
          </p:cNvPr>
          <p:cNvSpPr txBox="1"/>
          <p:nvPr/>
        </p:nvSpPr>
        <p:spPr>
          <a:xfrm rot="5400000">
            <a:off x="17237906" y="9187260"/>
            <a:ext cx="1905000" cy="369332"/>
          </a:xfrm>
          <a:prstGeom prst="rect">
            <a:avLst/>
          </a:prstGeom>
          <a:noFill/>
        </p:spPr>
        <p:txBody>
          <a:bodyPr wrap="square" rtlCol="0">
            <a:spAutoFit/>
          </a:bodyPr>
          <a:lstStyle/>
          <a:p>
            <a:r>
              <a:rPr lang="es-NI" dirty="0">
                <a:solidFill>
                  <a:schemeClr val="bg1"/>
                </a:solidFill>
              </a:rPr>
              <a:t>Foto: freepik.com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A2A923-E601-499A-B450-D501501170A0}"/>
              </a:ext>
            </a:extLst>
          </p:cNvPr>
          <p:cNvSpPr txBox="1"/>
          <p:nvPr/>
        </p:nvSpPr>
        <p:spPr>
          <a:xfrm>
            <a:off x="8458200" y="3158341"/>
            <a:ext cx="9287510" cy="3970318"/>
          </a:xfrm>
          <a:prstGeom prst="rect">
            <a:avLst/>
          </a:prstGeom>
          <a:noFill/>
        </p:spPr>
        <p:txBody>
          <a:bodyPr wrap="square" rtlCol="0" anchor="ctr">
            <a:spAutoFit/>
          </a:bodyPr>
          <a:lstStyle/>
          <a:p>
            <a:r>
              <a:rPr lang="es-ES" altLang="ko-KR" sz="3600" dirty="0">
                <a:solidFill>
                  <a:schemeClr val="bg1"/>
                </a:solidFill>
                <a:latin typeface="Assistant Regular" panose="020B0604020202020204" charset="-79"/>
                <a:cs typeface="Assistant Regular" panose="020B0604020202020204" charset="-79"/>
              </a:rPr>
              <a:t>El monitoreo estratégico que realiza el MCP no debe confundirse con el monitoreo y evaluación de la subvención, cuya responsabilidad recae en los receptores principales. Sin embargo, esta función ofrece la oportunidad de ayudar a los receptores principales a detectar y abordar los principales obstáculos de ejecución.</a:t>
            </a:r>
            <a:endParaRPr lang="en-GB" altLang="ko-KR" sz="3600" dirty="0">
              <a:solidFill>
                <a:schemeClr val="bg1"/>
              </a:solidFill>
              <a:latin typeface="Assistant Regular" panose="020B0604020202020204" charset="-79"/>
              <a:cs typeface="Assistant Regular" panose="020B0604020202020204" charset="-79"/>
            </a:endParaRPr>
          </a:p>
        </p:txBody>
      </p:sp>
      <p:sp>
        <p:nvSpPr>
          <p:cNvPr id="7" name="TextBox 8">
            <a:extLst>
              <a:ext uri="{FF2B5EF4-FFF2-40B4-BE49-F238E27FC236}">
                <a16:creationId xmlns:a16="http://schemas.microsoft.com/office/drawing/2014/main" id="{B55C8C41-56C8-4C87-B41D-E7DFF7923A96}"/>
              </a:ext>
            </a:extLst>
          </p:cNvPr>
          <p:cNvSpPr txBox="1"/>
          <p:nvPr/>
        </p:nvSpPr>
        <p:spPr>
          <a:xfrm>
            <a:off x="9049090" y="7426893"/>
            <a:ext cx="7887962" cy="409575"/>
          </a:xfrm>
          <a:prstGeom prst="rect">
            <a:avLst/>
          </a:prstGeom>
        </p:spPr>
        <p:txBody>
          <a:bodyPr lIns="0" tIns="0" rIns="0" bIns="0" rtlCol="0" anchor="t">
            <a:spAutoFit/>
          </a:bodyPr>
          <a:lstStyle/>
          <a:p>
            <a:pPr algn="r">
              <a:lnSpc>
                <a:spcPts val="3240"/>
              </a:lnSpc>
            </a:pPr>
            <a:r>
              <a:rPr lang="es-ES" sz="2700" spc="108" dirty="0">
                <a:solidFill>
                  <a:srgbClr val="C0E8DF"/>
                </a:solidFill>
                <a:latin typeface="Assistant Regular Bold"/>
              </a:rPr>
              <a:t>El Fondo Mundial</a:t>
            </a:r>
          </a:p>
        </p:txBody>
      </p:sp>
    </p:spTree>
    <p:extLst>
      <p:ext uri="{BB962C8B-B14F-4D97-AF65-F5344CB8AC3E}">
        <p14:creationId xmlns:p14="http://schemas.microsoft.com/office/powerpoint/2010/main" val="1302378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54E72"/>
        </a:solidFill>
        <a:effectLst/>
      </p:bgPr>
    </p:bg>
    <p:spTree>
      <p:nvGrpSpPr>
        <p:cNvPr id="1" name=""/>
        <p:cNvGrpSpPr/>
        <p:nvPr/>
      </p:nvGrpSpPr>
      <p:grpSpPr>
        <a:xfrm>
          <a:off x="0" y="0"/>
          <a:ext cx="0" cy="0"/>
          <a:chOff x="0" y="0"/>
          <a:chExt cx="0" cy="0"/>
        </a:xfrm>
      </p:grpSpPr>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C0E8DF"/>
            </a:solidFill>
          </p:spPr>
        </p:sp>
      </p:grpSp>
      <p:grpSp>
        <p:nvGrpSpPr>
          <p:cNvPr id="5" name="Group 5"/>
          <p:cNvGrpSpPr/>
          <p:nvPr/>
        </p:nvGrpSpPr>
        <p:grpSpPr>
          <a:xfrm>
            <a:off x="9116291" y="2641820"/>
            <a:ext cx="8335613" cy="4181471"/>
            <a:chOff x="0" y="0"/>
            <a:chExt cx="10517282" cy="5575295"/>
          </a:xfrm>
        </p:grpSpPr>
        <p:sp>
          <p:nvSpPr>
            <p:cNvPr id="6" name="TextBox 6"/>
            <p:cNvSpPr txBox="1"/>
            <p:nvPr/>
          </p:nvSpPr>
          <p:spPr>
            <a:xfrm>
              <a:off x="0" y="1143313"/>
              <a:ext cx="10517282" cy="4431982"/>
            </a:xfrm>
            <a:prstGeom prst="rect">
              <a:avLst/>
            </a:prstGeom>
          </p:spPr>
          <p:txBody>
            <a:bodyPr lIns="0" tIns="0" rIns="0" bIns="0" rtlCol="0" anchor="t">
              <a:spAutoFit/>
            </a:bodyPr>
            <a:lstStyle/>
            <a:p>
              <a:r>
                <a:rPr lang="es-ES" sz="3600" dirty="0">
                  <a:solidFill>
                    <a:srgbClr val="FEFFFF"/>
                  </a:solidFill>
                  <a:latin typeface="Telegraf"/>
                </a:rPr>
                <a:t>El principio fundamental de la supervisión es asegurarse de que los recursos, tanto financieros como humanos, se están utilizando de un modo eficaz y eficiente en</a:t>
              </a:r>
            </a:p>
            <a:p>
              <a:r>
                <a:rPr lang="es-ES" sz="3600" dirty="0">
                  <a:solidFill>
                    <a:srgbClr val="FEFFFF"/>
                  </a:solidFill>
                  <a:latin typeface="Telegraf"/>
                </a:rPr>
                <a:t>beneficio del país.</a:t>
              </a:r>
            </a:p>
          </p:txBody>
        </p:sp>
        <p:sp>
          <p:nvSpPr>
            <p:cNvPr id="7" name="TextBox 7"/>
            <p:cNvSpPr txBox="1"/>
            <p:nvPr/>
          </p:nvSpPr>
          <p:spPr>
            <a:xfrm>
              <a:off x="0" y="0"/>
              <a:ext cx="10517282" cy="558800"/>
            </a:xfrm>
            <a:prstGeom prst="rect">
              <a:avLst/>
            </a:prstGeom>
          </p:spPr>
          <p:txBody>
            <a:bodyPr lIns="0" tIns="0" rIns="0" bIns="0" rtlCol="0" anchor="t">
              <a:spAutoFit/>
            </a:bodyPr>
            <a:lstStyle/>
            <a:p>
              <a:pPr>
                <a:lnSpc>
                  <a:spcPts val="3360"/>
                </a:lnSpc>
              </a:pPr>
              <a:r>
                <a:rPr lang="en-US" sz="2800" spc="112" dirty="0">
                  <a:solidFill>
                    <a:srgbClr val="C0E8DF"/>
                  </a:solidFill>
                  <a:latin typeface="Assistant Bold"/>
                </a:rPr>
                <a:t>ROL DE UN MCP</a:t>
              </a:r>
            </a:p>
          </p:txBody>
        </p:sp>
      </p:grpSp>
      <p:grpSp>
        <p:nvGrpSpPr>
          <p:cNvPr id="10" name="Group 10"/>
          <p:cNvGrpSpPr/>
          <p:nvPr/>
        </p:nvGrpSpPr>
        <p:grpSpPr>
          <a:xfrm rot="-10800000">
            <a:off x="16770298" y="8695402"/>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16121229" y="8695402"/>
            <a:ext cx="489002" cy="489002"/>
            <a:chOff x="0" y="0"/>
            <a:chExt cx="652003" cy="652003"/>
          </a:xfrm>
        </p:grpSpPr>
        <p:grpSp>
          <p:nvGrpSpPr>
            <p:cNvPr id="15" name="Group 15"/>
            <p:cNvGrpSpPr>
              <a:grpSpLocks noChangeAspect="1"/>
            </p:cNvGrpSpPr>
            <p:nvPr/>
          </p:nvGrpSpPr>
          <p:grpSpPr>
            <a:xfrm rot="-10800000">
              <a:off x="0" y="0"/>
              <a:ext cx="652003" cy="652003"/>
              <a:chOff x="0" y="0"/>
              <a:chExt cx="6355080" cy="6355080"/>
            </a:xfrm>
          </p:grpSpPr>
          <p:sp>
            <p:nvSpPr>
              <p:cNvPr id="16" name="Freeform 1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sp>
        <p:nvSpPr>
          <p:cNvPr id="18" name="TextBox 8">
            <a:extLst>
              <a:ext uri="{FF2B5EF4-FFF2-40B4-BE49-F238E27FC236}">
                <a16:creationId xmlns:a16="http://schemas.microsoft.com/office/drawing/2014/main" id="{204C0ECF-46A5-3E0F-191D-B128B1D49FF4}"/>
              </a:ext>
            </a:extLst>
          </p:cNvPr>
          <p:cNvSpPr txBox="1"/>
          <p:nvPr/>
        </p:nvSpPr>
        <p:spPr>
          <a:xfrm>
            <a:off x="13704607" y="7505700"/>
            <a:ext cx="3561620" cy="410369"/>
          </a:xfrm>
          <a:prstGeom prst="rect">
            <a:avLst/>
          </a:prstGeom>
        </p:spPr>
        <p:txBody>
          <a:bodyPr wrap="square" lIns="0" tIns="0" rIns="0" bIns="0" rtlCol="0" anchor="t">
            <a:spAutoFit/>
          </a:bodyPr>
          <a:lstStyle/>
          <a:p>
            <a:pPr>
              <a:lnSpc>
                <a:spcPts val="3240"/>
              </a:lnSpc>
            </a:pPr>
            <a:r>
              <a:rPr lang="es-ES" sz="2700" spc="108" dirty="0">
                <a:solidFill>
                  <a:srgbClr val="C0E8DF"/>
                </a:solidFill>
                <a:latin typeface="Assistant Regular Bold"/>
              </a:rPr>
              <a:t>El Fondo Mundial</a:t>
            </a:r>
          </a:p>
        </p:txBody>
      </p:sp>
      <p:pic>
        <p:nvPicPr>
          <p:cNvPr id="1026" name="Picture 2">
            <a:extLst>
              <a:ext uri="{FF2B5EF4-FFF2-40B4-BE49-F238E27FC236}">
                <a16:creationId xmlns:a16="http://schemas.microsoft.com/office/drawing/2014/main" id="{01DBE10C-2F8F-5F2B-5847-E3B28C9C1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41001"/>
            <a:ext cx="8023285" cy="50646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522202" cy="10287000"/>
          </a:xfrm>
          <a:prstGeom prst="rect">
            <a:avLst/>
          </a:prstGeom>
          <a:solidFill>
            <a:srgbClr val="254E72"/>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FEFFFF"/>
            </a:solidFill>
          </p:spPr>
        </p:sp>
        <p:sp>
          <p:nvSpPr>
            <p:cNvPr id="5" name="AutoShape 5"/>
            <p:cNvSpPr/>
            <p:nvPr/>
          </p:nvSpPr>
          <p:spPr>
            <a:xfrm>
              <a:off x="0" y="0"/>
              <a:ext cx="84693" cy="1649458"/>
            </a:xfrm>
            <a:prstGeom prst="rect">
              <a:avLst/>
            </a:prstGeom>
            <a:solidFill>
              <a:srgbClr val="C0E8DF"/>
            </a:solidFill>
          </p:spPr>
        </p:sp>
      </p:grpSp>
      <p:sp>
        <p:nvSpPr>
          <p:cNvPr id="6" name="TextBox 6"/>
          <p:cNvSpPr txBox="1"/>
          <p:nvPr/>
        </p:nvSpPr>
        <p:spPr>
          <a:xfrm>
            <a:off x="1505268" y="2916258"/>
            <a:ext cx="4463692" cy="2539157"/>
          </a:xfrm>
          <a:prstGeom prst="rect">
            <a:avLst/>
          </a:prstGeom>
        </p:spPr>
        <p:txBody>
          <a:bodyPr wrap="square" lIns="0" tIns="0" rIns="0" bIns="0" rtlCol="0" anchor="t">
            <a:spAutoFit/>
          </a:bodyPr>
          <a:lstStyle/>
          <a:p>
            <a:pPr>
              <a:lnSpc>
                <a:spcPts val="6600"/>
              </a:lnSpc>
            </a:pPr>
            <a:r>
              <a:rPr lang="es-ES" sz="5500" dirty="0">
                <a:solidFill>
                  <a:srgbClr val="FEFFFF"/>
                </a:solidFill>
                <a:latin typeface="Telegraf"/>
              </a:rPr>
              <a:t>El monitoreo estratégico adecuado</a:t>
            </a:r>
          </a:p>
        </p:txBody>
      </p:sp>
      <p:sp>
        <p:nvSpPr>
          <p:cNvPr id="8" name="TextBox 8"/>
          <p:cNvSpPr txBox="1"/>
          <p:nvPr/>
        </p:nvSpPr>
        <p:spPr>
          <a:xfrm>
            <a:off x="7315200" y="792659"/>
            <a:ext cx="10162134" cy="769441"/>
          </a:xfrm>
          <a:prstGeom prst="rect">
            <a:avLst/>
          </a:prstGeom>
        </p:spPr>
        <p:txBody>
          <a:bodyPr wrap="square" lIns="0" tIns="0" rIns="0" bIns="0" rtlCol="0" anchor="t">
            <a:spAutoFit/>
          </a:bodyPr>
          <a:lstStyle/>
          <a:p>
            <a:pPr>
              <a:lnSpc>
                <a:spcPts val="3000"/>
              </a:lnSpc>
            </a:pPr>
            <a:r>
              <a:rPr lang="es-ES" sz="2500" spc="100" dirty="0">
                <a:solidFill>
                  <a:srgbClr val="254E72"/>
                </a:solidFill>
                <a:latin typeface="Assistant Regular Bold"/>
              </a:rPr>
              <a:t>El MCP alcanza un estado estable de independencia para ejercer la función de monitoreo estratégico, asegurándose de que:</a:t>
            </a:r>
            <a:endParaRPr lang="en-US" sz="2500" spc="100" dirty="0">
              <a:solidFill>
                <a:srgbClr val="254E72"/>
              </a:solidFill>
              <a:latin typeface="Assistant Regular Bold"/>
            </a:endParaRPr>
          </a:p>
        </p:txBody>
      </p:sp>
      <p:grpSp>
        <p:nvGrpSpPr>
          <p:cNvPr id="31" name="Group 31"/>
          <p:cNvGrpSpPr/>
          <p:nvPr/>
        </p:nvGrpSpPr>
        <p:grpSpPr>
          <a:xfrm rot="-10800000">
            <a:off x="2800403" y="8769298"/>
            <a:ext cx="489002" cy="489002"/>
            <a:chOff x="0" y="0"/>
            <a:chExt cx="652003" cy="652003"/>
          </a:xfrm>
        </p:grpSpPr>
        <p:grpSp>
          <p:nvGrpSpPr>
            <p:cNvPr id="32" name="Group 32"/>
            <p:cNvGrpSpPr>
              <a:grpSpLocks noChangeAspect="1"/>
            </p:cNvGrpSpPr>
            <p:nvPr/>
          </p:nvGrpSpPr>
          <p:grpSpPr>
            <a:xfrm rot="-10800000">
              <a:off x="0" y="0"/>
              <a:ext cx="652003" cy="652003"/>
              <a:chOff x="0" y="0"/>
              <a:chExt cx="6355080" cy="6355080"/>
            </a:xfrm>
          </p:grpSpPr>
          <p:sp>
            <p:nvSpPr>
              <p:cNvPr id="33" name="Freeform 3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4" name="Picture 3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35" name="Group 35"/>
          <p:cNvGrpSpPr/>
          <p:nvPr/>
        </p:nvGrpSpPr>
        <p:grpSpPr>
          <a:xfrm>
            <a:off x="2151334" y="8769298"/>
            <a:ext cx="489002" cy="489002"/>
            <a:chOff x="0" y="0"/>
            <a:chExt cx="652003" cy="652003"/>
          </a:xfrm>
        </p:grpSpPr>
        <p:grpSp>
          <p:nvGrpSpPr>
            <p:cNvPr id="36" name="Group 36"/>
            <p:cNvGrpSpPr>
              <a:grpSpLocks noChangeAspect="1"/>
            </p:cNvGrpSpPr>
            <p:nvPr/>
          </p:nvGrpSpPr>
          <p:grpSpPr>
            <a:xfrm rot="-10800000">
              <a:off x="0" y="0"/>
              <a:ext cx="652003" cy="652003"/>
              <a:chOff x="0" y="0"/>
              <a:chExt cx="6355080" cy="6355080"/>
            </a:xfrm>
          </p:grpSpPr>
          <p:sp>
            <p:nvSpPr>
              <p:cNvPr id="37" name="Freeform 3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8" name="Picture 3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sp>
        <p:nvSpPr>
          <p:cNvPr id="39" name="TextBox 8">
            <a:extLst>
              <a:ext uri="{FF2B5EF4-FFF2-40B4-BE49-F238E27FC236}">
                <a16:creationId xmlns:a16="http://schemas.microsoft.com/office/drawing/2014/main" id="{B8655FA8-03ED-4AB2-8F66-A4B42D75C73A}"/>
              </a:ext>
            </a:extLst>
          </p:cNvPr>
          <p:cNvSpPr txBox="1"/>
          <p:nvPr/>
        </p:nvSpPr>
        <p:spPr>
          <a:xfrm>
            <a:off x="8954662" y="2697659"/>
            <a:ext cx="7528754" cy="1154162"/>
          </a:xfrm>
          <a:prstGeom prst="rect">
            <a:avLst/>
          </a:prstGeom>
        </p:spPr>
        <p:txBody>
          <a:bodyPr lIns="0" tIns="0" rIns="0" bIns="0" rtlCol="0" anchor="t">
            <a:spAutoFit/>
          </a:bodyPr>
          <a:lstStyle/>
          <a:p>
            <a:pPr>
              <a:lnSpc>
                <a:spcPts val="3000"/>
              </a:lnSpc>
            </a:pPr>
            <a:r>
              <a:rPr lang="es-ES" sz="2500" spc="100" dirty="0">
                <a:solidFill>
                  <a:srgbClr val="254E72"/>
                </a:solidFill>
                <a:latin typeface="Assistant Regular Bold"/>
              </a:rPr>
              <a:t>la información estratégica se mantiene en el centro de todas sus decisiones; la gestión de riesgos respalda esta función</a:t>
            </a:r>
            <a:endParaRPr lang="en-US" sz="2500" spc="100" dirty="0">
              <a:solidFill>
                <a:srgbClr val="254E72"/>
              </a:solidFill>
              <a:latin typeface="Assistant Regular Bold"/>
            </a:endParaRPr>
          </a:p>
        </p:txBody>
      </p:sp>
      <p:sp>
        <p:nvSpPr>
          <p:cNvPr id="40" name="AutoShape 10">
            <a:extLst>
              <a:ext uri="{FF2B5EF4-FFF2-40B4-BE49-F238E27FC236}">
                <a16:creationId xmlns:a16="http://schemas.microsoft.com/office/drawing/2014/main" id="{36F6941E-10F9-4C80-BE33-DD5F9082EA20}"/>
              </a:ext>
            </a:extLst>
          </p:cNvPr>
          <p:cNvSpPr/>
          <p:nvPr/>
        </p:nvSpPr>
        <p:spPr>
          <a:xfrm>
            <a:off x="8001000" y="2806550"/>
            <a:ext cx="151558" cy="153693"/>
          </a:xfrm>
          <a:prstGeom prst="rect">
            <a:avLst/>
          </a:prstGeom>
          <a:solidFill>
            <a:srgbClr val="254E72"/>
          </a:solidFill>
        </p:spPr>
      </p:sp>
      <p:sp>
        <p:nvSpPr>
          <p:cNvPr id="45" name="TextBox 8">
            <a:extLst>
              <a:ext uri="{FF2B5EF4-FFF2-40B4-BE49-F238E27FC236}">
                <a16:creationId xmlns:a16="http://schemas.microsoft.com/office/drawing/2014/main" id="{4D4157A1-F584-4755-9708-55E970C5C2A5}"/>
              </a:ext>
            </a:extLst>
          </p:cNvPr>
          <p:cNvSpPr txBox="1"/>
          <p:nvPr/>
        </p:nvSpPr>
        <p:spPr>
          <a:xfrm>
            <a:off x="8954662" y="4297859"/>
            <a:ext cx="7528754" cy="769441"/>
          </a:xfrm>
          <a:prstGeom prst="rect">
            <a:avLst/>
          </a:prstGeom>
        </p:spPr>
        <p:txBody>
          <a:bodyPr lIns="0" tIns="0" rIns="0" bIns="0" rtlCol="0" anchor="t">
            <a:spAutoFit/>
          </a:bodyPr>
          <a:lstStyle/>
          <a:p>
            <a:pPr>
              <a:lnSpc>
                <a:spcPts val="3000"/>
              </a:lnSpc>
            </a:pPr>
            <a:r>
              <a:rPr lang="es-ES" sz="2500" spc="100" dirty="0">
                <a:solidFill>
                  <a:srgbClr val="254E72"/>
                </a:solidFill>
                <a:latin typeface="Assistant Regular Bold"/>
              </a:rPr>
              <a:t>la relación entre el RP y el MCP es colaborativa y complementaria</a:t>
            </a:r>
            <a:endParaRPr lang="en-US" sz="2500" spc="100" dirty="0">
              <a:solidFill>
                <a:srgbClr val="254E72"/>
              </a:solidFill>
              <a:latin typeface="Assistant Regular Bold"/>
            </a:endParaRPr>
          </a:p>
        </p:txBody>
      </p:sp>
      <p:sp>
        <p:nvSpPr>
          <p:cNvPr id="46" name="AutoShape 10">
            <a:extLst>
              <a:ext uri="{FF2B5EF4-FFF2-40B4-BE49-F238E27FC236}">
                <a16:creationId xmlns:a16="http://schemas.microsoft.com/office/drawing/2014/main" id="{E3369BFE-8FC3-4DD2-9BDF-377EB7AC3723}"/>
              </a:ext>
            </a:extLst>
          </p:cNvPr>
          <p:cNvSpPr/>
          <p:nvPr/>
        </p:nvSpPr>
        <p:spPr>
          <a:xfrm>
            <a:off x="8001000" y="4406750"/>
            <a:ext cx="151558" cy="153693"/>
          </a:xfrm>
          <a:prstGeom prst="rect">
            <a:avLst/>
          </a:prstGeom>
          <a:solidFill>
            <a:srgbClr val="254E72"/>
          </a:solidFill>
        </p:spPr>
      </p:sp>
      <p:sp>
        <p:nvSpPr>
          <p:cNvPr id="51" name="TextBox 8">
            <a:extLst>
              <a:ext uri="{FF2B5EF4-FFF2-40B4-BE49-F238E27FC236}">
                <a16:creationId xmlns:a16="http://schemas.microsoft.com/office/drawing/2014/main" id="{FED0CC90-AC55-4915-AFF6-7E2BA914FD91}"/>
              </a:ext>
            </a:extLst>
          </p:cNvPr>
          <p:cNvSpPr txBox="1"/>
          <p:nvPr/>
        </p:nvSpPr>
        <p:spPr>
          <a:xfrm>
            <a:off x="8954662" y="5799010"/>
            <a:ext cx="7528754" cy="1923604"/>
          </a:xfrm>
          <a:prstGeom prst="rect">
            <a:avLst/>
          </a:prstGeom>
        </p:spPr>
        <p:txBody>
          <a:bodyPr lIns="0" tIns="0" rIns="0" bIns="0" rtlCol="0" anchor="t">
            <a:spAutoFit/>
          </a:bodyPr>
          <a:lstStyle/>
          <a:p>
            <a:pPr>
              <a:lnSpc>
                <a:spcPts val="3000"/>
              </a:lnSpc>
            </a:pPr>
            <a:r>
              <a:rPr lang="es-ES" sz="2500" spc="100" dirty="0">
                <a:solidFill>
                  <a:srgbClr val="254E72"/>
                </a:solidFill>
                <a:latin typeface="Assistant Regular Bold"/>
              </a:rPr>
              <a:t>los aspectos financieros, programáticos y de gestión clave de las subvenciones y sus implicaciones para la respuesta sanitaria nacional a las tres enfermedades se analizan adecuadamente</a:t>
            </a:r>
            <a:endParaRPr lang="en-US" sz="2500" spc="100" dirty="0">
              <a:solidFill>
                <a:srgbClr val="254E72"/>
              </a:solidFill>
              <a:latin typeface="Assistant Regular Bold"/>
            </a:endParaRPr>
          </a:p>
        </p:txBody>
      </p:sp>
      <p:sp>
        <p:nvSpPr>
          <p:cNvPr id="52" name="AutoShape 10">
            <a:extLst>
              <a:ext uri="{FF2B5EF4-FFF2-40B4-BE49-F238E27FC236}">
                <a16:creationId xmlns:a16="http://schemas.microsoft.com/office/drawing/2014/main" id="{C4A7E38C-99F9-4846-B5D7-65BD6834EFE3}"/>
              </a:ext>
            </a:extLst>
          </p:cNvPr>
          <p:cNvSpPr/>
          <p:nvPr/>
        </p:nvSpPr>
        <p:spPr>
          <a:xfrm>
            <a:off x="8001000" y="5907901"/>
            <a:ext cx="151558" cy="153693"/>
          </a:xfrm>
          <a:prstGeom prst="rect">
            <a:avLst/>
          </a:prstGeom>
          <a:solidFill>
            <a:srgbClr val="254E72"/>
          </a:solidFill>
        </p:spPr>
      </p:sp>
      <p:sp>
        <p:nvSpPr>
          <p:cNvPr id="59" name="TextBox 8">
            <a:extLst>
              <a:ext uri="{FF2B5EF4-FFF2-40B4-BE49-F238E27FC236}">
                <a16:creationId xmlns:a16="http://schemas.microsoft.com/office/drawing/2014/main" id="{AA437A35-223B-41BD-A177-CBD41B55156B}"/>
              </a:ext>
            </a:extLst>
          </p:cNvPr>
          <p:cNvSpPr txBox="1"/>
          <p:nvPr/>
        </p:nvSpPr>
        <p:spPr>
          <a:xfrm>
            <a:off x="8930446" y="8336459"/>
            <a:ext cx="7528754" cy="769441"/>
          </a:xfrm>
          <a:prstGeom prst="rect">
            <a:avLst/>
          </a:prstGeom>
        </p:spPr>
        <p:txBody>
          <a:bodyPr lIns="0" tIns="0" rIns="0" bIns="0" rtlCol="0" anchor="t">
            <a:spAutoFit/>
          </a:bodyPr>
          <a:lstStyle/>
          <a:p>
            <a:pPr>
              <a:lnSpc>
                <a:spcPts val="3000"/>
              </a:lnSpc>
            </a:pPr>
            <a:r>
              <a:rPr lang="es-ES" sz="2500" spc="100" dirty="0">
                <a:solidFill>
                  <a:srgbClr val="254E72"/>
                </a:solidFill>
                <a:latin typeface="Assistant Regular Bold"/>
              </a:rPr>
              <a:t>fundamentan las decisiones y se siguen de cerca para mejoras estratégicas.</a:t>
            </a:r>
            <a:endParaRPr lang="en-US" sz="2500" spc="100" dirty="0">
              <a:solidFill>
                <a:srgbClr val="254E72"/>
              </a:solidFill>
              <a:latin typeface="Assistant Regular Bold"/>
            </a:endParaRPr>
          </a:p>
        </p:txBody>
      </p:sp>
      <p:sp>
        <p:nvSpPr>
          <p:cNvPr id="60" name="AutoShape 10">
            <a:extLst>
              <a:ext uri="{FF2B5EF4-FFF2-40B4-BE49-F238E27FC236}">
                <a16:creationId xmlns:a16="http://schemas.microsoft.com/office/drawing/2014/main" id="{403CE9F6-E361-4126-9FDB-B02DEB840E68}"/>
              </a:ext>
            </a:extLst>
          </p:cNvPr>
          <p:cNvSpPr/>
          <p:nvPr/>
        </p:nvSpPr>
        <p:spPr>
          <a:xfrm>
            <a:off x="7976784" y="8445350"/>
            <a:ext cx="151558" cy="153693"/>
          </a:xfrm>
          <a:prstGeom prst="rect">
            <a:avLst/>
          </a:prstGeom>
          <a:solidFill>
            <a:srgbClr val="254E72"/>
          </a:solid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9" grpId="0"/>
      <p:bldP spid="45" grpId="0"/>
      <p:bldP spid="51" grpId="0"/>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5143500"/>
          </a:xfrm>
          <a:prstGeom prst="rect">
            <a:avLst/>
          </a:prstGeom>
          <a:solidFill>
            <a:srgbClr val="254E72"/>
          </a:solidFill>
        </p:spPr>
      </p:sp>
      <p:grpSp>
        <p:nvGrpSpPr>
          <p:cNvPr id="4" name="Group 4"/>
          <p:cNvGrpSpPr/>
          <p:nvPr/>
        </p:nvGrpSpPr>
        <p:grpSpPr>
          <a:xfrm>
            <a:off x="0" y="986837"/>
            <a:ext cx="18288000" cy="63520"/>
            <a:chOff x="0" y="0"/>
            <a:chExt cx="24384000" cy="84693"/>
          </a:xfrm>
        </p:grpSpPr>
        <p:sp>
          <p:nvSpPr>
            <p:cNvPr id="5" name="AutoShape 5"/>
            <p:cNvSpPr/>
            <p:nvPr/>
          </p:nvSpPr>
          <p:spPr>
            <a:xfrm>
              <a:off x="0" y="35963"/>
              <a:ext cx="24384000" cy="12766"/>
            </a:xfrm>
            <a:prstGeom prst="rect">
              <a:avLst/>
            </a:prstGeom>
            <a:solidFill>
              <a:srgbClr val="FEFFFF"/>
            </a:solidFill>
          </p:spPr>
        </p:sp>
        <p:sp>
          <p:nvSpPr>
            <p:cNvPr id="6" name="AutoShape 6"/>
            <p:cNvSpPr/>
            <p:nvPr/>
          </p:nvSpPr>
          <p:spPr>
            <a:xfrm rot="-5400000">
              <a:off x="782383" y="-782383"/>
              <a:ext cx="84693" cy="1649458"/>
            </a:xfrm>
            <a:prstGeom prst="rect">
              <a:avLst/>
            </a:prstGeom>
            <a:solidFill>
              <a:srgbClr val="C0E8DF"/>
            </a:solidFill>
          </p:spPr>
        </p:sp>
      </p:grpSp>
      <p:sp>
        <p:nvSpPr>
          <p:cNvPr id="7" name="TextBox 7"/>
          <p:cNvSpPr txBox="1"/>
          <p:nvPr/>
        </p:nvSpPr>
        <p:spPr>
          <a:xfrm>
            <a:off x="990600" y="3475322"/>
            <a:ext cx="9853173" cy="3397405"/>
          </a:xfrm>
          <a:prstGeom prst="rect">
            <a:avLst/>
          </a:prstGeom>
        </p:spPr>
        <p:txBody>
          <a:bodyPr wrap="square" lIns="0" tIns="0" rIns="0" bIns="0" rtlCol="0" anchor="t">
            <a:spAutoFit/>
          </a:bodyPr>
          <a:lstStyle/>
          <a:p>
            <a:pPr>
              <a:lnSpc>
                <a:spcPts val="6600"/>
              </a:lnSpc>
            </a:pPr>
            <a:r>
              <a:rPr lang="es-ES" sz="6600" dirty="0">
                <a:solidFill>
                  <a:srgbClr val="FEFFFF"/>
                </a:solidFill>
                <a:latin typeface="Telegraf"/>
              </a:rPr>
              <a:t>¿Cuál son las expectativas clave de la </a:t>
            </a:r>
            <a:r>
              <a:rPr lang="es-ES" sz="6600" dirty="0">
                <a:solidFill>
                  <a:srgbClr val="002060"/>
                </a:solidFill>
                <a:latin typeface="Telegraf"/>
              </a:rPr>
              <a:t>función de monitoreo estratégico?</a:t>
            </a:r>
          </a:p>
        </p:txBody>
      </p:sp>
      <p:grpSp>
        <p:nvGrpSpPr>
          <p:cNvPr id="11" name="Group 11"/>
          <p:cNvGrpSpPr/>
          <p:nvPr/>
        </p:nvGrpSpPr>
        <p:grpSpPr>
          <a:xfrm rot="-10800000">
            <a:off x="16692550" y="8769298"/>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5" name="Group 15"/>
          <p:cNvGrpSpPr/>
          <p:nvPr/>
        </p:nvGrpSpPr>
        <p:grpSpPr>
          <a:xfrm>
            <a:off x="16043481" y="8769298"/>
            <a:ext cx="489002" cy="489002"/>
            <a:chOff x="0" y="0"/>
            <a:chExt cx="652003" cy="652003"/>
          </a:xfrm>
        </p:grpSpPr>
        <p:grpSp>
          <p:nvGrpSpPr>
            <p:cNvPr id="16" name="Group 16"/>
            <p:cNvGrpSpPr>
              <a:grpSpLocks noChangeAspect="1"/>
            </p:cNvGrpSpPr>
            <p:nvPr/>
          </p:nvGrpSpPr>
          <p:grpSpPr>
            <a:xfrm rot="-10800000">
              <a:off x="0" y="0"/>
              <a:ext cx="652003" cy="652003"/>
              <a:chOff x="0" y="0"/>
              <a:chExt cx="6355080" cy="6355080"/>
            </a:xfrm>
          </p:grpSpPr>
          <p:sp>
            <p:nvSpPr>
              <p:cNvPr id="17" name="Freeform 1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2054" name="Picture 6">
            <a:extLst>
              <a:ext uri="{FF2B5EF4-FFF2-40B4-BE49-F238E27FC236}">
                <a16:creationId xmlns:a16="http://schemas.microsoft.com/office/drawing/2014/main" id="{E88DAD18-B2DE-2166-FED6-44E3FCA387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7655" y="2595995"/>
            <a:ext cx="7256463" cy="483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936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086976" cy="10287000"/>
          </a:xfrm>
          <a:prstGeom prst="rect">
            <a:avLst/>
          </a:prstGeom>
          <a:solidFill>
            <a:srgbClr val="254E72"/>
          </a:solidFill>
        </p:spPr>
      </p:sp>
      <p:grpSp>
        <p:nvGrpSpPr>
          <p:cNvPr id="3" name="Group 3"/>
          <p:cNvGrpSpPr/>
          <p:nvPr/>
        </p:nvGrpSpPr>
        <p:grpSpPr>
          <a:xfrm>
            <a:off x="0" y="996940"/>
            <a:ext cx="18288000" cy="63520"/>
            <a:chOff x="0" y="0"/>
            <a:chExt cx="24384000" cy="84693"/>
          </a:xfrm>
        </p:grpSpPr>
        <p:sp>
          <p:nvSpPr>
            <p:cNvPr id="4" name="AutoShape 4"/>
            <p:cNvSpPr/>
            <p:nvPr/>
          </p:nvSpPr>
          <p:spPr>
            <a:xfrm>
              <a:off x="0" y="35963"/>
              <a:ext cx="24384000" cy="12766"/>
            </a:xfrm>
            <a:prstGeom prst="rect">
              <a:avLst/>
            </a:prstGeom>
            <a:solidFill>
              <a:srgbClr val="C0E8DF"/>
            </a:solidFill>
          </p:spPr>
        </p:sp>
        <p:sp>
          <p:nvSpPr>
            <p:cNvPr id="5" name="AutoShape 5"/>
            <p:cNvSpPr/>
            <p:nvPr/>
          </p:nvSpPr>
          <p:spPr>
            <a:xfrm rot="-5400000">
              <a:off x="782383" y="-782383"/>
              <a:ext cx="84693" cy="1649458"/>
            </a:xfrm>
            <a:prstGeom prst="rect">
              <a:avLst/>
            </a:prstGeom>
            <a:solidFill>
              <a:srgbClr val="C0E8DF"/>
            </a:solidFill>
          </p:spPr>
        </p:sp>
      </p:grpSp>
      <p:sp>
        <p:nvSpPr>
          <p:cNvPr id="6" name="AutoShape 6"/>
          <p:cNvSpPr/>
          <p:nvPr/>
        </p:nvSpPr>
        <p:spPr>
          <a:xfrm>
            <a:off x="7401722" y="2424963"/>
            <a:ext cx="151558" cy="153693"/>
          </a:xfrm>
          <a:prstGeom prst="rect">
            <a:avLst/>
          </a:prstGeom>
          <a:solidFill>
            <a:srgbClr val="254E72"/>
          </a:solidFill>
        </p:spPr>
      </p:sp>
      <p:sp>
        <p:nvSpPr>
          <p:cNvPr id="7" name="TextBox 7"/>
          <p:cNvSpPr txBox="1"/>
          <p:nvPr/>
        </p:nvSpPr>
        <p:spPr>
          <a:xfrm>
            <a:off x="618547" y="2362236"/>
            <a:ext cx="5257800" cy="5078313"/>
          </a:xfrm>
          <a:prstGeom prst="rect">
            <a:avLst/>
          </a:prstGeom>
        </p:spPr>
        <p:txBody>
          <a:bodyPr wrap="square" lIns="0" tIns="0" rIns="0" bIns="0" rtlCol="0" anchor="t">
            <a:spAutoFit/>
          </a:bodyPr>
          <a:lstStyle/>
          <a:p>
            <a:pPr>
              <a:lnSpc>
                <a:spcPts val="6600"/>
              </a:lnSpc>
            </a:pPr>
            <a:r>
              <a:rPr lang="es-ES" sz="5500" dirty="0">
                <a:solidFill>
                  <a:srgbClr val="FEFFFF"/>
                </a:solidFill>
                <a:latin typeface="Telegraf"/>
              </a:rPr>
              <a:t>¿Cuál son las expectativas clave de la función de monitoreo estratégico?</a:t>
            </a:r>
          </a:p>
        </p:txBody>
      </p:sp>
      <p:grpSp>
        <p:nvGrpSpPr>
          <p:cNvPr id="8" name="Group 8"/>
          <p:cNvGrpSpPr/>
          <p:nvPr/>
        </p:nvGrpSpPr>
        <p:grpSpPr>
          <a:xfrm>
            <a:off x="7911533" y="2292260"/>
            <a:ext cx="3635949" cy="5207313"/>
            <a:chOff x="0" y="0"/>
            <a:chExt cx="4847932" cy="6943084"/>
          </a:xfrm>
        </p:grpSpPr>
        <p:sp>
          <p:nvSpPr>
            <p:cNvPr id="9" name="TextBox 9"/>
            <p:cNvSpPr txBox="1"/>
            <p:nvPr/>
          </p:nvSpPr>
          <p:spPr>
            <a:xfrm>
              <a:off x="0" y="0"/>
              <a:ext cx="4847931" cy="562035"/>
            </a:xfrm>
            <a:prstGeom prst="rect">
              <a:avLst/>
            </a:prstGeom>
          </p:spPr>
          <p:txBody>
            <a:bodyPr lIns="0" tIns="0" rIns="0" bIns="0" rtlCol="0" anchor="t">
              <a:spAutoFit/>
            </a:bodyPr>
            <a:lstStyle/>
            <a:p>
              <a:pPr>
                <a:lnSpc>
                  <a:spcPts val="3360"/>
                </a:lnSpc>
              </a:pPr>
              <a:r>
                <a:rPr lang="es-ES" sz="2800" spc="112" dirty="0">
                  <a:solidFill>
                    <a:srgbClr val="254E72"/>
                  </a:solidFill>
                  <a:latin typeface="Assistant Bold"/>
                </a:rPr>
                <a:t>Enfoque estratégico</a:t>
              </a:r>
            </a:p>
          </p:txBody>
        </p:sp>
        <p:sp>
          <p:nvSpPr>
            <p:cNvPr id="10" name="TextBox 10"/>
            <p:cNvSpPr txBox="1"/>
            <p:nvPr/>
          </p:nvSpPr>
          <p:spPr>
            <a:xfrm>
              <a:off x="0" y="1338728"/>
              <a:ext cx="4847932" cy="5604356"/>
            </a:xfrm>
            <a:prstGeom prst="rect">
              <a:avLst/>
            </a:prstGeom>
          </p:spPr>
          <p:txBody>
            <a:bodyPr lIns="0" tIns="0" rIns="0" bIns="0" rtlCol="0" anchor="t">
              <a:spAutoFit/>
            </a:bodyPr>
            <a:lstStyle/>
            <a:p>
              <a:pPr>
                <a:lnSpc>
                  <a:spcPts val="3000"/>
                </a:lnSpc>
              </a:pPr>
              <a:r>
                <a:rPr lang="es-ES" sz="2000" dirty="0">
                  <a:solidFill>
                    <a:srgbClr val="254E72"/>
                  </a:solidFill>
                  <a:latin typeface="Assistant Regular"/>
                </a:rPr>
                <a:t>Aunque el monitoreo estratégico se centra principalmente en los aspectos clave financieros, programáticos y de gestión de las subvenciones del Fondo Mundial, es esencial que </a:t>
              </a:r>
              <a:r>
                <a:rPr lang="es-ES" sz="2000" u="sng" dirty="0">
                  <a:solidFill>
                    <a:srgbClr val="254E72"/>
                  </a:solidFill>
                  <a:latin typeface="Assistant Regular"/>
                </a:rPr>
                <a:t>el MCP tenga muy presentes las prioridades estratégicas nacionales para garantizar que las inversiones contribuyan adecuadamente </a:t>
              </a:r>
              <a:r>
                <a:rPr lang="es-ES" sz="2000" dirty="0">
                  <a:solidFill>
                    <a:srgbClr val="254E72"/>
                  </a:solidFill>
                  <a:latin typeface="Assistant Regular"/>
                </a:rPr>
                <a:t>a la respuesta a las epidemias.</a:t>
              </a:r>
            </a:p>
          </p:txBody>
        </p:sp>
      </p:grpSp>
      <p:grpSp>
        <p:nvGrpSpPr>
          <p:cNvPr id="23" name="Group 23"/>
          <p:cNvGrpSpPr/>
          <p:nvPr/>
        </p:nvGrpSpPr>
        <p:grpSpPr>
          <a:xfrm rot="-10800000">
            <a:off x="1677769" y="8769298"/>
            <a:ext cx="489002" cy="489002"/>
            <a:chOff x="0" y="0"/>
            <a:chExt cx="652003" cy="652003"/>
          </a:xfrm>
        </p:grpSpPr>
        <p:grpSp>
          <p:nvGrpSpPr>
            <p:cNvPr id="24" name="Group 24"/>
            <p:cNvGrpSpPr>
              <a:grpSpLocks noChangeAspect="1"/>
            </p:cNvGrpSpPr>
            <p:nvPr/>
          </p:nvGrpSpPr>
          <p:grpSpPr>
            <a:xfrm rot="-10800000">
              <a:off x="0" y="0"/>
              <a:ext cx="652003" cy="652003"/>
              <a:chOff x="0" y="0"/>
              <a:chExt cx="6355080" cy="6355080"/>
            </a:xfrm>
          </p:grpSpPr>
          <p:sp>
            <p:nvSpPr>
              <p:cNvPr id="25" name="Freeform 2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27" name="Group 27"/>
          <p:cNvGrpSpPr/>
          <p:nvPr/>
        </p:nvGrpSpPr>
        <p:grpSpPr>
          <a:xfrm>
            <a:off x="1028700" y="8769298"/>
            <a:ext cx="489002" cy="489002"/>
            <a:chOff x="0" y="0"/>
            <a:chExt cx="652003" cy="652003"/>
          </a:xfrm>
        </p:grpSpPr>
        <p:grpSp>
          <p:nvGrpSpPr>
            <p:cNvPr id="28" name="Group 28"/>
            <p:cNvGrpSpPr>
              <a:grpSpLocks noChangeAspect="1"/>
            </p:cNvGrpSpPr>
            <p:nvPr/>
          </p:nvGrpSpPr>
          <p:grpSpPr>
            <a:xfrm rot="-10800000">
              <a:off x="0" y="0"/>
              <a:ext cx="652003" cy="652003"/>
              <a:chOff x="0" y="0"/>
              <a:chExt cx="6355080" cy="6355080"/>
            </a:xfrm>
          </p:grpSpPr>
          <p:sp>
            <p:nvSpPr>
              <p:cNvPr id="29" name="Freeform 2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0" name="Picture 3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31" name="Group 80">
            <a:extLst>
              <a:ext uri="{FF2B5EF4-FFF2-40B4-BE49-F238E27FC236}">
                <a16:creationId xmlns:a16="http://schemas.microsoft.com/office/drawing/2014/main" id="{7B2E8D22-D559-43BE-8712-E35157F27C19}"/>
              </a:ext>
            </a:extLst>
          </p:cNvPr>
          <p:cNvGrpSpPr/>
          <p:nvPr/>
        </p:nvGrpSpPr>
        <p:grpSpPr>
          <a:xfrm>
            <a:off x="13182600" y="2578656"/>
            <a:ext cx="3895026" cy="5508728"/>
            <a:chOff x="605168" y="1966954"/>
            <a:chExt cx="3230663" cy="4670534"/>
          </a:xfrm>
        </p:grpSpPr>
        <p:grpSp>
          <p:nvGrpSpPr>
            <p:cNvPr id="32" name="Group 81">
              <a:extLst>
                <a:ext uri="{FF2B5EF4-FFF2-40B4-BE49-F238E27FC236}">
                  <a16:creationId xmlns:a16="http://schemas.microsoft.com/office/drawing/2014/main" id="{D0C02BDF-C023-4BF8-9C53-E45440F0B423}"/>
                </a:ext>
              </a:extLst>
            </p:cNvPr>
            <p:cNvGrpSpPr/>
            <p:nvPr/>
          </p:nvGrpSpPr>
          <p:grpSpPr>
            <a:xfrm>
              <a:off x="605168" y="2390472"/>
              <a:ext cx="2470023" cy="2468880"/>
              <a:chOff x="605168" y="2390472"/>
              <a:chExt cx="2470023" cy="2468880"/>
            </a:xfrm>
          </p:grpSpPr>
          <p:sp>
            <p:nvSpPr>
              <p:cNvPr id="34" name="Rounded Rectangle 49">
                <a:extLst>
                  <a:ext uri="{FF2B5EF4-FFF2-40B4-BE49-F238E27FC236}">
                    <a16:creationId xmlns:a16="http://schemas.microsoft.com/office/drawing/2014/main" id="{BE764A66-6903-49A6-972E-2812C61BC6A8}"/>
                  </a:ext>
                </a:extLst>
              </p:cNvPr>
              <p:cNvSpPr/>
              <p:nvPr/>
            </p:nvSpPr>
            <p:spPr>
              <a:xfrm>
                <a:off x="605168" y="2390472"/>
                <a:ext cx="2470023" cy="2468880"/>
              </a:xfrm>
              <a:prstGeom prst="ellipse">
                <a:avLst/>
              </a:prstGeom>
              <a:gradFill flip="none" rotWithShape="1">
                <a:gsLst>
                  <a:gs pos="0">
                    <a:schemeClr val="accent1"/>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50800" dist="50800" dir="5400000" algn="ctr" rotWithShape="0">
                  <a:srgbClr val="000000">
                    <a:alpha val="35000"/>
                  </a:srgbClr>
                </a:outerShdw>
              </a:effectLst>
            </p:spPr>
            <p:txBody>
              <a:bodyPr vert="horz" wrap="square" lIns="91440" tIns="45720" rIns="91440" bIns="45720" numCol="1" anchor="t" anchorCtr="0" compatLnSpc="1">
                <a:prstTxWarp prst="textNoShape">
                  <a:avLst/>
                </a:prstTxWarp>
              </a:bodyPr>
              <a:lstStyle/>
              <a:p>
                <a:endParaRPr lang="ko-KR" altLang="en-US" sz="2701"/>
              </a:p>
            </p:txBody>
          </p:sp>
          <p:grpSp>
            <p:nvGrpSpPr>
              <p:cNvPr id="35" name="Group 84">
                <a:extLst>
                  <a:ext uri="{FF2B5EF4-FFF2-40B4-BE49-F238E27FC236}">
                    <a16:creationId xmlns:a16="http://schemas.microsoft.com/office/drawing/2014/main" id="{1C72DAC2-3FAB-4FC4-8B2E-FF3EDE46ABA7}"/>
                  </a:ext>
                </a:extLst>
              </p:cNvPr>
              <p:cNvGrpSpPr/>
              <p:nvPr/>
            </p:nvGrpSpPr>
            <p:grpSpPr>
              <a:xfrm>
                <a:off x="2156436" y="2516511"/>
                <a:ext cx="188449" cy="1471350"/>
                <a:chOff x="10641180" y="438150"/>
                <a:chExt cx="247650" cy="1828800"/>
              </a:xfrm>
              <a:solidFill>
                <a:schemeClr val="accent6"/>
              </a:solidFill>
            </p:grpSpPr>
            <p:sp>
              <p:nvSpPr>
                <p:cNvPr id="63" name="Rectangle: Rounded Corners 112">
                  <a:extLst>
                    <a:ext uri="{FF2B5EF4-FFF2-40B4-BE49-F238E27FC236}">
                      <a16:creationId xmlns:a16="http://schemas.microsoft.com/office/drawing/2014/main" id="{97859558-BF3C-45DB-9AA7-CBCA324F2428}"/>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113">
                  <a:extLst>
                    <a:ext uri="{FF2B5EF4-FFF2-40B4-BE49-F238E27FC236}">
                      <a16:creationId xmlns:a16="http://schemas.microsoft.com/office/drawing/2014/main" id="{C583AA17-ABA9-40C1-9F5C-A373BF177045}"/>
                    </a:ext>
                  </a:extLst>
                </p:cNvPr>
                <p:cNvSpPr/>
                <p:nvPr/>
              </p:nvSpPr>
              <p:spPr>
                <a:xfrm>
                  <a:off x="10641180" y="1044532"/>
                  <a:ext cx="247650" cy="9701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85">
                <a:extLst>
                  <a:ext uri="{FF2B5EF4-FFF2-40B4-BE49-F238E27FC236}">
                    <a16:creationId xmlns:a16="http://schemas.microsoft.com/office/drawing/2014/main" id="{9BB10E55-F409-4273-97B0-CEB0F0EF409C}"/>
                  </a:ext>
                </a:extLst>
              </p:cNvPr>
              <p:cNvGrpSpPr/>
              <p:nvPr/>
            </p:nvGrpSpPr>
            <p:grpSpPr>
              <a:xfrm>
                <a:off x="2836648" y="2729428"/>
                <a:ext cx="188449" cy="868539"/>
                <a:chOff x="10641180" y="362514"/>
                <a:chExt cx="247650" cy="1989158"/>
              </a:xfrm>
            </p:grpSpPr>
            <p:sp>
              <p:nvSpPr>
                <p:cNvPr id="61" name="Rectangle: Rounded Corners 110">
                  <a:extLst>
                    <a:ext uri="{FF2B5EF4-FFF2-40B4-BE49-F238E27FC236}">
                      <a16:creationId xmlns:a16="http://schemas.microsoft.com/office/drawing/2014/main" id="{CFBD617B-68D2-42BF-8CDB-3C93F4035566}"/>
                    </a:ext>
                  </a:extLst>
                </p:cNvPr>
                <p:cNvSpPr/>
                <p:nvPr/>
              </p:nvSpPr>
              <p:spPr>
                <a:xfrm>
                  <a:off x="10751289" y="362514"/>
                  <a:ext cx="27432" cy="198915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111">
                  <a:extLst>
                    <a:ext uri="{FF2B5EF4-FFF2-40B4-BE49-F238E27FC236}">
                      <a16:creationId xmlns:a16="http://schemas.microsoft.com/office/drawing/2014/main" id="{B78D8784-4CCB-40A9-83AB-1CEE819B1BF6}"/>
                    </a:ext>
                  </a:extLst>
                </p:cNvPr>
                <p:cNvSpPr/>
                <p:nvPr/>
              </p:nvSpPr>
              <p:spPr>
                <a:xfrm>
                  <a:off x="10641180" y="494815"/>
                  <a:ext cx="247650" cy="1611559"/>
                </a:xfrm>
                <a:prstGeom prst="roundRect">
                  <a:avLst>
                    <a:gd name="adj" fmla="val 461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86">
                <a:extLst>
                  <a:ext uri="{FF2B5EF4-FFF2-40B4-BE49-F238E27FC236}">
                    <a16:creationId xmlns:a16="http://schemas.microsoft.com/office/drawing/2014/main" id="{B4AD2AE1-4DA1-4258-89AA-D8632A90E54A}"/>
                  </a:ext>
                </a:extLst>
              </p:cNvPr>
              <p:cNvGrpSpPr/>
              <p:nvPr/>
            </p:nvGrpSpPr>
            <p:grpSpPr>
              <a:xfrm>
                <a:off x="1264785" y="3442745"/>
                <a:ext cx="188449" cy="1391622"/>
                <a:chOff x="10630391" y="1182550"/>
                <a:chExt cx="247650" cy="1828800"/>
              </a:xfrm>
            </p:grpSpPr>
            <p:sp>
              <p:nvSpPr>
                <p:cNvPr id="59" name="Rectangle: Rounded Corners 108">
                  <a:extLst>
                    <a:ext uri="{FF2B5EF4-FFF2-40B4-BE49-F238E27FC236}">
                      <a16:creationId xmlns:a16="http://schemas.microsoft.com/office/drawing/2014/main" id="{9A82B7D5-435F-4408-BA51-A9947EF19F63}"/>
                    </a:ext>
                  </a:extLst>
                </p:cNvPr>
                <p:cNvSpPr/>
                <p:nvPr/>
              </p:nvSpPr>
              <p:spPr>
                <a:xfrm>
                  <a:off x="10722133" y="1182550"/>
                  <a:ext cx="27432" cy="18288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109">
                  <a:extLst>
                    <a:ext uri="{FF2B5EF4-FFF2-40B4-BE49-F238E27FC236}">
                      <a16:creationId xmlns:a16="http://schemas.microsoft.com/office/drawing/2014/main" id="{8ADE29C7-B66D-4937-923D-71E6B49671B0}"/>
                    </a:ext>
                  </a:extLst>
                </p:cNvPr>
                <p:cNvSpPr/>
                <p:nvPr/>
              </p:nvSpPr>
              <p:spPr>
                <a:xfrm>
                  <a:off x="10630391" y="1455616"/>
                  <a:ext cx="247650" cy="7242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87">
                <a:extLst>
                  <a:ext uri="{FF2B5EF4-FFF2-40B4-BE49-F238E27FC236}">
                    <a16:creationId xmlns:a16="http://schemas.microsoft.com/office/drawing/2014/main" id="{035BA9DD-60C6-4171-8042-4D2546393917}"/>
                  </a:ext>
                </a:extLst>
              </p:cNvPr>
              <p:cNvGrpSpPr/>
              <p:nvPr/>
            </p:nvGrpSpPr>
            <p:grpSpPr>
              <a:xfrm>
                <a:off x="809042" y="3146914"/>
                <a:ext cx="188449" cy="1391622"/>
                <a:chOff x="10653055" y="438150"/>
                <a:chExt cx="247650" cy="1828800"/>
              </a:xfrm>
              <a:solidFill>
                <a:schemeClr val="accent6"/>
              </a:solidFill>
            </p:grpSpPr>
            <p:sp>
              <p:nvSpPr>
                <p:cNvPr id="57" name="Rectangle: Rounded Corners 106">
                  <a:extLst>
                    <a:ext uri="{FF2B5EF4-FFF2-40B4-BE49-F238E27FC236}">
                      <a16:creationId xmlns:a16="http://schemas.microsoft.com/office/drawing/2014/main" id="{560ED8FA-EFB5-4273-ABDB-E6A71518EC34}"/>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107">
                  <a:extLst>
                    <a:ext uri="{FF2B5EF4-FFF2-40B4-BE49-F238E27FC236}">
                      <a16:creationId xmlns:a16="http://schemas.microsoft.com/office/drawing/2014/main" id="{C3377BB6-FE68-48C8-8FFB-613069B779DD}"/>
                    </a:ext>
                  </a:extLst>
                </p:cNvPr>
                <p:cNvSpPr/>
                <p:nvPr/>
              </p:nvSpPr>
              <p:spPr>
                <a:xfrm>
                  <a:off x="10653055" y="682991"/>
                  <a:ext cx="247650" cy="10566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88">
                <a:extLst>
                  <a:ext uri="{FF2B5EF4-FFF2-40B4-BE49-F238E27FC236}">
                    <a16:creationId xmlns:a16="http://schemas.microsoft.com/office/drawing/2014/main" id="{A8C010E3-42C7-4B41-9381-5DE9120D77F1}"/>
                  </a:ext>
                </a:extLst>
              </p:cNvPr>
              <p:cNvGrpSpPr/>
              <p:nvPr/>
            </p:nvGrpSpPr>
            <p:grpSpPr>
              <a:xfrm>
                <a:off x="1032147" y="3597967"/>
                <a:ext cx="188449" cy="834973"/>
                <a:chOff x="10641180" y="500718"/>
                <a:chExt cx="247650" cy="1097280"/>
              </a:xfrm>
              <a:solidFill>
                <a:schemeClr val="accent6"/>
              </a:solidFill>
            </p:grpSpPr>
            <p:sp>
              <p:nvSpPr>
                <p:cNvPr id="55" name="Rectangle: Rounded Corners 104">
                  <a:extLst>
                    <a:ext uri="{FF2B5EF4-FFF2-40B4-BE49-F238E27FC236}">
                      <a16:creationId xmlns:a16="http://schemas.microsoft.com/office/drawing/2014/main" id="{2AA3738C-32C9-4488-A687-93734CCE4544}"/>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105">
                  <a:extLst>
                    <a:ext uri="{FF2B5EF4-FFF2-40B4-BE49-F238E27FC236}">
                      <a16:creationId xmlns:a16="http://schemas.microsoft.com/office/drawing/2014/main" id="{98CBEF07-F78F-4386-95F9-FE0468F01CD9}"/>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89">
                <a:extLst>
                  <a:ext uri="{FF2B5EF4-FFF2-40B4-BE49-F238E27FC236}">
                    <a16:creationId xmlns:a16="http://schemas.microsoft.com/office/drawing/2014/main" id="{A4ABBA52-BD55-407F-BC08-5B3CC0B95087}"/>
                  </a:ext>
                </a:extLst>
              </p:cNvPr>
              <p:cNvGrpSpPr/>
              <p:nvPr/>
            </p:nvGrpSpPr>
            <p:grpSpPr>
              <a:xfrm>
                <a:off x="1481695" y="3354533"/>
                <a:ext cx="188449" cy="834973"/>
                <a:chOff x="10641180" y="500718"/>
                <a:chExt cx="247650" cy="1097280"/>
              </a:xfrm>
            </p:grpSpPr>
            <p:sp>
              <p:nvSpPr>
                <p:cNvPr id="53" name="Rectangle: Rounded Corners 102">
                  <a:extLst>
                    <a:ext uri="{FF2B5EF4-FFF2-40B4-BE49-F238E27FC236}">
                      <a16:creationId xmlns:a16="http://schemas.microsoft.com/office/drawing/2014/main" id="{F3517EC2-71D8-4F53-8EB1-6FE92DAA4B2D}"/>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103">
                  <a:extLst>
                    <a:ext uri="{FF2B5EF4-FFF2-40B4-BE49-F238E27FC236}">
                      <a16:creationId xmlns:a16="http://schemas.microsoft.com/office/drawing/2014/main" id="{B9A6AE71-1B2D-463D-8720-A57E8A96DAEE}"/>
                    </a:ext>
                  </a:extLst>
                </p:cNvPr>
                <p:cNvSpPr/>
                <p:nvPr/>
              </p:nvSpPr>
              <p:spPr>
                <a:xfrm>
                  <a:off x="10641180" y="579815"/>
                  <a:ext cx="247650" cy="74412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90">
                <a:extLst>
                  <a:ext uri="{FF2B5EF4-FFF2-40B4-BE49-F238E27FC236}">
                    <a16:creationId xmlns:a16="http://schemas.microsoft.com/office/drawing/2014/main" id="{00AFC68A-8350-4266-A176-EBDD4486928E}"/>
                  </a:ext>
                </a:extLst>
              </p:cNvPr>
              <p:cNvGrpSpPr/>
              <p:nvPr/>
            </p:nvGrpSpPr>
            <p:grpSpPr>
              <a:xfrm>
                <a:off x="1719147" y="2946096"/>
                <a:ext cx="188449" cy="834973"/>
                <a:chOff x="10641180" y="500718"/>
                <a:chExt cx="247650" cy="1097280"/>
              </a:xfrm>
            </p:grpSpPr>
            <p:sp>
              <p:nvSpPr>
                <p:cNvPr id="51" name="Rectangle: Rounded Corners 100">
                  <a:extLst>
                    <a:ext uri="{FF2B5EF4-FFF2-40B4-BE49-F238E27FC236}">
                      <a16:creationId xmlns:a16="http://schemas.microsoft.com/office/drawing/2014/main" id="{474B252C-A1AA-429A-BCA3-270D0C9A70AA}"/>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101">
                  <a:extLst>
                    <a:ext uri="{FF2B5EF4-FFF2-40B4-BE49-F238E27FC236}">
                      <a16:creationId xmlns:a16="http://schemas.microsoft.com/office/drawing/2014/main" id="{671A82B6-1097-47AF-834A-61A9C1DE7E7F}"/>
                    </a:ext>
                  </a:extLst>
                </p:cNvPr>
                <p:cNvSpPr/>
                <p:nvPr/>
              </p:nvSpPr>
              <p:spPr>
                <a:xfrm>
                  <a:off x="10641180" y="579815"/>
                  <a:ext cx="247650" cy="78437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91">
                <a:extLst>
                  <a:ext uri="{FF2B5EF4-FFF2-40B4-BE49-F238E27FC236}">
                    <a16:creationId xmlns:a16="http://schemas.microsoft.com/office/drawing/2014/main" id="{E2DC9CDE-644A-42D7-A630-CE2895838656}"/>
                  </a:ext>
                </a:extLst>
              </p:cNvPr>
              <p:cNvGrpSpPr/>
              <p:nvPr/>
            </p:nvGrpSpPr>
            <p:grpSpPr>
              <a:xfrm>
                <a:off x="1943065" y="2729428"/>
                <a:ext cx="188449" cy="834973"/>
                <a:chOff x="10641180" y="500718"/>
                <a:chExt cx="247650" cy="1097280"/>
              </a:xfrm>
              <a:solidFill>
                <a:schemeClr val="accent6"/>
              </a:solidFill>
            </p:grpSpPr>
            <p:sp>
              <p:nvSpPr>
                <p:cNvPr id="49" name="Rectangle: Rounded Corners 98">
                  <a:extLst>
                    <a:ext uri="{FF2B5EF4-FFF2-40B4-BE49-F238E27FC236}">
                      <a16:creationId xmlns:a16="http://schemas.microsoft.com/office/drawing/2014/main" id="{E22A53B8-8FBE-4850-91B0-AAB8C3BBE016}"/>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99">
                  <a:extLst>
                    <a:ext uri="{FF2B5EF4-FFF2-40B4-BE49-F238E27FC236}">
                      <a16:creationId xmlns:a16="http://schemas.microsoft.com/office/drawing/2014/main" id="{9AA12668-A656-400C-B4AF-F153DE797FEC}"/>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92">
                <a:extLst>
                  <a:ext uri="{FF2B5EF4-FFF2-40B4-BE49-F238E27FC236}">
                    <a16:creationId xmlns:a16="http://schemas.microsoft.com/office/drawing/2014/main" id="{1B9D37DC-D0A7-479C-BED5-8B2857BCAD00}"/>
                  </a:ext>
                </a:extLst>
              </p:cNvPr>
              <p:cNvGrpSpPr/>
              <p:nvPr/>
            </p:nvGrpSpPr>
            <p:grpSpPr>
              <a:xfrm>
                <a:off x="2620565" y="2958143"/>
                <a:ext cx="188449" cy="834973"/>
                <a:chOff x="10641180" y="500718"/>
                <a:chExt cx="247650" cy="1097280"/>
              </a:xfrm>
            </p:grpSpPr>
            <p:sp>
              <p:nvSpPr>
                <p:cNvPr id="47" name="Rectangle: Rounded Corners 96">
                  <a:extLst>
                    <a:ext uri="{FF2B5EF4-FFF2-40B4-BE49-F238E27FC236}">
                      <a16:creationId xmlns:a16="http://schemas.microsoft.com/office/drawing/2014/main" id="{512123F9-BA47-4DFC-8775-DFC3D5DAD454}"/>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97">
                  <a:extLst>
                    <a:ext uri="{FF2B5EF4-FFF2-40B4-BE49-F238E27FC236}">
                      <a16:creationId xmlns:a16="http://schemas.microsoft.com/office/drawing/2014/main" id="{D47078F4-F100-4617-ABEF-FA5FD5589208}"/>
                    </a:ext>
                  </a:extLst>
                </p:cNvPr>
                <p:cNvSpPr/>
                <p:nvPr/>
              </p:nvSpPr>
              <p:spPr>
                <a:xfrm>
                  <a:off x="10641180" y="741341"/>
                  <a:ext cx="247650" cy="39621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93">
                <a:extLst>
                  <a:ext uri="{FF2B5EF4-FFF2-40B4-BE49-F238E27FC236}">
                    <a16:creationId xmlns:a16="http://schemas.microsoft.com/office/drawing/2014/main" id="{F3673B5C-DBBC-4595-BAC3-AF8E6B35443C}"/>
                  </a:ext>
                </a:extLst>
              </p:cNvPr>
              <p:cNvGrpSpPr/>
              <p:nvPr/>
            </p:nvGrpSpPr>
            <p:grpSpPr>
              <a:xfrm>
                <a:off x="2371844" y="3043129"/>
                <a:ext cx="188449" cy="1391622"/>
                <a:chOff x="10641180" y="438150"/>
                <a:chExt cx="247650" cy="1828800"/>
              </a:xfrm>
            </p:grpSpPr>
            <p:sp>
              <p:nvSpPr>
                <p:cNvPr id="45" name="Rectangle: Rounded Corners 94">
                  <a:extLst>
                    <a:ext uri="{FF2B5EF4-FFF2-40B4-BE49-F238E27FC236}">
                      <a16:creationId xmlns:a16="http://schemas.microsoft.com/office/drawing/2014/main" id="{A498D8C3-C8C9-4752-90B2-F3C2FAC8678B}"/>
                    </a:ext>
                  </a:extLst>
                </p:cNvPr>
                <p:cNvSpPr/>
                <p:nvPr/>
              </p:nvSpPr>
              <p:spPr>
                <a:xfrm>
                  <a:off x="10751289" y="438150"/>
                  <a:ext cx="27432" cy="18288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95">
                  <a:extLst>
                    <a:ext uri="{FF2B5EF4-FFF2-40B4-BE49-F238E27FC236}">
                      <a16:creationId xmlns:a16="http://schemas.microsoft.com/office/drawing/2014/main" id="{EC763966-6195-47B4-8CDA-65B9F4294720}"/>
                    </a:ext>
                  </a:extLst>
                </p:cNvPr>
                <p:cNvSpPr/>
                <p:nvPr/>
              </p:nvSpPr>
              <p:spPr>
                <a:xfrm>
                  <a:off x="10641180" y="1044533"/>
                  <a:ext cx="247650" cy="36338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 name="Round Same Side Corner Rectangle 9">
              <a:extLst>
                <a:ext uri="{FF2B5EF4-FFF2-40B4-BE49-F238E27FC236}">
                  <a16:creationId xmlns:a16="http://schemas.microsoft.com/office/drawing/2014/main" id="{146AD7D0-82C2-4400-B339-D316A2FCED5E}"/>
                </a:ext>
              </a:extLst>
            </p:cNvPr>
            <p:cNvSpPr/>
            <p:nvPr/>
          </p:nvSpPr>
          <p:spPr>
            <a:xfrm rot="8594075">
              <a:off x="936260" y="1966954"/>
              <a:ext cx="2899571" cy="4670534"/>
            </a:xfrm>
            <a:custGeom>
              <a:avLst/>
              <a:gdLst/>
              <a:ahLst/>
              <a:cxnLst/>
              <a:rect l="l" t="t" r="r" b="b"/>
              <a:pathLst>
                <a:path w="2808349" h="4523596">
                  <a:moveTo>
                    <a:pt x="567373" y="3851649"/>
                  </a:moveTo>
                  <a:cubicBezTo>
                    <a:pt x="971771" y="4313801"/>
                    <a:pt x="1674249" y="4360621"/>
                    <a:pt x="2136401" y="3956223"/>
                  </a:cubicBezTo>
                  <a:cubicBezTo>
                    <a:pt x="2598554" y="3551825"/>
                    <a:pt x="2645373" y="2849347"/>
                    <a:pt x="2240976" y="2387195"/>
                  </a:cubicBezTo>
                  <a:cubicBezTo>
                    <a:pt x="1836578" y="1925042"/>
                    <a:pt x="1134100" y="1878223"/>
                    <a:pt x="671947" y="2282621"/>
                  </a:cubicBezTo>
                  <a:cubicBezTo>
                    <a:pt x="209795" y="2687018"/>
                    <a:pt x="162975" y="3389496"/>
                    <a:pt x="567373" y="3851649"/>
                  </a:cubicBezTo>
                  <a:close/>
                  <a:moveTo>
                    <a:pt x="347455" y="4044083"/>
                  </a:moveTo>
                  <a:cubicBezTo>
                    <a:pt x="-163221" y="3460474"/>
                    <a:pt x="-104097" y="2573380"/>
                    <a:pt x="479512" y="2062703"/>
                  </a:cubicBezTo>
                  <a:cubicBezTo>
                    <a:pt x="688143" y="1880145"/>
                    <a:pt x="935556" y="1770404"/>
                    <a:pt x="1190892" y="1732712"/>
                  </a:cubicBezTo>
                  <a:lnTo>
                    <a:pt x="1190892" y="228600"/>
                  </a:lnTo>
                  <a:cubicBezTo>
                    <a:pt x="1190892" y="102348"/>
                    <a:pt x="1293240" y="0"/>
                    <a:pt x="1419492" y="0"/>
                  </a:cubicBezTo>
                  <a:cubicBezTo>
                    <a:pt x="1545744" y="0"/>
                    <a:pt x="1648092" y="102348"/>
                    <a:pt x="1648092" y="228600"/>
                  </a:cubicBezTo>
                  <a:lnTo>
                    <a:pt x="1648092" y="1737288"/>
                  </a:lnTo>
                  <a:cubicBezTo>
                    <a:pt x="1952641" y="1790115"/>
                    <a:pt x="2241503" y="1944038"/>
                    <a:pt x="2460893" y="2194760"/>
                  </a:cubicBezTo>
                  <a:cubicBezTo>
                    <a:pt x="2971570" y="2778370"/>
                    <a:pt x="2912446" y="3665464"/>
                    <a:pt x="2328836" y="4176140"/>
                  </a:cubicBezTo>
                  <a:cubicBezTo>
                    <a:pt x="1745226" y="4686817"/>
                    <a:pt x="858132" y="4627693"/>
                    <a:pt x="347455" y="4044083"/>
                  </a:cubicBezTo>
                  <a:close/>
                </a:path>
              </a:pathLst>
            </a:custGeom>
            <a:gradFill flip="none" rotWithShape="1">
              <a:gsLst>
                <a:gs pos="0">
                  <a:schemeClr val="bg1">
                    <a:lumMod val="75000"/>
                  </a:schemeClr>
                </a:gs>
                <a:gs pos="100000">
                  <a:schemeClr val="bg1">
                    <a:lumMod val="95000"/>
                  </a:schemeClr>
                </a:gs>
              </a:gsLst>
              <a:lin ang="18900000" scaled="1"/>
              <a:tileRect/>
            </a:gradFill>
            <a:ln>
              <a:gradFill flip="none" rotWithShape="1">
                <a:gsLst>
                  <a:gs pos="0">
                    <a:schemeClr val="bg1"/>
                  </a:gs>
                  <a:gs pos="100000">
                    <a:schemeClr val="bg1">
                      <a:lumMod val="75000"/>
                    </a:schemeClr>
                  </a:gs>
                </a:gsLst>
                <a:lin ang="8100000" scaled="1"/>
                <a:tileRect/>
              </a:gradFill>
            </a:ln>
            <a:effectLst>
              <a:outerShdw blurRad="127000" dist="1270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dirty="0"/>
            </a:p>
          </p:txBody>
        </p:sp>
      </p:grpSp>
      <p:pic>
        <p:nvPicPr>
          <p:cNvPr id="65" name="Gráfico 64" descr="Badge 1 con relleno sólido">
            <a:extLst>
              <a:ext uri="{FF2B5EF4-FFF2-40B4-BE49-F238E27FC236}">
                <a16:creationId xmlns:a16="http://schemas.microsoft.com/office/drawing/2014/main" id="{A85E315B-D871-48FE-B8D8-23C59023DF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840200" y="539739"/>
            <a:ext cx="914400" cy="914400"/>
          </a:xfrm>
          <a:prstGeom prst="rect">
            <a:avLst/>
          </a:prstGeom>
        </p:spPr>
      </p:pic>
    </p:spTree>
    <p:extLst>
      <p:ext uri="{BB962C8B-B14F-4D97-AF65-F5344CB8AC3E}">
        <p14:creationId xmlns:p14="http://schemas.microsoft.com/office/powerpoint/2010/main" val="162038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2">
            <a:extLst>
              <a:ext uri="{FF2B5EF4-FFF2-40B4-BE49-F238E27FC236}">
                <a16:creationId xmlns:a16="http://schemas.microsoft.com/office/drawing/2014/main" id="{F0A0F99C-CFAE-408B-A716-0510A0EA10EF}"/>
              </a:ext>
            </a:extLst>
          </p:cNvPr>
          <p:cNvGrpSpPr/>
          <p:nvPr/>
        </p:nvGrpSpPr>
        <p:grpSpPr>
          <a:xfrm>
            <a:off x="12518261" y="4757170"/>
            <a:ext cx="4359097" cy="2395029"/>
            <a:chOff x="-548507" y="477868"/>
            <a:chExt cx="11570449" cy="6357177"/>
          </a:xfrm>
        </p:grpSpPr>
        <p:sp>
          <p:nvSpPr>
            <p:cNvPr id="171" name="Freeform: Shape 3">
              <a:extLst>
                <a:ext uri="{FF2B5EF4-FFF2-40B4-BE49-F238E27FC236}">
                  <a16:creationId xmlns:a16="http://schemas.microsoft.com/office/drawing/2014/main" id="{57133B1D-063D-4A86-9D62-0A60166EF6ED}"/>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172" name="Freeform: Shape 4">
              <a:extLst>
                <a:ext uri="{FF2B5EF4-FFF2-40B4-BE49-F238E27FC236}">
                  <a16:creationId xmlns:a16="http://schemas.microsoft.com/office/drawing/2014/main" id="{FD9F65EB-1774-4C0E-8187-1A636393451C}"/>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173" name="Freeform: Shape 5">
              <a:extLst>
                <a:ext uri="{FF2B5EF4-FFF2-40B4-BE49-F238E27FC236}">
                  <a16:creationId xmlns:a16="http://schemas.microsoft.com/office/drawing/2014/main" id="{3EBB4376-A1FA-4970-8CE1-A6AFC8319B87}"/>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chemeClr val="accent1"/>
            </a:solidFill>
            <a:ln w="9525" cap="flat">
              <a:noFill/>
              <a:prstDash val="solid"/>
              <a:miter/>
            </a:ln>
          </p:spPr>
          <p:txBody>
            <a:bodyPr rtlCol="0" anchor="ctr"/>
            <a:lstStyle/>
            <a:p>
              <a:endParaRPr lang="en-US"/>
            </a:p>
          </p:txBody>
        </p:sp>
        <p:sp>
          <p:nvSpPr>
            <p:cNvPr id="174" name="Freeform: Shape 6">
              <a:extLst>
                <a:ext uri="{FF2B5EF4-FFF2-40B4-BE49-F238E27FC236}">
                  <a16:creationId xmlns:a16="http://schemas.microsoft.com/office/drawing/2014/main" id="{8A99E068-6600-428C-A349-9338D896DD84}"/>
                </a:ext>
              </a:extLst>
            </p:cNvPr>
            <p:cNvSpPr/>
            <p:nvPr/>
          </p:nvSpPr>
          <p:spPr>
            <a:xfrm>
              <a:off x="-548507" y="6164484"/>
              <a:ext cx="11570449" cy="460188"/>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175" name="Freeform: Shape 7">
              <a:extLst>
                <a:ext uri="{FF2B5EF4-FFF2-40B4-BE49-F238E27FC236}">
                  <a16:creationId xmlns:a16="http://schemas.microsoft.com/office/drawing/2014/main" id="{9777068A-FE2A-487B-AB06-179B4B1A6858}"/>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176" name="Group 8">
              <a:extLst>
                <a:ext uri="{FF2B5EF4-FFF2-40B4-BE49-F238E27FC236}">
                  <a16:creationId xmlns:a16="http://schemas.microsoft.com/office/drawing/2014/main" id="{1752C124-C602-483B-8ADF-30AB6A786D54}"/>
                </a:ext>
              </a:extLst>
            </p:cNvPr>
            <p:cNvGrpSpPr/>
            <p:nvPr/>
          </p:nvGrpSpPr>
          <p:grpSpPr>
            <a:xfrm>
              <a:off x="1606" y="6382978"/>
              <a:ext cx="413937" cy="115242"/>
              <a:chOff x="5955" y="6353672"/>
              <a:chExt cx="413937" cy="115242"/>
            </a:xfrm>
          </p:grpSpPr>
          <p:sp>
            <p:nvSpPr>
              <p:cNvPr id="181" name="Rectangle: Rounded Corners 13">
                <a:extLst>
                  <a:ext uri="{FF2B5EF4-FFF2-40B4-BE49-F238E27FC236}">
                    <a16:creationId xmlns:a16="http://schemas.microsoft.com/office/drawing/2014/main" id="{A2CD5FB9-5486-4E44-BE7D-A17AFE6342F3}"/>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4">
                <a:extLst>
                  <a:ext uri="{FF2B5EF4-FFF2-40B4-BE49-F238E27FC236}">
                    <a16:creationId xmlns:a16="http://schemas.microsoft.com/office/drawing/2014/main" id="{3CC6E4A8-AE0F-40B7-855A-12D70F5B614B}"/>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9">
              <a:extLst>
                <a:ext uri="{FF2B5EF4-FFF2-40B4-BE49-F238E27FC236}">
                  <a16:creationId xmlns:a16="http://schemas.microsoft.com/office/drawing/2014/main" id="{7976342B-FF2F-43CE-8F3B-2E8C3C4BB6DC}"/>
                </a:ext>
              </a:extLst>
            </p:cNvPr>
            <p:cNvGrpSpPr/>
            <p:nvPr/>
          </p:nvGrpSpPr>
          <p:grpSpPr>
            <a:xfrm>
              <a:off x="9855291" y="6381600"/>
              <a:ext cx="885989" cy="115242"/>
              <a:chOff x="5955" y="6353672"/>
              <a:chExt cx="413937" cy="115242"/>
            </a:xfrm>
          </p:grpSpPr>
          <p:sp>
            <p:nvSpPr>
              <p:cNvPr id="179" name="Rectangle: Rounded Corners 11">
                <a:extLst>
                  <a:ext uri="{FF2B5EF4-FFF2-40B4-BE49-F238E27FC236}">
                    <a16:creationId xmlns:a16="http://schemas.microsoft.com/office/drawing/2014/main" id="{DD903C72-A455-44AB-84BD-D76BA3045E3B}"/>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Rounded Corners 12">
                <a:extLst>
                  <a:ext uri="{FF2B5EF4-FFF2-40B4-BE49-F238E27FC236}">
                    <a16:creationId xmlns:a16="http://schemas.microsoft.com/office/drawing/2014/main" id="{22DB70C8-4781-4999-A04D-C6A7D8F76400}"/>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8" name="Freeform: Shape 10">
              <a:extLst>
                <a:ext uri="{FF2B5EF4-FFF2-40B4-BE49-F238E27FC236}">
                  <a16:creationId xmlns:a16="http://schemas.microsoft.com/office/drawing/2014/main" id="{7505B7A3-D0AD-42BA-965C-B447ECB27730}"/>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2" name="AutoShape 2"/>
          <p:cNvSpPr/>
          <p:nvPr/>
        </p:nvSpPr>
        <p:spPr>
          <a:xfrm>
            <a:off x="0" y="0"/>
            <a:ext cx="6086976" cy="10287000"/>
          </a:xfrm>
          <a:prstGeom prst="rect">
            <a:avLst/>
          </a:prstGeom>
          <a:solidFill>
            <a:srgbClr val="254E72"/>
          </a:solidFill>
        </p:spPr>
      </p:sp>
      <p:grpSp>
        <p:nvGrpSpPr>
          <p:cNvPr id="3" name="Group 3"/>
          <p:cNvGrpSpPr/>
          <p:nvPr/>
        </p:nvGrpSpPr>
        <p:grpSpPr>
          <a:xfrm>
            <a:off x="0" y="996940"/>
            <a:ext cx="18288000" cy="63520"/>
            <a:chOff x="0" y="0"/>
            <a:chExt cx="24384000" cy="84693"/>
          </a:xfrm>
        </p:grpSpPr>
        <p:sp>
          <p:nvSpPr>
            <p:cNvPr id="4" name="AutoShape 4"/>
            <p:cNvSpPr/>
            <p:nvPr/>
          </p:nvSpPr>
          <p:spPr>
            <a:xfrm>
              <a:off x="0" y="35963"/>
              <a:ext cx="24384000" cy="12766"/>
            </a:xfrm>
            <a:prstGeom prst="rect">
              <a:avLst/>
            </a:prstGeom>
            <a:solidFill>
              <a:srgbClr val="C0E8DF"/>
            </a:solidFill>
          </p:spPr>
        </p:sp>
        <p:sp>
          <p:nvSpPr>
            <p:cNvPr id="5" name="AutoShape 5"/>
            <p:cNvSpPr/>
            <p:nvPr/>
          </p:nvSpPr>
          <p:spPr>
            <a:xfrm rot="-5400000">
              <a:off x="782383" y="-782383"/>
              <a:ext cx="84693" cy="1649458"/>
            </a:xfrm>
            <a:prstGeom prst="rect">
              <a:avLst/>
            </a:prstGeom>
            <a:solidFill>
              <a:srgbClr val="C0E8DF"/>
            </a:solidFill>
          </p:spPr>
        </p:sp>
      </p:grpSp>
      <p:sp>
        <p:nvSpPr>
          <p:cNvPr id="6" name="AutoShape 6"/>
          <p:cNvSpPr/>
          <p:nvPr/>
        </p:nvSpPr>
        <p:spPr>
          <a:xfrm>
            <a:off x="7401722" y="2424963"/>
            <a:ext cx="151558" cy="153693"/>
          </a:xfrm>
          <a:prstGeom prst="rect">
            <a:avLst/>
          </a:prstGeom>
          <a:solidFill>
            <a:srgbClr val="254E72"/>
          </a:solidFill>
        </p:spPr>
      </p:sp>
      <p:sp>
        <p:nvSpPr>
          <p:cNvPr id="7" name="TextBox 7"/>
          <p:cNvSpPr txBox="1"/>
          <p:nvPr/>
        </p:nvSpPr>
        <p:spPr>
          <a:xfrm>
            <a:off x="618547" y="2362236"/>
            <a:ext cx="5257800" cy="5078313"/>
          </a:xfrm>
          <a:prstGeom prst="rect">
            <a:avLst/>
          </a:prstGeom>
        </p:spPr>
        <p:txBody>
          <a:bodyPr wrap="square" lIns="0" tIns="0" rIns="0" bIns="0" rtlCol="0" anchor="t">
            <a:spAutoFit/>
          </a:bodyPr>
          <a:lstStyle/>
          <a:p>
            <a:pPr>
              <a:lnSpc>
                <a:spcPts val="6600"/>
              </a:lnSpc>
            </a:pPr>
            <a:r>
              <a:rPr lang="es-ES" sz="5500" dirty="0">
                <a:solidFill>
                  <a:srgbClr val="FEFFFF"/>
                </a:solidFill>
                <a:latin typeface="Telegraf"/>
              </a:rPr>
              <a:t>¿Cuál son las expectativas clave de la función de monitoreo estratégico?</a:t>
            </a:r>
          </a:p>
        </p:txBody>
      </p:sp>
      <p:grpSp>
        <p:nvGrpSpPr>
          <p:cNvPr id="8" name="Group 8"/>
          <p:cNvGrpSpPr/>
          <p:nvPr/>
        </p:nvGrpSpPr>
        <p:grpSpPr>
          <a:xfrm>
            <a:off x="7911533" y="2292260"/>
            <a:ext cx="3635949" cy="5207313"/>
            <a:chOff x="0" y="0"/>
            <a:chExt cx="4847932" cy="6943084"/>
          </a:xfrm>
        </p:grpSpPr>
        <p:sp>
          <p:nvSpPr>
            <p:cNvPr id="9" name="TextBox 9"/>
            <p:cNvSpPr txBox="1"/>
            <p:nvPr/>
          </p:nvSpPr>
          <p:spPr>
            <a:xfrm>
              <a:off x="0" y="0"/>
              <a:ext cx="4847931" cy="1143389"/>
            </a:xfrm>
            <a:prstGeom prst="rect">
              <a:avLst/>
            </a:prstGeom>
          </p:spPr>
          <p:txBody>
            <a:bodyPr lIns="0" tIns="0" rIns="0" bIns="0" rtlCol="0" anchor="t">
              <a:spAutoFit/>
            </a:bodyPr>
            <a:lstStyle/>
            <a:p>
              <a:pPr>
                <a:lnSpc>
                  <a:spcPts val="3360"/>
                </a:lnSpc>
              </a:pPr>
              <a:r>
                <a:rPr lang="es-ES" sz="2800" spc="112" dirty="0">
                  <a:solidFill>
                    <a:srgbClr val="254E72"/>
                  </a:solidFill>
                  <a:latin typeface="Assistant Bold"/>
                </a:rPr>
                <a:t>Uso de datos y evidencias</a:t>
              </a:r>
            </a:p>
          </p:txBody>
        </p:sp>
        <p:sp>
          <p:nvSpPr>
            <p:cNvPr id="10" name="TextBox 10"/>
            <p:cNvSpPr txBox="1"/>
            <p:nvPr/>
          </p:nvSpPr>
          <p:spPr>
            <a:xfrm>
              <a:off x="0" y="1338728"/>
              <a:ext cx="4847932" cy="5604356"/>
            </a:xfrm>
            <a:prstGeom prst="rect">
              <a:avLst/>
            </a:prstGeom>
          </p:spPr>
          <p:txBody>
            <a:bodyPr lIns="0" tIns="0" rIns="0" bIns="0" rtlCol="0" anchor="t">
              <a:spAutoFit/>
            </a:bodyPr>
            <a:lstStyle/>
            <a:p>
              <a:pPr>
                <a:lnSpc>
                  <a:spcPts val="3000"/>
                </a:lnSpc>
              </a:pPr>
              <a:r>
                <a:rPr lang="es-ES" sz="2000" dirty="0">
                  <a:solidFill>
                    <a:srgbClr val="254E72"/>
                  </a:solidFill>
                  <a:latin typeface="Assistant Regular"/>
                </a:rPr>
                <a:t>Además de la información de las subvenciones, existen </a:t>
              </a:r>
              <a:r>
                <a:rPr lang="es-ES" sz="2000" u="sng" dirty="0">
                  <a:solidFill>
                    <a:srgbClr val="254E72"/>
                  </a:solidFill>
                  <a:latin typeface="Assistant Regular"/>
                </a:rPr>
                <a:t>otras fuentes adicionales que la función de monitoreo estratégico debe considerar</a:t>
              </a:r>
              <a:r>
                <a:rPr lang="es-ES" sz="2000" dirty="0">
                  <a:solidFill>
                    <a:srgbClr val="254E72"/>
                  </a:solidFill>
                  <a:latin typeface="Assistant Regular"/>
                </a:rPr>
                <a:t>. Estas incluyen, pero no se limitan a datos están los programas nacionales de enfermedades, las iniciativas de seguimiento comunitario (donde existan) y datos de asociados (bilaterales y multilaterales).</a:t>
              </a:r>
            </a:p>
          </p:txBody>
        </p:sp>
      </p:grpSp>
      <p:grpSp>
        <p:nvGrpSpPr>
          <p:cNvPr id="23" name="Group 23"/>
          <p:cNvGrpSpPr/>
          <p:nvPr/>
        </p:nvGrpSpPr>
        <p:grpSpPr>
          <a:xfrm rot="-10800000">
            <a:off x="1677769" y="8769298"/>
            <a:ext cx="489002" cy="489002"/>
            <a:chOff x="0" y="0"/>
            <a:chExt cx="652003" cy="652003"/>
          </a:xfrm>
        </p:grpSpPr>
        <p:grpSp>
          <p:nvGrpSpPr>
            <p:cNvPr id="24" name="Group 24"/>
            <p:cNvGrpSpPr>
              <a:grpSpLocks noChangeAspect="1"/>
            </p:cNvGrpSpPr>
            <p:nvPr/>
          </p:nvGrpSpPr>
          <p:grpSpPr>
            <a:xfrm rot="-10800000">
              <a:off x="0" y="0"/>
              <a:ext cx="652003" cy="652003"/>
              <a:chOff x="0" y="0"/>
              <a:chExt cx="6355080" cy="6355080"/>
            </a:xfrm>
          </p:grpSpPr>
          <p:sp>
            <p:nvSpPr>
              <p:cNvPr id="25" name="Freeform 2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27" name="Group 27"/>
          <p:cNvGrpSpPr/>
          <p:nvPr/>
        </p:nvGrpSpPr>
        <p:grpSpPr>
          <a:xfrm>
            <a:off x="1028700" y="8769298"/>
            <a:ext cx="489002" cy="489002"/>
            <a:chOff x="0" y="0"/>
            <a:chExt cx="652003" cy="652003"/>
          </a:xfrm>
        </p:grpSpPr>
        <p:grpSp>
          <p:nvGrpSpPr>
            <p:cNvPr id="28" name="Group 28"/>
            <p:cNvGrpSpPr>
              <a:grpSpLocks noChangeAspect="1"/>
            </p:cNvGrpSpPr>
            <p:nvPr/>
          </p:nvGrpSpPr>
          <p:grpSpPr>
            <a:xfrm rot="-10800000">
              <a:off x="0" y="0"/>
              <a:ext cx="652003" cy="652003"/>
              <a:chOff x="0" y="0"/>
              <a:chExt cx="6355080" cy="6355080"/>
            </a:xfrm>
          </p:grpSpPr>
          <p:sp>
            <p:nvSpPr>
              <p:cNvPr id="29" name="Freeform 2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0" name="Picture 3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65" name="Group 27">
            <a:extLst>
              <a:ext uri="{FF2B5EF4-FFF2-40B4-BE49-F238E27FC236}">
                <a16:creationId xmlns:a16="http://schemas.microsoft.com/office/drawing/2014/main" id="{0EE1DD71-E66D-4B45-A709-9CF8BAE30016}"/>
              </a:ext>
            </a:extLst>
          </p:cNvPr>
          <p:cNvGrpSpPr/>
          <p:nvPr/>
        </p:nvGrpSpPr>
        <p:grpSpPr>
          <a:xfrm>
            <a:off x="11963400" y="4457700"/>
            <a:ext cx="5383089" cy="3796702"/>
            <a:chOff x="1102808" y="1419517"/>
            <a:chExt cx="5383089" cy="3796702"/>
          </a:xfrm>
        </p:grpSpPr>
        <p:grpSp>
          <p:nvGrpSpPr>
            <p:cNvPr id="66" name="Group 28">
              <a:extLst>
                <a:ext uri="{FF2B5EF4-FFF2-40B4-BE49-F238E27FC236}">
                  <a16:creationId xmlns:a16="http://schemas.microsoft.com/office/drawing/2014/main" id="{DDE7D3C0-3504-4B0C-91A5-F8BD779D9781}"/>
                </a:ext>
              </a:extLst>
            </p:cNvPr>
            <p:cNvGrpSpPr/>
            <p:nvPr/>
          </p:nvGrpSpPr>
          <p:grpSpPr>
            <a:xfrm>
              <a:off x="3564744" y="2898363"/>
              <a:ext cx="188449" cy="1471350"/>
              <a:chOff x="10641180" y="438150"/>
              <a:chExt cx="247650" cy="1828800"/>
            </a:xfrm>
            <a:solidFill>
              <a:schemeClr val="accent6"/>
            </a:solidFill>
          </p:grpSpPr>
          <p:sp>
            <p:nvSpPr>
              <p:cNvPr id="139" name="Rectangle: Rounded Corners 101">
                <a:extLst>
                  <a:ext uri="{FF2B5EF4-FFF2-40B4-BE49-F238E27FC236}">
                    <a16:creationId xmlns:a16="http://schemas.microsoft.com/office/drawing/2014/main" id="{DE365F73-2847-43A8-A0C4-67AC2426F2AE}"/>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0" name="Rectangle: Rounded Corners 102">
                <a:extLst>
                  <a:ext uri="{FF2B5EF4-FFF2-40B4-BE49-F238E27FC236}">
                    <a16:creationId xmlns:a16="http://schemas.microsoft.com/office/drawing/2014/main" id="{C8F73A39-837B-4641-964F-B7A13CD050A9}"/>
                  </a:ext>
                </a:extLst>
              </p:cNvPr>
              <p:cNvSpPr/>
              <p:nvPr/>
            </p:nvSpPr>
            <p:spPr>
              <a:xfrm>
                <a:off x="10641180" y="1044532"/>
                <a:ext cx="247650" cy="9701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7" name="Group 29">
              <a:extLst>
                <a:ext uri="{FF2B5EF4-FFF2-40B4-BE49-F238E27FC236}">
                  <a16:creationId xmlns:a16="http://schemas.microsoft.com/office/drawing/2014/main" id="{29FB68AC-3C57-4F52-B3F3-8E1EA9BBE9A8}"/>
                </a:ext>
              </a:extLst>
            </p:cNvPr>
            <p:cNvGrpSpPr/>
            <p:nvPr/>
          </p:nvGrpSpPr>
          <p:grpSpPr>
            <a:xfrm>
              <a:off x="1537138" y="3468044"/>
              <a:ext cx="188449" cy="1391622"/>
              <a:chOff x="10641180" y="-97372"/>
              <a:chExt cx="247650" cy="1828800"/>
            </a:xfrm>
            <a:solidFill>
              <a:schemeClr val="accent6"/>
            </a:solidFill>
          </p:grpSpPr>
          <p:sp>
            <p:nvSpPr>
              <p:cNvPr id="137" name="Rectangle: Rounded Corners 99">
                <a:extLst>
                  <a:ext uri="{FF2B5EF4-FFF2-40B4-BE49-F238E27FC236}">
                    <a16:creationId xmlns:a16="http://schemas.microsoft.com/office/drawing/2014/main" id="{9FEA0544-9F88-4C5D-AC79-EAD97E03A40B}"/>
                  </a:ext>
                </a:extLst>
              </p:cNvPr>
              <p:cNvSpPr/>
              <p:nvPr/>
            </p:nvSpPr>
            <p:spPr>
              <a:xfrm>
                <a:off x="10751289" y="-97372"/>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8" name="Rectangle: Rounded Corners 100">
                <a:extLst>
                  <a:ext uri="{FF2B5EF4-FFF2-40B4-BE49-F238E27FC236}">
                    <a16:creationId xmlns:a16="http://schemas.microsoft.com/office/drawing/2014/main" id="{889B4F51-A630-4395-ACDD-607404786AF1}"/>
                  </a:ext>
                </a:extLst>
              </p:cNvPr>
              <p:cNvSpPr/>
              <p:nvPr/>
            </p:nvSpPr>
            <p:spPr>
              <a:xfrm>
                <a:off x="10641180" y="509010"/>
                <a:ext cx="247650" cy="7598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8" name="Group 30">
              <a:extLst>
                <a:ext uri="{FF2B5EF4-FFF2-40B4-BE49-F238E27FC236}">
                  <a16:creationId xmlns:a16="http://schemas.microsoft.com/office/drawing/2014/main" id="{CBB0C36C-5DD7-4176-A75A-AB1BF9CDF797}"/>
                </a:ext>
              </a:extLst>
            </p:cNvPr>
            <p:cNvGrpSpPr/>
            <p:nvPr/>
          </p:nvGrpSpPr>
          <p:grpSpPr>
            <a:xfrm>
              <a:off x="4244956" y="2379454"/>
              <a:ext cx="188449" cy="1600365"/>
              <a:chOff x="10641180" y="362514"/>
              <a:chExt cx="247650" cy="1989158"/>
            </a:xfrm>
          </p:grpSpPr>
          <p:sp>
            <p:nvSpPr>
              <p:cNvPr id="135" name="Rectangle: Rounded Corners 97">
                <a:extLst>
                  <a:ext uri="{FF2B5EF4-FFF2-40B4-BE49-F238E27FC236}">
                    <a16:creationId xmlns:a16="http://schemas.microsoft.com/office/drawing/2014/main" id="{1D5CDC0D-EDCA-456A-9849-25FA7B40D0B7}"/>
                  </a:ext>
                </a:extLst>
              </p:cNvPr>
              <p:cNvSpPr/>
              <p:nvPr/>
            </p:nvSpPr>
            <p:spPr>
              <a:xfrm>
                <a:off x="10751289" y="362514"/>
                <a:ext cx="27432" cy="198915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6" name="Rectangle: Rounded Corners 98">
                <a:extLst>
                  <a:ext uri="{FF2B5EF4-FFF2-40B4-BE49-F238E27FC236}">
                    <a16:creationId xmlns:a16="http://schemas.microsoft.com/office/drawing/2014/main" id="{2CCC3DE9-CD9B-4D3C-BEAD-F16094C97995}"/>
                  </a:ext>
                </a:extLst>
              </p:cNvPr>
              <p:cNvSpPr/>
              <p:nvPr/>
            </p:nvSpPr>
            <p:spPr>
              <a:xfrm>
                <a:off x="10641180" y="494815"/>
                <a:ext cx="247650" cy="1611559"/>
              </a:xfrm>
              <a:prstGeom prst="roundRect">
                <a:avLst>
                  <a:gd name="adj" fmla="val 461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69" name="Group 31">
              <a:extLst>
                <a:ext uri="{FF2B5EF4-FFF2-40B4-BE49-F238E27FC236}">
                  <a16:creationId xmlns:a16="http://schemas.microsoft.com/office/drawing/2014/main" id="{351FE5C0-0083-4421-A660-CD17C15DAC5A}"/>
                </a:ext>
              </a:extLst>
            </p:cNvPr>
            <p:cNvGrpSpPr/>
            <p:nvPr/>
          </p:nvGrpSpPr>
          <p:grpSpPr>
            <a:xfrm>
              <a:off x="4916748" y="1757491"/>
              <a:ext cx="188449" cy="1600365"/>
              <a:chOff x="10641180" y="362514"/>
              <a:chExt cx="247650" cy="1989158"/>
            </a:xfrm>
          </p:grpSpPr>
          <p:sp>
            <p:nvSpPr>
              <p:cNvPr id="133" name="Rectangle: Rounded Corners 95">
                <a:extLst>
                  <a:ext uri="{FF2B5EF4-FFF2-40B4-BE49-F238E27FC236}">
                    <a16:creationId xmlns:a16="http://schemas.microsoft.com/office/drawing/2014/main" id="{B67CDD67-5833-4996-8917-B89A9CF4076B}"/>
                  </a:ext>
                </a:extLst>
              </p:cNvPr>
              <p:cNvSpPr/>
              <p:nvPr/>
            </p:nvSpPr>
            <p:spPr>
              <a:xfrm>
                <a:off x="10751289" y="362514"/>
                <a:ext cx="27432" cy="198915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4" name="Rectangle: Rounded Corners 96">
                <a:extLst>
                  <a:ext uri="{FF2B5EF4-FFF2-40B4-BE49-F238E27FC236}">
                    <a16:creationId xmlns:a16="http://schemas.microsoft.com/office/drawing/2014/main" id="{18FE4715-6350-44D7-ADAC-35168D7823B7}"/>
                  </a:ext>
                </a:extLst>
              </p:cNvPr>
              <p:cNvSpPr/>
              <p:nvPr/>
            </p:nvSpPr>
            <p:spPr>
              <a:xfrm>
                <a:off x="10641180" y="820641"/>
                <a:ext cx="247650" cy="959907"/>
              </a:xfrm>
              <a:prstGeom prst="roundRect">
                <a:avLst>
                  <a:gd name="adj" fmla="val 461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0" name="Group 32">
              <a:extLst>
                <a:ext uri="{FF2B5EF4-FFF2-40B4-BE49-F238E27FC236}">
                  <a16:creationId xmlns:a16="http://schemas.microsoft.com/office/drawing/2014/main" id="{C5A5950B-ED9D-4D17-B069-01124A869EC3}"/>
                </a:ext>
              </a:extLst>
            </p:cNvPr>
            <p:cNvGrpSpPr/>
            <p:nvPr/>
          </p:nvGrpSpPr>
          <p:grpSpPr>
            <a:xfrm>
              <a:off x="1976173" y="3527844"/>
              <a:ext cx="188449" cy="834973"/>
              <a:chOff x="10641180" y="500718"/>
              <a:chExt cx="247650" cy="1097280"/>
            </a:xfrm>
          </p:grpSpPr>
          <p:sp>
            <p:nvSpPr>
              <p:cNvPr id="131" name="Rectangle: Rounded Corners 93">
                <a:extLst>
                  <a:ext uri="{FF2B5EF4-FFF2-40B4-BE49-F238E27FC236}">
                    <a16:creationId xmlns:a16="http://schemas.microsoft.com/office/drawing/2014/main" id="{076F87D8-3E70-489D-AC7F-6CD9DCCDAC2C}"/>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2" name="Rectangle: Rounded Corners 94">
                <a:extLst>
                  <a:ext uri="{FF2B5EF4-FFF2-40B4-BE49-F238E27FC236}">
                    <a16:creationId xmlns:a16="http://schemas.microsoft.com/office/drawing/2014/main" id="{CC089E49-EBE1-49B9-9E13-83EB7A3CCC6F}"/>
                  </a:ext>
                </a:extLst>
              </p:cNvPr>
              <p:cNvSpPr/>
              <p:nvPr/>
            </p:nvSpPr>
            <p:spPr>
              <a:xfrm>
                <a:off x="10641180" y="741341"/>
                <a:ext cx="247650" cy="61603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1" name="Group 33">
              <a:extLst>
                <a:ext uri="{FF2B5EF4-FFF2-40B4-BE49-F238E27FC236}">
                  <a16:creationId xmlns:a16="http://schemas.microsoft.com/office/drawing/2014/main" id="{53F469BB-B664-4FB4-A89E-E387F4AA8936}"/>
                </a:ext>
              </a:extLst>
            </p:cNvPr>
            <p:cNvGrpSpPr/>
            <p:nvPr/>
          </p:nvGrpSpPr>
          <p:grpSpPr>
            <a:xfrm>
              <a:off x="2673093" y="3824597"/>
              <a:ext cx="188449" cy="1391622"/>
              <a:chOff x="10630391" y="1182550"/>
              <a:chExt cx="247650" cy="1828800"/>
            </a:xfrm>
          </p:grpSpPr>
          <p:sp>
            <p:nvSpPr>
              <p:cNvPr id="129" name="Rectangle: Rounded Corners 91">
                <a:extLst>
                  <a:ext uri="{FF2B5EF4-FFF2-40B4-BE49-F238E27FC236}">
                    <a16:creationId xmlns:a16="http://schemas.microsoft.com/office/drawing/2014/main" id="{A55A21DA-063F-46F1-920A-18BEFF6EA335}"/>
                  </a:ext>
                </a:extLst>
              </p:cNvPr>
              <p:cNvSpPr/>
              <p:nvPr/>
            </p:nvSpPr>
            <p:spPr>
              <a:xfrm>
                <a:off x="10722133" y="1182550"/>
                <a:ext cx="27432" cy="18288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0" name="Rectangle: Rounded Corners 92">
                <a:extLst>
                  <a:ext uri="{FF2B5EF4-FFF2-40B4-BE49-F238E27FC236}">
                    <a16:creationId xmlns:a16="http://schemas.microsoft.com/office/drawing/2014/main" id="{A6AA81DA-DC45-48B4-8B18-8CD2933ED0DA}"/>
                  </a:ext>
                </a:extLst>
              </p:cNvPr>
              <p:cNvSpPr/>
              <p:nvPr/>
            </p:nvSpPr>
            <p:spPr>
              <a:xfrm>
                <a:off x="10630391" y="1455616"/>
                <a:ext cx="247650" cy="7242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2" name="Group 34">
              <a:extLst>
                <a:ext uri="{FF2B5EF4-FFF2-40B4-BE49-F238E27FC236}">
                  <a16:creationId xmlns:a16="http://schemas.microsoft.com/office/drawing/2014/main" id="{732ABC14-409C-408C-82EF-205258938B28}"/>
                </a:ext>
              </a:extLst>
            </p:cNvPr>
            <p:cNvGrpSpPr/>
            <p:nvPr/>
          </p:nvGrpSpPr>
          <p:grpSpPr>
            <a:xfrm>
              <a:off x="4916748" y="1881571"/>
              <a:ext cx="188449" cy="1391622"/>
              <a:chOff x="10662618" y="438150"/>
              <a:chExt cx="247650" cy="1828800"/>
            </a:xfrm>
          </p:grpSpPr>
          <p:sp>
            <p:nvSpPr>
              <p:cNvPr id="127" name="Rectangle: Rounded Corners 89">
                <a:extLst>
                  <a:ext uri="{FF2B5EF4-FFF2-40B4-BE49-F238E27FC236}">
                    <a16:creationId xmlns:a16="http://schemas.microsoft.com/office/drawing/2014/main" id="{7A32ECA7-BEA4-40F3-9E44-B031C47DA6A6}"/>
                  </a:ext>
                </a:extLst>
              </p:cNvPr>
              <p:cNvSpPr/>
              <p:nvPr/>
            </p:nvSpPr>
            <p:spPr>
              <a:xfrm>
                <a:off x="10772727" y="438150"/>
                <a:ext cx="27432" cy="18288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Rectangle: Rounded Corners 90">
                <a:extLst>
                  <a:ext uri="{FF2B5EF4-FFF2-40B4-BE49-F238E27FC236}">
                    <a16:creationId xmlns:a16="http://schemas.microsoft.com/office/drawing/2014/main" id="{9B993178-0171-41C5-B117-A7593FAF1147}"/>
                  </a:ext>
                </a:extLst>
              </p:cNvPr>
              <p:cNvSpPr/>
              <p:nvPr/>
            </p:nvSpPr>
            <p:spPr>
              <a:xfrm>
                <a:off x="10662618" y="736515"/>
                <a:ext cx="247650" cy="101490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3" name="Group 35">
              <a:extLst>
                <a:ext uri="{FF2B5EF4-FFF2-40B4-BE49-F238E27FC236}">
                  <a16:creationId xmlns:a16="http://schemas.microsoft.com/office/drawing/2014/main" id="{5DDD9366-0BC2-48DD-8AB1-251F4A83C330}"/>
                </a:ext>
              </a:extLst>
            </p:cNvPr>
            <p:cNvGrpSpPr/>
            <p:nvPr/>
          </p:nvGrpSpPr>
          <p:grpSpPr>
            <a:xfrm>
              <a:off x="4469241" y="2121847"/>
              <a:ext cx="188449" cy="834973"/>
              <a:chOff x="10641180" y="500718"/>
              <a:chExt cx="247650" cy="1097280"/>
            </a:xfrm>
          </p:grpSpPr>
          <p:sp>
            <p:nvSpPr>
              <p:cNvPr id="125" name="Rectangle: Rounded Corners 87">
                <a:extLst>
                  <a:ext uri="{FF2B5EF4-FFF2-40B4-BE49-F238E27FC236}">
                    <a16:creationId xmlns:a16="http://schemas.microsoft.com/office/drawing/2014/main" id="{91F424C8-CCFE-4CF1-8C59-544B62BD6357}"/>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Rectangle: Rounded Corners 88">
                <a:extLst>
                  <a:ext uri="{FF2B5EF4-FFF2-40B4-BE49-F238E27FC236}">
                    <a16:creationId xmlns:a16="http://schemas.microsoft.com/office/drawing/2014/main" id="{F35DDC02-3AB3-4597-8469-EEF80EF65922}"/>
                  </a:ext>
                </a:extLst>
              </p:cNvPr>
              <p:cNvSpPr/>
              <p:nvPr/>
            </p:nvSpPr>
            <p:spPr>
              <a:xfrm>
                <a:off x="10641180" y="741341"/>
                <a:ext cx="247650" cy="38937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4" name="Group 36">
              <a:extLst>
                <a:ext uri="{FF2B5EF4-FFF2-40B4-BE49-F238E27FC236}">
                  <a16:creationId xmlns:a16="http://schemas.microsoft.com/office/drawing/2014/main" id="{7269F458-7FE4-45F5-A90B-7B60EAE186E6}"/>
                </a:ext>
              </a:extLst>
            </p:cNvPr>
            <p:cNvGrpSpPr/>
            <p:nvPr/>
          </p:nvGrpSpPr>
          <p:grpSpPr>
            <a:xfrm>
              <a:off x="4685783" y="2027235"/>
              <a:ext cx="188449" cy="1391622"/>
              <a:chOff x="10641180" y="438150"/>
              <a:chExt cx="247650" cy="1828800"/>
            </a:xfrm>
            <a:solidFill>
              <a:schemeClr val="accent6"/>
            </a:solidFill>
          </p:grpSpPr>
          <p:sp>
            <p:nvSpPr>
              <p:cNvPr id="123" name="Rectangle: Rounded Corners 85">
                <a:extLst>
                  <a:ext uri="{FF2B5EF4-FFF2-40B4-BE49-F238E27FC236}">
                    <a16:creationId xmlns:a16="http://schemas.microsoft.com/office/drawing/2014/main" id="{9B7B1CEB-C075-4090-8EEE-9B2098325A8B}"/>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Rectangle: Rounded Corners 86">
                <a:extLst>
                  <a:ext uri="{FF2B5EF4-FFF2-40B4-BE49-F238E27FC236}">
                    <a16:creationId xmlns:a16="http://schemas.microsoft.com/office/drawing/2014/main" id="{D60C3E5E-DCC7-4A19-9270-07D41209194C}"/>
                  </a:ext>
                </a:extLst>
              </p:cNvPr>
              <p:cNvSpPr/>
              <p:nvPr/>
            </p:nvSpPr>
            <p:spPr>
              <a:xfrm>
                <a:off x="10641180" y="1044532"/>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5" name="Group 37">
              <a:extLst>
                <a:ext uri="{FF2B5EF4-FFF2-40B4-BE49-F238E27FC236}">
                  <a16:creationId xmlns:a16="http://schemas.microsoft.com/office/drawing/2014/main" id="{132C42EB-26FE-49B1-8AA5-A3395FA1F999}"/>
                </a:ext>
              </a:extLst>
            </p:cNvPr>
            <p:cNvGrpSpPr/>
            <p:nvPr/>
          </p:nvGrpSpPr>
          <p:grpSpPr>
            <a:xfrm>
              <a:off x="2217350" y="3528766"/>
              <a:ext cx="188449" cy="1391622"/>
              <a:chOff x="10653055" y="438150"/>
              <a:chExt cx="247650" cy="1828800"/>
            </a:xfrm>
            <a:solidFill>
              <a:schemeClr val="accent6"/>
            </a:solidFill>
          </p:grpSpPr>
          <p:sp>
            <p:nvSpPr>
              <p:cNvPr id="121" name="Rectangle: Rounded Corners 83">
                <a:extLst>
                  <a:ext uri="{FF2B5EF4-FFF2-40B4-BE49-F238E27FC236}">
                    <a16:creationId xmlns:a16="http://schemas.microsoft.com/office/drawing/2014/main" id="{9B383091-61A7-4B2E-9F8B-6A301A3A652F}"/>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Rectangle: Rounded Corners 84">
                <a:extLst>
                  <a:ext uri="{FF2B5EF4-FFF2-40B4-BE49-F238E27FC236}">
                    <a16:creationId xmlns:a16="http://schemas.microsoft.com/office/drawing/2014/main" id="{5E7EAFE3-E647-4EDB-8184-526F24A3AF1E}"/>
                  </a:ext>
                </a:extLst>
              </p:cNvPr>
              <p:cNvSpPr/>
              <p:nvPr/>
            </p:nvSpPr>
            <p:spPr>
              <a:xfrm>
                <a:off x="10653055" y="682991"/>
                <a:ext cx="247650" cy="10566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6" name="Group 38">
              <a:extLst>
                <a:ext uri="{FF2B5EF4-FFF2-40B4-BE49-F238E27FC236}">
                  <a16:creationId xmlns:a16="http://schemas.microsoft.com/office/drawing/2014/main" id="{EB96445F-6048-4630-B5EC-C7147489A183}"/>
                </a:ext>
              </a:extLst>
            </p:cNvPr>
            <p:cNvGrpSpPr/>
            <p:nvPr/>
          </p:nvGrpSpPr>
          <p:grpSpPr>
            <a:xfrm>
              <a:off x="2440455" y="3979819"/>
              <a:ext cx="188449" cy="834973"/>
              <a:chOff x="10641180" y="500718"/>
              <a:chExt cx="247650" cy="1097280"/>
            </a:xfrm>
            <a:solidFill>
              <a:schemeClr val="accent6"/>
            </a:solidFill>
          </p:grpSpPr>
          <p:sp>
            <p:nvSpPr>
              <p:cNvPr id="119" name="Rectangle: Rounded Corners 81">
                <a:extLst>
                  <a:ext uri="{FF2B5EF4-FFF2-40B4-BE49-F238E27FC236}">
                    <a16:creationId xmlns:a16="http://schemas.microsoft.com/office/drawing/2014/main" id="{FD3747F2-6CBF-4D63-B7E7-F6808FD526B4}"/>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Rectangle: Rounded Corners 82">
                <a:extLst>
                  <a:ext uri="{FF2B5EF4-FFF2-40B4-BE49-F238E27FC236}">
                    <a16:creationId xmlns:a16="http://schemas.microsoft.com/office/drawing/2014/main" id="{644BDA7C-FA4E-4F2B-B26C-D5D00DE9BF6A}"/>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7" name="Group 39">
              <a:extLst>
                <a:ext uri="{FF2B5EF4-FFF2-40B4-BE49-F238E27FC236}">
                  <a16:creationId xmlns:a16="http://schemas.microsoft.com/office/drawing/2014/main" id="{5DC4870D-5B8D-43B1-825B-29ED5F20F675}"/>
                </a:ext>
              </a:extLst>
            </p:cNvPr>
            <p:cNvGrpSpPr/>
            <p:nvPr/>
          </p:nvGrpSpPr>
          <p:grpSpPr>
            <a:xfrm>
              <a:off x="1317620" y="3801808"/>
              <a:ext cx="188449" cy="834973"/>
              <a:chOff x="10641180" y="278676"/>
              <a:chExt cx="247650" cy="1097280"/>
            </a:xfrm>
          </p:grpSpPr>
          <p:sp>
            <p:nvSpPr>
              <p:cNvPr id="117" name="Rectangle: Rounded Corners 79">
                <a:extLst>
                  <a:ext uri="{FF2B5EF4-FFF2-40B4-BE49-F238E27FC236}">
                    <a16:creationId xmlns:a16="http://schemas.microsoft.com/office/drawing/2014/main" id="{A8A4EA43-6725-4AFC-B6C2-078143FC879F}"/>
                  </a:ext>
                </a:extLst>
              </p:cNvPr>
              <p:cNvSpPr/>
              <p:nvPr/>
            </p:nvSpPr>
            <p:spPr>
              <a:xfrm>
                <a:off x="10751289" y="278676"/>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Rectangle: Rounded Corners 80">
                <a:extLst>
                  <a:ext uri="{FF2B5EF4-FFF2-40B4-BE49-F238E27FC236}">
                    <a16:creationId xmlns:a16="http://schemas.microsoft.com/office/drawing/2014/main" id="{4A6DC745-1A5D-4728-AA17-93D0F1D7C097}"/>
                  </a:ext>
                </a:extLst>
              </p:cNvPr>
              <p:cNvSpPr/>
              <p:nvPr/>
            </p:nvSpPr>
            <p:spPr>
              <a:xfrm>
                <a:off x="10641180" y="519299"/>
                <a:ext cx="247650" cy="61603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8" name="Group 40">
              <a:extLst>
                <a:ext uri="{FF2B5EF4-FFF2-40B4-BE49-F238E27FC236}">
                  <a16:creationId xmlns:a16="http://schemas.microsoft.com/office/drawing/2014/main" id="{3D81EB45-EC5C-4DAA-BB35-386D1FE54D51}"/>
                </a:ext>
              </a:extLst>
            </p:cNvPr>
            <p:cNvGrpSpPr/>
            <p:nvPr/>
          </p:nvGrpSpPr>
          <p:grpSpPr>
            <a:xfrm>
              <a:off x="1102808" y="4055614"/>
              <a:ext cx="188449" cy="834973"/>
              <a:chOff x="10641180" y="278676"/>
              <a:chExt cx="247650" cy="1097280"/>
            </a:xfrm>
          </p:grpSpPr>
          <p:sp>
            <p:nvSpPr>
              <p:cNvPr id="115" name="Rectangle: Rounded Corners 77">
                <a:extLst>
                  <a:ext uri="{FF2B5EF4-FFF2-40B4-BE49-F238E27FC236}">
                    <a16:creationId xmlns:a16="http://schemas.microsoft.com/office/drawing/2014/main" id="{071E7375-CB62-4F3F-94F8-7D919EA2B32F}"/>
                  </a:ext>
                </a:extLst>
              </p:cNvPr>
              <p:cNvSpPr/>
              <p:nvPr/>
            </p:nvSpPr>
            <p:spPr>
              <a:xfrm>
                <a:off x="10751289" y="278676"/>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Rectangle: Rounded Corners 78">
                <a:extLst>
                  <a:ext uri="{FF2B5EF4-FFF2-40B4-BE49-F238E27FC236}">
                    <a16:creationId xmlns:a16="http://schemas.microsoft.com/office/drawing/2014/main" id="{72555EC4-4ECC-4A95-89BD-622DD1479FFE}"/>
                  </a:ext>
                </a:extLst>
              </p:cNvPr>
              <p:cNvSpPr/>
              <p:nvPr/>
            </p:nvSpPr>
            <p:spPr>
              <a:xfrm>
                <a:off x="10641180" y="357773"/>
                <a:ext cx="247650" cy="61603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9" name="Group 41">
              <a:extLst>
                <a:ext uri="{FF2B5EF4-FFF2-40B4-BE49-F238E27FC236}">
                  <a16:creationId xmlns:a16="http://schemas.microsoft.com/office/drawing/2014/main" id="{4FEE57F6-72AB-4515-9777-40BB915D0793}"/>
                </a:ext>
              </a:extLst>
            </p:cNvPr>
            <p:cNvGrpSpPr/>
            <p:nvPr/>
          </p:nvGrpSpPr>
          <p:grpSpPr>
            <a:xfrm>
              <a:off x="6297448" y="1419517"/>
              <a:ext cx="188449" cy="834973"/>
              <a:chOff x="10641180" y="605206"/>
              <a:chExt cx="247650" cy="1097280"/>
            </a:xfrm>
          </p:grpSpPr>
          <p:sp>
            <p:nvSpPr>
              <p:cNvPr id="113" name="Rectangle: Rounded Corners 75">
                <a:extLst>
                  <a:ext uri="{FF2B5EF4-FFF2-40B4-BE49-F238E27FC236}">
                    <a16:creationId xmlns:a16="http://schemas.microsoft.com/office/drawing/2014/main" id="{830BDC5E-1CCD-4AB7-82B6-AC64AFBAEB12}"/>
                  </a:ext>
                </a:extLst>
              </p:cNvPr>
              <p:cNvSpPr/>
              <p:nvPr/>
            </p:nvSpPr>
            <p:spPr>
              <a:xfrm>
                <a:off x="10751289" y="605206"/>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Rectangle: Rounded Corners 76">
                <a:extLst>
                  <a:ext uri="{FF2B5EF4-FFF2-40B4-BE49-F238E27FC236}">
                    <a16:creationId xmlns:a16="http://schemas.microsoft.com/office/drawing/2014/main" id="{74C1B8E0-FDE2-4750-8904-87104ECC7A65}"/>
                  </a:ext>
                </a:extLst>
              </p:cNvPr>
              <p:cNvSpPr/>
              <p:nvPr/>
            </p:nvSpPr>
            <p:spPr>
              <a:xfrm>
                <a:off x="10641180" y="684304"/>
                <a:ext cx="247650" cy="61603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0" name="Group 42">
              <a:extLst>
                <a:ext uri="{FF2B5EF4-FFF2-40B4-BE49-F238E27FC236}">
                  <a16:creationId xmlns:a16="http://schemas.microsoft.com/office/drawing/2014/main" id="{FE32354D-8EA2-4C09-8C3D-FD71660E84FA}"/>
                </a:ext>
              </a:extLst>
            </p:cNvPr>
            <p:cNvGrpSpPr/>
            <p:nvPr/>
          </p:nvGrpSpPr>
          <p:grpSpPr>
            <a:xfrm>
              <a:off x="5615340" y="1500297"/>
              <a:ext cx="188449" cy="1471350"/>
              <a:chOff x="10641180" y="438150"/>
              <a:chExt cx="247650" cy="1828800"/>
            </a:xfrm>
            <a:solidFill>
              <a:schemeClr val="accent6"/>
            </a:solidFill>
          </p:grpSpPr>
          <p:sp>
            <p:nvSpPr>
              <p:cNvPr id="111" name="Rectangle: Rounded Corners 73">
                <a:extLst>
                  <a:ext uri="{FF2B5EF4-FFF2-40B4-BE49-F238E27FC236}">
                    <a16:creationId xmlns:a16="http://schemas.microsoft.com/office/drawing/2014/main" id="{B899D220-EAC7-433C-BEC4-7DA888553B23}"/>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Rectangle: Rounded Corners 74">
                <a:extLst>
                  <a:ext uri="{FF2B5EF4-FFF2-40B4-BE49-F238E27FC236}">
                    <a16:creationId xmlns:a16="http://schemas.microsoft.com/office/drawing/2014/main" id="{592F0276-A28E-4987-B763-319EAEA68BAE}"/>
                  </a:ext>
                </a:extLst>
              </p:cNvPr>
              <p:cNvSpPr/>
              <p:nvPr/>
            </p:nvSpPr>
            <p:spPr>
              <a:xfrm>
                <a:off x="10641180" y="1044533"/>
                <a:ext cx="247650" cy="57523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1" name="Group 43">
              <a:extLst>
                <a:ext uri="{FF2B5EF4-FFF2-40B4-BE49-F238E27FC236}">
                  <a16:creationId xmlns:a16="http://schemas.microsoft.com/office/drawing/2014/main" id="{E8AF35DA-7367-4122-BAC1-AA4C1D559458}"/>
                </a:ext>
              </a:extLst>
            </p:cNvPr>
            <p:cNvGrpSpPr/>
            <p:nvPr/>
          </p:nvGrpSpPr>
          <p:grpSpPr>
            <a:xfrm>
              <a:off x="5378386" y="1777351"/>
              <a:ext cx="188449" cy="834973"/>
              <a:chOff x="10641180" y="500718"/>
              <a:chExt cx="247650" cy="1097280"/>
            </a:xfrm>
            <a:solidFill>
              <a:schemeClr val="accent6"/>
            </a:solidFill>
          </p:grpSpPr>
          <p:sp>
            <p:nvSpPr>
              <p:cNvPr id="109" name="Rectangle: Rounded Corners 71">
                <a:extLst>
                  <a:ext uri="{FF2B5EF4-FFF2-40B4-BE49-F238E27FC236}">
                    <a16:creationId xmlns:a16="http://schemas.microsoft.com/office/drawing/2014/main" id="{D9EA3777-AC96-4438-9C75-1C8C536FC4AB}"/>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Rectangle: Rounded Corners 72">
                <a:extLst>
                  <a:ext uri="{FF2B5EF4-FFF2-40B4-BE49-F238E27FC236}">
                    <a16:creationId xmlns:a16="http://schemas.microsoft.com/office/drawing/2014/main" id="{1CB7DD80-74C8-43C6-B6DD-6ED8D39CC0B0}"/>
                  </a:ext>
                </a:extLst>
              </p:cNvPr>
              <p:cNvSpPr/>
              <p:nvPr/>
            </p:nvSpPr>
            <p:spPr>
              <a:xfrm>
                <a:off x="10641180" y="579815"/>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2" name="Group 44">
              <a:extLst>
                <a:ext uri="{FF2B5EF4-FFF2-40B4-BE49-F238E27FC236}">
                  <a16:creationId xmlns:a16="http://schemas.microsoft.com/office/drawing/2014/main" id="{09EE8D85-6B02-49A9-9548-D72D26920161}"/>
                </a:ext>
              </a:extLst>
            </p:cNvPr>
            <p:cNvGrpSpPr/>
            <p:nvPr/>
          </p:nvGrpSpPr>
          <p:grpSpPr>
            <a:xfrm>
              <a:off x="5836292" y="1859500"/>
              <a:ext cx="188449" cy="834973"/>
              <a:chOff x="10641180" y="500718"/>
              <a:chExt cx="247650" cy="1097280"/>
            </a:xfrm>
          </p:grpSpPr>
          <p:sp>
            <p:nvSpPr>
              <p:cNvPr id="107" name="Rectangle: Rounded Corners 69">
                <a:extLst>
                  <a:ext uri="{FF2B5EF4-FFF2-40B4-BE49-F238E27FC236}">
                    <a16:creationId xmlns:a16="http://schemas.microsoft.com/office/drawing/2014/main" id="{A299AABF-05B9-49EA-BB3C-3FEB62DAD3A4}"/>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Rectangle: Rounded Corners 70">
                <a:extLst>
                  <a:ext uri="{FF2B5EF4-FFF2-40B4-BE49-F238E27FC236}">
                    <a16:creationId xmlns:a16="http://schemas.microsoft.com/office/drawing/2014/main" id="{6836BDFD-B791-4B7B-8D97-F67EA770F722}"/>
                  </a:ext>
                </a:extLst>
              </p:cNvPr>
              <p:cNvSpPr/>
              <p:nvPr/>
            </p:nvSpPr>
            <p:spPr>
              <a:xfrm>
                <a:off x="10641180" y="579815"/>
                <a:ext cx="247650" cy="69817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3" name="Group 45">
              <a:extLst>
                <a:ext uri="{FF2B5EF4-FFF2-40B4-BE49-F238E27FC236}">
                  <a16:creationId xmlns:a16="http://schemas.microsoft.com/office/drawing/2014/main" id="{CB6E2209-B196-4ED2-8B87-5AADCE517652}"/>
                </a:ext>
              </a:extLst>
            </p:cNvPr>
            <p:cNvGrpSpPr/>
            <p:nvPr/>
          </p:nvGrpSpPr>
          <p:grpSpPr>
            <a:xfrm>
              <a:off x="5161382" y="1476120"/>
              <a:ext cx="188449" cy="1391622"/>
              <a:chOff x="10641180" y="438150"/>
              <a:chExt cx="247650" cy="1828800"/>
            </a:xfrm>
          </p:grpSpPr>
          <p:sp>
            <p:nvSpPr>
              <p:cNvPr id="105" name="Rectangle: Rounded Corners 67">
                <a:extLst>
                  <a:ext uri="{FF2B5EF4-FFF2-40B4-BE49-F238E27FC236}">
                    <a16:creationId xmlns:a16="http://schemas.microsoft.com/office/drawing/2014/main" id="{CB9C724E-2CCD-489F-BA51-454C97231A7B}"/>
                  </a:ext>
                </a:extLst>
              </p:cNvPr>
              <p:cNvSpPr/>
              <p:nvPr/>
            </p:nvSpPr>
            <p:spPr>
              <a:xfrm>
                <a:off x="10751289" y="438150"/>
                <a:ext cx="27432" cy="18288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Rectangle: Rounded Corners 68">
                <a:extLst>
                  <a:ext uri="{FF2B5EF4-FFF2-40B4-BE49-F238E27FC236}">
                    <a16:creationId xmlns:a16="http://schemas.microsoft.com/office/drawing/2014/main" id="{AD48C0CF-A81F-4EAB-833F-AD7AE4D022B0}"/>
                  </a:ext>
                </a:extLst>
              </p:cNvPr>
              <p:cNvSpPr/>
              <p:nvPr/>
            </p:nvSpPr>
            <p:spPr>
              <a:xfrm>
                <a:off x="10641180" y="1044532"/>
                <a:ext cx="247650" cy="61603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4" name="Group 46">
              <a:extLst>
                <a:ext uri="{FF2B5EF4-FFF2-40B4-BE49-F238E27FC236}">
                  <a16:creationId xmlns:a16="http://schemas.microsoft.com/office/drawing/2014/main" id="{2D58B42D-B395-4ED9-AF96-9687D2149A7D}"/>
                </a:ext>
              </a:extLst>
            </p:cNvPr>
            <p:cNvGrpSpPr/>
            <p:nvPr/>
          </p:nvGrpSpPr>
          <p:grpSpPr>
            <a:xfrm>
              <a:off x="1758760" y="3523581"/>
              <a:ext cx="188449" cy="1391622"/>
              <a:chOff x="10641180" y="438150"/>
              <a:chExt cx="247650" cy="1828800"/>
            </a:xfrm>
          </p:grpSpPr>
          <p:sp>
            <p:nvSpPr>
              <p:cNvPr id="103" name="Rectangle: Rounded Corners 65">
                <a:extLst>
                  <a:ext uri="{FF2B5EF4-FFF2-40B4-BE49-F238E27FC236}">
                    <a16:creationId xmlns:a16="http://schemas.microsoft.com/office/drawing/2014/main" id="{F4BCF029-9563-41DA-819C-D02FC913DF11}"/>
                  </a:ext>
                </a:extLst>
              </p:cNvPr>
              <p:cNvSpPr/>
              <p:nvPr/>
            </p:nvSpPr>
            <p:spPr>
              <a:xfrm>
                <a:off x="10751289" y="438150"/>
                <a:ext cx="27432" cy="18288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Rectangle: Rounded Corners 66">
                <a:extLst>
                  <a:ext uri="{FF2B5EF4-FFF2-40B4-BE49-F238E27FC236}">
                    <a16:creationId xmlns:a16="http://schemas.microsoft.com/office/drawing/2014/main" id="{A88AA2B2-0B1F-4C27-8173-E21C095E8DFD}"/>
                  </a:ext>
                </a:extLst>
              </p:cNvPr>
              <p:cNvSpPr/>
              <p:nvPr/>
            </p:nvSpPr>
            <p:spPr>
              <a:xfrm>
                <a:off x="10641180" y="1044532"/>
                <a:ext cx="247650" cy="837951"/>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5" name="Group 47">
              <a:extLst>
                <a:ext uri="{FF2B5EF4-FFF2-40B4-BE49-F238E27FC236}">
                  <a16:creationId xmlns:a16="http://schemas.microsoft.com/office/drawing/2014/main" id="{E9A35436-F736-4A73-9CCE-3D6436DA94DB}"/>
                </a:ext>
              </a:extLst>
            </p:cNvPr>
            <p:cNvGrpSpPr/>
            <p:nvPr/>
          </p:nvGrpSpPr>
          <p:grpSpPr>
            <a:xfrm>
              <a:off x="2890003" y="3736385"/>
              <a:ext cx="188449" cy="834973"/>
              <a:chOff x="10641180" y="500718"/>
              <a:chExt cx="247650" cy="1097280"/>
            </a:xfrm>
          </p:grpSpPr>
          <p:sp>
            <p:nvSpPr>
              <p:cNvPr id="101" name="Rectangle: Rounded Corners 63">
                <a:extLst>
                  <a:ext uri="{FF2B5EF4-FFF2-40B4-BE49-F238E27FC236}">
                    <a16:creationId xmlns:a16="http://schemas.microsoft.com/office/drawing/2014/main" id="{5820DD5E-8518-4E6B-83D0-302F1B4F18BB}"/>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Rectangle: Rounded Corners 64">
                <a:extLst>
                  <a:ext uri="{FF2B5EF4-FFF2-40B4-BE49-F238E27FC236}">
                    <a16:creationId xmlns:a16="http://schemas.microsoft.com/office/drawing/2014/main" id="{6E19C37D-3EB2-4740-98B7-EABC11A009A9}"/>
                  </a:ext>
                </a:extLst>
              </p:cNvPr>
              <p:cNvSpPr/>
              <p:nvPr/>
            </p:nvSpPr>
            <p:spPr>
              <a:xfrm>
                <a:off x="10641180" y="579815"/>
                <a:ext cx="247650" cy="74412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6" name="Group 48">
              <a:extLst>
                <a:ext uri="{FF2B5EF4-FFF2-40B4-BE49-F238E27FC236}">
                  <a16:creationId xmlns:a16="http://schemas.microsoft.com/office/drawing/2014/main" id="{9D3B60A9-6695-4631-870A-021EF0D49A92}"/>
                </a:ext>
              </a:extLst>
            </p:cNvPr>
            <p:cNvGrpSpPr/>
            <p:nvPr/>
          </p:nvGrpSpPr>
          <p:grpSpPr>
            <a:xfrm>
              <a:off x="3127455" y="3327948"/>
              <a:ext cx="188449" cy="834973"/>
              <a:chOff x="10641180" y="500718"/>
              <a:chExt cx="247650" cy="1097280"/>
            </a:xfrm>
          </p:grpSpPr>
          <p:sp>
            <p:nvSpPr>
              <p:cNvPr id="99" name="Rectangle: Rounded Corners 61">
                <a:extLst>
                  <a:ext uri="{FF2B5EF4-FFF2-40B4-BE49-F238E27FC236}">
                    <a16:creationId xmlns:a16="http://schemas.microsoft.com/office/drawing/2014/main" id="{B6EB65E4-0DF0-4E1C-B44D-399AAC9578D8}"/>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Rectangle: Rounded Corners 62">
                <a:extLst>
                  <a:ext uri="{FF2B5EF4-FFF2-40B4-BE49-F238E27FC236}">
                    <a16:creationId xmlns:a16="http://schemas.microsoft.com/office/drawing/2014/main" id="{F98FCA59-D054-4562-9BAF-3D519FBB730E}"/>
                  </a:ext>
                </a:extLst>
              </p:cNvPr>
              <p:cNvSpPr/>
              <p:nvPr/>
            </p:nvSpPr>
            <p:spPr>
              <a:xfrm>
                <a:off x="10641180" y="579815"/>
                <a:ext cx="247650" cy="78437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7" name="Group 49">
              <a:extLst>
                <a:ext uri="{FF2B5EF4-FFF2-40B4-BE49-F238E27FC236}">
                  <a16:creationId xmlns:a16="http://schemas.microsoft.com/office/drawing/2014/main" id="{C9DA79B8-3148-4E27-B611-F7F4438E5075}"/>
                </a:ext>
              </a:extLst>
            </p:cNvPr>
            <p:cNvGrpSpPr/>
            <p:nvPr/>
          </p:nvGrpSpPr>
          <p:grpSpPr>
            <a:xfrm>
              <a:off x="3351373" y="3111280"/>
              <a:ext cx="188449" cy="834973"/>
              <a:chOff x="10641180" y="500718"/>
              <a:chExt cx="247650" cy="1097280"/>
            </a:xfrm>
            <a:solidFill>
              <a:schemeClr val="accent6"/>
            </a:solidFill>
          </p:grpSpPr>
          <p:sp>
            <p:nvSpPr>
              <p:cNvPr id="97" name="Rectangle: Rounded Corners 59">
                <a:extLst>
                  <a:ext uri="{FF2B5EF4-FFF2-40B4-BE49-F238E27FC236}">
                    <a16:creationId xmlns:a16="http://schemas.microsoft.com/office/drawing/2014/main" id="{01CF1E47-52F3-414D-B215-D9315D3C774E}"/>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Rectangle: Rounded Corners 60">
                <a:extLst>
                  <a:ext uri="{FF2B5EF4-FFF2-40B4-BE49-F238E27FC236}">
                    <a16:creationId xmlns:a16="http://schemas.microsoft.com/office/drawing/2014/main" id="{CD42EF85-3EFB-4691-BAC8-7F22E848C44C}"/>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8" name="Group 50">
              <a:extLst>
                <a:ext uri="{FF2B5EF4-FFF2-40B4-BE49-F238E27FC236}">
                  <a16:creationId xmlns:a16="http://schemas.microsoft.com/office/drawing/2014/main" id="{472954DB-57F6-406D-B5E4-9B7498924C85}"/>
                </a:ext>
              </a:extLst>
            </p:cNvPr>
            <p:cNvGrpSpPr/>
            <p:nvPr/>
          </p:nvGrpSpPr>
          <p:grpSpPr>
            <a:xfrm>
              <a:off x="4028873" y="3339995"/>
              <a:ext cx="188449" cy="834973"/>
              <a:chOff x="10641180" y="500718"/>
              <a:chExt cx="247650" cy="1097280"/>
            </a:xfrm>
          </p:grpSpPr>
          <p:sp>
            <p:nvSpPr>
              <p:cNvPr id="95" name="Rectangle: Rounded Corners 57">
                <a:extLst>
                  <a:ext uri="{FF2B5EF4-FFF2-40B4-BE49-F238E27FC236}">
                    <a16:creationId xmlns:a16="http://schemas.microsoft.com/office/drawing/2014/main" id="{7EF43F2D-C393-4D0F-AAD5-018F5E62BFB3}"/>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Rectangle: Rounded Corners 58">
                <a:extLst>
                  <a:ext uri="{FF2B5EF4-FFF2-40B4-BE49-F238E27FC236}">
                    <a16:creationId xmlns:a16="http://schemas.microsoft.com/office/drawing/2014/main" id="{2F48BF36-128E-4C27-BF22-83DB0B90E3E2}"/>
                  </a:ext>
                </a:extLst>
              </p:cNvPr>
              <p:cNvSpPr/>
              <p:nvPr/>
            </p:nvSpPr>
            <p:spPr>
              <a:xfrm>
                <a:off x="10641180" y="741341"/>
                <a:ext cx="247650" cy="39621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9" name="Group 51">
              <a:extLst>
                <a:ext uri="{FF2B5EF4-FFF2-40B4-BE49-F238E27FC236}">
                  <a16:creationId xmlns:a16="http://schemas.microsoft.com/office/drawing/2014/main" id="{0F1A3799-F13A-4E45-970F-F3CD3F972295}"/>
                </a:ext>
              </a:extLst>
            </p:cNvPr>
            <p:cNvGrpSpPr/>
            <p:nvPr/>
          </p:nvGrpSpPr>
          <p:grpSpPr>
            <a:xfrm>
              <a:off x="3780152" y="3424981"/>
              <a:ext cx="188449" cy="1391622"/>
              <a:chOff x="10641180" y="438150"/>
              <a:chExt cx="247650" cy="1828800"/>
            </a:xfrm>
          </p:grpSpPr>
          <p:sp>
            <p:nvSpPr>
              <p:cNvPr id="93" name="Rectangle: Rounded Corners 55">
                <a:extLst>
                  <a:ext uri="{FF2B5EF4-FFF2-40B4-BE49-F238E27FC236}">
                    <a16:creationId xmlns:a16="http://schemas.microsoft.com/office/drawing/2014/main" id="{A47F1779-825D-40F2-96CF-4E01314A9DA8}"/>
                  </a:ext>
                </a:extLst>
              </p:cNvPr>
              <p:cNvSpPr/>
              <p:nvPr/>
            </p:nvSpPr>
            <p:spPr>
              <a:xfrm>
                <a:off x="10751289" y="438150"/>
                <a:ext cx="27432" cy="18288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Rectangle: Rounded Corners 56">
                <a:extLst>
                  <a:ext uri="{FF2B5EF4-FFF2-40B4-BE49-F238E27FC236}">
                    <a16:creationId xmlns:a16="http://schemas.microsoft.com/office/drawing/2014/main" id="{C51E7718-2B11-43FF-A6E2-7C505E4B2803}"/>
                  </a:ext>
                </a:extLst>
              </p:cNvPr>
              <p:cNvSpPr/>
              <p:nvPr/>
            </p:nvSpPr>
            <p:spPr>
              <a:xfrm>
                <a:off x="10641180" y="1044533"/>
                <a:ext cx="247650" cy="36338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90" name="Group 52">
              <a:extLst>
                <a:ext uri="{FF2B5EF4-FFF2-40B4-BE49-F238E27FC236}">
                  <a16:creationId xmlns:a16="http://schemas.microsoft.com/office/drawing/2014/main" id="{66D01535-A718-475C-AA47-1EDA229071B5}"/>
                </a:ext>
              </a:extLst>
            </p:cNvPr>
            <p:cNvGrpSpPr/>
            <p:nvPr/>
          </p:nvGrpSpPr>
          <p:grpSpPr>
            <a:xfrm>
              <a:off x="6056432" y="1499565"/>
              <a:ext cx="188449" cy="834973"/>
              <a:chOff x="10641180" y="605206"/>
              <a:chExt cx="247650" cy="1097280"/>
            </a:xfrm>
          </p:grpSpPr>
          <p:sp>
            <p:nvSpPr>
              <p:cNvPr id="91" name="Rectangle: Rounded Corners 53">
                <a:extLst>
                  <a:ext uri="{FF2B5EF4-FFF2-40B4-BE49-F238E27FC236}">
                    <a16:creationId xmlns:a16="http://schemas.microsoft.com/office/drawing/2014/main" id="{B60110AB-6704-4B24-ABE8-AC38E968B383}"/>
                  </a:ext>
                </a:extLst>
              </p:cNvPr>
              <p:cNvSpPr/>
              <p:nvPr/>
            </p:nvSpPr>
            <p:spPr>
              <a:xfrm>
                <a:off x="10751289" y="605206"/>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 name="Rectangle: Rounded Corners 54">
                <a:extLst>
                  <a:ext uri="{FF2B5EF4-FFF2-40B4-BE49-F238E27FC236}">
                    <a16:creationId xmlns:a16="http://schemas.microsoft.com/office/drawing/2014/main" id="{BDCDA93F-E1FD-42E3-BB5D-0618EDFD105C}"/>
                  </a:ext>
                </a:extLst>
              </p:cNvPr>
              <p:cNvSpPr/>
              <p:nvPr/>
            </p:nvSpPr>
            <p:spPr>
              <a:xfrm>
                <a:off x="10641180" y="684304"/>
                <a:ext cx="247650" cy="82577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141" name="Group 103">
            <a:extLst>
              <a:ext uri="{FF2B5EF4-FFF2-40B4-BE49-F238E27FC236}">
                <a16:creationId xmlns:a16="http://schemas.microsoft.com/office/drawing/2014/main" id="{D554D519-AF03-43CC-929E-57B4B5EB3E31}"/>
              </a:ext>
            </a:extLst>
          </p:cNvPr>
          <p:cNvGrpSpPr/>
          <p:nvPr/>
        </p:nvGrpSpPr>
        <p:grpSpPr>
          <a:xfrm>
            <a:off x="16197431" y="5739802"/>
            <a:ext cx="1023769" cy="367546"/>
            <a:chOff x="6409688" y="3227337"/>
            <a:chExt cx="1023769" cy="367546"/>
          </a:xfrm>
        </p:grpSpPr>
        <p:sp>
          <p:nvSpPr>
            <p:cNvPr id="142" name="Arrow: Pentagon 104">
              <a:extLst>
                <a:ext uri="{FF2B5EF4-FFF2-40B4-BE49-F238E27FC236}">
                  <a16:creationId xmlns:a16="http://schemas.microsoft.com/office/drawing/2014/main" id="{715426DC-25D8-4DC3-93F0-1CF1B28F70F2}"/>
                </a:ext>
              </a:extLst>
            </p:cNvPr>
            <p:cNvSpPr/>
            <p:nvPr/>
          </p:nvSpPr>
          <p:spPr>
            <a:xfrm flipH="1">
              <a:off x="6409688" y="3229123"/>
              <a:ext cx="1023769" cy="36576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143" name="TextBox 105">
              <a:extLst>
                <a:ext uri="{FF2B5EF4-FFF2-40B4-BE49-F238E27FC236}">
                  <a16:creationId xmlns:a16="http://schemas.microsoft.com/office/drawing/2014/main" id="{C326375C-3151-45DC-9315-BD3F6B4E1D3E}"/>
                </a:ext>
              </a:extLst>
            </p:cNvPr>
            <p:cNvSpPr txBox="1"/>
            <p:nvPr/>
          </p:nvSpPr>
          <p:spPr>
            <a:xfrm>
              <a:off x="6640850" y="3227337"/>
              <a:ext cx="773241" cy="261610"/>
            </a:xfrm>
            <a:prstGeom prst="rect">
              <a:avLst/>
            </a:prstGeom>
            <a:noFill/>
          </p:spPr>
          <p:txBody>
            <a:bodyPr wrap="square" rtlCol="0">
              <a:spAutoFit/>
            </a:bodyPr>
            <a:lstStyle/>
            <a:p>
              <a:pPr algn="ctr"/>
              <a:r>
                <a:rPr lang="es-ES" altLang="ko-KR" sz="1100" b="1">
                  <a:solidFill>
                    <a:schemeClr val="bg1"/>
                  </a:solidFill>
                  <a:cs typeface="Arial" pitchFamily="34" charset="0"/>
                </a:rPr>
                <a:t>Estudoos</a:t>
              </a:r>
            </a:p>
          </p:txBody>
        </p:sp>
      </p:grpSp>
      <p:grpSp>
        <p:nvGrpSpPr>
          <p:cNvPr id="144" name="Group 106">
            <a:extLst>
              <a:ext uri="{FF2B5EF4-FFF2-40B4-BE49-F238E27FC236}">
                <a16:creationId xmlns:a16="http://schemas.microsoft.com/office/drawing/2014/main" id="{559A3C6B-B1E8-4FAF-B391-DC11517A2222}"/>
              </a:ext>
            </a:extLst>
          </p:cNvPr>
          <p:cNvGrpSpPr/>
          <p:nvPr/>
        </p:nvGrpSpPr>
        <p:grpSpPr>
          <a:xfrm>
            <a:off x="14361068" y="5143500"/>
            <a:ext cx="1023769" cy="367546"/>
            <a:chOff x="6607592" y="3846877"/>
            <a:chExt cx="1023769" cy="367546"/>
          </a:xfrm>
        </p:grpSpPr>
        <p:sp>
          <p:nvSpPr>
            <p:cNvPr id="145" name="Arrow: Pentagon 107">
              <a:extLst>
                <a:ext uri="{FF2B5EF4-FFF2-40B4-BE49-F238E27FC236}">
                  <a16:creationId xmlns:a16="http://schemas.microsoft.com/office/drawing/2014/main" id="{FE4EE487-AA08-45C1-8BC1-882B45B84F52}"/>
                </a:ext>
              </a:extLst>
            </p:cNvPr>
            <p:cNvSpPr/>
            <p:nvPr/>
          </p:nvSpPr>
          <p:spPr>
            <a:xfrm>
              <a:off x="6607592" y="3848663"/>
              <a:ext cx="1023769" cy="36576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46" name="TextBox 108">
              <a:extLst>
                <a:ext uri="{FF2B5EF4-FFF2-40B4-BE49-F238E27FC236}">
                  <a16:creationId xmlns:a16="http://schemas.microsoft.com/office/drawing/2014/main" id="{10EB5F20-7833-4160-9D75-47ABD6263A27}"/>
                </a:ext>
              </a:extLst>
            </p:cNvPr>
            <p:cNvSpPr txBox="1"/>
            <p:nvPr/>
          </p:nvSpPr>
          <p:spPr>
            <a:xfrm>
              <a:off x="6640850" y="3846877"/>
              <a:ext cx="773241" cy="230832"/>
            </a:xfrm>
            <a:prstGeom prst="rect">
              <a:avLst/>
            </a:prstGeom>
            <a:noFill/>
          </p:spPr>
          <p:txBody>
            <a:bodyPr wrap="square" rtlCol="0">
              <a:spAutoFit/>
            </a:bodyPr>
            <a:lstStyle/>
            <a:p>
              <a:pPr algn="ctr"/>
              <a:r>
                <a:rPr lang="es-ES" altLang="ko-KR" sz="900" b="1" dirty="0">
                  <a:solidFill>
                    <a:schemeClr val="bg1"/>
                  </a:solidFill>
                  <a:cs typeface="Arial" pitchFamily="34" charset="0"/>
                </a:rPr>
                <a:t>Estadísticas</a:t>
              </a:r>
            </a:p>
          </p:txBody>
        </p:sp>
      </p:grpSp>
      <p:grpSp>
        <p:nvGrpSpPr>
          <p:cNvPr id="147" name="Group 109">
            <a:extLst>
              <a:ext uri="{FF2B5EF4-FFF2-40B4-BE49-F238E27FC236}">
                <a16:creationId xmlns:a16="http://schemas.microsoft.com/office/drawing/2014/main" id="{E870759E-11DB-401D-9EBF-0C8639D18383}"/>
              </a:ext>
            </a:extLst>
          </p:cNvPr>
          <p:cNvGrpSpPr/>
          <p:nvPr/>
        </p:nvGrpSpPr>
        <p:grpSpPr>
          <a:xfrm>
            <a:off x="13259243" y="6044700"/>
            <a:ext cx="1023769" cy="367546"/>
            <a:chOff x="6607592" y="3846877"/>
            <a:chExt cx="1023769" cy="367546"/>
          </a:xfrm>
        </p:grpSpPr>
        <p:sp>
          <p:nvSpPr>
            <p:cNvPr id="148" name="Arrow: Pentagon 110">
              <a:extLst>
                <a:ext uri="{FF2B5EF4-FFF2-40B4-BE49-F238E27FC236}">
                  <a16:creationId xmlns:a16="http://schemas.microsoft.com/office/drawing/2014/main" id="{68A9341D-4DC8-41C3-86C9-78496B754127}"/>
                </a:ext>
              </a:extLst>
            </p:cNvPr>
            <p:cNvSpPr/>
            <p:nvPr/>
          </p:nvSpPr>
          <p:spPr>
            <a:xfrm>
              <a:off x="6607592" y="3848663"/>
              <a:ext cx="1023769" cy="36576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49" name="TextBox 111">
              <a:extLst>
                <a:ext uri="{FF2B5EF4-FFF2-40B4-BE49-F238E27FC236}">
                  <a16:creationId xmlns:a16="http://schemas.microsoft.com/office/drawing/2014/main" id="{FC2AC344-0D75-4B43-808A-DC64B96194D8}"/>
                </a:ext>
              </a:extLst>
            </p:cNvPr>
            <p:cNvSpPr txBox="1"/>
            <p:nvPr/>
          </p:nvSpPr>
          <p:spPr>
            <a:xfrm>
              <a:off x="6640850" y="3846877"/>
              <a:ext cx="773241" cy="276999"/>
            </a:xfrm>
            <a:prstGeom prst="rect">
              <a:avLst/>
            </a:prstGeom>
            <a:noFill/>
          </p:spPr>
          <p:txBody>
            <a:bodyPr wrap="square" rtlCol="0">
              <a:spAutoFit/>
            </a:bodyPr>
            <a:lstStyle/>
            <a:p>
              <a:pPr algn="ctr"/>
              <a:r>
                <a:rPr lang="es-ES" altLang="ko-KR" sz="1200" b="1" dirty="0">
                  <a:solidFill>
                    <a:schemeClr val="bg1"/>
                  </a:solidFill>
                  <a:cs typeface="Arial" pitchFamily="34" charset="0"/>
                </a:rPr>
                <a:t>Socios</a:t>
              </a:r>
            </a:p>
          </p:txBody>
        </p:sp>
      </p:grpSp>
      <p:grpSp>
        <p:nvGrpSpPr>
          <p:cNvPr id="150" name="Group 112">
            <a:extLst>
              <a:ext uri="{FF2B5EF4-FFF2-40B4-BE49-F238E27FC236}">
                <a16:creationId xmlns:a16="http://schemas.microsoft.com/office/drawing/2014/main" id="{6BCD97B9-DDFB-44F0-B8E1-9FF32FD3C965}"/>
              </a:ext>
            </a:extLst>
          </p:cNvPr>
          <p:cNvGrpSpPr/>
          <p:nvPr/>
        </p:nvGrpSpPr>
        <p:grpSpPr>
          <a:xfrm>
            <a:off x="13702928" y="7512422"/>
            <a:ext cx="1023769" cy="367546"/>
            <a:chOff x="6409688" y="3227337"/>
            <a:chExt cx="1023769" cy="367546"/>
          </a:xfrm>
        </p:grpSpPr>
        <p:sp>
          <p:nvSpPr>
            <p:cNvPr id="151" name="Arrow: Pentagon 113">
              <a:extLst>
                <a:ext uri="{FF2B5EF4-FFF2-40B4-BE49-F238E27FC236}">
                  <a16:creationId xmlns:a16="http://schemas.microsoft.com/office/drawing/2014/main" id="{A0E492A4-2437-436B-82D0-04D0F2FCF221}"/>
                </a:ext>
              </a:extLst>
            </p:cNvPr>
            <p:cNvSpPr/>
            <p:nvPr/>
          </p:nvSpPr>
          <p:spPr>
            <a:xfrm flipH="1">
              <a:off x="6409688" y="3229123"/>
              <a:ext cx="1023769" cy="36576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900"/>
            </a:p>
          </p:txBody>
        </p:sp>
        <p:sp>
          <p:nvSpPr>
            <p:cNvPr id="152" name="TextBox 114">
              <a:extLst>
                <a:ext uri="{FF2B5EF4-FFF2-40B4-BE49-F238E27FC236}">
                  <a16:creationId xmlns:a16="http://schemas.microsoft.com/office/drawing/2014/main" id="{91B39B8E-E882-4F0E-9D44-881212BF6B87}"/>
                </a:ext>
              </a:extLst>
            </p:cNvPr>
            <p:cNvSpPr txBox="1"/>
            <p:nvPr/>
          </p:nvSpPr>
          <p:spPr>
            <a:xfrm>
              <a:off x="6640850" y="3227337"/>
              <a:ext cx="773241" cy="230832"/>
            </a:xfrm>
            <a:prstGeom prst="rect">
              <a:avLst/>
            </a:prstGeom>
            <a:noFill/>
          </p:spPr>
          <p:txBody>
            <a:bodyPr wrap="square" rtlCol="0">
              <a:spAutoFit/>
            </a:bodyPr>
            <a:lstStyle/>
            <a:p>
              <a:pPr algn="ctr"/>
              <a:r>
                <a:rPr lang="es-ES" altLang="ko-KR" sz="900" b="1" dirty="0">
                  <a:solidFill>
                    <a:schemeClr val="bg1"/>
                  </a:solidFill>
                  <a:cs typeface="Arial" pitchFamily="34" charset="0"/>
                </a:rPr>
                <a:t>Comunidad</a:t>
              </a:r>
            </a:p>
          </p:txBody>
        </p:sp>
      </p:grpSp>
      <p:grpSp>
        <p:nvGrpSpPr>
          <p:cNvPr id="153" name="Group 26">
            <a:extLst>
              <a:ext uri="{FF2B5EF4-FFF2-40B4-BE49-F238E27FC236}">
                <a16:creationId xmlns:a16="http://schemas.microsoft.com/office/drawing/2014/main" id="{2493D599-DA55-421A-9748-5699E2DCFFFC}"/>
              </a:ext>
            </a:extLst>
          </p:cNvPr>
          <p:cNvGrpSpPr/>
          <p:nvPr/>
        </p:nvGrpSpPr>
        <p:grpSpPr>
          <a:xfrm>
            <a:off x="13545366" y="2362236"/>
            <a:ext cx="1868253" cy="1574503"/>
            <a:chOff x="4842167" y="5265490"/>
            <a:chExt cx="1119554" cy="1014288"/>
          </a:xfrm>
        </p:grpSpPr>
        <p:grpSp>
          <p:nvGrpSpPr>
            <p:cNvPr id="154" name="Group 13">
              <a:extLst>
                <a:ext uri="{FF2B5EF4-FFF2-40B4-BE49-F238E27FC236}">
                  <a16:creationId xmlns:a16="http://schemas.microsoft.com/office/drawing/2014/main" id="{22596DC4-6AF6-4E2F-BF96-27415CD6A31F}"/>
                </a:ext>
              </a:extLst>
            </p:cNvPr>
            <p:cNvGrpSpPr/>
            <p:nvPr/>
          </p:nvGrpSpPr>
          <p:grpSpPr>
            <a:xfrm>
              <a:off x="4842167" y="5478932"/>
              <a:ext cx="1119554" cy="800846"/>
              <a:chOff x="3734285" y="3060373"/>
              <a:chExt cx="1119554" cy="800846"/>
            </a:xfrm>
          </p:grpSpPr>
          <p:sp>
            <p:nvSpPr>
              <p:cNvPr id="162" name="Rectangle 14">
                <a:extLst>
                  <a:ext uri="{FF2B5EF4-FFF2-40B4-BE49-F238E27FC236}">
                    <a16:creationId xmlns:a16="http://schemas.microsoft.com/office/drawing/2014/main" id="{0A4F2CE5-651C-4B3E-9FBA-0F11E5BEACA3}"/>
                  </a:ext>
                </a:extLst>
              </p:cNvPr>
              <p:cNvSpPr/>
              <p:nvPr/>
            </p:nvSpPr>
            <p:spPr>
              <a:xfrm>
                <a:off x="3734285" y="3585834"/>
                <a:ext cx="158262" cy="2753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5">
                <a:extLst>
                  <a:ext uri="{FF2B5EF4-FFF2-40B4-BE49-F238E27FC236}">
                    <a16:creationId xmlns:a16="http://schemas.microsoft.com/office/drawing/2014/main" id="{5896453F-C653-4DBA-91C7-3CBC5554287B}"/>
                  </a:ext>
                </a:extLst>
              </p:cNvPr>
              <p:cNvSpPr/>
              <p:nvPr/>
            </p:nvSpPr>
            <p:spPr>
              <a:xfrm>
                <a:off x="3974608" y="3317251"/>
                <a:ext cx="158262" cy="543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Rectangle 16">
                <a:extLst>
                  <a:ext uri="{FF2B5EF4-FFF2-40B4-BE49-F238E27FC236}">
                    <a16:creationId xmlns:a16="http://schemas.microsoft.com/office/drawing/2014/main" id="{3B1723E3-5A91-464A-8DEC-846A9C546865}"/>
                  </a:ext>
                </a:extLst>
              </p:cNvPr>
              <p:cNvSpPr/>
              <p:nvPr/>
            </p:nvSpPr>
            <p:spPr>
              <a:xfrm>
                <a:off x="4214931" y="3455681"/>
                <a:ext cx="158262" cy="4055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7">
                <a:extLst>
                  <a:ext uri="{FF2B5EF4-FFF2-40B4-BE49-F238E27FC236}">
                    <a16:creationId xmlns:a16="http://schemas.microsoft.com/office/drawing/2014/main" id="{50E9EB4E-D5E4-4BE0-BD4F-A549F44AD915}"/>
                  </a:ext>
                </a:extLst>
              </p:cNvPr>
              <p:cNvSpPr/>
              <p:nvPr/>
            </p:nvSpPr>
            <p:spPr>
              <a:xfrm>
                <a:off x="4455254" y="3326642"/>
                <a:ext cx="158262" cy="5345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8">
                <a:extLst>
                  <a:ext uri="{FF2B5EF4-FFF2-40B4-BE49-F238E27FC236}">
                    <a16:creationId xmlns:a16="http://schemas.microsoft.com/office/drawing/2014/main" id="{8C01E1AC-9A2E-40A0-ACDE-9BD6B2AD709A}"/>
                  </a:ext>
                </a:extLst>
              </p:cNvPr>
              <p:cNvSpPr/>
              <p:nvPr/>
            </p:nvSpPr>
            <p:spPr>
              <a:xfrm>
                <a:off x="4695577" y="3060373"/>
                <a:ext cx="158262" cy="8008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5" name="Group 19">
              <a:extLst>
                <a:ext uri="{FF2B5EF4-FFF2-40B4-BE49-F238E27FC236}">
                  <a16:creationId xmlns:a16="http://schemas.microsoft.com/office/drawing/2014/main" id="{68434920-7447-44CF-862B-FB85FDC54B8C}"/>
                </a:ext>
              </a:extLst>
            </p:cNvPr>
            <p:cNvGrpSpPr/>
            <p:nvPr/>
          </p:nvGrpSpPr>
          <p:grpSpPr>
            <a:xfrm>
              <a:off x="4875025" y="5265490"/>
              <a:ext cx="1053838" cy="635103"/>
              <a:chOff x="3767143" y="2846931"/>
              <a:chExt cx="1053838" cy="635103"/>
            </a:xfrm>
          </p:grpSpPr>
          <p:sp>
            <p:nvSpPr>
              <p:cNvPr id="156" name="Freeform: Shape 20">
                <a:extLst>
                  <a:ext uri="{FF2B5EF4-FFF2-40B4-BE49-F238E27FC236}">
                    <a16:creationId xmlns:a16="http://schemas.microsoft.com/office/drawing/2014/main" id="{19DE55B4-1244-42CB-9D54-0B899324A977}"/>
                  </a:ext>
                </a:extLst>
              </p:cNvPr>
              <p:cNvSpPr/>
              <p:nvPr/>
            </p:nvSpPr>
            <p:spPr>
              <a:xfrm>
                <a:off x="3813737" y="2889799"/>
                <a:ext cx="967795" cy="543968"/>
              </a:xfrm>
              <a:custGeom>
                <a:avLst/>
                <a:gdLst>
                  <a:gd name="connsiteX0" fmla="*/ 0 w 967795"/>
                  <a:gd name="connsiteY0" fmla="*/ 543968 h 543968"/>
                  <a:gd name="connsiteX1" fmla="*/ 240280 w 967795"/>
                  <a:gd name="connsiteY1" fmla="*/ 233606 h 543968"/>
                  <a:gd name="connsiteX2" fmla="*/ 490572 w 967795"/>
                  <a:gd name="connsiteY2" fmla="*/ 423828 h 543968"/>
                  <a:gd name="connsiteX3" fmla="*/ 724178 w 967795"/>
                  <a:gd name="connsiteY3" fmla="*/ 280327 h 543968"/>
                  <a:gd name="connsiteX4" fmla="*/ 967795 w 967795"/>
                  <a:gd name="connsiteY4" fmla="*/ 0 h 543968"/>
                  <a:gd name="connsiteX0" fmla="*/ 0 w 967795"/>
                  <a:gd name="connsiteY0" fmla="*/ 543968 h 543968"/>
                  <a:gd name="connsiteX1" fmla="*/ 230044 w 967795"/>
                  <a:gd name="connsiteY1" fmla="*/ 233606 h 543968"/>
                  <a:gd name="connsiteX2" fmla="*/ 490572 w 967795"/>
                  <a:gd name="connsiteY2" fmla="*/ 423828 h 543968"/>
                  <a:gd name="connsiteX3" fmla="*/ 724178 w 967795"/>
                  <a:gd name="connsiteY3" fmla="*/ 280327 h 543968"/>
                  <a:gd name="connsiteX4" fmla="*/ 967795 w 967795"/>
                  <a:gd name="connsiteY4" fmla="*/ 0 h 543968"/>
                  <a:gd name="connsiteX0" fmla="*/ 0 w 967795"/>
                  <a:gd name="connsiteY0" fmla="*/ 543968 h 543968"/>
                  <a:gd name="connsiteX1" fmla="*/ 230044 w 967795"/>
                  <a:gd name="connsiteY1" fmla="*/ 233606 h 543968"/>
                  <a:gd name="connsiteX2" fmla="*/ 480336 w 967795"/>
                  <a:gd name="connsiteY2" fmla="*/ 430652 h 543968"/>
                  <a:gd name="connsiteX3" fmla="*/ 724178 w 967795"/>
                  <a:gd name="connsiteY3" fmla="*/ 280327 h 543968"/>
                  <a:gd name="connsiteX4" fmla="*/ 967795 w 967795"/>
                  <a:gd name="connsiteY4" fmla="*/ 0 h 543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95" h="543968">
                    <a:moveTo>
                      <a:pt x="0" y="543968"/>
                    </a:moveTo>
                    <a:lnTo>
                      <a:pt x="230044" y="233606"/>
                    </a:lnTo>
                    <a:lnTo>
                      <a:pt x="480336" y="430652"/>
                    </a:lnTo>
                    <a:lnTo>
                      <a:pt x="724178" y="280327"/>
                    </a:lnTo>
                    <a:lnTo>
                      <a:pt x="967795" y="0"/>
                    </a:lnTo>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21">
                <a:extLst>
                  <a:ext uri="{FF2B5EF4-FFF2-40B4-BE49-F238E27FC236}">
                    <a16:creationId xmlns:a16="http://schemas.microsoft.com/office/drawing/2014/main" id="{353B4043-8530-4D9E-86B6-D709A1D3C910}"/>
                  </a:ext>
                </a:extLst>
              </p:cNvPr>
              <p:cNvSpPr/>
              <p:nvPr/>
            </p:nvSpPr>
            <p:spPr>
              <a:xfrm>
                <a:off x="3767143" y="3389488"/>
                <a:ext cx="92546" cy="92546"/>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22">
                <a:extLst>
                  <a:ext uri="{FF2B5EF4-FFF2-40B4-BE49-F238E27FC236}">
                    <a16:creationId xmlns:a16="http://schemas.microsoft.com/office/drawing/2014/main" id="{7690C4B5-F9D2-4172-B5D4-0E47A8F8E7AF}"/>
                  </a:ext>
                </a:extLst>
              </p:cNvPr>
              <p:cNvSpPr/>
              <p:nvPr/>
            </p:nvSpPr>
            <p:spPr>
              <a:xfrm>
                <a:off x="4000642" y="3081351"/>
                <a:ext cx="92546" cy="92546"/>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23">
                <a:extLst>
                  <a:ext uri="{FF2B5EF4-FFF2-40B4-BE49-F238E27FC236}">
                    <a16:creationId xmlns:a16="http://schemas.microsoft.com/office/drawing/2014/main" id="{5170E3BA-F367-4EAF-A61F-899559CFDBBB}"/>
                  </a:ext>
                </a:extLst>
              </p:cNvPr>
              <p:cNvSpPr/>
              <p:nvPr/>
            </p:nvSpPr>
            <p:spPr>
              <a:xfrm>
                <a:off x="4247789" y="3267775"/>
                <a:ext cx="92546" cy="92546"/>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24">
                <a:extLst>
                  <a:ext uri="{FF2B5EF4-FFF2-40B4-BE49-F238E27FC236}">
                    <a16:creationId xmlns:a16="http://schemas.microsoft.com/office/drawing/2014/main" id="{3D4322C3-9311-4F01-8010-4BFC5E1F1CFF}"/>
                  </a:ext>
                </a:extLst>
              </p:cNvPr>
              <p:cNvSpPr/>
              <p:nvPr/>
            </p:nvSpPr>
            <p:spPr>
              <a:xfrm>
                <a:off x="4488112" y="3127624"/>
                <a:ext cx="92546" cy="92546"/>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25">
                <a:extLst>
                  <a:ext uri="{FF2B5EF4-FFF2-40B4-BE49-F238E27FC236}">
                    <a16:creationId xmlns:a16="http://schemas.microsoft.com/office/drawing/2014/main" id="{FDFBA8EC-6B5E-4464-91CC-DC8E720F26D9}"/>
                  </a:ext>
                </a:extLst>
              </p:cNvPr>
              <p:cNvSpPr/>
              <p:nvPr/>
            </p:nvSpPr>
            <p:spPr>
              <a:xfrm>
                <a:off x="4728435" y="2846931"/>
                <a:ext cx="92546" cy="92546"/>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83" name="Gráfico 182" descr="Badge con relleno sólido">
            <a:extLst>
              <a:ext uri="{FF2B5EF4-FFF2-40B4-BE49-F238E27FC236}">
                <a16:creationId xmlns:a16="http://schemas.microsoft.com/office/drawing/2014/main" id="{59546E38-5A91-48C3-AC61-50C42ED16E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937806" y="539739"/>
            <a:ext cx="914400" cy="914400"/>
          </a:xfrm>
          <a:prstGeom prst="rect">
            <a:avLst/>
          </a:prstGeom>
        </p:spPr>
      </p:pic>
    </p:spTree>
    <p:extLst>
      <p:ext uri="{BB962C8B-B14F-4D97-AF65-F5344CB8AC3E}">
        <p14:creationId xmlns:p14="http://schemas.microsoft.com/office/powerpoint/2010/main" val="123021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086976" cy="10287000"/>
          </a:xfrm>
          <a:prstGeom prst="rect">
            <a:avLst/>
          </a:prstGeom>
          <a:solidFill>
            <a:srgbClr val="254E72"/>
          </a:solidFill>
        </p:spPr>
      </p:sp>
      <p:grpSp>
        <p:nvGrpSpPr>
          <p:cNvPr id="3" name="Group 3"/>
          <p:cNvGrpSpPr/>
          <p:nvPr/>
        </p:nvGrpSpPr>
        <p:grpSpPr>
          <a:xfrm>
            <a:off x="0" y="996940"/>
            <a:ext cx="18288000" cy="63520"/>
            <a:chOff x="0" y="0"/>
            <a:chExt cx="24384000" cy="84693"/>
          </a:xfrm>
        </p:grpSpPr>
        <p:sp>
          <p:nvSpPr>
            <p:cNvPr id="4" name="AutoShape 4"/>
            <p:cNvSpPr/>
            <p:nvPr/>
          </p:nvSpPr>
          <p:spPr>
            <a:xfrm>
              <a:off x="0" y="35963"/>
              <a:ext cx="24384000" cy="12766"/>
            </a:xfrm>
            <a:prstGeom prst="rect">
              <a:avLst/>
            </a:prstGeom>
            <a:solidFill>
              <a:srgbClr val="C0E8DF"/>
            </a:solidFill>
          </p:spPr>
        </p:sp>
        <p:sp>
          <p:nvSpPr>
            <p:cNvPr id="5" name="AutoShape 5"/>
            <p:cNvSpPr/>
            <p:nvPr/>
          </p:nvSpPr>
          <p:spPr>
            <a:xfrm rot="-5400000">
              <a:off x="782383" y="-782383"/>
              <a:ext cx="84693" cy="1649458"/>
            </a:xfrm>
            <a:prstGeom prst="rect">
              <a:avLst/>
            </a:prstGeom>
            <a:solidFill>
              <a:srgbClr val="C0E8DF"/>
            </a:solidFill>
          </p:spPr>
        </p:sp>
      </p:grpSp>
      <p:sp>
        <p:nvSpPr>
          <p:cNvPr id="6" name="AutoShape 6"/>
          <p:cNvSpPr/>
          <p:nvPr/>
        </p:nvSpPr>
        <p:spPr>
          <a:xfrm>
            <a:off x="7401722" y="2424963"/>
            <a:ext cx="151558" cy="153693"/>
          </a:xfrm>
          <a:prstGeom prst="rect">
            <a:avLst/>
          </a:prstGeom>
          <a:solidFill>
            <a:srgbClr val="254E72"/>
          </a:solidFill>
        </p:spPr>
      </p:sp>
      <p:sp>
        <p:nvSpPr>
          <p:cNvPr id="7" name="TextBox 7"/>
          <p:cNvSpPr txBox="1"/>
          <p:nvPr/>
        </p:nvSpPr>
        <p:spPr>
          <a:xfrm>
            <a:off x="618547" y="2362236"/>
            <a:ext cx="5257800" cy="5078313"/>
          </a:xfrm>
          <a:prstGeom prst="rect">
            <a:avLst/>
          </a:prstGeom>
        </p:spPr>
        <p:txBody>
          <a:bodyPr wrap="square" lIns="0" tIns="0" rIns="0" bIns="0" rtlCol="0" anchor="t">
            <a:spAutoFit/>
          </a:bodyPr>
          <a:lstStyle/>
          <a:p>
            <a:pPr>
              <a:lnSpc>
                <a:spcPts val="6600"/>
              </a:lnSpc>
            </a:pPr>
            <a:r>
              <a:rPr lang="es-ES" sz="5500" dirty="0">
                <a:solidFill>
                  <a:srgbClr val="FEFFFF"/>
                </a:solidFill>
                <a:latin typeface="Telegraf"/>
              </a:rPr>
              <a:t>¿Cuál son las expectativas clave de la función de monitoreo estratégico?</a:t>
            </a:r>
          </a:p>
        </p:txBody>
      </p:sp>
      <p:grpSp>
        <p:nvGrpSpPr>
          <p:cNvPr id="8" name="Group 8"/>
          <p:cNvGrpSpPr/>
          <p:nvPr/>
        </p:nvGrpSpPr>
        <p:grpSpPr>
          <a:xfrm>
            <a:off x="7911533" y="2292260"/>
            <a:ext cx="3635949" cy="3283709"/>
            <a:chOff x="0" y="0"/>
            <a:chExt cx="4847932" cy="4378279"/>
          </a:xfrm>
        </p:grpSpPr>
        <p:sp>
          <p:nvSpPr>
            <p:cNvPr id="9" name="TextBox 9"/>
            <p:cNvSpPr txBox="1"/>
            <p:nvPr/>
          </p:nvSpPr>
          <p:spPr>
            <a:xfrm>
              <a:off x="0" y="0"/>
              <a:ext cx="4847931" cy="562035"/>
            </a:xfrm>
            <a:prstGeom prst="rect">
              <a:avLst/>
            </a:prstGeom>
          </p:spPr>
          <p:txBody>
            <a:bodyPr lIns="0" tIns="0" rIns="0" bIns="0" rtlCol="0" anchor="t">
              <a:spAutoFit/>
            </a:bodyPr>
            <a:lstStyle/>
            <a:p>
              <a:pPr>
                <a:lnSpc>
                  <a:spcPts val="3360"/>
                </a:lnSpc>
              </a:pPr>
              <a:r>
                <a:rPr lang="es-ES" sz="2800" spc="112" dirty="0">
                  <a:solidFill>
                    <a:srgbClr val="254E72"/>
                  </a:solidFill>
                  <a:latin typeface="Assistant Bold"/>
                </a:rPr>
                <a:t>Gestión de riesgos.</a:t>
              </a:r>
            </a:p>
          </p:txBody>
        </p:sp>
        <p:sp>
          <p:nvSpPr>
            <p:cNvPr id="10" name="TextBox 10"/>
            <p:cNvSpPr txBox="1"/>
            <p:nvPr/>
          </p:nvSpPr>
          <p:spPr>
            <a:xfrm>
              <a:off x="0" y="1338728"/>
              <a:ext cx="4847932" cy="3039551"/>
            </a:xfrm>
            <a:prstGeom prst="rect">
              <a:avLst/>
            </a:prstGeom>
          </p:spPr>
          <p:txBody>
            <a:bodyPr lIns="0" tIns="0" rIns="0" bIns="0" rtlCol="0" anchor="t">
              <a:spAutoFit/>
            </a:bodyPr>
            <a:lstStyle/>
            <a:p>
              <a:pPr>
                <a:lnSpc>
                  <a:spcPts val="3000"/>
                </a:lnSpc>
              </a:pPr>
              <a:r>
                <a:rPr lang="es-ES" sz="2000" dirty="0">
                  <a:solidFill>
                    <a:srgbClr val="254E72"/>
                  </a:solidFill>
                  <a:latin typeface="Assistant Regular"/>
                </a:rPr>
                <a:t>La función de monitoreo estratégico debe adoptar un enfoque </a:t>
              </a:r>
              <a:r>
                <a:rPr lang="es-ES" sz="2000" u="sng" dirty="0">
                  <a:solidFill>
                    <a:srgbClr val="254E72"/>
                  </a:solidFill>
                  <a:latin typeface="Assistant Regular"/>
                </a:rPr>
                <a:t>para gestionar los riesgos: identificación, priorización, mitigación, seguimiento y aseguramiento</a:t>
              </a:r>
              <a:r>
                <a:rPr lang="es-ES" sz="2000" dirty="0">
                  <a:solidFill>
                    <a:srgbClr val="254E72"/>
                  </a:solidFill>
                  <a:latin typeface="Assistant Regular"/>
                </a:rPr>
                <a:t>.</a:t>
              </a:r>
            </a:p>
          </p:txBody>
        </p:sp>
      </p:grpSp>
      <p:grpSp>
        <p:nvGrpSpPr>
          <p:cNvPr id="23" name="Group 23"/>
          <p:cNvGrpSpPr/>
          <p:nvPr/>
        </p:nvGrpSpPr>
        <p:grpSpPr>
          <a:xfrm rot="-10800000">
            <a:off x="1677769" y="8769298"/>
            <a:ext cx="489002" cy="489002"/>
            <a:chOff x="0" y="0"/>
            <a:chExt cx="652003" cy="652003"/>
          </a:xfrm>
        </p:grpSpPr>
        <p:grpSp>
          <p:nvGrpSpPr>
            <p:cNvPr id="24" name="Group 24"/>
            <p:cNvGrpSpPr>
              <a:grpSpLocks noChangeAspect="1"/>
            </p:cNvGrpSpPr>
            <p:nvPr/>
          </p:nvGrpSpPr>
          <p:grpSpPr>
            <a:xfrm rot="-10800000">
              <a:off x="0" y="0"/>
              <a:ext cx="652003" cy="652003"/>
              <a:chOff x="0" y="0"/>
              <a:chExt cx="6355080" cy="6355080"/>
            </a:xfrm>
          </p:grpSpPr>
          <p:sp>
            <p:nvSpPr>
              <p:cNvPr id="25" name="Freeform 2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27" name="Group 27"/>
          <p:cNvGrpSpPr/>
          <p:nvPr/>
        </p:nvGrpSpPr>
        <p:grpSpPr>
          <a:xfrm>
            <a:off x="1028700" y="8769298"/>
            <a:ext cx="489002" cy="489002"/>
            <a:chOff x="0" y="0"/>
            <a:chExt cx="652003" cy="652003"/>
          </a:xfrm>
        </p:grpSpPr>
        <p:grpSp>
          <p:nvGrpSpPr>
            <p:cNvPr id="28" name="Group 28"/>
            <p:cNvGrpSpPr>
              <a:grpSpLocks noChangeAspect="1"/>
            </p:cNvGrpSpPr>
            <p:nvPr/>
          </p:nvGrpSpPr>
          <p:grpSpPr>
            <a:xfrm rot="-10800000">
              <a:off x="0" y="0"/>
              <a:ext cx="652003" cy="652003"/>
              <a:chOff x="0" y="0"/>
              <a:chExt cx="6355080" cy="6355080"/>
            </a:xfrm>
          </p:grpSpPr>
          <p:sp>
            <p:nvSpPr>
              <p:cNvPr id="29" name="Freeform 2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0" name="Picture 3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65" name="Gráfico 64" descr="Badge 3 con relleno sólido">
            <a:extLst>
              <a:ext uri="{FF2B5EF4-FFF2-40B4-BE49-F238E27FC236}">
                <a16:creationId xmlns:a16="http://schemas.microsoft.com/office/drawing/2014/main" id="{345ADEA5-9181-4564-9905-80E8250158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611600" y="539739"/>
            <a:ext cx="914400" cy="914400"/>
          </a:xfrm>
          <a:prstGeom prst="rect">
            <a:avLst/>
          </a:prstGeom>
        </p:spPr>
      </p:pic>
      <p:sp>
        <p:nvSpPr>
          <p:cNvPr id="67" name="Rectangle 7">
            <a:extLst>
              <a:ext uri="{FF2B5EF4-FFF2-40B4-BE49-F238E27FC236}">
                <a16:creationId xmlns:a16="http://schemas.microsoft.com/office/drawing/2014/main" id="{5EBE64C7-27AD-4138-BBB5-34DFDFD5B835}"/>
              </a:ext>
            </a:extLst>
          </p:cNvPr>
          <p:cNvSpPr/>
          <p:nvPr/>
        </p:nvSpPr>
        <p:spPr>
          <a:xfrm>
            <a:off x="14096999" y="3543300"/>
            <a:ext cx="2231711" cy="201368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68" name="Rectangle 15">
            <a:extLst>
              <a:ext uri="{FF2B5EF4-FFF2-40B4-BE49-F238E27FC236}">
                <a16:creationId xmlns:a16="http://schemas.microsoft.com/office/drawing/2014/main" id="{280EAC37-EB20-4086-99DF-ACFABE9D0CFE}"/>
              </a:ext>
            </a:extLst>
          </p:cNvPr>
          <p:cNvSpPr/>
          <p:nvPr/>
        </p:nvSpPr>
        <p:spPr>
          <a:xfrm rot="5400000">
            <a:off x="15027301" y="6727799"/>
            <a:ext cx="2025598" cy="2057400"/>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9" name="Heart 17">
            <a:extLst>
              <a:ext uri="{FF2B5EF4-FFF2-40B4-BE49-F238E27FC236}">
                <a16:creationId xmlns:a16="http://schemas.microsoft.com/office/drawing/2014/main" id="{F33AA829-3423-42DD-BA12-8055C5594D9B}"/>
              </a:ext>
            </a:extLst>
          </p:cNvPr>
          <p:cNvSpPr/>
          <p:nvPr/>
        </p:nvSpPr>
        <p:spPr>
          <a:xfrm>
            <a:off x="8881970" y="7277425"/>
            <a:ext cx="1098189" cy="967782"/>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0" name="Rounded Rectangle 25">
            <a:extLst>
              <a:ext uri="{FF2B5EF4-FFF2-40B4-BE49-F238E27FC236}">
                <a16:creationId xmlns:a16="http://schemas.microsoft.com/office/drawing/2014/main" id="{B9E48F44-79A2-43DE-9A23-C9A1AA004545}"/>
              </a:ext>
            </a:extLst>
          </p:cNvPr>
          <p:cNvSpPr/>
          <p:nvPr/>
        </p:nvSpPr>
        <p:spPr>
          <a:xfrm>
            <a:off x="7139360" y="7393958"/>
            <a:ext cx="1090239" cy="825867"/>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1" name="Rounded Rectangle 40">
            <a:extLst>
              <a:ext uri="{FF2B5EF4-FFF2-40B4-BE49-F238E27FC236}">
                <a16:creationId xmlns:a16="http://schemas.microsoft.com/office/drawing/2014/main" id="{0B433226-0D4D-4336-ABA4-71D9515918E1}"/>
              </a:ext>
            </a:extLst>
          </p:cNvPr>
          <p:cNvSpPr/>
          <p:nvPr/>
        </p:nvSpPr>
        <p:spPr>
          <a:xfrm rot="2942052">
            <a:off x="10829161" y="7351178"/>
            <a:ext cx="1001959" cy="980113"/>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2" name="Rectangle 21">
            <a:extLst>
              <a:ext uri="{FF2B5EF4-FFF2-40B4-BE49-F238E27FC236}">
                <a16:creationId xmlns:a16="http://schemas.microsoft.com/office/drawing/2014/main" id="{6757976F-92CE-4FA0-9E1F-BC18761DF28D}"/>
              </a:ext>
            </a:extLst>
          </p:cNvPr>
          <p:cNvSpPr/>
          <p:nvPr/>
        </p:nvSpPr>
        <p:spPr>
          <a:xfrm>
            <a:off x="12653805" y="7634951"/>
            <a:ext cx="1108266" cy="558014"/>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2289146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086976" cy="10287000"/>
          </a:xfrm>
          <a:prstGeom prst="rect">
            <a:avLst/>
          </a:prstGeom>
          <a:solidFill>
            <a:srgbClr val="254E72"/>
          </a:solidFill>
        </p:spPr>
      </p:sp>
      <p:grpSp>
        <p:nvGrpSpPr>
          <p:cNvPr id="3" name="Group 3"/>
          <p:cNvGrpSpPr/>
          <p:nvPr/>
        </p:nvGrpSpPr>
        <p:grpSpPr>
          <a:xfrm>
            <a:off x="0" y="996940"/>
            <a:ext cx="18288000" cy="63520"/>
            <a:chOff x="0" y="0"/>
            <a:chExt cx="24384000" cy="84693"/>
          </a:xfrm>
        </p:grpSpPr>
        <p:sp>
          <p:nvSpPr>
            <p:cNvPr id="4" name="AutoShape 4"/>
            <p:cNvSpPr/>
            <p:nvPr/>
          </p:nvSpPr>
          <p:spPr>
            <a:xfrm>
              <a:off x="0" y="35963"/>
              <a:ext cx="24384000" cy="12766"/>
            </a:xfrm>
            <a:prstGeom prst="rect">
              <a:avLst/>
            </a:prstGeom>
            <a:solidFill>
              <a:srgbClr val="C0E8DF"/>
            </a:solidFill>
          </p:spPr>
        </p:sp>
        <p:sp>
          <p:nvSpPr>
            <p:cNvPr id="5" name="AutoShape 5"/>
            <p:cNvSpPr/>
            <p:nvPr/>
          </p:nvSpPr>
          <p:spPr>
            <a:xfrm rot="-5400000">
              <a:off x="782383" y="-782383"/>
              <a:ext cx="84693" cy="1649458"/>
            </a:xfrm>
            <a:prstGeom prst="rect">
              <a:avLst/>
            </a:prstGeom>
            <a:solidFill>
              <a:srgbClr val="C0E8DF"/>
            </a:solidFill>
          </p:spPr>
        </p:sp>
      </p:grpSp>
      <p:sp>
        <p:nvSpPr>
          <p:cNvPr id="6" name="AutoShape 6"/>
          <p:cNvSpPr/>
          <p:nvPr/>
        </p:nvSpPr>
        <p:spPr>
          <a:xfrm>
            <a:off x="7401722" y="2424963"/>
            <a:ext cx="151558" cy="153693"/>
          </a:xfrm>
          <a:prstGeom prst="rect">
            <a:avLst/>
          </a:prstGeom>
          <a:solidFill>
            <a:srgbClr val="254E72"/>
          </a:solidFill>
        </p:spPr>
      </p:sp>
      <p:sp>
        <p:nvSpPr>
          <p:cNvPr id="7" name="TextBox 7"/>
          <p:cNvSpPr txBox="1"/>
          <p:nvPr/>
        </p:nvSpPr>
        <p:spPr>
          <a:xfrm>
            <a:off x="618547" y="2362236"/>
            <a:ext cx="5257800" cy="5078313"/>
          </a:xfrm>
          <a:prstGeom prst="rect">
            <a:avLst/>
          </a:prstGeom>
        </p:spPr>
        <p:txBody>
          <a:bodyPr wrap="square" lIns="0" tIns="0" rIns="0" bIns="0" rtlCol="0" anchor="t">
            <a:spAutoFit/>
          </a:bodyPr>
          <a:lstStyle/>
          <a:p>
            <a:pPr>
              <a:lnSpc>
                <a:spcPts val="6600"/>
              </a:lnSpc>
            </a:pPr>
            <a:r>
              <a:rPr lang="es-ES" sz="5500" dirty="0">
                <a:solidFill>
                  <a:srgbClr val="FEFFFF"/>
                </a:solidFill>
                <a:latin typeface="Telegraf"/>
              </a:rPr>
              <a:t>¿Cuál son las expectativas clave de la función de monitoreo estratégico?</a:t>
            </a:r>
          </a:p>
        </p:txBody>
      </p:sp>
      <p:grpSp>
        <p:nvGrpSpPr>
          <p:cNvPr id="8" name="Group 8"/>
          <p:cNvGrpSpPr/>
          <p:nvPr/>
        </p:nvGrpSpPr>
        <p:grpSpPr>
          <a:xfrm>
            <a:off x="7933177" y="2297735"/>
            <a:ext cx="4333995" cy="7292514"/>
            <a:chOff x="-6405" y="0"/>
            <a:chExt cx="4854336" cy="14082185"/>
          </a:xfrm>
        </p:grpSpPr>
        <p:sp>
          <p:nvSpPr>
            <p:cNvPr id="9" name="TextBox 9"/>
            <p:cNvSpPr txBox="1"/>
            <p:nvPr/>
          </p:nvSpPr>
          <p:spPr>
            <a:xfrm>
              <a:off x="0" y="0"/>
              <a:ext cx="4847931" cy="1724745"/>
            </a:xfrm>
            <a:prstGeom prst="rect">
              <a:avLst/>
            </a:prstGeom>
          </p:spPr>
          <p:txBody>
            <a:bodyPr lIns="0" tIns="0" rIns="0" bIns="0" rtlCol="0" anchor="t">
              <a:spAutoFit/>
            </a:bodyPr>
            <a:lstStyle/>
            <a:p>
              <a:pPr>
                <a:lnSpc>
                  <a:spcPts val="3360"/>
                </a:lnSpc>
              </a:pPr>
              <a:r>
                <a:rPr lang="es-ES" sz="2800" spc="112" dirty="0">
                  <a:solidFill>
                    <a:srgbClr val="254E72"/>
                  </a:solidFill>
                  <a:latin typeface="Assistant Bold"/>
                </a:rPr>
                <a:t>Seguimiento de los compromisos de cofinanciamiento</a:t>
              </a:r>
            </a:p>
          </p:txBody>
        </p:sp>
        <p:sp>
          <p:nvSpPr>
            <p:cNvPr id="10" name="TextBox 10"/>
            <p:cNvSpPr txBox="1"/>
            <p:nvPr/>
          </p:nvSpPr>
          <p:spPr>
            <a:xfrm>
              <a:off x="-6405" y="2993827"/>
              <a:ext cx="4847931" cy="11088358"/>
            </a:xfrm>
            <a:prstGeom prst="rect">
              <a:avLst/>
            </a:prstGeom>
          </p:spPr>
          <p:txBody>
            <a:bodyPr lIns="0" tIns="0" rIns="0" bIns="0" rtlCol="0" anchor="t">
              <a:spAutoFit/>
            </a:bodyPr>
            <a:lstStyle/>
            <a:p>
              <a:pPr>
                <a:lnSpc>
                  <a:spcPts val="3000"/>
                </a:lnSpc>
              </a:pPr>
              <a:r>
                <a:rPr lang="es-ES" sz="2000" dirty="0">
                  <a:solidFill>
                    <a:srgbClr val="254E72"/>
                  </a:solidFill>
                  <a:latin typeface="Assistant Regular"/>
                </a:rPr>
                <a:t>De conformidad con la Nota orientativa del Fondo Mundial sobre sostenibilidad, transición y cofinanciamiento y la política correspondiente, el MCP debe </a:t>
              </a:r>
              <a:r>
                <a:rPr lang="es-ES" sz="2000" u="sng" dirty="0">
                  <a:solidFill>
                    <a:srgbClr val="254E72"/>
                  </a:solidFill>
                  <a:latin typeface="Assistant Regular"/>
                </a:rPr>
                <a:t>adoptar un papel más proactivo en el seguimiento de los esfuerzos para fortalecer la sostenibilidad, incluido el cumplimiento de los compromisos de cofinanciamiento</a:t>
              </a:r>
              <a:r>
                <a:rPr lang="es-ES" sz="2000" dirty="0">
                  <a:solidFill>
                    <a:srgbClr val="254E72"/>
                  </a:solidFill>
                  <a:latin typeface="Assistant Regular"/>
                </a:rPr>
                <a:t>. Si el contexto y los recursos lo permiten, el MCP debe realizar un seguimiento del estado de cumplimiento de los compromisos de cofinanciamiento acordados entre el país y el Fondo Mundial y abogar por su cumplimiento..</a:t>
              </a:r>
            </a:p>
          </p:txBody>
        </p:sp>
      </p:grpSp>
      <p:grpSp>
        <p:nvGrpSpPr>
          <p:cNvPr id="23" name="Group 23"/>
          <p:cNvGrpSpPr/>
          <p:nvPr/>
        </p:nvGrpSpPr>
        <p:grpSpPr>
          <a:xfrm rot="-10800000">
            <a:off x="1677769" y="8769298"/>
            <a:ext cx="489002" cy="489002"/>
            <a:chOff x="0" y="0"/>
            <a:chExt cx="652003" cy="652003"/>
          </a:xfrm>
        </p:grpSpPr>
        <p:grpSp>
          <p:nvGrpSpPr>
            <p:cNvPr id="24" name="Group 24"/>
            <p:cNvGrpSpPr>
              <a:grpSpLocks noChangeAspect="1"/>
            </p:cNvGrpSpPr>
            <p:nvPr/>
          </p:nvGrpSpPr>
          <p:grpSpPr>
            <a:xfrm rot="-10800000">
              <a:off x="0" y="0"/>
              <a:ext cx="652003" cy="652003"/>
              <a:chOff x="0" y="0"/>
              <a:chExt cx="6355080" cy="6355080"/>
            </a:xfrm>
          </p:grpSpPr>
          <p:sp>
            <p:nvSpPr>
              <p:cNvPr id="25" name="Freeform 2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27" name="Group 27"/>
          <p:cNvGrpSpPr/>
          <p:nvPr/>
        </p:nvGrpSpPr>
        <p:grpSpPr>
          <a:xfrm>
            <a:off x="1028700" y="8769298"/>
            <a:ext cx="489002" cy="489002"/>
            <a:chOff x="0" y="0"/>
            <a:chExt cx="652003" cy="652003"/>
          </a:xfrm>
        </p:grpSpPr>
        <p:grpSp>
          <p:nvGrpSpPr>
            <p:cNvPr id="28" name="Group 28"/>
            <p:cNvGrpSpPr>
              <a:grpSpLocks noChangeAspect="1"/>
            </p:cNvGrpSpPr>
            <p:nvPr/>
          </p:nvGrpSpPr>
          <p:grpSpPr>
            <a:xfrm rot="-10800000">
              <a:off x="0" y="0"/>
              <a:ext cx="652003" cy="652003"/>
              <a:chOff x="0" y="0"/>
              <a:chExt cx="6355080" cy="6355080"/>
            </a:xfrm>
          </p:grpSpPr>
          <p:sp>
            <p:nvSpPr>
              <p:cNvPr id="29" name="Freeform 2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0" name="Picture 3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66" name="Gráfico 65" descr="Badge 4 con relleno sólido">
            <a:extLst>
              <a:ext uri="{FF2B5EF4-FFF2-40B4-BE49-F238E27FC236}">
                <a16:creationId xmlns:a16="http://schemas.microsoft.com/office/drawing/2014/main" id="{835E6E21-92E1-4AD5-821F-C5E47E7A96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687800" y="603260"/>
            <a:ext cx="914400" cy="914400"/>
          </a:xfrm>
          <a:prstGeom prst="rect">
            <a:avLst/>
          </a:prstGeom>
        </p:spPr>
      </p:pic>
      <p:grpSp>
        <p:nvGrpSpPr>
          <p:cNvPr id="22" name="Group 5">
            <a:extLst>
              <a:ext uri="{FF2B5EF4-FFF2-40B4-BE49-F238E27FC236}">
                <a16:creationId xmlns:a16="http://schemas.microsoft.com/office/drawing/2014/main" id="{ABC90361-00FC-451D-BE92-AD0C15F33E12}"/>
              </a:ext>
            </a:extLst>
          </p:cNvPr>
          <p:cNvGrpSpPr/>
          <p:nvPr/>
        </p:nvGrpSpPr>
        <p:grpSpPr>
          <a:xfrm>
            <a:off x="13506271" y="6514339"/>
            <a:ext cx="356309" cy="505725"/>
            <a:chOff x="611560" y="2420563"/>
            <a:chExt cx="356308" cy="505725"/>
          </a:xfrm>
        </p:grpSpPr>
        <p:grpSp>
          <p:nvGrpSpPr>
            <p:cNvPr id="31" name="Group 6">
              <a:extLst>
                <a:ext uri="{FF2B5EF4-FFF2-40B4-BE49-F238E27FC236}">
                  <a16:creationId xmlns:a16="http://schemas.microsoft.com/office/drawing/2014/main" id="{CC9F8068-8647-478A-934C-2960B8719735}"/>
                </a:ext>
              </a:extLst>
            </p:cNvPr>
            <p:cNvGrpSpPr/>
            <p:nvPr/>
          </p:nvGrpSpPr>
          <p:grpSpPr>
            <a:xfrm>
              <a:off x="611560" y="2420563"/>
              <a:ext cx="356308" cy="505725"/>
              <a:chOff x="3806184" y="2777603"/>
              <a:chExt cx="1526178" cy="2166176"/>
            </a:xfrm>
          </p:grpSpPr>
          <p:sp>
            <p:nvSpPr>
              <p:cNvPr id="33" name="Freeform 8">
                <a:extLst>
                  <a:ext uri="{FF2B5EF4-FFF2-40B4-BE49-F238E27FC236}">
                    <a16:creationId xmlns:a16="http://schemas.microsoft.com/office/drawing/2014/main" id="{A4E3EFD0-8E5C-4349-B820-78778CC6A3D0}"/>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34" name="Freeform 9">
                <a:extLst>
                  <a:ext uri="{FF2B5EF4-FFF2-40B4-BE49-F238E27FC236}">
                    <a16:creationId xmlns:a16="http://schemas.microsoft.com/office/drawing/2014/main" id="{4480E6A8-1F71-4F73-A90F-A3367FBEBF98}"/>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32" name="TextBox 7">
              <a:extLst>
                <a:ext uri="{FF2B5EF4-FFF2-40B4-BE49-F238E27FC236}">
                  <a16:creationId xmlns:a16="http://schemas.microsoft.com/office/drawing/2014/main" id="{FE6E4297-CCD7-43C6-A085-172AA936F2F6}"/>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1"/>
                  </a:solidFill>
                  <a:latin typeface="Arial" pitchFamily="34" charset="0"/>
                  <a:cs typeface="Arial" pitchFamily="34" charset="0"/>
                </a:rPr>
                <a:t>$</a:t>
              </a:r>
              <a:endParaRPr lang="ko-KR" altLang="en-US" sz="2400" b="1" dirty="0">
                <a:solidFill>
                  <a:schemeClr val="accent1"/>
                </a:solidFill>
                <a:latin typeface="Arial" pitchFamily="34" charset="0"/>
                <a:cs typeface="Arial" pitchFamily="34" charset="0"/>
              </a:endParaRPr>
            </a:p>
          </p:txBody>
        </p:sp>
      </p:grpSp>
      <p:grpSp>
        <p:nvGrpSpPr>
          <p:cNvPr id="36" name="Group 11">
            <a:extLst>
              <a:ext uri="{FF2B5EF4-FFF2-40B4-BE49-F238E27FC236}">
                <a16:creationId xmlns:a16="http://schemas.microsoft.com/office/drawing/2014/main" id="{5D3655F1-ADF0-4C46-980E-F1178082522D}"/>
              </a:ext>
            </a:extLst>
          </p:cNvPr>
          <p:cNvGrpSpPr/>
          <p:nvPr/>
        </p:nvGrpSpPr>
        <p:grpSpPr>
          <a:xfrm>
            <a:off x="15014395" y="6514339"/>
            <a:ext cx="356309" cy="505725"/>
            <a:chOff x="611560" y="2420563"/>
            <a:chExt cx="356308" cy="505725"/>
          </a:xfrm>
        </p:grpSpPr>
        <p:grpSp>
          <p:nvGrpSpPr>
            <p:cNvPr id="37" name="Group 12">
              <a:extLst>
                <a:ext uri="{FF2B5EF4-FFF2-40B4-BE49-F238E27FC236}">
                  <a16:creationId xmlns:a16="http://schemas.microsoft.com/office/drawing/2014/main" id="{D437A811-7F3E-4B05-8C8C-AE7E3A47A5D2}"/>
                </a:ext>
              </a:extLst>
            </p:cNvPr>
            <p:cNvGrpSpPr/>
            <p:nvPr/>
          </p:nvGrpSpPr>
          <p:grpSpPr>
            <a:xfrm>
              <a:off x="611560" y="2420563"/>
              <a:ext cx="356308" cy="505725"/>
              <a:chOff x="3806184" y="2777603"/>
              <a:chExt cx="1526178" cy="2166176"/>
            </a:xfrm>
          </p:grpSpPr>
          <p:sp>
            <p:nvSpPr>
              <p:cNvPr id="39" name="Freeform 91">
                <a:extLst>
                  <a:ext uri="{FF2B5EF4-FFF2-40B4-BE49-F238E27FC236}">
                    <a16:creationId xmlns:a16="http://schemas.microsoft.com/office/drawing/2014/main" id="{84DCF635-993E-4ACC-AF45-DFA9951DA605}"/>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0" name="Freeform 92">
                <a:extLst>
                  <a:ext uri="{FF2B5EF4-FFF2-40B4-BE49-F238E27FC236}">
                    <a16:creationId xmlns:a16="http://schemas.microsoft.com/office/drawing/2014/main" id="{B450DA74-B56F-4B8B-BC32-6FA10FCD2756}"/>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38" name="TextBox 13">
              <a:extLst>
                <a:ext uri="{FF2B5EF4-FFF2-40B4-BE49-F238E27FC236}">
                  <a16:creationId xmlns:a16="http://schemas.microsoft.com/office/drawing/2014/main" id="{B47C404E-5940-4DF2-A792-D234BE3BC21F}"/>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2"/>
                  </a:solidFill>
                  <a:latin typeface="Arial" pitchFamily="34" charset="0"/>
                  <a:cs typeface="Arial" pitchFamily="34" charset="0"/>
                </a:rPr>
                <a:t>$</a:t>
              </a:r>
              <a:endParaRPr lang="ko-KR" altLang="en-US" sz="2400" b="1" dirty="0">
                <a:solidFill>
                  <a:schemeClr val="accent2"/>
                </a:solidFill>
                <a:latin typeface="Arial" pitchFamily="34" charset="0"/>
                <a:cs typeface="Arial" pitchFamily="34" charset="0"/>
              </a:endParaRPr>
            </a:p>
          </p:txBody>
        </p:sp>
      </p:grpSp>
      <p:grpSp>
        <p:nvGrpSpPr>
          <p:cNvPr id="42" name="Group 17">
            <a:extLst>
              <a:ext uri="{FF2B5EF4-FFF2-40B4-BE49-F238E27FC236}">
                <a16:creationId xmlns:a16="http://schemas.microsoft.com/office/drawing/2014/main" id="{F2DB03C4-7978-4E7A-BC20-BA476288CA74}"/>
              </a:ext>
            </a:extLst>
          </p:cNvPr>
          <p:cNvGrpSpPr/>
          <p:nvPr/>
        </p:nvGrpSpPr>
        <p:grpSpPr>
          <a:xfrm>
            <a:off x="16522519" y="6514339"/>
            <a:ext cx="356309" cy="505725"/>
            <a:chOff x="611560" y="2420563"/>
            <a:chExt cx="356308" cy="505725"/>
          </a:xfrm>
        </p:grpSpPr>
        <p:grpSp>
          <p:nvGrpSpPr>
            <p:cNvPr id="43" name="Group 18">
              <a:extLst>
                <a:ext uri="{FF2B5EF4-FFF2-40B4-BE49-F238E27FC236}">
                  <a16:creationId xmlns:a16="http://schemas.microsoft.com/office/drawing/2014/main" id="{C43E6012-FB5A-476A-9884-B2527036FD14}"/>
                </a:ext>
              </a:extLst>
            </p:cNvPr>
            <p:cNvGrpSpPr/>
            <p:nvPr/>
          </p:nvGrpSpPr>
          <p:grpSpPr>
            <a:xfrm>
              <a:off x="611560" y="2420563"/>
              <a:ext cx="356308" cy="505725"/>
              <a:chOff x="3806184" y="2777603"/>
              <a:chExt cx="1526178" cy="2166176"/>
            </a:xfrm>
          </p:grpSpPr>
          <p:sp>
            <p:nvSpPr>
              <p:cNvPr id="45" name="Freeform 131">
                <a:extLst>
                  <a:ext uri="{FF2B5EF4-FFF2-40B4-BE49-F238E27FC236}">
                    <a16:creationId xmlns:a16="http://schemas.microsoft.com/office/drawing/2014/main" id="{C44C3191-E999-4647-AF1A-207B74327153}"/>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46" name="Freeform 132">
                <a:extLst>
                  <a:ext uri="{FF2B5EF4-FFF2-40B4-BE49-F238E27FC236}">
                    <a16:creationId xmlns:a16="http://schemas.microsoft.com/office/drawing/2014/main" id="{1737E4A0-DE86-49F2-8167-EE91725CF2D8}"/>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44" name="TextBox 19">
              <a:extLst>
                <a:ext uri="{FF2B5EF4-FFF2-40B4-BE49-F238E27FC236}">
                  <a16:creationId xmlns:a16="http://schemas.microsoft.com/office/drawing/2014/main" id="{A8E53F26-DC28-4BF6-AFE8-1BDA26904E79}"/>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3"/>
                  </a:solidFill>
                  <a:latin typeface="Arial" pitchFamily="34" charset="0"/>
                  <a:cs typeface="Arial" pitchFamily="34" charset="0"/>
                </a:rPr>
                <a:t>$</a:t>
              </a:r>
              <a:endParaRPr lang="ko-KR" altLang="en-US" sz="2400" b="1" dirty="0">
                <a:solidFill>
                  <a:schemeClr val="accent3"/>
                </a:solidFill>
                <a:latin typeface="Arial" pitchFamily="34" charset="0"/>
                <a:cs typeface="Arial" pitchFamily="34" charset="0"/>
              </a:endParaRPr>
            </a:p>
          </p:txBody>
        </p:sp>
      </p:grpSp>
      <p:grpSp>
        <p:nvGrpSpPr>
          <p:cNvPr id="48" name="그룹 44">
            <a:extLst>
              <a:ext uri="{FF2B5EF4-FFF2-40B4-BE49-F238E27FC236}">
                <a16:creationId xmlns:a16="http://schemas.microsoft.com/office/drawing/2014/main" id="{B97B0608-81EC-41BE-A6D6-4F8A48901445}"/>
              </a:ext>
            </a:extLst>
          </p:cNvPr>
          <p:cNvGrpSpPr/>
          <p:nvPr/>
        </p:nvGrpSpPr>
        <p:grpSpPr>
          <a:xfrm>
            <a:off x="13921695" y="4414799"/>
            <a:ext cx="356309" cy="505725"/>
            <a:chOff x="1214118" y="1556791"/>
            <a:chExt cx="356308" cy="505725"/>
          </a:xfrm>
        </p:grpSpPr>
        <p:grpSp>
          <p:nvGrpSpPr>
            <p:cNvPr id="49" name="Group 24">
              <a:extLst>
                <a:ext uri="{FF2B5EF4-FFF2-40B4-BE49-F238E27FC236}">
                  <a16:creationId xmlns:a16="http://schemas.microsoft.com/office/drawing/2014/main" id="{E91519C3-FAA0-4D31-AA22-01E453CB2EE6}"/>
                </a:ext>
              </a:extLst>
            </p:cNvPr>
            <p:cNvGrpSpPr/>
            <p:nvPr/>
          </p:nvGrpSpPr>
          <p:grpSpPr>
            <a:xfrm>
              <a:off x="1214118" y="1556791"/>
              <a:ext cx="356308" cy="505725"/>
              <a:chOff x="3806184" y="2777603"/>
              <a:chExt cx="1526178" cy="2166176"/>
            </a:xfrm>
          </p:grpSpPr>
          <p:sp>
            <p:nvSpPr>
              <p:cNvPr id="51" name="Freeform 159">
                <a:extLst>
                  <a:ext uri="{FF2B5EF4-FFF2-40B4-BE49-F238E27FC236}">
                    <a16:creationId xmlns:a16="http://schemas.microsoft.com/office/drawing/2014/main" id="{EADA088E-92D8-46E8-B2CB-78CB3E74F1E6}"/>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2" name="Freeform 160">
                <a:extLst>
                  <a:ext uri="{FF2B5EF4-FFF2-40B4-BE49-F238E27FC236}">
                    <a16:creationId xmlns:a16="http://schemas.microsoft.com/office/drawing/2014/main" id="{350B94D1-73AE-4DB6-B296-EB2704EAFE67}"/>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sp>
          <p:nvSpPr>
            <p:cNvPr id="50" name="TextBox 25">
              <a:extLst>
                <a:ext uri="{FF2B5EF4-FFF2-40B4-BE49-F238E27FC236}">
                  <a16:creationId xmlns:a16="http://schemas.microsoft.com/office/drawing/2014/main" id="{8EBAE4B5-9A34-4834-A7CF-2F8F8BE000A4}"/>
                </a:ext>
              </a:extLst>
            </p:cNvPr>
            <p:cNvSpPr txBox="1"/>
            <p:nvPr/>
          </p:nvSpPr>
          <p:spPr>
            <a:xfrm>
              <a:off x="1250909" y="1582994"/>
              <a:ext cx="301349" cy="461665"/>
            </a:xfrm>
            <a:prstGeom prst="rect">
              <a:avLst/>
            </a:prstGeom>
            <a:noFill/>
          </p:spPr>
          <p:txBody>
            <a:bodyPr wrap="square" rtlCol="0">
              <a:spAutoFit/>
            </a:bodyPr>
            <a:lstStyle/>
            <a:p>
              <a:pPr algn="ctr"/>
              <a:r>
                <a:rPr lang="en-US" altLang="ko-KR" sz="2400" b="1" dirty="0">
                  <a:solidFill>
                    <a:schemeClr val="accent4"/>
                  </a:solidFill>
                  <a:latin typeface="Arial" pitchFamily="34" charset="0"/>
                  <a:cs typeface="Arial" pitchFamily="34" charset="0"/>
                </a:rPr>
                <a:t>$</a:t>
              </a:r>
              <a:endParaRPr lang="ko-KR" altLang="en-US" sz="2400" b="1" dirty="0">
                <a:solidFill>
                  <a:schemeClr val="accent4"/>
                </a:solidFill>
                <a:latin typeface="Arial" pitchFamily="34" charset="0"/>
                <a:cs typeface="Arial" pitchFamily="34" charset="0"/>
              </a:endParaRPr>
            </a:p>
          </p:txBody>
        </p:sp>
      </p:grpSp>
      <p:cxnSp>
        <p:nvCxnSpPr>
          <p:cNvPr id="53" name="Straight Connector 28">
            <a:extLst>
              <a:ext uri="{FF2B5EF4-FFF2-40B4-BE49-F238E27FC236}">
                <a16:creationId xmlns:a16="http://schemas.microsoft.com/office/drawing/2014/main" id="{BBFEF9FB-91CE-4D53-97B4-A7E547A175B6}"/>
              </a:ext>
            </a:extLst>
          </p:cNvPr>
          <p:cNvCxnSpPr/>
          <p:nvPr/>
        </p:nvCxnSpPr>
        <p:spPr>
          <a:xfrm>
            <a:off x="15697897" y="4152609"/>
            <a:ext cx="0" cy="2166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29">
            <a:extLst>
              <a:ext uri="{FF2B5EF4-FFF2-40B4-BE49-F238E27FC236}">
                <a16:creationId xmlns:a16="http://schemas.microsoft.com/office/drawing/2014/main" id="{83A79C0C-9920-4C11-86EF-D8C2BB4E9298}"/>
              </a:ext>
            </a:extLst>
          </p:cNvPr>
          <p:cNvCxnSpPr/>
          <p:nvPr/>
        </p:nvCxnSpPr>
        <p:spPr>
          <a:xfrm flipH="1">
            <a:off x="15291891" y="4152607"/>
            <a:ext cx="304142" cy="22822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30">
            <a:extLst>
              <a:ext uri="{FF2B5EF4-FFF2-40B4-BE49-F238E27FC236}">
                <a16:creationId xmlns:a16="http://schemas.microsoft.com/office/drawing/2014/main" id="{946AD0CA-A24F-47AE-951D-43FDFBBA93E8}"/>
              </a:ext>
            </a:extLst>
          </p:cNvPr>
          <p:cNvCxnSpPr/>
          <p:nvPr/>
        </p:nvCxnSpPr>
        <p:spPr>
          <a:xfrm>
            <a:off x="15810383" y="4152607"/>
            <a:ext cx="301282" cy="22822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31">
            <a:extLst>
              <a:ext uri="{FF2B5EF4-FFF2-40B4-BE49-F238E27FC236}">
                <a16:creationId xmlns:a16="http://schemas.microsoft.com/office/drawing/2014/main" id="{3F8F586A-C535-4FD0-A3A4-0C0A7C3BC5BB}"/>
              </a:ext>
            </a:extLst>
          </p:cNvPr>
          <p:cNvCxnSpPr/>
          <p:nvPr/>
        </p:nvCxnSpPr>
        <p:spPr>
          <a:xfrm flipH="1">
            <a:off x="15707153" y="5013153"/>
            <a:ext cx="4197" cy="32798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32">
            <a:extLst>
              <a:ext uri="{FF2B5EF4-FFF2-40B4-BE49-F238E27FC236}">
                <a16:creationId xmlns:a16="http://schemas.microsoft.com/office/drawing/2014/main" id="{6511B636-B22F-4272-8FE4-2018E8B5EBD1}"/>
              </a:ext>
            </a:extLst>
          </p:cNvPr>
          <p:cNvCxnSpPr/>
          <p:nvPr/>
        </p:nvCxnSpPr>
        <p:spPr>
          <a:xfrm flipH="1">
            <a:off x="14625110" y="4995332"/>
            <a:ext cx="710714" cy="3458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33">
            <a:extLst>
              <a:ext uri="{FF2B5EF4-FFF2-40B4-BE49-F238E27FC236}">
                <a16:creationId xmlns:a16="http://schemas.microsoft.com/office/drawing/2014/main" id="{556B8C34-2668-4C87-8500-D2544B926778}"/>
              </a:ext>
            </a:extLst>
          </p:cNvPr>
          <p:cNvCxnSpPr/>
          <p:nvPr/>
        </p:nvCxnSpPr>
        <p:spPr>
          <a:xfrm>
            <a:off x="16082677" y="5013153"/>
            <a:ext cx="822798" cy="32798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9" name="그룹 176">
            <a:extLst>
              <a:ext uri="{FF2B5EF4-FFF2-40B4-BE49-F238E27FC236}">
                <a16:creationId xmlns:a16="http://schemas.microsoft.com/office/drawing/2014/main" id="{52102AA7-6D6F-44D4-AC29-EBEB41DDA9F4}"/>
              </a:ext>
            </a:extLst>
          </p:cNvPr>
          <p:cNvGrpSpPr/>
          <p:nvPr/>
        </p:nvGrpSpPr>
        <p:grpSpPr>
          <a:xfrm>
            <a:off x="14453903" y="4414799"/>
            <a:ext cx="356309" cy="505725"/>
            <a:chOff x="1214118" y="1556791"/>
            <a:chExt cx="356308" cy="505725"/>
          </a:xfrm>
        </p:grpSpPr>
        <p:grpSp>
          <p:nvGrpSpPr>
            <p:cNvPr id="60" name="Group 157">
              <a:extLst>
                <a:ext uri="{FF2B5EF4-FFF2-40B4-BE49-F238E27FC236}">
                  <a16:creationId xmlns:a16="http://schemas.microsoft.com/office/drawing/2014/main" id="{9ACAA836-7D6A-47EE-BB29-60F0DE7979DC}"/>
                </a:ext>
              </a:extLst>
            </p:cNvPr>
            <p:cNvGrpSpPr/>
            <p:nvPr/>
          </p:nvGrpSpPr>
          <p:grpSpPr>
            <a:xfrm>
              <a:off x="1214118" y="1556791"/>
              <a:ext cx="356308" cy="505725"/>
              <a:chOff x="3806184" y="2777603"/>
              <a:chExt cx="1526178" cy="2166176"/>
            </a:xfrm>
          </p:grpSpPr>
          <p:sp>
            <p:nvSpPr>
              <p:cNvPr id="62" name="Freeform 159">
                <a:extLst>
                  <a:ext uri="{FF2B5EF4-FFF2-40B4-BE49-F238E27FC236}">
                    <a16:creationId xmlns:a16="http://schemas.microsoft.com/office/drawing/2014/main" id="{21FFAC93-144E-42B4-A038-7A746D90F06D}"/>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3" name="Freeform 160">
                <a:extLst>
                  <a:ext uri="{FF2B5EF4-FFF2-40B4-BE49-F238E27FC236}">
                    <a16:creationId xmlns:a16="http://schemas.microsoft.com/office/drawing/2014/main" id="{FCB50045-2260-4562-AD31-33F0545A1D28}"/>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sp>
          <p:nvSpPr>
            <p:cNvPr id="61" name="TextBox 39">
              <a:extLst>
                <a:ext uri="{FF2B5EF4-FFF2-40B4-BE49-F238E27FC236}">
                  <a16:creationId xmlns:a16="http://schemas.microsoft.com/office/drawing/2014/main" id="{31C88C09-4BC4-4175-B4C1-12A12F1CAF9C}"/>
                </a:ext>
              </a:extLst>
            </p:cNvPr>
            <p:cNvSpPr txBox="1"/>
            <p:nvPr/>
          </p:nvSpPr>
          <p:spPr>
            <a:xfrm>
              <a:off x="1250909" y="1582994"/>
              <a:ext cx="301349" cy="461665"/>
            </a:xfrm>
            <a:prstGeom prst="rect">
              <a:avLst/>
            </a:prstGeom>
            <a:noFill/>
          </p:spPr>
          <p:txBody>
            <a:bodyPr wrap="square" rtlCol="0">
              <a:spAutoFit/>
            </a:bodyPr>
            <a:lstStyle/>
            <a:p>
              <a:pPr algn="ctr"/>
              <a:r>
                <a:rPr lang="en-US" altLang="ko-KR" sz="2400" b="1" dirty="0">
                  <a:solidFill>
                    <a:schemeClr val="accent4"/>
                  </a:solidFill>
                  <a:latin typeface="Arial" pitchFamily="34" charset="0"/>
                  <a:cs typeface="Arial" pitchFamily="34" charset="0"/>
                </a:rPr>
                <a:t>$</a:t>
              </a:r>
              <a:endParaRPr lang="ko-KR" altLang="en-US" sz="2400" b="1" dirty="0">
                <a:solidFill>
                  <a:schemeClr val="accent4"/>
                </a:solidFill>
                <a:latin typeface="Arial" pitchFamily="34" charset="0"/>
                <a:cs typeface="Arial" pitchFamily="34" charset="0"/>
              </a:endParaRPr>
            </a:p>
          </p:txBody>
        </p:sp>
      </p:grpSp>
      <p:grpSp>
        <p:nvGrpSpPr>
          <p:cNvPr id="64" name="그룹 184">
            <a:extLst>
              <a:ext uri="{FF2B5EF4-FFF2-40B4-BE49-F238E27FC236}">
                <a16:creationId xmlns:a16="http://schemas.microsoft.com/office/drawing/2014/main" id="{4EC5EAD4-44B9-4462-89A1-7D5E45607DFD}"/>
              </a:ext>
            </a:extLst>
          </p:cNvPr>
          <p:cNvGrpSpPr/>
          <p:nvPr/>
        </p:nvGrpSpPr>
        <p:grpSpPr>
          <a:xfrm>
            <a:off x="14986109" y="4414799"/>
            <a:ext cx="356309" cy="505725"/>
            <a:chOff x="1214118" y="1556791"/>
            <a:chExt cx="356308" cy="505725"/>
          </a:xfrm>
        </p:grpSpPr>
        <p:grpSp>
          <p:nvGrpSpPr>
            <p:cNvPr id="67" name="Group 157">
              <a:extLst>
                <a:ext uri="{FF2B5EF4-FFF2-40B4-BE49-F238E27FC236}">
                  <a16:creationId xmlns:a16="http://schemas.microsoft.com/office/drawing/2014/main" id="{79AC60C0-F571-49DF-A73B-EB7F96EF2B4D}"/>
                </a:ext>
              </a:extLst>
            </p:cNvPr>
            <p:cNvGrpSpPr/>
            <p:nvPr/>
          </p:nvGrpSpPr>
          <p:grpSpPr>
            <a:xfrm>
              <a:off x="1214118" y="1556791"/>
              <a:ext cx="356308" cy="505725"/>
              <a:chOff x="3806184" y="2777603"/>
              <a:chExt cx="1526178" cy="2166176"/>
            </a:xfrm>
          </p:grpSpPr>
          <p:sp>
            <p:nvSpPr>
              <p:cNvPr id="69" name="Freeform 159">
                <a:extLst>
                  <a:ext uri="{FF2B5EF4-FFF2-40B4-BE49-F238E27FC236}">
                    <a16:creationId xmlns:a16="http://schemas.microsoft.com/office/drawing/2014/main" id="{0D5B8B5D-5A9D-4CA2-93ED-17B65EB60D0D}"/>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0" name="Freeform 160">
                <a:extLst>
                  <a:ext uri="{FF2B5EF4-FFF2-40B4-BE49-F238E27FC236}">
                    <a16:creationId xmlns:a16="http://schemas.microsoft.com/office/drawing/2014/main" id="{4F226E91-FF8C-4B36-A4D3-E116B2354DA5}"/>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sp>
          <p:nvSpPr>
            <p:cNvPr id="68" name="TextBox 44">
              <a:extLst>
                <a:ext uri="{FF2B5EF4-FFF2-40B4-BE49-F238E27FC236}">
                  <a16:creationId xmlns:a16="http://schemas.microsoft.com/office/drawing/2014/main" id="{69427AB3-45BE-43CF-B682-2DC2B52F7759}"/>
                </a:ext>
              </a:extLst>
            </p:cNvPr>
            <p:cNvSpPr txBox="1"/>
            <p:nvPr/>
          </p:nvSpPr>
          <p:spPr>
            <a:xfrm>
              <a:off x="1250909" y="1582994"/>
              <a:ext cx="301349" cy="461665"/>
            </a:xfrm>
            <a:prstGeom prst="rect">
              <a:avLst/>
            </a:prstGeom>
            <a:noFill/>
          </p:spPr>
          <p:txBody>
            <a:bodyPr wrap="square" rtlCol="0">
              <a:spAutoFit/>
            </a:bodyPr>
            <a:lstStyle/>
            <a:p>
              <a:pPr algn="ctr"/>
              <a:r>
                <a:rPr lang="en-US" altLang="ko-KR" sz="2400" b="1" dirty="0">
                  <a:solidFill>
                    <a:schemeClr val="accent4"/>
                  </a:solidFill>
                  <a:latin typeface="Arial" pitchFamily="34" charset="0"/>
                  <a:cs typeface="Arial" pitchFamily="34" charset="0"/>
                </a:rPr>
                <a:t>$</a:t>
              </a:r>
              <a:endParaRPr lang="ko-KR" altLang="en-US" sz="2400" b="1" dirty="0">
                <a:solidFill>
                  <a:schemeClr val="accent4"/>
                </a:solidFill>
                <a:latin typeface="Arial" pitchFamily="34" charset="0"/>
                <a:cs typeface="Arial" pitchFamily="34" charset="0"/>
              </a:endParaRPr>
            </a:p>
          </p:txBody>
        </p:sp>
      </p:grpSp>
      <p:grpSp>
        <p:nvGrpSpPr>
          <p:cNvPr id="71" name="그룹 189">
            <a:extLst>
              <a:ext uri="{FF2B5EF4-FFF2-40B4-BE49-F238E27FC236}">
                <a16:creationId xmlns:a16="http://schemas.microsoft.com/office/drawing/2014/main" id="{E89357D5-A38C-4BDE-965E-719EBC43D3BD}"/>
              </a:ext>
            </a:extLst>
          </p:cNvPr>
          <p:cNvGrpSpPr/>
          <p:nvPr/>
        </p:nvGrpSpPr>
        <p:grpSpPr>
          <a:xfrm>
            <a:off x="15519746" y="4414799"/>
            <a:ext cx="356309" cy="505725"/>
            <a:chOff x="1214118" y="1556791"/>
            <a:chExt cx="356308" cy="505725"/>
          </a:xfrm>
        </p:grpSpPr>
        <p:grpSp>
          <p:nvGrpSpPr>
            <p:cNvPr id="72" name="Group 157">
              <a:extLst>
                <a:ext uri="{FF2B5EF4-FFF2-40B4-BE49-F238E27FC236}">
                  <a16:creationId xmlns:a16="http://schemas.microsoft.com/office/drawing/2014/main" id="{E48B6298-05FE-4368-8E7C-D46797824A60}"/>
                </a:ext>
              </a:extLst>
            </p:cNvPr>
            <p:cNvGrpSpPr/>
            <p:nvPr/>
          </p:nvGrpSpPr>
          <p:grpSpPr>
            <a:xfrm>
              <a:off x="1214118" y="1556791"/>
              <a:ext cx="356308" cy="505725"/>
              <a:chOff x="3806184" y="2777603"/>
              <a:chExt cx="1526178" cy="2166176"/>
            </a:xfrm>
          </p:grpSpPr>
          <p:sp>
            <p:nvSpPr>
              <p:cNvPr id="74" name="Freeform 159">
                <a:extLst>
                  <a:ext uri="{FF2B5EF4-FFF2-40B4-BE49-F238E27FC236}">
                    <a16:creationId xmlns:a16="http://schemas.microsoft.com/office/drawing/2014/main" id="{F5A73D9B-63BB-404C-BA64-707550D93563}"/>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5" name="Freeform 160">
                <a:extLst>
                  <a:ext uri="{FF2B5EF4-FFF2-40B4-BE49-F238E27FC236}">
                    <a16:creationId xmlns:a16="http://schemas.microsoft.com/office/drawing/2014/main" id="{C776ECB2-C5E3-4B90-BEF9-322FC94A6008}"/>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sp>
          <p:nvSpPr>
            <p:cNvPr id="73" name="TextBox 49">
              <a:extLst>
                <a:ext uri="{FF2B5EF4-FFF2-40B4-BE49-F238E27FC236}">
                  <a16:creationId xmlns:a16="http://schemas.microsoft.com/office/drawing/2014/main" id="{687B8E66-FAE7-4603-8693-653965BA85AD}"/>
                </a:ext>
              </a:extLst>
            </p:cNvPr>
            <p:cNvSpPr txBox="1"/>
            <p:nvPr/>
          </p:nvSpPr>
          <p:spPr>
            <a:xfrm>
              <a:off x="1250909" y="1582994"/>
              <a:ext cx="301349" cy="461665"/>
            </a:xfrm>
            <a:prstGeom prst="rect">
              <a:avLst/>
            </a:prstGeom>
            <a:noFill/>
          </p:spPr>
          <p:txBody>
            <a:bodyPr wrap="square" rtlCol="0">
              <a:spAutoFit/>
            </a:bodyPr>
            <a:lstStyle/>
            <a:p>
              <a:pPr algn="ctr"/>
              <a:r>
                <a:rPr lang="en-US" altLang="ko-KR" sz="2400" b="1" dirty="0">
                  <a:solidFill>
                    <a:schemeClr val="accent4"/>
                  </a:solidFill>
                  <a:latin typeface="Arial" pitchFamily="34" charset="0"/>
                  <a:cs typeface="Arial" pitchFamily="34" charset="0"/>
                </a:rPr>
                <a:t>$</a:t>
              </a:r>
              <a:endParaRPr lang="ko-KR" altLang="en-US" sz="2400" b="1" dirty="0">
                <a:solidFill>
                  <a:schemeClr val="accent4"/>
                </a:solidFill>
                <a:latin typeface="Arial" pitchFamily="34" charset="0"/>
                <a:cs typeface="Arial" pitchFamily="34" charset="0"/>
              </a:endParaRPr>
            </a:p>
          </p:txBody>
        </p:sp>
      </p:grpSp>
      <p:grpSp>
        <p:nvGrpSpPr>
          <p:cNvPr id="76" name="그룹 194">
            <a:extLst>
              <a:ext uri="{FF2B5EF4-FFF2-40B4-BE49-F238E27FC236}">
                <a16:creationId xmlns:a16="http://schemas.microsoft.com/office/drawing/2014/main" id="{A4F03D3A-7400-48B7-9BBA-349A7E9D45C7}"/>
              </a:ext>
            </a:extLst>
          </p:cNvPr>
          <p:cNvGrpSpPr/>
          <p:nvPr/>
        </p:nvGrpSpPr>
        <p:grpSpPr>
          <a:xfrm>
            <a:off x="16050523" y="4414799"/>
            <a:ext cx="356309" cy="505725"/>
            <a:chOff x="1214118" y="1556791"/>
            <a:chExt cx="356308" cy="505725"/>
          </a:xfrm>
        </p:grpSpPr>
        <p:grpSp>
          <p:nvGrpSpPr>
            <p:cNvPr id="77" name="Group 157">
              <a:extLst>
                <a:ext uri="{FF2B5EF4-FFF2-40B4-BE49-F238E27FC236}">
                  <a16:creationId xmlns:a16="http://schemas.microsoft.com/office/drawing/2014/main" id="{91048305-CDED-4139-A991-F89444EF76A7}"/>
                </a:ext>
              </a:extLst>
            </p:cNvPr>
            <p:cNvGrpSpPr/>
            <p:nvPr/>
          </p:nvGrpSpPr>
          <p:grpSpPr>
            <a:xfrm>
              <a:off x="1214118" y="1556791"/>
              <a:ext cx="356308" cy="505725"/>
              <a:chOff x="3806184" y="2777603"/>
              <a:chExt cx="1526178" cy="2166176"/>
            </a:xfrm>
          </p:grpSpPr>
          <p:sp>
            <p:nvSpPr>
              <p:cNvPr id="79" name="Freeform 159">
                <a:extLst>
                  <a:ext uri="{FF2B5EF4-FFF2-40B4-BE49-F238E27FC236}">
                    <a16:creationId xmlns:a16="http://schemas.microsoft.com/office/drawing/2014/main" id="{8FBB46E5-E35E-407F-BDB1-C7ADEC5DDACE}"/>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0" name="Freeform 160">
                <a:extLst>
                  <a:ext uri="{FF2B5EF4-FFF2-40B4-BE49-F238E27FC236}">
                    <a16:creationId xmlns:a16="http://schemas.microsoft.com/office/drawing/2014/main" id="{627EBCE1-7C7B-4039-A788-AA8FC896E7E0}"/>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sp>
          <p:nvSpPr>
            <p:cNvPr id="78" name="TextBox 54">
              <a:extLst>
                <a:ext uri="{FF2B5EF4-FFF2-40B4-BE49-F238E27FC236}">
                  <a16:creationId xmlns:a16="http://schemas.microsoft.com/office/drawing/2014/main" id="{E2870D23-949C-4B7E-BB6E-C6E05CB05162}"/>
                </a:ext>
              </a:extLst>
            </p:cNvPr>
            <p:cNvSpPr txBox="1"/>
            <p:nvPr/>
          </p:nvSpPr>
          <p:spPr>
            <a:xfrm>
              <a:off x="1250909" y="1582994"/>
              <a:ext cx="301349" cy="461665"/>
            </a:xfrm>
            <a:prstGeom prst="rect">
              <a:avLst/>
            </a:prstGeom>
            <a:noFill/>
          </p:spPr>
          <p:txBody>
            <a:bodyPr wrap="square" rtlCol="0">
              <a:spAutoFit/>
            </a:bodyPr>
            <a:lstStyle/>
            <a:p>
              <a:pPr algn="ctr"/>
              <a:r>
                <a:rPr lang="en-US" altLang="ko-KR" sz="2400" b="1" dirty="0">
                  <a:solidFill>
                    <a:schemeClr val="accent4"/>
                  </a:solidFill>
                  <a:latin typeface="Arial" pitchFamily="34" charset="0"/>
                  <a:cs typeface="Arial" pitchFamily="34" charset="0"/>
                </a:rPr>
                <a:t>$</a:t>
              </a:r>
              <a:endParaRPr lang="ko-KR" altLang="en-US" sz="2400" b="1" dirty="0">
                <a:solidFill>
                  <a:schemeClr val="accent4"/>
                </a:solidFill>
                <a:latin typeface="Arial" pitchFamily="34" charset="0"/>
                <a:cs typeface="Arial" pitchFamily="34" charset="0"/>
              </a:endParaRPr>
            </a:p>
          </p:txBody>
        </p:sp>
      </p:grpSp>
      <p:grpSp>
        <p:nvGrpSpPr>
          <p:cNvPr id="81" name="그룹 199">
            <a:extLst>
              <a:ext uri="{FF2B5EF4-FFF2-40B4-BE49-F238E27FC236}">
                <a16:creationId xmlns:a16="http://schemas.microsoft.com/office/drawing/2014/main" id="{CF06F257-D600-4348-A278-DF9DCA9206E6}"/>
              </a:ext>
            </a:extLst>
          </p:cNvPr>
          <p:cNvGrpSpPr/>
          <p:nvPr/>
        </p:nvGrpSpPr>
        <p:grpSpPr>
          <a:xfrm>
            <a:off x="16582731" y="4414799"/>
            <a:ext cx="356309" cy="505725"/>
            <a:chOff x="1214118" y="1556791"/>
            <a:chExt cx="356308" cy="505725"/>
          </a:xfrm>
        </p:grpSpPr>
        <p:grpSp>
          <p:nvGrpSpPr>
            <p:cNvPr id="82" name="Group 157">
              <a:extLst>
                <a:ext uri="{FF2B5EF4-FFF2-40B4-BE49-F238E27FC236}">
                  <a16:creationId xmlns:a16="http://schemas.microsoft.com/office/drawing/2014/main" id="{4061FF11-243E-402E-AEBD-362CB284AD40}"/>
                </a:ext>
              </a:extLst>
            </p:cNvPr>
            <p:cNvGrpSpPr/>
            <p:nvPr/>
          </p:nvGrpSpPr>
          <p:grpSpPr>
            <a:xfrm>
              <a:off x="1214118" y="1556791"/>
              <a:ext cx="356308" cy="505725"/>
              <a:chOff x="3806184" y="2777603"/>
              <a:chExt cx="1526178" cy="2166176"/>
            </a:xfrm>
          </p:grpSpPr>
          <p:sp>
            <p:nvSpPr>
              <p:cNvPr id="84" name="Freeform 159">
                <a:extLst>
                  <a:ext uri="{FF2B5EF4-FFF2-40B4-BE49-F238E27FC236}">
                    <a16:creationId xmlns:a16="http://schemas.microsoft.com/office/drawing/2014/main" id="{41EDE376-6956-4456-85E7-0FAC4F7A07A4}"/>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5" name="Freeform 160">
                <a:extLst>
                  <a:ext uri="{FF2B5EF4-FFF2-40B4-BE49-F238E27FC236}">
                    <a16:creationId xmlns:a16="http://schemas.microsoft.com/office/drawing/2014/main" id="{C0AF31A7-DF0C-4531-BFCA-EF9711011239}"/>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sp>
          <p:nvSpPr>
            <p:cNvPr id="83" name="TextBox 59">
              <a:extLst>
                <a:ext uri="{FF2B5EF4-FFF2-40B4-BE49-F238E27FC236}">
                  <a16:creationId xmlns:a16="http://schemas.microsoft.com/office/drawing/2014/main" id="{BA0F11F1-7325-4908-AB64-294CF992E26A}"/>
                </a:ext>
              </a:extLst>
            </p:cNvPr>
            <p:cNvSpPr txBox="1"/>
            <p:nvPr/>
          </p:nvSpPr>
          <p:spPr>
            <a:xfrm>
              <a:off x="1250909" y="1582994"/>
              <a:ext cx="301349" cy="461665"/>
            </a:xfrm>
            <a:prstGeom prst="rect">
              <a:avLst/>
            </a:prstGeom>
            <a:noFill/>
          </p:spPr>
          <p:txBody>
            <a:bodyPr wrap="square" rtlCol="0">
              <a:spAutoFit/>
            </a:bodyPr>
            <a:lstStyle/>
            <a:p>
              <a:pPr algn="ctr"/>
              <a:r>
                <a:rPr lang="en-US" altLang="ko-KR" sz="2400" b="1" dirty="0">
                  <a:solidFill>
                    <a:schemeClr val="accent4"/>
                  </a:solidFill>
                  <a:latin typeface="Arial" pitchFamily="34" charset="0"/>
                  <a:cs typeface="Arial" pitchFamily="34" charset="0"/>
                </a:rPr>
                <a:t>$</a:t>
              </a:r>
              <a:endParaRPr lang="ko-KR" altLang="en-US" sz="2400" b="1" dirty="0">
                <a:solidFill>
                  <a:schemeClr val="accent4"/>
                </a:solidFill>
                <a:latin typeface="Arial" pitchFamily="34" charset="0"/>
                <a:cs typeface="Arial" pitchFamily="34" charset="0"/>
              </a:endParaRPr>
            </a:p>
          </p:txBody>
        </p:sp>
      </p:grpSp>
      <p:grpSp>
        <p:nvGrpSpPr>
          <p:cNvPr id="86" name="그룹 204">
            <a:extLst>
              <a:ext uri="{FF2B5EF4-FFF2-40B4-BE49-F238E27FC236}">
                <a16:creationId xmlns:a16="http://schemas.microsoft.com/office/drawing/2014/main" id="{1794E5B1-2149-4CC2-B86B-F7DBA4A16537}"/>
              </a:ext>
            </a:extLst>
          </p:cNvPr>
          <p:cNvGrpSpPr/>
          <p:nvPr/>
        </p:nvGrpSpPr>
        <p:grpSpPr>
          <a:xfrm>
            <a:off x="17114939" y="4414799"/>
            <a:ext cx="356309" cy="505725"/>
            <a:chOff x="1214118" y="1556791"/>
            <a:chExt cx="356308" cy="505725"/>
          </a:xfrm>
        </p:grpSpPr>
        <p:grpSp>
          <p:nvGrpSpPr>
            <p:cNvPr id="87" name="Group 157">
              <a:extLst>
                <a:ext uri="{FF2B5EF4-FFF2-40B4-BE49-F238E27FC236}">
                  <a16:creationId xmlns:a16="http://schemas.microsoft.com/office/drawing/2014/main" id="{409FA3A9-F18B-4DBB-91EB-B18E06070B71}"/>
                </a:ext>
              </a:extLst>
            </p:cNvPr>
            <p:cNvGrpSpPr/>
            <p:nvPr/>
          </p:nvGrpSpPr>
          <p:grpSpPr>
            <a:xfrm>
              <a:off x="1214118" y="1556791"/>
              <a:ext cx="356308" cy="505725"/>
              <a:chOff x="3806184" y="2777603"/>
              <a:chExt cx="1526178" cy="2166176"/>
            </a:xfrm>
          </p:grpSpPr>
          <p:sp>
            <p:nvSpPr>
              <p:cNvPr id="89" name="Freeform 159">
                <a:extLst>
                  <a:ext uri="{FF2B5EF4-FFF2-40B4-BE49-F238E27FC236}">
                    <a16:creationId xmlns:a16="http://schemas.microsoft.com/office/drawing/2014/main" id="{4478BE66-AE45-46D1-A41A-BD12802422E7}"/>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0" name="Freeform 160">
                <a:extLst>
                  <a:ext uri="{FF2B5EF4-FFF2-40B4-BE49-F238E27FC236}">
                    <a16:creationId xmlns:a16="http://schemas.microsoft.com/office/drawing/2014/main" id="{32CA2C55-F7AD-46BA-A24C-96B3703E620C}"/>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sp>
          <p:nvSpPr>
            <p:cNvPr id="88" name="TextBox 64">
              <a:extLst>
                <a:ext uri="{FF2B5EF4-FFF2-40B4-BE49-F238E27FC236}">
                  <a16:creationId xmlns:a16="http://schemas.microsoft.com/office/drawing/2014/main" id="{FDB50ABA-4853-45ED-A300-51B0E3FCE9BD}"/>
                </a:ext>
              </a:extLst>
            </p:cNvPr>
            <p:cNvSpPr txBox="1"/>
            <p:nvPr/>
          </p:nvSpPr>
          <p:spPr>
            <a:xfrm>
              <a:off x="1250909" y="1582994"/>
              <a:ext cx="301349" cy="461665"/>
            </a:xfrm>
            <a:prstGeom prst="rect">
              <a:avLst/>
            </a:prstGeom>
            <a:noFill/>
          </p:spPr>
          <p:txBody>
            <a:bodyPr wrap="square" rtlCol="0">
              <a:spAutoFit/>
            </a:bodyPr>
            <a:lstStyle/>
            <a:p>
              <a:pPr algn="ctr"/>
              <a:r>
                <a:rPr lang="en-US" altLang="ko-KR" sz="2400" b="1" dirty="0">
                  <a:solidFill>
                    <a:schemeClr val="accent4"/>
                  </a:solidFill>
                  <a:latin typeface="Arial" pitchFamily="34" charset="0"/>
                  <a:cs typeface="Arial" pitchFamily="34" charset="0"/>
                </a:rPr>
                <a:t>$</a:t>
              </a:r>
              <a:endParaRPr lang="ko-KR" altLang="en-US" sz="2400" b="1" dirty="0">
                <a:solidFill>
                  <a:schemeClr val="accent4"/>
                </a:solidFill>
                <a:latin typeface="Arial" pitchFamily="34" charset="0"/>
                <a:cs typeface="Arial" pitchFamily="34" charset="0"/>
              </a:endParaRPr>
            </a:p>
          </p:txBody>
        </p:sp>
      </p:grpSp>
      <p:grpSp>
        <p:nvGrpSpPr>
          <p:cNvPr id="91" name="Group 11">
            <a:extLst>
              <a:ext uri="{FF2B5EF4-FFF2-40B4-BE49-F238E27FC236}">
                <a16:creationId xmlns:a16="http://schemas.microsoft.com/office/drawing/2014/main" id="{5ACF6D8A-BCF5-401A-AE45-D1A68CDE5D04}"/>
              </a:ext>
            </a:extLst>
          </p:cNvPr>
          <p:cNvGrpSpPr/>
          <p:nvPr/>
        </p:nvGrpSpPr>
        <p:grpSpPr>
          <a:xfrm>
            <a:off x="14008979" y="6514339"/>
            <a:ext cx="356309" cy="505725"/>
            <a:chOff x="611560" y="2420563"/>
            <a:chExt cx="356308" cy="505725"/>
          </a:xfrm>
        </p:grpSpPr>
        <p:grpSp>
          <p:nvGrpSpPr>
            <p:cNvPr id="92" name="Group 7">
              <a:extLst>
                <a:ext uri="{FF2B5EF4-FFF2-40B4-BE49-F238E27FC236}">
                  <a16:creationId xmlns:a16="http://schemas.microsoft.com/office/drawing/2014/main" id="{9F9301BD-1A7F-46FD-890F-A1FC1247FE65}"/>
                </a:ext>
              </a:extLst>
            </p:cNvPr>
            <p:cNvGrpSpPr/>
            <p:nvPr/>
          </p:nvGrpSpPr>
          <p:grpSpPr>
            <a:xfrm>
              <a:off x="611560" y="2420563"/>
              <a:ext cx="356308" cy="505725"/>
              <a:chOff x="3806184" y="2777603"/>
              <a:chExt cx="1526178" cy="2166176"/>
            </a:xfrm>
          </p:grpSpPr>
          <p:sp>
            <p:nvSpPr>
              <p:cNvPr id="94" name="Freeform 8">
                <a:extLst>
                  <a:ext uri="{FF2B5EF4-FFF2-40B4-BE49-F238E27FC236}">
                    <a16:creationId xmlns:a16="http://schemas.microsoft.com/office/drawing/2014/main" id="{FAD11B88-EAE4-4E06-9DC3-117F5253EF69}"/>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95" name="Freeform 9">
                <a:extLst>
                  <a:ext uri="{FF2B5EF4-FFF2-40B4-BE49-F238E27FC236}">
                    <a16:creationId xmlns:a16="http://schemas.microsoft.com/office/drawing/2014/main" id="{42126006-2310-4C5F-B2FF-55A6006BB084}"/>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93" name="TextBox 69">
              <a:extLst>
                <a:ext uri="{FF2B5EF4-FFF2-40B4-BE49-F238E27FC236}">
                  <a16:creationId xmlns:a16="http://schemas.microsoft.com/office/drawing/2014/main" id="{D4C55159-9050-4B3F-B339-2C694AA11644}"/>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1"/>
                  </a:solidFill>
                  <a:latin typeface="Arial" pitchFamily="34" charset="0"/>
                  <a:cs typeface="Arial" pitchFamily="34" charset="0"/>
                </a:rPr>
                <a:t>$</a:t>
              </a:r>
              <a:endParaRPr lang="ko-KR" altLang="en-US" sz="2400" b="1" dirty="0">
                <a:solidFill>
                  <a:schemeClr val="accent1"/>
                </a:solidFill>
                <a:latin typeface="Arial" pitchFamily="34" charset="0"/>
                <a:cs typeface="Arial" pitchFamily="34" charset="0"/>
              </a:endParaRPr>
            </a:p>
          </p:txBody>
        </p:sp>
      </p:grpSp>
      <p:grpSp>
        <p:nvGrpSpPr>
          <p:cNvPr id="96" name="Group 11">
            <a:extLst>
              <a:ext uri="{FF2B5EF4-FFF2-40B4-BE49-F238E27FC236}">
                <a16:creationId xmlns:a16="http://schemas.microsoft.com/office/drawing/2014/main" id="{265EB8E2-3E6A-45FB-8564-30C7E42349AF}"/>
              </a:ext>
            </a:extLst>
          </p:cNvPr>
          <p:cNvGrpSpPr/>
          <p:nvPr/>
        </p:nvGrpSpPr>
        <p:grpSpPr>
          <a:xfrm>
            <a:off x="14511687" y="6514339"/>
            <a:ext cx="356309" cy="505725"/>
            <a:chOff x="611560" y="2420563"/>
            <a:chExt cx="356308" cy="505725"/>
          </a:xfrm>
        </p:grpSpPr>
        <p:grpSp>
          <p:nvGrpSpPr>
            <p:cNvPr id="97" name="Group 7">
              <a:extLst>
                <a:ext uri="{FF2B5EF4-FFF2-40B4-BE49-F238E27FC236}">
                  <a16:creationId xmlns:a16="http://schemas.microsoft.com/office/drawing/2014/main" id="{1828C04C-62D1-4F00-B44A-F44657DE9078}"/>
                </a:ext>
              </a:extLst>
            </p:cNvPr>
            <p:cNvGrpSpPr/>
            <p:nvPr/>
          </p:nvGrpSpPr>
          <p:grpSpPr>
            <a:xfrm>
              <a:off x="611560" y="2420563"/>
              <a:ext cx="356308" cy="505725"/>
              <a:chOff x="3806184" y="2777603"/>
              <a:chExt cx="1526178" cy="2166176"/>
            </a:xfrm>
          </p:grpSpPr>
          <p:sp>
            <p:nvSpPr>
              <p:cNvPr id="99" name="Freeform 8">
                <a:extLst>
                  <a:ext uri="{FF2B5EF4-FFF2-40B4-BE49-F238E27FC236}">
                    <a16:creationId xmlns:a16="http://schemas.microsoft.com/office/drawing/2014/main" id="{400F4888-43E7-4844-9486-00EB2A168DC0}"/>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00" name="Freeform 9">
                <a:extLst>
                  <a:ext uri="{FF2B5EF4-FFF2-40B4-BE49-F238E27FC236}">
                    <a16:creationId xmlns:a16="http://schemas.microsoft.com/office/drawing/2014/main" id="{CE00BE4B-5BAC-4E11-AF7D-8943B4F03615}"/>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98" name="TextBox 74">
              <a:extLst>
                <a:ext uri="{FF2B5EF4-FFF2-40B4-BE49-F238E27FC236}">
                  <a16:creationId xmlns:a16="http://schemas.microsoft.com/office/drawing/2014/main" id="{D9DF699F-4790-4764-AE34-AF7237962FD0}"/>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1"/>
                  </a:solidFill>
                  <a:latin typeface="Arial" pitchFamily="34" charset="0"/>
                  <a:cs typeface="Arial" pitchFamily="34" charset="0"/>
                </a:rPr>
                <a:t>$</a:t>
              </a:r>
              <a:endParaRPr lang="ko-KR" altLang="en-US" sz="2400" b="1" dirty="0">
                <a:solidFill>
                  <a:schemeClr val="accent1"/>
                </a:solidFill>
                <a:latin typeface="Arial" pitchFamily="34" charset="0"/>
                <a:cs typeface="Arial" pitchFamily="34" charset="0"/>
              </a:endParaRPr>
            </a:p>
          </p:txBody>
        </p:sp>
      </p:grpSp>
      <p:grpSp>
        <p:nvGrpSpPr>
          <p:cNvPr id="101" name="Group 11">
            <a:extLst>
              <a:ext uri="{FF2B5EF4-FFF2-40B4-BE49-F238E27FC236}">
                <a16:creationId xmlns:a16="http://schemas.microsoft.com/office/drawing/2014/main" id="{5B99DCDB-1C8F-4C4D-B944-8F6991DB8F3F}"/>
              </a:ext>
            </a:extLst>
          </p:cNvPr>
          <p:cNvGrpSpPr/>
          <p:nvPr/>
        </p:nvGrpSpPr>
        <p:grpSpPr>
          <a:xfrm>
            <a:off x="13254917" y="7058225"/>
            <a:ext cx="356309" cy="505725"/>
            <a:chOff x="611560" y="2420563"/>
            <a:chExt cx="356308" cy="505725"/>
          </a:xfrm>
        </p:grpSpPr>
        <p:grpSp>
          <p:nvGrpSpPr>
            <p:cNvPr id="102" name="Group 7">
              <a:extLst>
                <a:ext uri="{FF2B5EF4-FFF2-40B4-BE49-F238E27FC236}">
                  <a16:creationId xmlns:a16="http://schemas.microsoft.com/office/drawing/2014/main" id="{DC1F84AD-8A75-4F9D-B6C1-6FFE19F37FD3}"/>
                </a:ext>
              </a:extLst>
            </p:cNvPr>
            <p:cNvGrpSpPr/>
            <p:nvPr/>
          </p:nvGrpSpPr>
          <p:grpSpPr>
            <a:xfrm>
              <a:off x="611560" y="2420563"/>
              <a:ext cx="356308" cy="505725"/>
              <a:chOff x="3806184" y="2777603"/>
              <a:chExt cx="1526178" cy="2166176"/>
            </a:xfrm>
          </p:grpSpPr>
          <p:sp>
            <p:nvSpPr>
              <p:cNvPr id="104" name="Freeform 8">
                <a:extLst>
                  <a:ext uri="{FF2B5EF4-FFF2-40B4-BE49-F238E27FC236}">
                    <a16:creationId xmlns:a16="http://schemas.microsoft.com/office/drawing/2014/main" id="{8B5E631D-3312-4D8F-BB5F-EF864943DC76}"/>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05" name="Freeform 9">
                <a:extLst>
                  <a:ext uri="{FF2B5EF4-FFF2-40B4-BE49-F238E27FC236}">
                    <a16:creationId xmlns:a16="http://schemas.microsoft.com/office/drawing/2014/main" id="{9803DB95-8417-4331-BD51-D962AA228433}"/>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03" name="TextBox 79">
              <a:extLst>
                <a:ext uri="{FF2B5EF4-FFF2-40B4-BE49-F238E27FC236}">
                  <a16:creationId xmlns:a16="http://schemas.microsoft.com/office/drawing/2014/main" id="{91846E95-7821-410D-86D0-CD0AB9E4C04B}"/>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1"/>
                  </a:solidFill>
                  <a:latin typeface="Arial" pitchFamily="34" charset="0"/>
                  <a:cs typeface="Arial" pitchFamily="34" charset="0"/>
                </a:rPr>
                <a:t>$</a:t>
              </a:r>
              <a:endParaRPr lang="ko-KR" altLang="en-US" sz="2400" b="1" dirty="0">
                <a:solidFill>
                  <a:schemeClr val="accent1"/>
                </a:solidFill>
                <a:latin typeface="Arial" pitchFamily="34" charset="0"/>
                <a:cs typeface="Arial" pitchFamily="34" charset="0"/>
              </a:endParaRPr>
            </a:p>
          </p:txBody>
        </p:sp>
      </p:grpSp>
      <p:grpSp>
        <p:nvGrpSpPr>
          <p:cNvPr id="106" name="Group 11">
            <a:extLst>
              <a:ext uri="{FF2B5EF4-FFF2-40B4-BE49-F238E27FC236}">
                <a16:creationId xmlns:a16="http://schemas.microsoft.com/office/drawing/2014/main" id="{F4EDBE6B-F791-4674-A1DE-B3DEB76433E3}"/>
              </a:ext>
            </a:extLst>
          </p:cNvPr>
          <p:cNvGrpSpPr/>
          <p:nvPr/>
        </p:nvGrpSpPr>
        <p:grpSpPr>
          <a:xfrm>
            <a:off x="13757625" y="7058225"/>
            <a:ext cx="356309" cy="505725"/>
            <a:chOff x="611560" y="2420563"/>
            <a:chExt cx="356308" cy="505725"/>
          </a:xfrm>
        </p:grpSpPr>
        <p:grpSp>
          <p:nvGrpSpPr>
            <p:cNvPr id="107" name="Group 7">
              <a:extLst>
                <a:ext uri="{FF2B5EF4-FFF2-40B4-BE49-F238E27FC236}">
                  <a16:creationId xmlns:a16="http://schemas.microsoft.com/office/drawing/2014/main" id="{B5F89A55-CD2E-49DE-9347-3B2D8EC737E7}"/>
                </a:ext>
              </a:extLst>
            </p:cNvPr>
            <p:cNvGrpSpPr/>
            <p:nvPr/>
          </p:nvGrpSpPr>
          <p:grpSpPr>
            <a:xfrm>
              <a:off x="611560" y="2420563"/>
              <a:ext cx="356308" cy="505725"/>
              <a:chOff x="3806184" y="2777603"/>
              <a:chExt cx="1526178" cy="2166176"/>
            </a:xfrm>
          </p:grpSpPr>
          <p:sp>
            <p:nvSpPr>
              <p:cNvPr id="109" name="Freeform 8">
                <a:extLst>
                  <a:ext uri="{FF2B5EF4-FFF2-40B4-BE49-F238E27FC236}">
                    <a16:creationId xmlns:a16="http://schemas.microsoft.com/office/drawing/2014/main" id="{797D2538-005A-49DF-93C4-C9C248A49C88}"/>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10" name="Freeform 9">
                <a:extLst>
                  <a:ext uri="{FF2B5EF4-FFF2-40B4-BE49-F238E27FC236}">
                    <a16:creationId xmlns:a16="http://schemas.microsoft.com/office/drawing/2014/main" id="{8976B312-4587-48AD-9B95-4CA284502734}"/>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08" name="TextBox 84">
              <a:extLst>
                <a:ext uri="{FF2B5EF4-FFF2-40B4-BE49-F238E27FC236}">
                  <a16:creationId xmlns:a16="http://schemas.microsoft.com/office/drawing/2014/main" id="{E9CA7C63-5A05-4EB7-AB7F-57C58B31BF05}"/>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1"/>
                  </a:solidFill>
                  <a:latin typeface="Arial" pitchFamily="34" charset="0"/>
                  <a:cs typeface="Arial" pitchFamily="34" charset="0"/>
                </a:rPr>
                <a:t>$</a:t>
              </a:r>
              <a:endParaRPr lang="ko-KR" altLang="en-US" sz="2400" b="1" dirty="0">
                <a:solidFill>
                  <a:schemeClr val="accent1"/>
                </a:solidFill>
                <a:latin typeface="Arial" pitchFamily="34" charset="0"/>
                <a:cs typeface="Arial" pitchFamily="34" charset="0"/>
              </a:endParaRPr>
            </a:p>
          </p:txBody>
        </p:sp>
      </p:grpSp>
      <p:grpSp>
        <p:nvGrpSpPr>
          <p:cNvPr id="111" name="Group 11">
            <a:extLst>
              <a:ext uri="{FF2B5EF4-FFF2-40B4-BE49-F238E27FC236}">
                <a16:creationId xmlns:a16="http://schemas.microsoft.com/office/drawing/2014/main" id="{6C7CE60D-36BA-4E5D-A9AA-24E57FC7518A}"/>
              </a:ext>
            </a:extLst>
          </p:cNvPr>
          <p:cNvGrpSpPr/>
          <p:nvPr/>
        </p:nvGrpSpPr>
        <p:grpSpPr>
          <a:xfrm>
            <a:off x="14260333" y="7058225"/>
            <a:ext cx="356309" cy="505725"/>
            <a:chOff x="611560" y="2420563"/>
            <a:chExt cx="356308" cy="505725"/>
          </a:xfrm>
        </p:grpSpPr>
        <p:grpSp>
          <p:nvGrpSpPr>
            <p:cNvPr id="112" name="Group 7">
              <a:extLst>
                <a:ext uri="{FF2B5EF4-FFF2-40B4-BE49-F238E27FC236}">
                  <a16:creationId xmlns:a16="http://schemas.microsoft.com/office/drawing/2014/main" id="{54E208F5-4846-42BF-9405-E81EBA50CDED}"/>
                </a:ext>
              </a:extLst>
            </p:cNvPr>
            <p:cNvGrpSpPr/>
            <p:nvPr/>
          </p:nvGrpSpPr>
          <p:grpSpPr>
            <a:xfrm>
              <a:off x="611560" y="2420563"/>
              <a:ext cx="356308" cy="505725"/>
              <a:chOff x="3806184" y="2777603"/>
              <a:chExt cx="1526178" cy="2166176"/>
            </a:xfrm>
          </p:grpSpPr>
          <p:sp>
            <p:nvSpPr>
              <p:cNvPr id="114" name="Freeform 8">
                <a:extLst>
                  <a:ext uri="{FF2B5EF4-FFF2-40B4-BE49-F238E27FC236}">
                    <a16:creationId xmlns:a16="http://schemas.microsoft.com/office/drawing/2014/main" id="{88E286F1-CA22-477D-99D5-152057E8997D}"/>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15" name="Freeform 9">
                <a:extLst>
                  <a:ext uri="{FF2B5EF4-FFF2-40B4-BE49-F238E27FC236}">
                    <a16:creationId xmlns:a16="http://schemas.microsoft.com/office/drawing/2014/main" id="{F2C564E6-DEF2-48A6-93F4-52FAAD7D367A}"/>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13" name="TextBox 89">
              <a:extLst>
                <a:ext uri="{FF2B5EF4-FFF2-40B4-BE49-F238E27FC236}">
                  <a16:creationId xmlns:a16="http://schemas.microsoft.com/office/drawing/2014/main" id="{9EFA5B76-A132-4C5D-AB24-30623C4B41FF}"/>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1"/>
                  </a:solidFill>
                  <a:latin typeface="Arial" pitchFamily="34" charset="0"/>
                  <a:cs typeface="Arial" pitchFamily="34" charset="0"/>
                </a:rPr>
                <a:t>$</a:t>
              </a:r>
              <a:endParaRPr lang="ko-KR" altLang="en-US" sz="2400" b="1" dirty="0">
                <a:solidFill>
                  <a:schemeClr val="accent1"/>
                </a:solidFill>
                <a:latin typeface="Arial" pitchFamily="34" charset="0"/>
                <a:cs typeface="Arial" pitchFamily="34" charset="0"/>
              </a:endParaRPr>
            </a:p>
          </p:txBody>
        </p:sp>
      </p:grpSp>
      <p:grpSp>
        <p:nvGrpSpPr>
          <p:cNvPr id="116" name="Group 11">
            <a:extLst>
              <a:ext uri="{FF2B5EF4-FFF2-40B4-BE49-F238E27FC236}">
                <a16:creationId xmlns:a16="http://schemas.microsoft.com/office/drawing/2014/main" id="{EBB7128B-0F8E-4A0B-A44D-44D6ADBCCAAB}"/>
              </a:ext>
            </a:extLst>
          </p:cNvPr>
          <p:cNvGrpSpPr/>
          <p:nvPr/>
        </p:nvGrpSpPr>
        <p:grpSpPr>
          <a:xfrm>
            <a:off x="14763041" y="7058225"/>
            <a:ext cx="356309" cy="505725"/>
            <a:chOff x="611560" y="2420563"/>
            <a:chExt cx="356308" cy="505725"/>
          </a:xfrm>
        </p:grpSpPr>
        <p:grpSp>
          <p:nvGrpSpPr>
            <p:cNvPr id="117" name="Group 7">
              <a:extLst>
                <a:ext uri="{FF2B5EF4-FFF2-40B4-BE49-F238E27FC236}">
                  <a16:creationId xmlns:a16="http://schemas.microsoft.com/office/drawing/2014/main" id="{8AF1EE51-3DA2-46D2-A346-187F7492193D}"/>
                </a:ext>
              </a:extLst>
            </p:cNvPr>
            <p:cNvGrpSpPr/>
            <p:nvPr/>
          </p:nvGrpSpPr>
          <p:grpSpPr>
            <a:xfrm>
              <a:off x="611560" y="2420563"/>
              <a:ext cx="356308" cy="505725"/>
              <a:chOff x="3806184" y="2777603"/>
              <a:chExt cx="1526178" cy="2166176"/>
            </a:xfrm>
          </p:grpSpPr>
          <p:sp>
            <p:nvSpPr>
              <p:cNvPr id="119" name="Freeform 8">
                <a:extLst>
                  <a:ext uri="{FF2B5EF4-FFF2-40B4-BE49-F238E27FC236}">
                    <a16:creationId xmlns:a16="http://schemas.microsoft.com/office/drawing/2014/main" id="{33F803B9-6F39-4CC5-87C8-6794394B6788}"/>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20" name="Freeform 9">
                <a:extLst>
                  <a:ext uri="{FF2B5EF4-FFF2-40B4-BE49-F238E27FC236}">
                    <a16:creationId xmlns:a16="http://schemas.microsoft.com/office/drawing/2014/main" id="{E574B1EE-5F8F-4E31-8790-10201317D16E}"/>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18" name="TextBox 94">
              <a:extLst>
                <a:ext uri="{FF2B5EF4-FFF2-40B4-BE49-F238E27FC236}">
                  <a16:creationId xmlns:a16="http://schemas.microsoft.com/office/drawing/2014/main" id="{27BB12FF-F82B-43BD-B491-DEE94925F9EE}"/>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2"/>
                  </a:solidFill>
                  <a:latin typeface="Arial" pitchFamily="34" charset="0"/>
                  <a:cs typeface="Arial" pitchFamily="34" charset="0"/>
                </a:rPr>
                <a:t>$</a:t>
              </a:r>
              <a:endParaRPr lang="ko-KR" altLang="en-US" sz="2400" b="1" dirty="0">
                <a:solidFill>
                  <a:schemeClr val="accent2"/>
                </a:solidFill>
                <a:latin typeface="Arial" pitchFamily="34" charset="0"/>
                <a:cs typeface="Arial" pitchFamily="34" charset="0"/>
              </a:endParaRPr>
            </a:p>
          </p:txBody>
        </p:sp>
      </p:grpSp>
      <p:grpSp>
        <p:nvGrpSpPr>
          <p:cNvPr id="121" name="Group 55">
            <a:extLst>
              <a:ext uri="{FF2B5EF4-FFF2-40B4-BE49-F238E27FC236}">
                <a16:creationId xmlns:a16="http://schemas.microsoft.com/office/drawing/2014/main" id="{4AAEFC8E-1435-46A2-B37B-7B2005DD61D1}"/>
              </a:ext>
            </a:extLst>
          </p:cNvPr>
          <p:cNvGrpSpPr/>
          <p:nvPr/>
        </p:nvGrpSpPr>
        <p:grpSpPr>
          <a:xfrm>
            <a:off x="15517103" y="6514339"/>
            <a:ext cx="356309" cy="505725"/>
            <a:chOff x="611560" y="2420563"/>
            <a:chExt cx="356308" cy="505725"/>
          </a:xfrm>
        </p:grpSpPr>
        <p:grpSp>
          <p:nvGrpSpPr>
            <p:cNvPr id="122" name="Group 89">
              <a:extLst>
                <a:ext uri="{FF2B5EF4-FFF2-40B4-BE49-F238E27FC236}">
                  <a16:creationId xmlns:a16="http://schemas.microsoft.com/office/drawing/2014/main" id="{E547CEC7-D396-458F-8C70-E2A53C548125}"/>
                </a:ext>
              </a:extLst>
            </p:cNvPr>
            <p:cNvGrpSpPr/>
            <p:nvPr/>
          </p:nvGrpSpPr>
          <p:grpSpPr>
            <a:xfrm>
              <a:off x="611560" y="2420563"/>
              <a:ext cx="356308" cy="505725"/>
              <a:chOff x="3806184" y="2777603"/>
              <a:chExt cx="1526178" cy="2166176"/>
            </a:xfrm>
          </p:grpSpPr>
          <p:sp>
            <p:nvSpPr>
              <p:cNvPr id="124" name="Freeform 91">
                <a:extLst>
                  <a:ext uri="{FF2B5EF4-FFF2-40B4-BE49-F238E27FC236}">
                    <a16:creationId xmlns:a16="http://schemas.microsoft.com/office/drawing/2014/main" id="{7C48BF53-42D7-4B1A-B20B-7B916CB0D84F}"/>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5" name="Freeform 92">
                <a:extLst>
                  <a:ext uri="{FF2B5EF4-FFF2-40B4-BE49-F238E27FC236}">
                    <a16:creationId xmlns:a16="http://schemas.microsoft.com/office/drawing/2014/main" id="{454374DC-D1BE-41F1-8997-1B172E7E48C8}"/>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23" name="TextBox 99">
              <a:extLst>
                <a:ext uri="{FF2B5EF4-FFF2-40B4-BE49-F238E27FC236}">
                  <a16:creationId xmlns:a16="http://schemas.microsoft.com/office/drawing/2014/main" id="{2E1AB998-DE9B-463E-AD5C-81975525229A}"/>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2"/>
                  </a:solidFill>
                  <a:latin typeface="Arial" pitchFamily="34" charset="0"/>
                  <a:cs typeface="Arial" pitchFamily="34" charset="0"/>
                </a:rPr>
                <a:t>$</a:t>
              </a:r>
              <a:endParaRPr lang="ko-KR" altLang="en-US" sz="2400" b="1" dirty="0">
                <a:solidFill>
                  <a:schemeClr val="accent2"/>
                </a:solidFill>
                <a:latin typeface="Arial" pitchFamily="34" charset="0"/>
                <a:cs typeface="Arial" pitchFamily="34" charset="0"/>
              </a:endParaRPr>
            </a:p>
          </p:txBody>
        </p:sp>
      </p:grpSp>
      <p:grpSp>
        <p:nvGrpSpPr>
          <p:cNvPr id="126" name="Group 55">
            <a:extLst>
              <a:ext uri="{FF2B5EF4-FFF2-40B4-BE49-F238E27FC236}">
                <a16:creationId xmlns:a16="http://schemas.microsoft.com/office/drawing/2014/main" id="{F8F0723B-991F-4924-8DD2-EB4A763D28B8}"/>
              </a:ext>
            </a:extLst>
          </p:cNvPr>
          <p:cNvGrpSpPr/>
          <p:nvPr/>
        </p:nvGrpSpPr>
        <p:grpSpPr>
          <a:xfrm>
            <a:off x="16019811" y="6514339"/>
            <a:ext cx="356309" cy="505725"/>
            <a:chOff x="611560" y="2420563"/>
            <a:chExt cx="356308" cy="505725"/>
          </a:xfrm>
        </p:grpSpPr>
        <p:grpSp>
          <p:nvGrpSpPr>
            <p:cNvPr id="127" name="Group 89">
              <a:extLst>
                <a:ext uri="{FF2B5EF4-FFF2-40B4-BE49-F238E27FC236}">
                  <a16:creationId xmlns:a16="http://schemas.microsoft.com/office/drawing/2014/main" id="{09B19F14-CDFE-4592-833A-B9002FD5F704}"/>
                </a:ext>
              </a:extLst>
            </p:cNvPr>
            <p:cNvGrpSpPr/>
            <p:nvPr/>
          </p:nvGrpSpPr>
          <p:grpSpPr>
            <a:xfrm>
              <a:off x="611560" y="2420563"/>
              <a:ext cx="356308" cy="505725"/>
              <a:chOff x="3806184" y="2777603"/>
              <a:chExt cx="1526178" cy="2166176"/>
            </a:xfrm>
          </p:grpSpPr>
          <p:sp>
            <p:nvSpPr>
              <p:cNvPr id="129" name="Freeform 91">
                <a:extLst>
                  <a:ext uri="{FF2B5EF4-FFF2-40B4-BE49-F238E27FC236}">
                    <a16:creationId xmlns:a16="http://schemas.microsoft.com/office/drawing/2014/main" id="{FAE0875B-C662-435C-93E0-2517390190FF}"/>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0" name="Freeform 92">
                <a:extLst>
                  <a:ext uri="{FF2B5EF4-FFF2-40B4-BE49-F238E27FC236}">
                    <a16:creationId xmlns:a16="http://schemas.microsoft.com/office/drawing/2014/main" id="{00666919-61C7-4D32-B680-01D0A9A43BE2}"/>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28" name="TextBox 104">
              <a:extLst>
                <a:ext uri="{FF2B5EF4-FFF2-40B4-BE49-F238E27FC236}">
                  <a16:creationId xmlns:a16="http://schemas.microsoft.com/office/drawing/2014/main" id="{24BD4497-1819-4BE6-AC46-836F697E12A5}"/>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2"/>
                  </a:solidFill>
                  <a:latin typeface="Arial" pitchFamily="34" charset="0"/>
                  <a:cs typeface="Arial" pitchFamily="34" charset="0"/>
                </a:rPr>
                <a:t>$</a:t>
              </a:r>
              <a:endParaRPr lang="ko-KR" altLang="en-US" sz="2400" b="1" dirty="0">
                <a:solidFill>
                  <a:schemeClr val="accent2"/>
                </a:solidFill>
                <a:latin typeface="Arial" pitchFamily="34" charset="0"/>
                <a:cs typeface="Arial" pitchFamily="34" charset="0"/>
              </a:endParaRPr>
            </a:p>
          </p:txBody>
        </p:sp>
      </p:grpSp>
      <p:grpSp>
        <p:nvGrpSpPr>
          <p:cNvPr id="131" name="Group 55">
            <a:extLst>
              <a:ext uri="{FF2B5EF4-FFF2-40B4-BE49-F238E27FC236}">
                <a16:creationId xmlns:a16="http://schemas.microsoft.com/office/drawing/2014/main" id="{13FDBE8C-AEA6-4041-B4B3-4B349BB92485}"/>
              </a:ext>
            </a:extLst>
          </p:cNvPr>
          <p:cNvGrpSpPr/>
          <p:nvPr/>
        </p:nvGrpSpPr>
        <p:grpSpPr>
          <a:xfrm>
            <a:off x="15265749" y="7062385"/>
            <a:ext cx="356309" cy="505725"/>
            <a:chOff x="611560" y="2420563"/>
            <a:chExt cx="356308" cy="505725"/>
          </a:xfrm>
        </p:grpSpPr>
        <p:grpSp>
          <p:nvGrpSpPr>
            <p:cNvPr id="132" name="Group 89">
              <a:extLst>
                <a:ext uri="{FF2B5EF4-FFF2-40B4-BE49-F238E27FC236}">
                  <a16:creationId xmlns:a16="http://schemas.microsoft.com/office/drawing/2014/main" id="{822A1D75-85A8-4EED-B6A5-FA64B0BE580F}"/>
                </a:ext>
              </a:extLst>
            </p:cNvPr>
            <p:cNvGrpSpPr/>
            <p:nvPr/>
          </p:nvGrpSpPr>
          <p:grpSpPr>
            <a:xfrm>
              <a:off x="611560" y="2420563"/>
              <a:ext cx="356308" cy="505725"/>
              <a:chOff x="3806184" y="2777603"/>
              <a:chExt cx="1526178" cy="2166176"/>
            </a:xfrm>
          </p:grpSpPr>
          <p:sp>
            <p:nvSpPr>
              <p:cNvPr id="134" name="Freeform 91">
                <a:extLst>
                  <a:ext uri="{FF2B5EF4-FFF2-40B4-BE49-F238E27FC236}">
                    <a16:creationId xmlns:a16="http://schemas.microsoft.com/office/drawing/2014/main" id="{3C397443-5E21-4789-9527-3EC457482F41}"/>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5" name="Freeform 92">
                <a:extLst>
                  <a:ext uri="{FF2B5EF4-FFF2-40B4-BE49-F238E27FC236}">
                    <a16:creationId xmlns:a16="http://schemas.microsoft.com/office/drawing/2014/main" id="{8C46E5A8-68E5-422D-AF12-30B4B2B34B47}"/>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33" name="TextBox 109">
              <a:extLst>
                <a:ext uri="{FF2B5EF4-FFF2-40B4-BE49-F238E27FC236}">
                  <a16:creationId xmlns:a16="http://schemas.microsoft.com/office/drawing/2014/main" id="{FF1E453B-9D0A-4C1E-BF35-6C44CB6F14BB}"/>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2"/>
                  </a:solidFill>
                  <a:latin typeface="Arial" pitchFamily="34" charset="0"/>
                  <a:cs typeface="Arial" pitchFamily="34" charset="0"/>
                </a:rPr>
                <a:t>$</a:t>
              </a:r>
              <a:endParaRPr lang="ko-KR" altLang="en-US" sz="2400" b="1" dirty="0">
                <a:solidFill>
                  <a:schemeClr val="accent2"/>
                </a:solidFill>
                <a:latin typeface="Arial" pitchFamily="34" charset="0"/>
                <a:cs typeface="Arial" pitchFamily="34" charset="0"/>
              </a:endParaRPr>
            </a:p>
          </p:txBody>
        </p:sp>
      </p:grpSp>
      <p:grpSp>
        <p:nvGrpSpPr>
          <p:cNvPr id="136" name="Group 55">
            <a:extLst>
              <a:ext uri="{FF2B5EF4-FFF2-40B4-BE49-F238E27FC236}">
                <a16:creationId xmlns:a16="http://schemas.microsoft.com/office/drawing/2014/main" id="{6400790F-33CA-4C96-AF94-EE83D7EE608F}"/>
              </a:ext>
            </a:extLst>
          </p:cNvPr>
          <p:cNvGrpSpPr/>
          <p:nvPr/>
        </p:nvGrpSpPr>
        <p:grpSpPr>
          <a:xfrm>
            <a:off x="15768457" y="7062385"/>
            <a:ext cx="356309" cy="505725"/>
            <a:chOff x="611560" y="2420563"/>
            <a:chExt cx="356308" cy="505725"/>
          </a:xfrm>
        </p:grpSpPr>
        <p:grpSp>
          <p:nvGrpSpPr>
            <p:cNvPr id="137" name="Group 89">
              <a:extLst>
                <a:ext uri="{FF2B5EF4-FFF2-40B4-BE49-F238E27FC236}">
                  <a16:creationId xmlns:a16="http://schemas.microsoft.com/office/drawing/2014/main" id="{C3BDCC6B-F1EC-41DD-B711-F26E71548B35}"/>
                </a:ext>
              </a:extLst>
            </p:cNvPr>
            <p:cNvGrpSpPr/>
            <p:nvPr/>
          </p:nvGrpSpPr>
          <p:grpSpPr>
            <a:xfrm>
              <a:off x="611560" y="2420563"/>
              <a:ext cx="356308" cy="505725"/>
              <a:chOff x="3806184" y="2777603"/>
              <a:chExt cx="1526178" cy="2166176"/>
            </a:xfrm>
          </p:grpSpPr>
          <p:sp>
            <p:nvSpPr>
              <p:cNvPr id="139" name="Freeform 91">
                <a:extLst>
                  <a:ext uri="{FF2B5EF4-FFF2-40B4-BE49-F238E27FC236}">
                    <a16:creationId xmlns:a16="http://schemas.microsoft.com/office/drawing/2014/main" id="{8AF9205A-484F-43BB-9823-8D8473F3C80E}"/>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0" name="Freeform 92">
                <a:extLst>
                  <a:ext uri="{FF2B5EF4-FFF2-40B4-BE49-F238E27FC236}">
                    <a16:creationId xmlns:a16="http://schemas.microsoft.com/office/drawing/2014/main" id="{6DB4B99F-5A82-4D84-A732-5DA413C7CFEA}"/>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38" name="TextBox 114">
              <a:extLst>
                <a:ext uri="{FF2B5EF4-FFF2-40B4-BE49-F238E27FC236}">
                  <a16:creationId xmlns:a16="http://schemas.microsoft.com/office/drawing/2014/main" id="{D4419030-E097-439F-8ECB-96F2A81BEB35}"/>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2"/>
                  </a:solidFill>
                  <a:latin typeface="Arial" pitchFamily="34" charset="0"/>
                  <a:cs typeface="Arial" pitchFamily="34" charset="0"/>
                </a:rPr>
                <a:t>$</a:t>
              </a:r>
              <a:endParaRPr lang="ko-KR" altLang="en-US" sz="2400" b="1" dirty="0">
                <a:solidFill>
                  <a:schemeClr val="accent2"/>
                </a:solidFill>
                <a:latin typeface="Arial" pitchFamily="34" charset="0"/>
                <a:cs typeface="Arial" pitchFamily="34" charset="0"/>
              </a:endParaRPr>
            </a:p>
          </p:txBody>
        </p:sp>
      </p:grpSp>
      <p:grpSp>
        <p:nvGrpSpPr>
          <p:cNvPr id="141" name="Group 55">
            <a:extLst>
              <a:ext uri="{FF2B5EF4-FFF2-40B4-BE49-F238E27FC236}">
                <a16:creationId xmlns:a16="http://schemas.microsoft.com/office/drawing/2014/main" id="{75B808C7-028D-43A7-9A90-8EC16A988E7C}"/>
              </a:ext>
            </a:extLst>
          </p:cNvPr>
          <p:cNvGrpSpPr/>
          <p:nvPr/>
        </p:nvGrpSpPr>
        <p:grpSpPr>
          <a:xfrm>
            <a:off x="16271165" y="7062385"/>
            <a:ext cx="356309" cy="505725"/>
            <a:chOff x="611560" y="2420563"/>
            <a:chExt cx="356308" cy="505725"/>
          </a:xfrm>
        </p:grpSpPr>
        <p:grpSp>
          <p:nvGrpSpPr>
            <p:cNvPr id="142" name="Group 89">
              <a:extLst>
                <a:ext uri="{FF2B5EF4-FFF2-40B4-BE49-F238E27FC236}">
                  <a16:creationId xmlns:a16="http://schemas.microsoft.com/office/drawing/2014/main" id="{F0FD777D-846B-4B23-B722-9DF691888235}"/>
                </a:ext>
              </a:extLst>
            </p:cNvPr>
            <p:cNvGrpSpPr/>
            <p:nvPr/>
          </p:nvGrpSpPr>
          <p:grpSpPr>
            <a:xfrm>
              <a:off x="611560" y="2420563"/>
              <a:ext cx="356308" cy="505725"/>
              <a:chOff x="3806184" y="2777603"/>
              <a:chExt cx="1526178" cy="2166176"/>
            </a:xfrm>
          </p:grpSpPr>
          <p:sp>
            <p:nvSpPr>
              <p:cNvPr id="144" name="Freeform 91">
                <a:extLst>
                  <a:ext uri="{FF2B5EF4-FFF2-40B4-BE49-F238E27FC236}">
                    <a16:creationId xmlns:a16="http://schemas.microsoft.com/office/drawing/2014/main" id="{13C1EEAB-0095-487E-8B5B-2F2A30418EE0}"/>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5" name="Freeform 92">
                <a:extLst>
                  <a:ext uri="{FF2B5EF4-FFF2-40B4-BE49-F238E27FC236}">
                    <a16:creationId xmlns:a16="http://schemas.microsoft.com/office/drawing/2014/main" id="{7F92D611-FF63-4A3A-956D-92E9E6C9231E}"/>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43" name="TextBox 119">
              <a:extLst>
                <a:ext uri="{FF2B5EF4-FFF2-40B4-BE49-F238E27FC236}">
                  <a16:creationId xmlns:a16="http://schemas.microsoft.com/office/drawing/2014/main" id="{5BDA19A0-E715-4674-A3BB-5EEA1874EFA9}"/>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2"/>
                  </a:solidFill>
                  <a:latin typeface="Arial" pitchFamily="34" charset="0"/>
                  <a:cs typeface="Arial" pitchFamily="34" charset="0"/>
                </a:rPr>
                <a:t>$</a:t>
              </a:r>
              <a:endParaRPr lang="ko-KR" altLang="en-US" sz="2400" b="1" dirty="0">
                <a:solidFill>
                  <a:schemeClr val="accent2"/>
                </a:solidFill>
                <a:latin typeface="Arial" pitchFamily="34" charset="0"/>
                <a:cs typeface="Arial" pitchFamily="34" charset="0"/>
              </a:endParaRPr>
            </a:p>
          </p:txBody>
        </p:sp>
      </p:grpSp>
      <p:grpSp>
        <p:nvGrpSpPr>
          <p:cNvPr id="146" name="Group 95">
            <a:extLst>
              <a:ext uri="{FF2B5EF4-FFF2-40B4-BE49-F238E27FC236}">
                <a16:creationId xmlns:a16="http://schemas.microsoft.com/office/drawing/2014/main" id="{FD20A833-1D18-4ADD-9409-9A39FDA74D99}"/>
              </a:ext>
            </a:extLst>
          </p:cNvPr>
          <p:cNvGrpSpPr/>
          <p:nvPr/>
        </p:nvGrpSpPr>
        <p:grpSpPr>
          <a:xfrm>
            <a:off x="17025227" y="6514339"/>
            <a:ext cx="356309" cy="505725"/>
            <a:chOff x="611560" y="2420563"/>
            <a:chExt cx="356308" cy="505725"/>
          </a:xfrm>
        </p:grpSpPr>
        <p:grpSp>
          <p:nvGrpSpPr>
            <p:cNvPr id="147" name="Group 129">
              <a:extLst>
                <a:ext uri="{FF2B5EF4-FFF2-40B4-BE49-F238E27FC236}">
                  <a16:creationId xmlns:a16="http://schemas.microsoft.com/office/drawing/2014/main" id="{CA444557-2CE4-42AD-A44F-18E7839786B9}"/>
                </a:ext>
              </a:extLst>
            </p:cNvPr>
            <p:cNvGrpSpPr/>
            <p:nvPr/>
          </p:nvGrpSpPr>
          <p:grpSpPr>
            <a:xfrm>
              <a:off x="611560" y="2420563"/>
              <a:ext cx="356308" cy="505725"/>
              <a:chOff x="3806184" y="2777603"/>
              <a:chExt cx="1526178" cy="2166176"/>
            </a:xfrm>
          </p:grpSpPr>
          <p:sp>
            <p:nvSpPr>
              <p:cNvPr id="149" name="Freeform 131">
                <a:extLst>
                  <a:ext uri="{FF2B5EF4-FFF2-40B4-BE49-F238E27FC236}">
                    <a16:creationId xmlns:a16="http://schemas.microsoft.com/office/drawing/2014/main" id="{079C035C-8134-4AD7-8CBF-8F8CFEA9A28A}"/>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50" name="Freeform 132">
                <a:extLst>
                  <a:ext uri="{FF2B5EF4-FFF2-40B4-BE49-F238E27FC236}">
                    <a16:creationId xmlns:a16="http://schemas.microsoft.com/office/drawing/2014/main" id="{3E7080DE-C216-4F88-8CBB-58E96660C80A}"/>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48" name="TextBox 124">
              <a:extLst>
                <a:ext uri="{FF2B5EF4-FFF2-40B4-BE49-F238E27FC236}">
                  <a16:creationId xmlns:a16="http://schemas.microsoft.com/office/drawing/2014/main" id="{B4B0E2CC-825E-459E-A068-712F60E311EE}"/>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3"/>
                  </a:solidFill>
                  <a:latin typeface="Arial" pitchFamily="34" charset="0"/>
                  <a:cs typeface="Arial" pitchFamily="34" charset="0"/>
                </a:rPr>
                <a:t>$</a:t>
              </a:r>
              <a:endParaRPr lang="ko-KR" altLang="en-US" sz="2400" b="1" dirty="0">
                <a:solidFill>
                  <a:schemeClr val="accent3"/>
                </a:solidFill>
                <a:latin typeface="Arial" pitchFamily="34" charset="0"/>
                <a:cs typeface="Arial" pitchFamily="34" charset="0"/>
              </a:endParaRPr>
            </a:p>
          </p:txBody>
        </p:sp>
      </p:grpSp>
      <p:grpSp>
        <p:nvGrpSpPr>
          <p:cNvPr id="151" name="Group 95">
            <a:extLst>
              <a:ext uri="{FF2B5EF4-FFF2-40B4-BE49-F238E27FC236}">
                <a16:creationId xmlns:a16="http://schemas.microsoft.com/office/drawing/2014/main" id="{478AD2F7-F266-40D6-96F5-91EB1A36F7C4}"/>
              </a:ext>
            </a:extLst>
          </p:cNvPr>
          <p:cNvGrpSpPr/>
          <p:nvPr/>
        </p:nvGrpSpPr>
        <p:grpSpPr>
          <a:xfrm>
            <a:off x="17527935" y="6514339"/>
            <a:ext cx="356309" cy="505725"/>
            <a:chOff x="611560" y="2420563"/>
            <a:chExt cx="356308" cy="505725"/>
          </a:xfrm>
        </p:grpSpPr>
        <p:grpSp>
          <p:nvGrpSpPr>
            <p:cNvPr id="152" name="Group 129">
              <a:extLst>
                <a:ext uri="{FF2B5EF4-FFF2-40B4-BE49-F238E27FC236}">
                  <a16:creationId xmlns:a16="http://schemas.microsoft.com/office/drawing/2014/main" id="{E64227FB-7222-45F5-8343-63D0541937F3}"/>
                </a:ext>
              </a:extLst>
            </p:cNvPr>
            <p:cNvGrpSpPr/>
            <p:nvPr/>
          </p:nvGrpSpPr>
          <p:grpSpPr>
            <a:xfrm>
              <a:off x="611560" y="2420563"/>
              <a:ext cx="356308" cy="505725"/>
              <a:chOff x="3806184" y="2777603"/>
              <a:chExt cx="1526178" cy="2166176"/>
            </a:xfrm>
          </p:grpSpPr>
          <p:sp>
            <p:nvSpPr>
              <p:cNvPr id="154" name="Freeform 131">
                <a:extLst>
                  <a:ext uri="{FF2B5EF4-FFF2-40B4-BE49-F238E27FC236}">
                    <a16:creationId xmlns:a16="http://schemas.microsoft.com/office/drawing/2014/main" id="{6B966601-9A98-4B1C-8504-92A3B4C3DFB5}"/>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55" name="Freeform 132">
                <a:extLst>
                  <a:ext uri="{FF2B5EF4-FFF2-40B4-BE49-F238E27FC236}">
                    <a16:creationId xmlns:a16="http://schemas.microsoft.com/office/drawing/2014/main" id="{C0687549-7E5D-4BC0-88AE-B428862E5A75}"/>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53" name="TextBox 129">
              <a:extLst>
                <a:ext uri="{FF2B5EF4-FFF2-40B4-BE49-F238E27FC236}">
                  <a16:creationId xmlns:a16="http://schemas.microsoft.com/office/drawing/2014/main" id="{949B02D3-5C62-40C3-9B56-559AEDB21A8E}"/>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3"/>
                  </a:solidFill>
                  <a:latin typeface="Arial" pitchFamily="34" charset="0"/>
                  <a:cs typeface="Arial" pitchFamily="34" charset="0"/>
                </a:rPr>
                <a:t>$</a:t>
              </a:r>
              <a:endParaRPr lang="ko-KR" altLang="en-US" sz="2400" b="1" dirty="0">
                <a:solidFill>
                  <a:schemeClr val="accent3"/>
                </a:solidFill>
                <a:latin typeface="Arial" pitchFamily="34" charset="0"/>
                <a:cs typeface="Arial" pitchFamily="34" charset="0"/>
              </a:endParaRPr>
            </a:p>
          </p:txBody>
        </p:sp>
      </p:grpSp>
      <p:grpSp>
        <p:nvGrpSpPr>
          <p:cNvPr id="156" name="Group 95">
            <a:extLst>
              <a:ext uri="{FF2B5EF4-FFF2-40B4-BE49-F238E27FC236}">
                <a16:creationId xmlns:a16="http://schemas.microsoft.com/office/drawing/2014/main" id="{01FE7D21-D196-4497-985C-7096A4F42EED}"/>
              </a:ext>
            </a:extLst>
          </p:cNvPr>
          <p:cNvGrpSpPr/>
          <p:nvPr/>
        </p:nvGrpSpPr>
        <p:grpSpPr>
          <a:xfrm>
            <a:off x="16773873" y="7051953"/>
            <a:ext cx="356309" cy="505725"/>
            <a:chOff x="611560" y="2420563"/>
            <a:chExt cx="356308" cy="505725"/>
          </a:xfrm>
        </p:grpSpPr>
        <p:grpSp>
          <p:nvGrpSpPr>
            <p:cNvPr id="157" name="Group 129">
              <a:extLst>
                <a:ext uri="{FF2B5EF4-FFF2-40B4-BE49-F238E27FC236}">
                  <a16:creationId xmlns:a16="http://schemas.microsoft.com/office/drawing/2014/main" id="{904A7302-AD92-486D-BFC4-6FFEB124C3F8}"/>
                </a:ext>
              </a:extLst>
            </p:cNvPr>
            <p:cNvGrpSpPr/>
            <p:nvPr/>
          </p:nvGrpSpPr>
          <p:grpSpPr>
            <a:xfrm>
              <a:off x="611560" y="2420563"/>
              <a:ext cx="356308" cy="505725"/>
              <a:chOff x="3806184" y="2777603"/>
              <a:chExt cx="1526178" cy="2166176"/>
            </a:xfrm>
          </p:grpSpPr>
          <p:sp>
            <p:nvSpPr>
              <p:cNvPr id="159" name="Freeform 131">
                <a:extLst>
                  <a:ext uri="{FF2B5EF4-FFF2-40B4-BE49-F238E27FC236}">
                    <a16:creationId xmlns:a16="http://schemas.microsoft.com/office/drawing/2014/main" id="{97BC1E08-CADA-4AC9-AE38-679E0C201EC1}"/>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60" name="Freeform 132">
                <a:extLst>
                  <a:ext uri="{FF2B5EF4-FFF2-40B4-BE49-F238E27FC236}">
                    <a16:creationId xmlns:a16="http://schemas.microsoft.com/office/drawing/2014/main" id="{31091812-9408-412A-AE59-3261B24454EF}"/>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58" name="TextBox 134">
              <a:extLst>
                <a:ext uri="{FF2B5EF4-FFF2-40B4-BE49-F238E27FC236}">
                  <a16:creationId xmlns:a16="http://schemas.microsoft.com/office/drawing/2014/main" id="{5E8E4AE7-4196-4014-8D18-7554F783659A}"/>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3"/>
                  </a:solidFill>
                  <a:latin typeface="Arial" pitchFamily="34" charset="0"/>
                  <a:cs typeface="Arial" pitchFamily="34" charset="0"/>
                </a:rPr>
                <a:t>$</a:t>
              </a:r>
              <a:endParaRPr lang="ko-KR" altLang="en-US" sz="2400" b="1" dirty="0">
                <a:solidFill>
                  <a:schemeClr val="accent3"/>
                </a:solidFill>
                <a:latin typeface="Arial" pitchFamily="34" charset="0"/>
                <a:cs typeface="Arial" pitchFamily="34" charset="0"/>
              </a:endParaRPr>
            </a:p>
          </p:txBody>
        </p:sp>
      </p:grpSp>
      <p:grpSp>
        <p:nvGrpSpPr>
          <p:cNvPr id="161" name="Group 95">
            <a:extLst>
              <a:ext uri="{FF2B5EF4-FFF2-40B4-BE49-F238E27FC236}">
                <a16:creationId xmlns:a16="http://schemas.microsoft.com/office/drawing/2014/main" id="{D50DA026-3B0D-418B-8562-EAF40F19B898}"/>
              </a:ext>
            </a:extLst>
          </p:cNvPr>
          <p:cNvGrpSpPr/>
          <p:nvPr/>
        </p:nvGrpSpPr>
        <p:grpSpPr>
          <a:xfrm>
            <a:off x="17276581" y="7051953"/>
            <a:ext cx="356309" cy="505725"/>
            <a:chOff x="611560" y="2420563"/>
            <a:chExt cx="356308" cy="505725"/>
          </a:xfrm>
        </p:grpSpPr>
        <p:grpSp>
          <p:nvGrpSpPr>
            <p:cNvPr id="162" name="Group 129">
              <a:extLst>
                <a:ext uri="{FF2B5EF4-FFF2-40B4-BE49-F238E27FC236}">
                  <a16:creationId xmlns:a16="http://schemas.microsoft.com/office/drawing/2014/main" id="{EA66844B-435C-48FF-804A-442E8AB3AC14}"/>
                </a:ext>
              </a:extLst>
            </p:cNvPr>
            <p:cNvGrpSpPr/>
            <p:nvPr/>
          </p:nvGrpSpPr>
          <p:grpSpPr>
            <a:xfrm>
              <a:off x="611560" y="2420563"/>
              <a:ext cx="356308" cy="505725"/>
              <a:chOff x="3806184" y="2777603"/>
              <a:chExt cx="1526178" cy="2166176"/>
            </a:xfrm>
          </p:grpSpPr>
          <p:sp>
            <p:nvSpPr>
              <p:cNvPr id="164" name="Freeform 131">
                <a:extLst>
                  <a:ext uri="{FF2B5EF4-FFF2-40B4-BE49-F238E27FC236}">
                    <a16:creationId xmlns:a16="http://schemas.microsoft.com/office/drawing/2014/main" id="{5E0368F8-F76D-4628-9E4B-F57CFAF81656}"/>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65" name="Freeform 132">
                <a:extLst>
                  <a:ext uri="{FF2B5EF4-FFF2-40B4-BE49-F238E27FC236}">
                    <a16:creationId xmlns:a16="http://schemas.microsoft.com/office/drawing/2014/main" id="{2897DD2B-AD14-4406-AC0E-C48D452994AA}"/>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63" name="TextBox 139">
              <a:extLst>
                <a:ext uri="{FF2B5EF4-FFF2-40B4-BE49-F238E27FC236}">
                  <a16:creationId xmlns:a16="http://schemas.microsoft.com/office/drawing/2014/main" id="{602C1531-02D2-4EC1-93F6-B5E1EA967CFA}"/>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3"/>
                  </a:solidFill>
                  <a:latin typeface="Arial" pitchFamily="34" charset="0"/>
                  <a:cs typeface="Arial" pitchFamily="34" charset="0"/>
                </a:rPr>
                <a:t>$</a:t>
              </a:r>
              <a:endParaRPr lang="ko-KR" altLang="en-US" sz="2400" b="1" dirty="0">
                <a:solidFill>
                  <a:schemeClr val="accent3"/>
                </a:solidFill>
                <a:latin typeface="Arial" pitchFamily="34" charset="0"/>
                <a:cs typeface="Arial" pitchFamily="34" charset="0"/>
              </a:endParaRPr>
            </a:p>
          </p:txBody>
        </p:sp>
      </p:grpSp>
      <p:grpSp>
        <p:nvGrpSpPr>
          <p:cNvPr id="166" name="Group 95">
            <a:extLst>
              <a:ext uri="{FF2B5EF4-FFF2-40B4-BE49-F238E27FC236}">
                <a16:creationId xmlns:a16="http://schemas.microsoft.com/office/drawing/2014/main" id="{AE406592-6A89-4AF2-A20D-8D293661BC16}"/>
              </a:ext>
            </a:extLst>
          </p:cNvPr>
          <p:cNvGrpSpPr/>
          <p:nvPr/>
        </p:nvGrpSpPr>
        <p:grpSpPr>
          <a:xfrm>
            <a:off x="17779291" y="7051953"/>
            <a:ext cx="356309" cy="505725"/>
            <a:chOff x="611560" y="2420563"/>
            <a:chExt cx="356308" cy="505725"/>
          </a:xfrm>
        </p:grpSpPr>
        <p:grpSp>
          <p:nvGrpSpPr>
            <p:cNvPr id="167" name="Group 129">
              <a:extLst>
                <a:ext uri="{FF2B5EF4-FFF2-40B4-BE49-F238E27FC236}">
                  <a16:creationId xmlns:a16="http://schemas.microsoft.com/office/drawing/2014/main" id="{1EC6EAD7-149E-47C7-A59E-47D6AAB93C2C}"/>
                </a:ext>
              </a:extLst>
            </p:cNvPr>
            <p:cNvGrpSpPr/>
            <p:nvPr/>
          </p:nvGrpSpPr>
          <p:grpSpPr>
            <a:xfrm>
              <a:off x="611560" y="2420563"/>
              <a:ext cx="356308" cy="505725"/>
              <a:chOff x="3806184" y="2777603"/>
              <a:chExt cx="1526178" cy="2166176"/>
            </a:xfrm>
          </p:grpSpPr>
          <p:sp>
            <p:nvSpPr>
              <p:cNvPr id="169" name="Freeform 131">
                <a:extLst>
                  <a:ext uri="{FF2B5EF4-FFF2-40B4-BE49-F238E27FC236}">
                    <a16:creationId xmlns:a16="http://schemas.microsoft.com/office/drawing/2014/main" id="{88D9BC89-65CA-446F-8BDF-6E2BB0206145}"/>
                  </a:ext>
                </a:extLst>
              </p:cNvPr>
              <p:cNvSpPr/>
              <p:nvPr/>
            </p:nvSpPr>
            <p:spPr>
              <a:xfrm>
                <a:off x="4563148" y="2777603"/>
                <a:ext cx="769214" cy="2166176"/>
              </a:xfrm>
              <a:custGeom>
                <a:avLst/>
                <a:gdLst/>
                <a:ahLst/>
                <a:cxnLst/>
                <a:rect l="l" t="t" r="r" b="b"/>
                <a:pathLst>
                  <a:path w="769214" h="2166176">
                    <a:moveTo>
                      <a:pt x="13655" y="0"/>
                    </a:moveTo>
                    <a:cubicBezTo>
                      <a:pt x="383848" y="3034"/>
                      <a:pt x="754041" y="688805"/>
                      <a:pt x="769214" y="1110582"/>
                    </a:cubicBezTo>
                    <a:cubicBezTo>
                      <a:pt x="763164" y="1760939"/>
                      <a:pt x="485720" y="2148949"/>
                      <a:pt x="0" y="2166176"/>
                    </a:cubicBezTo>
                    <a:lnTo>
                      <a:pt x="0" y="1147"/>
                    </a:lnTo>
                    <a:close/>
                  </a:path>
                </a:pathLst>
              </a:cu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sp>
            <p:nvSpPr>
              <p:cNvPr id="170" name="Freeform 132">
                <a:extLst>
                  <a:ext uri="{FF2B5EF4-FFF2-40B4-BE49-F238E27FC236}">
                    <a16:creationId xmlns:a16="http://schemas.microsoft.com/office/drawing/2014/main" id="{1ECA4362-F0E9-42EA-93BE-8A4D220EEEF0}"/>
                  </a:ext>
                </a:extLst>
              </p:cNvPr>
              <p:cNvSpPr/>
              <p:nvPr/>
            </p:nvSpPr>
            <p:spPr>
              <a:xfrm>
                <a:off x="3806184" y="2777603"/>
                <a:ext cx="769213" cy="2165396"/>
              </a:xfrm>
              <a:custGeom>
                <a:avLst/>
                <a:gdLst/>
                <a:ahLst/>
                <a:cxnLst/>
                <a:rect l="l" t="t" r="r" b="b"/>
                <a:pathLst>
                  <a:path w="769213" h="2165396">
                    <a:moveTo>
                      <a:pt x="769213" y="0"/>
                    </a:moveTo>
                    <a:lnTo>
                      <a:pt x="769213" y="2165029"/>
                    </a:lnTo>
                    <a:lnTo>
                      <a:pt x="764662" y="2165396"/>
                    </a:lnTo>
                    <a:cubicBezTo>
                      <a:pt x="303437" y="2147190"/>
                      <a:pt x="6069" y="1783065"/>
                      <a:pt x="0" y="1127640"/>
                    </a:cubicBezTo>
                    <a:cubicBezTo>
                      <a:pt x="5997" y="716807"/>
                      <a:pt x="385407" y="3691"/>
                      <a:pt x="769213"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68" name="TextBox 144">
              <a:extLst>
                <a:ext uri="{FF2B5EF4-FFF2-40B4-BE49-F238E27FC236}">
                  <a16:creationId xmlns:a16="http://schemas.microsoft.com/office/drawing/2014/main" id="{1835B335-B7B5-4C15-94C8-0AAC1DFD3A32}"/>
                </a:ext>
              </a:extLst>
            </p:cNvPr>
            <p:cNvSpPr txBox="1"/>
            <p:nvPr/>
          </p:nvSpPr>
          <p:spPr>
            <a:xfrm>
              <a:off x="648351" y="2446766"/>
              <a:ext cx="301349" cy="461665"/>
            </a:xfrm>
            <a:prstGeom prst="rect">
              <a:avLst/>
            </a:prstGeom>
            <a:noFill/>
          </p:spPr>
          <p:txBody>
            <a:bodyPr wrap="square" rtlCol="0">
              <a:spAutoFit/>
            </a:bodyPr>
            <a:lstStyle/>
            <a:p>
              <a:pPr algn="ctr"/>
              <a:r>
                <a:rPr lang="en-US" altLang="ko-KR" sz="2400" b="1" dirty="0">
                  <a:solidFill>
                    <a:schemeClr val="accent3"/>
                  </a:solidFill>
                  <a:latin typeface="Arial" pitchFamily="34" charset="0"/>
                  <a:cs typeface="Arial" pitchFamily="34" charset="0"/>
                </a:rPr>
                <a:t>$</a:t>
              </a:r>
              <a:endParaRPr lang="ko-KR" altLang="en-US" sz="2400" b="1" dirty="0">
                <a:solidFill>
                  <a:schemeClr val="accent3"/>
                </a:solidFill>
                <a:latin typeface="Arial" pitchFamily="34" charset="0"/>
                <a:cs typeface="Arial" pitchFamily="34" charset="0"/>
              </a:endParaRPr>
            </a:p>
          </p:txBody>
        </p:sp>
      </p:grpSp>
      <p:sp>
        <p:nvSpPr>
          <p:cNvPr id="171" name="Round Same Side Corner Rectangle 8">
            <a:extLst>
              <a:ext uri="{FF2B5EF4-FFF2-40B4-BE49-F238E27FC236}">
                <a16:creationId xmlns:a16="http://schemas.microsoft.com/office/drawing/2014/main" id="{00FAFAAD-9D9A-42CF-963C-9385BDE63944}"/>
              </a:ext>
            </a:extLst>
          </p:cNvPr>
          <p:cNvSpPr/>
          <p:nvPr/>
        </p:nvSpPr>
        <p:spPr>
          <a:xfrm>
            <a:off x="13952771" y="5661379"/>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2700"/>
          </a:p>
        </p:txBody>
      </p:sp>
      <p:sp>
        <p:nvSpPr>
          <p:cNvPr id="172" name="Round Same Side Corner Rectangle 8">
            <a:extLst>
              <a:ext uri="{FF2B5EF4-FFF2-40B4-BE49-F238E27FC236}">
                <a16:creationId xmlns:a16="http://schemas.microsoft.com/office/drawing/2014/main" id="{C24CE412-F4F8-4456-87D7-BB26EA4E6D41}"/>
              </a:ext>
            </a:extLst>
          </p:cNvPr>
          <p:cNvSpPr/>
          <p:nvPr/>
        </p:nvSpPr>
        <p:spPr>
          <a:xfrm>
            <a:off x="15497370" y="5657884"/>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4" name="Round Same Side Corner Rectangle 8">
            <a:extLst>
              <a:ext uri="{FF2B5EF4-FFF2-40B4-BE49-F238E27FC236}">
                <a16:creationId xmlns:a16="http://schemas.microsoft.com/office/drawing/2014/main" id="{135BC1B3-3A8E-4268-8BD3-C1C4DAA361FF}"/>
              </a:ext>
            </a:extLst>
          </p:cNvPr>
          <p:cNvSpPr/>
          <p:nvPr/>
        </p:nvSpPr>
        <p:spPr>
          <a:xfrm>
            <a:off x="15468600" y="3390900"/>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5" name="Round Same Side Corner Rectangle 8">
            <a:extLst>
              <a:ext uri="{FF2B5EF4-FFF2-40B4-BE49-F238E27FC236}">
                <a16:creationId xmlns:a16="http://schemas.microsoft.com/office/drawing/2014/main" id="{84A82B45-81A5-418F-85DC-6187359C5F50}"/>
              </a:ext>
            </a:extLst>
          </p:cNvPr>
          <p:cNvSpPr/>
          <p:nvPr/>
        </p:nvSpPr>
        <p:spPr>
          <a:xfrm>
            <a:off x="16927359" y="5673268"/>
            <a:ext cx="522441" cy="523242"/>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3381758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4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5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6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7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7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P spid="172" grpId="0" animBg="1"/>
      <p:bldP spid="174" grpId="0" animBg="1"/>
      <p:bldP spid="17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086976" cy="10287000"/>
          </a:xfrm>
          <a:prstGeom prst="rect">
            <a:avLst/>
          </a:prstGeom>
          <a:solidFill>
            <a:srgbClr val="254E72"/>
          </a:solidFill>
        </p:spPr>
      </p:sp>
      <p:grpSp>
        <p:nvGrpSpPr>
          <p:cNvPr id="3" name="Group 3"/>
          <p:cNvGrpSpPr/>
          <p:nvPr/>
        </p:nvGrpSpPr>
        <p:grpSpPr>
          <a:xfrm>
            <a:off x="0" y="996940"/>
            <a:ext cx="18288000" cy="63520"/>
            <a:chOff x="0" y="0"/>
            <a:chExt cx="24384000" cy="84693"/>
          </a:xfrm>
        </p:grpSpPr>
        <p:sp>
          <p:nvSpPr>
            <p:cNvPr id="4" name="AutoShape 4"/>
            <p:cNvSpPr/>
            <p:nvPr/>
          </p:nvSpPr>
          <p:spPr>
            <a:xfrm>
              <a:off x="0" y="35963"/>
              <a:ext cx="24384000" cy="12766"/>
            </a:xfrm>
            <a:prstGeom prst="rect">
              <a:avLst/>
            </a:prstGeom>
            <a:solidFill>
              <a:srgbClr val="C0E8DF"/>
            </a:solidFill>
          </p:spPr>
        </p:sp>
        <p:sp>
          <p:nvSpPr>
            <p:cNvPr id="5" name="AutoShape 5"/>
            <p:cNvSpPr/>
            <p:nvPr/>
          </p:nvSpPr>
          <p:spPr>
            <a:xfrm rot="-5400000">
              <a:off x="782383" y="-782383"/>
              <a:ext cx="84693" cy="1649458"/>
            </a:xfrm>
            <a:prstGeom prst="rect">
              <a:avLst/>
            </a:prstGeom>
            <a:solidFill>
              <a:srgbClr val="C0E8DF"/>
            </a:solidFill>
          </p:spPr>
        </p:sp>
      </p:grpSp>
      <p:sp>
        <p:nvSpPr>
          <p:cNvPr id="6" name="AutoShape 6"/>
          <p:cNvSpPr/>
          <p:nvPr/>
        </p:nvSpPr>
        <p:spPr>
          <a:xfrm>
            <a:off x="7401722" y="2424963"/>
            <a:ext cx="151558" cy="153693"/>
          </a:xfrm>
          <a:prstGeom prst="rect">
            <a:avLst/>
          </a:prstGeom>
          <a:solidFill>
            <a:srgbClr val="254E72"/>
          </a:solidFill>
        </p:spPr>
      </p:sp>
      <p:sp>
        <p:nvSpPr>
          <p:cNvPr id="7" name="TextBox 7"/>
          <p:cNvSpPr txBox="1"/>
          <p:nvPr/>
        </p:nvSpPr>
        <p:spPr>
          <a:xfrm>
            <a:off x="618547" y="2362236"/>
            <a:ext cx="5257800" cy="5078313"/>
          </a:xfrm>
          <a:prstGeom prst="rect">
            <a:avLst/>
          </a:prstGeom>
        </p:spPr>
        <p:txBody>
          <a:bodyPr wrap="square" lIns="0" tIns="0" rIns="0" bIns="0" rtlCol="0" anchor="t">
            <a:spAutoFit/>
          </a:bodyPr>
          <a:lstStyle/>
          <a:p>
            <a:pPr>
              <a:lnSpc>
                <a:spcPts val="6600"/>
              </a:lnSpc>
            </a:pPr>
            <a:r>
              <a:rPr lang="es-ES" sz="5500" dirty="0">
                <a:solidFill>
                  <a:srgbClr val="FEFFFF"/>
                </a:solidFill>
                <a:latin typeface="Telegraf"/>
              </a:rPr>
              <a:t>¿Cuál son las expectativas clave de la función de monitoreo estratégico?</a:t>
            </a:r>
          </a:p>
        </p:txBody>
      </p:sp>
      <p:grpSp>
        <p:nvGrpSpPr>
          <p:cNvPr id="8" name="Group 8"/>
          <p:cNvGrpSpPr/>
          <p:nvPr/>
        </p:nvGrpSpPr>
        <p:grpSpPr>
          <a:xfrm>
            <a:off x="7893779" y="2292260"/>
            <a:ext cx="4451463" cy="7377910"/>
            <a:chOff x="-22740" y="0"/>
            <a:chExt cx="4870671" cy="9837216"/>
          </a:xfrm>
        </p:grpSpPr>
        <p:sp>
          <p:nvSpPr>
            <p:cNvPr id="9" name="TextBox 9"/>
            <p:cNvSpPr txBox="1"/>
            <p:nvPr/>
          </p:nvSpPr>
          <p:spPr>
            <a:xfrm>
              <a:off x="0" y="0"/>
              <a:ext cx="4847931" cy="2306102"/>
            </a:xfrm>
            <a:prstGeom prst="rect">
              <a:avLst/>
            </a:prstGeom>
          </p:spPr>
          <p:txBody>
            <a:bodyPr lIns="0" tIns="0" rIns="0" bIns="0" rtlCol="0" anchor="t">
              <a:spAutoFit/>
            </a:bodyPr>
            <a:lstStyle/>
            <a:p>
              <a:pPr>
                <a:lnSpc>
                  <a:spcPts val="3360"/>
                </a:lnSpc>
              </a:pPr>
              <a:r>
                <a:rPr lang="es-ES" sz="2800" spc="112" dirty="0">
                  <a:solidFill>
                    <a:srgbClr val="254E72"/>
                  </a:solidFill>
                  <a:latin typeface="Assistant Bold"/>
                </a:rPr>
                <a:t>Enfoque colaborativo de resolución de problemas.</a:t>
              </a:r>
            </a:p>
          </p:txBody>
        </p:sp>
        <p:sp>
          <p:nvSpPr>
            <p:cNvPr id="10" name="TextBox 10"/>
            <p:cNvSpPr txBox="1"/>
            <p:nvPr/>
          </p:nvSpPr>
          <p:spPr>
            <a:xfrm>
              <a:off x="-22740" y="1668054"/>
              <a:ext cx="4847932" cy="8169162"/>
            </a:xfrm>
            <a:prstGeom prst="rect">
              <a:avLst/>
            </a:prstGeom>
          </p:spPr>
          <p:txBody>
            <a:bodyPr lIns="0" tIns="0" rIns="0" bIns="0" rtlCol="0" anchor="t">
              <a:spAutoFit/>
            </a:bodyPr>
            <a:lstStyle/>
            <a:p>
              <a:pPr>
                <a:lnSpc>
                  <a:spcPts val="3000"/>
                </a:lnSpc>
              </a:pPr>
              <a:r>
                <a:rPr lang="es-ES" sz="2000" dirty="0">
                  <a:solidFill>
                    <a:srgbClr val="254E72"/>
                  </a:solidFill>
                  <a:latin typeface="Assistant Regular"/>
                </a:rPr>
                <a:t>Una relación de colaboración entre el MCP y los RP garantiza que compartan regularmente información relacionada con la subvención y que forjen una confianza mutua. Esto permite </a:t>
              </a:r>
              <a:r>
                <a:rPr lang="es-ES" sz="2000" dirty="0">
                  <a:solidFill>
                    <a:srgbClr val="254E72"/>
                  </a:solidFill>
                  <a:effectLst>
                    <a:outerShdw blurRad="38100" dist="38100" dir="2700000" algn="tl">
                      <a:srgbClr val="000000">
                        <a:alpha val="43137"/>
                      </a:srgbClr>
                    </a:outerShdw>
                  </a:effectLst>
                  <a:latin typeface="Assistant Regular"/>
                </a:rPr>
                <a:t>dialogar abiertamente para abordar juntos cuestiones relacionadas con la ejecución y la mitigación de riesgos con miras a mejorar el desempeño de la subvención</a:t>
              </a:r>
              <a:r>
                <a:rPr lang="es-ES" sz="2000" dirty="0">
                  <a:solidFill>
                    <a:srgbClr val="254E72"/>
                  </a:solidFill>
                  <a:latin typeface="Assistant Regular"/>
                </a:rPr>
                <a:t>. Los detalles operativos del día a día de las subvenciones siguen siendo responsabilidad de los RP, mientras que el MCP necesita saber, a nivel macro, cómo se están desarrollando las subvenciones cómo parte de su función de monitoreo estratégico..</a:t>
              </a:r>
            </a:p>
          </p:txBody>
        </p:sp>
      </p:grpSp>
      <p:grpSp>
        <p:nvGrpSpPr>
          <p:cNvPr id="23" name="Group 23"/>
          <p:cNvGrpSpPr/>
          <p:nvPr/>
        </p:nvGrpSpPr>
        <p:grpSpPr>
          <a:xfrm rot="-10800000">
            <a:off x="1677769" y="8769298"/>
            <a:ext cx="489002" cy="489002"/>
            <a:chOff x="0" y="0"/>
            <a:chExt cx="652003" cy="652003"/>
          </a:xfrm>
        </p:grpSpPr>
        <p:grpSp>
          <p:nvGrpSpPr>
            <p:cNvPr id="24" name="Group 24"/>
            <p:cNvGrpSpPr>
              <a:grpSpLocks noChangeAspect="1"/>
            </p:cNvGrpSpPr>
            <p:nvPr/>
          </p:nvGrpSpPr>
          <p:grpSpPr>
            <a:xfrm rot="-10800000">
              <a:off x="0" y="0"/>
              <a:ext cx="652003" cy="652003"/>
              <a:chOff x="0" y="0"/>
              <a:chExt cx="6355080" cy="6355080"/>
            </a:xfrm>
          </p:grpSpPr>
          <p:sp>
            <p:nvSpPr>
              <p:cNvPr id="25" name="Freeform 2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27" name="Group 27"/>
          <p:cNvGrpSpPr/>
          <p:nvPr/>
        </p:nvGrpSpPr>
        <p:grpSpPr>
          <a:xfrm>
            <a:off x="1028700" y="8769298"/>
            <a:ext cx="489002" cy="489002"/>
            <a:chOff x="0" y="0"/>
            <a:chExt cx="652003" cy="652003"/>
          </a:xfrm>
        </p:grpSpPr>
        <p:grpSp>
          <p:nvGrpSpPr>
            <p:cNvPr id="28" name="Group 28"/>
            <p:cNvGrpSpPr>
              <a:grpSpLocks noChangeAspect="1"/>
            </p:cNvGrpSpPr>
            <p:nvPr/>
          </p:nvGrpSpPr>
          <p:grpSpPr>
            <a:xfrm rot="-10800000">
              <a:off x="0" y="0"/>
              <a:ext cx="652003" cy="652003"/>
              <a:chOff x="0" y="0"/>
              <a:chExt cx="6355080" cy="6355080"/>
            </a:xfrm>
          </p:grpSpPr>
          <p:sp>
            <p:nvSpPr>
              <p:cNvPr id="29" name="Freeform 2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0" name="Picture 3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2" name="Gráfico 11" descr="Badge 5 con relleno sólido">
            <a:extLst>
              <a:ext uri="{FF2B5EF4-FFF2-40B4-BE49-F238E27FC236}">
                <a16:creationId xmlns:a16="http://schemas.microsoft.com/office/drawing/2014/main" id="{13EACA22-E1E4-42CA-AA35-371F05996B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54400" y="603260"/>
            <a:ext cx="914400" cy="914400"/>
          </a:xfrm>
          <a:prstGeom prst="rect">
            <a:avLst/>
          </a:prstGeom>
        </p:spPr>
      </p:pic>
      <p:pic>
        <p:nvPicPr>
          <p:cNvPr id="14" name="Gráfico 13" descr="Apretón de manos con relleno sólido">
            <a:extLst>
              <a:ext uri="{FF2B5EF4-FFF2-40B4-BE49-F238E27FC236}">
                <a16:creationId xmlns:a16="http://schemas.microsoft.com/office/drawing/2014/main" id="{A3A491AB-9F0D-40D5-BEF4-0817CEDC63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92200" y="3248887"/>
            <a:ext cx="3048000" cy="3048000"/>
          </a:xfrm>
          <a:prstGeom prst="rect">
            <a:avLst/>
          </a:prstGeom>
        </p:spPr>
      </p:pic>
      <p:sp>
        <p:nvSpPr>
          <p:cNvPr id="31" name="Freeform 4">
            <a:extLst>
              <a:ext uri="{FF2B5EF4-FFF2-40B4-BE49-F238E27FC236}">
                <a16:creationId xmlns:a16="http://schemas.microsoft.com/office/drawing/2014/main" id="{90E2E79A-3532-4902-9B32-99113BC1CB0A}"/>
              </a:ext>
            </a:extLst>
          </p:cNvPr>
          <p:cNvSpPr/>
          <p:nvPr/>
        </p:nvSpPr>
        <p:spPr>
          <a:xfrm>
            <a:off x="13487400" y="6359557"/>
            <a:ext cx="3985962" cy="2898743"/>
          </a:xfrm>
          <a:custGeom>
            <a:avLst/>
            <a:gdLst>
              <a:gd name="connsiteX0" fmla="*/ 2186646 w 4678328"/>
              <a:gd name="connsiteY0" fmla="*/ 1274686 h 3401291"/>
              <a:gd name="connsiteX1" fmla="*/ 2336664 w 4678328"/>
              <a:gd name="connsiteY1" fmla="*/ 2146224 h 3401291"/>
              <a:gd name="connsiteX2" fmla="*/ 2393814 w 4678328"/>
              <a:gd name="connsiteY2" fmla="*/ 1929530 h 3401291"/>
              <a:gd name="connsiteX3" fmla="*/ 2474777 w 4678328"/>
              <a:gd name="connsiteY3" fmla="*/ 1710455 h 3401291"/>
              <a:gd name="connsiteX4" fmla="*/ 2346189 w 4678328"/>
              <a:gd name="connsiteY4" fmla="*/ 1579486 h 3401291"/>
              <a:gd name="connsiteX5" fmla="*/ 2396196 w 4678328"/>
              <a:gd name="connsiteY5" fmla="*/ 1527099 h 3401291"/>
              <a:gd name="connsiteX6" fmla="*/ 2186646 w 4678328"/>
              <a:gd name="connsiteY6" fmla="*/ 1274686 h 3401291"/>
              <a:gd name="connsiteX7" fmla="*/ 2784341 w 4678328"/>
              <a:gd name="connsiteY7" fmla="*/ 1174674 h 3401291"/>
              <a:gd name="connsiteX8" fmla="*/ 2570029 w 4678328"/>
              <a:gd name="connsiteY8" fmla="*/ 1512811 h 3401291"/>
              <a:gd name="connsiteX9" fmla="*/ 2627179 w 4678328"/>
              <a:gd name="connsiteY9" fmla="*/ 1555674 h 3401291"/>
              <a:gd name="connsiteX10" fmla="*/ 2581935 w 4678328"/>
              <a:gd name="connsiteY10" fmla="*/ 1698549 h 3401291"/>
              <a:gd name="connsiteX11" fmla="*/ 2655754 w 4678328"/>
              <a:gd name="connsiteY11" fmla="*/ 1881905 h 3401291"/>
              <a:gd name="connsiteX12" fmla="*/ 2667660 w 4678328"/>
              <a:gd name="connsiteY12" fmla="*/ 2248617 h 3401291"/>
              <a:gd name="connsiteX13" fmla="*/ 2784341 w 4678328"/>
              <a:gd name="connsiteY13" fmla="*/ 1174674 h 3401291"/>
              <a:gd name="connsiteX14" fmla="*/ 2443355 w 4678328"/>
              <a:gd name="connsiteY14" fmla="*/ 0 h 3401291"/>
              <a:gd name="connsiteX15" fmla="*/ 2829442 w 4678328"/>
              <a:gd name="connsiteY15" fmla="*/ 262774 h 3401291"/>
              <a:gd name="connsiteX16" fmla="*/ 2878765 w 4678328"/>
              <a:gd name="connsiteY16" fmla="*/ 644457 h 3401291"/>
              <a:gd name="connsiteX17" fmla="*/ 2830455 w 4678328"/>
              <a:gd name="connsiteY17" fmla="*/ 854031 h 3401291"/>
              <a:gd name="connsiteX18" fmla="*/ 2788464 w 4678328"/>
              <a:gd name="connsiteY18" fmla="*/ 922945 h 3401291"/>
              <a:gd name="connsiteX19" fmla="*/ 2757485 w 4678328"/>
              <a:gd name="connsiteY19" fmla="*/ 1098074 h 3401291"/>
              <a:gd name="connsiteX20" fmla="*/ 2960953 w 4678328"/>
              <a:gd name="connsiteY20" fmla="*/ 1273909 h 3401291"/>
              <a:gd name="connsiteX21" fmla="*/ 3155602 w 4678328"/>
              <a:gd name="connsiteY21" fmla="*/ 1337283 h 3401291"/>
              <a:gd name="connsiteX22" fmla="*/ 3504160 w 4678328"/>
              <a:gd name="connsiteY22" fmla="*/ 1436872 h 3401291"/>
              <a:gd name="connsiteX23" fmla="*/ 3703337 w 4678328"/>
              <a:gd name="connsiteY23" fmla="*/ 1658681 h 3401291"/>
              <a:gd name="connsiteX24" fmla="*/ 3755300 w 4678328"/>
              <a:gd name="connsiteY24" fmla="*/ 1870260 h 3401291"/>
              <a:gd name="connsiteX25" fmla="*/ 3857246 w 4678328"/>
              <a:gd name="connsiteY25" fmla="*/ 2197363 h 3401291"/>
              <a:gd name="connsiteX26" fmla="*/ 3912509 w 4678328"/>
              <a:gd name="connsiteY26" fmla="*/ 2546393 h 3401291"/>
              <a:gd name="connsiteX27" fmla="*/ 4032115 w 4678328"/>
              <a:gd name="connsiteY27" fmla="*/ 2715791 h 3401291"/>
              <a:gd name="connsiteX28" fmla="*/ 4293462 w 4678328"/>
              <a:gd name="connsiteY28" fmla="*/ 2597154 h 3401291"/>
              <a:gd name="connsiteX29" fmla="*/ 4378999 w 4678328"/>
              <a:gd name="connsiteY29" fmla="*/ 2353417 h 3401291"/>
              <a:gd name="connsiteX30" fmla="*/ 4540311 w 4678328"/>
              <a:gd name="connsiteY30" fmla="*/ 2071557 h 3401291"/>
              <a:gd name="connsiteX31" fmla="*/ 4554362 w 4678328"/>
              <a:gd name="connsiteY31" fmla="*/ 2270262 h 3401291"/>
              <a:gd name="connsiteX32" fmla="*/ 4659208 w 4678328"/>
              <a:gd name="connsiteY32" fmla="*/ 2297894 h 3401291"/>
              <a:gd name="connsiteX33" fmla="*/ 4640370 w 4678328"/>
              <a:gd name="connsiteY33" fmla="*/ 2455386 h 3401291"/>
              <a:gd name="connsiteX34" fmla="*/ 4634901 w 4678328"/>
              <a:gd name="connsiteY34" fmla="*/ 2541630 h 3401291"/>
              <a:gd name="connsiteX35" fmla="*/ 4535549 w 4678328"/>
              <a:gd name="connsiteY35" fmla="*/ 2780368 h 3401291"/>
              <a:gd name="connsiteX36" fmla="*/ 4489809 w 4678328"/>
              <a:gd name="connsiteY36" fmla="*/ 3177283 h 3401291"/>
              <a:gd name="connsiteX37" fmla="*/ 4232964 w 4678328"/>
              <a:gd name="connsiteY37" fmla="*/ 3315466 h 3401291"/>
              <a:gd name="connsiteX38" fmla="*/ 3818438 w 4678328"/>
              <a:gd name="connsiteY38" fmla="*/ 3394071 h 3401291"/>
              <a:gd name="connsiteX39" fmla="*/ 3605871 w 4678328"/>
              <a:gd name="connsiteY39" fmla="*/ 3291606 h 3401291"/>
              <a:gd name="connsiteX40" fmla="*/ 3481527 w 4678328"/>
              <a:gd name="connsiteY40" fmla="*/ 3188717 h 3401291"/>
              <a:gd name="connsiteX41" fmla="*/ 3464858 w 4678328"/>
              <a:gd name="connsiteY41" fmla="*/ 3381692 h 3401291"/>
              <a:gd name="connsiteX42" fmla="*/ 1512398 w 4678328"/>
              <a:gd name="connsiteY42" fmla="*/ 3377166 h 3401291"/>
              <a:gd name="connsiteX43" fmla="*/ 1503345 w 4678328"/>
              <a:gd name="connsiteY43" fmla="*/ 3169902 h 3401291"/>
              <a:gd name="connsiteX44" fmla="*/ 1179353 w 4678328"/>
              <a:gd name="connsiteY44" fmla="*/ 3278781 h 3401291"/>
              <a:gd name="connsiteX45" fmla="*/ 734673 w 4678328"/>
              <a:gd name="connsiteY45" fmla="*/ 3204182 h 3401291"/>
              <a:gd name="connsiteX46" fmla="*/ 586446 w 4678328"/>
              <a:gd name="connsiteY46" fmla="*/ 3134443 h 3401291"/>
              <a:gd name="connsiteX47" fmla="*/ 443618 w 4678328"/>
              <a:gd name="connsiteY47" fmla="*/ 3073168 h 3401291"/>
              <a:gd name="connsiteX48" fmla="*/ 432655 w 4678328"/>
              <a:gd name="connsiteY48" fmla="*/ 2752500 h 3401291"/>
              <a:gd name="connsiteX49" fmla="*/ 208699 w 4678328"/>
              <a:gd name="connsiteY49" fmla="*/ 2577608 h 3401291"/>
              <a:gd name="connsiteX50" fmla="*/ 116962 w 4678328"/>
              <a:gd name="connsiteY50" fmla="*/ 2489196 h 3401291"/>
              <a:gd name="connsiteX51" fmla="*/ 64952 w 4678328"/>
              <a:gd name="connsiteY51" fmla="*/ 2374824 h 3401291"/>
              <a:gd name="connsiteX52" fmla="*/ 27630 w 4678328"/>
              <a:gd name="connsiteY52" fmla="*/ 2221670 h 3401291"/>
              <a:gd name="connsiteX53" fmla="*/ 11669 w 4678328"/>
              <a:gd name="connsiteY53" fmla="*/ 2114915 h 3401291"/>
              <a:gd name="connsiteX54" fmla="*/ 303054 w 4678328"/>
              <a:gd name="connsiteY54" fmla="*/ 2227376 h 3401291"/>
              <a:gd name="connsiteX55" fmla="*/ 323070 w 4678328"/>
              <a:gd name="connsiteY55" fmla="*/ 1924085 h 3401291"/>
              <a:gd name="connsiteX56" fmla="*/ 503904 w 4678328"/>
              <a:gd name="connsiteY56" fmla="*/ 2297187 h 3401291"/>
              <a:gd name="connsiteX57" fmla="*/ 578690 w 4678328"/>
              <a:gd name="connsiteY57" fmla="*/ 2494689 h 3401291"/>
              <a:gd name="connsiteX58" fmla="*/ 891247 w 4678328"/>
              <a:gd name="connsiteY58" fmla="*/ 2641524 h 3401291"/>
              <a:gd name="connsiteX59" fmla="*/ 1102163 w 4678328"/>
              <a:gd name="connsiteY59" fmla="*/ 2655034 h 3401291"/>
              <a:gd name="connsiteX60" fmla="*/ 1171927 w 4678328"/>
              <a:gd name="connsiteY60" fmla="*/ 2481604 h 3401291"/>
              <a:gd name="connsiteX61" fmla="*/ 1344201 w 4678328"/>
              <a:gd name="connsiteY61" fmla="*/ 2194982 h 3401291"/>
              <a:gd name="connsiteX62" fmla="*/ 1326072 w 4678328"/>
              <a:gd name="connsiteY62" fmla="*/ 2079691 h 3401291"/>
              <a:gd name="connsiteX63" fmla="*/ 1516430 w 4678328"/>
              <a:gd name="connsiteY63" fmla="*/ 1580549 h 3401291"/>
              <a:gd name="connsiteX64" fmla="*/ 2014889 w 4678328"/>
              <a:gd name="connsiteY64" fmla="*/ 1373497 h 3401291"/>
              <a:gd name="connsiteX65" fmla="*/ 2161396 w 4678328"/>
              <a:gd name="connsiteY65" fmla="*/ 1188397 h 3401291"/>
              <a:gd name="connsiteX66" fmla="*/ 2128270 w 4678328"/>
              <a:gd name="connsiteY66" fmla="*/ 939638 h 3401291"/>
              <a:gd name="connsiteX67" fmla="*/ 2050844 w 4678328"/>
              <a:gd name="connsiteY67" fmla="*/ 872939 h 3401291"/>
              <a:gd name="connsiteX68" fmla="*/ 2014865 w 4678328"/>
              <a:gd name="connsiteY68" fmla="*/ 599426 h 3401291"/>
              <a:gd name="connsiteX69" fmla="*/ 2443355 w 4678328"/>
              <a:gd name="connsiteY69" fmla="*/ 0 h 3401291"/>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29442 w 4678328"/>
              <a:gd name="connsiteY15" fmla="*/ 263742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29442 w 4678328"/>
              <a:gd name="connsiteY15" fmla="*/ 263742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64576 w 4678328"/>
              <a:gd name="connsiteY15" fmla="*/ 252031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64576 w 4678328"/>
              <a:gd name="connsiteY15" fmla="*/ 252031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64576 w 4678328"/>
              <a:gd name="connsiteY15" fmla="*/ 252031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678328" h="3402259">
                <a:moveTo>
                  <a:pt x="2186646" y="1275654"/>
                </a:moveTo>
                <a:cubicBezTo>
                  <a:pt x="2177121" y="1578073"/>
                  <a:pt x="2265227" y="1863823"/>
                  <a:pt x="2336664" y="2147192"/>
                </a:cubicBezTo>
                <a:cubicBezTo>
                  <a:pt x="2355714" y="2074961"/>
                  <a:pt x="2379527" y="2012254"/>
                  <a:pt x="2393814" y="1930498"/>
                </a:cubicBezTo>
                <a:cubicBezTo>
                  <a:pt x="2408896" y="1840804"/>
                  <a:pt x="2452552" y="1796355"/>
                  <a:pt x="2474777" y="1711423"/>
                </a:cubicBezTo>
                <a:cubicBezTo>
                  <a:pt x="2450964" y="1663005"/>
                  <a:pt x="2389052" y="1624110"/>
                  <a:pt x="2346189" y="1580454"/>
                </a:cubicBezTo>
                <a:lnTo>
                  <a:pt x="2396196" y="1528067"/>
                </a:lnTo>
                <a:cubicBezTo>
                  <a:pt x="2302534" y="1451073"/>
                  <a:pt x="2242208" y="1378842"/>
                  <a:pt x="2186646" y="1275654"/>
                </a:cubicBezTo>
                <a:close/>
                <a:moveTo>
                  <a:pt x="2784341" y="1175642"/>
                </a:moveTo>
                <a:cubicBezTo>
                  <a:pt x="2724810" y="1340741"/>
                  <a:pt x="2641466" y="1401067"/>
                  <a:pt x="2570029" y="1513779"/>
                </a:cubicBezTo>
                <a:lnTo>
                  <a:pt x="2627179" y="1556642"/>
                </a:lnTo>
                <a:cubicBezTo>
                  <a:pt x="2600192" y="1609030"/>
                  <a:pt x="2597016" y="1651892"/>
                  <a:pt x="2581935" y="1699517"/>
                </a:cubicBezTo>
                <a:cubicBezTo>
                  <a:pt x="2632735" y="1765398"/>
                  <a:pt x="2654961" y="1809848"/>
                  <a:pt x="2655754" y="1882873"/>
                </a:cubicBezTo>
                <a:lnTo>
                  <a:pt x="2667660" y="2249585"/>
                </a:lnTo>
                <a:cubicBezTo>
                  <a:pt x="2754972" y="1925735"/>
                  <a:pt x="2844667" y="1654273"/>
                  <a:pt x="2784341" y="1175642"/>
                </a:cubicBezTo>
                <a:close/>
                <a:moveTo>
                  <a:pt x="2443355" y="968"/>
                </a:moveTo>
                <a:cubicBezTo>
                  <a:pt x="2813216" y="1635"/>
                  <a:pt x="2786681" y="116410"/>
                  <a:pt x="2864576" y="252031"/>
                </a:cubicBezTo>
                <a:cubicBezTo>
                  <a:pt x="2964555" y="425117"/>
                  <a:pt x="2912331" y="530897"/>
                  <a:pt x="2878765" y="645425"/>
                </a:cubicBezTo>
                <a:cubicBezTo>
                  <a:pt x="2938068" y="658134"/>
                  <a:pt x="2911646" y="782760"/>
                  <a:pt x="2830455" y="854999"/>
                </a:cubicBezTo>
                <a:lnTo>
                  <a:pt x="2788464" y="923913"/>
                </a:lnTo>
                <a:cubicBezTo>
                  <a:pt x="2767025" y="989432"/>
                  <a:pt x="2719393" y="1057334"/>
                  <a:pt x="2757485" y="1099042"/>
                </a:cubicBezTo>
                <a:cubicBezTo>
                  <a:pt x="2820546" y="1169560"/>
                  <a:pt x="2888368" y="1244840"/>
                  <a:pt x="2960953" y="1274877"/>
                </a:cubicBezTo>
                <a:cubicBezTo>
                  <a:pt x="3030598" y="1307908"/>
                  <a:pt x="3059763" y="1312363"/>
                  <a:pt x="3155602" y="1338251"/>
                </a:cubicBezTo>
                <a:cubicBezTo>
                  <a:pt x="3293219" y="1364303"/>
                  <a:pt x="3373686" y="1390356"/>
                  <a:pt x="3504160" y="1437840"/>
                </a:cubicBezTo>
                <a:cubicBezTo>
                  <a:pt x="3651514" y="1492726"/>
                  <a:pt x="3689333" y="1547614"/>
                  <a:pt x="3703337" y="1659649"/>
                </a:cubicBezTo>
                <a:cubicBezTo>
                  <a:pt x="3717484" y="1780977"/>
                  <a:pt x="3769728" y="1726089"/>
                  <a:pt x="3755300" y="1871228"/>
                </a:cubicBezTo>
                <a:cubicBezTo>
                  <a:pt x="3741657" y="1956450"/>
                  <a:pt x="3861364" y="1901177"/>
                  <a:pt x="3857246" y="2198331"/>
                </a:cubicBezTo>
                <a:cubicBezTo>
                  <a:pt x="3852648" y="2342455"/>
                  <a:pt x="3900438" y="2434193"/>
                  <a:pt x="3912509" y="2547361"/>
                </a:cubicBezTo>
                <a:cubicBezTo>
                  <a:pt x="3926977" y="2622083"/>
                  <a:pt x="3993834" y="2661087"/>
                  <a:pt x="4032115" y="2716759"/>
                </a:cubicBezTo>
                <a:cubicBezTo>
                  <a:pt x="4072399" y="2749444"/>
                  <a:pt x="4288896" y="2639255"/>
                  <a:pt x="4293462" y="2598122"/>
                </a:cubicBezTo>
                <a:cubicBezTo>
                  <a:pt x="4299750" y="2515288"/>
                  <a:pt x="4332230" y="2430074"/>
                  <a:pt x="4378999" y="2354385"/>
                </a:cubicBezTo>
                <a:cubicBezTo>
                  <a:pt x="4426420" y="2235032"/>
                  <a:pt x="4478603" y="2053765"/>
                  <a:pt x="4540311" y="2072525"/>
                </a:cubicBezTo>
                <a:cubicBezTo>
                  <a:pt x="4577539" y="2084785"/>
                  <a:pt x="4552853" y="2201820"/>
                  <a:pt x="4554362" y="2271230"/>
                </a:cubicBezTo>
                <a:cubicBezTo>
                  <a:pt x="4554386" y="2326479"/>
                  <a:pt x="4632991" y="2269808"/>
                  <a:pt x="4659208" y="2298862"/>
                </a:cubicBezTo>
                <a:cubicBezTo>
                  <a:pt x="4700554" y="2341834"/>
                  <a:pt x="4665699" y="2408620"/>
                  <a:pt x="4640370" y="2456354"/>
                </a:cubicBezTo>
                <a:cubicBezTo>
                  <a:pt x="4606797" y="2493040"/>
                  <a:pt x="4632755" y="2503531"/>
                  <a:pt x="4634901" y="2542598"/>
                </a:cubicBezTo>
                <a:cubicBezTo>
                  <a:pt x="4649408" y="2589633"/>
                  <a:pt x="4559142" y="2569994"/>
                  <a:pt x="4535549" y="2781336"/>
                </a:cubicBezTo>
                <a:cubicBezTo>
                  <a:pt x="4554434" y="2947773"/>
                  <a:pt x="4539981" y="3057058"/>
                  <a:pt x="4489809" y="3178251"/>
                </a:cubicBezTo>
                <a:cubicBezTo>
                  <a:pt x="4430388" y="3307656"/>
                  <a:pt x="4385254" y="3284661"/>
                  <a:pt x="4232964" y="3316434"/>
                </a:cubicBezTo>
                <a:cubicBezTo>
                  <a:pt x="4088438" y="3364862"/>
                  <a:pt x="4032019" y="3422813"/>
                  <a:pt x="3818438" y="3395039"/>
                </a:cubicBezTo>
                <a:cubicBezTo>
                  <a:pt x="3723050" y="3365265"/>
                  <a:pt x="3697742" y="3331562"/>
                  <a:pt x="3605871" y="3292574"/>
                </a:cubicBezTo>
                <a:cubicBezTo>
                  <a:pt x="3549719" y="3258348"/>
                  <a:pt x="3528047" y="3167526"/>
                  <a:pt x="3481527" y="3189685"/>
                </a:cubicBezTo>
                <a:cubicBezTo>
                  <a:pt x="3429139" y="3216704"/>
                  <a:pt x="3464858" y="3322304"/>
                  <a:pt x="3464858" y="3382660"/>
                </a:cubicBezTo>
                <a:lnTo>
                  <a:pt x="1512398" y="3378134"/>
                </a:lnTo>
                <a:lnTo>
                  <a:pt x="1503345" y="3170870"/>
                </a:lnTo>
                <a:cubicBezTo>
                  <a:pt x="1419954" y="3222244"/>
                  <a:pt x="1317513" y="3295050"/>
                  <a:pt x="1179353" y="3279749"/>
                </a:cubicBezTo>
                <a:cubicBezTo>
                  <a:pt x="965244" y="3258852"/>
                  <a:pt x="817813" y="3237953"/>
                  <a:pt x="734673" y="3205150"/>
                </a:cubicBezTo>
                <a:cubicBezTo>
                  <a:pt x="610852" y="3190221"/>
                  <a:pt x="643290" y="3127878"/>
                  <a:pt x="586446" y="3135411"/>
                </a:cubicBezTo>
                <a:cubicBezTo>
                  <a:pt x="503408" y="3123894"/>
                  <a:pt x="462900" y="3136602"/>
                  <a:pt x="443618" y="3074136"/>
                </a:cubicBezTo>
                <a:cubicBezTo>
                  <a:pt x="443139" y="3033127"/>
                  <a:pt x="406941" y="2873057"/>
                  <a:pt x="432655" y="2753468"/>
                </a:cubicBezTo>
                <a:cubicBezTo>
                  <a:pt x="343716" y="2704696"/>
                  <a:pt x="273826" y="2655923"/>
                  <a:pt x="208699" y="2578576"/>
                </a:cubicBezTo>
                <a:cubicBezTo>
                  <a:pt x="185263" y="2553868"/>
                  <a:pt x="145160" y="2543447"/>
                  <a:pt x="116962" y="2490164"/>
                </a:cubicBezTo>
                <a:cubicBezTo>
                  <a:pt x="94989" y="2455970"/>
                  <a:pt x="132229" y="2430302"/>
                  <a:pt x="64952" y="2375792"/>
                </a:cubicBezTo>
                <a:cubicBezTo>
                  <a:pt x="38157" y="2352239"/>
                  <a:pt x="28573" y="2269925"/>
                  <a:pt x="27630" y="2222638"/>
                </a:cubicBezTo>
                <a:cubicBezTo>
                  <a:pt x="35010" y="2192610"/>
                  <a:pt x="-24286" y="2141149"/>
                  <a:pt x="11669" y="2115883"/>
                </a:cubicBezTo>
                <a:cubicBezTo>
                  <a:pt x="46885" y="2082726"/>
                  <a:pt x="177350" y="2287695"/>
                  <a:pt x="303054" y="2228344"/>
                </a:cubicBezTo>
                <a:cubicBezTo>
                  <a:pt x="382752" y="2203447"/>
                  <a:pt x="219561" y="1961856"/>
                  <a:pt x="323070" y="1925053"/>
                </a:cubicBezTo>
                <a:cubicBezTo>
                  <a:pt x="415892" y="1900195"/>
                  <a:pt x="415846" y="2163469"/>
                  <a:pt x="503904" y="2298155"/>
                </a:cubicBezTo>
                <a:cubicBezTo>
                  <a:pt x="550264" y="2363195"/>
                  <a:pt x="565668" y="2423473"/>
                  <a:pt x="578690" y="2495657"/>
                </a:cubicBezTo>
                <a:cubicBezTo>
                  <a:pt x="709923" y="2548284"/>
                  <a:pt x="763521" y="2634024"/>
                  <a:pt x="891247" y="2642492"/>
                </a:cubicBezTo>
                <a:cubicBezTo>
                  <a:pt x="1009449" y="2641435"/>
                  <a:pt x="1057367" y="2674717"/>
                  <a:pt x="1102163" y="2656002"/>
                </a:cubicBezTo>
                <a:cubicBezTo>
                  <a:pt x="1185743" y="2625974"/>
                  <a:pt x="1157404" y="2534032"/>
                  <a:pt x="1171927" y="2482572"/>
                </a:cubicBezTo>
                <a:cubicBezTo>
                  <a:pt x="1230939" y="2381475"/>
                  <a:pt x="1280426" y="2313715"/>
                  <a:pt x="1344201" y="2195950"/>
                </a:cubicBezTo>
                <a:cubicBezTo>
                  <a:pt x="1364351" y="2156725"/>
                  <a:pt x="1303541" y="2160365"/>
                  <a:pt x="1326072" y="2080659"/>
                </a:cubicBezTo>
                <a:cubicBezTo>
                  <a:pt x="1413336" y="1841254"/>
                  <a:pt x="1455359" y="1608991"/>
                  <a:pt x="1516430" y="1581517"/>
                </a:cubicBezTo>
                <a:lnTo>
                  <a:pt x="2014889" y="1374465"/>
                </a:lnTo>
                <a:lnTo>
                  <a:pt x="2161396" y="1189365"/>
                </a:lnTo>
                <a:cubicBezTo>
                  <a:pt x="2225760" y="1076284"/>
                  <a:pt x="2144868" y="1029875"/>
                  <a:pt x="2128270" y="940606"/>
                </a:cubicBezTo>
                <a:lnTo>
                  <a:pt x="2050844" y="873907"/>
                </a:lnTo>
                <a:cubicBezTo>
                  <a:pt x="2029326" y="830361"/>
                  <a:pt x="2034003" y="689184"/>
                  <a:pt x="2014865" y="600394"/>
                </a:cubicBezTo>
                <a:cubicBezTo>
                  <a:pt x="1875314" y="208904"/>
                  <a:pt x="2133628" y="-16727"/>
                  <a:pt x="2443355" y="9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bg1"/>
              </a:solidFill>
            </a:endParaRPr>
          </a:p>
        </p:txBody>
      </p:sp>
      <p:grpSp>
        <p:nvGrpSpPr>
          <p:cNvPr id="32" name="Group 152">
            <a:extLst>
              <a:ext uri="{FF2B5EF4-FFF2-40B4-BE49-F238E27FC236}">
                <a16:creationId xmlns:a16="http://schemas.microsoft.com/office/drawing/2014/main" id="{EE801F86-4E13-425F-80F4-0799D6024436}"/>
              </a:ext>
            </a:extLst>
          </p:cNvPr>
          <p:cNvGrpSpPr/>
          <p:nvPr/>
        </p:nvGrpSpPr>
        <p:grpSpPr>
          <a:xfrm flipH="1">
            <a:off x="16600268" y="7176824"/>
            <a:ext cx="1544222" cy="551701"/>
            <a:chOff x="6607592" y="3847770"/>
            <a:chExt cx="1023769" cy="365760"/>
          </a:xfrm>
        </p:grpSpPr>
        <p:sp>
          <p:nvSpPr>
            <p:cNvPr id="33" name="Arrow: Pentagon 153">
              <a:extLst>
                <a:ext uri="{FF2B5EF4-FFF2-40B4-BE49-F238E27FC236}">
                  <a16:creationId xmlns:a16="http://schemas.microsoft.com/office/drawing/2014/main" id="{6B02E63F-9631-4EF3-81F6-F9FC6A27A3CB}"/>
                </a:ext>
              </a:extLst>
            </p:cNvPr>
            <p:cNvSpPr/>
            <p:nvPr/>
          </p:nvSpPr>
          <p:spPr>
            <a:xfrm>
              <a:off x="6607592" y="3847770"/>
              <a:ext cx="1023769" cy="36576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4" name="TextBox 154">
              <a:extLst>
                <a:ext uri="{FF2B5EF4-FFF2-40B4-BE49-F238E27FC236}">
                  <a16:creationId xmlns:a16="http://schemas.microsoft.com/office/drawing/2014/main" id="{B3B3EF53-175A-47B0-952E-D9B1815BA8C7}"/>
                </a:ext>
              </a:extLst>
            </p:cNvPr>
            <p:cNvSpPr txBox="1"/>
            <p:nvPr/>
          </p:nvSpPr>
          <p:spPr>
            <a:xfrm>
              <a:off x="6640850" y="3857211"/>
              <a:ext cx="773241" cy="346878"/>
            </a:xfrm>
            <a:prstGeom prst="rect">
              <a:avLst/>
            </a:prstGeom>
            <a:noFill/>
          </p:spPr>
          <p:txBody>
            <a:bodyPr wrap="square" rtlCol="0">
              <a:spAutoFit/>
            </a:bodyPr>
            <a:lstStyle/>
            <a:p>
              <a:pPr algn="ctr"/>
              <a:r>
                <a:rPr lang="en-US" altLang="ko-KR" sz="2800" b="1" dirty="0">
                  <a:solidFill>
                    <a:schemeClr val="bg1"/>
                  </a:solidFill>
                  <a:cs typeface="Arial" pitchFamily="34" charset="0"/>
                </a:rPr>
                <a:t>RP</a:t>
              </a:r>
              <a:endParaRPr lang="ko-KR" altLang="en-US" sz="2800" b="1" dirty="0">
                <a:solidFill>
                  <a:schemeClr val="bg1"/>
                </a:solidFill>
                <a:cs typeface="Arial" pitchFamily="34" charset="0"/>
              </a:endParaRPr>
            </a:p>
          </p:txBody>
        </p:sp>
      </p:grpSp>
      <p:grpSp>
        <p:nvGrpSpPr>
          <p:cNvPr id="35" name="Group 155">
            <a:extLst>
              <a:ext uri="{FF2B5EF4-FFF2-40B4-BE49-F238E27FC236}">
                <a16:creationId xmlns:a16="http://schemas.microsoft.com/office/drawing/2014/main" id="{643B3AF9-3D2F-43C7-B5ED-70FAF918A26E}"/>
              </a:ext>
            </a:extLst>
          </p:cNvPr>
          <p:cNvGrpSpPr/>
          <p:nvPr/>
        </p:nvGrpSpPr>
        <p:grpSpPr>
          <a:xfrm>
            <a:off x="12934859" y="7176824"/>
            <a:ext cx="1544222" cy="551701"/>
            <a:chOff x="6607592" y="3847770"/>
            <a:chExt cx="1023769" cy="365760"/>
          </a:xfrm>
        </p:grpSpPr>
        <p:sp>
          <p:nvSpPr>
            <p:cNvPr id="36" name="Arrow: Pentagon 156">
              <a:extLst>
                <a:ext uri="{FF2B5EF4-FFF2-40B4-BE49-F238E27FC236}">
                  <a16:creationId xmlns:a16="http://schemas.microsoft.com/office/drawing/2014/main" id="{38B1A4FC-8F18-468A-92DB-8A7610505A81}"/>
                </a:ext>
              </a:extLst>
            </p:cNvPr>
            <p:cNvSpPr/>
            <p:nvPr/>
          </p:nvSpPr>
          <p:spPr>
            <a:xfrm>
              <a:off x="6607592" y="3847770"/>
              <a:ext cx="1023769" cy="36576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7" name="TextBox 157">
              <a:extLst>
                <a:ext uri="{FF2B5EF4-FFF2-40B4-BE49-F238E27FC236}">
                  <a16:creationId xmlns:a16="http://schemas.microsoft.com/office/drawing/2014/main" id="{F0D78AAE-8BEF-4BB3-9443-C02B9C0EEB8C}"/>
                </a:ext>
              </a:extLst>
            </p:cNvPr>
            <p:cNvSpPr txBox="1"/>
            <p:nvPr/>
          </p:nvSpPr>
          <p:spPr>
            <a:xfrm>
              <a:off x="6640850" y="3857211"/>
              <a:ext cx="773241" cy="346878"/>
            </a:xfrm>
            <a:prstGeom prst="rect">
              <a:avLst/>
            </a:prstGeom>
            <a:noFill/>
          </p:spPr>
          <p:txBody>
            <a:bodyPr wrap="square" rtlCol="0">
              <a:spAutoFit/>
            </a:bodyPr>
            <a:lstStyle/>
            <a:p>
              <a:pPr algn="ctr"/>
              <a:r>
                <a:rPr lang="en-US" altLang="ko-KR" sz="2800" b="1" dirty="0">
                  <a:solidFill>
                    <a:schemeClr val="bg1"/>
                  </a:solidFill>
                  <a:cs typeface="Arial" pitchFamily="34" charset="0"/>
                </a:rPr>
                <a:t>MCP</a:t>
              </a:r>
              <a:endParaRPr lang="ko-KR" altLang="en-US" sz="2800" b="1" dirty="0">
                <a:solidFill>
                  <a:schemeClr val="bg1"/>
                </a:solidFill>
                <a:cs typeface="Arial" pitchFamily="34" charset="0"/>
              </a:endParaRPr>
            </a:p>
          </p:txBody>
        </p:sp>
      </p:grpSp>
    </p:spTree>
    <p:extLst>
      <p:ext uri="{BB962C8B-B14F-4D97-AF65-F5344CB8AC3E}">
        <p14:creationId xmlns:p14="http://schemas.microsoft.com/office/powerpoint/2010/main" val="2374607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25DD1892-E231-4AF0-8A19-051525D19928}"/>
              </a:ext>
            </a:extLst>
          </p:cNvPr>
          <p:cNvSpPr/>
          <p:nvPr/>
        </p:nvSpPr>
        <p:spPr>
          <a:xfrm>
            <a:off x="0" y="0"/>
            <a:ext cx="11194400" cy="10287000"/>
          </a:xfrm>
          <a:prstGeom prst="rect">
            <a:avLst/>
          </a:prstGeom>
          <a:solidFill>
            <a:srgbClr val="254E72"/>
          </a:solidFill>
        </p:spPr>
      </p:sp>
      <p:pic>
        <p:nvPicPr>
          <p:cNvPr id="2" name="Picture 2"/>
          <p:cNvPicPr>
            <a:picLocks noChangeAspect="1"/>
          </p:cNvPicPr>
          <p:nvPr/>
        </p:nvPicPr>
        <p:blipFill rotWithShape="1">
          <a:blip r:embed="rId2">
            <a:extLst>
              <a:ext uri="{28A0092B-C50C-407E-A947-70E740481C1C}">
                <a14:useLocalDpi xmlns:a14="http://schemas.microsoft.com/office/drawing/2010/main" val="0"/>
              </a:ext>
            </a:extLst>
          </a:blip>
          <a:srcRect r="49576"/>
          <a:stretch/>
        </p:blipFill>
        <p:spPr>
          <a:xfrm>
            <a:off x="11194400" y="-315411"/>
            <a:ext cx="7128133" cy="10602411"/>
          </a:xfrm>
          <a:prstGeom prst="rect">
            <a:avLst/>
          </a:prstGeom>
        </p:spPr>
      </p:pic>
      <p:sp>
        <p:nvSpPr>
          <p:cNvPr id="3" name="AutoShape 3"/>
          <p:cNvSpPr/>
          <p:nvPr/>
        </p:nvSpPr>
        <p:spPr>
          <a:xfrm>
            <a:off x="0" y="1013809"/>
            <a:ext cx="18288000" cy="9575"/>
          </a:xfrm>
          <a:prstGeom prst="rect">
            <a:avLst/>
          </a:prstGeom>
          <a:solidFill>
            <a:srgbClr val="FEFFFF"/>
          </a:solidFill>
        </p:spPr>
      </p:sp>
      <p:sp>
        <p:nvSpPr>
          <p:cNvPr id="4" name="AutoShape 4"/>
          <p:cNvSpPr/>
          <p:nvPr/>
        </p:nvSpPr>
        <p:spPr>
          <a:xfrm rot="-5400000">
            <a:off x="586787" y="400050"/>
            <a:ext cx="63520" cy="1237093"/>
          </a:xfrm>
          <a:prstGeom prst="rect">
            <a:avLst/>
          </a:prstGeom>
          <a:solidFill>
            <a:srgbClr val="C0E8DF"/>
          </a:solidFill>
        </p:spPr>
      </p:sp>
      <p:grpSp>
        <p:nvGrpSpPr>
          <p:cNvPr id="5" name="Group 5"/>
          <p:cNvGrpSpPr/>
          <p:nvPr/>
        </p:nvGrpSpPr>
        <p:grpSpPr>
          <a:xfrm>
            <a:off x="1237095" y="3279937"/>
            <a:ext cx="8287906" cy="5473958"/>
            <a:chOff x="0" y="945547"/>
            <a:chExt cx="11114673" cy="7298609"/>
          </a:xfrm>
        </p:grpSpPr>
        <p:sp>
          <p:nvSpPr>
            <p:cNvPr id="7" name="TextBox 7"/>
            <p:cNvSpPr txBox="1"/>
            <p:nvPr/>
          </p:nvSpPr>
          <p:spPr>
            <a:xfrm>
              <a:off x="0" y="945547"/>
              <a:ext cx="11114673" cy="6976268"/>
            </a:xfrm>
            <a:prstGeom prst="rect">
              <a:avLst/>
            </a:prstGeom>
          </p:spPr>
          <p:txBody>
            <a:bodyPr lIns="0" tIns="0" rIns="0" bIns="0" rtlCol="0" anchor="t">
              <a:spAutoFit/>
            </a:bodyPr>
            <a:lstStyle/>
            <a:p>
              <a:r>
                <a:rPr lang="es-ES" sz="8500" spc="110" dirty="0">
                  <a:solidFill>
                    <a:srgbClr val="FEFFFF"/>
                  </a:solidFill>
                  <a:latin typeface="Telegraf"/>
                </a:rPr>
                <a:t>Rol, funciones y competencias de actores clave</a:t>
              </a:r>
            </a:p>
          </p:txBody>
        </p:sp>
        <p:sp>
          <p:nvSpPr>
            <p:cNvPr id="8" name="TextBox 8"/>
            <p:cNvSpPr txBox="1"/>
            <p:nvPr/>
          </p:nvSpPr>
          <p:spPr>
            <a:xfrm>
              <a:off x="0" y="7739232"/>
              <a:ext cx="11114673" cy="504924"/>
            </a:xfrm>
            <a:prstGeom prst="rect">
              <a:avLst/>
            </a:prstGeom>
          </p:spPr>
          <p:txBody>
            <a:bodyPr lIns="0" tIns="0" rIns="0" bIns="0" rtlCol="0" anchor="t">
              <a:spAutoFit/>
            </a:bodyPr>
            <a:lstStyle/>
            <a:p>
              <a:pPr>
                <a:lnSpc>
                  <a:spcPts val="3150"/>
                </a:lnSpc>
              </a:pPr>
              <a:r>
                <a:rPr lang="es-ES" spc="63" dirty="0">
                  <a:solidFill>
                    <a:srgbClr val="C0E8DF"/>
                  </a:solidFill>
                  <a:latin typeface="Assistant Regular"/>
                </a:rPr>
                <a:t>Mecanismo Coordinador de País (MCP)-El Salvador </a:t>
              </a:r>
              <a:endParaRPr lang="es-ES" spc="63" dirty="0">
                <a:solidFill>
                  <a:srgbClr val="C0E8DF"/>
                </a:solidFill>
                <a:latin typeface="Assistant Regular Bold"/>
              </a:endParaRPr>
            </a:p>
          </p:txBody>
        </p:sp>
      </p:grpSp>
      <p:sp>
        <p:nvSpPr>
          <p:cNvPr id="10" name="Flecha: pentágono 9">
            <a:extLst>
              <a:ext uri="{FF2B5EF4-FFF2-40B4-BE49-F238E27FC236}">
                <a16:creationId xmlns:a16="http://schemas.microsoft.com/office/drawing/2014/main" id="{ADE37EA2-84DC-9258-2966-85A42B8B09DE}"/>
              </a:ext>
            </a:extLst>
          </p:cNvPr>
          <p:cNvSpPr/>
          <p:nvPr/>
        </p:nvSpPr>
        <p:spPr>
          <a:xfrm>
            <a:off x="0" y="22105"/>
            <a:ext cx="3429000" cy="2002557"/>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11" name="CuadroTexto 10">
            <a:extLst>
              <a:ext uri="{FF2B5EF4-FFF2-40B4-BE49-F238E27FC236}">
                <a16:creationId xmlns:a16="http://schemas.microsoft.com/office/drawing/2014/main" id="{164A9236-C235-04C8-F807-A3BBAA236029}"/>
              </a:ext>
            </a:extLst>
          </p:cNvPr>
          <p:cNvSpPr txBox="1"/>
          <p:nvPr/>
        </p:nvSpPr>
        <p:spPr>
          <a:xfrm>
            <a:off x="428046" y="561718"/>
            <a:ext cx="2543753" cy="923330"/>
          </a:xfrm>
          <a:prstGeom prst="rect">
            <a:avLst/>
          </a:prstGeom>
          <a:noFill/>
        </p:spPr>
        <p:txBody>
          <a:bodyPr wrap="square" rtlCol="0">
            <a:spAutoFit/>
          </a:bodyPr>
          <a:lstStyle/>
          <a:p>
            <a:r>
              <a:rPr lang="es-NI" sz="5400"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Parte 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5143500"/>
          </a:xfrm>
          <a:prstGeom prst="rect">
            <a:avLst/>
          </a:prstGeom>
          <a:solidFill>
            <a:srgbClr val="254E72"/>
          </a:solidFill>
        </p:spPr>
      </p:sp>
      <p:grpSp>
        <p:nvGrpSpPr>
          <p:cNvPr id="4" name="Group 4"/>
          <p:cNvGrpSpPr/>
          <p:nvPr/>
        </p:nvGrpSpPr>
        <p:grpSpPr>
          <a:xfrm>
            <a:off x="0" y="986837"/>
            <a:ext cx="18288000" cy="63520"/>
            <a:chOff x="0" y="0"/>
            <a:chExt cx="24384000" cy="84693"/>
          </a:xfrm>
        </p:grpSpPr>
        <p:sp>
          <p:nvSpPr>
            <p:cNvPr id="5" name="AutoShape 5"/>
            <p:cNvSpPr/>
            <p:nvPr/>
          </p:nvSpPr>
          <p:spPr>
            <a:xfrm>
              <a:off x="0" y="35963"/>
              <a:ext cx="24384000" cy="12766"/>
            </a:xfrm>
            <a:prstGeom prst="rect">
              <a:avLst/>
            </a:prstGeom>
            <a:solidFill>
              <a:srgbClr val="FEFFFF"/>
            </a:solidFill>
          </p:spPr>
        </p:sp>
        <p:sp>
          <p:nvSpPr>
            <p:cNvPr id="6" name="AutoShape 6"/>
            <p:cNvSpPr/>
            <p:nvPr/>
          </p:nvSpPr>
          <p:spPr>
            <a:xfrm rot="-5400000">
              <a:off x="782383" y="-782383"/>
              <a:ext cx="84693" cy="1649458"/>
            </a:xfrm>
            <a:prstGeom prst="rect">
              <a:avLst/>
            </a:prstGeom>
            <a:solidFill>
              <a:srgbClr val="C0E8DF"/>
            </a:solidFill>
          </p:spPr>
        </p:sp>
      </p:grpSp>
      <p:sp>
        <p:nvSpPr>
          <p:cNvPr id="7" name="TextBox 7"/>
          <p:cNvSpPr txBox="1"/>
          <p:nvPr/>
        </p:nvSpPr>
        <p:spPr>
          <a:xfrm>
            <a:off x="1843329" y="1975943"/>
            <a:ext cx="6373110" cy="2128788"/>
          </a:xfrm>
          <a:prstGeom prst="rect">
            <a:avLst/>
          </a:prstGeom>
        </p:spPr>
        <p:txBody>
          <a:bodyPr lIns="0" tIns="0" rIns="0" bIns="0" rtlCol="0" anchor="t">
            <a:spAutoFit/>
          </a:bodyPr>
          <a:lstStyle/>
          <a:p>
            <a:pPr>
              <a:lnSpc>
                <a:spcPts val="8250"/>
              </a:lnSpc>
            </a:pPr>
            <a:r>
              <a:rPr lang="es-ES" sz="7500" spc="75" dirty="0">
                <a:solidFill>
                  <a:srgbClr val="FEFFFF"/>
                </a:solidFill>
                <a:latin typeface="Telegraf"/>
              </a:rPr>
              <a:t>¿Quienes son…</a:t>
            </a:r>
          </a:p>
        </p:txBody>
      </p:sp>
      <p:sp>
        <p:nvSpPr>
          <p:cNvPr id="9" name="TextBox 9"/>
          <p:cNvSpPr txBox="1"/>
          <p:nvPr/>
        </p:nvSpPr>
        <p:spPr>
          <a:xfrm>
            <a:off x="1524000" y="6649289"/>
            <a:ext cx="7887899" cy="1293559"/>
          </a:xfrm>
          <a:prstGeom prst="rect">
            <a:avLst/>
          </a:prstGeom>
        </p:spPr>
        <p:txBody>
          <a:bodyPr wrap="square" lIns="0" tIns="0" rIns="0" bIns="0" rtlCol="0" anchor="t">
            <a:spAutoFit/>
          </a:bodyPr>
          <a:lstStyle/>
          <a:p>
            <a:pPr>
              <a:lnSpc>
                <a:spcPts val="3360"/>
              </a:lnSpc>
            </a:pPr>
            <a:r>
              <a:rPr lang="es-ES" sz="2800" spc="112" dirty="0">
                <a:solidFill>
                  <a:srgbClr val="254E72"/>
                </a:solidFill>
                <a:latin typeface="Assistant Bold"/>
              </a:rPr>
              <a:t>Los actores clave en el proceso de monitoreo estratégico en una subvención del Fondo Mundial?</a:t>
            </a:r>
          </a:p>
        </p:txBody>
      </p:sp>
      <p:grpSp>
        <p:nvGrpSpPr>
          <p:cNvPr id="11" name="Group 11"/>
          <p:cNvGrpSpPr/>
          <p:nvPr/>
        </p:nvGrpSpPr>
        <p:grpSpPr>
          <a:xfrm rot="-10800000">
            <a:off x="16692550" y="8769298"/>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5" name="Group 15"/>
          <p:cNvGrpSpPr/>
          <p:nvPr/>
        </p:nvGrpSpPr>
        <p:grpSpPr>
          <a:xfrm>
            <a:off x="16043481" y="8769298"/>
            <a:ext cx="489002" cy="489002"/>
            <a:chOff x="0" y="0"/>
            <a:chExt cx="652003" cy="652003"/>
          </a:xfrm>
        </p:grpSpPr>
        <p:grpSp>
          <p:nvGrpSpPr>
            <p:cNvPr id="16" name="Group 16"/>
            <p:cNvGrpSpPr>
              <a:grpSpLocks noChangeAspect="1"/>
            </p:cNvGrpSpPr>
            <p:nvPr/>
          </p:nvGrpSpPr>
          <p:grpSpPr>
            <a:xfrm rot="-10800000">
              <a:off x="0" y="0"/>
              <a:ext cx="652003" cy="652003"/>
              <a:chOff x="0" y="0"/>
              <a:chExt cx="6355080" cy="6355080"/>
            </a:xfrm>
          </p:grpSpPr>
          <p:sp>
            <p:nvSpPr>
              <p:cNvPr id="17" name="Freeform 1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3074" name="Picture 2">
            <a:extLst>
              <a:ext uri="{FF2B5EF4-FFF2-40B4-BE49-F238E27FC236}">
                <a16:creationId xmlns:a16="http://schemas.microsoft.com/office/drawing/2014/main" id="{13F1D7D4-B29A-99A7-093D-D4ABF77E3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0" y="3063939"/>
            <a:ext cx="8193009" cy="4409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2">
            <a:extLst>
              <a:ext uri="{FF2B5EF4-FFF2-40B4-BE49-F238E27FC236}">
                <a16:creationId xmlns:a16="http://schemas.microsoft.com/office/drawing/2014/main" id="{5CE8FC0D-984C-4070-8BFF-664DAA8519CA}"/>
              </a:ext>
            </a:extLst>
          </p:cNvPr>
          <p:cNvSpPr/>
          <p:nvPr/>
        </p:nvSpPr>
        <p:spPr>
          <a:xfrm>
            <a:off x="0" y="0"/>
            <a:ext cx="18288000" cy="10477500"/>
          </a:xfrm>
          <a:prstGeom prst="rect">
            <a:avLst/>
          </a:prstGeom>
          <a:solidFill>
            <a:srgbClr val="254E72"/>
          </a:solidFill>
        </p:spPr>
      </p:sp>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C0E8DF"/>
            </a:solidFill>
          </p:spPr>
        </p:sp>
      </p:grpSp>
      <p:grpSp>
        <p:nvGrpSpPr>
          <p:cNvPr id="10" name="Group 10"/>
          <p:cNvGrpSpPr/>
          <p:nvPr/>
        </p:nvGrpSpPr>
        <p:grpSpPr>
          <a:xfrm rot="-10800000">
            <a:off x="16770298" y="4191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16121229" y="419100"/>
            <a:ext cx="489002" cy="489002"/>
            <a:chOff x="0" y="0"/>
            <a:chExt cx="652003" cy="652003"/>
          </a:xfrm>
        </p:grpSpPr>
        <p:grpSp>
          <p:nvGrpSpPr>
            <p:cNvPr id="15" name="Group 15"/>
            <p:cNvGrpSpPr>
              <a:grpSpLocks noChangeAspect="1"/>
            </p:cNvGrpSpPr>
            <p:nvPr/>
          </p:nvGrpSpPr>
          <p:grpSpPr>
            <a:xfrm rot="-10800000">
              <a:off x="0" y="0"/>
              <a:ext cx="652003" cy="652003"/>
              <a:chOff x="0" y="0"/>
              <a:chExt cx="6355080" cy="6355080"/>
            </a:xfrm>
          </p:grpSpPr>
          <p:sp>
            <p:nvSpPr>
              <p:cNvPr id="16" name="Freeform 1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sp>
        <p:nvSpPr>
          <p:cNvPr id="19" name="CuadroTexto 18">
            <a:extLst>
              <a:ext uri="{FF2B5EF4-FFF2-40B4-BE49-F238E27FC236}">
                <a16:creationId xmlns:a16="http://schemas.microsoft.com/office/drawing/2014/main" id="{DC36D761-F8F6-46F8-A82C-194A3F600FEC}"/>
              </a:ext>
            </a:extLst>
          </p:cNvPr>
          <p:cNvSpPr txBox="1"/>
          <p:nvPr/>
        </p:nvSpPr>
        <p:spPr>
          <a:xfrm>
            <a:off x="3361668" y="1028700"/>
            <a:ext cx="11564663" cy="2154436"/>
          </a:xfrm>
          <a:prstGeom prst="rect">
            <a:avLst/>
          </a:prstGeom>
        </p:spPr>
        <p:txBody>
          <a:bodyPr wrap="square" lIns="0" tIns="0" rIns="0" bIns="0" rtlCol="0" anchor="t">
            <a:spAutoFit/>
          </a:bodyPr>
          <a:lstStyle>
            <a:defPPr>
              <a:defRPr lang="en-US"/>
            </a:defPPr>
            <a:lvl1pPr>
              <a:lnSpc>
                <a:spcPts val="8250"/>
              </a:lnSpc>
              <a:defRPr sz="7500" spc="75">
                <a:solidFill>
                  <a:srgbClr val="FEFFFF"/>
                </a:solidFill>
                <a:latin typeface="Telegraf"/>
              </a:defRPr>
            </a:lvl1pPr>
          </a:lstStyle>
          <a:p>
            <a:pPr algn="ctr">
              <a:lnSpc>
                <a:spcPct val="100000"/>
              </a:lnSpc>
            </a:pPr>
            <a:r>
              <a:rPr lang="es-ES" sz="2000" dirty="0"/>
              <a:t>“El MCP alcanza un estado estable de independencia para ejercer la función de monitoreo estratégico, asegurándose de que</a:t>
            </a:r>
            <a:r>
              <a:rPr lang="es-ES" sz="2000" dirty="0">
                <a:highlight>
                  <a:srgbClr val="FF0000"/>
                </a:highlight>
              </a:rPr>
              <a:t>: la información estratégica se mantiene en el centro de todas sus decisiones; la </a:t>
            </a:r>
            <a:r>
              <a:rPr lang="es-ES" sz="2000" dirty="0"/>
              <a:t>gestión de riesgos respalda esta función; </a:t>
            </a:r>
            <a:r>
              <a:rPr lang="es-ES" sz="2000" dirty="0">
                <a:highlight>
                  <a:srgbClr val="FF0000"/>
                </a:highlight>
              </a:rPr>
              <a:t>la relación entre el RP y el MCP es colaborativa y complementaria</a:t>
            </a:r>
            <a:r>
              <a:rPr lang="es-ES" sz="2000" dirty="0"/>
              <a:t>; y los aspectos financieros, programáticos y de gestión clave de las subvenciones y sus </a:t>
            </a:r>
            <a:r>
              <a:rPr lang="es-ES" sz="2000" dirty="0">
                <a:highlight>
                  <a:srgbClr val="FF0000"/>
                </a:highlight>
              </a:rPr>
              <a:t>implicaciones para la respuesta sanitaria nacional </a:t>
            </a:r>
            <a:r>
              <a:rPr lang="es-ES" sz="2000" dirty="0"/>
              <a:t>a las tres enfermedades se analizan adecuadamente, fundamentan las decisiones y se siguen de cerca para mejoras estratégicas”. </a:t>
            </a:r>
          </a:p>
        </p:txBody>
      </p:sp>
      <p:pic>
        <p:nvPicPr>
          <p:cNvPr id="24" name="Gráfico 23" descr="Usuario con relleno sólido">
            <a:extLst>
              <a:ext uri="{FF2B5EF4-FFF2-40B4-BE49-F238E27FC236}">
                <a16:creationId xmlns:a16="http://schemas.microsoft.com/office/drawing/2014/main" id="{7639AE66-8CC4-401F-A8FD-59BFA82248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0400" y="6620828"/>
            <a:ext cx="1244733" cy="1244733"/>
          </a:xfrm>
          <a:prstGeom prst="rect">
            <a:avLst/>
          </a:prstGeom>
        </p:spPr>
      </p:pic>
      <p:sp>
        <p:nvSpPr>
          <p:cNvPr id="26" name="TextBox 7">
            <a:extLst>
              <a:ext uri="{FF2B5EF4-FFF2-40B4-BE49-F238E27FC236}">
                <a16:creationId xmlns:a16="http://schemas.microsoft.com/office/drawing/2014/main" id="{C7F0BEC6-80CA-4944-96DA-7007A8C92005}"/>
              </a:ext>
            </a:extLst>
          </p:cNvPr>
          <p:cNvSpPr txBox="1"/>
          <p:nvPr/>
        </p:nvSpPr>
        <p:spPr>
          <a:xfrm>
            <a:off x="2589768" y="8219864"/>
            <a:ext cx="2810855" cy="1477328"/>
          </a:xfrm>
          <a:prstGeom prst="rect">
            <a:avLst/>
          </a:prstGeom>
        </p:spPr>
        <p:txBody>
          <a:bodyPr wrap="square" lIns="0" tIns="0" rIns="0" bIns="0" rtlCol="0" anchor="t">
            <a:spAutoFit/>
          </a:bodyPr>
          <a:lstStyle/>
          <a:p>
            <a:r>
              <a:rPr lang="es-ES" sz="2400" spc="110" dirty="0">
                <a:solidFill>
                  <a:srgbClr val="FEFFFF"/>
                </a:solidFill>
                <a:latin typeface="Telegraf"/>
              </a:rPr>
              <a:t>El Comité de Monitoreo Estratégico del MCP</a:t>
            </a:r>
            <a:endParaRPr lang="en-US" sz="2400" spc="110" dirty="0">
              <a:solidFill>
                <a:srgbClr val="FEFFFF"/>
              </a:solidFill>
              <a:latin typeface="Telegraf"/>
            </a:endParaRPr>
          </a:p>
        </p:txBody>
      </p:sp>
      <p:pic>
        <p:nvPicPr>
          <p:cNvPr id="27" name="Gráfico 26" descr="Usuario con relleno sólido">
            <a:extLst>
              <a:ext uri="{FF2B5EF4-FFF2-40B4-BE49-F238E27FC236}">
                <a16:creationId xmlns:a16="http://schemas.microsoft.com/office/drawing/2014/main" id="{34D72247-6691-42DE-9276-F5E46A683B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30150" y="6620828"/>
            <a:ext cx="1244733" cy="1244733"/>
          </a:xfrm>
          <a:prstGeom prst="rect">
            <a:avLst/>
          </a:prstGeom>
        </p:spPr>
      </p:pic>
      <p:cxnSp>
        <p:nvCxnSpPr>
          <p:cNvPr id="30" name="Conector recto 29">
            <a:extLst>
              <a:ext uri="{FF2B5EF4-FFF2-40B4-BE49-F238E27FC236}">
                <a16:creationId xmlns:a16="http://schemas.microsoft.com/office/drawing/2014/main" id="{446E647C-33A9-4680-9E00-95A7E1CEB338}"/>
              </a:ext>
            </a:extLst>
          </p:cNvPr>
          <p:cNvCxnSpPr>
            <a:cxnSpLocks/>
          </p:cNvCxnSpPr>
          <p:nvPr/>
        </p:nvCxnSpPr>
        <p:spPr>
          <a:xfrm>
            <a:off x="6752516" y="5067300"/>
            <a:ext cx="1" cy="1274261"/>
          </a:xfrm>
          <a:prstGeom prst="line">
            <a:avLst/>
          </a:prstGeom>
          <a:ln>
            <a:solidFill>
              <a:schemeClr val="bg1">
                <a:lumMod val="95000"/>
              </a:schemeClr>
            </a:solidFill>
            <a:tailEnd type="oval"/>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2" name="TextBox 7">
            <a:extLst>
              <a:ext uri="{FF2B5EF4-FFF2-40B4-BE49-F238E27FC236}">
                <a16:creationId xmlns:a16="http://schemas.microsoft.com/office/drawing/2014/main" id="{BBBEA0C4-2E7D-4CF6-8225-1ED6B7072195}"/>
              </a:ext>
            </a:extLst>
          </p:cNvPr>
          <p:cNvSpPr txBox="1"/>
          <p:nvPr/>
        </p:nvSpPr>
        <p:spPr>
          <a:xfrm>
            <a:off x="5791201" y="8219864"/>
            <a:ext cx="2362200" cy="738664"/>
          </a:xfrm>
          <a:prstGeom prst="rect">
            <a:avLst/>
          </a:prstGeom>
        </p:spPr>
        <p:txBody>
          <a:bodyPr wrap="square" lIns="0" tIns="0" rIns="0" bIns="0" rtlCol="0" anchor="t">
            <a:spAutoFit/>
          </a:bodyPr>
          <a:lstStyle/>
          <a:p>
            <a:r>
              <a:rPr lang="es-ES" sz="2400" spc="110" dirty="0">
                <a:solidFill>
                  <a:srgbClr val="FEFFFF"/>
                </a:solidFill>
                <a:latin typeface="Telegraf"/>
              </a:rPr>
              <a:t>La secretaría del MCP</a:t>
            </a:r>
            <a:endParaRPr lang="en-US" sz="2400" spc="110" dirty="0">
              <a:solidFill>
                <a:srgbClr val="FEFFFF"/>
              </a:solidFill>
              <a:latin typeface="Telegraf"/>
            </a:endParaRPr>
          </a:p>
        </p:txBody>
      </p:sp>
      <p:cxnSp>
        <p:nvCxnSpPr>
          <p:cNvPr id="33" name="Conector recto 32">
            <a:extLst>
              <a:ext uri="{FF2B5EF4-FFF2-40B4-BE49-F238E27FC236}">
                <a16:creationId xmlns:a16="http://schemas.microsoft.com/office/drawing/2014/main" id="{88AD330E-2142-4DA2-BE2C-3331DEED164A}"/>
              </a:ext>
            </a:extLst>
          </p:cNvPr>
          <p:cNvCxnSpPr>
            <a:cxnSpLocks/>
          </p:cNvCxnSpPr>
          <p:nvPr/>
        </p:nvCxnSpPr>
        <p:spPr>
          <a:xfrm>
            <a:off x="3810000" y="5067300"/>
            <a:ext cx="1" cy="1371600"/>
          </a:xfrm>
          <a:prstGeom prst="line">
            <a:avLst/>
          </a:prstGeom>
          <a:ln>
            <a:solidFill>
              <a:schemeClr val="bg1">
                <a:lumMod val="95000"/>
              </a:schemeClr>
            </a:solidFill>
            <a:tailEnd type="oval"/>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7" name="CuadroTexto 36">
            <a:extLst>
              <a:ext uri="{FF2B5EF4-FFF2-40B4-BE49-F238E27FC236}">
                <a16:creationId xmlns:a16="http://schemas.microsoft.com/office/drawing/2014/main" id="{8E570B29-2D73-4812-8099-4B36ECAB03F8}"/>
              </a:ext>
            </a:extLst>
          </p:cNvPr>
          <p:cNvSpPr txBox="1"/>
          <p:nvPr/>
        </p:nvSpPr>
        <p:spPr>
          <a:xfrm>
            <a:off x="9194667" y="8219864"/>
            <a:ext cx="2117081" cy="738664"/>
          </a:xfrm>
          <a:prstGeom prst="rect">
            <a:avLst/>
          </a:prstGeom>
        </p:spPr>
        <p:txBody>
          <a:bodyPr wrap="square" lIns="0" tIns="0" rIns="0" bIns="0" rtlCol="0" anchor="t">
            <a:spAutoFit/>
          </a:bodyPr>
          <a:lstStyle>
            <a:defPPr>
              <a:defRPr lang="en-US"/>
            </a:defPPr>
            <a:lvl1pPr>
              <a:defRPr sz="2400" spc="110">
                <a:solidFill>
                  <a:srgbClr val="FEFFFF"/>
                </a:solidFill>
                <a:latin typeface="Telegraf"/>
              </a:defRPr>
            </a:lvl1pPr>
          </a:lstStyle>
          <a:p>
            <a:r>
              <a:rPr lang="es-NI" dirty="0"/>
              <a:t>Receptores principales </a:t>
            </a:r>
          </a:p>
        </p:txBody>
      </p:sp>
      <p:pic>
        <p:nvPicPr>
          <p:cNvPr id="39" name="Gráfico 38" descr="Usuario con relleno sólido">
            <a:extLst>
              <a:ext uri="{FF2B5EF4-FFF2-40B4-BE49-F238E27FC236}">
                <a16:creationId xmlns:a16="http://schemas.microsoft.com/office/drawing/2014/main" id="{16786BD8-938A-4EDC-BB07-E3D0F37FF1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4667" y="6620828"/>
            <a:ext cx="1244733" cy="1244733"/>
          </a:xfrm>
          <a:prstGeom prst="rect">
            <a:avLst/>
          </a:prstGeom>
        </p:spPr>
      </p:pic>
      <p:cxnSp>
        <p:nvCxnSpPr>
          <p:cNvPr id="40" name="Conector recto 39">
            <a:extLst>
              <a:ext uri="{FF2B5EF4-FFF2-40B4-BE49-F238E27FC236}">
                <a16:creationId xmlns:a16="http://schemas.microsoft.com/office/drawing/2014/main" id="{9507193F-CF01-4ABB-829B-F8708AEA2052}"/>
              </a:ext>
            </a:extLst>
          </p:cNvPr>
          <p:cNvCxnSpPr>
            <a:cxnSpLocks/>
          </p:cNvCxnSpPr>
          <p:nvPr/>
        </p:nvCxnSpPr>
        <p:spPr>
          <a:xfrm>
            <a:off x="9817033" y="5067300"/>
            <a:ext cx="1" cy="1274261"/>
          </a:xfrm>
          <a:prstGeom prst="line">
            <a:avLst/>
          </a:prstGeom>
          <a:ln>
            <a:solidFill>
              <a:schemeClr val="bg1">
                <a:lumMod val="95000"/>
              </a:schemeClr>
            </a:solidFill>
            <a:tailEnd type="oval"/>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1" name="Gráfico 40" descr="Usuario con relleno sólido">
            <a:extLst>
              <a:ext uri="{FF2B5EF4-FFF2-40B4-BE49-F238E27FC236}">
                <a16:creationId xmlns:a16="http://schemas.microsoft.com/office/drawing/2014/main" id="{ADAE33BE-EED9-4372-8FC0-4BF54982E7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66467" y="6620828"/>
            <a:ext cx="1244733" cy="1244733"/>
          </a:xfrm>
          <a:prstGeom prst="rect">
            <a:avLst/>
          </a:prstGeom>
        </p:spPr>
      </p:pic>
      <p:cxnSp>
        <p:nvCxnSpPr>
          <p:cNvPr id="42" name="Conector recto 41">
            <a:extLst>
              <a:ext uri="{FF2B5EF4-FFF2-40B4-BE49-F238E27FC236}">
                <a16:creationId xmlns:a16="http://schemas.microsoft.com/office/drawing/2014/main" id="{07C857C2-D569-4D02-B8DA-FB5738027F47}"/>
              </a:ext>
            </a:extLst>
          </p:cNvPr>
          <p:cNvCxnSpPr>
            <a:cxnSpLocks/>
          </p:cNvCxnSpPr>
          <p:nvPr/>
        </p:nvCxnSpPr>
        <p:spPr>
          <a:xfrm>
            <a:off x="12788833" y="5067300"/>
            <a:ext cx="1" cy="1274261"/>
          </a:xfrm>
          <a:prstGeom prst="line">
            <a:avLst/>
          </a:prstGeom>
          <a:ln>
            <a:solidFill>
              <a:schemeClr val="bg1">
                <a:lumMod val="95000"/>
              </a:schemeClr>
            </a:solidFill>
            <a:tailEnd type="oval"/>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3" name="Gráfico 42" descr="Usuario con relleno sólido">
            <a:extLst>
              <a:ext uri="{FF2B5EF4-FFF2-40B4-BE49-F238E27FC236}">
                <a16:creationId xmlns:a16="http://schemas.microsoft.com/office/drawing/2014/main" id="{38732E0D-84C9-4C23-90E0-E34A603682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138267" y="6620828"/>
            <a:ext cx="1244733" cy="1244733"/>
          </a:xfrm>
          <a:prstGeom prst="rect">
            <a:avLst/>
          </a:prstGeom>
        </p:spPr>
      </p:pic>
      <p:cxnSp>
        <p:nvCxnSpPr>
          <p:cNvPr id="44" name="Conector recto 43">
            <a:extLst>
              <a:ext uri="{FF2B5EF4-FFF2-40B4-BE49-F238E27FC236}">
                <a16:creationId xmlns:a16="http://schemas.microsoft.com/office/drawing/2014/main" id="{04C01420-97F2-48A2-B47C-655554CBFD08}"/>
              </a:ext>
            </a:extLst>
          </p:cNvPr>
          <p:cNvCxnSpPr>
            <a:cxnSpLocks/>
          </p:cNvCxnSpPr>
          <p:nvPr/>
        </p:nvCxnSpPr>
        <p:spPr>
          <a:xfrm>
            <a:off x="15760633" y="5067300"/>
            <a:ext cx="1" cy="1274261"/>
          </a:xfrm>
          <a:prstGeom prst="line">
            <a:avLst/>
          </a:prstGeom>
          <a:ln>
            <a:solidFill>
              <a:schemeClr val="bg1">
                <a:lumMod val="95000"/>
              </a:schemeClr>
            </a:solidFill>
            <a:tailEnd type="oval"/>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id="{FA7C4CE0-FAF4-48FC-8240-3DE72A6FA8BE}"/>
              </a:ext>
            </a:extLst>
          </p:cNvPr>
          <p:cNvSpPr txBox="1"/>
          <p:nvPr/>
        </p:nvSpPr>
        <p:spPr>
          <a:xfrm>
            <a:off x="11903719" y="8219864"/>
            <a:ext cx="2117081" cy="1477328"/>
          </a:xfrm>
          <a:prstGeom prst="rect">
            <a:avLst/>
          </a:prstGeom>
        </p:spPr>
        <p:txBody>
          <a:bodyPr wrap="square" lIns="0" tIns="0" rIns="0" bIns="0" rtlCol="0" anchor="t">
            <a:spAutoFit/>
          </a:bodyPr>
          <a:lstStyle>
            <a:defPPr>
              <a:defRPr lang="en-US"/>
            </a:defPPr>
            <a:lvl1pPr>
              <a:defRPr sz="2400" spc="110">
                <a:solidFill>
                  <a:srgbClr val="FEFFFF"/>
                </a:solidFill>
                <a:latin typeface="Telegraf"/>
              </a:defRPr>
            </a:lvl1pPr>
          </a:lstStyle>
          <a:p>
            <a:r>
              <a:rPr lang="es-ES" dirty="0"/>
              <a:t>Equipos de país del Fondo Mundial</a:t>
            </a:r>
            <a:endParaRPr lang="es-NI" dirty="0"/>
          </a:p>
        </p:txBody>
      </p:sp>
      <p:sp>
        <p:nvSpPr>
          <p:cNvPr id="46" name="CuadroTexto 45">
            <a:extLst>
              <a:ext uri="{FF2B5EF4-FFF2-40B4-BE49-F238E27FC236}">
                <a16:creationId xmlns:a16="http://schemas.microsoft.com/office/drawing/2014/main" id="{9F84AF32-AB26-4174-9246-32D4AC676830}"/>
              </a:ext>
            </a:extLst>
          </p:cNvPr>
          <p:cNvSpPr txBox="1"/>
          <p:nvPr/>
        </p:nvSpPr>
        <p:spPr>
          <a:xfrm>
            <a:off x="14723119" y="8219864"/>
            <a:ext cx="2117081" cy="738664"/>
          </a:xfrm>
          <a:prstGeom prst="rect">
            <a:avLst/>
          </a:prstGeom>
        </p:spPr>
        <p:txBody>
          <a:bodyPr wrap="square" lIns="0" tIns="0" rIns="0" bIns="0" rtlCol="0" anchor="t">
            <a:spAutoFit/>
          </a:bodyPr>
          <a:lstStyle>
            <a:defPPr>
              <a:defRPr lang="en-US"/>
            </a:defPPr>
            <a:lvl1pPr>
              <a:defRPr sz="2400" spc="110">
                <a:solidFill>
                  <a:srgbClr val="FEFFFF"/>
                </a:solidFill>
                <a:latin typeface="Telegraf"/>
              </a:defRPr>
            </a:lvl1pPr>
          </a:lstStyle>
          <a:p>
            <a:r>
              <a:rPr lang="es-NI" dirty="0"/>
              <a:t>Miembros del MCP</a:t>
            </a:r>
          </a:p>
        </p:txBody>
      </p:sp>
      <p:sp>
        <p:nvSpPr>
          <p:cNvPr id="47" name="TextBox 7">
            <a:extLst>
              <a:ext uri="{FF2B5EF4-FFF2-40B4-BE49-F238E27FC236}">
                <a16:creationId xmlns:a16="http://schemas.microsoft.com/office/drawing/2014/main" id="{C4ADCA52-B246-4FD1-B047-FE284A85349B}"/>
              </a:ext>
            </a:extLst>
          </p:cNvPr>
          <p:cNvSpPr txBox="1"/>
          <p:nvPr/>
        </p:nvSpPr>
        <p:spPr>
          <a:xfrm>
            <a:off x="1178435" y="3666172"/>
            <a:ext cx="4497307" cy="981102"/>
          </a:xfrm>
          <a:prstGeom prst="rect">
            <a:avLst/>
          </a:prstGeom>
        </p:spPr>
        <p:txBody>
          <a:bodyPr wrap="square" lIns="0" tIns="0" rIns="0" bIns="0" rtlCol="0" anchor="t">
            <a:spAutoFit/>
          </a:bodyPr>
          <a:lstStyle/>
          <a:p>
            <a:pPr>
              <a:lnSpc>
                <a:spcPts val="8250"/>
              </a:lnSpc>
            </a:pPr>
            <a:r>
              <a:rPr lang="es-ES" sz="4800" spc="75" dirty="0">
                <a:solidFill>
                  <a:srgbClr val="FEFFFF"/>
                </a:solidFill>
                <a:latin typeface="Telegraf"/>
              </a:rPr>
              <a:t>Actores clave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par>
                                <p:cTn id="51" presetID="10"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500"/>
                                        <p:tgtEl>
                                          <p:spTgt spid="46"/>
                                        </p:tgtEl>
                                      </p:cBhvr>
                                    </p:animEffect>
                                  </p:childTnLst>
                                </p:cTn>
                              </p:par>
                              <p:par>
                                <p:cTn id="59" presetID="10" presetClass="entr" presetSubtype="0"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2" grpId="0"/>
      <p:bldP spid="37" grpId="0"/>
      <p:bldP spid="45" grpId="0"/>
      <p:bldP spid="46"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7195780" y="0"/>
            <a:ext cx="63520" cy="10287000"/>
            <a:chOff x="0" y="0"/>
            <a:chExt cx="84693" cy="13716000"/>
          </a:xfrm>
        </p:grpSpPr>
        <p:sp>
          <p:nvSpPr>
            <p:cNvPr id="5" name="AutoShape 5"/>
            <p:cNvSpPr/>
            <p:nvPr/>
          </p:nvSpPr>
          <p:spPr>
            <a:xfrm>
              <a:off x="35961" y="1371600"/>
              <a:ext cx="12770" cy="12344400"/>
            </a:xfrm>
            <a:prstGeom prst="rect">
              <a:avLst/>
            </a:prstGeom>
            <a:solidFill>
              <a:srgbClr val="254E72"/>
            </a:solidFill>
          </p:spPr>
        </p:sp>
        <p:sp>
          <p:nvSpPr>
            <p:cNvPr id="6" name="AutoShape 6"/>
            <p:cNvSpPr/>
            <p:nvPr/>
          </p:nvSpPr>
          <p:spPr>
            <a:xfrm>
              <a:off x="0" y="0"/>
              <a:ext cx="84693" cy="1649458"/>
            </a:xfrm>
            <a:prstGeom prst="rect">
              <a:avLst/>
            </a:prstGeom>
            <a:solidFill>
              <a:srgbClr val="254E72"/>
            </a:solidFill>
          </p:spPr>
        </p:sp>
      </p:grpSp>
      <p:sp>
        <p:nvSpPr>
          <p:cNvPr id="8" name="TextBox 8"/>
          <p:cNvSpPr txBox="1"/>
          <p:nvPr/>
        </p:nvSpPr>
        <p:spPr>
          <a:xfrm>
            <a:off x="2590800" y="444137"/>
            <a:ext cx="8305800" cy="2187715"/>
          </a:xfrm>
          <a:prstGeom prst="rect">
            <a:avLst/>
          </a:prstGeom>
        </p:spPr>
        <p:txBody>
          <a:bodyPr wrap="square" lIns="0" tIns="0" rIns="0" bIns="0" rtlCol="0" anchor="t">
            <a:spAutoFit/>
          </a:bodyPr>
          <a:lstStyle/>
          <a:p>
            <a:pPr>
              <a:lnSpc>
                <a:spcPts val="8250"/>
              </a:lnSpc>
            </a:pPr>
            <a:r>
              <a:rPr lang="es-ES" sz="9600" b="1" spc="75" dirty="0">
                <a:solidFill>
                  <a:srgbClr val="254E72"/>
                </a:solidFill>
                <a:latin typeface="Telegraf"/>
              </a:rPr>
              <a:t>Requisito de elegibilidad 3</a:t>
            </a:r>
          </a:p>
        </p:txBody>
      </p:sp>
      <p:grpSp>
        <p:nvGrpSpPr>
          <p:cNvPr id="13" name="Group 13"/>
          <p:cNvGrpSpPr/>
          <p:nvPr/>
        </p:nvGrpSpPr>
        <p:grpSpPr>
          <a:xfrm rot="-10800000">
            <a:off x="1677769" y="1028700"/>
            <a:ext cx="489002" cy="489002"/>
            <a:chOff x="0" y="0"/>
            <a:chExt cx="652003" cy="652003"/>
          </a:xfrm>
        </p:grpSpPr>
        <p:grpSp>
          <p:nvGrpSpPr>
            <p:cNvPr id="14" name="Group 14"/>
            <p:cNvGrpSpPr>
              <a:grpSpLocks noChangeAspect="1"/>
            </p:cNvGrpSpPr>
            <p:nvPr/>
          </p:nvGrpSpPr>
          <p:grpSpPr>
            <a:xfrm rot="-10800000">
              <a:off x="0" y="0"/>
              <a:ext cx="652003" cy="652003"/>
              <a:chOff x="0" y="0"/>
              <a:chExt cx="6355080" cy="6355080"/>
            </a:xfrm>
          </p:grpSpPr>
          <p:sp>
            <p:nvSpPr>
              <p:cNvPr id="15" name="Freeform 1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7" name="Group 17"/>
          <p:cNvGrpSpPr/>
          <p:nvPr/>
        </p:nvGrpSpPr>
        <p:grpSpPr>
          <a:xfrm>
            <a:off x="1028700" y="1028700"/>
            <a:ext cx="489002" cy="489002"/>
            <a:chOff x="0" y="0"/>
            <a:chExt cx="652003" cy="652003"/>
          </a:xfrm>
        </p:grpSpPr>
        <p:grpSp>
          <p:nvGrpSpPr>
            <p:cNvPr id="18" name="Group 18"/>
            <p:cNvGrpSpPr>
              <a:grpSpLocks noChangeAspect="1"/>
            </p:cNvGrpSpPr>
            <p:nvPr/>
          </p:nvGrpSpPr>
          <p:grpSpPr>
            <a:xfrm rot="-10800000">
              <a:off x="0" y="0"/>
              <a:ext cx="652003" cy="652003"/>
              <a:chOff x="0" y="0"/>
              <a:chExt cx="6355080" cy="6355080"/>
            </a:xfrm>
          </p:grpSpPr>
          <p:sp>
            <p:nvSpPr>
              <p:cNvPr id="19" name="Freeform 1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sp>
        <p:nvSpPr>
          <p:cNvPr id="21" name="CuadroTexto 20">
            <a:extLst>
              <a:ext uri="{FF2B5EF4-FFF2-40B4-BE49-F238E27FC236}">
                <a16:creationId xmlns:a16="http://schemas.microsoft.com/office/drawing/2014/main" id="{50DBE574-03BD-4948-ACD0-E17ED8F7B365}"/>
              </a:ext>
            </a:extLst>
          </p:cNvPr>
          <p:cNvSpPr txBox="1"/>
          <p:nvPr/>
        </p:nvSpPr>
        <p:spPr>
          <a:xfrm>
            <a:off x="1436202" y="3589228"/>
            <a:ext cx="15165820" cy="3108543"/>
          </a:xfrm>
          <a:prstGeom prst="rect">
            <a:avLst/>
          </a:prstGeom>
          <a:noFill/>
        </p:spPr>
        <p:txBody>
          <a:bodyPr wrap="square">
            <a:spAutoFit/>
          </a:bodyPr>
          <a:lstStyle/>
          <a:p>
            <a:r>
              <a:rPr lang="es-ES" sz="2800" dirty="0">
                <a:latin typeface="Telegraf"/>
              </a:rPr>
              <a:t>Requisito 3: Consciente de la importancia que tiene el monitoreo estratégico, el Fondo Mundial exige que todos los MCP presenten y sigan un plan de monitoreo estratégico de todo el financiamiento aprobado por el Fondo Mundial. El plan debe detallar las actividades de monitoreo estratégico y describir el procedimiento mediante el cual el MCP va a involucrar en el monitoreo estratégico a las partes interesadas del programa, sean o no miembros del MCP, y en particular a los sectores constituyentes no gubernamentales y a las poblaciones clave.</a:t>
            </a:r>
            <a:endParaRPr lang="es-NI" sz="2800" dirty="0">
              <a:latin typeface="Telegraf"/>
            </a:endParaRPr>
          </a:p>
        </p:txBody>
      </p:sp>
      <p:grpSp>
        <p:nvGrpSpPr>
          <p:cNvPr id="30" name="Grupo 29">
            <a:extLst>
              <a:ext uri="{FF2B5EF4-FFF2-40B4-BE49-F238E27FC236}">
                <a16:creationId xmlns:a16="http://schemas.microsoft.com/office/drawing/2014/main" id="{E38C40DE-4205-4587-82A4-71ACBB5C0BFA}"/>
              </a:ext>
            </a:extLst>
          </p:cNvPr>
          <p:cNvGrpSpPr/>
          <p:nvPr/>
        </p:nvGrpSpPr>
        <p:grpSpPr>
          <a:xfrm>
            <a:off x="2214661" y="4000500"/>
            <a:ext cx="13482539" cy="4953000"/>
            <a:chOff x="2229115" y="4000500"/>
            <a:chExt cx="13315685" cy="4711057"/>
          </a:xfrm>
        </p:grpSpPr>
        <p:sp>
          <p:nvSpPr>
            <p:cNvPr id="10" name="Rectángulo: esquinas redondeadas 9">
              <a:extLst>
                <a:ext uri="{FF2B5EF4-FFF2-40B4-BE49-F238E27FC236}">
                  <a16:creationId xmlns:a16="http://schemas.microsoft.com/office/drawing/2014/main" id="{B381D56A-84F8-4F83-96E2-32162294F32F}"/>
                </a:ext>
              </a:extLst>
            </p:cNvPr>
            <p:cNvSpPr/>
            <p:nvPr/>
          </p:nvSpPr>
          <p:spPr>
            <a:xfrm>
              <a:off x="2819400" y="4000500"/>
              <a:ext cx="12725400" cy="457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cxnSp>
          <p:nvCxnSpPr>
            <p:cNvPr id="12" name="Conector: angular 11">
              <a:extLst>
                <a:ext uri="{FF2B5EF4-FFF2-40B4-BE49-F238E27FC236}">
                  <a16:creationId xmlns:a16="http://schemas.microsoft.com/office/drawing/2014/main" id="{959BF688-7444-446C-8C85-0218CE948C54}"/>
                </a:ext>
              </a:extLst>
            </p:cNvPr>
            <p:cNvCxnSpPr>
              <a:cxnSpLocks/>
              <a:stCxn id="10" idx="1"/>
            </p:cNvCxnSpPr>
            <p:nvPr/>
          </p:nvCxnSpPr>
          <p:spPr>
            <a:xfrm rot="10800000" flipV="1">
              <a:off x="2590800" y="4229100"/>
              <a:ext cx="228600" cy="3810000"/>
            </a:xfrm>
            <a:prstGeom prst="bentConnector2">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8F9D60C2-6497-45CD-B3E4-D427B6BD2B3E}"/>
                </a:ext>
              </a:extLst>
            </p:cNvPr>
            <p:cNvSpPr txBox="1"/>
            <p:nvPr/>
          </p:nvSpPr>
          <p:spPr>
            <a:xfrm>
              <a:off x="3139792" y="8065226"/>
              <a:ext cx="3876622" cy="646331"/>
            </a:xfrm>
            <a:prstGeom prst="rect">
              <a:avLst/>
            </a:prstGeom>
            <a:noFill/>
          </p:spPr>
          <p:txBody>
            <a:bodyPr wrap="square" rtlCol="0">
              <a:spAutoFit/>
            </a:bodyPr>
            <a:lstStyle/>
            <a:p>
              <a:r>
                <a:rPr lang="es-NI" b="1" dirty="0"/>
                <a:t>Plan de monitoreo estratégico de todo el financiamiento </a:t>
              </a:r>
            </a:p>
          </p:txBody>
        </p:sp>
        <p:pic>
          <p:nvPicPr>
            <p:cNvPr id="29" name="Gráfico 28" descr="Gesto de doble toque contorno">
              <a:extLst>
                <a:ext uri="{FF2B5EF4-FFF2-40B4-BE49-F238E27FC236}">
                  <a16:creationId xmlns:a16="http://schemas.microsoft.com/office/drawing/2014/main" id="{9B558C6B-7C4B-4967-AAEE-C99C92BA03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9115" y="7797157"/>
              <a:ext cx="914400" cy="914400"/>
            </a:xfrm>
            <a:prstGeom prst="rect">
              <a:avLst/>
            </a:prstGeom>
          </p:spPr>
        </p:pic>
      </p:grpSp>
      <p:grpSp>
        <p:nvGrpSpPr>
          <p:cNvPr id="38" name="Grupo 37">
            <a:extLst>
              <a:ext uri="{FF2B5EF4-FFF2-40B4-BE49-F238E27FC236}">
                <a16:creationId xmlns:a16="http://schemas.microsoft.com/office/drawing/2014/main" id="{7D28A761-C729-4EEA-A100-F3FE338AD15B}"/>
              </a:ext>
            </a:extLst>
          </p:cNvPr>
          <p:cNvGrpSpPr/>
          <p:nvPr/>
        </p:nvGrpSpPr>
        <p:grpSpPr>
          <a:xfrm>
            <a:off x="1409231" y="5372100"/>
            <a:ext cx="13983169" cy="4320526"/>
            <a:chOff x="1371600" y="5372100"/>
            <a:chExt cx="13868400" cy="4320526"/>
          </a:xfrm>
        </p:grpSpPr>
        <p:sp>
          <p:nvSpPr>
            <p:cNvPr id="32" name="Rectángulo: esquinas redondeadas 31">
              <a:extLst>
                <a:ext uri="{FF2B5EF4-FFF2-40B4-BE49-F238E27FC236}">
                  <a16:creationId xmlns:a16="http://schemas.microsoft.com/office/drawing/2014/main" id="{1E6DDE01-FA34-40CF-92CC-08DDF4FC5DEE}"/>
                </a:ext>
              </a:extLst>
            </p:cNvPr>
            <p:cNvSpPr/>
            <p:nvPr/>
          </p:nvSpPr>
          <p:spPr>
            <a:xfrm>
              <a:off x="1371600" y="5372100"/>
              <a:ext cx="12725400" cy="457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cxnSp>
          <p:nvCxnSpPr>
            <p:cNvPr id="33" name="Conector: angular 32">
              <a:extLst>
                <a:ext uri="{FF2B5EF4-FFF2-40B4-BE49-F238E27FC236}">
                  <a16:creationId xmlns:a16="http://schemas.microsoft.com/office/drawing/2014/main" id="{E4972DFE-D15C-489A-9CFA-FB8B59EA4E53}"/>
                </a:ext>
              </a:extLst>
            </p:cNvPr>
            <p:cNvCxnSpPr>
              <a:cxnSpLocks/>
              <a:stCxn id="32" idx="3"/>
            </p:cNvCxnSpPr>
            <p:nvPr/>
          </p:nvCxnSpPr>
          <p:spPr>
            <a:xfrm>
              <a:off x="14097000" y="5600700"/>
              <a:ext cx="620729" cy="3168596"/>
            </a:xfrm>
            <a:prstGeom prst="bentConnector2">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CuadroTexto 33">
              <a:extLst>
                <a:ext uri="{FF2B5EF4-FFF2-40B4-BE49-F238E27FC236}">
                  <a16:creationId xmlns:a16="http://schemas.microsoft.com/office/drawing/2014/main" id="{708BD904-55CF-4108-9880-664D3E60860B}"/>
                </a:ext>
              </a:extLst>
            </p:cNvPr>
            <p:cNvSpPr txBox="1"/>
            <p:nvPr/>
          </p:nvSpPr>
          <p:spPr>
            <a:xfrm>
              <a:off x="10565236" y="8769296"/>
              <a:ext cx="3876622" cy="923330"/>
            </a:xfrm>
            <a:prstGeom prst="rect">
              <a:avLst/>
            </a:prstGeom>
            <a:noFill/>
          </p:spPr>
          <p:txBody>
            <a:bodyPr wrap="square" rtlCol="0">
              <a:spAutoFit/>
            </a:bodyPr>
            <a:lstStyle/>
            <a:p>
              <a:r>
                <a:rPr lang="es-NI" b="1" dirty="0"/>
                <a:t>Involucrar a todas la partes interesadas del programa que sean o no miembros del MCP</a:t>
              </a:r>
            </a:p>
          </p:txBody>
        </p:sp>
        <p:pic>
          <p:nvPicPr>
            <p:cNvPr id="35" name="Gráfico 34" descr="Gesto de doble toque contorno">
              <a:extLst>
                <a:ext uri="{FF2B5EF4-FFF2-40B4-BE49-F238E27FC236}">
                  <a16:creationId xmlns:a16="http://schemas.microsoft.com/office/drawing/2014/main" id="{26500C08-745C-4DF2-AD7B-29CF59458E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325600" y="8572500"/>
              <a:ext cx="914400" cy="914400"/>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442" y="0"/>
            <a:ext cx="8227238" cy="10287000"/>
          </a:xfrm>
          <a:prstGeom prst="rect">
            <a:avLst/>
          </a:prstGeom>
          <a:solidFill>
            <a:srgbClr val="254E72"/>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C0E8DF"/>
            </a:solidFill>
          </p:spPr>
        </p:sp>
        <p:sp>
          <p:nvSpPr>
            <p:cNvPr id="5" name="AutoShape 5"/>
            <p:cNvSpPr/>
            <p:nvPr/>
          </p:nvSpPr>
          <p:spPr>
            <a:xfrm>
              <a:off x="0" y="0"/>
              <a:ext cx="84693" cy="1649458"/>
            </a:xfrm>
            <a:prstGeom prst="rect">
              <a:avLst/>
            </a:prstGeom>
            <a:solidFill>
              <a:srgbClr val="C0E8DF"/>
            </a:solidFill>
          </p:spPr>
        </p:sp>
      </p:grpSp>
      <p:sp>
        <p:nvSpPr>
          <p:cNvPr id="8" name="TextBox 8"/>
          <p:cNvSpPr txBox="1"/>
          <p:nvPr/>
        </p:nvSpPr>
        <p:spPr>
          <a:xfrm>
            <a:off x="8610600" y="1237094"/>
            <a:ext cx="8760638" cy="7679282"/>
          </a:xfrm>
          <a:prstGeom prst="rect">
            <a:avLst/>
          </a:prstGeom>
        </p:spPr>
        <p:txBody>
          <a:bodyPr wrap="square" lIns="0" tIns="0" rIns="0" bIns="0" rtlCol="0" anchor="t">
            <a:spAutoFit/>
          </a:bodyPr>
          <a:lstStyle/>
          <a:p>
            <a:pPr>
              <a:lnSpc>
                <a:spcPts val="3000"/>
              </a:lnSpc>
            </a:pPr>
            <a:r>
              <a:rPr lang="es-ES" sz="2400" dirty="0">
                <a:solidFill>
                  <a:srgbClr val="254E72"/>
                </a:solidFill>
                <a:latin typeface="Assistant Regular"/>
              </a:rPr>
              <a:t>Receptores principales. Las entidades ejecutoras de las subvenciones contribuyen al éxito de la labor de monitoreo estratégico colaborando con el MCP (especialmente con el Comité que realiza dicha función). </a:t>
            </a:r>
            <a:r>
              <a:rPr lang="es-ES" sz="2400" b="1" dirty="0">
                <a:solidFill>
                  <a:srgbClr val="254E72"/>
                </a:solidFill>
                <a:highlight>
                  <a:srgbClr val="FFFF00"/>
                </a:highlight>
                <a:latin typeface="Assistant Regular"/>
              </a:rPr>
              <a:t>Entre sus principales responsabilidades están el intercambio de información estratégica sobre el desempeño del programa y la comunicación de cuestiones relacionadas con el programa a lo largo del ciclo de vida de la subvención.</a:t>
            </a:r>
          </a:p>
          <a:p>
            <a:pPr>
              <a:lnSpc>
                <a:spcPts val="3000"/>
              </a:lnSpc>
            </a:pPr>
            <a:endParaRPr lang="es-ES" sz="2400" dirty="0">
              <a:solidFill>
                <a:srgbClr val="254E72"/>
              </a:solidFill>
              <a:latin typeface="Assistant Regular"/>
            </a:endParaRPr>
          </a:p>
          <a:p>
            <a:pPr>
              <a:lnSpc>
                <a:spcPts val="3000"/>
              </a:lnSpc>
            </a:pPr>
            <a:r>
              <a:rPr lang="es-ES" sz="2400" dirty="0">
                <a:solidFill>
                  <a:srgbClr val="254E72"/>
                </a:solidFill>
                <a:latin typeface="Assistant Regular"/>
              </a:rPr>
              <a:t>Según párrafo 32 de la Política para los MCP del Fondo Mundial. Los receptores principales tienen determinadas obligaciones con sus respectivos MCP, y los MCP deben ejercer determinadas funciones básicas con respecto de los programas financiados por el Fondo Mundial, entre las que se incluyen las siguientes:</a:t>
            </a:r>
          </a:p>
          <a:p>
            <a:pPr>
              <a:lnSpc>
                <a:spcPts val="3000"/>
              </a:lnSpc>
            </a:pPr>
            <a:endParaRPr lang="es-ES" sz="2400" dirty="0">
              <a:solidFill>
                <a:srgbClr val="254E72"/>
              </a:solidFill>
              <a:latin typeface="Assistant Regular"/>
            </a:endParaRPr>
          </a:p>
          <a:p>
            <a:pPr marL="342900" indent="-342900">
              <a:lnSpc>
                <a:spcPts val="3000"/>
              </a:lnSpc>
              <a:buFont typeface="Arial" panose="020B0604020202020204" pitchFamily="34" charset="0"/>
              <a:buChar char="•"/>
            </a:pPr>
            <a:r>
              <a:rPr lang="es-ES" sz="2400" dirty="0">
                <a:solidFill>
                  <a:srgbClr val="254E72"/>
                </a:solidFill>
                <a:latin typeface="Assistant Regular"/>
              </a:rPr>
              <a:t>El MCP designa a los receptores principales y es consultado sobre la decisión, o puede decidir cambiar los receptores principales. </a:t>
            </a:r>
          </a:p>
          <a:p>
            <a:pPr marL="342900" indent="-342900">
              <a:lnSpc>
                <a:spcPts val="3000"/>
              </a:lnSpc>
              <a:buFont typeface="Arial" panose="020B0604020202020204" pitchFamily="34" charset="0"/>
              <a:buChar char="•"/>
            </a:pPr>
            <a:endParaRPr lang="es-ES" sz="2400" dirty="0">
              <a:solidFill>
                <a:srgbClr val="254E72"/>
              </a:solidFill>
              <a:latin typeface="Assistant Regular"/>
            </a:endParaRPr>
          </a:p>
          <a:p>
            <a:pPr marL="342900" indent="-342900">
              <a:lnSpc>
                <a:spcPts val="3000"/>
              </a:lnSpc>
              <a:buFont typeface="Arial" panose="020B0604020202020204" pitchFamily="34" charset="0"/>
              <a:buChar char="•"/>
            </a:pPr>
            <a:r>
              <a:rPr lang="es-ES" sz="2400" dirty="0">
                <a:solidFill>
                  <a:srgbClr val="254E72"/>
                </a:solidFill>
                <a:latin typeface="Assistant Regular"/>
              </a:rPr>
              <a:t>El MCP coordina la presentación de solicitudes de financiamiento al Fondo Mundial y monitorea estratégicamente la ejecución de los programas financiados por el mismo. </a:t>
            </a:r>
          </a:p>
        </p:txBody>
      </p:sp>
      <p:grpSp>
        <p:nvGrpSpPr>
          <p:cNvPr id="16" name="Group 16"/>
          <p:cNvGrpSpPr/>
          <p:nvPr/>
        </p:nvGrpSpPr>
        <p:grpSpPr>
          <a:xfrm rot="-10800000">
            <a:off x="2779473" y="8769298"/>
            <a:ext cx="489002" cy="489002"/>
            <a:chOff x="0" y="0"/>
            <a:chExt cx="652003" cy="652003"/>
          </a:xfrm>
        </p:grpSpPr>
        <p:grpSp>
          <p:nvGrpSpPr>
            <p:cNvPr id="17" name="Group 17"/>
            <p:cNvGrpSpPr>
              <a:grpSpLocks noChangeAspect="1"/>
            </p:cNvGrpSpPr>
            <p:nvPr/>
          </p:nvGrpSpPr>
          <p:grpSpPr>
            <a:xfrm rot="-10800000">
              <a:off x="0" y="0"/>
              <a:ext cx="652003" cy="652003"/>
              <a:chOff x="0" y="0"/>
              <a:chExt cx="6355080" cy="6355080"/>
            </a:xfrm>
          </p:grpSpPr>
          <p:sp>
            <p:nvSpPr>
              <p:cNvPr id="18" name="Freeform 1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20" name="Group 20"/>
          <p:cNvGrpSpPr/>
          <p:nvPr/>
        </p:nvGrpSpPr>
        <p:grpSpPr>
          <a:xfrm>
            <a:off x="2130405" y="8769298"/>
            <a:ext cx="489002" cy="489002"/>
            <a:chOff x="0" y="0"/>
            <a:chExt cx="652003" cy="652003"/>
          </a:xfrm>
        </p:grpSpPr>
        <p:grpSp>
          <p:nvGrpSpPr>
            <p:cNvPr id="21" name="Group 21"/>
            <p:cNvGrpSpPr>
              <a:grpSpLocks noChangeAspect="1"/>
            </p:cNvGrpSpPr>
            <p:nvPr/>
          </p:nvGrpSpPr>
          <p:grpSpPr>
            <a:xfrm rot="-10800000">
              <a:off x="0" y="0"/>
              <a:ext cx="652003" cy="652003"/>
              <a:chOff x="0" y="0"/>
              <a:chExt cx="6355080" cy="6355080"/>
            </a:xfrm>
          </p:grpSpPr>
          <p:sp>
            <p:nvSpPr>
              <p:cNvPr id="22" name="Freeform 2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26" name="Gráfico 25" descr="Usuario con relleno sólido">
            <a:extLst>
              <a:ext uri="{FF2B5EF4-FFF2-40B4-BE49-F238E27FC236}">
                <a16:creationId xmlns:a16="http://schemas.microsoft.com/office/drawing/2014/main" id="{5D5DB4CD-B172-4015-9A71-23445EA6D8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3247" y="2378238"/>
            <a:ext cx="1244733" cy="1244733"/>
          </a:xfrm>
          <a:prstGeom prst="rect">
            <a:avLst/>
          </a:prstGeom>
        </p:spPr>
      </p:pic>
      <p:sp>
        <p:nvSpPr>
          <p:cNvPr id="27" name="TextBox 7">
            <a:extLst>
              <a:ext uri="{FF2B5EF4-FFF2-40B4-BE49-F238E27FC236}">
                <a16:creationId xmlns:a16="http://schemas.microsoft.com/office/drawing/2014/main" id="{37DEE727-2363-499F-B1FE-BEE4D9382BD5}"/>
              </a:ext>
            </a:extLst>
          </p:cNvPr>
          <p:cNvSpPr txBox="1"/>
          <p:nvPr/>
        </p:nvSpPr>
        <p:spPr>
          <a:xfrm>
            <a:off x="3059416" y="3907270"/>
            <a:ext cx="3375102" cy="984885"/>
          </a:xfrm>
          <a:prstGeom prst="rect">
            <a:avLst/>
          </a:prstGeom>
        </p:spPr>
        <p:txBody>
          <a:bodyPr wrap="square" lIns="0" tIns="0" rIns="0" bIns="0" rtlCol="0" anchor="t">
            <a:spAutoFit/>
          </a:bodyPr>
          <a:lstStyle/>
          <a:p>
            <a:r>
              <a:rPr lang="es-ES" sz="3200" spc="110" dirty="0">
                <a:solidFill>
                  <a:srgbClr val="FEFFFF"/>
                </a:solidFill>
                <a:latin typeface="Telegraf"/>
              </a:rPr>
              <a:t>Receptores principales </a:t>
            </a:r>
          </a:p>
        </p:txBody>
      </p:sp>
    </p:spTree>
    <p:extLst>
      <p:ext uri="{BB962C8B-B14F-4D97-AF65-F5344CB8AC3E}">
        <p14:creationId xmlns:p14="http://schemas.microsoft.com/office/powerpoint/2010/main" val="12632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442" y="0"/>
            <a:ext cx="8227238" cy="10287000"/>
          </a:xfrm>
          <a:prstGeom prst="rect">
            <a:avLst/>
          </a:prstGeom>
          <a:solidFill>
            <a:srgbClr val="254E72"/>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C0E8DF"/>
            </a:solidFill>
          </p:spPr>
        </p:sp>
        <p:sp>
          <p:nvSpPr>
            <p:cNvPr id="5" name="AutoShape 5"/>
            <p:cNvSpPr/>
            <p:nvPr/>
          </p:nvSpPr>
          <p:spPr>
            <a:xfrm>
              <a:off x="0" y="0"/>
              <a:ext cx="84693" cy="1649458"/>
            </a:xfrm>
            <a:prstGeom prst="rect">
              <a:avLst/>
            </a:prstGeom>
            <a:solidFill>
              <a:srgbClr val="C0E8DF"/>
            </a:solidFill>
          </p:spPr>
        </p:sp>
      </p:grpSp>
      <p:sp>
        <p:nvSpPr>
          <p:cNvPr id="8" name="TextBox 8"/>
          <p:cNvSpPr txBox="1"/>
          <p:nvPr/>
        </p:nvSpPr>
        <p:spPr>
          <a:xfrm>
            <a:off x="8686800" y="3219896"/>
            <a:ext cx="8964500" cy="3847207"/>
          </a:xfrm>
          <a:prstGeom prst="rect">
            <a:avLst/>
          </a:prstGeom>
        </p:spPr>
        <p:txBody>
          <a:bodyPr wrap="square" lIns="0" tIns="0" rIns="0" bIns="0" rtlCol="0" anchor="t">
            <a:spAutoFit/>
          </a:bodyPr>
          <a:lstStyle/>
          <a:p>
            <a:pPr marL="342900" indent="-342900">
              <a:lnSpc>
                <a:spcPts val="3000"/>
              </a:lnSpc>
              <a:buFont typeface="Arial" panose="020B0604020202020204" pitchFamily="34" charset="0"/>
              <a:buChar char="•"/>
            </a:pPr>
            <a:r>
              <a:rPr lang="es-ES" sz="2800" dirty="0">
                <a:solidFill>
                  <a:srgbClr val="254E72"/>
                </a:solidFill>
                <a:latin typeface="Assistant Regular"/>
              </a:rPr>
              <a:t>Los receptores principales deben </a:t>
            </a:r>
            <a:r>
              <a:rPr lang="es-ES" sz="2800" dirty="0">
                <a:solidFill>
                  <a:srgbClr val="254E72"/>
                </a:solidFill>
                <a:highlight>
                  <a:srgbClr val="FFFF00"/>
                </a:highlight>
                <a:latin typeface="Assistant Regular"/>
              </a:rPr>
              <a:t>cooperar con el MCP y acordar planes, compartir información relacionada con el desempeño de los programas </a:t>
            </a:r>
            <a:r>
              <a:rPr lang="es-ES" sz="2800" dirty="0">
                <a:solidFill>
                  <a:srgbClr val="254E72"/>
                </a:solidFill>
                <a:latin typeface="Assistant Regular"/>
              </a:rPr>
              <a:t>y comunicar cuestiones relacionadas con los programas de forma regular. </a:t>
            </a:r>
          </a:p>
          <a:p>
            <a:pPr marL="342900" indent="-342900">
              <a:lnSpc>
                <a:spcPts val="3000"/>
              </a:lnSpc>
              <a:buFont typeface="Arial" panose="020B0604020202020204" pitchFamily="34" charset="0"/>
              <a:buChar char="•"/>
            </a:pPr>
            <a:endParaRPr lang="es-ES" sz="2800" dirty="0">
              <a:solidFill>
                <a:srgbClr val="254E72"/>
              </a:solidFill>
              <a:latin typeface="Assistant Regular"/>
            </a:endParaRPr>
          </a:p>
          <a:p>
            <a:pPr marL="342900" indent="-342900">
              <a:lnSpc>
                <a:spcPts val="3000"/>
              </a:lnSpc>
              <a:buFont typeface="Arial" panose="020B0604020202020204" pitchFamily="34" charset="0"/>
              <a:buChar char="•"/>
            </a:pPr>
            <a:r>
              <a:rPr lang="es-ES" sz="2800" dirty="0">
                <a:solidFill>
                  <a:srgbClr val="254E72"/>
                </a:solidFill>
                <a:latin typeface="Assistant Regular"/>
              </a:rPr>
              <a:t>Tras el vencimiento o el término de una subvención</a:t>
            </a:r>
            <a:r>
              <a:rPr lang="es-ES" sz="2800" dirty="0">
                <a:solidFill>
                  <a:srgbClr val="254E72"/>
                </a:solidFill>
                <a:highlight>
                  <a:srgbClr val="FFFF00"/>
                </a:highlight>
                <a:latin typeface="Assistant Regular"/>
              </a:rPr>
              <a:t>, los receptores principales celebrarán consultas con el MCP para preparar un plan que permita transferir y utilizar los activos adquiridos con fondos de subvención del Fondo Mundial. </a:t>
            </a:r>
          </a:p>
        </p:txBody>
      </p:sp>
      <p:grpSp>
        <p:nvGrpSpPr>
          <p:cNvPr id="16" name="Group 16"/>
          <p:cNvGrpSpPr/>
          <p:nvPr/>
        </p:nvGrpSpPr>
        <p:grpSpPr>
          <a:xfrm rot="-10800000">
            <a:off x="2779473" y="8769298"/>
            <a:ext cx="489002" cy="489002"/>
            <a:chOff x="0" y="0"/>
            <a:chExt cx="652003" cy="652003"/>
          </a:xfrm>
        </p:grpSpPr>
        <p:grpSp>
          <p:nvGrpSpPr>
            <p:cNvPr id="17" name="Group 17"/>
            <p:cNvGrpSpPr>
              <a:grpSpLocks noChangeAspect="1"/>
            </p:cNvGrpSpPr>
            <p:nvPr/>
          </p:nvGrpSpPr>
          <p:grpSpPr>
            <a:xfrm rot="-10800000">
              <a:off x="0" y="0"/>
              <a:ext cx="652003" cy="652003"/>
              <a:chOff x="0" y="0"/>
              <a:chExt cx="6355080" cy="6355080"/>
            </a:xfrm>
          </p:grpSpPr>
          <p:sp>
            <p:nvSpPr>
              <p:cNvPr id="18" name="Freeform 1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20" name="Group 20"/>
          <p:cNvGrpSpPr/>
          <p:nvPr/>
        </p:nvGrpSpPr>
        <p:grpSpPr>
          <a:xfrm>
            <a:off x="2130405" y="8769298"/>
            <a:ext cx="489002" cy="489002"/>
            <a:chOff x="0" y="0"/>
            <a:chExt cx="652003" cy="652003"/>
          </a:xfrm>
        </p:grpSpPr>
        <p:grpSp>
          <p:nvGrpSpPr>
            <p:cNvPr id="21" name="Group 21"/>
            <p:cNvGrpSpPr>
              <a:grpSpLocks noChangeAspect="1"/>
            </p:cNvGrpSpPr>
            <p:nvPr/>
          </p:nvGrpSpPr>
          <p:grpSpPr>
            <a:xfrm rot="-10800000">
              <a:off x="0" y="0"/>
              <a:ext cx="652003" cy="652003"/>
              <a:chOff x="0" y="0"/>
              <a:chExt cx="6355080" cy="6355080"/>
            </a:xfrm>
          </p:grpSpPr>
          <p:sp>
            <p:nvSpPr>
              <p:cNvPr id="22" name="Freeform 2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26" name="Gráfico 25" descr="Usuario con relleno sólido">
            <a:extLst>
              <a:ext uri="{FF2B5EF4-FFF2-40B4-BE49-F238E27FC236}">
                <a16:creationId xmlns:a16="http://schemas.microsoft.com/office/drawing/2014/main" id="{5D5DB4CD-B172-4015-9A71-23445EA6D8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3247" y="2378238"/>
            <a:ext cx="1244733" cy="1244733"/>
          </a:xfrm>
          <a:prstGeom prst="rect">
            <a:avLst/>
          </a:prstGeom>
        </p:spPr>
      </p:pic>
      <p:sp>
        <p:nvSpPr>
          <p:cNvPr id="27" name="TextBox 7">
            <a:extLst>
              <a:ext uri="{FF2B5EF4-FFF2-40B4-BE49-F238E27FC236}">
                <a16:creationId xmlns:a16="http://schemas.microsoft.com/office/drawing/2014/main" id="{37DEE727-2363-499F-B1FE-BEE4D9382BD5}"/>
              </a:ext>
            </a:extLst>
          </p:cNvPr>
          <p:cNvSpPr txBox="1"/>
          <p:nvPr/>
        </p:nvSpPr>
        <p:spPr>
          <a:xfrm>
            <a:off x="3059416" y="3907270"/>
            <a:ext cx="3375102" cy="984885"/>
          </a:xfrm>
          <a:prstGeom prst="rect">
            <a:avLst/>
          </a:prstGeom>
        </p:spPr>
        <p:txBody>
          <a:bodyPr wrap="square" lIns="0" tIns="0" rIns="0" bIns="0" rtlCol="0" anchor="t">
            <a:spAutoFit/>
          </a:bodyPr>
          <a:lstStyle/>
          <a:p>
            <a:r>
              <a:rPr lang="es-ES" sz="3200" spc="110" dirty="0">
                <a:solidFill>
                  <a:srgbClr val="FEFFFF"/>
                </a:solidFill>
                <a:latin typeface="Telegraf"/>
              </a:rPr>
              <a:t>Receptores principales </a:t>
            </a:r>
          </a:p>
        </p:txBody>
      </p:sp>
    </p:spTree>
    <p:extLst>
      <p:ext uri="{BB962C8B-B14F-4D97-AF65-F5344CB8AC3E}">
        <p14:creationId xmlns:p14="http://schemas.microsoft.com/office/powerpoint/2010/main" val="2742268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442" y="0"/>
            <a:ext cx="8227238" cy="10287000"/>
          </a:xfrm>
          <a:prstGeom prst="rect">
            <a:avLst/>
          </a:prstGeom>
          <a:solidFill>
            <a:srgbClr val="254E72"/>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C0E8DF"/>
            </a:solidFill>
          </p:spPr>
        </p:sp>
        <p:sp>
          <p:nvSpPr>
            <p:cNvPr id="5" name="AutoShape 5"/>
            <p:cNvSpPr/>
            <p:nvPr/>
          </p:nvSpPr>
          <p:spPr>
            <a:xfrm>
              <a:off x="0" y="0"/>
              <a:ext cx="84693" cy="1649458"/>
            </a:xfrm>
            <a:prstGeom prst="rect">
              <a:avLst/>
            </a:prstGeom>
            <a:solidFill>
              <a:srgbClr val="C0E8DF"/>
            </a:solidFill>
          </p:spPr>
        </p:sp>
      </p:grpSp>
      <p:sp>
        <p:nvSpPr>
          <p:cNvPr id="8" name="TextBox 8"/>
          <p:cNvSpPr txBox="1"/>
          <p:nvPr/>
        </p:nvSpPr>
        <p:spPr>
          <a:xfrm>
            <a:off x="8915400" y="1606939"/>
            <a:ext cx="8964500" cy="1139030"/>
          </a:xfrm>
          <a:prstGeom prst="rect">
            <a:avLst/>
          </a:prstGeom>
        </p:spPr>
        <p:txBody>
          <a:bodyPr wrap="square" lIns="0" tIns="0" rIns="0" bIns="0" rtlCol="0" anchor="t">
            <a:spAutoFit/>
          </a:bodyPr>
          <a:lstStyle/>
          <a:p>
            <a:pPr>
              <a:lnSpc>
                <a:spcPts val="3000"/>
              </a:lnSpc>
            </a:pPr>
            <a:r>
              <a:rPr lang="es-ES" sz="2400" dirty="0">
                <a:solidFill>
                  <a:srgbClr val="254E72"/>
                </a:solidFill>
                <a:latin typeface="Assistant Regular"/>
              </a:rPr>
              <a:t>El equipo de país es dirigido por el gerente de portafolio del Fondo Mundial. En función de la inversión, los equipos incluyen recursos y especialistas específicos.</a:t>
            </a:r>
          </a:p>
        </p:txBody>
      </p:sp>
      <p:grpSp>
        <p:nvGrpSpPr>
          <p:cNvPr id="16" name="Group 16"/>
          <p:cNvGrpSpPr/>
          <p:nvPr/>
        </p:nvGrpSpPr>
        <p:grpSpPr>
          <a:xfrm rot="-10800000">
            <a:off x="2779473" y="8769298"/>
            <a:ext cx="489002" cy="489002"/>
            <a:chOff x="0" y="0"/>
            <a:chExt cx="652003" cy="652003"/>
          </a:xfrm>
        </p:grpSpPr>
        <p:grpSp>
          <p:nvGrpSpPr>
            <p:cNvPr id="17" name="Group 17"/>
            <p:cNvGrpSpPr>
              <a:grpSpLocks noChangeAspect="1"/>
            </p:cNvGrpSpPr>
            <p:nvPr/>
          </p:nvGrpSpPr>
          <p:grpSpPr>
            <a:xfrm rot="-10800000">
              <a:off x="0" y="0"/>
              <a:ext cx="652003" cy="652003"/>
              <a:chOff x="0" y="0"/>
              <a:chExt cx="6355080" cy="6355080"/>
            </a:xfrm>
          </p:grpSpPr>
          <p:sp>
            <p:nvSpPr>
              <p:cNvPr id="18" name="Freeform 1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20" name="Group 20"/>
          <p:cNvGrpSpPr/>
          <p:nvPr/>
        </p:nvGrpSpPr>
        <p:grpSpPr>
          <a:xfrm>
            <a:off x="2130405" y="8769298"/>
            <a:ext cx="489002" cy="489002"/>
            <a:chOff x="0" y="0"/>
            <a:chExt cx="652003" cy="652003"/>
          </a:xfrm>
        </p:grpSpPr>
        <p:grpSp>
          <p:nvGrpSpPr>
            <p:cNvPr id="21" name="Group 21"/>
            <p:cNvGrpSpPr>
              <a:grpSpLocks noChangeAspect="1"/>
            </p:cNvGrpSpPr>
            <p:nvPr/>
          </p:nvGrpSpPr>
          <p:grpSpPr>
            <a:xfrm rot="-10800000">
              <a:off x="0" y="0"/>
              <a:ext cx="652003" cy="652003"/>
              <a:chOff x="0" y="0"/>
              <a:chExt cx="6355080" cy="6355080"/>
            </a:xfrm>
          </p:grpSpPr>
          <p:sp>
            <p:nvSpPr>
              <p:cNvPr id="22" name="Freeform 2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26" name="Gráfico 25" descr="Usuario con relleno sólido">
            <a:extLst>
              <a:ext uri="{FF2B5EF4-FFF2-40B4-BE49-F238E27FC236}">
                <a16:creationId xmlns:a16="http://schemas.microsoft.com/office/drawing/2014/main" id="{5D5DB4CD-B172-4015-9A71-23445EA6D8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3247" y="2378238"/>
            <a:ext cx="1244733" cy="1244733"/>
          </a:xfrm>
          <a:prstGeom prst="rect">
            <a:avLst/>
          </a:prstGeom>
        </p:spPr>
      </p:pic>
      <p:sp>
        <p:nvSpPr>
          <p:cNvPr id="27" name="TextBox 7">
            <a:extLst>
              <a:ext uri="{FF2B5EF4-FFF2-40B4-BE49-F238E27FC236}">
                <a16:creationId xmlns:a16="http://schemas.microsoft.com/office/drawing/2014/main" id="{37DEE727-2363-499F-B1FE-BEE4D9382BD5}"/>
              </a:ext>
            </a:extLst>
          </p:cNvPr>
          <p:cNvSpPr txBox="1"/>
          <p:nvPr/>
        </p:nvSpPr>
        <p:spPr>
          <a:xfrm>
            <a:off x="3059416" y="3907270"/>
            <a:ext cx="3375102" cy="1477328"/>
          </a:xfrm>
          <a:prstGeom prst="rect">
            <a:avLst/>
          </a:prstGeom>
        </p:spPr>
        <p:txBody>
          <a:bodyPr wrap="square" lIns="0" tIns="0" rIns="0" bIns="0" rtlCol="0" anchor="t">
            <a:spAutoFit/>
          </a:bodyPr>
          <a:lstStyle/>
          <a:p>
            <a:r>
              <a:rPr lang="es-ES" sz="3200" spc="110" dirty="0">
                <a:solidFill>
                  <a:srgbClr val="FEFFFF"/>
                </a:solidFill>
                <a:latin typeface="Telegraf"/>
              </a:rPr>
              <a:t>Equipos de país del Fondo Mundial</a:t>
            </a:r>
          </a:p>
        </p:txBody>
      </p:sp>
      <p:sp>
        <p:nvSpPr>
          <p:cNvPr id="24" name="CuadroTexto 23">
            <a:extLst>
              <a:ext uri="{FF2B5EF4-FFF2-40B4-BE49-F238E27FC236}">
                <a16:creationId xmlns:a16="http://schemas.microsoft.com/office/drawing/2014/main" id="{BEC787AF-B85D-4668-B849-989711B96E7D}"/>
              </a:ext>
            </a:extLst>
          </p:cNvPr>
          <p:cNvSpPr txBox="1"/>
          <p:nvPr/>
        </p:nvSpPr>
        <p:spPr>
          <a:xfrm>
            <a:off x="10820400" y="6362700"/>
            <a:ext cx="6134394" cy="1980542"/>
          </a:xfrm>
          <a:prstGeom prst="rect">
            <a:avLst/>
          </a:prstGeom>
          <a:noFill/>
        </p:spPr>
        <p:txBody>
          <a:bodyPr wrap="square">
            <a:spAutoFit/>
          </a:bodyPr>
          <a:lstStyle/>
          <a:p>
            <a:pPr>
              <a:lnSpc>
                <a:spcPts val="3000"/>
              </a:lnSpc>
            </a:pPr>
            <a:r>
              <a:rPr lang="es-ES" sz="1800" dirty="0">
                <a:solidFill>
                  <a:srgbClr val="254E72"/>
                </a:solidFill>
                <a:latin typeface="Assistant Regular"/>
              </a:rPr>
              <a:t>La comunicación regular y constante entre el MCP y el Equipo de País ayudará a mejorar las actividades de monitoreo estratégico al compartir información sobre los posibles riesgos detectados y las soluciones para hacer frente a los retos que se presenten.</a:t>
            </a:r>
          </a:p>
        </p:txBody>
      </p:sp>
      <p:pic>
        <p:nvPicPr>
          <p:cNvPr id="25" name="Gráfico 24" descr="Diana con relleno sólido">
            <a:extLst>
              <a:ext uri="{FF2B5EF4-FFF2-40B4-BE49-F238E27FC236}">
                <a16:creationId xmlns:a16="http://schemas.microsoft.com/office/drawing/2014/main" id="{AF6738B5-73A1-4588-9E82-5530061E52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219086" y="6757767"/>
            <a:ext cx="1141965" cy="1141965"/>
          </a:xfrm>
          <a:prstGeom prst="rect">
            <a:avLst/>
          </a:prstGeom>
        </p:spPr>
      </p:pic>
      <p:sp>
        <p:nvSpPr>
          <p:cNvPr id="28" name="CuadroTexto 27">
            <a:extLst>
              <a:ext uri="{FF2B5EF4-FFF2-40B4-BE49-F238E27FC236}">
                <a16:creationId xmlns:a16="http://schemas.microsoft.com/office/drawing/2014/main" id="{85A12145-BD0F-4320-82F4-1EDDDD3C56DF}"/>
              </a:ext>
            </a:extLst>
          </p:cNvPr>
          <p:cNvSpPr txBox="1"/>
          <p:nvPr/>
        </p:nvSpPr>
        <p:spPr>
          <a:xfrm>
            <a:off x="10689668" y="3802832"/>
            <a:ext cx="6512535" cy="1211101"/>
          </a:xfrm>
          <a:prstGeom prst="rect">
            <a:avLst/>
          </a:prstGeom>
          <a:noFill/>
        </p:spPr>
        <p:txBody>
          <a:bodyPr wrap="square">
            <a:spAutoFit/>
          </a:bodyPr>
          <a:lstStyle>
            <a:defPPr>
              <a:defRPr lang="en-US"/>
            </a:defPPr>
            <a:lvl1pPr>
              <a:lnSpc>
                <a:spcPts val="3000"/>
              </a:lnSpc>
              <a:defRPr>
                <a:solidFill>
                  <a:srgbClr val="254E72"/>
                </a:solidFill>
                <a:latin typeface="Assistant Regular"/>
              </a:defRPr>
            </a:lvl1pPr>
          </a:lstStyle>
          <a:p>
            <a:r>
              <a:rPr lang="es-ES" dirty="0"/>
              <a:t>Las observaciones del Equipo de País del Fondo Mundial sobre el desempeño de la subvención y los obstáculos de ejecución son esenciales para la función de monitoreo estratégico. </a:t>
            </a:r>
          </a:p>
        </p:txBody>
      </p:sp>
      <p:pic>
        <p:nvPicPr>
          <p:cNvPr id="30" name="Gráfico 29" descr="Diana con relleno sólido">
            <a:extLst>
              <a:ext uri="{FF2B5EF4-FFF2-40B4-BE49-F238E27FC236}">
                <a16:creationId xmlns:a16="http://schemas.microsoft.com/office/drawing/2014/main" id="{5B3C6529-516E-49C8-AB25-F1021E31AD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144000" y="3768276"/>
            <a:ext cx="1141965" cy="1141965"/>
          </a:xfrm>
          <a:prstGeom prst="rect">
            <a:avLst/>
          </a:prstGeom>
        </p:spPr>
      </p:pic>
    </p:spTree>
    <p:extLst>
      <p:ext uri="{BB962C8B-B14F-4D97-AF65-F5344CB8AC3E}">
        <p14:creationId xmlns:p14="http://schemas.microsoft.com/office/powerpoint/2010/main" val="938076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4" grpId="0"/>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5442" y="0"/>
            <a:ext cx="8227238" cy="10287000"/>
          </a:xfrm>
          <a:prstGeom prst="rect">
            <a:avLst/>
          </a:prstGeom>
          <a:solidFill>
            <a:srgbClr val="254E72"/>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C0E8DF"/>
            </a:solidFill>
          </p:spPr>
        </p:sp>
        <p:sp>
          <p:nvSpPr>
            <p:cNvPr id="5" name="AutoShape 5"/>
            <p:cNvSpPr/>
            <p:nvPr/>
          </p:nvSpPr>
          <p:spPr>
            <a:xfrm>
              <a:off x="0" y="0"/>
              <a:ext cx="84693" cy="1649458"/>
            </a:xfrm>
            <a:prstGeom prst="rect">
              <a:avLst/>
            </a:prstGeom>
            <a:solidFill>
              <a:srgbClr val="C0E8DF"/>
            </a:solidFill>
          </p:spPr>
        </p:sp>
      </p:grpSp>
      <p:sp>
        <p:nvSpPr>
          <p:cNvPr id="8" name="TextBox 8"/>
          <p:cNvSpPr txBox="1"/>
          <p:nvPr/>
        </p:nvSpPr>
        <p:spPr>
          <a:xfrm>
            <a:off x="8763000" y="2325003"/>
            <a:ext cx="8964500" cy="5770811"/>
          </a:xfrm>
          <a:prstGeom prst="rect">
            <a:avLst/>
          </a:prstGeom>
        </p:spPr>
        <p:txBody>
          <a:bodyPr wrap="square" lIns="0" tIns="0" rIns="0" bIns="0" rtlCol="0" anchor="t">
            <a:spAutoFit/>
          </a:bodyPr>
          <a:lstStyle/>
          <a:p>
            <a:pPr>
              <a:lnSpc>
                <a:spcPts val="3000"/>
              </a:lnSpc>
            </a:pPr>
            <a:r>
              <a:rPr lang="es-ES" sz="2800" dirty="0">
                <a:solidFill>
                  <a:srgbClr val="254E72"/>
                </a:solidFill>
                <a:latin typeface="Assistant Regular"/>
              </a:rPr>
              <a:t>La participación de los miembros del MCP en el monitoreo estratégico abarca desde implicarse en decisiones que se basan en las recomendaciones del Comité Monitoreo Estratégico a respaldar actividades para recopilar información. </a:t>
            </a:r>
          </a:p>
          <a:p>
            <a:pPr>
              <a:lnSpc>
                <a:spcPts val="3000"/>
              </a:lnSpc>
            </a:pPr>
            <a:endParaRPr lang="es-ES" sz="2800" dirty="0">
              <a:solidFill>
                <a:srgbClr val="254E72"/>
              </a:solidFill>
              <a:latin typeface="Assistant Regular"/>
            </a:endParaRPr>
          </a:p>
          <a:p>
            <a:pPr marL="457200" indent="-457200">
              <a:lnSpc>
                <a:spcPts val="3000"/>
              </a:lnSpc>
              <a:buFont typeface="+mj-lt"/>
              <a:buAutoNum type="arabicPeriod"/>
            </a:pPr>
            <a:r>
              <a:rPr lang="es-ES" sz="2800" dirty="0">
                <a:solidFill>
                  <a:srgbClr val="254E72"/>
                </a:solidFill>
                <a:latin typeface="Assistant Regular"/>
              </a:rPr>
              <a:t>Los miembros del MCP (especialmente los miembros del Comité de Monitoreo Estratégico) deben </a:t>
            </a:r>
            <a:r>
              <a:rPr lang="es-ES" sz="2800" dirty="0">
                <a:solidFill>
                  <a:srgbClr val="254E72"/>
                </a:solidFill>
                <a:highlight>
                  <a:srgbClr val="FFFF00"/>
                </a:highlight>
                <a:latin typeface="Assistant Regular"/>
              </a:rPr>
              <a:t>conocer los elementos básicos de las subvenciones </a:t>
            </a:r>
            <a:r>
              <a:rPr lang="es-ES" sz="2800" dirty="0">
                <a:solidFill>
                  <a:srgbClr val="254E72"/>
                </a:solidFill>
                <a:latin typeface="Assistant Regular"/>
              </a:rPr>
              <a:t>(por ejemplo, las asignaciones presupuestarias, indicadores programáticos, riesgos y entidades ejecutoras, entre otros) y</a:t>
            </a:r>
          </a:p>
          <a:p>
            <a:pPr marL="457200" indent="-457200">
              <a:lnSpc>
                <a:spcPts val="3000"/>
              </a:lnSpc>
              <a:buFont typeface="+mj-lt"/>
              <a:buAutoNum type="arabicPeriod"/>
            </a:pPr>
            <a:endParaRPr lang="es-ES" sz="2800" dirty="0">
              <a:solidFill>
                <a:srgbClr val="254E72"/>
              </a:solidFill>
              <a:latin typeface="Assistant Regular"/>
            </a:endParaRPr>
          </a:p>
          <a:p>
            <a:pPr marL="457200" indent="-457200">
              <a:lnSpc>
                <a:spcPts val="3000"/>
              </a:lnSpc>
              <a:buFont typeface="+mj-lt"/>
              <a:buAutoNum type="arabicPeriod"/>
            </a:pPr>
            <a:r>
              <a:rPr lang="es-ES" sz="2800" dirty="0">
                <a:solidFill>
                  <a:srgbClr val="254E72"/>
                </a:solidFill>
                <a:highlight>
                  <a:srgbClr val="FFFF00"/>
                </a:highlight>
                <a:latin typeface="Assistant Regular"/>
              </a:rPr>
              <a:t>conocer las estrategias nacionales que sustentan la respuesta</a:t>
            </a:r>
            <a:r>
              <a:rPr lang="es-ES" sz="2800" dirty="0">
                <a:solidFill>
                  <a:srgbClr val="254E72"/>
                </a:solidFill>
                <a:latin typeface="Assistant Regular"/>
              </a:rPr>
              <a:t> a las tres enfermedades.</a:t>
            </a:r>
          </a:p>
        </p:txBody>
      </p:sp>
      <p:grpSp>
        <p:nvGrpSpPr>
          <p:cNvPr id="16" name="Group 16"/>
          <p:cNvGrpSpPr/>
          <p:nvPr/>
        </p:nvGrpSpPr>
        <p:grpSpPr>
          <a:xfrm rot="-10800000">
            <a:off x="2779473" y="8769298"/>
            <a:ext cx="489002" cy="489002"/>
            <a:chOff x="0" y="0"/>
            <a:chExt cx="652003" cy="652003"/>
          </a:xfrm>
        </p:grpSpPr>
        <p:grpSp>
          <p:nvGrpSpPr>
            <p:cNvPr id="17" name="Group 17"/>
            <p:cNvGrpSpPr>
              <a:grpSpLocks noChangeAspect="1"/>
            </p:cNvGrpSpPr>
            <p:nvPr/>
          </p:nvGrpSpPr>
          <p:grpSpPr>
            <a:xfrm rot="-10800000">
              <a:off x="0" y="0"/>
              <a:ext cx="652003" cy="652003"/>
              <a:chOff x="0" y="0"/>
              <a:chExt cx="6355080" cy="6355080"/>
            </a:xfrm>
          </p:grpSpPr>
          <p:sp>
            <p:nvSpPr>
              <p:cNvPr id="18" name="Freeform 1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20" name="Group 20"/>
          <p:cNvGrpSpPr/>
          <p:nvPr/>
        </p:nvGrpSpPr>
        <p:grpSpPr>
          <a:xfrm>
            <a:off x="2130405" y="8769298"/>
            <a:ext cx="489002" cy="489002"/>
            <a:chOff x="0" y="0"/>
            <a:chExt cx="652003" cy="652003"/>
          </a:xfrm>
        </p:grpSpPr>
        <p:grpSp>
          <p:nvGrpSpPr>
            <p:cNvPr id="21" name="Group 21"/>
            <p:cNvGrpSpPr>
              <a:grpSpLocks noChangeAspect="1"/>
            </p:cNvGrpSpPr>
            <p:nvPr/>
          </p:nvGrpSpPr>
          <p:grpSpPr>
            <a:xfrm rot="-10800000">
              <a:off x="0" y="0"/>
              <a:ext cx="652003" cy="652003"/>
              <a:chOff x="0" y="0"/>
              <a:chExt cx="6355080" cy="6355080"/>
            </a:xfrm>
          </p:grpSpPr>
          <p:sp>
            <p:nvSpPr>
              <p:cNvPr id="22" name="Freeform 2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26" name="Gráfico 25" descr="Usuario con relleno sólido">
            <a:extLst>
              <a:ext uri="{FF2B5EF4-FFF2-40B4-BE49-F238E27FC236}">
                <a16:creationId xmlns:a16="http://schemas.microsoft.com/office/drawing/2014/main" id="{5D5DB4CD-B172-4015-9A71-23445EA6D8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3247" y="2378238"/>
            <a:ext cx="1244733" cy="1244733"/>
          </a:xfrm>
          <a:prstGeom prst="rect">
            <a:avLst/>
          </a:prstGeom>
        </p:spPr>
      </p:pic>
      <p:sp>
        <p:nvSpPr>
          <p:cNvPr id="27" name="TextBox 7">
            <a:extLst>
              <a:ext uri="{FF2B5EF4-FFF2-40B4-BE49-F238E27FC236}">
                <a16:creationId xmlns:a16="http://schemas.microsoft.com/office/drawing/2014/main" id="{37DEE727-2363-499F-B1FE-BEE4D9382BD5}"/>
              </a:ext>
            </a:extLst>
          </p:cNvPr>
          <p:cNvSpPr txBox="1"/>
          <p:nvPr/>
        </p:nvSpPr>
        <p:spPr>
          <a:xfrm>
            <a:off x="3059416" y="3907270"/>
            <a:ext cx="3375102" cy="984885"/>
          </a:xfrm>
          <a:prstGeom prst="rect">
            <a:avLst/>
          </a:prstGeom>
        </p:spPr>
        <p:txBody>
          <a:bodyPr wrap="square" lIns="0" tIns="0" rIns="0" bIns="0" rtlCol="0" anchor="t">
            <a:spAutoFit/>
          </a:bodyPr>
          <a:lstStyle/>
          <a:p>
            <a:r>
              <a:rPr lang="es-ES" sz="3200" spc="110" dirty="0">
                <a:solidFill>
                  <a:srgbClr val="FEFFFF"/>
                </a:solidFill>
                <a:latin typeface="Telegraf"/>
              </a:rPr>
              <a:t>Miembros del MCP</a:t>
            </a:r>
          </a:p>
        </p:txBody>
      </p:sp>
    </p:spTree>
    <p:extLst>
      <p:ext uri="{BB962C8B-B14F-4D97-AF65-F5344CB8AC3E}">
        <p14:creationId xmlns:p14="http://schemas.microsoft.com/office/powerpoint/2010/main" val="1958705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2">
            <a:extLst>
              <a:ext uri="{FF2B5EF4-FFF2-40B4-BE49-F238E27FC236}">
                <a16:creationId xmlns:a16="http://schemas.microsoft.com/office/drawing/2014/main" id="{C27C6002-7D75-4CBE-9843-CF9EC2E5580C}"/>
              </a:ext>
            </a:extLst>
          </p:cNvPr>
          <p:cNvSpPr/>
          <p:nvPr/>
        </p:nvSpPr>
        <p:spPr>
          <a:xfrm>
            <a:off x="-35442" y="0"/>
            <a:ext cx="18323442" cy="10287000"/>
          </a:xfrm>
          <a:prstGeom prst="rect">
            <a:avLst/>
          </a:prstGeom>
          <a:solidFill>
            <a:srgbClr val="254E72"/>
          </a:solidFill>
        </p:spPr>
      </p:sp>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C0E8DF"/>
            </a:solidFill>
          </p:spPr>
        </p:sp>
      </p:grpSp>
      <p:grpSp>
        <p:nvGrpSpPr>
          <p:cNvPr id="10" name="Group 10"/>
          <p:cNvGrpSpPr/>
          <p:nvPr/>
        </p:nvGrpSpPr>
        <p:grpSpPr>
          <a:xfrm rot="-10800000">
            <a:off x="16770298" y="419100"/>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16121229" y="419100"/>
            <a:ext cx="489002" cy="489002"/>
            <a:chOff x="0" y="0"/>
            <a:chExt cx="652003" cy="652003"/>
          </a:xfrm>
        </p:grpSpPr>
        <p:grpSp>
          <p:nvGrpSpPr>
            <p:cNvPr id="15" name="Group 15"/>
            <p:cNvGrpSpPr>
              <a:grpSpLocks noChangeAspect="1"/>
            </p:cNvGrpSpPr>
            <p:nvPr/>
          </p:nvGrpSpPr>
          <p:grpSpPr>
            <a:xfrm rot="-10800000">
              <a:off x="0" y="0"/>
              <a:ext cx="652003" cy="652003"/>
              <a:chOff x="0" y="0"/>
              <a:chExt cx="6355080" cy="6355080"/>
            </a:xfrm>
          </p:grpSpPr>
          <p:sp>
            <p:nvSpPr>
              <p:cNvPr id="16" name="Freeform 1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sp>
        <p:nvSpPr>
          <p:cNvPr id="26" name="TextBox 7">
            <a:extLst>
              <a:ext uri="{FF2B5EF4-FFF2-40B4-BE49-F238E27FC236}">
                <a16:creationId xmlns:a16="http://schemas.microsoft.com/office/drawing/2014/main" id="{C7F0BEC6-80CA-4944-96DA-7007A8C92005}"/>
              </a:ext>
            </a:extLst>
          </p:cNvPr>
          <p:cNvSpPr txBox="1"/>
          <p:nvPr/>
        </p:nvSpPr>
        <p:spPr>
          <a:xfrm>
            <a:off x="1805387" y="3289391"/>
            <a:ext cx="8850971" cy="1107996"/>
          </a:xfrm>
          <a:prstGeom prst="rect">
            <a:avLst/>
          </a:prstGeom>
        </p:spPr>
        <p:txBody>
          <a:bodyPr wrap="square" lIns="0" tIns="0" rIns="0" bIns="0" rtlCol="0" anchor="t">
            <a:spAutoFit/>
          </a:bodyPr>
          <a:lstStyle/>
          <a:p>
            <a:r>
              <a:rPr lang="es-ES" sz="3600" spc="110" dirty="0">
                <a:solidFill>
                  <a:srgbClr val="FF0000"/>
                </a:solidFill>
                <a:highlight>
                  <a:srgbClr val="FFFF00"/>
                </a:highlight>
                <a:latin typeface="Telegraf"/>
              </a:rPr>
              <a:t>La comunidad, los beneficiarios, la población clave, los grupos de riesgo…</a:t>
            </a:r>
            <a:endParaRPr lang="en-US" sz="3600" spc="110" dirty="0">
              <a:solidFill>
                <a:srgbClr val="FF0000"/>
              </a:solidFill>
              <a:highlight>
                <a:srgbClr val="FFFF00"/>
              </a:highlight>
              <a:latin typeface="Telegraf"/>
            </a:endParaRPr>
          </a:p>
        </p:txBody>
      </p:sp>
      <p:sp>
        <p:nvSpPr>
          <p:cNvPr id="47" name="TextBox 7">
            <a:extLst>
              <a:ext uri="{FF2B5EF4-FFF2-40B4-BE49-F238E27FC236}">
                <a16:creationId xmlns:a16="http://schemas.microsoft.com/office/drawing/2014/main" id="{C4ADCA52-B246-4FD1-B047-FE284A85349B}"/>
              </a:ext>
            </a:extLst>
          </p:cNvPr>
          <p:cNvSpPr txBox="1"/>
          <p:nvPr/>
        </p:nvSpPr>
        <p:spPr>
          <a:xfrm>
            <a:off x="1612061" y="606337"/>
            <a:ext cx="13111058" cy="2128788"/>
          </a:xfrm>
          <a:prstGeom prst="rect">
            <a:avLst/>
          </a:prstGeom>
        </p:spPr>
        <p:txBody>
          <a:bodyPr wrap="square" lIns="0" tIns="0" rIns="0" bIns="0" rtlCol="0" anchor="t">
            <a:spAutoFit/>
          </a:bodyPr>
          <a:lstStyle/>
          <a:p>
            <a:pPr>
              <a:lnSpc>
                <a:spcPts val="8250"/>
              </a:lnSpc>
            </a:pPr>
            <a:r>
              <a:rPr lang="es-ES" sz="4800" spc="75" dirty="0">
                <a:solidFill>
                  <a:srgbClr val="FEFFFF"/>
                </a:solidFill>
                <a:latin typeface="Telegraf"/>
              </a:rPr>
              <a:t>Un aspecto a considerar – </a:t>
            </a:r>
            <a:br>
              <a:rPr lang="es-ES" sz="4800" spc="75" dirty="0">
                <a:solidFill>
                  <a:srgbClr val="FEFFFF"/>
                </a:solidFill>
                <a:latin typeface="Telegraf"/>
              </a:rPr>
            </a:br>
            <a:r>
              <a:rPr lang="es-ES" sz="7200" b="1" spc="75" dirty="0">
                <a:solidFill>
                  <a:srgbClr val="FEFFFF"/>
                </a:solidFill>
                <a:effectLst>
                  <a:outerShdw blurRad="38100" dist="38100" dir="2700000" algn="tl">
                    <a:srgbClr val="000000">
                      <a:alpha val="43137"/>
                    </a:srgbClr>
                  </a:outerShdw>
                </a:effectLst>
                <a:latin typeface="Telegraf"/>
              </a:rPr>
              <a:t>¿Un nuevo actor clave?</a:t>
            </a:r>
            <a:endParaRPr lang="es-ES" sz="4800" b="1" spc="75" dirty="0">
              <a:solidFill>
                <a:srgbClr val="FEFFFF"/>
              </a:solidFill>
              <a:effectLst>
                <a:outerShdw blurRad="38100" dist="38100" dir="2700000" algn="tl">
                  <a:srgbClr val="000000">
                    <a:alpha val="43137"/>
                  </a:srgbClr>
                </a:outerShdw>
              </a:effectLst>
              <a:latin typeface="Telegraf"/>
            </a:endParaRPr>
          </a:p>
        </p:txBody>
      </p:sp>
      <p:grpSp>
        <p:nvGrpSpPr>
          <p:cNvPr id="34" name="Graphic 27">
            <a:extLst>
              <a:ext uri="{FF2B5EF4-FFF2-40B4-BE49-F238E27FC236}">
                <a16:creationId xmlns:a16="http://schemas.microsoft.com/office/drawing/2014/main" id="{536883F4-6BA5-47C0-AD62-E9CA22C5E0D9}"/>
              </a:ext>
            </a:extLst>
          </p:cNvPr>
          <p:cNvGrpSpPr/>
          <p:nvPr/>
        </p:nvGrpSpPr>
        <p:grpSpPr>
          <a:xfrm>
            <a:off x="13205062" y="5140036"/>
            <a:ext cx="3958883" cy="4345920"/>
            <a:chOff x="3033791" y="66648"/>
            <a:chExt cx="6126139" cy="6725057"/>
          </a:xfrm>
          <a:solidFill>
            <a:schemeClr val="bg1"/>
          </a:solidFill>
        </p:grpSpPr>
        <p:sp>
          <p:nvSpPr>
            <p:cNvPr id="35" name="Freeform: Shape 3">
              <a:extLst>
                <a:ext uri="{FF2B5EF4-FFF2-40B4-BE49-F238E27FC236}">
                  <a16:creationId xmlns:a16="http://schemas.microsoft.com/office/drawing/2014/main" id="{2636749F-498D-4BE8-BE39-3F623CF2A036}"/>
                </a:ext>
              </a:extLst>
            </p:cNvPr>
            <p:cNvSpPr/>
            <p:nvPr/>
          </p:nvSpPr>
          <p:spPr>
            <a:xfrm>
              <a:off x="3033791" y="66648"/>
              <a:ext cx="6126139" cy="6725057"/>
            </a:xfrm>
            <a:custGeom>
              <a:avLst/>
              <a:gdLst>
                <a:gd name="connsiteX0" fmla="*/ 2177431 w 6126139"/>
                <a:gd name="connsiteY0" fmla="*/ 6725058 h 6725057"/>
                <a:gd name="connsiteX1" fmla="*/ 2176098 w 6126139"/>
                <a:gd name="connsiteY1" fmla="*/ 6722867 h 6725057"/>
                <a:gd name="connsiteX2" fmla="*/ 2142665 w 6126139"/>
                <a:gd name="connsiteY2" fmla="*/ 6671527 h 6725057"/>
                <a:gd name="connsiteX3" fmla="*/ 1859677 w 6126139"/>
                <a:gd name="connsiteY3" fmla="*/ 5963820 h 6725057"/>
                <a:gd name="connsiteX4" fmla="*/ 1209310 w 6126139"/>
                <a:gd name="connsiteY4" fmla="*/ 5928196 h 6725057"/>
                <a:gd name="connsiteX5" fmla="*/ 495602 w 6126139"/>
                <a:gd name="connsiteY5" fmla="*/ 5616729 h 6725057"/>
                <a:gd name="connsiteX6" fmla="*/ 552752 w 6126139"/>
                <a:gd name="connsiteY6" fmla="*/ 5027703 h 6725057"/>
                <a:gd name="connsiteX7" fmla="*/ 569325 w 6126139"/>
                <a:gd name="connsiteY7" fmla="*/ 4913689 h 6725057"/>
                <a:gd name="connsiteX8" fmla="*/ 465979 w 6126139"/>
                <a:gd name="connsiteY8" fmla="*/ 4759193 h 6725057"/>
                <a:gd name="connsiteX9" fmla="*/ 399495 w 6126139"/>
                <a:gd name="connsiteY9" fmla="*/ 4591458 h 6725057"/>
                <a:gd name="connsiteX10" fmla="*/ 511032 w 6126139"/>
                <a:gd name="connsiteY10" fmla="*/ 4438582 h 6725057"/>
                <a:gd name="connsiteX11" fmla="*/ 363490 w 6126139"/>
                <a:gd name="connsiteY11" fmla="*/ 4273513 h 6725057"/>
                <a:gd name="connsiteX12" fmla="*/ 454549 w 6126139"/>
                <a:gd name="connsiteY12" fmla="*/ 4036341 h 6725057"/>
                <a:gd name="connsiteX13" fmla="*/ 477695 w 6126139"/>
                <a:gd name="connsiteY13" fmla="*/ 3793644 h 6725057"/>
                <a:gd name="connsiteX14" fmla="*/ 386541 w 6126139"/>
                <a:gd name="connsiteY14" fmla="*/ 3771451 h 6725057"/>
                <a:gd name="connsiteX15" fmla="*/ 96314 w 6126139"/>
                <a:gd name="connsiteY15" fmla="*/ 3645911 h 6725057"/>
                <a:gd name="connsiteX16" fmla="*/ 8112 w 6126139"/>
                <a:gd name="connsiteY16" fmla="*/ 3529611 h 6725057"/>
                <a:gd name="connsiteX17" fmla="*/ 57642 w 6126139"/>
                <a:gd name="connsiteY17" fmla="*/ 3296534 h 6725057"/>
                <a:gd name="connsiteX18" fmla="*/ 512842 w 6126139"/>
                <a:gd name="connsiteY18" fmla="*/ 2672551 h 6725057"/>
                <a:gd name="connsiteX19" fmla="*/ 829739 w 6126139"/>
                <a:gd name="connsiteY19" fmla="*/ 2257547 h 6725057"/>
                <a:gd name="connsiteX20" fmla="*/ 834120 w 6126139"/>
                <a:gd name="connsiteY20" fmla="*/ 2216971 h 6725057"/>
                <a:gd name="connsiteX21" fmla="*/ 1065387 w 6126139"/>
                <a:gd name="connsiteY21" fmla="*/ 1136550 h 6725057"/>
                <a:gd name="connsiteX22" fmla="*/ 1956165 w 6126139"/>
                <a:gd name="connsiteY22" fmla="*/ 298350 h 6725057"/>
                <a:gd name="connsiteX23" fmla="*/ 3503978 w 6126139"/>
                <a:gd name="connsiteY23" fmla="*/ 7551 h 6725057"/>
                <a:gd name="connsiteX24" fmla="*/ 5464032 w 6126139"/>
                <a:gd name="connsiteY24" fmla="*/ 777743 h 6725057"/>
                <a:gd name="connsiteX25" fmla="*/ 5967238 w 6126139"/>
                <a:gd name="connsiteY25" fmla="*/ 3418740 h 6725057"/>
                <a:gd name="connsiteX26" fmla="*/ 5624720 w 6126139"/>
                <a:gd name="connsiteY26" fmla="*/ 4085204 h 6725057"/>
                <a:gd name="connsiteX27" fmla="*/ 5268580 w 6126139"/>
                <a:gd name="connsiteY27" fmla="*/ 4724237 h 6725057"/>
                <a:gd name="connsiteX28" fmla="*/ 5352780 w 6126139"/>
                <a:gd name="connsiteY28" fmla="*/ 6013731 h 6725057"/>
                <a:gd name="connsiteX29" fmla="*/ 5400882 w 6126139"/>
                <a:gd name="connsiteY29" fmla="*/ 6292813 h 6725057"/>
                <a:gd name="connsiteX30" fmla="*/ 5303060 w 6126139"/>
                <a:gd name="connsiteY30" fmla="*/ 6518175 h 6725057"/>
                <a:gd name="connsiteX31" fmla="*/ 5056458 w 6126139"/>
                <a:gd name="connsiteY31" fmla="*/ 6629141 h 6725057"/>
                <a:gd name="connsiteX32" fmla="*/ 4201780 w 6126139"/>
                <a:gd name="connsiteY32" fmla="*/ 6537606 h 6725057"/>
                <a:gd name="connsiteX33" fmla="*/ 3504168 w 6126139"/>
                <a:gd name="connsiteY33" fmla="*/ 6062023 h 6725057"/>
                <a:gd name="connsiteX34" fmla="*/ 3196035 w 6126139"/>
                <a:gd name="connsiteY34" fmla="*/ 5247444 h 6725057"/>
                <a:gd name="connsiteX35" fmla="*/ 3196225 w 6126139"/>
                <a:gd name="connsiteY35" fmla="*/ 4708520 h 6725057"/>
                <a:gd name="connsiteX36" fmla="*/ 3280902 w 6126139"/>
                <a:gd name="connsiteY36" fmla="*/ 4708425 h 6725057"/>
                <a:gd name="connsiteX37" fmla="*/ 3265377 w 6126139"/>
                <a:gd name="connsiteY37" fmla="*/ 5088187 h 6725057"/>
                <a:gd name="connsiteX38" fmla="*/ 3635709 w 6126139"/>
                <a:gd name="connsiteY38" fmla="*/ 6097170 h 6725057"/>
                <a:gd name="connsiteX39" fmla="*/ 4317127 w 6126139"/>
                <a:gd name="connsiteY39" fmla="*/ 6482932 h 6725057"/>
                <a:gd name="connsiteX40" fmla="*/ 5247244 w 6126139"/>
                <a:gd name="connsiteY40" fmla="*/ 6454548 h 6725057"/>
                <a:gd name="connsiteX41" fmla="*/ 5312490 w 6126139"/>
                <a:gd name="connsiteY41" fmla="*/ 6278716 h 6725057"/>
                <a:gd name="connsiteX42" fmla="*/ 5179711 w 6126139"/>
                <a:gd name="connsiteY42" fmla="*/ 5377652 h 6725057"/>
                <a:gd name="connsiteX43" fmla="*/ 5250101 w 6126139"/>
                <a:gd name="connsiteY43" fmla="*/ 4534308 h 6725057"/>
                <a:gd name="connsiteX44" fmla="*/ 5631673 w 6126139"/>
                <a:gd name="connsiteY44" fmla="*/ 3916230 h 6725057"/>
                <a:gd name="connsiteX45" fmla="*/ 5932853 w 6126139"/>
                <a:gd name="connsiteY45" fmla="*/ 3243670 h 6725057"/>
                <a:gd name="connsiteX46" fmla="*/ 5303917 w 6126139"/>
                <a:gd name="connsiteY46" fmla="*/ 746691 h 6725057"/>
                <a:gd name="connsiteX47" fmla="*/ 3209084 w 6126139"/>
                <a:gd name="connsiteY47" fmla="*/ 85466 h 6725057"/>
                <a:gd name="connsiteX48" fmla="*/ 1982169 w 6126139"/>
                <a:gd name="connsiteY48" fmla="*/ 383789 h 6725057"/>
                <a:gd name="connsiteX49" fmla="*/ 1173210 w 6126139"/>
                <a:gd name="connsiteY49" fmla="*/ 1118262 h 6725057"/>
                <a:gd name="connsiteX50" fmla="*/ 890889 w 6126139"/>
                <a:gd name="connsiteY50" fmla="*/ 2059332 h 6725057"/>
                <a:gd name="connsiteX51" fmla="*/ 909844 w 6126139"/>
                <a:gd name="connsiteY51" fmla="*/ 2294695 h 6725057"/>
                <a:gd name="connsiteX52" fmla="*/ 849456 w 6126139"/>
                <a:gd name="connsiteY52" fmla="*/ 2389087 h 6725057"/>
                <a:gd name="connsiteX53" fmla="*/ 412925 w 6126139"/>
                <a:gd name="connsiteY53" fmla="*/ 2916296 h 6725057"/>
                <a:gd name="connsiteX54" fmla="*/ 90599 w 6126139"/>
                <a:gd name="connsiteY54" fmla="*/ 3448172 h 6725057"/>
                <a:gd name="connsiteX55" fmla="*/ 93933 w 6126139"/>
                <a:gd name="connsiteY55" fmla="*/ 3512847 h 6725057"/>
                <a:gd name="connsiteX56" fmla="*/ 147558 w 6126139"/>
                <a:gd name="connsiteY56" fmla="*/ 3579331 h 6725057"/>
                <a:gd name="connsiteX57" fmla="*/ 327962 w 6126139"/>
                <a:gd name="connsiteY57" fmla="*/ 3670867 h 6725057"/>
                <a:gd name="connsiteX58" fmla="*/ 576183 w 6126139"/>
                <a:gd name="connsiteY58" fmla="*/ 3769546 h 6725057"/>
                <a:gd name="connsiteX59" fmla="*/ 496554 w 6126139"/>
                <a:gd name="connsiteY59" fmla="*/ 4125019 h 6725057"/>
                <a:gd name="connsiteX60" fmla="*/ 446453 w 6126139"/>
                <a:gd name="connsiteY60" fmla="*/ 4265512 h 6725057"/>
                <a:gd name="connsiteX61" fmla="*/ 599139 w 6126139"/>
                <a:gd name="connsiteY61" fmla="*/ 4450107 h 6725057"/>
                <a:gd name="connsiteX62" fmla="*/ 486267 w 6126139"/>
                <a:gd name="connsiteY62" fmla="*/ 4641655 h 6725057"/>
                <a:gd name="connsiteX63" fmla="*/ 546370 w 6126139"/>
                <a:gd name="connsiteY63" fmla="*/ 4717855 h 6725057"/>
                <a:gd name="connsiteX64" fmla="*/ 546942 w 6126139"/>
                <a:gd name="connsiteY64" fmla="*/ 5328217 h 6725057"/>
                <a:gd name="connsiteX65" fmla="*/ 541608 w 6126139"/>
                <a:gd name="connsiteY65" fmla="*/ 5507382 h 6725057"/>
                <a:gd name="connsiteX66" fmla="*/ 939181 w 6126139"/>
                <a:gd name="connsiteY66" fmla="*/ 5820945 h 6725057"/>
                <a:gd name="connsiteX67" fmla="*/ 1403334 w 6126139"/>
                <a:gd name="connsiteY67" fmla="*/ 5838185 h 6725057"/>
                <a:gd name="connsiteX68" fmla="*/ 1929591 w 6126139"/>
                <a:gd name="connsiteY68" fmla="*/ 5900384 h 6725057"/>
                <a:gd name="connsiteX69" fmla="*/ 2225247 w 6126139"/>
                <a:gd name="connsiteY69" fmla="*/ 6706579 h 6725057"/>
                <a:gd name="connsiteX70" fmla="*/ 2224866 w 6126139"/>
                <a:gd name="connsiteY70" fmla="*/ 6724963 h 6725057"/>
                <a:gd name="connsiteX71" fmla="*/ 2177431 w 6126139"/>
                <a:gd name="connsiteY71" fmla="*/ 6725058 h 672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126139" h="6725057">
                  <a:moveTo>
                    <a:pt x="2177431" y="6725058"/>
                  </a:moveTo>
                  <a:cubicBezTo>
                    <a:pt x="2176955" y="6724296"/>
                    <a:pt x="2176669" y="6723058"/>
                    <a:pt x="2176098" y="6722867"/>
                  </a:cubicBezTo>
                  <a:cubicBezTo>
                    <a:pt x="2139141" y="6711152"/>
                    <a:pt x="2139903" y="6711247"/>
                    <a:pt x="2142665" y="6671527"/>
                  </a:cubicBezTo>
                  <a:cubicBezTo>
                    <a:pt x="2158572" y="6437593"/>
                    <a:pt x="2095230" y="6076786"/>
                    <a:pt x="1859677" y="5963820"/>
                  </a:cubicBezTo>
                  <a:cubicBezTo>
                    <a:pt x="1660414" y="5868284"/>
                    <a:pt x="1420479" y="5926863"/>
                    <a:pt x="1209310" y="5928196"/>
                  </a:cubicBezTo>
                  <a:cubicBezTo>
                    <a:pt x="933942" y="5929911"/>
                    <a:pt x="646668" y="5869808"/>
                    <a:pt x="495602" y="5616729"/>
                  </a:cubicBezTo>
                  <a:cubicBezTo>
                    <a:pt x="385017" y="5431563"/>
                    <a:pt x="497507" y="5212679"/>
                    <a:pt x="552752" y="5027703"/>
                  </a:cubicBezTo>
                  <a:cubicBezTo>
                    <a:pt x="563801" y="4990555"/>
                    <a:pt x="575040" y="4951979"/>
                    <a:pt x="569325" y="4913689"/>
                  </a:cubicBezTo>
                  <a:cubicBezTo>
                    <a:pt x="559991" y="4851300"/>
                    <a:pt x="509223" y="4805104"/>
                    <a:pt x="465979" y="4759193"/>
                  </a:cubicBezTo>
                  <a:cubicBezTo>
                    <a:pt x="422736" y="4713283"/>
                    <a:pt x="382159" y="4652037"/>
                    <a:pt x="399495" y="4591458"/>
                  </a:cubicBezTo>
                  <a:cubicBezTo>
                    <a:pt x="417021" y="4530212"/>
                    <a:pt x="486458" y="4497256"/>
                    <a:pt x="511032" y="4438582"/>
                  </a:cubicBezTo>
                  <a:cubicBezTo>
                    <a:pt x="436737" y="4416103"/>
                    <a:pt x="377587" y="4349809"/>
                    <a:pt x="363490" y="4273513"/>
                  </a:cubicBezTo>
                  <a:cubicBezTo>
                    <a:pt x="344916" y="4172358"/>
                    <a:pt x="408924" y="4114922"/>
                    <a:pt x="454549" y="4036341"/>
                  </a:cubicBezTo>
                  <a:cubicBezTo>
                    <a:pt x="485505" y="3982905"/>
                    <a:pt x="553514" y="3839078"/>
                    <a:pt x="477695" y="3793644"/>
                  </a:cubicBezTo>
                  <a:cubicBezTo>
                    <a:pt x="450644" y="3777451"/>
                    <a:pt x="417783" y="3775546"/>
                    <a:pt x="386541" y="3771451"/>
                  </a:cubicBezTo>
                  <a:cubicBezTo>
                    <a:pt x="280623" y="3757639"/>
                    <a:pt x="178896" y="3713538"/>
                    <a:pt x="96314" y="3645911"/>
                  </a:cubicBezTo>
                  <a:cubicBezTo>
                    <a:pt x="58119" y="3614574"/>
                    <a:pt x="22971" y="3576664"/>
                    <a:pt x="8112" y="3529611"/>
                  </a:cubicBezTo>
                  <a:cubicBezTo>
                    <a:pt x="-16462" y="3451696"/>
                    <a:pt x="19066" y="3368543"/>
                    <a:pt x="57642" y="3296534"/>
                  </a:cubicBezTo>
                  <a:cubicBezTo>
                    <a:pt x="180515" y="3067458"/>
                    <a:pt x="350060" y="2873243"/>
                    <a:pt x="512842" y="2672551"/>
                  </a:cubicBezTo>
                  <a:cubicBezTo>
                    <a:pt x="622570" y="2537296"/>
                    <a:pt x="734203" y="2403661"/>
                    <a:pt x="829739" y="2257547"/>
                  </a:cubicBezTo>
                  <a:cubicBezTo>
                    <a:pt x="838883" y="2243545"/>
                    <a:pt x="840883" y="2232592"/>
                    <a:pt x="834120" y="2216971"/>
                  </a:cubicBezTo>
                  <a:cubicBezTo>
                    <a:pt x="689912" y="1883310"/>
                    <a:pt x="888794" y="1421061"/>
                    <a:pt x="1065387" y="1136550"/>
                  </a:cubicBezTo>
                  <a:cubicBezTo>
                    <a:pt x="1282748" y="786125"/>
                    <a:pt x="1593263" y="494088"/>
                    <a:pt x="1956165" y="298350"/>
                  </a:cubicBezTo>
                  <a:cubicBezTo>
                    <a:pt x="2426796" y="44508"/>
                    <a:pt x="2976865" y="-25215"/>
                    <a:pt x="3503978" y="7551"/>
                  </a:cubicBezTo>
                  <a:cubicBezTo>
                    <a:pt x="4206447" y="51271"/>
                    <a:pt x="4951207" y="275013"/>
                    <a:pt x="5464032" y="777743"/>
                  </a:cubicBezTo>
                  <a:cubicBezTo>
                    <a:pt x="6165168" y="1465067"/>
                    <a:pt x="6267371" y="2522056"/>
                    <a:pt x="5967238" y="3418740"/>
                  </a:cubicBezTo>
                  <a:cubicBezTo>
                    <a:pt x="5886466" y="3659913"/>
                    <a:pt x="5770452" y="3877559"/>
                    <a:pt x="5624720" y="4085204"/>
                  </a:cubicBezTo>
                  <a:cubicBezTo>
                    <a:pt x="5484702" y="4284562"/>
                    <a:pt x="5331254" y="4484492"/>
                    <a:pt x="5268580" y="4724237"/>
                  </a:cubicBezTo>
                  <a:cubicBezTo>
                    <a:pt x="5163329" y="5126858"/>
                    <a:pt x="5284296" y="5611586"/>
                    <a:pt x="5352780" y="6013731"/>
                  </a:cubicBezTo>
                  <a:cubicBezTo>
                    <a:pt x="5368592" y="6106790"/>
                    <a:pt x="5388023" y="6199373"/>
                    <a:pt x="5400882" y="6292813"/>
                  </a:cubicBezTo>
                  <a:cubicBezTo>
                    <a:pt x="5413741" y="6385968"/>
                    <a:pt x="5373259" y="6459977"/>
                    <a:pt x="5303060" y="6518175"/>
                  </a:cubicBezTo>
                  <a:cubicBezTo>
                    <a:pt x="5231337" y="6577706"/>
                    <a:pt x="5145422" y="6607805"/>
                    <a:pt x="5056458" y="6629141"/>
                  </a:cubicBezTo>
                  <a:cubicBezTo>
                    <a:pt x="4772613" y="6697245"/>
                    <a:pt x="4470289" y="6638857"/>
                    <a:pt x="4201780" y="6537606"/>
                  </a:cubicBezTo>
                  <a:cubicBezTo>
                    <a:pt x="3936603" y="6437498"/>
                    <a:pt x="3664950" y="6303100"/>
                    <a:pt x="3504168" y="6062023"/>
                  </a:cubicBezTo>
                  <a:cubicBezTo>
                    <a:pt x="3338815" y="5814087"/>
                    <a:pt x="3237183" y="5542243"/>
                    <a:pt x="3196035" y="5247444"/>
                  </a:cubicBezTo>
                  <a:cubicBezTo>
                    <a:pt x="3170889" y="5067708"/>
                    <a:pt x="3170222" y="4888162"/>
                    <a:pt x="3196225" y="4708520"/>
                  </a:cubicBezTo>
                  <a:cubicBezTo>
                    <a:pt x="3226229" y="4707472"/>
                    <a:pt x="3252708" y="4705758"/>
                    <a:pt x="3280902" y="4708425"/>
                  </a:cubicBezTo>
                  <a:cubicBezTo>
                    <a:pt x="3263376" y="4834536"/>
                    <a:pt x="3256804" y="4961218"/>
                    <a:pt x="3265377" y="5088187"/>
                  </a:cubicBezTo>
                  <a:cubicBezTo>
                    <a:pt x="3290427" y="5460424"/>
                    <a:pt x="3406728" y="5799704"/>
                    <a:pt x="3635709" y="6097170"/>
                  </a:cubicBezTo>
                  <a:cubicBezTo>
                    <a:pt x="3788109" y="6295100"/>
                    <a:pt x="4084146" y="6415210"/>
                    <a:pt x="4317127" y="6482932"/>
                  </a:cubicBezTo>
                  <a:cubicBezTo>
                    <a:pt x="4580684" y="6559608"/>
                    <a:pt x="5014738" y="6644953"/>
                    <a:pt x="5247244" y="6454548"/>
                  </a:cubicBezTo>
                  <a:cubicBezTo>
                    <a:pt x="5303060" y="6408828"/>
                    <a:pt x="5325634" y="6353583"/>
                    <a:pt x="5312490" y="6278716"/>
                  </a:cubicBezTo>
                  <a:cubicBezTo>
                    <a:pt x="5259531" y="5978774"/>
                    <a:pt x="5217049" y="5679022"/>
                    <a:pt x="5179711" y="5377652"/>
                  </a:cubicBezTo>
                  <a:cubicBezTo>
                    <a:pt x="5143040" y="5081900"/>
                    <a:pt x="5130467" y="4816724"/>
                    <a:pt x="5250101" y="4534308"/>
                  </a:cubicBezTo>
                  <a:cubicBezTo>
                    <a:pt x="5345161" y="4309994"/>
                    <a:pt x="5496894" y="4117113"/>
                    <a:pt x="5631673" y="3916230"/>
                  </a:cubicBezTo>
                  <a:cubicBezTo>
                    <a:pt x="5774738" y="3702966"/>
                    <a:pt x="5862559" y="3489320"/>
                    <a:pt x="5932853" y="3243670"/>
                  </a:cubicBezTo>
                  <a:cubicBezTo>
                    <a:pt x="6184123" y="2365751"/>
                    <a:pt x="6018578" y="1365150"/>
                    <a:pt x="5303917" y="746691"/>
                  </a:cubicBezTo>
                  <a:cubicBezTo>
                    <a:pt x="4742419" y="260821"/>
                    <a:pt x="3936889" y="74988"/>
                    <a:pt x="3209084" y="85466"/>
                  </a:cubicBezTo>
                  <a:cubicBezTo>
                    <a:pt x="2777982" y="91752"/>
                    <a:pt x="2365169" y="178811"/>
                    <a:pt x="1982169" y="383789"/>
                  </a:cubicBezTo>
                  <a:cubicBezTo>
                    <a:pt x="1651365" y="560859"/>
                    <a:pt x="1373807" y="798317"/>
                    <a:pt x="1173210" y="1118262"/>
                  </a:cubicBezTo>
                  <a:cubicBezTo>
                    <a:pt x="1004808" y="1386867"/>
                    <a:pt x="820976" y="1732434"/>
                    <a:pt x="890889" y="2059332"/>
                  </a:cubicBezTo>
                  <a:cubicBezTo>
                    <a:pt x="907558" y="2137437"/>
                    <a:pt x="936895" y="2219447"/>
                    <a:pt x="909844" y="2294695"/>
                  </a:cubicBezTo>
                  <a:cubicBezTo>
                    <a:pt x="897176" y="2330032"/>
                    <a:pt x="873078" y="2359941"/>
                    <a:pt x="849456" y="2389087"/>
                  </a:cubicBezTo>
                  <a:cubicBezTo>
                    <a:pt x="699246" y="2560823"/>
                    <a:pt x="551133" y="2734749"/>
                    <a:pt x="412925" y="2916296"/>
                  </a:cubicBezTo>
                  <a:cubicBezTo>
                    <a:pt x="300720" y="3063553"/>
                    <a:pt x="118888" y="3258148"/>
                    <a:pt x="90599" y="3448172"/>
                  </a:cubicBezTo>
                  <a:cubicBezTo>
                    <a:pt x="87360" y="3469698"/>
                    <a:pt x="86884" y="3492273"/>
                    <a:pt x="93933" y="3512847"/>
                  </a:cubicBezTo>
                  <a:cubicBezTo>
                    <a:pt x="103362" y="3540184"/>
                    <a:pt x="124984" y="3561329"/>
                    <a:pt x="147558" y="3579331"/>
                  </a:cubicBezTo>
                  <a:cubicBezTo>
                    <a:pt x="200517" y="3621813"/>
                    <a:pt x="262335" y="3653150"/>
                    <a:pt x="327962" y="3670867"/>
                  </a:cubicBezTo>
                  <a:cubicBezTo>
                    <a:pt x="404638" y="3691536"/>
                    <a:pt x="526939" y="3696584"/>
                    <a:pt x="576183" y="3769546"/>
                  </a:cubicBezTo>
                  <a:cubicBezTo>
                    <a:pt x="640382" y="3864891"/>
                    <a:pt x="550656" y="4042342"/>
                    <a:pt x="496554" y="4125019"/>
                  </a:cubicBezTo>
                  <a:cubicBezTo>
                    <a:pt x="468360" y="4167976"/>
                    <a:pt x="433023" y="4215887"/>
                    <a:pt x="446453" y="4265512"/>
                  </a:cubicBezTo>
                  <a:cubicBezTo>
                    <a:pt x="468075" y="4345427"/>
                    <a:pt x="601044" y="4367335"/>
                    <a:pt x="599139" y="4450107"/>
                  </a:cubicBezTo>
                  <a:cubicBezTo>
                    <a:pt x="597424" y="4527069"/>
                    <a:pt x="473218" y="4565740"/>
                    <a:pt x="486267" y="4641655"/>
                  </a:cubicBezTo>
                  <a:cubicBezTo>
                    <a:pt x="491887" y="4674230"/>
                    <a:pt x="521796" y="4695757"/>
                    <a:pt x="546370" y="4717855"/>
                  </a:cubicBezTo>
                  <a:cubicBezTo>
                    <a:pt x="749253" y="4899877"/>
                    <a:pt x="594852" y="5120381"/>
                    <a:pt x="546942" y="5328217"/>
                  </a:cubicBezTo>
                  <a:cubicBezTo>
                    <a:pt x="533226" y="5387653"/>
                    <a:pt x="524367" y="5448136"/>
                    <a:pt x="541608" y="5507382"/>
                  </a:cubicBezTo>
                  <a:cubicBezTo>
                    <a:pt x="592662" y="5683499"/>
                    <a:pt x="769255" y="5783892"/>
                    <a:pt x="939181" y="5820945"/>
                  </a:cubicBezTo>
                  <a:cubicBezTo>
                    <a:pt x="1090914" y="5853997"/>
                    <a:pt x="1248172" y="5844757"/>
                    <a:pt x="1403334" y="5838185"/>
                  </a:cubicBezTo>
                  <a:cubicBezTo>
                    <a:pt x="1576118" y="5830946"/>
                    <a:pt x="1772428" y="5812372"/>
                    <a:pt x="1929591" y="5900384"/>
                  </a:cubicBezTo>
                  <a:cubicBezTo>
                    <a:pt x="2183051" y="6042306"/>
                    <a:pt x="2250583" y="6444547"/>
                    <a:pt x="2225247" y="6706579"/>
                  </a:cubicBezTo>
                  <a:cubicBezTo>
                    <a:pt x="2224675" y="6712675"/>
                    <a:pt x="2224961" y="6718771"/>
                    <a:pt x="2224866" y="6724963"/>
                  </a:cubicBezTo>
                  <a:cubicBezTo>
                    <a:pt x="2208959" y="6725058"/>
                    <a:pt x="2193147" y="6725058"/>
                    <a:pt x="2177431" y="6725058"/>
                  </a:cubicBezTo>
                  <a:close/>
                </a:path>
              </a:pathLst>
            </a:custGeom>
            <a:grpFill/>
            <a:ln w="9525" cap="flat">
              <a:solidFill>
                <a:schemeClr val="bg1"/>
              </a:solidFill>
              <a:prstDash val="solid"/>
              <a:miter/>
            </a:ln>
          </p:spPr>
          <p:txBody>
            <a:bodyPr rtlCol="0" anchor="ctr"/>
            <a:lstStyle/>
            <a:p>
              <a:endParaRPr lang="en-US"/>
            </a:p>
          </p:txBody>
        </p:sp>
        <p:sp>
          <p:nvSpPr>
            <p:cNvPr id="36" name="Freeform: Shape 4">
              <a:extLst>
                <a:ext uri="{FF2B5EF4-FFF2-40B4-BE49-F238E27FC236}">
                  <a16:creationId xmlns:a16="http://schemas.microsoft.com/office/drawing/2014/main" id="{4CB90686-EF82-446B-9A52-3FC1C52FBC43}"/>
                </a:ext>
              </a:extLst>
            </p:cNvPr>
            <p:cNvSpPr/>
            <p:nvPr/>
          </p:nvSpPr>
          <p:spPr>
            <a:xfrm>
              <a:off x="5925620" y="4385213"/>
              <a:ext cx="776730" cy="131447"/>
            </a:xfrm>
            <a:custGeom>
              <a:avLst/>
              <a:gdLst>
                <a:gd name="connsiteX0" fmla="*/ 751118 w 776730"/>
                <a:gd name="connsiteY0" fmla="*/ 2 h 131447"/>
                <a:gd name="connsiteX1" fmla="*/ 776550 w 776730"/>
                <a:gd name="connsiteY1" fmla="*/ 24576 h 131447"/>
                <a:gd name="connsiteX2" fmla="*/ 776550 w 776730"/>
                <a:gd name="connsiteY2" fmla="*/ 103348 h 131447"/>
                <a:gd name="connsiteX3" fmla="*/ 748927 w 776730"/>
                <a:gd name="connsiteY3" fmla="*/ 131446 h 131447"/>
                <a:gd name="connsiteX4" fmla="*/ 24170 w 776730"/>
                <a:gd name="connsiteY4" fmla="*/ 131351 h 131447"/>
                <a:gd name="connsiteX5" fmla="*/ 262 w 776730"/>
                <a:gd name="connsiteY5" fmla="*/ 107824 h 131447"/>
                <a:gd name="connsiteX6" fmla="*/ 167 w 776730"/>
                <a:gd name="connsiteY6" fmla="*/ 26481 h 131447"/>
                <a:gd name="connsiteX7" fmla="*/ 26265 w 776730"/>
                <a:gd name="connsiteY7" fmla="*/ 97 h 131447"/>
                <a:gd name="connsiteX8" fmla="*/ 751118 w 776730"/>
                <a:gd name="connsiteY8" fmla="*/ 2 h 13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730" h="131447">
                  <a:moveTo>
                    <a:pt x="751118" y="2"/>
                  </a:moveTo>
                  <a:cubicBezTo>
                    <a:pt x="770263" y="-94"/>
                    <a:pt x="777883" y="4288"/>
                    <a:pt x="776550" y="24576"/>
                  </a:cubicBezTo>
                  <a:cubicBezTo>
                    <a:pt x="774835" y="50770"/>
                    <a:pt x="774835" y="77154"/>
                    <a:pt x="776550" y="103348"/>
                  </a:cubicBezTo>
                  <a:cubicBezTo>
                    <a:pt x="777978" y="124969"/>
                    <a:pt x="771120" y="131542"/>
                    <a:pt x="748927" y="131446"/>
                  </a:cubicBezTo>
                  <a:cubicBezTo>
                    <a:pt x="587002" y="130494"/>
                    <a:pt x="103799" y="130494"/>
                    <a:pt x="24170" y="131351"/>
                  </a:cubicBezTo>
                  <a:cubicBezTo>
                    <a:pt x="6072" y="131542"/>
                    <a:pt x="-690" y="126589"/>
                    <a:pt x="262" y="107824"/>
                  </a:cubicBezTo>
                  <a:cubicBezTo>
                    <a:pt x="1691" y="80773"/>
                    <a:pt x="1881" y="53532"/>
                    <a:pt x="167" y="26481"/>
                  </a:cubicBezTo>
                  <a:cubicBezTo>
                    <a:pt x="-1167" y="5907"/>
                    <a:pt x="5310" y="-94"/>
                    <a:pt x="26265" y="97"/>
                  </a:cubicBezTo>
                  <a:cubicBezTo>
                    <a:pt x="147995" y="954"/>
                    <a:pt x="631198" y="859"/>
                    <a:pt x="751118" y="2"/>
                  </a:cubicBezTo>
                  <a:close/>
                </a:path>
              </a:pathLst>
            </a:custGeom>
            <a:grpFill/>
            <a:ln w="9525" cap="flat">
              <a:solidFill>
                <a:schemeClr val="bg1"/>
              </a:solidFill>
              <a:prstDash val="solid"/>
              <a:miter/>
            </a:ln>
          </p:spPr>
          <p:txBody>
            <a:bodyPr rtlCol="0" anchor="ctr"/>
            <a:lstStyle/>
            <a:p>
              <a:endParaRPr lang="en-US"/>
            </a:p>
          </p:txBody>
        </p:sp>
        <p:sp>
          <p:nvSpPr>
            <p:cNvPr id="38" name="Freeform: Shape 5">
              <a:extLst>
                <a:ext uri="{FF2B5EF4-FFF2-40B4-BE49-F238E27FC236}">
                  <a16:creationId xmlns:a16="http://schemas.microsoft.com/office/drawing/2014/main" id="{1B50A0E6-B850-4AA5-B998-9EC01D7103C3}"/>
                </a:ext>
              </a:extLst>
            </p:cNvPr>
            <p:cNvSpPr/>
            <p:nvPr/>
          </p:nvSpPr>
          <p:spPr>
            <a:xfrm>
              <a:off x="5925624" y="4127274"/>
              <a:ext cx="776759" cy="128687"/>
            </a:xfrm>
            <a:custGeom>
              <a:avLst/>
              <a:gdLst>
                <a:gd name="connsiteX0" fmla="*/ 750829 w 776759"/>
                <a:gd name="connsiteY0" fmla="*/ 3 h 128687"/>
                <a:gd name="connsiteX1" fmla="*/ 776451 w 776759"/>
                <a:gd name="connsiteY1" fmla="*/ 27340 h 128687"/>
                <a:gd name="connsiteX2" fmla="*/ 776546 w 776759"/>
                <a:gd name="connsiteY2" fmla="*/ 100778 h 128687"/>
                <a:gd name="connsiteX3" fmla="*/ 748828 w 776759"/>
                <a:gd name="connsiteY3" fmla="*/ 128686 h 128687"/>
                <a:gd name="connsiteX4" fmla="*/ 24452 w 776759"/>
                <a:gd name="connsiteY4" fmla="*/ 128496 h 128687"/>
                <a:gd name="connsiteX5" fmla="*/ 259 w 776759"/>
                <a:gd name="connsiteY5" fmla="*/ 105350 h 128687"/>
                <a:gd name="connsiteX6" fmla="*/ 163 w 776759"/>
                <a:gd name="connsiteY6" fmla="*/ 26673 h 128687"/>
                <a:gd name="connsiteX7" fmla="*/ 26357 w 776759"/>
                <a:gd name="connsiteY7" fmla="*/ 99 h 128687"/>
                <a:gd name="connsiteX8" fmla="*/ 750829 w 776759"/>
                <a:gd name="connsiteY8" fmla="*/ 3 h 12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759" h="128687">
                  <a:moveTo>
                    <a:pt x="750829" y="3"/>
                  </a:moveTo>
                  <a:cubicBezTo>
                    <a:pt x="772831" y="-187"/>
                    <a:pt x="777594" y="7719"/>
                    <a:pt x="776451" y="27340"/>
                  </a:cubicBezTo>
                  <a:cubicBezTo>
                    <a:pt x="775117" y="51724"/>
                    <a:pt x="774736" y="76394"/>
                    <a:pt x="776546" y="100778"/>
                  </a:cubicBezTo>
                  <a:cubicBezTo>
                    <a:pt x="778165" y="122781"/>
                    <a:pt x="770736" y="128781"/>
                    <a:pt x="748828" y="128686"/>
                  </a:cubicBezTo>
                  <a:cubicBezTo>
                    <a:pt x="574711" y="127829"/>
                    <a:pt x="91794" y="127734"/>
                    <a:pt x="24452" y="128496"/>
                  </a:cubicBezTo>
                  <a:cubicBezTo>
                    <a:pt x="6831" y="128686"/>
                    <a:pt x="-789" y="124400"/>
                    <a:pt x="259" y="105350"/>
                  </a:cubicBezTo>
                  <a:cubicBezTo>
                    <a:pt x="1782" y="79156"/>
                    <a:pt x="1973" y="52772"/>
                    <a:pt x="163" y="26673"/>
                  </a:cubicBezTo>
                  <a:cubicBezTo>
                    <a:pt x="-1170" y="5909"/>
                    <a:pt x="5497" y="-92"/>
                    <a:pt x="26357" y="99"/>
                  </a:cubicBezTo>
                  <a:cubicBezTo>
                    <a:pt x="147134" y="956"/>
                    <a:pt x="630147" y="1051"/>
                    <a:pt x="750829" y="3"/>
                  </a:cubicBezTo>
                  <a:close/>
                </a:path>
              </a:pathLst>
            </a:custGeom>
            <a:grpFill/>
            <a:ln w="9525" cap="flat">
              <a:solidFill>
                <a:schemeClr val="bg1"/>
              </a:solidFill>
              <a:prstDash val="solid"/>
              <a:miter/>
            </a:ln>
          </p:spPr>
          <p:txBody>
            <a:bodyPr rtlCol="0" anchor="ctr"/>
            <a:lstStyle/>
            <a:p>
              <a:endParaRPr lang="en-US"/>
            </a:p>
          </p:txBody>
        </p:sp>
        <p:sp>
          <p:nvSpPr>
            <p:cNvPr id="48" name="Freeform: Shape 6">
              <a:extLst>
                <a:ext uri="{FF2B5EF4-FFF2-40B4-BE49-F238E27FC236}">
                  <a16:creationId xmlns:a16="http://schemas.microsoft.com/office/drawing/2014/main" id="{3998634B-B895-42B4-AF49-2691A6992321}"/>
                </a:ext>
              </a:extLst>
            </p:cNvPr>
            <p:cNvSpPr/>
            <p:nvPr/>
          </p:nvSpPr>
          <p:spPr>
            <a:xfrm>
              <a:off x="6055020" y="4643056"/>
              <a:ext cx="517365" cy="131170"/>
            </a:xfrm>
            <a:custGeom>
              <a:avLst/>
              <a:gdLst>
                <a:gd name="connsiteX0" fmla="*/ 25454 w 517365"/>
                <a:gd name="connsiteY0" fmla="*/ 131159 h 131170"/>
                <a:gd name="connsiteX1" fmla="*/ 117 w 517365"/>
                <a:gd name="connsiteY1" fmla="*/ 106299 h 131170"/>
                <a:gd name="connsiteX2" fmla="*/ 308 w 517365"/>
                <a:gd name="connsiteY2" fmla="*/ 19717 h 131170"/>
                <a:gd name="connsiteX3" fmla="*/ 19834 w 517365"/>
                <a:gd name="connsiteY3" fmla="*/ 0 h 131170"/>
                <a:gd name="connsiteX4" fmla="*/ 497322 w 517365"/>
                <a:gd name="connsiteY4" fmla="*/ 0 h 131170"/>
                <a:gd name="connsiteX5" fmla="*/ 517229 w 517365"/>
                <a:gd name="connsiteY5" fmla="*/ 19050 h 131170"/>
                <a:gd name="connsiteX6" fmla="*/ 517325 w 517365"/>
                <a:gd name="connsiteY6" fmla="*/ 110871 h 131170"/>
                <a:gd name="connsiteX7" fmla="*/ 495608 w 517365"/>
                <a:gd name="connsiteY7" fmla="*/ 130874 h 131170"/>
                <a:gd name="connsiteX8" fmla="*/ 25454 w 517365"/>
                <a:gd name="connsiteY8" fmla="*/ 131159 h 13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365" h="131170">
                  <a:moveTo>
                    <a:pt x="25454" y="131159"/>
                  </a:moveTo>
                  <a:cubicBezTo>
                    <a:pt x="6118" y="131445"/>
                    <a:pt x="-1026" y="126397"/>
                    <a:pt x="117" y="106299"/>
                  </a:cubicBezTo>
                  <a:cubicBezTo>
                    <a:pt x="1736" y="77534"/>
                    <a:pt x="1165" y="48578"/>
                    <a:pt x="308" y="19717"/>
                  </a:cubicBezTo>
                  <a:cubicBezTo>
                    <a:pt x="-73" y="5048"/>
                    <a:pt x="4879" y="0"/>
                    <a:pt x="19834" y="0"/>
                  </a:cubicBezTo>
                  <a:cubicBezTo>
                    <a:pt x="178996" y="381"/>
                    <a:pt x="338159" y="381"/>
                    <a:pt x="497322" y="0"/>
                  </a:cubicBezTo>
                  <a:cubicBezTo>
                    <a:pt x="511610" y="0"/>
                    <a:pt x="517705" y="3715"/>
                    <a:pt x="517229" y="19050"/>
                  </a:cubicBezTo>
                  <a:cubicBezTo>
                    <a:pt x="516277" y="49625"/>
                    <a:pt x="516086" y="80296"/>
                    <a:pt x="517325" y="110871"/>
                  </a:cubicBezTo>
                  <a:cubicBezTo>
                    <a:pt x="517991" y="128111"/>
                    <a:pt x="510467" y="130874"/>
                    <a:pt x="495608" y="130874"/>
                  </a:cubicBezTo>
                  <a:cubicBezTo>
                    <a:pt x="416836" y="130874"/>
                    <a:pt x="75269" y="130302"/>
                    <a:pt x="25454" y="131159"/>
                  </a:cubicBezTo>
                  <a:close/>
                </a:path>
              </a:pathLst>
            </a:custGeom>
            <a:grpFill/>
            <a:ln w="9525" cap="flat">
              <a:solidFill>
                <a:schemeClr val="bg1"/>
              </a:solidFill>
              <a:prstDash val="solid"/>
              <a:miter/>
            </a:ln>
          </p:spPr>
          <p:txBody>
            <a:bodyPr rtlCol="0" anchor="ctr"/>
            <a:lstStyle/>
            <a:p>
              <a:endParaRPr lang="en-US"/>
            </a:p>
          </p:txBody>
        </p:sp>
        <p:sp>
          <p:nvSpPr>
            <p:cNvPr id="49" name="Freeform: Shape 7">
              <a:extLst>
                <a:ext uri="{FF2B5EF4-FFF2-40B4-BE49-F238E27FC236}">
                  <a16:creationId xmlns:a16="http://schemas.microsoft.com/office/drawing/2014/main" id="{6CBDA8F1-519A-46AE-947D-510661EB23BE}"/>
                </a:ext>
              </a:extLst>
            </p:cNvPr>
            <p:cNvSpPr/>
            <p:nvPr/>
          </p:nvSpPr>
          <p:spPr>
            <a:xfrm>
              <a:off x="5147286" y="1162502"/>
              <a:ext cx="2325139" cy="2834763"/>
            </a:xfrm>
            <a:custGeom>
              <a:avLst/>
              <a:gdLst>
                <a:gd name="connsiteX0" fmla="*/ 2301359 w 2325139"/>
                <a:gd name="connsiteY0" fmla="*/ 902042 h 2834763"/>
                <a:gd name="connsiteX1" fmla="*/ 1949886 w 2325139"/>
                <a:gd name="connsiteY1" fmla="*/ 307015 h 2834763"/>
                <a:gd name="connsiteX2" fmla="*/ 971002 w 2325139"/>
                <a:gd name="connsiteY2" fmla="*/ 15836 h 2834763"/>
                <a:gd name="connsiteX3" fmla="*/ 242720 w 2325139"/>
                <a:gd name="connsiteY3" fmla="*/ 442270 h 2834763"/>
                <a:gd name="connsiteX4" fmla="*/ 6405 w 2325139"/>
                <a:gd name="connsiteY4" fmla="*/ 1229987 h 2834763"/>
                <a:gd name="connsiteX5" fmla="*/ 249483 w 2325139"/>
                <a:gd name="connsiteY5" fmla="*/ 1818633 h 2834763"/>
                <a:gd name="connsiteX6" fmla="*/ 495800 w 2325139"/>
                <a:gd name="connsiteY6" fmla="*/ 2180678 h 2834763"/>
                <a:gd name="connsiteX7" fmla="*/ 644485 w 2325139"/>
                <a:gd name="connsiteY7" fmla="*/ 2806756 h 2834763"/>
                <a:gd name="connsiteX8" fmla="*/ 671250 w 2325139"/>
                <a:gd name="connsiteY8" fmla="*/ 2834760 h 2834763"/>
                <a:gd name="connsiteX9" fmla="*/ 1162264 w 2325139"/>
                <a:gd name="connsiteY9" fmla="*/ 2834188 h 2834763"/>
                <a:gd name="connsiteX10" fmla="*/ 1653278 w 2325139"/>
                <a:gd name="connsiteY10" fmla="*/ 2834760 h 2834763"/>
                <a:gd name="connsiteX11" fmla="*/ 1681567 w 2325139"/>
                <a:gd name="connsiteY11" fmla="*/ 2805327 h 2834763"/>
                <a:gd name="connsiteX12" fmla="*/ 1702712 w 2325139"/>
                <a:gd name="connsiteY12" fmla="*/ 2525959 h 2834763"/>
                <a:gd name="connsiteX13" fmla="*/ 1892546 w 2325139"/>
                <a:gd name="connsiteY13" fmla="*/ 2067140 h 2834763"/>
                <a:gd name="connsiteX14" fmla="*/ 2127718 w 2325139"/>
                <a:gd name="connsiteY14" fmla="*/ 1741670 h 2834763"/>
                <a:gd name="connsiteX15" fmla="*/ 2301359 w 2325139"/>
                <a:gd name="connsiteY15" fmla="*/ 902042 h 2834763"/>
                <a:gd name="connsiteX16" fmla="*/ 1992272 w 2325139"/>
                <a:gd name="connsiteY16" fmla="*/ 1704809 h 2834763"/>
                <a:gd name="connsiteX17" fmla="*/ 1679948 w 2325139"/>
                <a:gd name="connsiteY17" fmla="*/ 2179059 h 2834763"/>
                <a:gd name="connsiteX18" fmla="*/ 1552694 w 2325139"/>
                <a:gd name="connsiteY18" fmla="*/ 2678550 h 2834763"/>
                <a:gd name="connsiteX19" fmla="*/ 1524595 w 2325139"/>
                <a:gd name="connsiteY19" fmla="*/ 2706648 h 2834763"/>
                <a:gd name="connsiteX20" fmla="*/ 1448490 w 2325139"/>
                <a:gd name="connsiteY20" fmla="*/ 2706553 h 2834763"/>
                <a:gd name="connsiteX21" fmla="*/ 1423630 w 2325139"/>
                <a:gd name="connsiteY21" fmla="*/ 2681407 h 2834763"/>
                <a:gd name="connsiteX22" fmla="*/ 1424106 w 2325139"/>
                <a:gd name="connsiteY22" fmla="*/ 2250687 h 2834763"/>
                <a:gd name="connsiteX23" fmla="*/ 1423916 w 2325139"/>
                <a:gd name="connsiteY23" fmla="*/ 1827776 h 2834763"/>
                <a:gd name="connsiteX24" fmla="*/ 1434393 w 2325139"/>
                <a:gd name="connsiteY24" fmla="*/ 1782628 h 2834763"/>
                <a:gd name="connsiteX25" fmla="*/ 1669185 w 2325139"/>
                <a:gd name="connsiteY25" fmla="*/ 1313522 h 2834763"/>
                <a:gd name="connsiteX26" fmla="*/ 1653754 w 2325139"/>
                <a:gd name="connsiteY26" fmla="*/ 1286852 h 2834763"/>
                <a:gd name="connsiteX27" fmla="*/ 1561838 w 2325139"/>
                <a:gd name="connsiteY27" fmla="*/ 1286566 h 2834763"/>
                <a:gd name="connsiteX28" fmla="*/ 1535549 w 2325139"/>
                <a:gd name="connsiteY28" fmla="*/ 1302949 h 2834763"/>
                <a:gd name="connsiteX29" fmla="*/ 1298567 w 2325139"/>
                <a:gd name="connsiteY29" fmla="*/ 1791582 h 2834763"/>
                <a:gd name="connsiteX30" fmla="*/ 1292947 w 2325139"/>
                <a:gd name="connsiteY30" fmla="*/ 1827300 h 2834763"/>
                <a:gd name="connsiteX31" fmla="*/ 1293423 w 2325139"/>
                <a:gd name="connsiteY31" fmla="*/ 2675692 h 2834763"/>
                <a:gd name="connsiteX32" fmla="*/ 1263705 w 2325139"/>
                <a:gd name="connsiteY32" fmla="*/ 2706744 h 2834763"/>
                <a:gd name="connsiteX33" fmla="*/ 1061489 w 2325139"/>
                <a:gd name="connsiteY33" fmla="*/ 2706553 h 2834763"/>
                <a:gd name="connsiteX34" fmla="*/ 1035391 w 2325139"/>
                <a:gd name="connsiteY34" fmla="*/ 2679883 h 2834763"/>
                <a:gd name="connsiteX35" fmla="*/ 1036058 w 2325139"/>
                <a:gd name="connsiteY35" fmla="*/ 1828919 h 2834763"/>
                <a:gd name="connsiteX36" fmla="*/ 1025389 w 2325139"/>
                <a:gd name="connsiteY36" fmla="*/ 1781199 h 2834763"/>
                <a:gd name="connsiteX37" fmla="*/ 797742 w 2325139"/>
                <a:gd name="connsiteY37" fmla="*/ 1311426 h 2834763"/>
                <a:gd name="connsiteX38" fmla="*/ 758118 w 2325139"/>
                <a:gd name="connsiteY38" fmla="*/ 1286376 h 2834763"/>
                <a:gd name="connsiteX39" fmla="*/ 671536 w 2325139"/>
                <a:gd name="connsiteY39" fmla="*/ 1286566 h 2834763"/>
                <a:gd name="connsiteX40" fmla="*/ 657915 w 2325139"/>
                <a:gd name="connsiteY40" fmla="*/ 1310188 h 2834763"/>
                <a:gd name="connsiteX41" fmla="*/ 891944 w 2325139"/>
                <a:gd name="connsiteY41" fmla="*/ 1776913 h 2834763"/>
                <a:gd name="connsiteX42" fmla="*/ 905184 w 2325139"/>
                <a:gd name="connsiteY42" fmla="*/ 1831968 h 2834763"/>
                <a:gd name="connsiteX43" fmla="*/ 905470 w 2325139"/>
                <a:gd name="connsiteY43" fmla="*/ 2675120 h 2834763"/>
                <a:gd name="connsiteX44" fmla="*/ 873561 w 2325139"/>
                <a:gd name="connsiteY44" fmla="*/ 2706744 h 2834763"/>
                <a:gd name="connsiteX45" fmla="*/ 797456 w 2325139"/>
                <a:gd name="connsiteY45" fmla="*/ 2706458 h 2834763"/>
                <a:gd name="connsiteX46" fmla="*/ 777073 w 2325139"/>
                <a:gd name="connsiteY46" fmla="*/ 2687503 h 2834763"/>
                <a:gd name="connsiteX47" fmla="*/ 498371 w 2325139"/>
                <a:gd name="connsiteY47" fmla="*/ 1926170 h 2834763"/>
                <a:gd name="connsiteX48" fmla="*/ 317206 w 2325139"/>
                <a:gd name="connsiteY48" fmla="*/ 1681377 h 2834763"/>
                <a:gd name="connsiteX49" fmla="*/ 445031 w 2325139"/>
                <a:gd name="connsiteY49" fmla="*/ 423125 h 2834763"/>
                <a:gd name="connsiteX50" fmla="*/ 844129 w 2325139"/>
                <a:gd name="connsiteY50" fmla="*/ 178237 h 2834763"/>
                <a:gd name="connsiteX51" fmla="*/ 1855112 w 2325139"/>
                <a:gd name="connsiteY51" fmla="*/ 399026 h 2834763"/>
                <a:gd name="connsiteX52" fmla="*/ 2128861 w 2325139"/>
                <a:gd name="connsiteY52" fmla="*/ 778217 h 2834763"/>
                <a:gd name="connsiteX53" fmla="*/ 1992272 w 2325139"/>
                <a:gd name="connsiteY53" fmla="*/ 1704809 h 283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325139" h="2834763">
                  <a:moveTo>
                    <a:pt x="2301359" y="902042"/>
                  </a:moveTo>
                  <a:cubicBezTo>
                    <a:pt x="2251353" y="664488"/>
                    <a:pt x="2130480" y="467702"/>
                    <a:pt x="1949886" y="307015"/>
                  </a:cubicBezTo>
                  <a:cubicBezTo>
                    <a:pt x="1669185" y="57174"/>
                    <a:pt x="1341524" y="-41505"/>
                    <a:pt x="971002" y="15836"/>
                  </a:cubicBezTo>
                  <a:cubicBezTo>
                    <a:pt x="673917" y="61841"/>
                    <a:pt x="431411" y="210146"/>
                    <a:pt x="242720" y="442270"/>
                  </a:cubicBezTo>
                  <a:cubicBezTo>
                    <a:pt x="56507" y="671251"/>
                    <a:pt x="-24456" y="935093"/>
                    <a:pt x="6405" y="1229987"/>
                  </a:cubicBezTo>
                  <a:cubicBezTo>
                    <a:pt x="29456" y="1449539"/>
                    <a:pt x="114514" y="1644420"/>
                    <a:pt x="249483" y="1818633"/>
                  </a:cubicBezTo>
                  <a:cubicBezTo>
                    <a:pt x="339018" y="1934171"/>
                    <a:pt x="426077" y="2052185"/>
                    <a:pt x="495800" y="2180678"/>
                  </a:cubicBezTo>
                  <a:cubicBezTo>
                    <a:pt x="601337" y="2375178"/>
                    <a:pt x="648009" y="2585586"/>
                    <a:pt x="644485" y="2806756"/>
                  </a:cubicBezTo>
                  <a:cubicBezTo>
                    <a:pt x="644104" y="2828283"/>
                    <a:pt x="648676" y="2834950"/>
                    <a:pt x="671250" y="2834760"/>
                  </a:cubicBezTo>
                  <a:cubicBezTo>
                    <a:pt x="834889" y="2833807"/>
                    <a:pt x="998624" y="2834188"/>
                    <a:pt x="1162264" y="2834188"/>
                  </a:cubicBezTo>
                  <a:cubicBezTo>
                    <a:pt x="1325903" y="2834188"/>
                    <a:pt x="1489638" y="2833617"/>
                    <a:pt x="1653278" y="2834760"/>
                  </a:cubicBezTo>
                  <a:cubicBezTo>
                    <a:pt x="1677185" y="2834950"/>
                    <a:pt x="1682519" y="2828092"/>
                    <a:pt x="1681567" y="2805327"/>
                  </a:cubicBezTo>
                  <a:cubicBezTo>
                    <a:pt x="1677471" y="2711411"/>
                    <a:pt x="1684234" y="2618161"/>
                    <a:pt x="1702712" y="2525959"/>
                  </a:cubicBezTo>
                  <a:cubicBezTo>
                    <a:pt x="1735860" y="2360605"/>
                    <a:pt x="1789866" y="2204204"/>
                    <a:pt x="1892546" y="2067140"/>
                  </a:cubicBezTo>
                  <a:cubicBezTo>
                    <a:pt x="1972841" y="1959984"/>
                    <a:pt x="2053899" y="1853208"/>
                    <a:pt x="2127718" y="1741670"/>
                  </a:cubicBezTo>
                  <a:cubicBezTo>
                    <a:pt x="2297168" y="1485734"/>
                    <a:pt x="2365557" y="1206747"/>
                    <a:pt x="2301359" y="902042"/>
                  </a:cubicBezTo>
                  <a:close/>
                  <a:moveTo>
                    <a:pt x="1992272" y="1704809"/>
                  </a:moveTo>
                  <a:cubicBezTo>
                    <a:pt x="1878830" y="1856637"/>
                    <a:pt x="1766625" y="2009609"/>
                    <a:pt x="1679948" y="2179059"/>
                  </a:cubicBezTo>
                  <a:cubicBezTo>
                    <a:pt x="1599842" y="2335650"/>
                    <a:pt x="1559266" y="2503004"/>
                    <a:pt x="1552694" y="2678550"/>
                  </a:cubicBezTo>
                  <a:cubicBezTo>
                    <a:pt x="1551932" y="2699504"/>
                    <a:pt x="1547074" y="2708363"/>
                    <a:pt x="1524595" y="2706648"/>
                  </a:cubicBezTo>
                  <a:cubicBezTo>
                    <a:pt x="1499354" y="2704648"/>
                    <a:pt x="1473827" y="2705029"/>
                    <a:pt x="1448490" y="2706553"/>
                  </a:cubicBezTo>
                  <a:cubicBezTo>
                    <a:pt x="1428678" y="2707791"/>
                    <a:pt x="1423535" y="2700933"/>
                    <a:pt x="1423630" y="2681407"/>
                  </a:cubicBezTo>
                  <a:cubicBezTo>
                    <a:pt x="1424487" y="2537865"/>
                    <a:pt x="1424106" y="2394228"/>
                    <a:pt x="1424106" y="2250687"/>
                  </a:cubicBezTo>
                  <a:cubicBezTo>
                    <a:pt x="1424106" y="2109717"/>
                    <a:pt x="1424297" y="1968746"/>
                    <a:pt x="1423916" y="1827776"/>
                  </a:cubicBezTo>
                  <a:cubicBezTo>
                    <a:pt x="1423916" y="1811584"/>
                    <a:pt x="1427059" y="1797201"/>
                    <a:pt x="1434393" y="1782628"/>
                  </a:cubicBezTo>
                  <a:cubicBezTo>
                    <a:pt x="1512974" y="1626418"/>
                    <a:pt x="1591079" y="1469922"/>
                    <a:pt x="1669185" y="1313522"/>
                  </a:cubicBezTo>
                  <a:cubicBezTo>
                    <a:pt x="1682424" y="1287042"/>
                    <a:pt x="1682329" y="1286947"/>
                    <a:pt x="1653754" y="1286852"/>
                  </a:cubicBezTo>
                  <a:cubicBezTo>
                    <a:pt x="1623083" y="1286756"/>
                    <a:pt x="1592413" y="1287423"/>
                    <a:pt x="1561838" y="1286566"/>
                  </a:cubicBezTo>
                  <a:cubicBezTo>
                    <a:pt x="1548503" y="1286185"/>
                    <a:pt x="1541359" y="1291138"/>
                    <a:pt x="1535549" y="1302949"/>
                  </a:cubicBezTo>
                  <a:cubicBezTo>
                    <a:pt x="1456872" y="1465922"/>
                    <a:pt x="1377815" y="1628799"/>
                    <a:pt x="1298567" y="1791582"/>
                  </a:cubicBezTo>
                  <a:cubicBezTo>
                    <a:pt x="1292852" y="1803297"/>
                    <a:pt x="1292947" y="1815108"/>
                    <a:pt x="1292947" y="1827300"/>
                  </a:cubicBezTo>
                  <a:cubicBezTo>
                    <a:pt x="1292947" y="2110097"/>
                    <a:pt x="1292661" y="2392895"/>
                    <a:pt x="1293423" y="2675692"/>
                  </a:cubicBezTo>
                  <a:cubicBezTo>
                    <a:pt x="1293519" y="2698743"/>
                    <a:pt x="1288851" y="2707410"/>
                    <a:pt x="1263705" y="2706744"/>
                  </a:cubicBezTo>
                  <a:cubicBezTo>
                    <a:pt x="1196363" y="2704934"/>
                    <a:pt x="1128927" y="2705315"/>
                    <a:pt x="1061489" y="2706553"/>
                  </a:cubicBezTo>
                  <a:cubicBezTo>
                    <a:pt x="1040534" y="2706934"/>
                    <a:pt x="1035391" y="2700267"/>
                    <a:pt x="1035391" y="2679883"/>
                  </a:cubicBezTo>
                  <a:cubicBezTo>
                    <a:pt x="1036058" y="2396228"/>
                    <a:pt x="1035772" y="2112574"/>
                    <a:pt x="1036058" y="1828919"/>
                  </a:cubicBezTo>
                  <a:cubicBezTo>
                    <a:pt x="1036058" y="1811870"/>
                    <a:pt x="1032914" y="1796630"/>
                    <a:pt x="1025389" y="1781199"/>
                  </a:cubicBezTo>
                  <a:cubicBezTo>
                    <a:pt x="948999" y="1624799"/>
                    <a:pt x="872989" y="1468303"/>
                    <a:pt x="797742" y="1311426"/>
                  </a:cubicBezTo>
                  <a:cubicBezTo>
                    <a:pt x="788979" y="1293043"/>
                    <a:pt x="779073" y="1284947"/>
                    <a:pt x="758118" y="1286376"/>
                  </a:cubicBezTo>
                  <a:cubicBezTo>
                    <a:pt x="729353" y="1288376"/>
                    <a:pt x="700301" y="1287899"/>
                    <a:pt x="671536" y="1286566"/>
                  </a:cubicBezTo>
                  <a:cubicBezTo>
                    <a:pt x="649057" y="1285518"/>
                    <a:pt x="649247" y="1292948"/>
                    <a:pt x="657915" y="1310188"/>
                  </a:cubicBezTo>
                  <a:cubicBezTo>
                    <a:pt x="736211" y="1465636"/>
                    <a:pt x="813649" y="1621465"/>
                    <a:pt x="891944" y="1776913"/>
                  </a:cubicBezTo>
                  <a:cubicBezTo>
                    <a:pt x="900898" y="1794629"/>
                    <a:pt x="905184" y="1812060"/>
                    <a:pt x="905184" y="1831968"/>
                  </a:cubicBezTo>
                  <a:cubicBezTo>
                    <a:pt x="904803" y="2113050"/>
                    <a:pt x="904517" y="2394038"/>
                    <a:pt x="905470" y="2675120"/>
                  </a:cubicBezTo>
                  <a:cubicBezTo>
                    <a:pt x="905565" y="2700647"/>
                    <a:pt x="898993" y="2709029"/>
                    <a:pt x="873561" y="2706744"/>
                  </a:cubicBezTo>
                  <a:cubicBezTo>
                    <a:pt x="848415" y="2704553"/>
                    <a:pt x="822793" y="2705696"/>
                    <a:pt x="797456" y="2706458"/>
                  </a:cubicBezTo>
                  <a:cubicBezTo>
                    <a:pt x="783455" y="2706839"/>
                    <a:pt x="777359" y="2703029"/>
                    <a:pt x="777073" y="2687503"/>
                  </a:cubicBezTo>
                  <a:cubicBezTo>
                    <a:pt x="771358" y="2401848"/>
                    <a:pt x="662106" y="2153912"/>
                    <a:pt x="498371" y="1926170"/>
                  </a:cubicBezTo>
                  <a:cubicBezTo>
                    <a:pt x="439126" y="1843778"/>
                    <a:pt x="377880" y="1762721"/>
                    <a:pt x="317206" y="1681377"/>
                  </a:cubicBezTo>
                  <a:cubicBezTo>
                    <a:pt x="27170" y="1292090"/>
                    <a:pt x="84415" y="747070"/>
                    <a:pt x="445031" y="423125"/>
                  </a:cubicBezTo>
                  <a:cubicBezTo>
                    <a:pt x="563998" y="316254"/>
                    <a:pt x="690776" y="224814"/>
                    <a:pt x="844129" y="178237"/>
                  </a:cubicBezTo>
                  <a:cubicBezTo>
                    <a:pt x="1221414" y="63556"/>
                    <a:pt x="1558885" y="137470"/>
                    <a:pt x="1855112" y="399026"/>
                  </a:cubicBezTo>
                  <a:cubicBezTo>
                    <a:pt x="1975127" y="504944"/>
                    <a:pt x="2073044" y="627055"/>
                    <a:pt x="2128861" y="778217"/>
                  </a:cubicBezTo>
                  <a:cubicBezTo>
                    <a:pt x="2252210" y="1111306"/>
                    <a:pt x="2205061" y="1420011"/>
                    <a:pt x="1992272" y="1704809"/>
                  </a:cubicBezTo>
                  <a:close/>
                </a:path>
              </a:pathLst>
            </a:custGeom>
            <a:grpFill/>
            <a:ln w="9525" cap="flat">
              <a:solidFill>
                <a:schemeClr val="bg1"/>
              </a:solidFill>
              <a:prstDash val="solid"/>
              <a:miter/>
            </a:ln>
          </p:spPr>
          <p:txBody>
            <a:bodyPr rtlCol="0" anchor="ctr"/>
            <a:lstStyle/>
            <a:p>
              <a:endParaRPr lang="en-US"/>
            </a:p>
          </p:txBody>
        </p:sp>
      </p:grpSp>
      <p:pic>
        <p:nvPicPr>
          <p:cNvPr id="50" name="Gráfico 49" descr="Usuario con relleno sólido">
            <a:extLst>
              <a:ext uri="{FF2B5EF4-FFF2-40B4-BE49-F238E27FC236}">
                <a16:creationId xmlns:a16="http://schemas.microsoft.com/office/drawing/2014/main" id="{78CD6071-C049-4B97-BA6A-7AC7BA597B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67929" y="5219700"/>
            <a:ext cx="1244733" cy="1244733"/>
          </a:xfrm>
          <a:prstGeom prst="rect">
            <a:avLst/>
          </a:prstGeom>
        </p:spPr>
      </p:pic>
      <p:sp>
        <p:nvSpPr>
          <p:cNvPr id="51" name="TextBox 7">
            <a:extLst>
              <a:ext uri="{FF2B5EF4-FFF2-40B4-BE49-F238E27FC236}">
                <a16:creationId xmlns:a16="http://schemas.microsoft.com/office/drawing/2014/main" id="{419F070B-BBB0-40EC-BC9F-45F86F9CB1FD}"/>
              </a:ext>
            </a:extLst>
          </p:cNvPr>
          <p:cNvSpPr txBox="1"/>
          <p:nvPr/>
        </p:nvSpPr>
        <p:spPr>
          <a:xfrm>
            <a:off x="5082939" y="5368193"/>
            <a:ext cx="3375102" cy="984885"/>
          </a:xfrm>
          <a:prstGeom prst="rect">
            <a:avLst/>
          </a:prstGeom>
        </p:spPr>
        <p:txBody>
          <a:bodyPr wrap="square" lIns="0" tIns="0" rIns="0" bIns="0" rtlCol="0" anchor="t">
            <a:spAutoFit/>
          </a:bodyPr>
          <a:lstStyle/>
          <a:p>
            <a:r>
              <a:rPr lang="es-ES" sz="3200" spc="110" dirty="0">
                <a:solidFill>
                  <a:srgbClr val="FEFFFF"/>
                </a:solidFill>
                <a:latin typeface="Telegraf"/>
              </a:rPr>
              <a:t>Miembros del MCP</a:t>
            </a:r>
          </a:p>
        </p:txBody>
      </p:sp>
      <p:sp>
        <p:nvSpPr>
          <p:cNvPr id="6" name="Flecha: a la derecha 5">
            <a:extLst>
              <a:ext uri="{FF2B5EF4-FFF2-40B4-BE49-F238E27FC236}">
                <a16:creationId xmlns:a16="http://schemas.microsoft.com/office/drawing/2014/main" id="{9FDAD62D-D4D2-47B8-8983-720CC82CD9EF}"/>
              </a:ext>
            </a:extLst>
          </p:cNvPr>
          <p:cNvSpPr/>
          <p:nvPr/>
        </p:nvSpPr>
        <p:spPr>
          <a:xfrm>
            <a:off x="5257800" y="6828084"/>
            <a:ext cx="534052" cy="41732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NI"/>
          </a:p>
        </p:txBody>
      </p:sp>
      <p:sp>
        <p:nvSpPr>
          <p:cNvPr id="52" name="TextBox 8">
            <a:extLst>
              <a:ext uri="{FF2B5EF4-FFF2-40B4-BE49-F238E27FC236}">
                <a16:creationId xmlns:a16="http://schemas.microsoft.com/office/drawing/2014/main" id="{ED454E99-9DC0-44E3-AE8C-64DE596363F1}"/>
              </a:ext>
            </a:extLst>
          </p:cNvPr>
          <p:cNvSpPr txBox="1"/>
          <p:nvPr/>
        </p:nvSpPr>
        <p:spPr>
          <a:xfrm>
            <a:off x="6230873" y="6864070"/>
            <a:ext cx="5386031" cy="369588"/>
          </a:xfrm>
          <a:prstGeom prst="rect">
            <a:avLst/>
          </a:prstGeom>
        </p:spPr>
        <p:txBody>
          <a:bodyPr wrap="square" lIns="0" tIns="0" rIns="0" bIns="0" rtlCol="0" anchor="t">
            <a:spAutoFit/>
          </a:bodyPr>
          <a:lstStyle/>
          <a:p>
            <a:pPr>
              <a:lnSpc>
                <a:spcPts val="3000"/>
              </a:lnSpc>
            </a:pPr>
            <a:r>
              <a:rPr lang="es-ES" sz="2400" dirty="0">
                <a:solidFill>
                  <a:schemeClr val="bg1"/>
                </a:solidFill>
                <a:latin typeface="Assistant Regular"/>
              </a:rPr>
              <a:t>Visitas de campo a través de las CME</a:t>
            </a:r>
          </a:p>
        </p:txBody>
      </p:sp>
      <p:sp>
        <p:nvSpPr>
          <p:cNvPr id="53" name="Flecha: a la derecha 52">
            <a:extLst>
              <a:ext uri="{FF2B5EF4-FFF2-40B4-BE49-F238E27FC236}">
                <a16:creationId xmlns:a16="http://schemas.microsoft.com/office/drawing/2014/main" id="{D9780882-8AF1-4AC0-8DB0-59CC63BBA5CC}"/>
              </a:ext>
            </a:extLst>
          </p:cNvPr>
          <p:cNvSpPr/>
          <p:nvPr/>
        </p:nvSpPr>
        <p:spPr>
          <a:xfrm>
            <a:off x="5257800" y="8536172"/>
            <a:ext cx="534052" cy="41732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NI"/>
          </a:p>
        </p:txBody>
      </p:sp>
      <p:sp>
        <p:nvSpPr>
          <p:cNvPr id="54" name="TextBox 8">
            <a:extLst>
              <a:ext uri="{FF2B5EF4-FFF2-40B4-BE49-F238E27FC236}">
                <a16:creationId xmlns:a16="http://schemas.microsoft.com/office/drawing/2014/main" id="{D8A491D2-F233-434A-8784-33E61CCE5BD1}"/>
              </a:ext>
            </a:extLst>
          </p:cNvPr>
          <p:cNvSpPr txBox="1"/>
          <p:nvPr/>
        </p:nvSpPr>
        <p:spPr>
          <a:xfrm>
            <a:off x="6230873" y="7624090"/>
            <a:ext cx="6265277" cy="754309"/>
          </a:xfrm>
          <a:prstGeom prst="rect">
            <a:avLst/>
          </a:prstGeom>
        </p:spPr>
        <p:txBody>
          <a:bodyPr wrap="square" lIns="0" tIns="0" rIns="0" bIns="0" rtlCol="0" anchor="t">
            <a:spAutoFit/>
          </a:bodyPr>
          <a:lstStyle/>
          <a:p>
            <a:pPr>
              <a:lnSpc>
                <a:spcPts val="3000"/>
              </a:lnSpc>
            </a:pPr>
            <a:r>
              <a:rPr lang="es-ES" sz="2400" dirty="0">
                <a:solidFill>
                  <a:schemeClr val="bg1"/>
                </a:solidFill>
                <a:latin typeface="Assistant Regular"/>
              </a:rPr>
              <a:t>En las asambleas a través de sus representantes – mecanismo de participación </a:t>
            </a:r>
          </a:p>
        </p:txBody>
      </p:sp>
      <p:sp>
        <p:nvSpPr>
          <p:cNvPr id="55" name="Flecha: a la derecha 54">
            <a:extLst>
              <a:ext uri="{FF2B5EF4-FFF2-40B4-BE49-F238E27FC236}">
                <a16:creationId xmlns:a16="http://schemas.microsoft.com/office/drawing/2014/main" id="{9A3BEF3F-2F12-4BB0-9106-4F1ECD0E8F6F}"/>
              </a:ext>
            </a:extLst>
          </p:cNvPr>
          <p:cNvSpPr/>
          <p:nvPr/>
        </p:nvSpPr>
        <p:spPr>
          <a:xfrm>
            <a:off x="5237018" y="7677434"/>
            <a:ext cx="534052" cy="417328"/>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NI"/>
          </a:p>
        </p:txBody>
      </p:sp>
      <p:sp>
        <p:nvSpPr>
          <p:cNvPr id="56" name="TextBox 8">
            <a:extLst>
              <a:ext uri="{FF2B5EF4-FFF2-40B4-BE49-F238E27FC236}">
                <a16:creationId xmlns:a16="http://schemas.microsoft.com/office/drawing/2014/main" id="{9EBE8C42-F18E-40D8-9C77-7D45038D6E1B}"/>
              </a:ext>
            </a:extLst>
          </p:cNvPr>
          <p:cNvSpPr txBox="1"/>
          <p:nvPr/>
        </p:nvSpPr>
        <p:spPr>
          <a:xfrm>
            <a:off x="6230873" y="8566364"/>
            <a:ext cx="6265277" cy="369588"/>
          </a:xfrm>
          <a:prstGeom prst="rect">
            <a:avLst/>
          </a:prstGeom>
        </p:spPr>
        <p:txBody>
          <a:bodyPr wrap="square" lIns="0" tIns="0" rIns="0" bIns="0" rtlCol="0" anchor="t">
            <a:spAutoFit/>
          </a:bodyPr>
          <a:lstStyle/>
          <a:p>
            <a:pPr>
              <a:lnSpc>
                <a:spcPts val="3000"/>
              </a:lnSpc>
            </a:pPr>
            <a:r>
              <a:rPr lang="es-ES" sz="2400" dirty="0">
                <a:solidFill>
                  <a:schemeClr val="bg1"/>
                </a:solidFill>
                <a:latin typeface="Assistant Regular"/>
              </a:rPr>
              <a:t>Estudios específicos </a:t>
            </a:r>
          </a:p>
        </p:txBody>
      </p:sp>
      <p:sp>
        <p:nvSpPr>
          <p:cNvPr id="57" name="TextBox 11">
            <a:extLst>
              <a:ext uri="{FF2B5EF4-FFF2-40B4-BE49-F238E27FC236}">
                <a16:creationId xmlns:a16="http://schemas.microsoft.com/office/drawing/2014/main" id="{530D81CE-B6F3-47A2-A267-805D92087235}"/>
              </a:ext>
            </a:extLst>
          </p:cNvPr>
          <p:cNvSpPr txBox="1"/>
          <p:nvPr/>
        </p:nvSpPr>
        <p:spPr>
          <a:xfrm>
            <a:off x="4267200" y="9419118"/>
            <a:ext cx="8850971" cy="523220"/>
          </a:xfrm>
          <a:prstGeom prst="rect">
            <a:avLst/>
          </a:prstGeom>
          <a:noFill/>
        </p:spPr>
        <p:txBody>
          <a:bodyPr wrap="square" rtlCol="0" anchor="ctr">
            <a:spAutoFit/>
          </a:bodyPr>
          <a:lstStyle/>
          <a:p>
            <a:pPr algn="ctr"/>
            <a:r>
              <a:rPr lang="es-NI" altLang="ko-KR" sz="2800" b="1" dirty="0">
                <a:solidFill>
                  <a:schemeClr val="bg1"/>
                </a:solidFill>
                <a:highlight>
                  <a:srgbClr val="FF0000"/>
                </a:highlight>
                <a:cs typeface="Arial" pitchFamily="34" charset="0"/>
              </a:rPr>
              <a:t> VISIÓN GENERAL DEL MONITOREO COMUNITARIO         </a:t>
            </a:r>
          </a:p>
        </p:txBody>
      </p:sp>
    </p:spTree>
    <p:extLst>
      <p:ext uri="{BB962C8B-B14F-4D97-AF65-F5344CB8AC3E}">
        <p14:creationId xmlns:p14="http://schemas.microsoft.com/office/powerpoint/2010/main" val="1996596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fill="hold"/>
                                        <p:tgtEl>
                                          <p:spTgt spid="52"/>
                                        </p:tgtEl>
                                        <p:attrNameLst>
                                          <p:attrName>ppt_x</p:attrName>
                                        </p:attrNameLst>
                                      </p:cBhvr>
                                      <p:tavLst>
                                        <p:tav tm="0">
                                          <p:val>
                                            <p:strVal val="0-#ppt_w/2"/>
                                          </p:val>
                                        </p:tav>
                                        <p:tav tm="100000">
                                          <p:val>
                                            <p:strVal val="#ppt_x"/>
                                          </p:val>
                                        </p:tav>
                                      </p:tavLst>
                                    </p:anim>
                                    <p:anim calcmode="lin" valueType="num">
                                      <p:cBhvr additive="base">
                                        <p:cTn id="23"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additive="base">
                                        <p:cTn id="28" dur="500" fill="hold"/>
                                        <p:tgtEl>
                                          <p:spTgt spid="55"/>
                                        </p:tgtEl>
                                        <p:attrNameLst>
                                          <p:attrName>ppt_x</p:attrName>
                                        </p:attrNameLst>
                                      </p:cBhvr>
                                      <p:tavLst>
                                        <p:tav tm="0">
                                          <p:val>
                                            <p:strVal val="0-#ppt_w/2"/>
                                          </p:val>
                                        </p:tav>
                                        <p:tav tm="100000">
                                          <p:val>
                                            <p:strVal val="#ppt_x"/>
                                          </p:val>
                                        </p:tav>
                                      </p:tavLst>
                                    </p:anim>
                                    <p:anim calcmode="lin" valueType="num">
                                      <p:cBhvr additive="base">
                                        <p:cTn id="29" dur="500" fill="hold"/>
                                        <p:tgtEl>
                                          <p:spTgt spid="55"/>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500" fill="hold"/>
                                        <p:tgtEl>
                                          <p:spTgt spid="54"/>
                                        </p:tgtEl>
                                        <p:attrNameLst>
                                          <p:attrName>ppt_x</p:attrName>
                                        </p:attrNameLst>
                                      </p:cBhvr>
                                      <p:tavLst>
                                        <p:tav tm="0">
                                          <p:val>
                                            <p:strVal val="0-#ppt_w/2"/>
                                          </p:val>
                                        </p:tav>
                                        <p:tav tm="100000">
                                          <p:val>
                                            <p:strVal val="#ppt_x"/>
                                          </p:val>
                                        </p:tav>
                                      </p:tavLst>
                                    </p:anim>
                                    <p:anim calcmode="lin" valueType="num">
                                      <p:cBhvr additive="base">
                                        <p:cTn id="33"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53"/>
                                        </p:tgtEl>
                                        <p:attrNameLst>
                                          <p:attrName>style.visibility</p:attrName>
                                        </p:attrNameLst>
                                      </p:cBhvr>
                                      <p:to>
                                        <p:strVal val="visible"/>
                                      </p:to>
                                    </p:set>
                                    <p:anim calcmode="lin" valueType="num">
                                      <p:cBhvr additive="base">
                                        <p:cTn id="38" dur="500" fill="hold"/>
                                        <p:tgtEl>
                                          <p:spTgt spid="53"/>
                                        </p:tgtEl>
                                        <p:attrNameLst>
                                          <p:attrName>ppt_x</p:attrName>
                                        </p:attrNameLst>
                                      </p:cBhvr>
                                      <p:tavLst>
                                        <p:tav tm="0">
                                          <p:val>
                                            <p:strVal val="0-#ppt_w/2"/>
                                          </p:val>
                                        </p:tav>
                                        <p:tav tm="100000">
                                          <p:val>
                                            <p:strVal val="#ppt_x"/>
                                          </p:val>
                                        </p:tav>
                                      </p:tavLst>
                                    </p:anim>
                                    <p:anim calcmode="lin" valueType="num">
                                      <p:cBhvr additive="base">
                                        <p:cTn id="39" dur="500" fill="hold"/>
                                        <p:tgtEl>
                                          <p:spTgt spid="53"/>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 calcmode="lin" valueType="num">
                                      <p:cBhvr additive="base">
                                        <p:cTn id="42" dur="500" fill="hold"/>
                                        <p:tgtEl>
                                          <p:spTgt spid="56"/>
                                        </p:tgtEl>
                                        <p:attrNameLst>
                                          <p:attrName>ppt_x</p:attrName>
                                        </p:attrNameLst>
                                      </p:cBhvr>
                                      <p:tavLst>
                                        <p:tav tm="0">
                                          <p:val>
                                            <p:strVal val="0-#ppt_w/2"/>
                                          </p:val>
                                        </p:tav>
                                        <p:tav tm="100000">
                                          <p:val>
                                            <p:strVal val="#ppt_x"/>
                                          </p:val>
                                        </p:tav>
                                      </p:tavLst>
                                    </p:anim>
                                    <p:anim calcmode="lin" valueType="num">
                                      <p:cBhvr additive="base">
                                        <p:cTn id="4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p:bldP spid="6" grpId="0" animBg="1"/>
      <p:bldP spid="52" grpId="0"/>
      <p:bldP spid="53" grpId="0" animBg="1"/>
      <p:bldP spid="54" grpId="0"/>
      <p:bldP spid="55" grpId="0" animBg="1"/>
      <p:bldP spid="56" grpId="0"/>
      <p:bldP spid="5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8892641A-FED3-4067-A041-2F733CE2C487}"/>
              </a:ext>
            </a:extLst>
          </p:cNvPr>
          <p:cNvSpPr/>
          <p:nvPr/>
        </p:nvSpPr>
        <p:spPr>
          <a:xfrm>
            <a:off x="11078780" y="0"/>
            <a:ext cx="7209220" cy="10287000"/>
          </a:xfrm>
          <a:prstGeom prst="rect">
            <a:avLst/>
          </a:prstGeom>
          <a:solidFill>
            <a:srgbClr val="254E72"/>
          </a:solidFill>
        </p:spPr>
      </p:sp>
      <p:sp>
        <p:nvSpPr>
          <p:cNvPr id="4" name="Título 3">
            <a:extLst>
              <a:ext uri="{FF2B5EF4-FFF2-40B4-BE49-F238E27FC236}">
                <a16:creationId xmlns:a16="http://schemas.microsoft.com/office/drawing/2014/main" id="{3C7FBDCC-F15D-43C2-9B13-B3DB162034B4}"/>
              </a:ext>
            </a:extLst>
          </p:cNvPr>
          <p:cNvSpPr>
            <a:spLocks noGrp="1"/>
          </p:cNvSpPr>
          <p:nvPr>
            <p:ph type="title"/>
          </p:nvPr>
        </p:nvSpPr>
        <p:spPr>
          <a:xfrm>
            <a:off x="786385" y="7150608"/>
            <a:ext cx="9891284" cy="2437815"/>
          </a:xfrm>
        </p:spPr>
        <p:txBody>
          <a:bodyPr>
            <a:normAutofit/>
          </a:bodyPr>
          <a:lstStyle/>
          <a:p>
            <a:pPr algn="r"/>
            <a:r>
              <a:rPr lang="es-NI" b="1" dirty="0">
                <a:solidFill>
                  <a:schemeClr val="tx2"/>
                </a:solidFill>
                <a:latin typeface="Assistant Bold" panose="020B0604020202020204" charset="-79"/>
                <a:cs typeface="Assistant Bold" panose="020B0604020202020204" charset="-79"/>
              </a:rPr>
              <a:t>Siempre debe buscar respuesta a:</a:t>
            </a:r>
          </a:p>
        </p:txBody>
      </p:sp>
      <p:pic>
        <p:nvPicPr>
          <p:cNvPr id="3" name="Imagen 2">
            <a:extLst>
              <a:ext uri="{FF2B5EF4-FFF2-40B4-BE49-F238E27FC236}">
                <a16:creationId xmlns:a16="http://schemas.microsoft.com/office/drawing/2014/main" id="{CAE55427-938D-48D7-8DF1-F707135EFFB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408" r="1" b="12304"/>
          <a:stretch/>
        </p:blipFill>
        <p:spPr>
          <a:xfrm>
            <a:off x="491321" y="482600"/>
            <a:ext cx="10587459" cy="6161088"/>
          </a:xfrm>
          <a:prstGeom prst="rect">
            <a:avLst/>
          </a:prstGeom>
        </p:spPr>
      </p:pic>
      <p:sp>
        <p:nvSpPr>
          <p:cNvPr id="5" name="Marcador de contenido 4">
            <a:extLst>
              <a:ext uri="{FF2B5EF4-FFF2-40B4-BE49-F238E27FC236}">
                <a16:creationId xmlns:a16="http://schemas.microsoft.com/office/drawing/2014/main" id="{D0CCE59B-40F9-4B72-AEDF-37A5B3D55751}"/>
              </a:ext>
            </a:extLst>
          </p:cNvPr>
          <p:cNvSpPr>
            <a:spLocks noGrp="1"/>
          </p:cNvSpPr>
          <p:nvPr>
            <p:ph idx="1"/>
          </p:nvPr>
        </p:nvSpPr>
        <p:spPr>
          <a:xfrm>
            <a:off x="12043979" y="1376588"/>
            <a:ext cx="5137109" cy="7278543"/>
          </a:xfrm>
        </p:spPr>
        <p:txBody>
          <a:bodyPr anchor="ctr">
            <a:normAutofit/>
          </a:bodyPr>
          <a:lstStyle/>
          <a:p>
            <a:pPr marL="914400" indent="-914400">
              <a:buFontTx/>
              <a:buAutoNum type="arabicPeriod"/>
            </a:pPr>
            <a:r>
              <a:rPr lang="es-ES" sz="2250" dirty="0">
                <a:solidFill>
                  <a:srgbClr val="FFFFFF"/>
                </a:solidFill>
                <a:latin typeface="Assistant Bold" panose="020B0604020202020204" charset="-79"/>
                <a:cs typeface="Assistant Bold" panose="020B0604020202020204" charset="-79"/>
              </a:rPr>
              <a:t>¿Dónde está el </a:t>
            </a:r>
            <a:r>
              <a:rPr lang="es-ES" sz="2250" b="1" dirty="0">
                <a:solidFill>
                  <a:srgbClr val="FFFFFF"/>
                </a:solidFill>
                <a:latin typeface="Assistant Bold" panose="020B0604020202020204" charset="-79"/>
                <a:cs typeface="Assistant Bold" panose="020B0604020202020204" charset="-79"/>
              </a:rPr>
              <a:t>dinero</a:t>
            </a:r>
            <a:r>
              <a:rPr lang="es-ES" sz="2250" dirty="0">
                <a:solidFill>
                  <a:srgbClr val="FFFFFF"/>
                </a:solidFill>
                <a:latin typeface="Assistant Bold" panose="020B0604020202020204" charset="-79"/>
                <a:cs typeface="Assistant Bold" panose="020B0604020202020204" charset="-79"/>
              </a:rPr>
              <a:t>?</a:t>
            </a:r>
          </a:p>
          <a:p>
            <a:pPr marL="914400" indent="-914400">
              <a:buFontTx/>
              <a:buAutoNum type="arabicPeriod"/>
            </a:pPr>
            <a:endParaRPr lang="es-ES" sz="2250" dirty="0">
              <a:solidFill>
                <a:srgbClr val="FFFFFF"/>
              </a:solidFill>
              <a:latin typeface="Assistant Bold" panose="020B0604020202020204" charset="-79"/>
              <a:cs typeface="Assistant Bold" panose="020B0604020202020204" charset="-79"/>
            </a:endParaRPr>
          </a:p>
          <a:p>
            <a:pPr marL="914400" indent="-914400">
              <a:buFontTx/>
              <a:buAutoNum type="arabicPeriod"/>
            </a:pPr>
            <a:r>
              <a:rPr lang="es-ES" sz="2250" dirty="0">
                <a:solidFill>
                  <a:srgbClr val="FFFFFF"/>
                </a:solidFill>
                <a:latin typeface="Assistant Bold" panose="020B0604020202020204" charset="-79"/>
                <a:cs typeface="Assistant Bold" panose="020B0604020202020204" charset="-79"/>
              </a:rPr>
              <a:t>¿Dónde están los </a:t>
            </a:r>
            <a:r>
              <a:rPr lang="es-ES" sz="2250" b="1" dirty="0">
                <a:solidFill>
                  <a:srgbClr val="FFFFFF"/>
                </a:solidFill>
                <a:latin typeface="Assistant Bold" panose="020B0604020202020204" charset="-79"/>
                <a:cs typeface="Assistant Bold" panose="020B0604020202020204" charset="-79"/>
              </a:rPr>
              <a:t>medicamentos</a:t>
            </a:r>
            <a:r>
              <a:rPr lang="es-ES" sz="2250" dirty="0">
                <a:solidFill>
                  <a:srgbClr val="FFFFFF"/>
                </a:solidFill>
                <a:latin typeface="Assistant Bold" panose="020B0604020202020204" charset="-79"/>
                <a:cs typeface="Assistant Bold" panose="020B0604020202020204" charset="-79"/>
              </a:rPr>
              <a:t>, los mosquiteros y otros insumos y equipos médicos?</a:t>
            </a:r>
          </a:p>
          <a:p>
            <a:pPr marL="914400" indent="-914400">
              <a:buFontTx/>
              <a:buAutoNum type="arabicPeriod"/>
            </a:pPr>
            <a:endParaRPr lang="es-ES" sz="2250" dirty="0">
              <a:solidFill>
                <a:srgbClr val="FFFFFF"/>
              </a:solidFill>
              <a:latin typeface="Assistant Bold" panose="020B0604020202020204" charset="-79"/>
              <a:cs typeface="Assistant Bold" panose="020B0604020202020204" charset="-79"/>
            </a:endParaRPr>
          </a:p>
          <a:p>
            <a:pPr marL="914400" indent="-914400">
              <a:buFontTx/>
              <a:buAutoNum type="arabicPeriod"/>
            </a:pPr>
            <a:r>
              <a:rPr lang="es-ES" sz="2250" dirty="0">
                <a:solidFill>
                  <a:srgbClr val="FFFFFF"/>
                </a:solidFill>
                <a:latin typeface="Assistant Bold" panose="020B0604020202020204" charset="-79"/>
                <a:cs typeface="Assistant Bold" panose="020B0604020202020204" charset="-79"/>
              </a:rPr>
              <a:t>¿Están recibiendo los </a:t>
            </a:r>
            <a:r>
              <a:rPr lang="es-ES" sz="2250" b="1" dirty="0">
                <a:solidFill>
                  <a:srgbClr val="FFFFFF"/>
                </a:solidFill>
                <a:latin typeface="Assistant Bold" panose="020B0604020202020204" charset="-79"/>
                <a:cs typeface="Assistant Bold" panose="020B0604020202020204" charset="-79"/>
              </a:rPr>
              <a:t>sub receptores</a:t>
            </a:r>
            <a:r>
              <a:rPr lang="es-ES" sz="2250" dirty="0">
                <a:solidFill>
                  <a:srgbClr val="FFFFFF"/>
                </a:solidFill>
                <a:latin typeface="Assistant Bold" panose="020B0604020202020204" charset="-79"/>
                <a:cs typeface="Assistant Bold" panose="020B0604020202020204" charset="-79"/>
              </a:rPr>
              <a:t> los recursos y la asistencia técnica planificada?</a:t>
            </a:r>
          </a:p>
          <a:p>
            <a:pPr marL="914400" indent="-914400">
              <a:buFontTx/>
              <a:buAutoNum type="arabicPeriod"/>
            </a:pPr>
            <a:endParaRPr lang="es-ES" sz="2250" dirty="0">
              <a:solidFill>
                <a:srgbClr val="FFFFFF"/>
              </a:solidFill>
              <a:latin typeface="Assistant Bold" panose="020B0604020202020204" charset="-79"/>
              <a:cs typeface="Assistant Bold" panose="020B0604020202020204" charset="-79"/>
            </a:endParaRPr>
          </a:p>
          <a:p>
            <a:pPr marL="914400" indent="-914400">
              <a:buFontTx/>
              <a:buAutoNum type="arabicPeriod"/>
            </a:pPr>
            <a:r>
              <a:rPr lang="es-ES" sz="2250" dirty="0">
                <a:solidFill>
                  <a:srgbClr val="FFFFFF"/>
                </a:solidFill>
                <a:latin typeface="Assistant Bold" panose="020B0604020202020204" charset="-79"/>
                <a:cs typeface="Assistant Bold" panose="020B0604020202020204" charset="-79"/>
              </a:rPr>
              <a:t>¿Se están </a:t>
            </a:r>
            <a:r>
              <a:rPr lang="es-ES" sz="2250" b="1" dirty="0">
                <a:solidFill>
                  <a:srgbClr val="FFFFFF"/>
                </a:solidFill>
                <a:latin typeface="Assistant Bold" panose="020B0604020202020204" charset="-79"/>
                <a:cs typeface="Assistant Bold" panose="020B0604020202020204" charset="-79"/>
              </a:rPr>
              <a:t>implementando</a:t>
            </a:r>
            <a:r>
              <a:rPr lang="es-ES" sz="2250" dirty="0">
                <a:solidFill>
                  <a:srgbClr val="FFFFFF"/>
                </a:solidFill>
                <a:latin typeface="Assistant Bold" panose="020B0604020202020204" charset="-79"/>
                <a:cs typeface="Assistant Bold" panose="020B0604020202020204" charset="-79"/>
              </a:rPr>
              <a:t> las actividades tal como se planificó?</a:t>
            </a:r>
          </a:p>
          <a:p>
            <a:pPr marL="914400" indent="-914400">
              <a:buFontTx/>
              <a:buAutoNum type="arabicPeriod"/>
            </a:pPr>
            <a:endParaRPr lang="es-ES" sz="2250" dirty="0">
              <a:solidFill>
                <a:srgbClr val="FFFFFF"/>
              </a:solidFill>
              <a:latin typeface="Assistant Bold" panose="020B0604020202020204" charset="-79"/>
              <a:cs typeface="Assistant Bold" panose="020B0604020202020204" charset="-79"/>
            </a:endParaRPr>
          </a:p>
          <a:p>
            <a:pPr marL="914400" indent="-914400">
              <a:buFontTx/>
              <a:buAutoNum type="arabicPeriod"/>
            </a:pPr>
            <a:r>
              <a:rPr lang="es-ES" sz="2250" dirty="0">
                <a:solidFill>
                  <a:srgbClr val="FFFFFF"/>
                </a:solidFill>
                <a:latin typeface="Assistant Bold" panose="020B0604020202020204" charset="-79"/>
                <a:cs typeface="Assistant Bold" panose="020B0604020202020204" charset="-79"/>
              </a:rPr>
              <a:t>¿Se ajustan los </a:t>
            </a:r>
            <a:r>
              <a:rPr lang="es-ES" sz="2250" b="1" dirty="0">
                <a:solidFill>
                  <a:srgbClr val="FFFFFF"/>
                </a:solidFill>
                <a:latin typeface="Assistant Bold" panose="020B0604020202020204" charset="-79"/>
                <a:cs typeface="Assistant Bold" panose="020B0604020202020204" charset="-79"/>
              </a:rPr>
              <a:t>resultados </a:t>
            </a:r>
            <a:r>
              <a:rPr lang="es-ES" sz="2250" dirty="0">
                <a:solidFill>
                  <a:srgbClr val="FFFFFF"/>
                </a:solidFill>
                <a:latin typeface="Assistant Bold" panose="020B0604020202020204" charset="-79"/>
                <a:cs typeface="Assistant Bold" panose="020B0604020202020204" charset="-79"/>
              </a:rPr>
              <a:t>a las metas de desempeño?</a:t>
            </a:r>
          </a:p>
          <a:p>
            <a:endParaRPr lang="es-NI" sz="2250" dirty="0">
              <a:solidFill>
                <a:srgbClr val="FFFFFF"/>
              </a:solidFill>
            </a:endParaRPr>
          </a:p>
        </p:txBody>
      </p:sp>
      <p:sp>
        <p:nvSpPr>
          <p:cNvPr id="6" name="CuadroTexto 5">
            <a:extLst>
              <a:ext uri="{FF2B5EF4-FFF2-40B4-BE49-F238E27FC236}">
                <a16:creationId xmlns:a16="http://schemas.microsoft.com/office/drawing/2014/main" id="{918AC0F0-FD53-4B7E-AD05-D7AD92E9E8A3}"/>
              </a:ext>
            </a:extLst>
          </p:cNvPr>
          <p:cNvSpPr txBox="1"/>
          <p:nvPr/>
        </p:nvSpPr>
        <p:spPr>
          <a:xfrm>
            <a:off x="7484527" y="6343605"/>
            <a:ext cx="3594253" cy="253916"/>
          </a:xfrm>
          <a:prstGeom prst="rect">
            <a:avLst/>
          </a:prstGeom>
          <a:solidFill>
            <a:srgbClr val="000000"/>
          </a:solidFill>
        </p:spPr>
        <p:txBody>
          <a:bodyPr wrap="none" rtlCol="0">
            <a:spAutoFit/>
          </a:bodyPr>
          <a:lstStyle/>
          <a:p>
            <a:pPr algn="r">
              <a:spcAft>
                <a:spcPts val="900"/>
              </a:spcAft>
            </a:pPr>
            <a:r>
              <a:rPr lang="es-NI" sz="1050">
                <a:solidFill>
                  <a:srgbClr val="FFFFFF"/>
                </a:solidFill>
                <a:hlinkClick r:id="rId3" tooltip="https://gesvin.wordpress.com/2015/09/26/profesor-innovador-10-tips-para-tener-en-cuenta-articulo/">
                  <a:extLst>
                    <a:ext uri="{A12FA001-AC4F-418D-AE19-62706E023703}">
                      <ahyp:hlinkClr xmlns:ahyp="http://schemas.microsoft.com/office/drawing/2018/hyperlinkcolor" val="tx"/>
                    </a:ext>
                  </a:extLst>
                </a:hlinkClick>
              </a:rPr>
              <a:t>Esta foto</a:t>
            </a:r>
            <a:r>
              <a:rPr lang="es-NI" sz="1050">
                <a:solidFill>
                  <a:srgbClr val="FFFFFF"/>
                </a:solidFill>
              </a:rPr>
              <a:t> de Autor desconocido está bajo licencia </a:t>
            </a:r>
            <a:r>
              <a:rPr lang="es-NI" sz="105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s-NI" sz="1050">
              <a:solidFill>
                <a:srgbClr val="FFFFFF"/>
              </a:solidFill>
            </a:endParaRPr>
          </a:p>
        </p:txBody>
      </p:sp>
    </p:spTree>
    <p:extLst>
      <p:ext uri="{BB962C8B-B14F-4D97-AF65-F5344CB8AC3E}">
        <p14:creationId xmlns:p14="http://schemas.microsoft.com/office/powerpoint/2010/main" val="1974529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4878272"/>
          </a:xfrm>
          <a:prstGeom prst="rect">
            <a:avLst/>
          </a:prstGeom>
          <a:solidFill>
            <a:srgbClr val="C0E8DF"/>
          </a:solidFill>
        </p:spPr>
      </p:sp>
      <p:grpSp>
        <p:nvGrpSpPr>
          <p:cNvPr id="3" name="Group 3"/>
          <p:cNvGrpSpPr/>
          <p:nvPr/>
        </p:nvGrpSpPr>
        <p:grpSpPr>
          <a:xfrm>
            <a:off x="618556" y="0"/>
            <a:ext cx="63520" cy="10287000"/>
            <a:chOff x="0" y="0"/>
            <a:chExt cx="84693" cy="13716000"/>
          </a:xfrm>
        </p:grpSpPr>
        <p:sp>
          <p:nvSpPr>
            <p:cNvPr id="4" name="AutoShape 4"/>
            <p:cNvSpPr/>
            <p:nvPr/>
          </p:nvSpPr>
          <p:spPr>
            <a:xfrm>
              <a:off x="35961" y="1371600"/>
              <a:ext cx="12770" cy="12344400"/>
            </a:xfrm>
            <a:prstGeom prst="rect">
              <a:avLst/>
            </a:prstGeom>
            <a:solidFill>
              <a:srgbClr val="254E72"/>
            </a:solidFill>
          </p:spPr>
        </p:sp>
        <p:sp>
          <p:nvSpPr>
            <p:cNvPr id="5" name="AutoShape 5"/>
            <p:cNvSpPr/>
            <p:nvPr/>
          </p:nvSpPr>
          <p:spPr>
            <a:xfrm>
              <a:off x="0" y="0"/>
              <a:ext cx="84693" cy="1649458"/>
            </a:xfrm>
            <a:prstGeom prst="rect">
              <a:avLst/>
            </a:prstGeom>
            <a:solidFill>
              <a:srgbClr val="254E72"/>
            </a:solidFill>
          </p:spPr>
        </p:sp>
      </p:grpSp>
      <p:grpSp>
        <p:nvGrpSpPr>
          <p:cNvPr id="9" name="Group 9"/>
          <p:cNvGrpSpPr/>
          <p:nvPr/>
        </p:nvGrpSpPr>
        <p:grpSpPr>
          <a:xfrm>
            <a:off x="2608026" y="1115266"/>
            <a:ext cx="10681488" cy="3351410"/>
            <a:chOff x="0" y="0"/>
            <a:chExt cx="14241984" cy="4468546"/>
          </a:xfrm>
        </p:grpSpPr>
        <p:sp>
          <p:nvSpPr>
            <p:cNvPr id="10" name="TextBox 10"/>
            <p:cNvSpPr txBox="1"/>
            <p:nvPr/>
          </p:nvSpPr>
          <p:spPr>
            <a:xfrm>
              <a:off x="0" y="0"/>
              <a:ext cx="14241984" cy="2838384"/>
            </a:xfrm>
            <a:prstGeom prst="rect">
              <a:avLst/>
            </a:prstGeom>
          </p:spPr>
          <p:txBody>
            <a:bodyPr lIns="0" tIns="0" rIns="0" bIns="0" rtlCol="0" anchor="t">
              <a:spAutoFit/>
            </a:bodyPr>
            <a:lstStyle/>
            <a:p>
              <a:pPr>
                <a:lnSpc>
                  <a:spcPts val="8250"/>
                </a:lnSpc>
              </a:pPr>
              <a:r>
                <a:rPr lang="es-ES" sz="7500" spc="75" dirty="0">
                  <a:solidFill>
                    <a:srgbClr val="254E72"/>
                  </a:solidFill>
                  <a:latin typeface="Telegraf"/>
                </a:rPr>
                <a:t>El proceso de monitoreo estratégico</a:t>
              </a:r>
            </a:p>
          </p:txBody>
        </p:sp>
        <p:sp>
          <p:nvSpPr>
            <p:cNvPr id="11" name="TextBox 11"/>
            <p:cNvSpPr txBox="1"/>
            <p:nvPr/>
          </p:nvSpPr>
          <p:spPr>
            <a:xfrm>
              <a:off x="0" y="3325157"/>
              <a:ext cx="14241984" cy="1143389"/>
            </a:xfrm>
            <a:prstGeom prst="rect">
              <a:avLst/>
            </a:prstGeom>
          </p:spPr>
          <p:txBody>
            <a:bodyPr lIns="0" tIns="0" rIns="0" bIns="0" rtlCol="0" anchor="t">
              <a:spAutoFit/>
            </a:bodyPr>
            <a:lstStyle/>
            <a:p>
              <a:pPr>
                <a:lnSpc>
                  <a:spcPts val="3360"/>
                </a:lnSpc>
              </a:pPr>
              <a:r>
                <a:rPr lang="es-ES" sz="2800" spc="112" dirty="0">
                  <a:solidFill>
                    <a:srgbClr val="254E72"/>
                  </a:solidFill>
                  <a:latin typeface="Assistant Bold"/>
                </a:rPr>
                <a:t>Nota de orientación del Mecanismo de Coordinación de País: Monitoreo Estratégico- Octubre 2020</a:t>
              </a:r>
            </a:p>
          </p:txBody>
        </p:sp>
      </p:grpSp>
      <p:grpSp>
        <p:nvGrpSpPr>
          <p:cNvPr id="15" name="Group 15"/>
          <p:cNvGrpSpPr/>
          <p:nvPr/>
        </p:nvGrpSpPr>
        <p:grpSpPr>
          <a:xfrm rot="-10800000">
            <a:off x="16770298" y="1028700"/>
            <a:ext cx="489002" cy="489002"/>
            <a:chOff x="0" y="0"/>
            <a:chExt cx="652003" cy="652003"/>
          </a:xfrm>
        </p:grpSpPr>
        <p:grpSp>
          <p:nvGrpSpPr>
            <p:cNvPr id="16" name="Group 16"/>
            <p:cNvGrpSpPr>
              <a:grpSpLocks noChangeAspect="1"/>
            </p:cNvGrpSpPr>
            <p:nvPr/>
          </p:nvGrpSpPr>
          <p:grpSpPr>
            <a:xfrm rot="-10800000">
              <a:off x="0" y="0"/>
              <a:ext cx="652003" cy="652003"/>
              <a:chOff x="0" y="0"/>
              <a:chExt cx="6355080" cy="6355080"/>
            </a:xfrm>
          </p:grpSpPr>
          <p:sp>
            <p:nvSpPr>
              <p:cNvPr id="17" name="Freeform 1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9" name="Group 19"/>
          <p:cNvGrpSpPr/>
          <p:nvPr/>
        </p:nvGrpSpPr>
        <p:grpSpPr>
          <a:xfrm>
            <a:off x="16121229" y="1028700"/>
            <a:ext cx="489002" cy="489002"/>
            <a:chOff x="0" y="0"/>
            <a:chExt cx="652003" cy="652003"/>
          </a:xfrm>
        </p:grpSpPr>
        <p:grpSp>
          <p:nvGrpSpPr>
            <p:cNvPr id="20" name="Group 20"/>
            <p:cNvGrpSpPr>
              <a:grpSpLocks noChangeAspect="1"/>
            </p:cNvGrpSpPr>
            <p:nvPr/>
          </p:nvGrpSpPr>
          <p:grpSpPr>
            <a:xfrm rot="-10800000">
              <a:off x="0" y="0"/>
              <a:ext cx="652003" cy="652003"/>
              <a:chOff x="0" y="0"/>
              <a:chExt cx="6355080" cy="6355080"/>
            </a:xfrm>
          </p:grpSpPr>
          <p:sp>
            <p:nvSpPr>
              <p:cNvPr id="21" name="Freeform 21"/>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6" name="Grupo 5">
            <a:extLst>
              <a:ext uri="{FF2B5EF4-FFF2-40B4-BE49-F238E27FC236}">
                <a16:creationId xmlns:a16="http://schemas.microsoft.com/office/drawing/2014/main" id="{32B558B7-0F3B-A034-4322-0E65800D7D4A}"/>
              </a:ext>
            </a:extLst>
          </p:cNvPr>
          <p:cNvGrpSpPr/>
          <p:nvPr/>
        </p:nvGrpSpPr>
        <p:grpSpPr>
          <a:xfrm>
            <a:off x="1081631" y="5990074"/>
            <a:ext cx="16738278" cy="2603445"/>
            <a:chOff x="228600" y="266700"/>
            <a:chExt cx="17373600" cy="1143000"/>
          </a:xfrm>
        </p:grpSpPr>
        <p:sp>
          <p:nvSpPr>
            <p:cNvPr id="7" name="Rectángulo 6">
              <a:extLst>
                <a:ext uri="{FF2B5EF4-FFF2-40B4-BE49-F238E27FC236}">
                  <a16:creationId xmlns:a16="http://schemas.microsoft.com/office/drawing/2014/main" id="{CF1BDFA1-4392-64A6-70C2-548282F62C8D}"/>
                </a:ext>
              </a:extLst>
            </p:cNvPr>
            <p:cNvSpPr/>
            <p:nvPr/>
          </p:nvSpPr>
          <p:spPr>
            <a:xfrm>
              <a:off x="228600" y="266700"/>
              <a:ext cx="4343400"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sz="2000" b="1" dirty="0"/>
                <a:t>RECOPILAR INFORMACIÓN </a:t>
              </a:r>
            </a:p>
          </p:txBody>
        </p:sp>
        <p:sp>
          <p:nvSpPr>
            <p:cNvPr id="8" name="Rectángulo 7">
              <a:extLst>
                <a:ext uri="{FF2B5EF4-FFF2-40B4-BE49-F238E27FC236}">
                  <a16:creationId xmlns:a16="http://schemas.microsoft.com/office/drawing/2014/main" id="{D769B749-309E-25C1-A862-2CDB74050F34}"/>
                </a:ext>
              </a:extLst>
            </p:cNvPr>
            <p:cNvSpPr/>
            <p:nvPr/>
          </p:nvSpPr>
          <p:spPr>
            <a:xfrm>
              <a:off x="4572000" y="266700"/>
              <a:ext cx="4343400" cy="1143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sz="2000" b="1" dirty="0">
                  <a:solidFill>
                    <a:schemeClr val="tx1"/>
                  </a:solidFill>
                </a:rPr>
                <a:t>ANALIZAR INFORMACIÓN</a:t>
              </a:r>
            </a:p>
          </p:txBody>
        </p:sp>
        <p:sp>
          <p:nvSpPr>
            <p:cNvPr id="12" name="Rectángulo 11">
              <a:extLst>
                <a:ext uri="{FF2B5EF4-FFF2-40B4-BE49-F238E27FC236}">
                  <a16:creationId xmlns:a16="http://schemas.microsoft.com/office/drawing/2014/main" id="{987FCC16-FB4D-BD26-3E3E-32B8801404FA}"/>
                </a:ext>
              </a:extLst>
            </p:cNvPr>
            <p:cNvSpPr/>
            <p:nvPr/>
          </p:nvSpPr>
          <p:spPr>
            <a:xfrm>
              <a:off x="8915400" y="266700"/>
              <a:ext cx="4343400" cy="114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sz="2000" b="1" dirty="0">
                  <a:solidFill>
                    <a:schemeClr val="bg1"/>
                  </a:solidFill>
                </a:rPr>
                <a:t>RECOMENDAR ACCIONES </a:t>
              </a:r>
            </a:p>
          </p:txBody>
        </p:sp>
        <p:sp>
          <p:nvSpPr>
            <p:cNvPr id="13" name="Rectángulo 12">
              <a:extLst>
                <a:ext uri="{FF2B5EF4-FFF2-40B4-BE49-F238E27FC236}">
                  <a16:creationId xmlns:a16="http://schemas.microsoft.com/office/drawing/2014/main" id="{2E76D62E-25EC-9D47-9ECE-7EB6AA6D5158}"/>
                </a:ext>
              </a:extLst>
            </p:cNvPr>
            <p:cNvSpPr/>
            <p:nvPr/>
          </p:nvSpPr>
          <p:spPr>
            <a:xfrm>
              <a:off x="13258800" y="266700"/>
              <a:ext cx="43434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sz="2000" b="1" dirty="0">
                  <a:solidFill>
                    <a:schemeClr val="bg1"/>
                  </a:solidFill>
                </a:rPr>
                <a:t>SEGUIMIENTO Y PRESENTACIÓN DE INFORME</a:t>
              </a:r>
            </a:p>
          </p:txBody>
        </p:sp>
      </p:grpSp>
      <p:cxnSp>
        <p:nvCxnSpPr>
          <p:cNvPr id="23" name="Conector: angular 22">
            <a:extLst>
              <a:ext uri="{FF2B5EF4-FFF2-40B4-BE49-F238E27FC236}">
                <a16:creationId xmlns:a16="http://schemas.microsoft.com/office/drawing/2014/main" id="{73A89EF4-C830-ADF7-05AC-79CEF2825C07}"/>
              </a:ext>
            </a:extLst>
          </p:cNvPr>
          <p:cNvCxnSpPr>
            <a:cxnSpLocks/>
            <a:stCxn id="13" idx="3"/>
          </p:cNvCxnSpPr>
          <p:nvPr/>
        </p:nvCxnSpPr>
        <p:spPr>
          <a:xfrm flipH="1">
            <a:off x="3173916" y="7291797"/>
            <a:ext cx="14645994" cy="1301722"/>
          </a:xfrm>
          <a:prstGeom prst="bentConnector5">
            <a:avLst>
              <a:gd name="adj1" fmla="val -1561"/>
              <a:gd name="adj2" fmla="val 157473"/>
              <a:gd name="adj3" fmla="val 9990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522202" cy="10287000"/>
          </a:xfrm>
          <a:prstGeom prst="rect">
            <a:avLst/>
          </a:prstGeom>
          <a:solidFill>
            <a:srgbClr val="254E72"/>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FEFFFF"/>
            </a:solidFill>
          </p:spPr>
        </p:sp>
        <p:sp>
          <p:nvSpPr>
            <p:cNvPr id="5" name="AutoShape 5"/>
            <p:cNvSpPr/>
            <p:nvPr/>
          </p:nvSpPr>
          <p:spPr>
            <a:xfrm>
              <a:off x="0" y="0"/>
              <a:ext cx="84693" cy="1649458"/>
            </a:xfrm>
            <a:prstGeom prst="rect">
              <a:avLst/>
            </a:prstGeom>
            <a:solidFill>
              <a:srgbClr val="C0E8DF"/>
            </a:solidFill>
          </p:spPr>
        </p:sp>
      </p:grpSp>
      <p:sp>
        <p:nvSpPr>
          <p:cNvPr id="6" name="TextBox 6"/>
          <p:cNvSpPr txBox="1"/>
          <p:nvPr/>
        </p:nvSpPr>
        <p:spPr>
          <a:xfrm>
            <a:off x="1505268" y="2916258"/>
            <a:ext cx="4463692" cy="1692771"/>
          </a:xfrm>
          <a:prstGeom prst="rect">
            <a:avLst/>
          </a:prstGeom>
        </p:spPr>
        <p:txBody>
          <a:bodyPr wrap="square" lIns="0" tIns="0" rIns="0" bIns="0" rtlCol="0" anchor="t">
            <a:spAutoFit/>
          </a:bodyPr>
          <a:lstStyle/>
          <a:p>
            <a:pPr>
              <a:lnSpc>
                <a:spcPts val="6600"/>
              </a:lnSpc>
            </a:pPr>
            <a:r>
              <a:rPr lang="es-ES" sz="5500" dirty="0">
                <a:solidFill>
                  <a:srgbClr val="FEFFFF"/>
                </a:solidFill>
                <a:latin typeface="Telegraf"/>
              </a:rPr>
              <a:t>Recopilar información</a:t>
            </a:r>
          </a:p>
        </p:txBody>
      </p:sp>
      <p:sp>
        <p:nvSpPr>
          <p:cNvPr id="8" name="TextBox 8"/>
          <p:cNvSpPr txBox="1"/>
          <p:nvPr/>
        </p:nvSpPr>
        <p:spPr>
          <a:xfrm>
            <a:off x="6982691" y="1730923"/>
            <a:ext cx="10401300" cy="1139030"/>
          </a:xfrm>
          <a:prstGeom prst="rect">
            <a:avLst/>
          </a:prstGeom>
        </p:spPr>
        <p:txBody>
          <a:bodyPr wrap="square" lIns="0" tIns="0" rIns="0" bIns="0" rtlCol="0" anchor="t">
            <a:spAutoFit/>
          </a:bodyPr>
          <a:lstStyle/>
          <a:p>
            <a:pPr>
              <a:lnSpc>
                <a:spcPts val="3000"/>
              </a:lnSpc>
            </a:pPr>
            <a:r>
              <a:rPr lang="es-ES" sz="2400" spc="100" dirty="0">
                <a:solidFill>
                  <a:srgbClr val="254E72"/>
                </a:solidFill>
                <a:latin typeface="Assistant Regular Bold"/>
              </a:rPr>
              <a:t>El comité de monitoreo estratégico, apoyado por la Secretaría del MCP, recopila información de forma periódica procedente de diversas fuentes, que pueden incluir:</a:t>
            </a:r>
            <a:endParaRPr lang="en-US" sz="2400" spc="100" dirty="0">
              <a:solidFill>
                <a:srgbClr val="254E72"/>
              </a:solidFill>
              <a:latin typeface="Assistant Regular Bold"/>
            </a:endParaRPr>
          </a:p>
        </p:txBody>
      </p:sp>
      <p:grpSp>
        <p:nvGrpSpPr>
          <p:cNvPr id="31" name="Group 31"/>
          <p:cNvGrpSpPr/>
          <p:nvPr/>
        </p:nvGrpSpPr>
        <p:grpSpPr>
          <a:xfrm rot="-10800000">
            <a:off x="2800403" y="8769298"/>
            <a:ext cx="489002" cy="489002"/>
            <a:chOff x="0" y="0"/>
            <a:chExt cx="652003" cy="652003"/>
          </a:xfrm>
        </p:grpSpPr>
        <p:grpSp>
          <p:nvGrpSpPr>
            <p:cNvPr id="32" name="Group 32"/>
            <p:cNvGrpSpPr>
              <a:grpSpLocks noChangeAspect="1"/>
            </p:cNvGrpSpPr>
            <p:nvPr/>
          </p:nvGrpSpPr>
          <p:grpSpPr>
            <a:xfrm rot="-10800000">
              <a:off x="0" y="0"/>
              <a:ext cx="652003" cy="652003"/>
              <a:chOff x="0" y="0"/>
              <a:chExt cx="6355080" cy="6355080"/>
            </a:xfrm>
          </p:grpSpPr>
          <p:sp>
            <p:nvSpPr>
              <p:cNvPr id="33" name="Freeform 3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4" name="Picture 3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35" name="Group 35"/>
          <p:cNvGrpSpPr/>
          <p:nvPr/>
        </p:nvGrpSpPr>
        <p:grpSpPr>
          <a:xfrm>
            <a:off x="2151334" y="8769298"/>
            <a:ext cx="489002" cy="489002"/>
            <a:chOff x="0" y="0"/>
            <a:chExt cx="652003" cy="652003"/>
          </a:xfrm>
        </p:grpSpPr>
        <p:grpSp>
          <p:nvGrpSpPr>
            <p:cNvPr id="36" name="Group 36"/>
            <p:cNvGrpSpPr>
              <a:grpSpLocks noChangeAspect="1"/>
            </p:cNvGrpSpPr>
            <p:nvPr/>
          </p:nvGrpSpPr>
          <p:grpSpPr>
            <a:xfrm rot="-10800000">
              <a:off x="0" y="0"/>
              <a:ext cx="652003" cy="652003"/>
              <a:chOff x="0" y="0"/>
              <a:chExt cx="6355080" cy="6355080"/>
            </a:xfrm>
          </p:grpSpPr>
          <p:sp>
            <p:nvSpPr>
              <p:cNvPr id="37" name="Freeform 3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8" name="Picture 3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7" name="Imagen 6">
            <a:extLst>
              <a:ext uri="{FF2B5EF4-FFF2-40B4-BE49-F238E27FC236}">
                <a16:creationId xmlns:a16="http://schemas.microsoft.com/office/drawing/2014/main" id="{9FD810A0-DA02-4CFC-6E7B-EE8C594A34BF}"/>
              </a:ext>
            </a:extLst>
          </p:cNvPr>
          <p:cNvPicPr>
            <a:picLocks noChangeAspect="1"/>
          </p:cNvPicPr>
          <p:nvPr/>
        </p:nvPicPr>
        <p:blipFill>
          <a:blip r:embed="rId4"/>
          <a:stretch>
            <a:fillRect/>
          </a:stretch>
        </p:blipFill>
        <p:spPr>
          <a:xfrm>
            <a:off x="6522202" y="361038"/>
            <a:ext cx="3731075" cy="634039"/>
          </a:xfrm>
          <a:prstGeom prst="rect">
            <a:avLst/>
          </a:prstGeom>
        </p:spPr>
      </p:pic>
      <p:pic>
        <p:nvPicPr>
          <p:cNvPr id="9" name="Imagen 8">
            <a:extLst>
              <a:ext uri="{FF2B5EF4-FFF2-40B4-BE49-F238E27FC236}">
                <a16:creationId xmlns:a16="http://schemas.microsoft.com/office/drawing/2014/main" id="{1709EF3D-A5F8-1B82-9777-7CCE3E2B4C36}"/>
              </a:ext>
            </a:extLst>
          </p:cNvPr>
          <p:cNvPicPr>
            <a:picLocks noChangeAspect="1"/>
          </p:cNvPicPr>
          <p:nvPr/>
        </p:nvPicPr>
        <p:blipFill>
          <a:blip r:embed="rId5"/>
          <a:stretch>
            <a:fillRect/>
          </a:stretch>
        </p:blipFill>
        <p:spPr>
          <a:xfrm>
            <a:off x="13238183" y="216552"/>
            <a:ext cx="4467039" cy="1030313"/>
          </a:xfrm>
          <a:prstGeom prst="rect">
            <a:avLst/>
          </a:prstGeom>
        </p:spPr>
      </p:pic>
      <p:sp>
        <p:nvSpPr>
          <p:cNvPr id="10" name="Rounded Rectangle 51">
            <a:extLst>
              <a:ext uri="{FF2B5EF4-FFF2-40B4-BE49-F238E27FC236}">
                <a16:creationId xmlns:a16="http://schemas.microsoft.com/office/drawing/2014/main" id="{83B5E926-0654-3C5E-4709-E5F7039F8A9B}"/>
              </a:ext>
            </a:extLst>
          </p:cNvPr>
          <p:cNvSpPr/>
          <p:nvPr/>
        </p:nvSpPr>
        <p:spPr>
          <a:xfrm rot="16200000" flipH="1">
            <a:off x="6884106" y="3299938"/>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1" name="CuadroTexto 10">
            <a:extLst>
              <a:ext uri="{FF2B5EF4-FFF2-40B4-BE49-F238E27FC236}">
                <a16:creationId xmlns:a16="http://schemas.microsoft.com/office/drawing/2014/main" id="{95CF6096-4327-0D9B-29E6-005EB4BCDA4B}"/>
              </a:ext>
            </a:extLst>
          </p:cNvPr>
          <p:cNvSpPr txBox="1"/>
          <p:nvPr/>
        </p:nvSpPr>
        <p:spPr>
          <a:xfrm>
            <a:off x="7600960" y="3284168"/>
            <a:ext cx="10229840" cy="1595821"/>
          </a:xfrm>
          <a:prstGeom prst="rect">
            <a:avLst/>
          </a:prstGeom>
          <a:noFill/>
        </p:spPr>
        <p:txBody>
          <a:bodyPr wrap="square">
            <a:spAutoFit/>
          </a:bodyPr>
          <a:lstStyle/>
          <a:p>
            <a:pPr>
              <a:lnSpc>
                <a:spcPts val="3000"/>
              </a:lnSpc>
            </a:pPr>
            <a:r>
              <a:rPr lang="es-ES" sz="1800" spc="100" dirty="0">
                <a:solidFill>
                  <a:srgbClr val="254E72"/>
                </a:solidFill>
                <a:latin typeface="Assistant Regular Bold"/>
              </a:rPr>
              <a:t>El comité de monitoreo estratégico acordará con el RP las plantillas y herramientas de presentación de datos de forma regular (trimestralmente) para ver los signos vitales (Programático, financiero, gestión y cofinanciamiento) de implementación de la subvención.</a:t>
            </a:r>
          </a:p>
        </p:txBody>
      </p:sp>
      <p:sp>
        <p:nvSpPr>
          <p:cNvPr id="12" name="Rounded Rectangle 51">
            <a:extLst>
              <a:ext uri="{FF2B5EF4-FFF2-40B4-BE49-F238E27FC236}">
                <a16:creationId xmlns:a16="http://schemas.microsoft.com/office/drawing/2014/main" id="{3879C1AC-983B-7306-F1B0-904398A887A5}"/>
              </a:ext>
            </a:extLst>
          </p:cNvPr>
          <p:cNvSpPr/>
          <p:nvPr/>
        </p:nvSpPr>
        <p:spPr>
          <a:xfrm rot="16200000" flipH="1">
            <a:off x="6884106" y="5264035"/>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3" name="CuadroTexto 12">
            <a:extLst>
              <a:ext uri="{FF2B5EF4-FFF2-40B4-BE49-F238E27FC236}">
                <a16:creationId xmlns:a16="http://schemas.microsoft.com/office/drawing/2014/main" id="{02D1F903-CFE6-E48B-A48F-E1BFC94A4A04}"/>
              </a:ext>
            </a:extLst>
          </p:cNvPr>
          <p:cNvSpPr txBox="1"/>
          <p:nvPr/>
        </p:nvSpPr>
        <p:spPr>
          <a:xfrm>
            <a:off x="7600960" y="5194396"/>
            <a:ext cx="10229840" cy="1595821"/>
          </a:xfrm>
          <a:prstGeom prst="rect">
            <a:avLst/>
          </a:prstGeom>
          <a:noFill/>
        </p:spPr>
        <p:txBody>
          <a:bodyPr wrap="square">
            <a:spAutoFit/>
          </a:bodyPr>
          <a:lstStyle/>
          <a:p>
            <a:pPr>
              <a:lnSpc>
                <a:spcPts val="3000"/>
              </a:lnSpc>
            </a:pPr>
            <a:r>
              <a:rPr lang="es-ES" sz="1800" spc="100" dirty="0">
                <a:solidFill>
                  <a:srgbClr val="254E72"/>
                </a:solidFill>
                <a:latin typeface="Assistant Regular Bold"/>
              </a:rPr>
              <a:t>Información sobre la subvención disponible  por parte del Fondo</a:t>
            </a:r>
            <a:r>
              <a:rPr lang="es-ES" spc="100" dirty="0">
                <a:solidFill>
                  <a:srgbClr val="254E72"/>
                </a:solidFill>
                <a:latin typeface="Assistant Regular Bold"/>
              </a:rPr>
              <a:t> Mundial.</a:t>
            </a:r>
          </a:p>
          <a:p>
            <a:pPr marL="285750" indent="-285750">
              <a:lnSpc>
                <a:spcPts val="3000"/>
              </a:lnSpc>
              <a:buFont typeface="Arial" panose="020B0604020202020204" pitchFamily="34" charset="0"/>
              <a:buChar char="•"/>
            </a:pPr>
            <a:r>
              <a:rPr lang="es-ES" spc="100" dirty="0">
                <a:solidFill>
                  <a:srgbClr val="254E72"/>
                </a:solidFill>
                <a:latin typeface="Assistant Regular Bold"/>
              </a:rPr>
              <a:t>Informacion en el sitio web de Fondo Mundial.</a:t>
            </a:r>
          </a:p>
          <a:p>
            <a:pPr marL="285750" indent="-285750">
              <a:lnSpc>
                <a:spcPts val="3000"/>
              </a:lnSpc>
              <a:buFont typeface="Arial" panose="020B0604020202020204" pitchFamily="34" charset="0"/>
              <a:buChar char="•"/>
            </a:pPr>
            <a:r>
              <a:rPr lang="es-ES" spc="100" dirty="0">
                <a:solidFill>
                  <a:srgbClr val="254E72"/>
                </a:solidFill>
                <a:latin typeface="Assistant Regular Bold"/>
              </a:rPr>
              <a:t>Cartas de gestión presentadas por los equipos de país y otra información suministrada por el Fondo Mundial</a:t>
            </a:r>
            <a:endParaRPr lang="es-ES" sz="1800" spc="100" dirty="0">
              <a:solidFill>
                <a:srgbClr val="254E72"/>
              </a:solidFill>
              <a:latin typeface="Assistant Regular Bold"/>
            </a:endParaRPr>
          </a:p>
        </p:txBody>
      </p:sp>
      <p:sp>
        <p:nvSpPr>
          <p:cNvPr id="15" name="TextBox 8">
            <a:extLst>
              <a:ext uri="{FF2B5EF4-FFF2-40B4-BE49-F238E27FC236}">
                <a16:creationId xmlns:a16="http://schemas.microsoft.com/office/drawing/2014/main" id="{4A567DC7-1A42-838B-599B-5E889AE64B7C}"/>
              </a:ext>
            </a:extLst>
          </p:cNvPr>
          <p:cNvSpPr txBox="1"/>
          <p:nvPr/>
        </p:nvSpPr>
        <p:spPr>
          <a:xfrm>
            <a:off x="7600960" y="7145159"/>
            <a:ext cx="10116595" cy="441659"/>
          </a:xfrm>
          <a:prstGeom prst="rect">
            <a:avLst/>
          </a:prstGeom>
          <a:noFill/>
        </p:spPr>
        <p:txBody>
          <a:bodyPr wrap="square">
            <a:spAutoFit/>
          </a:bodyPr>
          <a:lstStyle>
            <a:defPPr>
              <a:defRPr lang="en-US"/>
            </a:defPPr>
            <a:lvl1pPr>
              <a:lnSpc>
                <a:spcPts val="3000"/>
              </a:lnSpc>
              <a:defRPr spc="100">
                <a:solidFill>
                  <a:srgbClr val="254E72"/>
                </a:solidFill>
                <a:latin typeface="Assistant Regular Bold"/>
              </a:defRPr>
            </a:lvl1pPr>
          </a:lstStyle>
          <a:p>
            <a:r>
              <a:rPr lang="es-ES" dirty="0"/>
              <a:t>Informes/base de datos epidemiológicos del programa nacional de enfermedades.</a:t>
            </a:r>
          </a:p>
        </p:txBody>
      </p:sp>
      <p:sp>
        <p:nvSpPr>
          <p:cNvPr id="16" name="Rounded Rectangle 51">
            <a:extLst>
              <a:ext uri="{FF2B5EF4-FFF2-40B4-BE49-F238E27FC236}">
                <a16:creationId xmlns:a16="http://schemas.microsoft.com/office/drawing/2014/main" id="{DDFB15E3-B542-627A-05C2-EA5891DBFAE3}"/>
              </a:ext>
            </a:extLst>
          </p:cNvPr>
          <p:cNvSpPr/>
          <p:nvPr/>
        </p:nvSpPr>
        <p:spPr>
          <a:xfrm rot="16200000" flipH="1">
            <a:off x="6884106" y="7037757"/>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7" name="Rounded Rectangle 51">
            <a:extLst>
              <a:ext uri="{FF2B5EF4-FFF2-40B4-BE49-F238E27FC236}">
                <a16:creationId xmlns:a16="http://schemas.microsoft.com/office/drawing/2014/main" id="{DD1F48C6-D0C9-97BA-8509-5F78F21C38F2}"/>
              </a:ext>
            </a:extLst>
          </p:cNvPr>
          <p:cNvSpPr/>
          <p:nvPr/>
        </p:nvSpPr>
        <p:spPr>
          <a:xfrm rot="16200000" flipH="1">
            <a:off x="6884106" y="8218078"/>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18" name="CuadroTexto 17">
            <a:extLst>
              <a:ext uri="{FF2B5EF4-FFF2-40B4-BE49-F238E27FC236}">
                <a16:creationId xmlns:a16="http://schemas.microsoft.com/office/drawing/2014/main" id="{469A0ADD-B308-7B03-658F-A05AB90D6A83}"/>
              </a:ext>
            </a:extLst>
          </p:cNvPr>
          <p:cNvSpPr txBox="1"/>
          <p:nvPr/>
        </p:nvSpPr>
        <p:spPr>
          <a:xfrm>
            <a:off x="7600960" y="8198717"/>
            <a:ext cx="10104262" cy="826380"/>
          </a:xfrm>
          <a:prstGeom prst="rect">
            <a:avLst/>
          </a:prstGeom>
          <a:noFill/>
        </p:spPr>
        <p:txBody>
          <a:bodyPr wrap="square">
            <a:spAutoFit/>
          </a:bodyPr>
          <a:lstStyle>
            <a:defPPr>
              <a:defRPr lang="en-US"/>
            </a:defPPr>
            <a:lvl1pPr>
              <a:lnSpc>
                <a:spcPts val="3000"/>
              </a:lnSpc>
              <a:defRPr spc="100">
                <a:solidFill>
                  <a:srgbClr val="254E72"/>
                </a:solidFill>
                <a:latin typeface="Assistant Regular Bold"/>
              </a:defRPr>
            </a:lvl1pPr>
          </a:lstStyle>
          <a:p>
            <a:r>
              <a:rPr lang="es-ES" dirty="0"/>
              <a:t>Información de personas que viven con las enfermedades o </a:t>
            </a:r>
            <a:r>
              <a:rPr lang="es-ES" dirty="0">
                <a:highlight>
                  <a:srgbClr val="FFFF00"/>
                </a:highlight>
              </a:rPr>
              <a:t>iniciativas de seguimiento comunitarias </a:t>
            </a:r>
            <a:r>
              <a:rPr lang="es-ES" dirty="0"/>
              <a:t>presentes en el país.</a:t>
            </a:r>
          </a:p>
        </p:txBody>
      </p:sp>
      <p:sp>
        <p:nvSpPr>
          <p:cNvPr id="19" name="Rounded Rectangle 51">
            <a:extLst>
              <a:ext uri="{FF2B5EF4-FFF2-40B4-BE49-F238E27FC236}">
                <a16:creationId xmlns:a16="http://schemas.microsoft.com/office/drawing/2014/main" id="{CB3DA8BE-C820-FC89-93EA-9EDA2AE2455E}"/>
              </a:ext>
            </a:extLst>
          </p:cNvPr>
          <p:cNvSpPr/>
          <p:nvPr/>
        </p:nvSpPr>
        <p:spPr>
          <a:xfrm rot="16200000" flipH="1">
            <a:off x="6884106" y="9544652"/>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20" name="CuadroTexto 19">
            <a:extLst>
              <a:ext uri="{FF2B5EF4-FFF2-40B4-BE49-F238E27FC236}">
                <a16:creationId xmlns:a16="http://schemas.microsoft.com/office/drawing/2014/main" id="{25DB055D-7E2E-5D60-3A43-A3FEF38CA949}"/>
              </a:ext>
            </a:extLst>
          </p:cNvPr>
          <p:cNvSpPr txBox="1"/>
          <p:nvPr/>
        </p:nvSpPr>
        <p:spPr>
          <a:xfrm>
            <a:off x="7600960" y="9636996"/>
            <a:ext cx="6556142" cy="433452"/>
          </a:xfrm>
          <a:prstGeom prst="rect">
            <a:avLst/>
          </a:prstGeom>
          <a:noFill/>
        </p:spPr>
        <p:txBody>
          <a:bodyPr wrap="square">
            <a:spAutoFit/>
          </a:bodyPr>
          <a:lstStyle>
            <a:defPPr>
              <a:defRPr lang="en-US"/>
            </a:defPPr>
            <a:lvl1pPr>
              <a:lnSpc>
                <a:spcPts val="3000"/>
              </a:lnSpc>
              <a:defRPr spc="100">
                <a:solidFill>
                  <a:srgbClr val="254E72"/>
                </a:solidFill>
                <a:latin typeface="Assistant Regular Bold"/>
              </a:defRPr>
            </a:lvl1pPr>
          </a:lstStyle>
          <a:p>
            <a:r>
              <a:rPr lang="es-ES" dirty="0"/>
              <a:t>Otra información nacional pertinente.</a:t>
            </a:r>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5" grpId="0"/>
      <p:bldP spid="16" grpId="0" animBg="1"/>
      <p:bldP spid="17" grpId="0" animBg="1"/>
      <p:bldP spid="18" grpId="0"/>
      <p:bldP spid="19" grpId="0" animBg="1"/>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0" y="986837"/>
            <a:ext cx="18288000" cy="63520"/>
            <a:chOff x="0" y="0"/>
            <a:chExt cx="24384000" cy="84693"/>
          </a:xfrm>
        </p:grpSpPr>
        <p:sp>
          <p:nvSpPr>
            <p:cNvPr id="5" name="AutoShape 5"/>
            <p:cNvSpPr/>
            <p:nvPr/>
          </p:nvSpPr>
          <p:spPr>
            <a:xfrm>
              <a:off x="0" y="35963"/>
              <a:ext cx="24384000" cy="12766"/>
            </a:xfrm>
            <a:prstGeom prst="rect">
              <a:avLst/>
            </a:prstGeom>
            <a:solidFill>
              <a:srgbClr val="254E72"/>
            </a:solidFill>
          </p:spPr>
        </p:sp>
        <p:sp>
          <p:nvSpPr>
            <p:cNvPr id="6" name="AutoShape 6"/>
            <p:cNvSpPr/>
            <p:nvPr/>
          </p:nvSpPr>
          <p:spPr>
            <a:xfrm rot="-5400000">
              <a:off x="782383" y="-782383"/>
              <a:ext cx="84693" cy="1649458"/>
            </a:xfrm>
            <a:prstGeom prst="rect">
              <a:avLst/>
            </a:prstGeom>
            <a:solidFill>
              <a:srgbClr val="254E72"/>
            </a:solidFill>
          </p:spPr>
        </p:sp>
      </p:grpSp>
      <p:grpSp>
        <p:nvGrpSpPr>
          <p:cNvPr id="7" name="Group 7"/>
          <p:cNvGrpSpPr/>
          <p:nvPr/>
        </p:nvGrpSpPr>
        <p:grpSpPr>
          <a:xfrm rot="-10800000">
            <a:off x="16770298" y="8769298"/>
            <a:ext cx="489002" cy="489002"/>
            <a:chOff x="0" y="0"/>
            <a:chExt cx="652003" cy="652003"/>
          </a:xfrm>
        </p:grpSpPr>
        <p:grpSp>
          <p:nvGrpSpPr>
            <p:cNvPr id="8" name="Group 8"/>
            <p:cNvGrpSpPr>
              <a:grpSpLocks noChangeAspect="1"/>
            </p:cNvGrpSpPr>
            <p:nvPr/>
          </p:nvGrpSpPr>
          <p:grpSpPr>
            <a:xfrm rot="-10800000">
              <a:off x="0" y="0"/>
              <a:ext cx="652003" cy="652003"/>
              <a:chOff x="0" y="0"/>
              <a:chExt cx="6355080" cy="6355080"/>
            </a:xfrm>
          </p:grpSpPr>
          <p:sp>
            <p:nvSpPr>
              <p:cNvPr id="9" name="Freeform 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1" name="Group 11"/>
          <p:cNvGrpSpPr/>
          <p:nvPr/>
        </p:nvGrpSpPr>
        <p:grpSpPr>
          <a:xfrm>
            <a:off x="16121229" y="8769298"/>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sp>
        <p:nvSpPr>
          <p:cNvPr id="16" name="CuadroTexto 15">
            <a:extLst>
              <a:ext uri="{FF2B5EF4-FFF2-40B4-BE49-F238E27FC236}">
                <a16:creationId xmlns:a16="http://schemas.microsoft.com/office/drawing/2014/main" id="{2D664710-6679-4E31-85E5-AB8508E3F504}"/>
              </a:ext>
            </a:extLst>
          </p:cNvPr>
          <p:cNvSpPr txBox="1"/>
          <p:nvPr/>
        </p:nvSpPr>
        <p:spPr>
          <a:xfrm>
            <a:off x="618547" y="4666446"/>
            <a:ext cx="5186913" cy="954107"/>
          </a:xfrm>
          <a:prstGeom prst="rect">
            <a:avLst/>
          </a:prstGeom>
          <a:noFill/>
        </p:spPr>
        <p:txBody>
          <a:bodyPr wrap="square">
            <a:spAutoFit/>
          </a:bodyPr>
          <a:lstStyle/>
          <a:p>
            <a:r>
              <a:rPr lang="es-ES" sz="2800" spc="112" dirty="0">
                <a:solidFill>
                  <a:srgbClr val="254E72"/>
                </a:solidFill>
                <a:latin typeface="Assistant Bold"/>
              </a:rPr>
              <a:t>Ejemplos de actividades de recopilación de información: </a:t>
            </a:r>
            <a:endParaRPr lang="es-NI" sz="2800" spc="112" dirty="0">
              <a:solidFill>
                <a:srgbClr val="254E72"/>
              </a:solidFill>
              <a:latin typeface="Assistant Bold"/>
            </a:endParaRPr>
          </a:p>
        </p:txBody>
      </p:sp>
      <p:sp>
        <p:nvSpPr>
          <p:cNvPr id="17" name="AutoShape 6">
            <a:extLst>
              <a:ext uri="{FF2B5EF4-FFF2-40B4-BE49-F238E27FC236}">
                <a16:creationId xmlns:a16="http://schemas.microsoft.com/office/drawing/2014/main" id="{F8066661-605E-43A3-A5B9-83CF667DDA57}"/>
              </a:ext>
            </a:extLst>
          </p:cNvPr>
          <p:cNvSpPr/>
          <p:nvPr/>
        </p:nvSpPr>
        <p:spPr>
          <a:xfrm>
            <a:off x="7401722" y="1923403"/>
            <a:ext cx="151558" cy="153693"/>
          </a:xfrm>
          <a:prstGeom prst="rect">
            <a:avLst/>
          </a:prstGeom>
          <a:solidFill>
            <a:srgbClr val="254E72"/>
          </a:solidFill>
        </p:spPr>
      </p:sp>
      <p:grpSp>
        <p:nvGrpSpPr>
          <p:cNvPr id="18" name="Group 8">
            <a:extLst>
              <a:ext uri="{FF2B5EF4-FFF2-40B4-BE49-F238E27FC236}">
                <a16:creationId xmlns:a16="http://schemas.microsoft.com/office/drawing/2014/main" id="{FA108D29-72EF-4ADC-86B3-F1B2B70084B3}"/>
              </a:ext>
            </a:extLst>
          </p:cNvPr>
          <p:cNvGrpSpPr/>
          <p:nvPr/>
        </p:nvGrpSpPr>
        <p:grpSpPr>
          <a:xfrm>
            <a:off x="7911532" y="1790700"/>
            <a:ext cx="3976510" cy="2588067"/>
            <a:chOff x="-1" y="0"/>
            <a:chExt cx="4847932" cy="3450757"/>
          </a:xfrm>
        </p:grpSpPr>
        <p:sp>
          <p:nvSpPr>
            <p:cNvPr id="19" name="TextBox 9">
              <a:extLst>
                <a:ext uri="{FF2B5EF4-FFF2-40B4-BE49-F238E27FC236}">
                  <a16:creationId xmlns:a16="http://schemas.microsoft.com/office/drawing/2014/main" id="{7140AC67-780F-4682-8297-94A2713E4EB9}"/>
                </a:ext>
              </a:extLst>
            </p:cNvPr>
            <p:cNvSpPr txBox="1"/>
            <p:nvPr/>
          </p:nvSpPr>
          <p:spPr>
            <a:xfrm>
              <a:off x="0" y="0"/>
              <a:ext cx="4847931" cy="562035"/>
            </a:xfrm>
            <a:prstGeom prst="rect">
              <a:avLst/>
            </a:prstGeom>
          </p:spPr>
          <p:txBody>
            <a:bodyPr lIns="0" tIns="0" rIns="0" bIns="0" rtlCol="0" anchor="t">
              <a:spAutoFit/>
            </a:bodyPr>
            <a:lstStyle/>
            <a:p>
              <a:pPr>
                <a:lnSpc>
                  <a:spcPts val="3360"/>
                </a:lnSpc>
              </a:pPr>
              <a:r>
                <a:rPr lang="es-ES" sz="2800" spc="112" dirty="0">
                  <a:solidFill>
                    <a:srgbClr val="254E72"/>
                  </a:solidFill>
                  <a:latin typeface="Assistant Bold"/>
                </a:rPr>
                <a:t>Reuniones</a:t>
              </a:r>
            </a:p>
          </p:txBody>
        </p:sp>
        <p:sp>
          <p:nvSpPr>
            <p:cNvPr id="20" name="TextBox 10">
              <a:extLst>
                <a:ext uri="{FF2B5EF4-FFF2-40B4-BE49-F238E27FC236}">
                  <a16:creationId xmlns:a16="http://schemas.microsoft.com/office/drawing/2014/main" id="{6CAFED41-8DB4-4648-8172-5F85703144B6}"/>
                </a:ext>
              </a:extLst>
            </p:cNvPr>
            <p:cNvSpPr txBox="1"/>
            <p:nvPr/>
          </p:nvSpPr>
          <p:spPr>
            <a:xfrm>
              <a:off x="-1" y="924167"/>
              <a:ext cx="4847932" cy="2526590"/>
            </a:xfrm>
            <a:prstGeom prst="rect">
              <a:avLst/>
            </a:prstGeom>
          </p:spPr>
          <p:txBody>
            <a:bodyPr lIns="0" tIns="0" rIns="0" bIns="0" rtlCol="0" anchor="t">
              <a:spAutoFit/>
            </a:bodyPr>
            <a:lstStyle/>
            <a:p>
              <a:pPr>
                <a:lnSpc>
                  <a:spcPts val="3000"/>
                </a:lnSpc>
              </a:pPr>
              <a:r>
                <a:rPr lang="es-ES" sz="2000" dirty="0">
                  <a:solidFill>
                    <a:srgbClr val="254E72"/>
                  </a:solidFill>
                  <a:latin typeface="Assistant Regular"/>
                </a:rPr>
                <a:t>Reuniones/ teleconferencias con RP (trimestrales).</a:t>
              </a:r>
            </a:p>
            <a:p>
              <a:pPr>
                <a:lnSpc>
                  <a:spcPts val="3000"/>
                </a:lnSpc>
              </a:pPr>
              <a:endParaRPr lang="es-ES" sz="2000" dirty="0">
                <a:solidFill>
                  <a:srgbClr val="254E72"/>
                </a:solidFill>
                <a:latin typeface="Assistant Regular"/>
              </a:endParaRPr>
            </a:p>
            <a:p>
              <a:pPr>
                <a:lnSpc>
                  <a:spcPts val="3000"/>
                </a:lnSpc>
              </a:pPr>
              <a:r>
                <a:rPr lang="es-ES" sz="2000" dirty="0">
                  <a:solidFill>
                    <a:srgbClr val="254E72"/>
                  </a:solidFill>
                  <a:latin typeface="Assistant Regular"/>
                </a:rPr>
                <a:t>Informa de desempeño facilitados por el RP (Acordado con el CME)</a:t>
              </a:r>
            </a:p>
          </p:txBody>
        </p:sp>
      </p:grpSp>
      <p:sp>
        <p:nvSpPr>
          <p:cNvPr id="21" name="AutoShape 11">
            <a:extLst>
              <a:ext uri="{FF2B5EF4-FFF2-40B4-BE49-F238E27FC236}">
                <a16:creationId xmlns:a16="http://schemas.microsoft.com/office/drawing/2014/main" id="{4F1D6DF1-3F99-4431-B3B6-4A64FB53ADCF}"/>
              </a:ext>
            </a:extLst>
          </p:cNvPr>
          <p:cNvSpPr/>
          <p:nvPr/>
        </p:nvSpPr>
        <p:spPr>
          <a:xfrm>
            <a:off x="7401722" y="6006592"/>
            <a:ext cx="151558" cy="153693"/>
          </a:xfrm>
          <a:prstGeom prst="rect">
            <a:avLst/>
          </a:prstGeom>
          <a:solidFill>
            <a:srgbClr val="254E72"/>
          </a:solidFill>
        </p:spPr>
      </p:sp>
      <p:grpSp>
        <p:nvGrpSpPr>
          <p:cNvPr id="22" name="Group 12">
            <a:extLst>
              <a:ext uri="{FF2B5EF4-FFF2-40B4-BE49-F238E27FC236}">
                <a16:creationId xmlns:a16="http://schemas.microsoft.com/office/drawing/2014/main" id="{40B8D54A-7134-44CB-B842-8795591CE77B}"/>
              </a:ext>
            </a:extLst>
          </p:cNvPr>
          <p:cNvGrpSpPr/>
          <p:nvPr/>
        </p:nvGrpSpPr>
        <p:grpSpPr>
          <a:xfrm>
            <a:off x="7911533" y="5873888"/>
            <a:ext cx="3635949" cy="3283709"/>
            <a:chOff x="0" y="0"/>
            <a:chExt cx="4847932" cy="4378279"/>
          </a:xfrm>
        </p:grpSpPr>
        <p:sp>
          <p:nvSpPr>
            <p:cNvPr id="23" name="TextBox 13">
              <a:extLst>
                <a:ext uri="{FF2B5EF4-FFF2-40B4-BE49-F238E27FC236}">
                  <a16:creationId xmlns:a16="http://schemas.microsoft.com/office/drawing/2014/main" id="{B8CC6458-46F4-4509-8DE8-AF6A143E003B}"/>
                </a:ext>
              </a:extLst>
            </p:cNvPr>
            <p:cNvSpPr txBox="1"/>
            <p:nvPr/>
          </p:nvSpPr>
          <p:spPr>
            <a:xfrm>
              <a:off x="0" y="0"/>
              <a:ext cx="4847931" cy="562035"/>
            </a:xfrm>
            <a:prstGeom prst="rect">
              <a:avLst/>
            </a:prstGeom>
          </p:spPr>
          <p:txBody>
            <a:bodyPr lIns="0" tIns="0" rIns="0" bIns="0" rtlCol="0" anchor="t">
              <a:spAutoFit/>
            </a:bodyPr>
            <a:lstStyle/>
            <a:p>
              <a:pPr>
                <a:lnSpc>
                  <a:spcPts val="3360"/>
                </a:lnSpc>
              </a:pPr>
              <a:r>
                <a:rPr lang="es-ES" sz="2800" spc="112" dirty="0">
                  <a:solidFill>
                    <a:srgbClr val="254E72"/>
                  </a:solidFill>
                  <a:latin typeface="Assistant Bold"/>
                </a:rPr>
                <a:t>Participación</a:t>
              </a:r>
            </a:p>
          </p:txBody>
        </p:sp>
        <p:sp>
          <p:nvSpPr>
            <p:cNvPr id="24" name="TextBox 14">
              <a:extLst>
                <a:ext uri="{FF2B5EF4-FFF2-40B4-BE49-F238E27FC236}">
                  <a16:creationId xmlns:a16="http://schemas.microsoft.com/office/drawing/2014/main" id="{6F57FA55-DE96-4A25-B5C4-B63BFE5F1B56}"/>
                </a:ext>
              </a:extLst>
            </p:cNvPr>
            <p:cNvSpPr txBox="1"/>
            <p:nvPr/>
          </p:nvSpPr>
          <p:spPr>
            <a:xfrm>
              <a:off x="0" y="1338728"/>
              <a:ext cx="4847932" cy="3039551"/>
            </a:xfrm>
            <a:prstGeom prst="rect">
              <a:avLst/>
            </a:prstGeom>
          </p:spPr>
          <p:txBody>
            <a:bodyPr lIns="0" tIns="0" rIns="0" bIns="0" rtlCol="0" anchor="t">
              <a:spAutoFit/>
            </a:bodyPr>
            <a:lstStyle/>
            <a:p>
              <a:pPr>
                <a:lnSpc>
                  <a:spcPts val="3000"/>
                </a:lnSpc>
              </a:pPr>
              <a:r>
                <a:rPr lang="es-ES" sz="2000" dirty="0">
                  <a:solidFill>
                    <a:srgbClr val="254E72"/>
                  </a:solidFill>
                  <a:latin typeface="Assistant Regular"/>
                </a:rPr>
                <a:t>Participación en actividades clave como revisión de programas de enfermedad, reuniones con asociados (bilaterales o multilaterales) y foros de coordinación.</a:t>
              </a:r>
            </a:p>
          </p:txBody>
        </p:sp>
      </p:grpSp>
      <p:sp>
        <p:nvSpPr>
          <p:cNvPr id="25" name="AutoShape 15">
            <a:extLst>
              <a:ext uri="{FF2B5EF4-FFF2-40B4-BE49-F238E27FC236}">
                <a16:creationId xmlns:a16="http://schemas.microsoft.com/office/drawing/2014/main" id="{DE5E6606-DB1E-4138-B7AA-15635AEEBD0D}"/>
              </a:ext>
            </a:extLst>
          </p:cNvPr>
          <p:cNvSpPr/>
          <p:nvPr/>
        </p:nvSpPr>
        <p:spPr>
          <a:xfrm>
            <a:off x="12924091" y="1778112"/>
            <a:ext cx="151558" cy="153693"/>
          </a:xfrm>
          <a:prstGeom prst="rect">
            <a:avLst/>
          </a:prstGeom>
          <a:solidFill>
            <a:srgbClr val="254E72"/>
          </a:solidFill>
        </p:spPr>
      </p:sp>
      <p:grpSp>
        <p:nvGrpSpPr>
          <p:cNvPr id="26" name="Group 16">
            <a:extLst>
              <a:ext uri="{FF2B5EF4-FFF2-40B4-BE49-F238E27FC236}">
                <a16:creationId xmlns:a16="http://schemas.microsoft.com/office/drawing/2014/main" id="{3FCC34A1-CCB6-4521-874E-025280A36F25}"/>
              </a:ext>
            </a:extLst>
          </p:cNvPr>
          <p:cNvGrpSpPr/>
          <p:nvPr/>
        </p:nvGrpSpPr>
        <p:grpSpPr>
          <a:xfrm>
            <a:off x="13420046" y="1714500"/>
            <a:ext cx="3635949" cy="3283709"/>
            <a:chOff x="0" y="0"/>
            <a:chExt cx="4847932" cy="4378279"/>
          </a:xfrm>
        </p:grpSpPr>
        <p:sp>
          <p:nvSpPr>
            <p:cNvPr id="27" name="TextBox 17">
              <a:extLst>
                <a:ext uri="{FF2B5EF4-FFF2-40B4-BE49-F238E27FC236}">
                  <a16:creationId xmlns:a16="http://schemas.microsoft.com/office/drawing/2014/main" id="{AF1E0F16-9A60-4AD0-ACB7-9FD2731254C8}"/>
                </a:ext>
              </a:extLst>
            </p:cNvPr>
            <p:cNvSpPr txBox="1"/>
            <p:nvPr/>
          </p:nvSpPr>
          <p:spPr>
            <a:xfrm>
              <a:off x="0" y="0"/>
              <a:ext cx="4847931" cy="562035"/>
            </a:xfrm>
            <a:prstGeom prst="rect">
              <a:avLst/>
            </a:prstGeom>
          </p:spPr>
          <p:txBody>
            <a:bodyPr lIns="0" tIns="0" rIns="0" bIns="0" rtlCol="0" anchor="t">
              <a:spAutoFit/>
            </a:bodyPr>
            <a:lstStyle/>
            <a:p>
              <a:pPr>
                <a:lnSpc>
                  <a:spcPts val="3360"/>
                </a:lnSpc>
              </a:pPr>
              <a:r>
                <a:rPr lang="es-ES" sz="2800" spc="112" dirty="0">
                  <a:solidFill>
                    <a:srgbClr val="254E72"/>
                  </a:solidFill>
                  <a:latin typeface="Assistant Bold"/>
                </a:rPr>
                <a:t>Dialogo Equipo País</a:t>
              </a:r>
            </a:p>
          </p:txBody>
        </p:sp>
        <p:sp>
          <p:nvSpPr>
            <p:cNvPr id="28" name="TextBox 18">
              <a:extLst>
                <a:ext uri="{FF2B5EF4-FFF2-40B4-BE49-F238E27FC236}">
                  <a16:creationId xmlns:a16="http://schemas.microsoft.com/office/drawing/2014/main" id="{D8D92F0E-EC62-402E-BEFC-F1730C3A3A06}"/>
                </a:ext>
              </a:extLst>
            </p:cNvPr>
            <p:cNvSpPr txBox="1"/>
            <p:nvPr/>
          </p:nvSpPr>
          <p:spPr>
            <a:xfrm>
              <a:off x="0" y="1338728"/>
              <a:ext cx="4847932" cy="3039551"/>
            </a:xfrm>
            <a:prstGeom prst="rect">
              <a:avLst/>
            </a:prstGeom>
          </p:spPr>
          <p:txBody>
            <a:bodyPr lIns="0" tIns="0" rIns="0" bIns="0" rtlCol="0" anchor="t">
              <a:spAutoFit/>
            </a:bodyPr>
            <a:lstStyle/>
            <a:p>
              <a:pPr>
                <a:lnSpc>
                  <a:spcPts val="3000"/>
                </a:lnSpc>
              </a:pPr>
              <a:r>
                <a:rPr lang="es-ES" sz="2000" dirty="0">
                  <a:solidFill>
                    <a:srgbClr val="254E72"/>
                  </a:solidFill>
                  <a:latin typeface="Assistant Regular"/>
                </a:rPr>
                <a:t>Dialogo o colaboración con equipos de país y/o equipos funcionales [riesgo, comunidad, derechos y género (CRG por sus siglas en inglés), y otros] del Fondo Mundial.</a:t>
              </a:r>
            </a:p>
          </p:txBody>
        </p:sp>
      </p:grpSp>
      <p:sp>
        <p:nvSpPr>
          <p:cNvPr id="29" name="AutoShape 19">
            <a:extLst>
              <a:ext uri="{FF2B5EF4-FFF2-40B4-BE49-F238E27FC236}">
                <a16:creationId xmlns:a16="http://schemas.microsoft.com/office/drawing/2014/main" id="{BEF39E40-0941-4877-9D64-9FB10106A3C8}"/>
              </a:ext>
            </a:extLst>
          </p:cNvPr>
          <p:cNvSpPr/>
          <p:nvPr/>
        </p:nvSpPr>
        <p:spPr>
          <a:xfrm>
            <a:off x="12924091" y="6006592"/>
            <a:ext cx="151558" cy="153693"/>
          </a:xfrm>
          <a:prstGeom prst="rect">
            <a:avLst/>
          </a:prstGeom>
          <a:solidFill>
            <a:srgbClr val="254E72"/>
          </a:solidFill>
        </p:spPr>
      </p:sp>
      <p:grpSp>
        <p:nvGrpSpPr>
          <p:cNvPr id="30" name="Group 20">
            <a:extLst>
              <a:ext uri="{FF2B5EF4-FFF2-40B4-BE49-F238E27FC236}">
                <a16:creationId xmlns:a16="http://schemas.microsoft.com/office/drawing/2014/main" id="{BC1826E8-0B1D-43BB-83A8-294695CA99DB}"/>
              </a:ext>
            </a:extLst>
          </p:cNvPr>
          <p:cNvGrpSpPr/>
          <p:nvPr/>
        </p:nvGrpSpPr>
        <p:grpSpPr>
          <a:xfrm>
            <a:off x="13433902" y="5873888"/>
            <a:ext cx="3635949" cy="4053150"/>
            <a:chOff x="0" y="0"/>
            <a:chExt cx="4847932" cy="5404199"/>
          </a:xfrm>
        </p:grpSpPr>
        <p:sp>
          <p:nvSpPr>
            <p:cNvPr id="31" name="TextBox 21">
              <a:extLst>
                <a:ext uri="{FF2B5EF4-FFF2-40B4-BE49-F238E27FC236}">
                  <a16:creationId xmlns:a16="http://schemas.microsoft.com/office/drawing/2014/main" id="{AD735417-40AE-40BD-8464-368EF4AE05F1}"/>
                </a:ext>
              </a:extLst>
            </p:cNvPr>
            <p:cNvSpPr txBox="1"/>
            <p:nvPr/>
          </p:nvSpPr>
          <p:spPr>
            <a:xfrm>
              <a:off x="0" y="0"/>
              <a:ext cx="4847931" cy="562035"/>
            </a:xfrm>
            <a:prstGeom prst="rect">
              <a:avLst/>
            </a:prstGeom>
          </p:spPr>
          <p:txBody>
            <a:bodyPr lIns="0" tIns="0" rIns="0" bIns="0" rtlCol="0" anchor="t">
              <a:spAutoFit/>
            </a:bodyPr>
            <a:lstStyle/>
            <a:p>
              <a:pPr>
                <a:lnSpc>
                  <a:spcPts val="3360"/>
                </a:lnSpc>
              </a:pPr>
              <a:r>
                <a:rPr lang="es-ES" sz="2800" spc="112" dirty="0">
                  <a:solidFill>
                    <a:srgbClr val="254E72"/>
                  </a:solidFill>
                  <a:latin typeface="Assistant Bold"/>
                </a:rPr>
                <a:t>Visita de campo</a:t>
              </a:r>
            </a:p>
          </p:txBody>
        </p:sp>
        <p:sp>
          <p:nvSpPr>
            <p:cNvPr id="32" name="TextBox 22">
              <a:extLst>
                <a:ext uri="{FF2B5EF4-FFF2-40B4-BE49-F238E27FC236}">
                  <a16:creationId xmlns:a16="http://schemas.microsoft.com/office/drawing/2014/main" id="{D42A670E-05ED-42D7-86E3-4F63AB2B13A7}"/>
                </a:ext>
              </a:extLst>
            </p:cNvPr>
            <p:cNvSpPr txBox="1"/>
            <p:nvPr/>
          </p:nvSpPr>
          <p:spPr>
            <a:xfrm>
              <a:off x="0" y="1338728"/>
              <a:ext cx="4847932" cy="4065471"/>
            </a:xfrm>
            <a:prstGeom prst="rect">
              <a:avLst/>
            </a:prstGeom>
          </p:spPr>
          <p:txBody>
            <a:bodyPr lIns="0" tIns="0" rIns="0" bIns="0" rtlCol="0" anchor="t">
              <a:spAutoFit/>
            </a:bodyPr>
            <a:lstStyle/>
            <a:p>
              <a:pPr>
                <a:lnSpc>
                  <a:spcPts val="3000"/>
                </a:lnSpc>
              </a:pPr>
              <a:r>
                <a:rPr lang="es-ES" sz="2000" dirty="0">
                  <a:solidFill>
                    <a:srgbClr val="254E72"/>
                  </a:solidFill>
                  <a:latin typeface="Assistant Regular"/>
                </a:rPr>
                <a:t>Visitas sobre el terreno presenciales o mediante la recopilación remota de información</a:t>
              </a:r>
            </a:p>
            <a:p>
              <a:pPr>
                <a:lnSpc>
                  <a:spcPts val="3000"/>
                </a:lnSpc>
              </a:pPr>
              <a:endParaRPr lang="es-ES" sz="2000" dirty="0">
                <a:solidFill>
                  <a:srgbClr val="254E72"/>
                </a:solidFill>
                <a:latin typeface="Assistant Regular"/>
              </a:endParaRPr>
            </a:p>
            <a:p>
              <a:pPr>
                <a:lnSpc>
                  <a:spcPts val="3000"/>
                </a:lnSpc>
              </a:pPr>
              <a:r>
                <a:rPr lang="es-ES" sz="2000" dirty="0">
                  <a:solidFill>
                    <a:srgbClr val="254E72"/>
                  </a:solidFill>
                  <a:latin typeface="Assistant Regular"/>
                </a:rPr>
                <a:t>Consultas a poblaciones clave y personas que viven con las enfermedades</a:t>
              </a:r>
            </a:p>
          </p:txBody>
        </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522202" cy="10287000"/>
          </a:xfrm>
          <a:prstGeom prst="rect">
            <a:avLst/>
          </a:prstGeom>
          <a:solidFill>
            <a:srgbClr val="254E72"/>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FEFFFF"/>
            </a:solidFill>
          </p:spPr>
        </p:sp>
        <p:sp>
          <p:nvSpPr>
            <p:cNvPr id="5" name="AutoShape 5"/>
            <p:cNvSpPr/>
            <p:nvPr/>
          </p:nvSpPr>
          <p:spPr>
            <a:xfrm>
              <a:off x="0" y="0"/>
              <a:ext cx="84693" cy="1649458"/>
            </a:xfrm>
            <a:prstGeom prst="rect">
              <a:avLst/>
            </a:prstGeom>
            <a:solidFill>
              <a:srgbClr val="C0E8DF"/>
            </a:solidFill>
          </p:spPr>
        </p:sp>
      </p:grpSp>
      <p:sp>
        <p:nvSpPr>
          <p:cNvPr id="6" name="TextBox 6"/>
          <p:cNvSpPr txBox="1"/>
          <p:nvPr/>
        </p:nvSpPr>
        <p:spPr>
          <a:xfrm>
            <a:off x="1520363" y="3450728"/>
            <a:ext cx="4463692" cy="1692771"/>
          </a:xfrm>
          <a:prstGeom prst="rect">
            <a:avLst/>
          </a:prstGeom>
        </p:spPr>
        <p:txBody>
          <a:bodyPr wrap="square" lIns="0" tIns="0" rIns="0" bIns="0" rtlCol="0" anchor="t">
            <a:spAutoFit/>
          </a:bodyPr>
          <a:lstStyle/>
          <a:p>
            <a:pPr>
              <a:lnSpc>
                <a:spcPts val="6600"/>
              </a:lnSpc>
            </a:pPr>
            <a:r>
              <a:rPr lang="es-ES" sz="5500" dirty="0">
                <a:solidFill>
                  <a:srgbClr val="FEFFFF"/>
                </a:solidFill>
                <a:latin typeface="Telegraf"/>
              </a:rPr>
              <a:t>Analizar la información</a:t>
            </a:r>
          </a:p>
        </p:txBody>
      </p:sp>
      <p:sp>
        <p:nvSpPr>
          <p:cNvPr id="8" name="TextBox 8"/>
          <p:cNvSpPr txBox="1"/>
          <p:nvPr/>
        </p:nvSpPr>
        <p:spPr>
          <a:xfrm>
            <a:off x="6989930" y="2642815"/>
            <a:ext cx="10401300" cy="5001369"/>
          </a:xfrm>
          <a:prstGeom prst="rect">
            <a:avLst/>
          </a:prstGeom>
        </p:spPr>
        <p:txBody>
          <a:bodyPr wrap="square" lIns="0" tIns="0" rIns="0" bIns="0" rtlCol="0" anchor="t">
            <a:spAutoFit/>
          </a:bodyPr>
          <a:lstStyle/>
          <a:p>
            <a:pPr>
              <a:lnSpc>
                <a:spcPts val="3000"/>
              </a:lnSpc>
            </a:pPr>
            <a:r>
              <a:rPr lang="es-ES" sz="2500" spc="100" dirty="0">
                <a:solidFill>
                  <a:srgbClr val="254E72"/>
                </a:solidFill>
                <a:latin typeface="Assistant Regular Bold"/>
              </a:rPr>
              <a:t>La información constituye el insumo esencial de la función de monitoreo estratégico, ya que permite la </a:t>
            </a:r>
            <a:r>
              <a:rPr lang="es-ES" sz="2500" spc="100" dirty="0">
                <a:highlight>
                  <a:srgbClr val="FFFF00"/>
                </a:highlight>
                <a:latin typeface="Assistant Regular Bold"/>
              </a:rPr>
              <a:t>identificación de los desafíos y las mejores prácticas de los programas</a:t>
            </a:r>
            <a:r>
              <a:rPr lang="es-ES" sz="2500" spc="100" dirty="0">
                <a:solidFill>
                  <a:srgbClr val="254E72"/>
                </a:solidFill>
                <a:highlight>
                  <a:srgbClr val="FFFF00"/>
                </a:highlight>
                <a:latin typeface="Assistant Regular Bold"/>
              </a:rPr>
              <a:t>.</a:t>
            </a:r>
            <a:r>
              <a:rPr lang="es-ES" sz="2500" spc="100" dirty="0">
                <a:solidFill>
                  <a:srgbClr val="254E72"/>
                </a:solidFill>
                <a:latin typeface="Assistant Regular Bold"/>
              </a:rPr>
              <a:t> El comité de monitoreo estratégico debe </a:t>
            </a:r>
            <a:r>
              <a:rPr lang="es-ES" sz="2500" spc="100" dirty="0">
                <a:highlight>
                  <a:srgbClr val="FFFF00"/>
                </a:highlight>
                <a:latin typeface="Assistant Regular Bold"/>
              </a:rPr>
              <a:t>analizar y triangular los datos y la información recopilados</a:t>
            </a:r>
            <a:r>
              <a:rPr lang="es-ES" sz="2500" spc="100" dirty="0">
                <a:solidFill>
                  <a:srgbClr val="254E72"/>
                </a:solidFill>
                <a:latin typeface="Assistant Regular Bold"/>
              </a:rPr>
              <a:t> de diversas fuentes con el fin de detectar los obstáculos en la ejecución de la subvención y otros problemas que pudieran surgir y proporcionar recomendaciones al MCP. </a:t>
            </a:r>
          </a:p>
          <a:p>
            <a:pPr>
              <a:lnSpc>
                <a:spcPts val="3000"/>
              </a:lnSpc>
            </a:pPr>
            <a:endParaRPr lang="es-ES" sz="2500" spc="100" dirty="0">
              <a:solidFill>
                <a:srgbClr val="254E72"/>
              </a:solidFill>
              <a:latin typeface="Assistant Regular Bold"/>
            </a:endParaRPr>
          </a:p>
          <a:p>
            <a:pPr>
              <a:lnSpc>
                <a:spcPts val="3000"/>
              </a:lnSpc>
            </a:pPr>
            <a:r>
              <a:rPr lang="es-ES" sz="2500" spc="100" dirty="0">
                <a:solidFill>
                  <a:srgbClr val="254E72"/>
                </a:solidFill>
                <a:latin typeface="Assistant Regular Bold"/>
              </a:rPr>
              <a:t>El comité de monitoreo estratégico aprovechará las </a:t>
            </a:r>
            <a:r>
              <a:rPr lang="es-ES" sz="2500" spc="100" dirty="0">
                <a:solidFill>
                  <a:schemeClr val="bg1"/>
                </a:solidFill>
                <a:highlight>
                  <a:srgbClr val="FF0000"/>
                </a:highlight>
                <a:latin typeface="Assistant Regular Bold"/>
              </a:rPr>
              <a:t>habilidades y experiencia de sus miembros en consonancia con los objetivos y prioridades de las subvenciones</a:t>
            </a:r>
            <a:r>
              <a:rPr lang="es-ES" sz="2500" spc="100" dirty="0">
                <a:solidFill>
                  <a:srgbClr val="254E72"/>
                </a:solidFill>
                <a:latin typeface="Assistant Regular Bold"/>
              </a:rPr>
              <a:t>, junto con el apoyo técnico proporcionado por la Secretaría del MCP, para analizar y sintetizar la información recopilada.</a:t>
            </a:r>
            <a:endParaRPr lang="en-US" sz="2500" spc="100" dirty="0">
              <a:solidFill>
                <a:srgbClr val="254E72"/>
              </a:solidFill>
              <a:latin typeface="Assistant Regular Bold"/>
            </a:endParaRPr>
          </a:p>
        </p:txBody>
      </p:sp>
      <p:grpSp>
        <p:nvGrpSpPr>
          <p:cNvPr id="31" name="Group 31"/>
          <p:cNvGrpSpPr/>
          <p:nvPr/>
        </p:nvGrpSpPr>
        <p:grpSpPr>
          <a:xfrm rot="-10800000">
            <a:off x="2800403" y="8769298"/>
            <a:ext cx="489002" cy="489002"/>
            <a:chOff x="0" y="0"/>
            <a:chExt cx="652003" cy="652003"/>
          </a:xfrm>
        </p:grpSpPr>
        <p:grpSp>
          <p:nvGrpSpPr>
            <p:cNvPr id="32" name="Group 32"/>
            <p:cNvGrpSpPr>
              <a:grpSpLocks noChangeAspect="1"/>
            </p:cNvGrpSpPr>
            <p:nvPr/>
          </p:nvGrpSpPr>
          <p:grpSpPr>
            <a:xfrm rot="-10800000">
              <a:off x="0" y="0"/>
              <a:ext cx="652003" cy="652003"/>
              <a:chOff x="0" y="0"/>
              <a:chExt cx="6355080" cy="6355080"/>
            </a:xfrm>
          </p:grpSpPr>
          <p:sp>
            <p:nvSpPr>
              <p:cNvPr id="33" name="Freeform 3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4" name="Picture 3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35" name="Group 35"/>
          <p:cNvGrpSpPr/>
          <p:nvPr/>
        </p:nvGrpSpPr>
        <p:grpSpPr>
          <a:xfrm>
            <a:off x="2151334" y="8769298"/>
            <a:ext cx="489002" cy="489002"/>
            <a:chOff x="0" y="0"/>
            <a:chExt cx="652003" cy="652003"/>
          </a:xfrm>
        </p:grpSpPr>
        <p:grpSp>
          <p:nvGrpSpPr>
            <p:cNvPr id="36" name="Group 36"/>
            <p:cNvGrpSpPr>
              <a:grpSpLocks noChangeAspect="1"/>
            </p:cNvGrpSpPr>
            <p:nvPr/>
          </p:nvGrpSpPr>
          <p:grpSpPr>
            <a:xfrm rot="-10800000">
              <a:off x="0" y="0"/>
              <a:ext cx="652003" cy="652003"/>
              <a:chOff x="0" y="0"/>
              <a:chExt cx="6355080" cy="6355080"/>
            </a:xfrm>
          </p:grpSpPr>
          <p:sp>
            <p:nvSpPr>
              <p:cNvPr id="37" name="Freeform 3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8" name="Picture 3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cxnSp>
        <p:nvCxnSpPr>
          <p:cNvPr id="9" name="Conector: angular 8">
            <a:extLst>
              <a:ext uri="{FF2B5EF4-FFF2-40B4-BE49-F238E27FC236}">
                <a16:creationId xmlns:a16="http://schemas.microsoft.com/office/drawing/2014/main" id="{72BC2C7C-22C8-03DA-F5BA-2BB2FD9D0D72}"/>
              </a:ext>
            </a:extLst>
          </p:cNvPr>
          <p:cNvCxnSpPr>
            <a:cxnSpLocks/>
          </p:cNvCxnSpPr>
          <p:nvPr/>
        </p:nvCxnSpPr>
        <p:spPr>
          <a:xfrm>
            <a:off x="6962221" y="6452542"/>
            <a:ext cx="2410379" cy="2316756"/>
          </a:xfrm>
          <a:prstGeom prst="bentConnector3">
            <a:avLst>
              <a:gd name="adj1" fmla="val -8628"/>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ángulo: esquinas redondeadas 17">
            <a:extLst>
              <a:ext uri="{FF2B5EF4-FFF2-40B4-BE49-F238E27FC236}">
                <a16:creationId xmlns:a16="http://schemas.microsoft.com/office/drawing/2014/main" id="{4468307A-4EBA-BDB4-FB1A-1184CB17237D}"/>
              </a:ext>
            </a:extLst>
          </p:cNvPr>
          <p:cNvSpPr/>
          <p:nvPr/>
        </p:nvSpPr>
        <p:spPr>
          <a:xfrm>
            <a:off x="9805692" y="8390948"/>
            <a:ext cx="2133600" cy="75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dirty="0"/>
              <a:t>Aspectos financieros</a:t>
            </a:r>
          </a:p>
        </p:txBody>
      </p:sp>
      <p:sp>
        <p:nvSpPr>
          <p:cNvPr id="19" name="Rectángulo: esquinas redondeadas 18">
            <a:extLst>
              <a:ext uri="{FF2B5EF4-FFF2-40B4-BE49-F238E27FC236}">
                <a16:creationId xmlns:a16="http://schemas.microsoft.com/office/drawing/2014/main" id="{A72DAEDF-D8E3-BD58-BEDF-105AB7BCFF7A}"/>
              </a:ext>
            </a:extLst>
          </p:cNvPr>
          <p:cNvSpPr/>
          <p:nvPr/>
        </p:nvSpPr>
        <p:spPr>
          <a:xfrm>
            <a:off x="11939292" y="8390948"/>
            <a:ext cx="2691108" cy="75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dirty="0"/>
              <a:t>Aspectos programáticos</a:t>
            </a:r>
          </a:p>
        </p:txBody>
      </p:sp>
      <p:sp>
        <p:nvSpPr>
          <p:cNvPr id="20" name="Rectángulo: esquinas redondeadas 19">
            <a:extLst>
              <a:ext uri="{FF2B5EF4-FFF2-40B4-BE49-F238E27FC236}">
                <a16:creationId xmlns:a16="http://schemas.microsoft.com/office/drawing/2014/main" id="{83252D1B-5C73-0B0F-E91C-261910D93530}"/>
              </a:ext>
            </a:extLst>
          </p:cNvPr>
          <p:cNvSpPr/>
          <p:nvPr/>
        </p:nvSpPr>
        <p:spPr>
          <a:xfrm>
            <a:off x="14630400" y="8390948"/>
            <a:ext cx="2133600" cy="75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dirty="0"/>
              <a:t>Aspectos gestión/ adquisiciones</a:t>
            </a:r>
          </a:p>
        </p:txBody>
      </p:sp>
      <p:sp>
        <p:nvSpPr>
          <p:cNvPr id="21" name="Rectángulo: esquinas redondeadas 20">
            <a:extLst>
              <a:ext uri="{FF2B5EF4-FFF2-40B4-BE49-F238E27FC236}">
                <a16:creationId xmlns:a16="http://schemas.microsoft.com/office/drawing/2014/main" id="{F6CA170E-2A3A-EB32-51B0-CB59CDB264AA}"/>
              </a:ext>
            </a:extLst>
          </p:cNvPr>
          <p:cNvSpPr/>
          <p:nvPr/>
        </p:nvSpPr>
        <p:spPr>
          <a:xfrm>
            <a:off x="9805692" y="9187400"/>
            <a:ext cx="3259144" cy="75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dirty="0"/>
              <a:t>Aspectos gestión de riesgos </a:t>
            </a:r>
          </a:p>
        </p:txBody>
      </p:sp>
      <p:sp>
        <p:nvSpPr>
          <p:cNvPr id="22" name="Rectángulo: esquinas redondeadas 21">
            <a:extLst>
              <a:ext uri="{FF2B5EF4-FFF2-40B4-BE49-F238E27FC236}">
                <a16:creationId xmlns:a16="http://schemas.microsoft.com/office/drawing/2014/main" id="{372AEA4B-1E8D-50F6-09B6-FB7BEA092C82}"/>
              </a:ext>
            </a:extLst>
          </p:cNvPr>
          <p:cNvSpPr/>
          <p:nvPr/>
        </p:nvSpPr>
        <p:spPr>
          <a:xfrm>
            <a:off x="13030200" y="9187400"/>
            <a:ext cx="3733800" cy="756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dirty="0"/>
              <a:t>Aspectos compromisos de cofinanciamiento </a:t>
            </a:r>
          </a:p>
        </p:txBody>
      </p:sp>
    </p:spTree>
    <p:extLst>
      <p:ext uri="{BB962C8B-B14F-4D97-AF65-F5344CB8AC3E}">
        <p14:creationId xmlns:p14="http://schemas.microsoft.com/office/powerpoint/2010/main" val="4250186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887385" y="3164811"/>
            <a:ext cx="6295952" cy="5321970"/>
          </a:xfrm>
          <a:prstGeom prst="rect">
            <a:avLst/>
          </a:prstGeom>
        </p:spPr>
        <p:txBody>
          <a:bodyPr wrap="square" lIns="0" tIns="0" rIns="0" bIns="0" rtlCol="0" anchor="t">
            <a:spAutoFit/>
          </a:bodyPr>
          <a:lstStyle/>
          <a:p>
            <a:pPr>
              <a:lnSpc>
                <a:spcPts val="8250"/>
              </a:lnSpc>
            </a:pPr>
            <a:r>
              <a:rPr lang="es-ES" sz="7500" spc="75" dirty="0">
                <a:solidFill>
                  <a:srgbClr val="254E72"/>
                </a:solidFill>
                <a:latin typeface="Telegraf"/>
              </a:rPr>
              <a:t>¿Cómo evalúa el Fondo Mundial el Requisito 3?</a:t>
            </a:r>
          </a:p>
        </p:txBody>
      </p:sp>
      <p:sp>
        <p:nvSpPr>
          <p:cNvPr id="5" name="TextBox 5"/>
          <p:cNvSpPr txBox="1"/>
          <p:nvPr/>
        </p:nvSpPr>
        <p:spPr>
          <a:xfrm>
            <a:off x="9095511" y="571500"/>
            <a:ext cx="8118924" cy="1293559"/>
          </a:xfrm>
          <a:prstGeom prst="rect">
            <a:avLst/>
          </a:prstGeom>
        </p:spPr>
        <p:txBody>
          <a:bodyPr wrap="square" lIns="0" tIns="0" rIns="0" bIns="0" rtlCol="0" anchor="t">
            <a:spAutoFit/>
          </a:bodyPr>
          <a:lstStyle/>
          <a:p>
            <a:pPr>
              <a:lnSpc>
                <a:spcPts val="3360"/>
              </a:lnSpc>
            </a:pPr>
            <a:r>
              <a:rPr lang="es-ES" sz="2800" spc="112" dirty="0">
                <a:solidFill>
                  <a:srgbClr val="254E72"/>
                </a:solidFill>
                <a:latin typeface="Assistant Bold"/>
              </a:rPr>
              <a:t>A través de cuatro indicadores clave de desempeños (Definición de umbrales en CCM </a:t>
            </a:r>
            <a:r>
              <a:rPr lang="es-ES" sz="2800" spc="112" dirty="0" err="1">
                <a:solidFill>
                  <a:srgbClr val="254E72"/>
                </a:solidFill>
                <a:latin typeface="Assistant Bold"/>
              </a:rPr>
              <a:t>Evolution</a:t>
            </a:r>
            <a:r>
              <a:rPr lang="es-ES" sz="2800" spc="112" dirty="0">
                <a:solidFill>
                  <a:srgbClr val="254E72"/>
                </a:solidFill>
                <a:latin typeface="Assistant Bold"/>
              </a:rPr>
              <a:t>)</a:t>
            </a:r>
          </a:p>
        </p:txBody>
      </p:sp>
      <p:sp>
        <p:nvSpPr>
          <p:cNvPr id="6" name="TextBox 6"/>
          <p:cNvSpPr txBox="1"/>
          <p:nvPr/>
        </p:nvSpPr>
        <p:spPr>
          <a:xfrm>
            <a:off x="10972800" y="2628900"/>
            <a:ext cx="6041999" cy="1510222"/>
          </a:xfrm>
          <a:prstGeom prst="rect">
            <a:avLst/>
          </a:prstGeom>
        </p:spPr>
        <p:txBody>
          <a:bodyPr wrap="square" lIns="0" tIns="0" rIns="0" bIns="0" rtlCol="0" anchor="t">
            <a:spAutoFit/>
          </a:bodyPr>
          <a:lstStyle/>
          <a:p>
            <a:pPr>
              <a:lnSpc>
                <a:spcPts val="3000"/>
              </a:lnSpc>
            </a:pPr>
            <a:r>
              <a:rPr lang="es-ES" sz="2000" dirty="0">
                <a:solidFill>
                  <a:srgbClr val="254E72"/>
                </a:solidFill>
                <a:latin typeface="Assistant Regular"/>
              </a:rPr>
              <a:t>La función de monitoreo estratégico está </a:t>
            </a:r>
            <a:r>
              <a:rPr lang="es-ES" sz="2000" u="sng" dirty="0">
                <a:solidFill>
                  <a:srgbClr val="254E72"/>
                </a:solidFill>
                <a:latin typeface="Assistant Regular"/>
              </a:rPr>
              <a:t>alineada con el enfoque y las prioridades</a:t>
            </a:r>
            <a:r>
              <a:rPr lang="es-ES" sz="2000" dirty="0">
                <a:solidFill>
                  <a:srgbClr val="254E72"/>
                </a:solidFill>
                <a:latin typeface="Assistant Regular"/>
              </a:rPr>
              <a:t> de las subvenciones del Fondo Mundial y otros procesos nacionales pertinentes (por ejemplo, la planificación estratégica nacional)</a:t>
            </a:r>
          </a:p>
        </p:txBody>
      </p:sp>
      <p:grpSp>
        <p:nvGrpSpPr>
          <p:cNvPr id="7" name="Group 7"/>
          <p:cNvGrpSpPr/>
          <p:nvPr/>
        </p:nvGrpSpPr>
        <p:grpSpPr>
          <a:xfrm>
            <a:off x="1046594" y="0"/>
            <a:ext cx="63520" cy="10287000"/>
            <a:chOff x="0" y="0"/>
            <a:chExt cx="84693" cy="13716000"/>
          </a:xfrm>
        </p:grpSpPr>
        <p:sp>
          <p:nvSpPr>
            <p:cNvPr id="8" name="AutoShape 8"/>
            <p:cNvSpPr/>
            <p:nvPr/>
          </p:nvSpPr>
          <p:spPr>
            <a:xfrm>
              <a:off x="35961" y="1371600"/>
              <a:ext cx="12770" cy="12344400"/>
            </a:xfrm>
            <a:prstGeom prst="rect">
              <a:avLst/>
            </a:prstGeom>
            <a:solidFill>
              <a:srgbClr val="254E72"/>
            </a:solidFill>
          </p:spPr>
        </p:sp>
        <p:sp>
          <p:nvSpPr>
            <p:cNvPr id="9" name="AutoShape 9"/>
            <p:cNvSpPr/>
            <p:nvPr/>
          </p:nvSpPr>
          <p:spPr>
            <a:xfrm>
              <a:off x="0" y="0"/>
              <a:ext cx="84693" cy="1649458"/>
            </a:xfrm>
            <a:prstGeom prst="rect">
              <a:avLst/>
            </a:prstGeom>
            <a:solidFill>
              <a:srgbClr val="254E72"/>
            </a:solidFill>
          </p:spPr>
        </p:sp>
      </p:grpSp>
      <p:pic>
        <p:nvPicPr>
          <p:cNvPr id="20" name="Gráfico 19" descr="Badge 1 con relleno sólido">
            <a:extLst>
              <a:ext uri="{FF2B5EF4-FFF2-40B4-BE49-F238E27FC236}">
                <a16:creationId xmlns:a16="http://schemas.microsoft.com/office/drawing/2014/main" id="{791E479B-B2D6-4532-9CD2-C2EC700EF9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53600" y="2646218"/>
            <a:ext cx="914400" cy="914400"/>
          </a:xfrm>
          <a:prstGeom prst="rect">
            <a:avLst/>
          </a:prstGeom>
        </p:spPr>
      </p:pic>
      <p:pic>
        <p:nvPicPr>
          <p:cNvPr id="22" name="Gráfico 21" descr="Badge con relleno sólido">
            <a:extLst>
              <a:ext uri="{FF2B5EF4-FFF2-40B4-BE49-F238E27FC236}">
                <a16:creationId xmlns:a16="http://schemas.microsoft.com/office/drawing/2014/main" id="{6BA4EBA4-60C2-4BA2-9950-679EDB7CDB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53600" y="4871006"/>
            <a:ext cx="914400" cy="914400"/>
          </a:xfrm>
          <a:prstGeom prst="rect">
            <a:avLst/>
          </a:prstGeom>
        </p:spPr>
      </p:pic>
      <p:sp>
        <p:nvSpPr>
          <p:cNvPr id="23" name="TextBox 6">
            <a:extLst>
              <a:ext uri="{FF2B5EF4-FFF2-40B4-BE49-F238E27FC236}">
                <a16:creationId xmlns:a16="http://schemas.microsoft.com/office/drawing/2014/main" id="{F2613938-73F9-40C0-AC93-5D8CD163E91B}"/>
              </a:ext>
            </a:extLst>
          </p:cNvPr>
          <p:cNvSpPr txBox="1"/>
          <p:nvPr/>
        </p:nvSpPr>
        <p:spPr>
          <a:xfrm>
            <a:off x="10972799" y="4871006"/>
            <a:ext cx="6041999" cy="1125501"/>
          </a:xfrm>
          <a:prstGeom prst="rect">
            <a:avLst/>
          </a:prstGeom>
        </p:spPr>
        <p:txBody>
          <a:bodyPr wrap="square" lIns="0" tIns="0" rIns="0" bIns="0" rtlCol="0" anchor="t">
            <a:spAutoFit/>
          </a:bodyPr>
          <a:lstStyle/>
          <a:p>
            <a:pPr>
              <a:lnSpc>
                <a:spcPts val="3000"/>
              </a:lnSpc>
            </a:pPr>
            <a:r>
              <a:rPr lang="es-ES" sz="2000" u="sng" dirty="0">
                <a:solidFill>
                  <a:srgbClr val="254E72"/>
                </a:solidFill>
                <a:latin typeface="Assistant Regular"/>
              </a:rPr>
              <a:t>Uso de la información estratégica </a:t>
            </a:r>
            <a:r>
              <a:rPr lang="es-ES" sz="2000" dirty="0">
                <a:solidFill>
                  <a:srgbClr val="254E72"/>
                </a:solidFill>
                <a:latin typeface="Assistant Regular"/>
              </a:rPr>
              <a:t>para la acción y la toma de decisiones a lo largo del ciclo de vida de las subvenciones</a:t>
            </a:r>
          </a:p>
        </p:txBody>
      </p:sp>
      <p:sp>
        <p:nvSpPr>
          <p:cNvPr id="30" name="TextBox 6">
            <a:extLst>
              <a:ext uri="{FF2B5EF4-FFF2-40B4-BE49-F238E27FC236}">
                <a16:creationId xmlns:a16="http://schemas.microsoft.com/office/drawing/2014/main" id="{CAA9C1E8-7E42-4604-8DF7-06F115855D11}"/>
              </a:ext>
            </a:extLst>
          </p:cNvPr>
          <p:cNvSpPr txBox="1"/>
          <p:nvPr/>
        </p:nvSpPr>
        <p:spPr>
          <a:xfrm>
            <a:off x="11026801" y="6699806"/>
            <a:ext cx="6041999" cy="740780"/>
          </a:xfrm>
          <a:prstGeom prst="rect">
            <a:avLst/>
          </a:prstGeom>
        </p:spPr>
        <p:txBody>
          <a:bodyPr wrap="square" lIns="0" tIns="0" rIns="0" bIns="0" rtlCol="0" anchor="t">
            <a:spAutoFit/>
          </a:bodyPr>
          <a:lstStyle/>
          <a:p>
            <a:pPr>
              <a:lnSpc>
                <a:spcPts val="3000"/>
              </a:lnSpc>
            </a:pPr>
            <a:r>
              <a:rPr lang="es-ES" sz="2000" u="sng" dirty="0">
                <a:solidFill>
                  <a:srgbClr val="254E72"/>
                </a:solidFill>
                <a:latin typeface="Assistant Regular"/>
              </a:rPr>
              <a:t>Adopción de un enfoque de gestión de riesgos </a:t>
            </a:r>
            <a:r>
              <a:rPr lang="es-ES" sz="2000" dirty="0">
                <a:solidFill>
                  <a:srgbClr val="254E72"/>
                </a:solidFill>
                <a:latin typeface="Assistant Regular"/>
              </a:rPr>
              <a:t>en la ejecución de la función de monitoreo estratégico</a:t>
            </a:r>
          </a:p>
        </p:txBody>
      </p:sp>
      <p:sp>
        <p:nvSpPr>
          <p:cNvPr id="31" name="TextBox 6">
            <a:extLst>
              <a:ext uri="{FF2B5EF4-FFF2-40B4-BE49-F238E27FC236}">
                <a16:creationId xmlns:a16="http://schemas.microsoft.com/office/drawing/2014/main" id="{52702198-651C-420F-99A3-29E86664A810}"/>
              </a:ext>
            </a:extLst>
          </p:cNvPr>
          <p:cNvSpPr txBox="1"/>
          <p:nvPr/>
        </p:nvSpPr>
        <p:spPr>
          <a:xfrm>
            <a:off x="10972800" y="8376206"/>
            <a:ext cx="6041999" cy="740780"/>
          </a:xfrm>
          <a:prstGeom prst="rect">
            <a:avLst/>
          </a:prstGeom>
        </p:spPr>
        <p:txBody>
          <a:bodyPr wrap="square" lIns="0" tIns="0" rIns="0" bIns="0" rtlCol="0" anchor="t">
            <a:spAutoFit/>
          </a:bodyPr>
          <a:lstStyle/>
          <a:p>
            <a:pPr>
              <a:lnSpc>
                <a:spcPts val="3000"/>
              </a:lnSpc>
            </a:pPr>
            <a:r>
              <a:rPr lang="es-ES" sz="2000" dirty="0">
                <a:solidFill>
                  <a:srgbClr val="254E72"/>
                </a:solidFill>
                <a:latin typeface="Assistant Regular"/>
              </a:rPr>
              <a:t>La medida en que el MCP pueden </a:t>
            </a:r>
            <a:r>
              <a:rPr lang="es-ES" sz="2000" u="sng" dirty="0">
                <a:solidFill>
                  <a:srgbClr val="254E72"/>
                </a:solidFill>
                <a:latin typeface="Assistant Regular"/>
              </a:rPr>
              <a:t>apoyar el cumplimiento de los compromisos de cofinanciamiento</a:t>
            </a:r>
          </a:p>
        </p:txBody>
      </p:sp>
      <p:pic>
        <p:nvPicPr>
          <p:cNvPr id="33" name="Gráfico 32" descr="Badge 3 con relleno sólido">
            <a:extLst>
              <a:ext uri="{FF2B5EF4-FFF2-40B4-BE49-F238E27FC236}">
                <a16:creationId xmlns:a16="http://schemas.microsoft.com/office/drawing/2014/main" id="{E81C49CC-1C78-4F59-8985-3CB49DB0FE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53864" y="6515100"/>
            <a:ext cx="914400" cy="914400"/>
          </a:xfrm>
          <a:prstGeom prst="rect">
            <a:avLst/>
          </a:prstGeom>
        </p:spPr>
      </p:pic>
      <p:pic>
        <p:nvPicPr>
          <p:cNvPr id="35" name="Gráfico 34" descr="Badge 4 con relleno sólido">
            <a:extLst>
              <a:ext uri="{FF2B5EF4-FFF2-40B4-BE49-F238E27FC236}">
                <a16:creationId xmlns:a16="http://schemas.microsoft.com/office/drawing/2014/main" id="{39791E55-0BD3-403A-BF8C-0917B0C448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53864" y="8267700"/>
            <a:ext cx="914400" cy="914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30"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7772400" cy="10287000"/>
          </a:xfrm>
          <a:prstGeom prst="rect">
            <a:avLst/>
          </a:prstGeom>
          <a:solidFill>
            <a:srgbClr val="254E72"/>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FEFFFF"/>
            </a:solidFill>
          </p:spPr>
        </p:sp>
        <p:sp>
          <p:nvSpPr>
            <p:cNvPr id="5" name="AutoShape 5"/>
            <p:cNvSpPr/>
            <p:nvPr/>
          </p:nvSpPr>
          <p:spPr>
            <a:xfrm>
              <a:off x="0" y="0"/>
              <a:ext cx="84693" cy="1649458"/>
            </a:xfrm>
            <a:prstGeom prst="rect">
              <a:avLst/>
            </a:prstGeom>
            <a:solidFill>
              <a:srgbClr val="C0E8DF"/>
            </a:solidFill>
          </p:spPr>
        </p:sp>
      </p:grpSp>
      <p:sp>
        <p:nvSpPr>
          <p:cNvPr id="6" name="TextBox 6"/>
          <p:cNvSpPr txBox="1"/>
          <p:nvPr/>
        </p:nvSpPr>
        <p:spPr>
          <a:xfrm>
            <a:off x="1371599" y="3538264"/>
            <a:ext cx="6206273" cy="846386"/>
          </a:xfrm>
          <a:prstGeom prst="rect">
            <a:avLst/>
          </a:prstGeom>
        </p:spPr>
        <p:txBody>
          <a:bodyPr wrap="square" lIns="0" tIns="0" rIns="0" bIns="0" rtlCol="0" anchor="t">
            <a:spAutoFit/>
          </a:bodyPr>
          <a:lstStyle/>
          <a:p>
            <a:pPr>
              <a:lnSpc>
                <a:spcPts val="6600"/>
              </a:lnSpc>
            </a:pPr>
            <a:r>
              <a:rPr lang="es-ES" sz="5500" dirty="0">
                <a:solidFill>
                  <a:srgbClr val="FEFFFF"/>
                </a:solidFill>
                <a:latin typeface="Telegraf"/>
              </a:rPr>
              <a:t>Recomendaciones</a:t>
            </a:r>
          </a:p>
        </p:txBody>
      </p:sp>
      <p:sp>
        <p:nvSpPr>
          <p:cNvPr id="8" name="TextBox 8"/>
          <p:cNvSpPr txBox="1"/>
          <p:nvPr/>
        </p:nvSpPr>
        <p:spPr>
          <a:xfrm>
            <a:off x="8534400" y="3538264"/>
            <a:ext cx="9020359" cy="3077766"/>
          </a:xfrm>
          <a:prstGeom prst="rect">
            <a:avLst/>
          </a:prstGeom>
        </p:spPr>
        <p:txBody>
          <a:bodyPr wrap="square" lIns="0" tIns="0" rIns="0" bIns="0" rtlCol="0" anchor="t">
            <a:spAutoFit/>
          </a:bodyPr>
          <a:lstStyle/>
          <a:p>
            <a:pPr>
              <a:lnSpc>
                <a:spcPts val="3000"/>
              </a:lnSpc>
            </a:pPr>
            <a:r>
              <a:rPr lang="es-ES" sz="2500" spc="100" dirty="0">
                <a:solidFill>
                  <a:srgbClr val="254E72"/>
                </a:solidFill>
                <a:latin typeface="Assistant Regular Bold"/>
              </a:rPr>
              <a:t>Basándose en los resultados de la etapa de análisis, </a:t>
            </a:r>
            <a:r>
              <a:rPr lang="es-ES" sz="2500" spc="100" dirty="0">
                <a:solidFill>
                  <a:srgbClr val="254E72"/>
                </a:solidFill>
                <a:highlight>
                  <a:srgbClr val="FFFF00"/>
                </a:highlight>
                <a:latin typeface="Assistant Regular Bold"/>
              </a:rPr>
              <a:t>el comité de monitoreo estratégico recomienda al RP y al MCP </a:t>
            </a:r>
          </a:p>
          <a:p>
            <a:pPr>
              <a:lnSpc>
                <a:spcPts val="3000"/>
              </a:lnSpc>
            </a:pPr>
            <a:endParaRPr lang="es-ES" sz="2500" spc="100" dirty="0">
              <a:solidFill>
                <a:srgbClr val="254E72"/>
              </a:solidFill>
              <a:highlight>
                <a:srgbClr val="FFFF00"/>
              </a:highlight>
              <a:latin typeface="Assistant Regular Bold"/>
            </a:endParaRPr>
          </a:p>
          <a:p>
            <a:pPr>
              <a:lnSpc>
                <a:spcPts val="3000"/>
              </a:lnSpc>
            </a:pPr>
            <a:r>
              <a:rPr lang="es-ES" sz="2500" spc="100" dirty="0">
                <a:solidFill>
                  <a:schemeClr val="bg1"/>
                </a:solidFill>
                <a:highlight>
                  <a:srgbClr val="FF0000"/>
                </a:highlight>
                <a:latin typeface="Assistant Regular Bold"/>
              </a:rPr>
              <a:t>A MCP se envían las recomendaciones </a:t>
            </a:r>
            <a:r>
              <a:rPr lang="es-ES" sz="2500" spc="100" dirty="0">
                <a:solidFill>
                  <a:srgbClr val="254E72"/>
                </a:solidFill>
                <a:latin typeface="Assistant Regular Bold"/>
              </a:rPr>
              <a:t>cuando los problemas exceden las capacidades del RP o cuando son de naturaleza crítica) que aborden los problemas y dificultades detectados, y en asamblea tomen decisiones.</a:t>
            </a:r>
          </a:p>
          <a:p>
            <a:pPr>
              <a:lnSpc>
                <a:spcPts val="3000"/>
              </a:lnSpc>
            </a:pPr>
            <a:endParaRPr lang="es-ES" sz="2500" spc="100" dirty="0">
              <a:solidFill>
                <a:srgbClr val="254E72"/>
              </a:solidFill>
              <a:latin typeface="Assistant Regular Bold"/>
            </a:endParaRPr>
          </a:p>
        </p:txBody>
      </p:sp>
      <p:grpSp>
        <p:nvGrpSpPr>
          <p:cNvPr id="31" name="Group 31"/>
          <p:cNvGrpSpPr/>
          <p:nvPr/>
        </p:nvGrpSpPr>
        <p:grpSpPr>
          <a:xfrm rot="-10800000">
            <a:off x="2800403" y="8769298"/>
            <a:ext cx="489002" cy="489002"/>
            <a:chOff x="0" y="0"/>
            <a:chExt cx="652003" cy="652003"/>
          </a:xfrm>
        </p:grpSpPr>
        <p:grpSp>
          <p:nvGrpSpPr>
            <p:cNvPr id="32" name="Group 32"/>
            <p:cNvGrpSpPr>
              <a:grpSpLocks noChangeAspect="1"/>
            </p:cNvGrpSpPr>
            <p:nvPr/>
          </p:nvGrpSpPr>
          <p:grpSpPr>
            <a:xfrm rot="-10800000">
              <a:off x="0" y="0"/>
              <a:ext cx="652003" cy="652003"/>
              <a:chOff x="0" y="0"/>
              <a:chExt cx="6355080" cy="6355080"/>
            </a:xfrm>
          </p:grpSpPr>
          <p:sp>
            <p:nvSpPr>
              <p:cNvPr id="33" name="Freeform 3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4" name="Picture 3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35" name="Group 35"/>
          <p:cNvGrpSpPr/>
          <p:nvPr/>
        </p:nvGrpSpPr>
        <p:grpSpPr>
          <a:xfrm>
            <a:off x="2151334" y="8769298"/>
            <a:ext cx="489002" cy="489002"/>
            <a:chOff x="0" y="0"/>
            <a:chExt cx="652003" cy="652003"/>
          </a:xfrm>
        </p:grpSpPr>
        <p:grpSp>
          <p:nvGrpSpPr>
            <p:cNvPr id="36" name="Group 36"/>
            <p:cNvGrpSpPr>
              <a:grpSpLocks noChangeAspect="1"/>
            </p:cNvGrpSpPr>
            <p:nvPr/>
          </p:nvGrpSpPr>
          <p:grpSpPr>
            <a:xfrm rot="-10800000">
              <a:off x="0" y="0"/>
              <a:ext cx="652003" cy="652003"/>
              <a:chOff x="0" y="0"/>
              <a:chExt cx="6355080" cy="6355080"/>
            </a:xfrm>
          </p:grpSpPr>
          <p:sp>
            <p:nvSpPr>
              <p:cNvPr id="37" name="Freeform 3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8" name="Picture 3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sp>
        <p:nvSpPr>
          <p:cNvPr id="9" name="CuadroTexto 8">
            <a:extLst>
              <a:ext uri="{FF2B5EF4-FFF2-40B4-BE49-F238E27FC236}">
                <a16:creationId xmlns:a16="http://schemas.microsoft.com/office/drawing/2014/main" id="{FB926477-95AE-CDD9-1AB5-FCE225895606}"/>
              </a:ext>
            </a:extLst>
          </p:cNvPr>
          <p:cNvSpPr txBox="1"/>
          <p:nvPr/>
        </p:nvSpPr>
        <p:spPr>
          <a:xfrm>
            <a:off x="9157855" y="7857208"/>
            <a:ext cx="8067547" cy="1319592"/>
          </a:xfrm>
          <a:prstGeom prst="rect">
            <a:avLst/>
          </a:prstGeom>
          <a:noFill/>
        </p:spPr>
        <p:txBody>
          <a:bodyPr wrap="square">
            <a:spAutoFit/>
          </a:bodyPr>
          <a:lstStyle/>
          <a:p>
            <a:pPr algn="ctr">
              <a:lnSpc>
                <a:spcPts val="3000"/>
              </a:lnSpc>
            </a:pPr>
            <a:r>
              <a:rPr lang="es-ES" sz="4400" b="1" spc="100" dirty="0">
                <a:solidFill>
                  <a:srgbClr val="254E72"/>
                </a:solidFill>
                <a:latin typeface="Angsana New" panose="02020603050405020304" pitchFamily="18" charset="-34"/>
                <a:cs typeface="Angsana New" panose="02020603050405020304" pitchFamily="18" charset="-34"/>
              </a:rPr>
              <a:t>Las recomendaciones deben ser:</a:t>
            </a:r>
          </a:p>
          <a:p>
            <a:pPr algn="ctr">
              <a:lnSpc>
                <a:spcPts val="3000"/>
              </a:lnSpc>
            </a:pPr>
            <a:r>
              <a:rPr lang="es-ES" sz="4400" b="1" spc="100" dirty="0">
                <a:solidFill>
                  <a:srgbClr val="254E72"/>
                </a:solidFill>
                <a:latin typeface="Angsana New" panose="02020603050405020304" pitchFamily="18" charset="-34"/>
                <a:cs typeface="Angsana New" panose="02020603050405020304" pitchFamily="18" charset="-34"/>
              </a:rPr>
              <a:t>viables, claras e inequívocas y llevar a un plan de acción con plazos acordados.</a:t>
            </a:r>
            <a:endParaRPr lang="en-US" sz="4400" b="1" spc="100" dirty="0">
              <a:solidFill>
                <a:srgbClr val="254E72"/>
              </a:solidFill>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4203135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7772400" cy="10287000"/>
          </a:xfrm>
          <a:prstGeom prst="rect">
            <a:avLst/>
          </a:prstGeom>
          <a:solidFill>
            <a:srgbClr val="254E72"/>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FEFFFF"/>
            </a:solidFill>
          </p:spPr>
        </p:sp>
        <p:sp>
          <p:nvSpPr>
            <p:cNvPr id="5" name="AutoShape 5"/>
            <p:cNvSpPr/>
            <p:nvPr/>
          </p:nvSpPr>
          <p:spPr>
            <a:xfrm>
              <a:off x="0" y="0"/>
              <a:ext cx="84693" cy="1649458"/>
            </a:xfrm>
            <a:prstGeom prst="rect">
              <a:avLst/>
            </a:prstGeom>
            <a:solidFill>
              <a:srgbClr val="C0E8DF"/>
            </a:solidFill>
          </p:spPr>
        </p:sp>
      </p:grpSp>
      <p:sp>
        <p:nvSpPr>
          <p:cNvPr id="6" name="TextBox 6"/>
          <p:cNvSpPr txBox="1"/>
          <p:nvPr/>
        </p:nvSpPr>
        <p:spPr>
          <a:xfrm>
            <a:off x="1371599" y="3538264"/>
            <a:ext cx="6206273" cy="4231928"/>
          </a:xfrm>
          <a:prstGeom prst="rect">
            <a:avLst/>
          </a:prstGeom>
        </p:spPr>
        <p:txBody>
          <a:bodyPr wrap="square" lIns="0" tIns="0" rIns="0" bIns="0" rtlCol="0" anchor="t">
            <a:spAutoFit/>
          </a:bodyPr>
          <a:lstStyle/>
          <a:p>
            <a:pPr>
              <a:lnSpc>
                <a:spcPts val="6600"/>
              </a:lnSpc>
            </a:pPr>
            <a:r>
              <a:rPr lang="es-ES" sz="5500" dirty="0">
                <a:solidFill>
                  <a:srgbClr val="FEFFFF"/>
                </a:solidFill>
                <a:latin typeface="Telegraf"/>
              </a:rPr>
              <a:t>Seguimiento de las recomendaciones y la presentación de informes</a:t>
            </a:r>
          </a:p>
        </p:txBody>
      </p:sp>
      <p:sp>
        <p:nvSpPr>
          <p:cNvPr id="8" name="TextBox 8"/>
          <p:cNvSpPr txBox="1"/>
          <p:nvPr/>
        </p:nvSpPr>
        <p:spPr>
          <a:xfrm>
            <a:off x="8534400" y="3989338"/>
            <a:ext cx="9020359" cy="2693045"/>
          </a:xfrm>
          <a:prstGeom prst="rect">
            <a:avLst/>
          </a:prstGeom>
        </p:spPr>
        <p:txBody>
          <a:bodyPr wrap="square" lIns="0" tIns="0" rIns="0" bIns="0" rtlCol="0" anchor="t">
            <a:spAutoFit/>
          </a:bodyPr>
          <a:lstStyle/>
          <a:p>
            <a:pPr>
              <a:lnSpc>
                <a:spcPts val="3000"/>
              </a:lnSpc>
            </a:pPr>
            <a:r>
              <a:rPr lang="es-ES" sz="2500" spc="100" dirty="0">
                <a:solidFill>
                  <a:srgbClr val="254E72"/>
                </a:solidFill>
                <a:latin typeface="Assistant Regular Bold"/>
              </a:rPr>
              <a:t>El comité de monitoreo estratégico asegura un seguimiento frecuente y proactivo hasta que se complete cada acción específica que haya abordado un problema detectado. </a:t>
            </a:r>
          </a:p>
          <a:p>
            <a:pPr>
              <a:lnSpc>
                <a:spcPts val="3000"/>
              </a:lnSpc>
            </a:pPr>
            <a:endParaRPr lang="es-ES" sz="2500" spc="100" dirty="0">
              <a:solidFill>
                <a:srgbClr val="254E72"/>
              </a:solidFill>
              <a:latin typeface="Assistant Regular Bold"/>
            </a:endParaRPr>
          </a:p>
          <a:p>
            <a:pPr>
              <a:lnSpc>
                <a:spcPts val="3000"/>
              </a:lnSpc>
            </a:pPr>
            <a:r>
              <a:rPr lang="es-ES" sz="2500" spc="100" dirty="0">
                <a:solidFill>
                  <a:srgbClr val="254E72"/>
                </a:solidFill>
                <a:latin typeface="Assistant Regular Bold"/>
              </a:rPr>
              <a:t>Por último, el MCP informa al Fondo Mundial y a las partes interesadas nacionales clave sobre los resultados de las acciones de monitoreo estratégico adoptadas.</a:t>
            </a:r>
            <a:endParaRPr lang="en-US" sz="2500" spc="100" dirty="0">
              <a:solidFill>
                <a:srgbClr val="254E72"/>
              </a:solidFill>
              <a:latin typeface="Assistant Regular Bold"/>
            </a:endParaRPr>
          </a:p>
        </p:txBody>
      </p:sp>
      <p:grpSp>
        <p:nvGrpSpPr>
          <p:cNvPr id="31" name="Group 31"/>
          <p:cNvGrpSpPr/>
          <p:nvPr/>
        </p:nvGrpSpPr>
        <p:grpSpPr>
          <a:xfrm rot="-10800000">
            <a:off x="2800403" y="8769298"/>
            <a:ext cx="489002" cy="489002"/>
            <a:chOff x="0" y="0"/>
            <a:chExt cx="652003" cy="652003"/>
          </a:xfrm>
        </p:grpSpPr>
        <p:grpSp>
          <p:nvGrpSpPr>
            <p:cNvPr id="32" name="Group 32"/>
            <p:cNvGrpSpPr>
              <a:grpSpLocks noChangeAspect="1"/>
            </p:cNvGrpSpPr>
            <p:nvPr/>
          </p:nvGrpSpPr>
          <p:grpSpPr>
            <a:xfrm rot="-10800000">
              <a:off x="0" y="0"/>
              <a:ext cx="652003" cy="652003"/>
              <a:chOff x="0" y="0"/>
              <a:chExt cx="6355080" cy="6355080"/>
            </a:xfrm>
          </p:grpSpPr>
          <p:sp>
            <p:nvSpPr>
              <p:cNvPr id="33" name="Freeform 3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4" name="Picture 3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35" name="Group 35"/>
          <p:cNvGrpSpPr/>
          <p:nvPr/>
        </p:nvGrpSpPr>
        <p:grpSpPr>
          <a:xfrm>
            <a:off x="2151334" y="8769298"/>
            <a:ext cx="489002" cy="489002"/>
            <a:chOff x="0" y="0"/>
            <a:chExt cx="652003" cy="652003"/>
          </a:xfrm>
        </p:grpSpPr>
        <p:grpSp>
          <p:nvGrpSpPr>
            <p:cNvPr id="36" name="Group 36"/>
            <p:cNvGrpSpPr>
              <a:grpSpLocks noChangeAspect="1"/>
            </p:cNvGrpSpPr>
            <p:nvPr/>
          </p:nvGrpSpPr>
          <p:grpSpPr>
            <a:xfrm rot="-10800000">
              <a:off x="0" y="0"/>
              <a:ext cx="652003" cy="652003"/>
              <a:chOff x="0" y="0"/>
              <a:chExt cx="6355080" cy="6355080"/>
            </a:xfrm>
          </p:grpSpPr>
          <p:sp>
            <p:nvSpPr>
              <p:cNvPr id="37" name="Freeform 3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8" name="Picture 3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spTree>
    <p:extLst>
      <p:ext uri="{BB962C8B-B14F-4D97-AF65-F5344CB8AC3E}">
        <p14:creationId xmlns:p14="http://schemas.microsoft.com/office/powerpoint/2010/main" val="2224365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38100"/>
            <a:ext cx="6086976" cy="10287000"/>
          </a:xfrm>
          <a:prstGeom prst="rect">
            <a:avLst/>
          </a:prstGeom>
          <a:solidFill>
            <a:srgbClr val="254E72"/>
          </a:solidFill>
        </p:spPr>
      </p:sp>
      <p:grpSp>
        <p:nvGrpSpPr>
          <p:cNvPr id="3" name="Group 3"/>
          <p:cNvGrpSpPr/>
          <p:nvPr/>
        </p:nvGrpSpPr>
        <p:grpSpPr>
          <a:xfrm>
            <a:off x="0" y="996940"/>
            <a:ext cx="18288000" cy="63520"/>
            <a:chOff x="0" y="0"/>
            <a:chExt cx="24384000" cy="84693"/>
          </a:xfrm>
        </p:grpSpPr>
        <p:sp>
          <p:nvSpPr>
            <p:cNvPr id="4" name="AutoShape 4"/>
            <p:cNvSpPr/>
            <p:nvPr/>
          </p:nvSpPr>
          <p:spPr>
            <a:xfrm>
              <a:off x="0" y="35963"/>
              <a:ext cx="24384000" cy="12766"/>
            </a:xfrm>
            <a:prstGeom prst="rect">
              <a:avLst/>
            </a:prstGeom>
            <a:solidFill>
              <a:srgbClr val="C0E8DF"/>
            </a:solidFill>
          </p:spPr>
        </p:sp>
        <p:sp>
          <p:nvSpPr>
            <p:cNvPr id="5" name="AutoShape 5"/>
            <p:cNvSpPr/>
            <p:nvPr/>
          </p:nvSpPr>
          <p:spPr>
            <a:xfrm rot="-5400000">
              <a:off x="782383" y="-782383"/>
              <a:ext cx="84693" cy="1649458"/>
            </a:xfrm>
            <a:prstGeom prst="rect">
              <a:avLst/>
            </a:prstGeom>
            <a:solidFill>
              <a:srgbClr val="C0E8DF"/>
            </a:solidFill>
          </p:spPr>
        </p:sp>
      </p:grpSp>
      <p:sp>
        <p:nvSpPr>
          <p:cNvPr id="6" name="AutoShape 6"/>
          <p:cNvSpPr/>
          <p:nvPr/>
        </p:nvSpPr>
        <p:spPr>
          <a:xfrm>
            <a:off x="7401722" y="2424963"/>
            <a:ext cx="151558" cy="153693"/>
          </a:xfrm>
          <a:prstGeom prst="rect">
            <a:avLst/>
          </a:prstGeom>
          <a:solidFill>
            <a:srgbClr val="254E72"/>
          </a:solidFill>
        </p:spPr>
      </p:sp>
      <p:sp>
        <p:nvSpPr>
          <p:cNvPr id="7" name="TextBox 7"/>
          <p:cNvSpPr txBox="1"/>
          <p:nvPr/>
        </p:nvSpPr>
        <p:spPr>
          <a:xfrm>
            <a:off x="737289" y="3106472"/>
            <a:ext cx="5257800" cy="2539157"/>
          </a:xfrm>
          <a:prstGeom prst="rect">
            <a:avLst/>
          </a:prstGeom>
        </p:spPr>
        <p:txBody>
          <a:bodyPr wrap="square" lIns="0" tIns="0" rIns="0" bIns="0" rtlCol="0" anchor="t">
            <a:spAutoFit/>
          </a:bodyPr>
          <a:lstStyle/>
          <a:p>
            <a:pPr>
              <a:lnSpc>
                <a:spcPts val="6600"/>
              </a:lnSpc>
            </a:pPr>
            <a:r>
              <a:rPr lang="es-ES" sz="5500" dirty="0">
                <a:solidFill>
                  <a:srgbClr val="FEFFFF"/>
                </a:solidFill>
                <a:latin typeface="Telegraf"/>
              </a:rPr>
              <a:t>Autorizar cambios importantes</a:t>
            </a:r>
          </a:p>
        </p:txBody>
      </p:sp>
      <p:grpSp>
        <p:nvGrpSpPr>
          <p:cNvPr id="8" name="Group 8"/>
          <p:cNvGrpSpPr/>
          <p:nvPr/>
        </p:nvGrpSpPr>
        <p:grpSpPr>
          <a:xfrm>
            <a:off x="7911533" y="2292260"/>
            <a:ext cx="3635949" cy="4053150"/>
            <a:chOff x="0" y="0"/>
            <a:chExt cx="4847932" cy="5404200"/>
          </a:xfrm>
        </p:grpSpPr>
        <p:sp>
          <p:nvSpPr>
            <p:cNvPr id="9" name="TextBox 9"/>
            <p:cNvSpPr txBox="1"/>
            <p:nvPr/>
          </p:nvSpPr>
          <p:spPr>
            <a:xfrm>
              <a:off x="0" y="0"/>
              <a:ext cx="4847931" cy="562035"/>
            </a:xfrm>
            <a:prstGeom prst="rect">
              <a:avLst/>
            </a:prstGeom>
          </p:spPr>
          <p:txBody>
            <a:bodyPr lIns="0" tIns="0" rIns="0" bIns="0" rtlCol="0" anchor="t">
              <a:spAutoFit/>
            </a:bodyPr>
            <a:lstStyle/>
            <a:p>
              <a:pPr>
                <a:lnSpc>
                  <a:spcPts val="3360"/>
                </a:lnSpc>
              </a:pPr>
              <a:r>
                <a:rPr lang="es-ES" sz="2800" spc="112" dirty="0">
                  <a:solidFill>
                    <a:srgbClr val="254E72"/>
                  </a:solidFill>
                  <a:latin typeface="Assistant Bold"/>
                </a:rPr>
                <a:t>Enfoque estratégico</a:t>
              </a:r>
            </a:p>
          </p:txBody>
        </p:sp>
        <p:sp>
          <p:nvSpPr>
            <p:cNvPr id="10" name="TextBox 10"/>
            <p:cNvSpPr txBox="1"/>
            <p:nvPr/>
          </p:nvSpPr>
          <p:spPr>
            <a:xfrm>
              <a:off x="0" y="1338728"/>
              <a:ext cx="4847932" cy="4065472"/>
            </a:xfrm>
            <a:prstGeom prst="rect">
              <a:avLst/>
            </a:prstGeom>
          </p:spPr>
          <p:txBody>
            <a:bodyPr lIns="0" tIns="0" rIns="0" bIns="0" rtlCol="0" anchor="t">
              <a:spAutoFit/>
            </a:bodyPr>
            <a:lstStyle/>
            <a:p>
              <a:pPr>
                <a:lnSpc>
                  <a:spcPts val="3000"/>
                </a:lnSpc>
              </a:pPr>
              <a:r>
                <a:rPr lang="es-ES" sz="2000" dirty="0">
                  <a:solidFill>
                    <a:srgbClr val="254E72"/>
                  </a:solidFill>
                  <a:latin typeface="Assistant Regular"/>
                </a:rPr>
                <a:t>El MCP se encargará de autorizar los cambios en el alcance y/o la escala de los marcos de desempeño de las propuestas</a:t>
              </a:r>
            </a:p>
            <a:p>
              <a:pPr>
                <a:lnSpc>
                  <a:spcPts val="3000"/>
                </a:lnSpc>
              </a:pPr>
              <a:r>
                <a:rPr lang="es-ES" sz="2000" dirty="0">
                  <a:solidFill>
                    <a:srgbClr val="254E72"/>
                  </a:solidFill>
                  <a:latin typeface="Assistant Regular"/>
                </a:rPr>
                <a:t>aprobadas por la Junta o los acuerdos de subvención firmados, así como de cambiar el RP si fuera necesario</a:t>
              </a:r>
            </a:p>
          </p:txBody>
        </p:sp>
      </p:grpSp>
      <p:grpSp>
        <p:nvGrpSpPr>
          <p:cNvPr id="23" name="Group 23"/>
          <p:cNvGrpSpPr/>
          <p:nvPr/>
        </p:nvGrpSpPr>
        <p:grpSpPr>
          <a:xfrm rot="-10800000">
            <a:off x="1677769" y="8769298"/>
            <a:ext cx="489002" cy="489002"/>
            <a:chOff x="0" y="0"/>
            <a:chExt cx="652003" cy="652003"/>
          </a:xfrm>
        </p:grpSpPr>
        <p:grpSp>
          <p:nvGrpSpPr>
            <p:cNvPr id="24" name="Group 24"/>
            <p:cNvGrpSpPr>
              <a:grpSpLocks noChangeAspect="1"/>
            </p:cNvGrpSpPr>
            <p:nvPr/>
          </p:nvGrpSpPr>
          <p:grpSpPr>
            <a:xfrm rot="-10800000">
              <a:off x="0" y="0"/>
              <a:ext cx="652003" cy="652003"/>
              <a:chOff x="0" y="0"/>
              <a:chExt cx="6355080" cy="6355080"/>
            </a:xfrm>
          </p:grpSpPr>
          <p:sp>
            <p:nvSpPr>
              <p:cNvPr id="25" name="Freeform 2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27" name="Group 27"/>
          <p:cNvGrpSpPr/>
          <p:nvPr/>
        </p:nvGrpSpPr>
        <p:grpSpPr>
          <a:xfrm>
            <a:off x="1028700" y="8769298"/>
            <a:ext cx="489002" cy="489002"/>
            <a:chOff x="0" y="0"/>
            <a:chExt cx="652003" cy="652003"/>
          </a:xfrm>
        </p:grpSpPr>
        <p:grpSp>
          <p:nvGrpSpPr>
            <p:cNvPr id="28" name="Group 28"/>
            <p:cNvGrpSpPr>
              <a:grpSpLocks noChangeAspect="1"/>
            </p:cNvGrpSpPr>
            <p:nvPr/>
          </p:nvGrpSpPr>
          <p:grpSpPr>
            <a:xfrm rot="-10800000">
              <a:off x="0" y="0"/>
              <a:ext cx="652003" cy="652003"/>
              <a:chOff x="0" y="0"/>
              <a:chExt cx="6355080" cy="6355080"/>
            </a:xfrm>
          </p:grpSpPr>
          <p:sp>
            <p:nvSpPr>
              <p:cNvPr id="29" name="Freeform 2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0" name="Picture 3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31" name="Group 80">
            <a:extLst>
              <a:ext uri="{FF2B5EF4-FFF2-40B4-BE49-F238E27FC236}">
                <a16:creationId xmlns:a16="http://schemas.microsoft.com/office/drawing/2014/main" id="{7B2E8D22-D559-43BE-8712-E35157F27C19}"/>
              </a:ext>
            </a:extLst>
          </p:cNvPr>
          <p:cNvGrpSpPr/>
          <p:nvPr/>
        </p:nvGrpSpPr>
        <p:grpSpPr>
          <a:xfrm>
            <a:off x="13182600" y="2578656"/>
            <a:ext cx="3895026" cy="5508728"/>
            <a:chOff x="605168" y="1966954"/>
            <a:chExt cx="3230663" cy="4670534"/>
          </a:xfrm>
        </p:grpSpPr>
        <p:grpSp>
          <p:nvGrpSpPr>
            <p:cNvPr id="32" name="Group 81">
              <a:extLst>
                <a:ext uri="{FF2B5EF4-FFF2-40B4-BE49-F238E27FC236}">
                  <a16:creationId xmlns:a16="http://schemas.microsoft.com/office/drawing/2014/main" id="{D0C02BDF-C023-4BF8-9C53-E45440F0B423}"/>
                </a:ext>
              </a:extLst>
            </p:cNvPr>
            <p:cNvGrpSpPr/>
            <p:nvPr/>
          </p:nvGrpSpPr>
          <p:grpSpPr>
            <a:xfrm>
              <a:off x="605168" y="2390472"/>
              <a:ext cx="2470023" cy="2468880"/>
              <a:chOff x="605168" y="2390472"/>
              <a:chExt cx="2470023" cy="2468880"/>
            </a:xfrm>
          </p:grpSpPr>
          <p:sp>
            <p:nvSpPr>
              <p:cNvPr id="34" name="Rounded Rectangle 49">
                <a:extLst>
                  <a:ext uri="{FF2B5EF4-FFF2-40B4-BE49-F238E27FC236}">
                    <a16:creationId xmlns:a16="http://schemas.microsoft.com/office/drawing/2014/main" id="{BE764A66-6903-49A6-972E-2812C61BC6A8}"/>
                  </a:ext>
                </a:extLst>
              </p:cNvPr>
              <p:cNvSpPr/>
              <p:nvPr/>
            </p:nvSpPr>
            <p:spPr>
              <a:xfrm>
                <a:off x="605168" y="2390472"/>
                <a:ext cx="2470023" cy="2468880"/>
              </a:xfrm>
              <a:prstGeom prst="ellipse">
                <a:avLst/>
              </a:prstGeom>
              <a:gradFill flip="none" rotWithShape="1">
                <a:gsLst>
                  <a:gs pos="0">
                    <a:schemeClr val="accent1"/>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50800" dist="50800" dir="5400000" algn="ctr" rotWithShape="0">
                  <a:srgbClr val="000000">
                    <a:alpha val="35000"/>
                  </a:srgbClr>
                </a:outerShdw>
              </a:effectLst>
            </p:spPr>
            <p:txBody>
              <a:bodyPr vert="horz" wrap="square" lIns="91440" tIns="45720" rIns="91440" bIns="45720" numCol="1" anchor="t" anchorCtr="0" compatLnSpc="1">
                <a:prstTxWarp prst="textNoShape">
                  <a:avLst/>
                </a:prstTxWarp>
              </a:bodyPr>
              <a:lstStyle/>
              <a:p>
                <a:endParaRPr lang="ko-KR" altLang="en-US" sz="2701"/>
              </a:p>
            </p:txBody>
          </p:sp>
          <p:grpSp>
            <p:nvGrpSpPr>
              <p:cNvPr id="35" name="Group 84">
                <a:extLst>
                  <a:ext uri="{FF2B5EF4-FFF2-40B4-BE49-F238E27FC236}">
                    <a16:creationId xmlns:a16="http://schemas.microsoft.com/office/drawing/2014/main" id="{1C72DAC2-3FAB-4FC4-8B2E-FF3EDE46ABA7}"/>
                  </a:ext>
                </a:extLst>
              </p:cNvPr>
              <p:cNvGrpSpPr/>
              <p:nvPr/>
            </p:nvGrpSpPr>
            <p:grpSpPr>
              <a:xfrm>
                <a:off x="2156436" y="2516511"/>
                <a:ext cx="188449" cy="1471350"/>
                <a:chOff x="10641180" y="438150"/>
                <a:chExt cx="247650" cy="1828800"/>
              </a:xfrm>
              <a:solidFill>
                <a:schemeClr val="accent6"/>
              </a:solidFill>
            </p:grpSpPr>
            <p:sp>
              <p:nvSpPr>
                <p:cNvPr id="63" name="Rectangle: Rounded Corners 112">
                  <a:extLst>
                    <a:ext uri="{FF2B5EF4-FFF2-40B4-BE49-F238E27FC236}">
                      <a16:creationId xmlns:a16="http://schemas.microsoft.com/office/drawing/2014/main" id="{97859558-BF3C-45DB-9AA7-CBCA324F2428}"/>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113">
                  <a:extLst>
                    <a:ext uri="{FF2B5EF4-FFF2-40B4-BE49-F238E27FC236}">
                      <a16:creationId xmlns:a16="http://schemas.microsoft.com/office/drawing/2014/main" id="{C583AA17-ABA9-40C1-9F5C-A373BF177045}"/>
                    </a:ext>
                  </a:extLst>
                </p:cNvPr>
                <p:cNvSpPr/>
                <p:nvPr/>
              </p:nvSpPr>
              <p:spPr>
                <a:xfrm>
                  <a:off x="10641180" y="1044532"/>
                  <a:ext cx="247650" cy="9701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85">
                <a:extLst>
                  <a:ext uri="{FF2B5EF4-FFF2-40B4-BE49-F238E27FC236}">
                    <a16:creationId xmlns:a16="http://schemas.microsoft.com/office/drawing/2014/main" id="{9BB10E55-F409-4273-97B0-CEB0F0EF409C}"/>
                  </a:ext>
                </a:extLst>
              </p:cNvPr>
              <p:cNvGrpSpPr/>
              <p:nvPr/>
            </p:nvGrpSpPr>
            <p:grpSpPr>
              <a:xfrm>
                <a:off x="2836648" y="2729428"/>
                <a:ext cx="188449" cy="868539"/>
                <a:chOff x="10641180" y="362514"/>
                <a:chExt cx="247650" cy="1989158"/>
              </a:xfrm>
            </p:grpSpPr>
            <p:sp>
              <p:nvSpPr>
                <p:cNvPr id="61" name="Rectangle: Rounded Corners 110">
                  <a:extLst>
                    <a:ext uri="{FF2B5EF4-FFF2-40B4-BE49-F238E27FC236}">
                      <a16:creationId xmlns:a16="http://schemas.microsoft.com/office/drawing/2014/main" id="{CFBD617B-68D2-42BF-8CDB-3C93F4035566}"/>
                    </a:ext>
                  </a:extLst>
                </p:cNvPr>
                <p:cNvSpPr/>
                <p:nvPr/>
              </p:nvSpPr>
              <p:spPr>
                <a:xfrm>
                  <a:off x="10751289" y="362514"/>
                  <a:ext cx="27432" cy="1989158"/>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111">
                  <a:extLst>
                    <a:ext uri="{FF2B5EF4-FFF2-40B4-BE49-F238E27FC236}">
                      <a16:creationId xmlns:a16="http://schemas.microsoft.com/office/drawing/2014/main" id="{B78D8784-4CCB-40A9-83AB-1CEE819B1BF6}"/>
                    </a:ext>
                  </a:extLst>
                </p:cNvPr>
                <p:cNvSpPr/>
                <p:nvPr/>
              </p:nvSpPr>
              <p:spPr>
                <a:xfrm>
                  <a:off x="10641180" y="494815"/>
                  <a:ext cx="247650" cy="1611559"/>
                </a:xfrm>
                <a:prstGeom prst="roundRect">
                  <a:avLst>
                    <a:gd name="adj" fmla="val 461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86">
                <a:extLst>
                  <a:ext uri="{FF2B5EF4-FFF2-40B4-BE49-F238E27FC236}">
                    <a16:creationId xmlns:a16="http://schemas.microsoft.com/office/drawing/2014/main" id="{B4AD2AE1-4DA1-4258-89AA-D8632A90E54A}"/>
                  </a:ext>
                </a:extLst>
              </p:cNvPr>
              <p:cNvGrpSpPr/>
              <p:nvPr/>
            </p:nvGrpSpPr>
            <p:grpSpPr>
              <a:xfrm>
                <a:off x="1264785" y="3442745"/>
                <a:ext cx="188449" cy="1391622"/>
                <a:chOff x="10630391" y="1182550"/>
                <a:chExt cx="247650" cy="1828800"/>
              </a:xfrm>
            </p:grpSpPr>
            <p:sp>
              <p:nvSpPr>
                <p:cNvPr id="59" name="Rectangle: Rounded Corners 108">
                  <a:extLst>
                    <a:ext uri="{FF2B5EF4-FFF2-40B4-BE49-F238E27FC236}">
                      <a16:creationId xmlns:a16="http://schemas.microsoft.com/office/drawing/2014/main" id="{9A82B7D5-435F-4408-BA51-A9947EF19F63}"/>
                    </a:ext>
                  </a:extLst>
                </p:cNvPr>
                <p:cNvSpPr/>
                <p:nvPr/>
              </p:nvSpPr>
              <p:spPr>
                <a:xfrm>
                  <a:off x="10722133" y="1182550"/>
                  <a:ext cx="27432" cy="18288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109">
                  <a:extLst>
                    <a:ext uri="{FF2B5EF4-FFF2-40B4-BE49-F238E27FC236}">
                      <a16:creationId xmlns:a16="http://schemas.microsoft.com/office/drawing/2014/main" id="{8ADE29C7-B66D-4937-923D-71E6B49671B0}"/>
                    </a:ext>
                  </a:extLst>
                </p:cNvPr>
                <p:cNvSpPr/>
                <p:nvPr/>
              </p:nvSpPr>
              <p:spPr>
                <a:xfrm>
                  <a:off x="10630391" y="1455616"/>
                  <a:ext cx="247650" cy="7242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87">
                <a:extLst>
                  <a:ext uri="{FF2B5EF4-FFF2-40B4-BE49-F238E27FC236}">
                    <a16:creationId xmlns:a16="http://schemas.microsoft.com/office/drawing/2014/main" id="{035BA9DD-60C6-4171-8042-4D2546393917}"/>
                  </a:ext>
                </a:extLst>
              </p:cNvPr>
              <p:cNvGrpSpPr/>
              <p:nvPr/>
            </p:nvGrpSpPr>
            <p:grpSpPr>
              <a:xfrm>
                <a:off x="809042" y="3146914"/>
                <a:ext cx="188449" cy="1391622"/>
                <a:chOff x="10653055" y="438150"/>
                <a:chExt cx="247650" cy="1828800"/>
              </a:xfrm>
              <a:solidFill>
                <a:schemeClr val="accent6"/>
              </a:solidFill>
            </p:grpSpPr>
            <p:sp>
              <p:nvSpPr>
                <p:cNvPr id="57" name="Rectangle: Rounded Corners 106">
                  <a:extLst>
                    <a:ext uri="{FF2B5EF4-FFF2-40B4-BE49-F238E27FC236}">
                      <a16:creationId xmlns:a16="http://schemas.microsoft.com/office/drawing/2014/main" id="{560ED8FA-EFB5-4273-ABDB-E6A71518EC34}"/>
                    </a:ext>
                  </a:extLst>
                </p:cNvPr>
                <p:cNvSpPr/>
                <p:nvPr/>
              </p:nvSpPr>
              <p:spPr>
                <a:xfrm>
                  <a:off x="10751289" y="438150"/>
                  <a:ext cx="27432" cy="1828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107">
                  <a:extLst>
                    <a:ext uri="{FF2B5EF4-FFF2-40B4-BE49-F238E27FC236}">
                      <a16:creationId xmlns:a16="http://schemas.microsoft.com/office/drawing/2014/main" id="{C3377BB6-FE68-48C8-8FFB-613069B779DD}"/>
                    </a:ext>
                  </a:extLst>
                </p:cNvPr>
                <p:cNvSpPr/>
                <p:nvPr/>
              </p:nvSpPr>
              <p:spPr>
                <a:xfrm>
                  <a:off x="10653055" y="682991"/>
                  <a:ext cx="247650" cy="105667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88">
                <a:extLst>
                  <a:ext uri="{FF2B5EF4-FFF2-40B4-BE49-F238E27FC236}">
                    <a16:creationId xmlns:a16="http://schemas.microsoft.com/office/drawing/2014/main" id="{A8C010E3-42C7-4B41-9381-5DE9120D77F1}"/>
                  </a:ext>
                </a:extLst>
              </p:cNvPr>
              <p:cNvGrpSpPr/>
              <p:nvPr/>
            </p:nvGrpSpPr>
            <p:grpSpPr>
              <a:xfrm>
                <a:off x="1032147" y="3597967"/>
                <a:ext cx="188449" cy="834973"/>
                <a:chOff x="10641180" y="500718"/>
                <a:chExt cx="247650" cy="1097280"/>
              </a:xfrm>
              <a:solidFill>
                <a:schemeClr val="accent6"/>
              </a:solidFill>
            </p:grpSpPr>
            <p:sp>
              <p:nvSpPr>
                <p:cNvPr id="55" name="Rectangle: Rounded Corners 104">
                  <a:extLst>
                    <a:ext uri="{FF2B5EF4-FFF2-40B4-BE49-F238E27FC236}">
                      <a16:creationId xmlns:a16="http://schemas.microsoft.com/office/drawing/2014/main" id="{2AA3738C-32C9-4488-A687-93734CCE4544}"/>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105">
                  <a:extLst>
                    <a:ext uri="{FF2B5EF4-FFF2-40B4-BE49-F238E27FC236}">
                      <a16:creationId xmlns:a16="http://schemas.microsoft.com/office/drawing/2014/main" id="{98CBEF07-F78F-4386-95F9-FE0468F01CD9}"/>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89">
                <a:extLst>
                  <a:ext uri="{FF2B5EF4-FFF2-40B4-BE49-F238E27FC236}">
                    <a16:creationId xmlns:a16="http://schemas.microsoft.com/office/drawing/2014/main" id="{A4ABBA52-BD55-407F-BC08-5B3CC0B95087}"/>
                  </a:ext>
                </a:extLst>
              </p:cNvPr>
              <p:cNvGrpSpPr/>
              <p:nvPr/>
            </p:nvGrpSpPr>
            <p:grpSpPr>
              <a:xfrm>
                <a:off x="1481695" y="3354533"/>
                <a:ext cx="188449" cy="834973"/>
                <a:chOff x="10641180" y="500718"/>
                <a:chExt cx="247650" cy="1097280"/>
              </a:xfrm>
            </p:grpSpPr>
            <p:sp>
              <p:nvSpPr>
                <p:cNvPr id="53" name="Rectangle: Rounded Corners 102">
                  <a:extLst>
                    <a:ext uri="{FF2B5EF4-FFF2-40B4-BE49-F238E27FC236}">
                      <a16:creationId xmlns:a16="http://schemas.microsoft.com/office/drawing/2014/main" id="{F3517EC2-71D8-4F53-8EB1-6FE92DAA4B2D}"/>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103">
                  <a:extLst>
                    <a:ext uri="{FF2B5EF4-FFF2-40B4-BE49-F238E27FC236}">
                      <a16:creationId xmlns:a16="http://schemas.microsoft.com/office/drawing/2014/main" id="{B9A6AE71-1B2D-463D-8720-A57E8A96DAEE}"/>
                    </a:ext>
                  </a:extLst>
                </p:cNvPr>
                <p:cNvSpPr/>
                <p:nvPr/>
              </p:nvSpPr>
              <p:spPr>
                <a:xfrm>
                  <a:off x="10641180" y="579815"/>
                  <a:ext cx="247650" cy="74412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90">
                <a:extLst>
                  <a:ext uri="{FF2B5EF4-FFF2-40B4-BE49-F238E27FC236}">
                    <a16:creationId xmlns:a16="http://schemas.microsoft.com/office/drawing/2014/main" id="{00AFC68A-8350-4266-A176-EBDD4486928E}"/>
                  </a:ext>
                </a:extLst>
              </p:cNvPr>
              <p:cNvGrpSpPr/>
              <p:nvPr/>
            </p:nvGrpSpPr>
            <p:grpSpPr>
              <a:xfrm>
                <a:off x="1719147" y="2946096"/>
                <a:ext cx="188449" cy="834973"/>
                <a:chOff x="10641180" y="500718"/>
                <a:chExt cx="247650" cy="1097280"/>
              </a:xfrm>
            </p:grpSpPr>
            <p:sp>
              <p:nvSpPr>
                <p:cNvPr id="51" name="Rectangle: Rounded Corners 100">
                  <a:extLst>
                    <a:ext uri="{FF2B5EF4-FFF2-40B4-BE49-F238E27FC236}">
                      <a16:creationId xmlns:a16="http://schemas.microsoft.com/office/drawing/2014/main" id="{474B252C-A1AA-429A-BCA3-270D0C9A70AA}"/>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101">
                  <a:extLst>
                    <a:ext uri="{FF2B5EF4-FFF2-40B4-BE49-F238E27FC236}">
                      <a16:creationId xmlns:a16="http://schemas.microsoft.com/office/drawing/2014/main" id="{671A82B6-1097-47AF-834A-61A9C1DE7E7F}"/>
                    </a:ext>
                  </a:extLst>
                </p:cNvPr>
                <p:cNvSpPr/>
                <p:nvPr/>
              </p:nvSpPr>
              <p:spPr>
                <a:xfrm>
                  <a:off x="10641180" y="579815"/>
                  <a:ext cx="247650" cy="78437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91">
                <a:extLst>
                  <a:ext uri="{FF2B5EF4-FFF2-40B4-BE49-F238E27FC236}">
                    <a16:creationId xmlns:a16="http://schemas.microsoft.com/office/drawing/2014/main" id="{E2DC9CDE-644A-42D7-A630-CE2895838656}"/>
                  </a:ext>
                </a:extLst>
              </p:cNvPr>
              <p:cNvGrpSpPr/>
              <p:nvPr/>
            </p:nvGrpSpPr>
            <p:grpSpPr>
              <a:xfrm>
                <a:off x="1943065" y="2729428"/>
                <a:ext cx="188449" cy="834973"/>
                <a:chOff x="10641180" y="500718"/>
                <a:chExt cx="247650" cy="1097280"/>
              </a:xfrm>
              <a:solidFill>
                <a:schemeClr val="accent6"/>
              </a:solidFill>
            </p:grpSpPr>
            <p:sp>
              <p:nvSpPr>
                <p:cNvPr id="49" name="Rectangle: Rounded Corners 98">
                  <a:extLst>
                    <a:ext uri="{FF2B5EF4-FFF2-40B4-BE49-F238E27FC236}">
                      <a16:creationId xmlns:a16="http://schemas.microsoft.com/office/drawing/2014/main" id="{E22A53B8-8FBE-4850-91B0-AAB8C3BBE016}"/>
                    </a:ext>
                  </a:extLst>
                </p:cNvPr>
                <p:cNvSpPr/>
                <p:nvPr/>
              </p:nvSpPr>
              <p:spPr>
                <a:xfrm>
                  <a:off x="10751289" y="500718"/>
                  <a:ext cx="27432" cy="109728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99">
                  <a:extLst>
                    <a:ext uri="{FF2B5EF4-FFF2-40B4-BE49-F238E27FC236}">
                      <a16:creationId xmlns:a16="http://schemas.microsoft.com/office/drawing/2014/main" id="{9AA12668-A656-400C-B4AF-F153DE797FEC}"/>
                    </a:ext>
                  </a:extLst>
                </p:cNvPr>
                <p:cNvSpPr/>
                <p:nvPr/>
              </p:nvSpPr>
              <p:spPr>
                <a:xfrm>
                  <a:off x="10641180" y="741341"/>
                  <a:ext cx="247650" cy="61603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92">
                <a:extLst>
                  <a:ext uri="{FF2B5EF4-FFF2-40B4-BE49-F238E27FC236}">
                    <a16:creationId xmlns:a16="http://schemas.microsoft.com/office/drawing/2014/main" id="{1B9D37DC-D0A7-479C-BED5-8B2857BCAD00}"/>
                  </a:ext>
                </a:extLst>
              </p:cNvPr>
              <p:cNvGrpSpPr/>
              <p:nvPr/>
            </p:nvGrpSpPr>
            <p:grpSpPr>
              <a:xfrm>
                <a:off x="2620565" y="2958143"/>
                <a:ext cx="188449" cy="834973"/>
                <a:chOff x="10641180" y="500718"/>
                <a:chExt cx="247650" cy="1097280"/>
              </a:xfrm>
            </p:grpSpPr>
            <p:sp>
              <p:nvSpPr>
                <p:cNvPr id="47" name="Rectangle: Rounded Corners 96">
                  <a:extLst>
                    <a:ext uri="{FF2B5EF4-FFF2-40B4-BE49-F238E27FC236}">
                      <a16:creationId xmlns:a16="http://schemas.microsoft.com/office/drawing/2014/main" id="{512123F9-BA47-4DFC-8775-DFC3D5DAD454}"/>
                    </a:ext>
                  </a:extLst>
                </p:cNvPr>
                <p:cNvSpPr/>
                <p:nvPr/>
              </p:nvSpPr>
              <p:spPr>
                <a:xfrm>
                  <a:off x="10751289" y="500718"/>
                  <a:ext cx="27432" cy="10972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97">
                  <a:extLst>
                    <a:ext uri="{FF2B5EF4-FFF2-40B4-BE49-F238E27FC236}">
                      <a16:creationId xmlns:a16="http://schemas.microsoft.com/office/drawing/2014/main" id="{D47078F4-F100-4617-ABEF-FA5FD5589208}"/>
                    </a:ext>
                  </a:extLst>
                </p:cNvPr>
                <p:cNvSpPr/>
                <p:nvPr/>
              </p:nvSpPr>
              <p:spPr>
                <a:xfrm>
                  <a:off x="10641180" y="741341"/>
                  <a:ext cx="247650" cy="39621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93">
                <a:extLst>
                  <a:ext uri="{FF2B5EF4-FFF2-40B4-BE49-F238E27FC236}">
                    <a16:creationId xmlns:a16="http://schemas.microsoft.com/office/drawing/2014/main" id="{F3673B5C-DBBC-4595-BAC3-AF8E6B35443C}"/>
                  </a:ext>
                </a:extLst>
              </p:cNvPr>
              <p:cNvGrpSpPr/>
              <p:nvPr/>
            </p:nvGrpSpPr>
            <p:grpSpPr>
              <a:xfrm>
                <a:off x="2371844" y="3043129"/>
                <a:ext cx="188449" cy="1391622"/>
                <a:chOff x="10641180" y="438150"/>
                <a:chExt cx="247650" cy="1828800"/>
              </a:xfrm>
            </p:grpSpPr>
            <p:sp>
              <p:nvSpPr>
                <p:cNvPr id="45" name="Rectangle: Rounded Corners 94">
                  <a:extLst>
                    <a:ext uri="{FF2B5EF4-FFF2-40B4-BE49-F238E27FC236}">
                      <a16:creationId xmlns:a16="http://schemas.microsoft.com/office/drawing/2014/main" id="{A498D8C3-C8C9-4752-90B2-F3C2FAC8678B}"/>
                    </a:ext>
                  </a:extLst>
                </p:cNvPr>
                <p:cNvSpPr/>
                <p:nvPr/>
              </p:nvSpPr>
              <p:spPr>
                <a:xfrm>
                  <a:off x="10751289" y="438150"/>
                  <a:ext cx="27432" cy="182880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95">
                  <a:extLst>
                    <a:ext uri="{FF2B5EF4-FFF2-40B4-BE49-F238E27FC236}">
                      <a16:creationId xmlns:a16="http://schemas.microsoft.com/office/drawing/2014/main" id="{EC763966-6195-47B4-8CDA-65B9F4294720}"/>
                    </a:ext>
                  </a:extLst>
                </p:cNvPr>
                <p:cNvSpPr/>
                <p:nvPr/>
              </p:nvSpPr>
              <p:spPr>
                <a:xfrm>
                  <a:off x="10641180" y="1044533"/>
                  <a:ext cx="247650" cy="36338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 name="Round Same Side Corner Rectangle 9">
              <a:extLst>
                <a:ext uri="{FF2B5EF4-FFF2-40B4-BE49-F238E27FC236}">
                  <a16:creationId xmlns:a16="http://schemas.microsoft.com/office/drawing/2014/main" id="{146AD7D0-82C2-4400-B339-D316A2FCED5E}"/>
                </a:ext>
              </a:extLst>
            </p:cNvPr>
            <p:cNvSpPr/>
            <p:nvPr/>
          </p:nvSpPr>
          <p:spPr>
            <a:xfrm rot="8594075">
              <a:off x="936260" y="1966954"/>
              <a:ext cx="2899571" cy="4670534"/>
            </a:xfrm>
            <a:custGeom>
              <a:avLst/>
              <a:gdLst/>
              <a:ahLst/>
              <a:cxnLst/>
              <a:rect l="l" t="t" r="r" b="b"/>
              <a:pathLst>
                <a:path w="2808349" h="4523596">
                  <a:moveTo>
                    <a:pt x="567373" y="3851649"/>
                  </a:moveTo>
                  <a:cubicBezTo>
                    <a:pt x="971771" y="4313801"/>
                    <a:pt x="1674249" y="4360621"/>
                    <a:pt x="2136401" y="3956223"/>
                  </a:cubicBezTo>
                  <a:cubicBezTo>
                    <a:pt x="2598554" y="3551825"/>
                    <a:pt x="2645373" y="2849347"/>
                    <a:pt x="2240976" y="2387195"/>
                  </a:cubicBezTo>
                  <a:cubicBezTo>
                    <a:pt x="1836578" y="1925042"/>
                    <a:pt x="1134100" y="1878223"/>
                    <a:pt x="671947" y="2282621"/>
                  </a:cubicBezTo>
                  <a:cubicBezTo>
                    <a:pt x="209795" y="2687018"/>
                    <a:pt x="162975" y="3389496"/>
                    <a:pt x="567373" y="3851649"/>
                  </a:cubicBezTo>
                  <a:close/>
                  <a:moveTo>
                    <a:pt x="347455" y="4044083"/>
                  </a:moveTo>
                  <a:cubicBezTo>
                    <a:pt x="-163221" y="3460474"/>
                    <a:pt x="-104097" y="2573380"/>
                    <a:pt x="479512" y="2062703"/>
                  </a:cubicBezTo>
                  <a:cubicBezTo>
                    <a:pt x="688143" y="1880145"/>
                    <a:pt x="935556" y="1770404"/>
                    <a:pt x="1190892" y="1732712"/>
                  </a:cubicBezTo>
                  <a:lnTo>
                    <a:pt x="1190892" y="228600"/>
                  </a:lnTo>
                  <a:cubicBezTo>
                    <a:pt x="1190892" y="102348"/>
                    <a:pt x="1293240" y="0"/>
                    <a:pt x="1419492" y="0"/>
                  </a:cubicBezTo>
                  <a:cubicBezTo>
                    <a:pt x="1545744" y="0"/>
                    <a:pt x="1648092" y="102348"/>
                    <a:pt x="1648092" y="228600"/>
                  </a:cubicBezTo>
                  <a:lnTo>
                    <a:pt x="1648092" y="1737288"/>
                  </a:lnTo>
                  <a:cubicBezTo>
                    <a:pt x="1952641" y="1790115"/>
                    <a:pt x="2241503" y="1944038"/>
                    <a:pt x="2460893" y="2194760"/>
                  </a:cubicBezTo>
                  <a:cubicBezTo>
                    <a:pt x="2971570" y="2778370"/>
                    <a:pt x="2912446" y="3665464"/>
                    <a:pt x="2328836" y="4176140"/>
                  </a:cubicBezTo>
                  <a:cubicBezTo>
                    <a:pt x="1745226" y="4686817"/>
                    <a:pt x="858132" y="4627693"/>
                    <a:pt x="347455" y="4044083"/>
                  </a:cubicBezTo>
                  <a:close/>
                </a:path>
              </a:pathLst>
            </a:custGeom>
            <a:gradFill flip="none" rotWithShape="1">
              <a:gsLst>
                <a:gs pos="0">
                  <a:schemeClr val="bg1">
                    <a:lumMod val="75000"/>
                  </a:schemeClr>
                </a:gs>
                <a:gs pos="100000">
                  <a:schemeClr val="bg1">
                    <a:lumMod val="95000"/>
                  </a:schemeClr>
                </a:gs>
              </a:gsLst>
              <a:lin ang="18900000" scaled="1"/>
              <a:tileRect/>
            </a:gradFill>
            <a:ln>
              <a:gradFill flip="none" rotWithShape="1">
                <a:gsLst>
                  <a:gs pos="0">
                    <a:schemeClr val="bg1"/>
                  </a:gs>
                  <a:gs pos="100000">
                    <a:schemeClr val="bg1">
                      <a:lumMod val="75000"/>
                    </a:schemeClr>
                  </a:gs>
                </a:gsLst>
                <a:lin ang="8100000" scaled="1"/>
                <a:tileRect/>
              </a:gradFill>
            </a:ln>
            <a:effectLst>
              <a:outerShdw blurRad="127000" dist="1270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dirty="0"/>
            </a:p>
          </p:txBody>
        </p:sp>
      </p:grpSp>
      <p:grpSp>
        <p:nvGrpSpPr>
          <p:cNvPr id="66" name="Grupo 65">
            <a:extLst>
              <a:ext uri="{FF2B5EF4-FFF2-40B4-BE49-F238E27FC236}">
                <a16:creationId xmlns:a16="http://schemas.microsoft.com/office/drawing/2014/main" id="{AF486D94-54AB-4F31-9925-6EDFAE9B4E2A}"/>
              </a:ext>
            </a:extLst>
          </p:cNvPr>
          <p:cNvGrpSpPr/>
          <p:nvPr/>
        </p:nvGrpSpPr>
        <p:grpSpPr>
          <a:xfrm>
            <a:off x="5029200" y="7734300"/>
            <a:ext cx="2142257" cy="2510432"/>
            <a:chOff x="7272008" y="2862423"/>
            <a:chExt cx="3743984" cy="4562154"/>
          </a:xfrm>
        </p:grpSpPr>
        <p:sp>
          <p:nvSpPr>
            <p:cNvPr id="67" name="Oval 1">
              <a:extLst>
                <a:ext uri="{FF2B5EF4-FFF2-40B4-BE49-F238E27FC236}">
                  <a16:creationId xmlns:a16="http://schemas.microsoft.com/office/drawing/2014/main" id="{84198656-5C13-473F-9BA8-BFA14AB0E735}"/>
                </a:ext>
              </a:extLst>
            </p:cNvPr>
            <p:cNvSpPr/>
            <p:nvPr/>
          </p:nvSpPr>
          <p:spPr>
            <a:xfrm>
              <a:off x="7272008" y="2862423"/>
              <a:ext cx="1934291" cy="4562154"/>
            </a:xfrm>
            <a:custGeom>
              <a:avLst/>
              <a:gdLst/>
              <a:ahLst/>
              <a:cxnLst/>
              <a:rect l="l" t="t" r="r" b="b"/>
              <a:pathLst>
                <a:path w="1574056" h="3712516">
                  <a:moveTo>
                    <a:pt x="1185390" y="3439800"/>
                  </a:moveTo>
                  <a:lnTo>
                    <a:pt x="1574056" y="3439800"/>
                  </a:lnTo>
                  <a:lnTo>
                    <a:pt x="1574056" y="3711512"/>
                  </a:lnTo>
                  <a:cubicBezTo>
                    <a:pt x="1569524" y="3712486"/>
                    <a:pt x="1564959" y="3712516"/>
                    <a:pt x="1560375" y="3712516"/>
                  </a:cubicBezTo>
                  <a:cubicBezTo>
                    <a:pt x="1353277" y="3712516"/>
                    <a:pt x="1185390" y="3651466"/>
                    <a:pt x="1185390" y="3576158"/>
                  </a:cubicBezTo>
                  <a:close/>
                  <a:moveTo>
                    <a:pt x="1187034" y="3209086"/>
                  </a:moveTo>
                  <a:lnTo>
                    <a:pt x="1574056" y="3209086"/>
                  </a:lnTo>
                  <a:lnTo>
                    <a:pt x="1574056" y="3379553"/>
                  </a:lnTo>
                  <a:lnTo>
                    <a:pt x="1187034" y="3379553"/>
                  </a:lnTo>
                  <a:cubicBezTo>
                    <a:pt x="1148472" y="3379553"/>
                    <a:pt x="1117211" y="3348291"/>
                    <a:pt x="1117211" y="3309730"/>
                  </a:cubicBezTo>
                  <a:lnTo>
                    <a:pt x="1117211" y="3278908"/>
                  </a:lnTo>
                  <a:cubicBezTo>
                    <a:pt x="1117211" y="3240347"/>
                    <a:pt x="1148472" y="3209086"/>
                    <a:pt x="1187034" y="3209086"/>
                  </a:cubicBezTo>
                  <a:close/>
                  <a:moveTo>
                    <a:pt x="1152944" y="2978372"/>
                  </a:moveTo>
                  <a:lnTo>
                    <a:pt x="1574056" y="2978372"/>
                  </a:lnTo>
                  <a:lnTo>
                    <a:pt x="1574056" y="3148838"/>
                  </a:lnTo>
                  <a:lnTo>
                    <a:pt x="1152944" y="3148838"/>
                  </a:lnTo>
                  <a:cubicBezTo>
                    <a:pt x="1114382" y="3148838"/>
                    <a:pt x="1083121" y="3117577"/>
                    <a:pt x="1083121" y="3079015"/>
                  </a:cubicBezTo>
                  <a:lnTo>
                    <a:pt x="1083121" y="3048195"/>
                  </a:lnTo>
                  <a:cubicBezTo>
                    <a:pt x="1083121" y="3009633"/>
                    <a:pt x="1114382" y="2978372"/>
                    <a:pt x="1152944" y="2978372"/>
                  </a:cubicBezTo>
                  <a:close/>
                  <a:moveTo>
                    <a:pt x="1118855" y="2747657"/>
                  </a:moveTo>
                  <a:lnTo>
                    <a:pt x="1574056" y="2747657"/>
                  </a:lnTo>
                  <a:lnTo>
                    <a:pt x="1574056" y="2918124"/>
                  </a:lnTo>
                  <a:lnTo>
                    <a:pt x="1118855" y="2918124"/>
                  </a:lnTo>
                  <a:cubicBezTo>
                    <a:pt x="1080292" y="2918124"/>
                    <a:pt x="1049031" y="2886862"/>
                    <a:pt x="1049031" y="2848301"/>
                  </a:cubicBezTo>
                  <a:lnTo>
                    <a:pt x="1049031" y="2817480"/>
                  </a:lnTo>
                  <a:cubicBezTo>
                    <a:pt x="1049031" y="2778918"/>
                    <a:pt x="1080292" y="2747657"/>
                    <a:pt x="1118855" y="2747657"/>
                  </a:cubicBezTo>
                  <a:close/>
                  <a:moveTo>
                    <a:pt x="0" y="1124141"/>
                  </a:moveTo>
                  <a:lnTo>
                    <a:pt x="338831" y="1171577"/>
                  </a:lnTo>
                  <a:lnTo>
                    <a:pt x="338831" y="1313886"/>
                  </a:lnTo>
                  <a:lnTo>
                    <a:pt x="0" y="1361322"/>
                  </a:lnTo>
                  <a:close/>
                  <a:moveTo>
                    <a:pt x="1554171" y="440480"/>
                  </a:moveTo>
                  <a:lnTo>
                    <a:pt x="1556079" y="440627"/>
                  </a:lnTo>
                  <a:lnTo>
                    <a:pt x="1557986" y="440480"/>
                  </a:lnTo>
                  <a:lnTo>
                    <a:pt x="1574056" y="441292"/>
                  </a:lnTo>
                  <a:lnTo>
                    <a:pt x="1574056" y="647276"/>
                  </a:lnTo>
                  <a:cubicBezTo>
                    <a:pt x="1568831" y="646524"/>
                    <a:pt x="1563581" y="646469"/>
                    <a:pt x="1558320" y="646463"/>
                  </a:cubicBezTo>
                  <a:lnTo>
                    <a:pt x="1558320" y="646669"/>
                  </a:lnTo>
                  <a:lnTo>
                    <a:pt x="1556079" y="646496"/>
                  </a:lnTo>
                  <a:lnTo>
                    <a:pt x="1553836" y="646669"/>
                  </a:lnTo>
                  <a:lnTo>
                    <a:pt x="1553836" y="646463"/>
                  </a:lnTo>
                  <a:cubicBezTo>
                    <a:pt x="1096029" y="647001"/>
                    <a:pt x="725086" y="1018309"/>
                    <a:pt x="725086" y="1476254"/>
                  </a:cubicBezTo>
                  <a:cubicBezTo>
                    <a:pt x="725086" y="1786265"/>
                    <a:pt x="946342" y="2092231"/>
                    <a:pt x="1120548" y="2232013"/>
                  </a:cubicBezTo>
                  <a:cubicBezTo>
                    <a:pt x="1199979" y="2323913"/>
                    <a:pt x="1193682" y="2325796"/>
                    <a:pt x="1225960" y="2443415"/>
                  </a:cubicBezTo>
                  <a:cubicBezTo>
                    <a:pt x="1238820" y="2525888"/>
                    <a:pt x="1212768" y="2534131"/>
                    <a:pt x="1286669" y="2538418"/>
                  </a:cubicBezTo>
                  <a:lnTo>
                    <a:pt x="1340476" y="2537986"/>
                  </a:lnTo>
                  <a:lnTo>
                    <a:pt x="1159452" y="1395052"/>
                  </a:lnTo>
                  <a:cubicBezTo>
                    <a:pt x="1153113" y="1355030"/>
                    <a:pt x="1180418" y="1317448"/>
                    <a:pt x="1220440" y="1311109"/>
                  </a:cubicBezTo>
                  <a:lnTo>
                    <a:pt x="1222992" y="1310706"/>
                  </a:lnTo>
                  <a:cubicBezTo>
                    <a:pt x="1259366" y="1304944"/>
                    <a:pt x="1293725" y="1326975"/>
                    <a:pt x="1303139" y="1361495"/>
                  </a:cubicBezTo>
                  <a:cubicBezTo>
                    <a:pt x="1322616" y="1325549"/>
                    <a:pt x="1359221" y="1302638"/>
                    <a:pt x="1400784" y="1302638"/>
                  </a:cubicBezTo>
                  <a:cubicBezTo>
                    <a:pt x="1432374" y="1302638"/>
                    <a:pt x="1461099" y="1315874"/>
                    <a:pt x="1481946" y="1337999"/>
                  </a:cubicBezTo>
                  <a:cubicBezTo>
                    <a:pt x="1502792" y="1315874"/>
                    <a:pt x="1531518" y="1302638"/>
                    <a:pt x="1563108" y="1302638"/>
                  </a:cubicBezTo>
                  <a:lnTo>
                    <a:pt x="1574056" y="1304941"/>
                  </a:lnTo>
                  <a:lnTo>
                    <a:pt x="1574056" y="1558277"/>
                  </a:lnTo>
                  <a:cubicBezTo>
                    <a:pt x="1570569" y="1560394"/>
                    <a:pt x="1566859" y="1560580"/>
                    <a:pt x="1563108" y="1560580"/>
                  </a:cubicBezTo>
                  <a:cubicBezTo>
                    <a:pt x="1531518" y="1560580"/>
                    <a:pt x="1502792" y="1547345"/>
                    <a:pt x="1481946" y="1525219"/>
                  </a:cubicBezTo>
                  <a:cubicBezTo>
                    <a:pt x="1461099" y="1547345"/>
                    <a:pt x="1432374" y="1560580"/>
                    <a:pt x="1400784" y="1560580"/>
                  </a:cubicBezTo>
                  <a:cubicBezTo>
                    <a:pt x="1374899" y="1560580"/>
                    <a:pt x="1350936" y="1551693"/>
                    <a:pt x="1332765" y="1534787"/>
                  </a:cubicBezTo>
                  <a:lnTo>
                    <a:pt x="1491465" y="2536775"/>
                  </a:lnTo>
                  <a:lnTo>
                    <a:pt x="1553836" y="2536274"/>
                  </a:lnTo>
                  <a:lnTo>
                    <a:pt x="1553836" y="2536239"/>
                  </a:lnTo>
                  <a:lnTo>
                    <a:pt x="1556079" y="2536257"/>
                  </a:lnTo>
                  <a:lnTo>
                    <a:pt x="1558320" y="2536239"/>
                  </a:lnTo>
                  <a:lnTo>
                    <a:pt x="1558320" y="2536274"/>
                  </a:lnTo>
                  <a:lnTo>
                    <a:pt x="1574056" y="2536401"/>
                  </a:lnTo>
                  <a:lnTo>
                    <a:pt x="1574056" y="2685528"/>
                  </a:lnTo>
                  <a:lnTo>
                    <a:pt x="1556079" y="2685463"/>
                  </a:lnTo>
                  <a:lnTo>
                    <a:pt x="1201719" y="2686732"/>
                  </a:lnTo>
                  <a:cubicBezTo>
                    <a:pt x="1138954" y="2686732"/>
                    <a:pt x="1107192" y="2663167"/>
                    <a:pt x="1071683" y="2589474"/>
                  </a:cubicBezTo>
                  <a:cubicBezTo>
                    <a:pt x="1058025" y="2494014"/>
                    <a:pt x="1086076" y="2455536"/>
                    <a:pt x="1022516" y="2382309"/>
                  </a:cubicBezTo>
                  <a:cubicBezTo>
                    <a:pt x="809168" y="2211227"/>
                    <a:pt x="538010" y="1836414"/>
                    <a:pt x="538010" y="1456641"/>
                  </a:cubicBezTo>
                  <a:cubicBezTo>
                    <a:pt x="538010" y="895431"/>
                    <a:pt x="992961" y="440480"/>
                    <a:pt x="1554171" y="440480"/>
                  </a:cubicBezTo>
                  <a:close/>
                  <a:moveTo>
                    <a:pt x="624942" y="234472"/>
                  </a:moveTo>
                  <a:lnTo>
                    <a:pt x="806400" y="524523"/>
                  </a:lnTo>
                  <a:lnTo>
                    <a:pt x="697385" y="615998"/>
                  </a:lnTo>
                  <a:lnTo>
                    <a:pt x="443250" y="386929"/>
                  </a:lnTo>
                  <a:close/>
                  <a:moveTo>
                    <a:pt x="1437487" y="0"/>
                  </a:moveTo>
                  <a:lnTo>
                    <a:pt x="1574056" y="0"/>
                  </a:lnTo>
                  <a:lnTo>
                    <a:pt x="1574056" y="338831"/>
                  </a:lnTo>
                  <a:lnTo>
                    <a:pt x="1484923" y="338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1200"/>
            </a:p>
          </p:txBody>
        </p:sp>
        <p:sp>
          <p:nvSpPr>
            <p:cNvPr id="68" name="Oval 1">
              <a:extLst>
                <a:ext uri="{FF2B5EF4-FFF2-40B4-BE49-F238E27FC236}">
                  <a16:creationId xmlns:a16="http://schemas.microsoft.com/office/drawing/2014/main" id="{1C5DC05E-3521-4657-BC4A-D140EF2E172D}"/>
                </a:ext>
              </a:extLst>
            </p:cNvPr>
            <p:cNvSpPr/>
            <p:nvPr/>
          </p:nvSpPr>
          <p:spPr>
            <a:xfrm>
              <a:off x="9184569" y="2862978"/>
              <a:ext cx="1831423" cy="4561043"/>
            </a:xfrm>
            <a:custGeom>
              <a:avLst/>
              <a:gdLst/>
              <a:ahLst/>
              <a:cxnLst/>
              <a:rect l="l" t="t" r="r" b="b"/>
              <a:pathLst>
                <a:path w="1490346" h="3711612">
                  <a:moveTo>
                    <a:pt x="0" y="3439800"/>
                  </a:moveTo>
                  <a:lnTo>
                    <a:pt x="362666" y="3439800"/>
                  </a:lnTo>
                  <a:lnTo>
                    <a:pt x="362666" y="3576158"/>
                  </a:lnTo>
                  <a:cubicBezTo>
                    <a:pt x="362666" y="3649966"/>
                    <a:pt x="201402" y="3710078"/>
                    <a:pt x="0" y="3711612"/>
                  </a:cubicBezTo>
                  <a:close/>
                  <a:moveTo>
                    <a:pt x="0" y="3209086"/>
                  </a:moveTo>
                  <a:lnTo>
                    <a:pt x="361023" y="3209086"/>
                  </a:lnTo>
                  <a:cubicBezTo>
                    <a:pt x="399584" y="3209086"/>
                    <a:pt x="430845" y="3240347"/>
                    <a:pt x="430845" y="3278908"/>
                  </a:cubicBezTo>
                  <a:lnTo>
                    <a:pt x="430845" y="3309730"/>
                  </a:lnTo>
                  <a:cubicBezTo>
                    <a:pt x="430845" y="3348291"/>
                    <a:pt x="399584" y="3379553"/>
                    <a:pt x="361023" y="3379553"/>
                  </a:cubicBezTo>
                  <a:lnTo>
                    <a:pt x="0" y="3379553"/>
                  </a:lnTo>
                  <a:close/>
                  <a:moveTo>
                    <a:pt x="0" y="2978372"/>
                  </a:moveTo>
                  <a:lnTo>
                    <a:pt x="395111" y="2978372"/>
                  </a:lnTo>
                  <a:cubicBezTo>
                    <a:pt x="433674" y="2978372"/>
                    <a:pt x="464935" y="3009633"/>
                    <a:pt x="464935" y="3048195"/>
                  </a:cubicBezTo>
                  <a:lnTo>
                    <a:pt x="464935" y="3079015"/>
                  </a:lnTo>
                  <a:cubicBezTo>
                    <a:pt x="464935" y="3117577"/>
                    <a:pt x="433674" y="3148838"/>
                    <a:pt x="395111" y="3148838"/>
                  </a:cubicBezTo>
                  <a:lnTo>
                    <a:pt x="0" y="3148838"/>
                  </a:lnTo>
                  <a:close/>
                  <a:moveTo>
                    <a:pt x="0" y="2747657"/>
                  </a:moveTo>
                  <a:lnTo>
                    <a:pt x="429201" y="2747657"/>
                  </a:lnTo>
                  <a:cubicBezTo>
                    <a:pt x="467763" y="2747657"/>
                    <a:pt x="499024" y="2778918"/>
                    <a:pt x="499024" y="2817480"/>
                  </a:cubicBezTo>
                  <a:lnTo>
                    <a:pt x="499024" y="2848301"/>
                  </a:lnTo>
                  <a:cubicBezTo>
                    <a:pt x="499024" y="2886862"/>
                    <a:pt x="467763" y="2918124"/>
                    <a:pt x="429201" y="2918124"/>
                  </a:cubicBezTo>
                  <a:lnTo>
                    <a:pt x="0" y="2918124"/>
                  </a:lnTo>
                  <a:close/>
                  <a:moveTo>
                    <a:pt x="1490346" y="1124141"/>
                  </a:moveTo>
                  <a:lnTo>
                    <a:pt x="1490346" y="1361322"/>
                  </a:lnTo>
                  <a:lnTo>
                    <a:pt x="1151515" y="1313886"/>
                  </a:lnTo>
                  <a:lnTo>
                    <a:pt x="1151515" y="1171577"/>
                  </a:lnTo>
                  <a:close/>
                  <a:moveTo>
                    <a:pt x="0" y="441223"/>
                  </a:moveTo>
                  <a:cubicBezTo>
                    <a:pt x="554434" y="448456"/>
                    <a:pt x="1001452" y="900345"/>
                    <a:pt x="1001452" y="1456641"/>
                  </a:cubicBezTo>
                  <a:cubicBezTo>
                    <a:pt x="1001452" y="1836414"/>
                    <a:pt x="730294" y="2211227"/>
                    <a:pt x="516947" y="2382309"/>
                  </a:cubicBezTo>
                  <a:cubicBezTo>
                    <a:pt x="453387" y="2455536"/>
                    <a:pt x="481437" y="2494014"/>
                    <a:pt x="467779" y="2589474"/>
                  </a:cubicBezTo>
                  <a:cubicBezTo>
                    <a:pt x="432270" y="2663167"/>
                    <a:pt x="400510" y="2686732"/>
                    <a:pt x="337743" y="2686732"/>
                  </a:cubicBezTo>
                  <a:lnTo>
                    <a:pt x="0" y="2685523"/>
                  </a:lnTo>
                  <a:lnTo>
                    <a:pt x="0" y="2536390"/>
                  </a:lnTo>
                  <a:lnTo>
                    <a:pt x="47259" y="2536769"/>
                  </a:lnTo>
                  <a:lnTo>
                    <a:pt x="204029" y="1546960"/>
                  </a:lnTo>
                  <a:cubicBezTo>
                    <a:pt x="188844" y="1556019"/>
                    <a:pt x="171284" y="1560580"/>
                    <a:pt x="152738" y="1560580"/>
                  </a:cubicBezTo>
                  <a:cubicBezTo>
                    <a:pt x="121147" y="1560580"/>
                    <a:pt x="92422" y="1547345"/>
                    <a:pt x="71576" y="1525219"/>
                  </a:cubicBezTo>
                  <a:cubicBezTo>
                    <a:pt x="52889" y="1545052"/>
                    <a:pt x="27874" y="1557741"/>
                    <a:pt x="0" y="1558564"/>
                  </a:cubicBezTo>
                  <a:lnTo>
                    <a:pt x="0" y="1304654"/>
                  </a:lnTo>
                  <a:cubicBezTo>
                    <a:pt x="27874" y="1305477"/>
                    <a:pt x="52890" y="1318167"/>
                    <a:pt x="71576" y="1337999"/>
                  </a:cubicBezTo>
                  <a:cubicBezTo>
                    <a:pt x="92422" y="1315874"/>
                    <a:pt x="121147" y="1302638"/>
                    <a:pt x="152738" y="1302638"/>
                  </a:cubicBezTo>
                  <a:cubicBezTo>
                    <a:pt x="187837" y="1302638"/>
                    <a:pt x="219402" y="1318978"/>
                    <a:pt x="240484" y="1345647"/>
                  </a:cubicBezTo>
                  <a:cubicBezTo>
                    <a:pt x="253632" y="1317624"/>
                    <a:pt x="284261" y="1300934"/>
                    <a:pt x="316470" y="1306036"/>
                  </a:cubicBezTo>
                  <a:lnTo>
                    <a:pt x="319022" y="1306440"/>
                  </a:lnTo>
                  <a:cubicBezTo>
                    <a:pt x="359044" y="1312779"/>
                    <a:pt x="386348" y="1350361"/>
                    <a:pt x="380010" y="1390382"/>
                  </a:cubicBezTo>
                  <a:lnTo>
                    <a:pt x="198248" y="2537980"/>
                  </a:lnTo>
                  <a:lnTo>
                    <a:pt x="252793" y="2538418"/>
                  </a:lnTo>
                  <a:cubicBezTo>
                    <a:pt x="326693" y="2534131"/>
                    <a:pt x="300643" y="2525888"/>
                    <a:pt x="313502" y="2443415"/>
                  </a:cubicBezTo>
                  <a:cubicBezTo>
                    <a:pt x="345780" y="2325796"/>
                    <a:pt x="339483" y="2323913"/>
                    <a:pt x="418914" y="2232013"/>
                  </a:cubicBezTo>
                  <a:cubicBezTo>
                    <a:pt x="593120" y="2092231"/>
                    <a:pt x="814376" y="1786265"/>
                    <a:pt x="814376" y="1476254"/>
                  </a:cubicBezTo>
                  <a:cubicBezTo>
                    <a:pt x="814376" y="1023115"/>
                    <a:pt x="451179" y="654804"/>
                    <a:pt x="0" y="647205"/>
                  </a:cubicBezTo>
                  <a:close/>
                  <a:moveTo>
                    <a:pt x="848581" y="234472"/>
                  </a:moveTo>
                  <a:lnTo>
                    <a:pt x="1030273" y="386929"/>
                  </a:lnTo>
                  <a:lnTo>
                    <a:pt x="776138" y="615998"/>
                  </a:lnTo>
                  <a:lnTo>
                    <a:pt x="667123" y="524523"/>
                  </a:lnTo>
                  <a:close/>
                  <a:moveTo>
                    <a:pt x="0" y="0"/>
                  </a:moveTo>
                  <a:lnTo>
                    <a:pt x="101974" y="0"/>
                  </a:lnTo>
                  <a:lnTo>
                    <a:pt x="54538" y="338831"/>
                  </a:lnTo>
                  <a:lnTo>
                    <a:pt x="0" y="33883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1200"/>
            </a:p>
          </p:txBody>
        </p:sp>
      </p:grpSp>
    </p:spTree>
    <p:extLst>
      <p:ext uri="{BB962C8B-B14F-4D97-AF65-F5344CB8AC3E}">
        <p14:creationId xmlns:p14="http://schemas.microsoft.com/office/powerpoint/2010/main" val="360661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6086976" cy="10287000"/>
          </a:xfrm>
          <a:prstGeom prst="rect">
            <a:avLst/>
          </a:prstGeom>
          <a:solidFill>
            <a:srgbClr val="254E72"/>
          </a:solidFill>
        </p:spPr>
      </p:sp>
      <p:grpSp>
        <p:nvGrpSpPr>
          <p:cNvPr id="3" name="Group 3"/>
          <p:cNvGrpSpPr/>
          <p:nvPr/>
        </p:nvGrpSpPr>
        <p:grpSpPr>
          <a:xfrm>
            <a:off x="0" y="996940"/>
            <a:ext cx="18288000" cy="63520"/>
            <a:chOff x="0" y="0"/>
            <a:chExt cx="24384000" cy="84693"/>
          </a:xfrm>
        </p:grpSpPr>
        <p:sp>
          <p:nvSpPr>
            <p:cNvPr id="4" name="AutoShape 4"/>
            <p:cNvSpPr/>
            <p:nvPr/>
          </p:nvSpPr>
          <p:spPr>
            <a:xfrm>
              <a:off x="0" y="35963"/>
              <a:ext cx="24384000" cy="12766"/>
            </a:xfrm>
            <a:prstGeom prst="rect">
              <a:avLst/>
            </a:prstGeom>
            <a:solidFill>
              <a:srgbClr val="C0E8DF"/>
            </a:solidFill>
          </p:spPr>
        </p:sp>
        <p:sp>
          <p:nvSpPr>
            <p:cNvPr id="5" name="AutoShape 5"/>
            <p:cNvSpPr/>
            <p:nvPr/>
          </p:nvSpPr>
          <p:spPr>
            <a:xfrm rot="-5400000">
              <a:off x="782383" y="-782383"/>
              <a:ext cx="84693" cy="1649458"/>
            </a:xfrm>
            <a:prstGeom prst="rect">
              <a:avLst/>
            </a:prstGeom>
            <a:solidFill>
              <a:srgbClr val="C0E8DF"/>
            </a:solidFill>
          </p:spPr>
        </p:sp>
      </p:grpSp>
      <p:sp>
        <p:nvSpPr>
          <p:cNvPr id="6" name="AutoShape 6"/>
          <p:cNvSpPr/>
          <p:nvPr/>
        </p:nvSpPr>
        <p:spPr>
          <a:xfrm>
            <a:off x="7401722" y="2424963"/>
            <a:ext cx="151558" cy="153693"/>
          </a:xfrm>
          <a:prstGeom prst="rect">
            <a:avLst/>
          </a:prstGeom>
          <a:solidFill>
            <a:srgbClr val="254E72"/>
          </a:solidFill>
        </p:spPr>
      </p:sp>
      <p:sp>
        <p:nvSpPr>
          <p:cNvPr id="7" name="TextBox 7"/>
          <p:cNvSpPr txBox="1"/>
          <p:nvPr/>
        </p:nvSpPr>
        <p:spPr>
          <a:xfrm>
            <a:off x="638600" y="3873921"/>
            <a:ext cx="5257800" cy="2539157"/>
          </a:xfrm>
          <a:prstGeom prst="rect">
            <a:avLst/>
          </a:prstGeom>
        </p:spPr>
        <p:txBody>
          <a:bodyPr wrap="square" lIns="0" tIns="0" rIns="0" bIns="0" rtlCol="0" anchor="t">
            <a:spAutoFit/>
          </a:bodyPr>
          <a:lstStyle/>
          <a:p>
            <a:pPr>
              <a:lnSpc>
                <a:spcPts val="6600"/>
              </a:lnSpc>
            </a:pPr>
            <a:r>
              <a:rPr lang="es-ES" sz="5500" dirty="0">
                <a:solidFill>
                  <a:srgbClr val="FEFFFF"/>
                </a:solidFill>
                <a:latin typeface="Telegraf"/>
              </a:rPr>
              <a:t>Facilitar asistencia técnica.</a:t>
            </a:r>
          </a:p>
        </p:txBody>
      </p:sp>
      <p:grpSp>
        <p:nvGrpSpPr>
          <p:cNvPr id="8" name="Group 8"/>
          <p:cNvGrpSpPr/>
          <p:nvPr/>
        </p:nvGrpSpPr>
        <p:grpSpPr>
          <a:xfrm>
            <a:off x="7911533" y="2292260"/>
            <a:ext cx="3635949" cy="5207313"/>
            <a:chOff x="0" y="0"/>
            <a:chExt cx="4847932" cy="6943084"/>
          </a:xfrm>
        </p:grpSpPr>
        <p:sp>
          <p:nvSpPr>
            <p:cNvPr id="9" name="TextBox 9"/>
            <p:cNvSpPr txBox="1"/>
            <p:nvPr/>
          </p:nvSpPr>
          <p:spPr>
            <a:xfrm>
              <a:off x="0" y="0"/>
              <a:ext cx="4847931" cy="562035"/>
            </a:xfrm>
            <a:prstGeom prst="rect">
              <a:avLst/>
            </a:prstGeom>
          </p:spPr>
          <p:txBody>
            <a:bodyPr lIns="0" tIns="0" rIns="0" bIns="0" rtlCol="0" anchor="t">
              <a:spAutoFit/>
            </a:bodyPr>
            <a:lstStyle/>
            <a:p>
              <a:pPr>
                <a:lnSpc>
                  <a:spcPts val="3360"/>
                </a:lnSpc>
              </a:pPr>
              <a:r>
                <a:rPr lang="es-ES" sz="2800" spc="112" dirty="0">
                  <a:solidFill>
                    <a:srgbClr val="254E72"/>
                  </a:solidFill>
                  <a:latin typeface="Assistant Bold"/>
                </a:rPr>
                <a:t>Facilitador</a:t>
              </a:r>
            </a:p>
          </p:txBody>
        </p:sp>
        <p:sp>
          <p:nvSpPr>
            <p:cNvPr id="10" name="TextBox 10"/>
            <p:cNvSpPr txBox="1"/>
            <p:nvPr/>
          </p:nvSpPr>
          <p:spPr>
            <a:xfrm>
              <a:off x="0" y="1338728"/>
              <a:ext cx="4847932" cy="5604356"/>
            </a:xfrm>
            <a:prstGeom prst="rect">
              <a:avLst/>
            </a:prstGeom>
          </p:spPr>
          <p:txBody>
            <a:bodyPr lIns="0" tIns="0" rIns="0" bIns="0" rtlCol="0" anchor="t">
              <a:spAutoFit/>
            </a:bodyPr>
            <a:lstStyle/>
            <a:p>
              <a:pPr>
                <a:lnSpc>
                  <a:spcPts val="3000"/>
                </a:lnSpc>
              </a:pPr>
              <a:r>
                <a:rPr lang="es-ES" sz="2000" dirty="0">
                  <a:solidFill>
                    <a:srgbClr val="254E72"/>
                  </a:solidFill>
                  <a:latin typeface="Assistant Regular"/>
                </a:rPr>
                <a:t>El MCP debe aprovechar su experiencia colectiva</a:t>
              </a:r>
            </a:p>
            <a:p>
              <a:pPr>
                <a:lnSpc>
                  <a:spcPts val="3000"/>
                </a:lnSpc>
              </a:pPr>
              <a:r>
                <a:rPr lang="es-ES" sz="2000" dirty="0">
                  <a:solidFill>
                    <a:srgbClr val="254E72"/>
                  </a:solidFill>
                  <a:latin typeface="Assistant Regular"/>
                </a:rPr>
                <a:t>para asegurarse de poder identificar y brindar la asistencia técnica necesaria para resolver los problemas del programa. El MCP debe colaborar de forma estrecha con el RP para identificar las necesidades de asistencia técnica y coordinar la prestación de dicha asistencia.</a:t>
              </a:r>
            </a:p>
          </p:txBody>
        </p:sp>
      </p:grpSp>
      <p:grpSp>
        <p:nvGrpSpPr>
          <p:cNvPr id="23" name="Group 23"/>
          <p:cNvGrpSpPr/>
          <p:nvPr/>
        </p:nvGrpSpPr>
        <p:grpSpPr>
          <a:xfrm rot="-10800000">
            <a:off x="1677769" y="8769298"/>
            <a:ext cx="489002" cy="489002"/>
            <a:chOff x="0" y="0"/>
            <a:chExt cx="652003" cy="652003"/>
          </a:xfrm>
        </p:grpSpPr>
        <p:grpSp>
          <p:nvGrpSpPr>
            <p:cNvPr id="24" name="Group 24"/>
            <p:cNvGrpSpPr>
              <a:grpSpLocks noChangeAspect="1"/>
            </p:cNvGrpSpPr>
            <p:nvPr/>
          </p:nvGrpSpPr>
          <p:grpSpPr>
            <a:xfrm rot="-10800000">
              <a:off x="0" y="0"/>
              <a:ext cx="652003" cy="652003"/>
              <a:chOff x="0" y="0"/>
              <a:chExt cx="6355080" cy="6355080"/>
            </a:xfrm>
          </p:grpSpPr>
          <p:sp>
            <p:nvSpPr>
              <p:cNvPr id="25" name="Freeform 2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grpSp>
        <p:nvGrpSpPr>
          <p:cNvPr id="27" name="Group 27"/>
          <p:cNvGrpSpPr/>
          <p:nvPr/>
        </p:nvGrpSpPr>
        <p:grpSpPr>
          <a:xfrm>
            <a:off x="1028700" y="8769298"/>
            <a:ext cx="489002" cy="489002"/>
            <a:chOff x="0" y="0"/>
            <a:chExt cx="652003" cy="652003"/>
          </a:xfrm>
        </p:grpSpPr>
        <p:grpSp>
          <p:nvGrpSpPr>
            <p:cNvPr id="28" name="Group 28"/>
            <p:cNvGrpSpPr>
              <a:grpSpLocks noChangeAspect="1"/>
            </p:cNvGrpSpPr>
            <p:nvPr/>
          </p:nvGrpSpPr>
          <p:grpSpPr>
            <a:xfrm rot="-10800000">
              <a:off x="0" y="0"/>
              <a:ext cx="652003" cy="652003"/>
              <a:chOff x="0" y="0"/>
              <a:chExt cx="6355080" cy="6355080"/>
            </a:xfrm>
          </p:grpSpPr>
          <p:sp>
            <p:nvSpPr>
              <p:cNvPr id="29" name="Freeform 2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30" name="Picture 3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8667" y="108667"/>
              <a:ext cx="434669" cy="434669"/>
            </a:xfrm>
            <a:prstGeom prst="rect">
              <a:avLst/>
            </a:prstGeom>
          </p:spPr>
        </p:pic>
      </p:grpSp>
      <p:pic>
        <p:nvPicPr>
          <p:cNvPr id="167" name="Gráfico 166" descr="Apretón de manos con relleno sólido">
            <a:extLst>
              <a:ext uri="{FF2B5EF4-FFF2-40B4-BE49-F238E27FC236}">
                <a16:creationId xmlns:a16="http://schemas.microsoft.com/office/drawing/2014/main" id="{B0832032-8E0E-449A-9EF5-82D121953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92200" y="3248887"/>
            <a:ext cx="3048000" cy="3048000"/>
          </a:xfrm>
          <a:prstGeom prst="rect">
            <a:avLst/>
          </a:prstGeom>
        </p:spPr>
      </p:pic>
      <p:sp>
        <p:nvSpPr>
          <p:cNvPr id="168" name="Freeform 4">
            <a:extLst>
              <a:ext uri="{FF2B5EF4-FFF2-40B4-BE49-F238E27FC236}">
                <a16:creationId xmlns:a16="http://schemas.microsoft.com/office/drawing/2014/main" id="{42D3418E-93F0-45DB-B4E4-3D11289082E2}"/>
              </a:ext>
            </a:extLst>
          </p:cNvPr>
          <p:cNvSpPr/>
          <p:nvPr/>
        </p:nvSpPr>
        <p:spPr>
          <a:xfrm>
            <a:off x="13487400" y="6359557"/>
            <a:ext cx="3985962" cy="2898743"/>
          </a:xfrm>
          <a:custGeom>
            <a:avLst/>
            <a:gdLst>
              <a:gd name="connsiteX0" fmla="*/ 2186646 w 4678328"/>
              <a:gd name="connsiteY0" fmla="*/ 1274686 h 3401291"/>
              <a:gd name="connsiteX1" fmla="*/ 2336664 w 4678328"/>
              <a:gd name="connsiteY1" fmla="*/ 2146224 h 3401291"/>
              <a:gd name="connsiteX2" fmla="*/ 2393814 w 4678328"/>
              <a:gd name="connsiteY2" fmla="*/ 1929530 h 3401291"/>
              <a:gd name="connsiteX3" fmla="*/ 2474777 w 4678328"/>
              <a:gd name="connsiteY3" fmla="*/ 1710455 h 3401291"/>
              <a:gd name="connsiteX4" fmla="*/ 2346189 w 4678328"/>
              <a:gd name="connsiteY4" fmla="*/ 1579486 h 3401291"/>
              <a:gd name="connsiteX5" fmla="*/ 2396196 w 4678328"/>
              <a:gd name="connsiteY5" fmla="*/ 1527099 h 3401291"/>
              <a:gd name="connsiteX6" fmla="*/ 2186646 w 4678328"/>
              <a:gd name="connsiteY6" fmla="*/ 1274686 h 3401291"/>
              <a:gd name="connsiteX7" fmla="*/ 2784341 w 4678328"/>
              <a:gd name="connsiteY7" fmla="*/ 1174674 h 3401291"/>
              <a:gd name="connsiteX8" fmla="*/ 2570029 w 4678328"/>
              <a:gd name="connsiteY8" fmla="*/ 1512811 h 3401291"/>
              <a:gd name="connsiteX9" fmla="*/ 2627179 w 4678328"/>
              <a:gd name="connsiteY9" fmla="*/ 1555674 h 3401291"/>
              <a:gd name="connsiteX10" fmla="*/ 2581935 w 4678328"/>
              <a:gd name="connsiteY10" fmla="*/ 1698549 h 3401291"/>
              <a:gd name="connsiteX11" fmla="*/ 2655754 w 4678328"/>
              <a:gd name="connsiteY11" fmla="*/ 1881905 h 3401291"/>
              <a:gd name="connsiteX12" fmla="*/ 2667660 w 4678328"/>
              <a:gd name="connsiteY12" fmla="*/ 2248617 h 3401291"/>
              <a:gd name="connsiteX13" fmla="*/ 2784341 w 4678328"/>
              <a:gd name="connsiteY13" fmla="*/ 1174674 h 3401291"/>
              <a:gd name="connsiteX14" fmla="*/ 2443355 w 4678328"/>
              <a:gd name="connsiteY14" fmla="*/ 0 h 3401291"/>
              <a:gd name="connsiteX15" fmla="*/ 2829442 w 4678328"/>
              <a:gd name="connsiteY15" fmla="*/ 262774 h 3401291"/>
              <a:gd name="connsiteX16" fmla="*/ 2878765 w 4678328"/>
              <a:gd name="connsiteY16" fmla="*/ 644457 h 3401291"/>
              <a:gd name="connsiteX17" fmla="*/ 2830455 w 4678328"/>
              <a:gd name="connsiteY17" fmla="*/ 854031 h 3401291"/>
              <a:gd name="connsiteX18" fmla="*/ 2788464 w 4678328"/>
              <a:gd name="connsiteY18" fmla="*/ 922945 h 3401291"/>
              <a:gd name="connsiteX19" fmla="*/ 2757485 w 4678328"/>
              <a:gd name="connsiteY19" fmla="*/ 1098074 h 3401291"/>
              <a:gd name="connsiteX20" fmla="*/ 2960953 w 4678328"/>
              <a:gd name="connsiteY20" fmla="*/ 1273909 h 3401291"/>
              <a:gd name="connsiteX21" fmla="*/ 3155602 w 4678328"/>
              <a:gd name="connsiteY21" fmla="*/ 1337283 h 3401291"/>
              <a:gd name="connsiteX22" fmla="*/ 3504160 w 4678328"/>
              <a:gd name="connsiteY22" fmla="*/ 1436872 h 3401291"/>
              <a:gd name="connsiteX23" fmla="*/ 3703337 w 4678328"/>
              <a:gd name="connsiteY23" fmla="*/ 1658681 h 3401291"/>
              <a:gd name="connsiteX24" fmla="*/ 3755300 w 4678328"/>
              <a:gd name="connsiteY24" fmla="*/ 1870260 h 3401291"/>
              <a:gd name="connsiteX25" fmla="*/ 3857246 w 4678328"/>
              <a:gd name="connsiteY25" fmla="*/ 2197363 h 3401291"/>
              <a:gd name="connsiteX26" fmla="*/ 3912509 w 4678328"/>
              <a:gd name="connsiteY26" fmla="*/ 2546393 h 3401291"/>
              <a:gd name="connsiteX27" fmla="*/ 4032115 w 4678328"/>
              <a:gd name="connsiteY27" fmla="*/ 2715791 h 3401291"/>
              <a:gd name="connsiteX28" fmla="*/ 4293462 w 4678328"/>
              <a:gd name="connsiteY28" fmla="*/ 2597154 h 3401291"/>
              <a:gd name="connsiteX29" fmla="*/ 4378999 w 4678328"/>
              <a:gd name="connsiteY29" fmla="*/ 2353417 h 3401291"/>
              <a:gd name="connsiteX30" fmla="*/ 4540311 w 4678328"/>
              <a:gd name="connsiteY30" fmla="*/ 2071557 h 3401291"/>
              <a:gd name="connsiteX31" fmla="*/ 4554362 w 4678328"/>
              <a:gd name="connsiteY31" fmla="*/ 2270262 h 3401291"/>
              <a:gd name="connsiteX32" fmla="*/ 4659208 w 4678328"/>
              <a:gd name="connsiteY32" fmla="*/ 2297894 h 3401291"/>
              <a:gd name="connsiteX33" fmla="*/ 4640370 w 4678328"/>
              <a:gd name="connsiteY33" fmla="*/ 2455386 h 3401291"/>
              <a:gd name="connsiteX34" fmla="*/ 4634901 w 4678328"/>
              <a:gd name="connsiteY34" fmla="*/ 2541630 h 3401291"/>
              <a:gd name="connsiteX35" fmla="*/ 4535549 w 4678328"/>
              <a:gd name="connsiteY35" fmla="*/ 2780368 h 3401291"/>
              <a:gd name="connsiteX36" fmla="*/ 4489809 w 4678328"/>
              <a:gd name="connsiteY36" fmla="*/ 3177283 h 3401291"/>
              <a:gd name="connsiteX37" fmla="*/ 4232964 w 4678328"/>
              <a:gd name="connsiteY37" fmla="*/ 3315466 h 3401291"/>
              <a:gd name="connsiteX38" fmla="*/ 3818438 w 4678328"/>
              <a:gd name="connsiteY38" fmla="*/ 3394071 h 3401291"/>
              <a:gd name="connsiteX39" fmla="*/ 3605871 w 4678328"/>
              <a:gd name="connsiteY39" fmla="*/ 3291606 h 3401291"/>
              <a:gd name="connsiteX40" fmla="*/ 3481527 w 4678328"/>
              <a:gd name="connsiteY40" fmla="*/ 3188717 h 3401291"/>
              <a:gd name="connsiteX41" fmla="*/ 3464858 w 4678328"/>
              <a:gd name="connsiteY41" fmla="*/ 3381692 h 3401291"/>
              <a:gd name="connsiteX42" fmla="*/ 1512398 w 4678328"/>
              <a:gd name="connsiteY42" fmla="*/ 3377166 h 3401291"/>
              <a:gd name="connsiteX43" fmla="*/ 1503345 w 4678328"/>
              <a:gd name="connsiteY43" fmla="*/ 3169902 h 3401291"/>
              <a:gd name="connsiteX44" fmla="*/ 1179353 w 4678328"/>
              <a:gd name="connsiteY44" fmla="*/ 3278781 h 3401291"/>
              <a:gd name="connsiteX45" fmla="*/ 734673 w 4678328"/>
              <a:gd name="connsiteY45" fmla="*/ 3204182 h 3401291"/>
              <a:gd name="connsiteX46" fmla="*/ 586446 w 4678328"/>
              <a:gd name="connsiteY46" fmla="*/ 3134443 h 3401291"/>
              <a:gd name="connsiteX47" fmla="*/ 443618 w 4678328"/>
              <a:gd name="connsiteY47" fmla="*/ 3073168 h 3401291"/>
              <a:gd name="connsiteX48" fmla="*/ 432655 w 4678328"/>
              <a:gd name="connsiteY48" fmla="*/ 2752500 h 3401291"/>
              <a:gd name="connsiteX49" fmla="*/ 208699 w 4678328"/>
              <a:gd name="connsiteY49" fmla="*/ 2577608 h 3401291"/>
              <a:gd name="connsiteX50" fmla="*/ 116962 w 4678328"/>
              <a:gd name="connsiteY50" fmla="*/ 2489196 h 3401291"/>
              <a:gd name="connsiteX51" fmla="*/ 64952 w 4678328"/>
              <a:gd name="connsiteY51" fmla="*/ 2374824 h 3401291"/>
              <a:gd name="connsiteX52" fmla="*/ 27630 w 4678328"/>
              <a:gd name="connsiteY52" fmla="*/ 2221670 h 3401291"/>
              <a:gd name="connsiteX53" fmla="*/ 11669 w 4678328"/>
              <a:gd name="connsiteY53" fmla="*/ 2114915 h 3401291"/>
              <a:gd name="connsiteX54" fmla="*/ 303054 w 4678328"/>
              <a:gd name="connsiteY54" fmla="*/ 2227376 h 3401291"/>
              <a:gd name="connsiteX55" fmla="*/ 323070 w 4678328"/>
              <a:gd name="connsiteY55" fmla="*/ 1924085 h 3401291"/>
              <a:gd name="connsiteX56" fmla="*/ 503904 w 4678328"/>
              <a:gd name="connsiteY56" fmla="*/ 2297187 h 3401291"/>
              <a:gd name="connsiteX57" fmla="*/ 578690 w 4678328"/>
              <a:gd name="connsiteY57" fmla="*/ 2494689 h 3401291"/>
              <a:gd name="connsiteX58" fmla="*/ 891247 w 4678328"/>
              <a:gd name="connsiteY58" fmla="*/ 2641524 h 3401291"/>
              <a:gd name="connsiteX59" fmla="*/ 1102163 w 4678328"/>
              <a:gd name="connsiteY59" fmla="*/ 2655034 h 3401291"/>
              <a:gd name="connsiteX60" fmla="*/ 1171927 w 4678328"/>
              <a:gd name="connsiteY60" fmla="*/ 2481604 h 3401291"/>
              <a:gd name="connsiteX61" fmla="*/ 1344201 w 4678328"/>
              <a:gd name="connsiteY61" fmla="*/ 2194982 h 3401291"/>
              <a:gd name="connsiteX62" fmla="*/ 1326072 w 4678328"/>
              <a:gd name="connsiteY62" fmla="*/ 2079691 h 3401291"/>
              <a:gd name="connsiteX63" fmla="*/ 1516430 w 4678328"/>
              <a:gd name="connsiteY63" fmla="*/ 1580549 h 3401291"/>
              <a:gd name="connsiteX64" fmla="*/ 2014889 w 4678328"/>
              <a:gd name="connsiteY64" fmla="*/ 1373497 h 3401291"/>
              <a:gd name="connsiteX65" fmla="*/ 2161396 w 4678328"/>
              <a:gd name="connsiteY65" fmla="*/ 1188397 h 3401291"/>
              <a:gd name="connsiteX66" fmla="*/ 2128270 w 4678328"/>
              <a:gd name="connsiteY66" fmla="*/ 939638 h 3401291"/>
              <a:gd name="connsiteX67" fmla="*/ 2050844 w 4678328"/>
              <a:gd name="connsiteY67" fmla="*/ 872939 h 3401291"/>
              <a:gd name="connsiteX68" fmla="*/ 2014865 w 4678328"/>
              <a:gd name="connsiteY68" fmla="*/ 599426 h 3401291"/>
              <a:gd name="connsiteX69" fmla="*/ 2443355 w 4678328"/>
              <a:gd name="connsiteY69" fmla="*/ 0 h 3401291"/>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29442 w 4678328"/>
              <a:gd name="connsiteY15" fmla="*/ 263742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29442 w 4678328"/>
              <a:gd name="connsiteY15" fmla="*/ 263742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64576 w 4678328"/>
              <a:gd name="connsiteY15" fmla="*/ 252031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64576 w 4678328"/>
              <a:gd name="connsiteY15" fmla="*/ 252031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 name="connsiteX0" fmla="*/ 2186646 w 4678328"/>
              <a:gd name="connsiteY0" fmla="*/ 1275654 h 3402259"/>
              <a:gd name="connsiteX1" fmla="*/ 2336664 w 4678328"/>
              <a:gd name="connsiteY1" fmla="*/ 2147192 h 3402259"/>
              <a:gd name="connsiteX2" fmla="*/ 2393814 w 4678328"/>
              <a:gd name="connsiteY2" fmla="*/ 1930498 h 3402259"/>
              <a:gd name="connsiteX3" fmla="*/ 2474777 w 4678328"/>
              <a:gd name="connsiteY3" fmla="*/ 1711423 h 3402259"/>
              <a:gd name="connsiteX4" fmla="*/ 2346189 w 4678328"/>
              <a:gd name="connsiteY4" fmla="*/ 1580454 h 3402259"/>
              <a:gd name="connsiteX5" fmla="*/ 2396196 w 4678328"/>
              <a:gd name="connsiteY5" fmla="*/ 1528067 h 3402259"/>
              <a:gd name="connsiteX6" fmla="*/ 2186646 w 4678328"/>
              <a:gd name="connsiteY6" fmla="*/ 1275654 h 3402259"/>
              <a:gd name="connsiteX7" fmla="*/ 2784341 w 4678328"/>
              <a:gd name="connsiteY7" fmla="*/ 1175642 h 3402259"/>
              <a:gd name="connsiteX8" fmla="*/ 2570029 w 4678328"/>
              <a:gd name="connsiteY8" fmla="*/ 1513779 h 3402259"/>
              <a:gd name="connsiteX9" fmla="*/ 2627179 w 4678328"/>
              <a:gd name="connsiteY9" fmla="*/ 1556642 h 3402259"/>
              <a:gd name="connsiteX10" fmla="*/ 2581935 w 4678328"/>
              <a:gd name="connsiteY10" fmla="*/ 1699517 h 3402259"/>
              <a:gd name="connsiteX11" fmla="*/ 2655754 w 4678328"/>
              <a:gd name="connsiteY11" fmla="*/ 1882873 h 3402259"/>
              <a:gd name="connsiteX12" fmla="*/ 2667660 w 4678328"/>
              <a:gd name="connsiteY12" fmla="*/ 2249585 h 3402259"/>
              <a:gd name="connsiteX13" fmla="*/ 2784341 w 4678328"/>
              <a:gd name="connsiteY13" fmla="*/ 1175642 h 3402259"/>
              <a:gd name="connsiteX14" fmla="*/ 2443355 w 4678328"/>
              <a:gd name="connsiteY14" fmla="*/ 968 h 3402259"/>
              <a:gd name="connsiteX15" fmla="*/ 2864576 w 4678328"/>
              <a:gd name="connsiteY15" fmla="*/ 252031 h 3402259"/>
              <a:gd name="connsiteX16" fmla="*/ 2878765 w 4678328"/>
              <a:gd name="connsiteY16" fmla="*/ 645425 h 3402259"/>
              <a:gd name="connsiteX17" fmla="*/ 2830455 w 4678328"/>
              <a:gd name="connsiteY17" fmla="*/ 854999 h 3402259"/>
              <a:gd name="connsiteX18" fmla="*/ 2788464 w 4678328"/>
              <a:gd name="connsiteY18" fmla="*/ 923913 h 3402259"/>
              <a:gd name="connsiteX19" fmla="*/ 2757485 w 4678328"/>
              <a:gd name="connsiteY19" fmla="*/ 1099042 h 3402259"/>
              <a:gd name="connsiteX20" fmla="*/ 2960953 w 4678328"/>
              <a:gd name="connsiteY20" fmla="*/ 1274877 h 3402259"/>
              <a:gd name="connsiteX21" fmla="*/ 3155602 w 4678328"/>
              <a:gd name="connsiteY21" fmla="*/ 1338251 h 3402259"/>
              <a:gd name="connsiteX22" fmla="*/ 3504160 w 4678328"/>
              <a:gd name="connsiteY22" fmla="*/ 1437840 h 3402259"/>
              <a:gd name="connsiteX23" fmla="*/ 3703337 w 4678328"/>
              <a:gd name="connsiteY23" fmla="*/ 1659649 h 3402259"/>
              <a:gd name="connsiteX24" fmla="*/ 3755300 w 4678328"/>
              <a:gd name="connsiteY24" fmla="*/ 1871228 h 3402259"/>
              <a:gd name="connsiteX25" fmla="*/ 3857246 w 4678328"/>
              <a:gd name="connsiteY25" fmla="*/ 2198331 h 3402259"/>
              <a:gd name="connsiteX26" fmla="*/ 3912509 w 4678328"/>
              <a:gd name="connsiteY26" fmla="*/ 2547361 h 3402259"/>
              <a:gd name="connsiteX27" fmla="*/ 4032115 w 4678328"/>
              <a:gd name="connsiteY27" fmla="*/ 2716759 h 3402259"/>
              <a:gd name="connsiteX28" fmla="*/ 4293462 w 4678328"/>
              <a:gd name="connsiteY28" fmla="*/ 2598122 h 3402259"/>
              <a:gd name="connsiteX29" fmla="*/ 4378999 w 4678328"/>
              <a:gd name="connsiteY29" fmla="*/ 2354385 h 3402259"/>
              <a:gd name="connsiteX30" fmla="*/ 4540311 w 4678328"/>
              <a:gd name="connsiteY30" fmla="*/ 2072525 h 3402259"/>
              <a:gd name="connsiteX31" fmla="*/ 4554362 w 4678328"/>
              <a:gd name="connsiteY31" fmla="*/ 2271230 h 3402259"/>
              <a:gd name="connsiteX32" fmla="*/ 4659208 w 4678328"/>
              <a:gd name="connsiteY32" fmla="*/ 2298862 h 3402259"/>
              <a:gd name="connsiteX33" fmla="*/ 4640370 w 4678328"/>
              <a:gd name="connsiteY33" fmla="*/ 2456354 h 3402259"/>
              <a:gd name="connsiteX34" fmla="*/ 4634901 w 4678328"/>
              <a:gd name="connsiteY34" fmla="*/ 2542598 h 3402259"/>
              <a:gd name="connsiteX35" fmla="*/ 4535549 w 4678328"/>
              <a:gd name="connsiteY35" fmla="*/ 2781336 h 3402259"/>
              <a:gd name="connsiteX36" fmla="*/ 4489809 w 4678328"/>
              <a:gd name="connsiteY36" fmla="*/ 3178251 h 3402259"/>
              <a:gd name="connsiteX37" fmla="*/ 4232964 w 4678328"/>
              <a:gd name="connsiteY37" fmla="*/ 3316434 h 3402259"/>
              <a:gd name="connsiteX38" fmla="*/ 3818438 w 4678328"/>
              <a:gd name="connsiteY38" fmla="*/ 3395039 h 3402259"/>
              <a:gd name="connsiteX39" fmla="*/ 3605871 w 4678328"/>
              <a:gd name="connsiteY39" fmla="*/ 3292574 h 3402259"/>
              <a:gd name="connsiteX40" fmla="*/ 3481527 w 4678328"/>
              <a:gd name="connsiteY40" fmla="*/ 3189685 h 3402259"/>
              <a:gd name="connsiteX41" fmla="*/ 3464858 w 4678328"/>
              <a:gd name="connsiteY41" fmla="*/ 3382660 h 3402259"/>
              <a:gd name="connsiteX42" fmla="*/ 1512398 w 4678328"/>
              <a:gd name="connsiteY42" fmla="*/ 3378134 h 3402259"/>
              <a:gd name="connsiteX43" fmla="*/ 1503345 w 4678328"/>
              <a:gd name="connsiteY43" fmla="*/ 3170870 h 3402259"/>
              <a:gd name="connsiteX44" fmla="*/ 1179353 w 4678328"/>
              <a:gd name="connsiteY44" fmla="*/ 3279749 h 3402259"/>
              <a:gd name="connsiteX45" fmla="*/ 734673 w 4678328"/>
              <a:gd name="connsiteY45" fmla="*/ 3205150 h 3402259"/>
              <a:gd name="connsiteX46" fmla="*/ 586446 w 4678328"/>
              <a:gd name="connsiteY46" fmla="*/ 3135411 h 3402259"/>
              <a:gd name="connsiteX47" fmla="*/ 443618 w 4678328"/>
              <a:gd name="connsiteY47" fmla="*/ 3074136 h 3402259"/>
              <a:gd name="connsiteX48" fmla="*/ 432655 w 4678328"/>
              <a:gd name="connsiteY48" fmla="*/ 2753468 h 3402259"/>
              <a:gd name="connsiteX49" fmla="*/ 208699 w 4678328"/>
              <a:gd name="connsiteY49" fmla="*/ 2578576 h 3402259"/>
              <a:gd name="connsiteX50" fmla="*/ 116962 w 4678328"/>
              <a:gd name="connsiteY50" fmla="*/ 2490164 h 3402259"/>
              <a:gd name="connsiteX51" fmla="*/ 64952 w 4678328"/>
              <a:gd name="connsiteY51" fmla="*/ 2375792 h 3402259"/>
              <a:gd name="connsiteX52" fmla="*/ 27630 w 4678328"/>
              <a:gd name="connsiteY52" fmla="*/ 2222638 h 3402259"/>
              <a:gd name="connsiteX53" fmla="*/ 11669 w 4678328"/>
              <a:gd name="connsiteY53" fmla="*/ 2115883 h 3402259"/>
              <a:gd name="connsiteX54" fmla="*/ 303054 w 4678328"/>
              <a:gd name="connsiteY54" fmla="*/ 2228344 h 3402259"/>
              <a:gd name="connsiteX55" fmla="*/ 323070 w 4678328"/>
              <a:gd name="connsiteY55" fmla="*/ 1925053 h 3402259"/>
              <a:gd name="connsiteX56" fmla="*/ 503904 w 4678328"/>
              <a:gd name="connsiteY56" fmla="*/ 2298155 h 3402259"/>
              <a:gd name="connsiteX57" fmla="*/ 578690 w 4678328"/>
              <a:gd name="connsiteY57" fmla="*/ 2495657 h 3402259"/>
              <a:gd name="connsiteX58" fmla="*/ 891247 w 4678328"/>
              <a:gd name="connsiteY58" fmla="*/ 2642492 h 3402259"/>
              <a:gd name="connsiteX59" fmla="*/ 1102163 w 4678328"/>
              <a:gd name="connsiteY59" fmla="*/ 2656002 h 3402259"/>
              <a:gd name="connsiteX60" fmla="*/ 1171927 w 4678328"/>
              <a:gd name="connsiteY60" fmla="*/ 2482572 h 3402259"/>
              <a:gd name="connsiteX61" fmla="*/ 1344201 w 4678328"/>
              <a:gd name="connsiteY61" fmla="*/ 2195950 h 3402259"/>
              <a:gd name="connsiteX62" fmla="*/ 1326072 w 4678328"/>
              <a:gd name="connsiteY62" fmla="*/ 2080659 h 3402259"/>
              <a:gd name="connsiteX63" fmla="*/ 1516430 w 4678328"/>
              <a:gd name="connsiteY63" fmla="*/ 1581517 h 3402259"/>
              <a:gd name="connsiteX64" fmla="*/ 2014889 w 4678328"/>
              <a:gd name="connsiteY64" fmla="*/ 1374465 h 3402259"/>
              <a:gd name="connsiteX65" fmla="*/ 2161396 w 4678328"/>
              <a:gd name="connsiteY65" fmla="*/ 1189365 h 3402259"/>
              <a:gd name="connsiteX66" fmla="*/ 2128270 w 4678328"/>
              <a:gd name="connsiteY66" fmla="*/ 940606 h 3402259"/>
              <a:gd name="connsiteX67" fmla="*/ 2050844 w 4678328"/>
              <a:gd name="connsiteY67" fmla="*/ 873907 h 3402259"/>
              <a:gd name="connsiteX68" fmla="*/ 2014865 w 4678328"/>
              <a:gd name="connsiteY68" fmla="*/ 600394 h 3402259"/>
              <a:gd name="connsiteX69" fmla="*/ 2443355 w 4678328"/>
              <a:gd name="connsiteY69" fmla="*/ 968 h 340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678328" h="3402259">
                <a:moveTo>
                  <a:pt x="2186646" y="1275654"/>
                </a:moveTo>
                <a:cubicBezTo>
                  <a:pt x="2177121" y="1578073"/>
                  <a:pt x="2265227" y="1863823"/>
                  <a:pt x="2336664" y="2147192"/>
                </a:cubicBezTo>
                <a:cubicBezTo>
                  <a:pt x="2355714" y="2074961"/>
                  <a:pt x="2379527" y="2012254"/>
                  <a:pt x="2393814" y="1930498"/>
                </a:cubicBezTo>
                <a:cubicBezTo>
                  <a:pt x="2408896" y="1840804"/>
                  <a:pt x="2452552" y="1796355"/>
                  <a:pt x="2474777" y="1711423"/>
                </a:cubicBezTo>
                <a:cubicBezTo>
                  <a:pt x="2450964" y="1663005"/>
                  <a:pt x="2389052" y="1624110"/>
                  <a:pt x="2346189" y="1580454"/>
                </a:cubicBezTo>
                <a:lnTo>
                  <a:pt x="2396196" y="1528067"/>
                </a:lnTo>
                <a:cubicBezTo>
                  <a:pt x="2302534" y="1451073"/>
                  <a:pt x="2242208" y="1378842"/>
                  <a:pt x="2186646" y="1275654"/>
                </a:cubicBezTo>
                <a:close/>
                <a:moveTo>
                  <a:pt x="2784341" y="1175642"/>
                </a:moveTo>
                <a:cubicBezTo>
                  <a:pt x="2724810" y="1340741"/>
                  <a:pt x="2641466" y="1401067"/>
                  <a:pt x="2570029" y="1513779"/>
                </a:cubicBezTo>
                <a:lnTo>
                  <a:pt x="2627179" y="1556642"/>
                </a:lnTo>
                <a:cubicBezTo>
                  <a:pt x="2600192" y="1609030"/>
                  <a:pt x="2597016" y="1651892"/>
                  <a:pt x="2581935" y="1699517"/>
                </a:cubicBezTo>
                <a:cubicBezTo>
                  <a:pt x="2632735" y="1765398"/>
                  <a:pt x="2654961" y="1809848"/>
                  <a:pt x="2655754" y="1882873"/>
                </a:cubicBezTo>
                <a:lnTo>
                  <a:pt x="2667660" y="2249585"/>
                </a:lnTo>
                <a:cubicBezTo>
                  <a:pt x="2754972" y="1925735"/>
                  <a:pt x="2844667" y="1654273"/>
                  <a:pt x="2784341" y="1175642"/>
                </a:cubicBezTo>
                <a:close/>
                <a:moveTo>
                  <a:pt x="2443355" y="968"/>
                </a:moveTo>
                <a:cubicBezTo>
                  <a:pt x="2813216" y="1635"/>
                  <a:pt x="2786681" y="116410"/>
                  <a:pt x="2864576" y="252031"/>
                </a:cubicBezTo>
                <a:cubicBezTo>
                  <a:pt x="2964555" y="425117"/>
                  <a:pt x="2912331" y="530897"/>
                  <a:pt x="2878765" y="645425"/>
                </a:cubicBezTo>
                <a:cubicBezTo>
                  <a:pt x="2938068" y="658134"/>
                  <a:pt x="2911646" y="782760"/>
                  <a:pt x="2830455" y="854999"/>
                </a:cubicBezTo>
                <a:lnTo>
                  <a:pt x="2788464" y="923913"/>
                </a:lnTo>
                <a:cubicBezTo>
                  <a:pt x="2767025" y="989432"/>
                  <a:pt x="2719393" y="1057334"/>
                  <a:pt x="2757485" y="1099042"/>
                </a:cubicBezTo>
                <a:cubicBezTo>
                  <a:pt x="2820546" y="1169560"/>
                  <a:pt x="2888368" y="1244840"/>
                  <a:pt x="2960953" y="1274877"/>
                </a:cubicBezTo>
                <a:cubicBezTo>
                  <a:pt x="3030598" y="1307908"/>
                  <a:pt x="3059763" y="1312363"/>
                  <a:pt x="3155602" y="1338251"/>
                </a:cubicBezTo>
                <a:cubicBezTo>
                  <a:pt x="3293219" y="1364303"/>
                  <a:pt x="3373686" y="1390356"/>
                  <a:pt x="3504160" y="1437840"/>
                </a:cubicBezTo>
                <a:cubicBezTo>
                  <a:pt x="3651514" y="1492726"/>
                  <a:pt x="3689333" y="1547614"/>
                  <a:pt x="3703337" y="1659649"/>
                </a:cubicBezTo>
                <a:cubicBezTo>
                  <a:pt x="3717484" y="1780977"/>
                  <a:pt x="3769728" y="1726089"/>
                  <a:pt x="3755300" y="1871228"/>
                </a:cubicBezTo>
                <a:cubicBezTo>
                  <a:pt x="3741657" y="1956450"/>
                  <a:pt x="3861364" y="1901177"/>
                  <a:pt x="3857246" y="2198331"/>
                </a:cubicBezTo>
                <a:cubicBezTo>
                  <a:pt x="3852648" y="2342455"/>
                  <a:pt x="3900438" y="2434193"/>
                  <a:pt x="3912509" y="2547361"/>
                </a:cubicBezTo>
                <a:cubicBezTo>
                  <a:pt x="3926977" y="2622083"/>
                  <a:pt x="3993834" y="2661087"/>
                  <a:pt x="4032115" y="2716759"/>
                </a:cubicBezTo>
                <a:cubicBezTo>
                  <a:pt x="4072399" y="2749444"/>
                  <a:pt x="4288896" y="2639255"/>
                  <a:pt x="4293462" y="2598122"/>
                </a:cubicBezTo>
                <a:cubicBezTo>
                  <a:pt x="4299750" y="2515288"/>
                  <a:pt x="4332230" y="2430074"/>
                  <a:pt x="4378999" y="2354385"/>
                </a:cubicBezTo>
                <a:cubicBezTo>
                  <a:pt x="4426420" y="2235032"/>
                  <a:pt x="4478603" y="2053765"/>
                  <a:pt x="4540311" y="2072525"/>
                </a:cubicBezTo>
                <a:cubicBezTo>
                  <a:pt x="4577539" y="2084785"/>
                  <a:pt x="4552853" y="2201820"/>
                  <a:pt x="4554362" y="2271230"/>
                </a:cubicBezTo>
                <a:cubicBezTo>
                  <a:pt x="4554386" y="2326479"/>
                  <a:pt x="4632991" y="2269808"/>
                  <a:pt x="4659208" y="2298862"/>
                </a:cubicBezTo>
                <a:cubicBezTo>
                  <a:pt x="4700554" y="2341834"/>
                  <a:pt x="4665699" y="2408620"/>
                  <a:pt x="4640370" y="2456354"/>
                </a:cubicBezTo>
                <a:cubicBezTo>
                  <a:pt x="4606797" y="2493040"/>
                  <a:pt x="4632755" y="2503531"/>
                  <a:pt x="4634901" y="2542598"/>
                </a:cubicBezTo>
                <a:cubicBezTo>
                  <a:pt x="4649408" y="2589633"/>
                  <a:pt x="4559142" y="2569994"/>
                  <a:pt x="4535549" y="2781336"/>
                </a:cubicBezTo>
                <a:cubicBezTo>
                  <a:pt x="4554434" y="2947773"/>
                  <a:pt x="4539981" y="3057058"/>
                  <a:pt x="4489809" y="3178251"/>
                </a:cubicBezTo>
                <a:cubicBezTo>
                  <a:pt x="4430388" y="3307656"/>
                  <a:pt x="4385254" y="3284661"/>
                  <a:pt x="4232964" y="3316434"/>
                </a:cubicBezTo>
                <a:cubicBezTo>
                  <a:pt x="4088438" y="3364862"/>
                  <a:pt x="4032019" y="3422813"/>
                  <a:pt x="3818438" y="3395039"/>
                </a:cubicBezTo>
                <a:cubicBezTo>
                  <a:pt x="3723050" y="3365265"/>
                  <a:pt x="3697742" y="3331562"/>
                  <a:pt x="3605871" y="3292574"/>
                </a:cubicBezTo>
                <a:cubicBezTo>
                  <a:pt x="3549719" y="3258348"/>
                  <a:pt x="3528047" y="3167526"/>
                  <a:pt x="3481527" y="3189685"/>
                </a:cubicBezTo>
                <a:cubicBezTo>
                  <a:pt x="3429139" y="3216704"/>
                  <a:pt x="3464858" y="3322304"/>
                  <a:pt x="3464858" y="3382660"/>
                </a:cubicBezTo>
                <a:lnTo>
                  <a:pt x="1512398" y="3378134"/>
                </a:lnTo>
                <a:lnTo>
                  <a:pt x="1503345" y="3170870"/>
                </a:lnTo>
                <a:cubicBezTo>
                  <a:pt x="1419954" y="3222244"/>
                  <a:pt x="1317513" y="3295050"/>
                  <a:pt x="1179353" y="3279749"/>
                </a:cubicBezTo>
                <a:cubicBezTo>
                  <a:pt x="965244" y="3258852"/>
                  <a:pt x="817813" y="3237953"/>
                  <a:pt x="734673" y="3205150"/>
                </a:cubicBezTo>
                <a:cubicBezTo>
                  <a:pt x="610852" y="3190221"/>
                  <a:pt x="643290" y="3127878"/>
                  <a:pt x="586446" y="3135411"/>
                </a:cubicBezTo>
                <a:cubicBezTo>
                  <a:pt x="503408" y="3123894"/>
                  <a:pt x="462900" y="3136602"/>
                  <a:pt x="443618" y="3074136"/>
                </a:cubicBezTo>
                <a:cubicBezTo>
                  <a:pt x="443139" y="3033127"/>
                  <a:pt x="406941" y="2873057"/>
                  <a:pt x="432655" y="2753468"/>
                </a:cubicBezTo>
                <a:cubicBezTo>
                  <a:pt x="343716" y="2704696"/>
                  <a:pt x="273826" y="2655923"/>
                  <a:pt x="208699" y="2578576"/>
                </a:cubicBezTo>
                <a:cubicBezTo>
                  <a:pt x="185263" y="2553868"/>
                  <a:pt x="145160" y="2543447"/>
                  <a:pt x="116962" y="2490164"/>
                </a:cubicBezTo>
                <a:cubicBezTo>
                  <a:pt x="94989" y="2455970"/>
                  <a:pt x="132229" y="2430302"/>
                  <a:pt x="64952" y="2375792"/>
                </a:cubicBezTo>
                <a:cubicBezTo>
                  <a:pt x="38157" y="2352239"/>
                  <a:pt x="28573" y="2269925"/>
                  <a:pt x="27630" y="2222638"/>
                </a:cubicBezTo>
                <a:cubicBezTo>
                  <a:pt x="35010" y="2192610"/>
                  <a:pt x="-24286" y="2141149"/>
                  <a:pt x="11669" y="2115883"/>
                </a:cubicBezTo>
                <a:cubicBezTo>
                  <a:pt x="46885" y="2082726"/>
                  <a:pt x="177350" y="2287695"/>
                  <a:pt x="303054" y="2228344"/>
                </a:cubicBezTo>
                <a:cubicBezTo>
                  <a:pt x="382752" y="2203447"/>
                  <a:pt x="219561" y="1961856"/>
                  <a:pt x="323070" y="1925053"/>
                </a:cubicBezTo>
                <a:cubicBezTo>
                  <a:pt x="415892" y="1900195"/>
                  <a:pt x="415846" y="2163469"/>
                  <a:pt x="503904" y="2298155"/>
                </a:cubicBezTo>
                <a:cubicBezTo>
                  <a:pt x="550264" y="2363195"/>
                  <a:pt x="565668" y="2423473"/>
                  <a:pt x="578690" y="2495657"/>
                </a:cubicBezTo>
                <a:cubicBezTo>
                  <a:pt x="709923" y="2548284"/>
                  <a:pt x="763521" y="2634024"/>
                  <a:pt x="891247" y="2642492"/>
                </a:cubicBezTo>
                <a:cubicBezTo>
                  <a:pt x="1009449" y="2641435"/>
                  <a:pt x="1057367" y="2674717"/>
                  <a:pt x="1102163" y="2656002"/>
                </a:cubicBezTo>
                <a:cubicBezTo>
                  <a:pt x="1185743" y="2625974"/>
                  <a:pt x="1157404" y="2534032"/>
                  <a:pt x="1171927" y="2482572"/>
                </a:cubicBezTo>
                <a:cubicBezTo>
                  <a:pt x="1230939" y="2381475"/>
                  <a:pt x="1280426" y="2313715"/>
                  <a:pt x="1344201" y="2195950"/>
                </a:cubicBezTo>
                <a:cubicBezTo>
                  <a:pt x="1364351" y="2156725"/>
                  <a:pt x="1303541" y="2160365"/>
                  <a:pt x="1326072" y="2080659"/>
                </a:cubicBezTo>
                <a:cubicBezTo>
                  <a:pt x="1413336" y="1841254"/>
                  <a:pt x="1455359" y="1608991"/>
                  <a:pt x="1516430" y="1581517"/>
                </a:cubicBezTo>
                <a:lnTo>
                  <a:pt x="2014889" y="1374465"/>
                </a:lnTo>
                <a:lnTo>
                  <a:pt x="2161396" y="1189365"/>
                </a:lnTo>
                <a:cubicBezTo>
                  <a:pt x="2225760" y="1076284"/>
                  <a:pt x="2144868" y="1029875"/>
                  <a:pt x="2128270" y="940606"/>
                </a:cubicBezTo>
                <a:lnTo>
                  <a:pt x="2050844" y="873907"/>
                </a:lnTo>
                <a:cubicBezTo>
                  <a:pt x="2029326" y="830361"/>
                  <a:pt x="2034003" y="689184"/>
                  <a:pt x="2014865" y="600394"/>
                </a:cubicBezTo>
                <a:cubicBezTo>
                  <a:pt x="1875314" y="208904"/>
                  <a:pt x="2133628" y="-16727"/>
                  <a:pt x="2443355" y="9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solidFill>
                <a:schemeClr val="bg1"/>
              </a:solidFill>
            </a:endParaRPr>
          </a:p>
        </p:txBody>
      </p:sp>
      <p:grpSp>
        <p:nvGrpSpPr>
          <p:cNvPr id="169" name="Group 152">
            <a:extLst>
              <a:ext uri="{FF2B5EF4-FFF2-40B4-BE49-F238E27FC236}">
                <a16:creationId xmlns:a16="http://schemas.microsoft.com/office/drawing/2014/main" id="{74DF17B6-1B53-4C19-9600-78EADDAE95C3}"/>
              </a:ext>
            </a:extLst>
          </p:cNvPr>
          <p:cNvGrpSpPr/>
          <p:nvPr/>
        </p:nvGrpSpPr>
        <p:grpSpPr>
          <a:xfrm flipH="1">
            <a:off x="16600268" y="7176824"/>
            <a:ext cx="1544222" cy="551701"/>
            <a:chOff x="6607592" y="3847770"/>
            <a:chExt cx="1023769" cy="365760"/>
          </a:xfrm>
        </p:grpSpPr>
        <p:sp>
          <p:nvSpPr>
            <p:cNvPr id="184" name="Arrow: Pentagon 153">
              <a:extLst>
                <a:ext uri="{FF2B5EF4-FFF2-40B4-BE49-F238E27FC236}">
                  <a16:creationId xmlns:a16="http://schemas.microsoft.com/office/drawing/2014/main" id="{37E1B397-83C8-4782-A5B4-4DCF892F53B3}"/>
                </a:ext>
              </a:extLst>
            </p:cNvPr>
            <p:cNvSpPr/>
            <p:nvPr/>
          </p:nvSpPr>
          <p:spPr>
            <a:xfrm>
              <a:off x="6607592" y="3847770"/>
              <a:ext cx="1023769" cy="36576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85" name="TextBox 154">
              <a:extLst>
                <a:ext uri="{FF2B5EF4-FFF2-40B4-BE49-F238E27FC236}">
                  <a16:creationId xmlns:a16="http://schemas.microsoft.com/office/drawing/2014/main" id="{A9355EA9-73EC-4AFE-91CD-646F5F5E649E}"/>
                </a:ext>
              </a:extLst>
            </p:cNvPr>
            <p:cNvSpPr txBox="1"/>
            <p:nvPr/>
          </p:nvSpPr>
          <p:spPr>
            <a:xfrm>
              <a:off x="6640850" y="3857211"/>
              <a:ext cx="773241" cy="346878"/>
            </a:xfrm>
            <a:prstGeom prst="rect">
              <a:avLst/>
            </a:prstGeom>
            <a:noFill/>
          </p:spPr>
          <p:txBody>
            <a:bodyPr wrap="square" rtlCol="0">
              <a:spAutoFit/>
            </a:bodyPr>
            <a:lstStyle/>
            <a:p>
              <a:pPr algn="ctr"/>
              <a:r>
                <a:rPr lang="en-US" altLang="ko-KR" sz="2800" b="1" dirty="0">
                  <a:solidFill>
                    <a:schemeClr val="bg1"/>
                  </a:solidFill>
                  <a:cs typeface="Arial" pitchFamily="34" charset="0"/>
                </a:rPr>
                <a:t>RP</a:t>
              </a:r>
              <a:endParaRPr lang="ko-KR" altLang="en-US" sz="2800" b="1" dirty="0">
                <a:solidFill>
                  <a:schemeClr val="bg1"/>
                </a:solidFill>
                <a:cs typeface="Arial" pitchFamily="34" charset="0"/>
              </a:endParaRPr>
            </a:p>
          </p:txBody>
        </p:sp>
      </p:grpSp>
      <p:grpSp>
        <p:nvGrpSpPr>
          <p:cNvPr id="186" name="Group 155">
            <a:extLst>
              <a:ext uri="{FF2B5EF4-FFF2-40B4-BE49-F238E27FC236}">
                <a16:creationId xmlns:a16="http://schemas.microsoft.com/office/drawing/2014/main" id="{2F050353-A45F-49F7-9AA7-383A7CE8E9F8}"/>
              </a:ext>
            </a:extLst>
          </p:cNvPr>
          <p:cNvGrpSpPr/>
          <p:nvPr/>
        </p:nvGrpSpPr>
        <p:grpSpPr>
          <a:xfrm>
            <a:off x="12934859" y="7176824"/>
            <a:ext cx="1544222" cy="551701"/>
            <a:chOff x="6607592" y="3847770"/>
            <a:chExt cx="1023769" cy="365760"/>
          </a:xfrm>
        </p:grpSpPr>
        <p:sp>
          <p:nvSpPr>
            <p:cNvPr id="187" name="Arrow: Pentagon 156">
              <a:extLst>
                <a:ext uri="{FF2B5EF4-FFF2-40B4-BE49-F238E27FC236}">
                  <a16:creationId xmlns:a16="http://schemas.microsoft.com/office/drawing/2014/main" id="{2D53B907-29CA-4F23-978E-893910AAE131}"/>
                </a:ext>
              </a:extLst>
            </p:cNvPr>
            <p:cNvSpPr/>
            <p:nvPr/>
          </p:nvSpPr>
          <p:spPr>
            <a:xfrm>
              <a:off x="6607592" y="3847770"/>
              <a:ext cx="1023769" cy="36576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8" name="TextBox 157">
              <a:extLst>
                <a:ext uri="{FF2B5EF4-FFF2-40B4-BE49-F238E27FC236}">
                  <a16:creationId xmlns:a16="http://schemas.microsoft.com/office/drawing/2014/main" id="{D484487C-A8DA-453A-977E-C2E005CB33B6}"/>
                </a:ext>
              </a:extLst>
            </p:cNvPr>
            <p:cNvSpPr txBox="1"/>
            <p:nvPr/>
          </p:nvSpPr>
          <p:spPr>
            <a:xfrm>
              <a:off x="6640850" y="3857211"/>
              <a:ext cx="773241" cy="346878"/>
            </a:xfrm>
            <a:prstGeom prst="rect">
              <a:avLst/>
            </a:prstGeom>
            <a:noFill/>
          </p:spPr>
          <p:txBody>
            <a:bodyPr wrap="square" rtlCol="0">
              <a:spAutoFit/>
            </a:bodyPr>
            <a:lstStyle/>
            <a:p>
              <a:pPr algn="ctr"/>
              <a:r>
                <a:rPr lang="en-US" altLang="ko-KR" sz="2800" b="1" dirty="0">
                  <a:solidFill>
                    <a:schemeClr val="bg1"/>
                  </a:solidFill>
                  <a:cs typeface="Arial" pitchFamily="34" charset="0"/>
                </a:rPr>
                <a:t>MCP</a:t>
              </a:r>
              <a:endParaRPr lang="ko-KR" altLang="en-US" sz="2800" b="1" dirty="0">
                <a:solidFill>
                  <a:schemeClr val="bg1"/>
                </a:solidFill>
                <a:cs typeface="Arial" pitchFamily="34" charset="0"/>
              </a:endParaRPr>
            </a:p>
          </p:txBody>
        </p:sp>
      </p:grpSp>
      <p:grpSp>
        <p:nvGrpSpPr>
          <p:cNvPr id="189" name="Grupo 188">
            <a:extLst>
              <a:ext uri="{FF2B5EF4-FFF2-40B4-BE49-F238E27FC236}">
                <a16:creationId xmlns:a16="http://schemas.microsoft.com/office/drawing/2014/main" id="{2ED298C5-4000-4C8D-92AF-A8FE3819B6BC}"/>
              </a:ext>
            </a:extLst>
          </p:cNvPr>
          <p:cNvGrpSpPr/>
          <p:nvPr/>
        </p:nvGrpSpPr>
        <p:grpSpPr>
          <a:xfrm>
            <a:off x="5029200" y="7734300"/>
            <a:ext cx="2142257" cy="2510432"/>
            <a:chOff x="7272008" y="2862423"/>
            <a:chExt cx="3743984" cy="4562154"/>
          </a:xfrm>
        </p:grpSpPr>
        <p:sp>
          <p:nvSpPr>
            <p:cNvPr id="190" name="Oval 1">
              <a:extLst>
                <a:ext uri="{FF2B5EF4-FFF2-40B4-BE49-F238E27FC236}">
                  <a16:creationId xmlns:a16="http://schemas.microsoft.com/office/drawing/2014/main" id="{42B8CBCD-FBFA-47AF-BC4E-84B6E1713A7F}"/>
                </a:ext>
              </a:extLst>
            </p:cNvPr>
            <p:cNvSpPr/>
            <p:nvPr/>
          </p:nvSpPr>
          <p:spPr>
            <a:xfrm>
              <a:off x="7272008" y="2862423"/>
              <a:ext cx="1934291" cy="4562154"/>
            </a:xfrm>
            <a:custGeom>
              <a:avLst/>
              <a:gdLst/>
              <a:ahLst/>
              <a:cxnLst/>
              <a:rect l="l" t="t" r="r" b="b"/>
              <a:pathLst>
                <a:path w="1574056" h="3712516">
                  <a:moveTo>
                    <a:pt x="1185390" y="3439800"/>
                  </a:moveTo>
                  <a:lnTo>
                    <a:pt x="1574056" y="3439800"/>
                  </a:lnTo>
                  <a:lnTo>
                    <a:pt x="1574056" y="3711512"/>
                  </a:lnTo>
                  <a:cubicBezTo>
                    <a:pt x="1569524" y="3712486"/>
                    <a:pt x="1564959" y="3712516"/>
                    <a:pt x="1560375" y="3712516"/>
                  </a:cubicBezTo>
                  <a:cubicBezTo>
                    <a:pt x="1353277" y="3712516"/>
                    <a:pt x="1185390" y="3651466"/>
                    <a:pt x="1185390" y="3576158"/>
                  </a:cubicBezTo>
                  <a:close/>
                  <a:moveTo>
                    <a:pt x="1187034" y="3209086"/>
                  </a:moveTo>
                  <a:lnTo>
                    <a:pt x="1574056" y="3209086"/>
                  </a:lnTo>
                  <a:lnTo>
                    <a:pt x="1574056" y="3379553"/>
                  </a:lnTo>
                  <a:lnTo>
                    <a:pt x="1187034" y="3379553"/>
                  </a:lnTo>
                  <a:cubicBezTo>
                    <a:pt x="1148472" y="3379553"/>
                    <a:pt x="1117211" y="3348291"/>
                    <a:pt x="1117211" y="3309730"/>
                  </a:cubicBezTo>
                  <a:lnTo>
                    <a:pt x="1117211" y="3278908"/>
                  </a:lnTo>
                  <a:cubicBezTo>
                    <a:pt x="1117211" y="3240347"/>
                    <a:pt x="1148472" y="3209086"/>
                    <a:pt x="1187034" y="3209086"/>
                  </a:cubicBezTo>
                  <a:close/>
                  <a:moveTo>
                    <a:pt x="1152944" y="2978372"/>
                  </a:moveTo>
                  <a:lnTo>
                    <a:pt x="1574056" y="2978372"/>
                  </a:lnTo>
                  <a:lnTo>
                    <a:pt x="1574056" y="3148838"/>
                  </a:lnTo>
                  <a:lnTo>
                    <a:pt x="1152944" y="3148838"/>
                  </a:lnTo>
                  <a:cubicBezTo>
                    <a:pt x="1114382" y="3148838"/>
                    <a:pt x="1083121" y="3117577"/>
                    <a:pt x="1083121" y="3079015"/>
                  </a:cubicBezTo>
                  <a:lnTo>
                    <a:pt x="1083121" y="3048195"/>
                  </a:lnTo>
                  <a:cubicBezTo>
                    <a:pt x="1083121" y="3009633"/>
                    <a:pt x="1114382" y="2978372"/>
                    <a:pt x="1152944" y="2978372"/>
                  </a:cubicBezTo>
                  <a:close/>
                  <a:moveTo>
                    <a:pt x="1118855" y="2747657"/>
                  </a:moveTo>
                  <a:lnTo>
                    <a:pt x="1574056" y="2747657"/>
                  </a:lnTo>
                  <a:lnTo>
                    <a:pt x="1574056" y="2918124"/>
                  </a:lnTo>
                  <a:lnTo>
                    <a:pt x="1118855" y="2918124"/>
                  </a:lnTo>
                  <a:cubicBezTo>
                    <a:pt x="1080292" y="2918124"/>
                    <a:pt x="1049031" y="2886862"/>
                    <a:pt x="1049031" y="2848301"/>
                  </a:cubicBezTo>
                  <a:lnTo>
                    <a:pt x="1049031" y="2817480"/>
                  </a:lnTo>
                  <a:cubicBezTo>
                    <a:pt x="1049031" y="2778918"/>
                    <a:pt x="1080292" y="2747657"/>
                    <a:pt x="1118855" y="2747657"/>
                  </a:cubicBezTo>
                  <a:close/>
                  <a:moveTo>
                    <a:pt x="0" y="1124141"/>
                  </a:moveTo>
                  <a:lnTo>
                    <a:pt x="338831" y="1171577"/>
                  </a:lnTo>
                  <a:lnTo>
                    <a:pt x="338831" y="1313886"/>
                  </a:lnTo>
                  <a:lnTo>
                    <a:pt x="0" y="1361322"/>
                  </a:lnTo>
                  <a:close/>
                  <a:moveTo>
                    <a:pt x="1554171" y="440480"/>
                  </a:moveTo>
                  <a:lnTo>
                    <a:pt x="1556079" y="440627"/>
                  </a:lnTo>
                  <a:lnTo>
                    <a:pt x="1557986" y="440480"/>
                  </a:lnTo>
                  <a:lnTo>
                    <a:pt x="1574056" y="441292"/>
                  </a:lnTo>
                  <a:lnTo>
                    <a:pt x="1574056" y="647276"/>
                  </a:lnTo>
                  <a:cubicBezTo>
                    <a:pt x="1568831" y="646524"/>
                    <a:pt x="1563581" y="646469"/>
                    <a:pt x="1558320" y="646463"/>
                  </a:cubicBezTo>
                  <a:lnTo>
                    <a:pt x="1558320" y="646669"/>
                  </a:lnTo>
                  <a:lnTo>
                    <a:pt x="1556079" y="646496"/>
                  </a:lnTo>
                  <a:lnTo>
                    <a:pt x="1553836" y="646669"/>
                  </a:lnTo>
                  <a:lnTo>
                    <a:pt x="1553836" y="646463"/>
                  </a:lnTo>
                  <a:cubicBezTo>
                    <a:pt x="1096029" y="647001"/>
                    <a:pt x="725086" y="1018309"/>
                    <a:pt x="725086" y="1476254"/>
                  </a:cubicBezTo>
                  <a:cubicBezTo>
                    <a:pt x="725086" y="1786265"/>
                    <a:pt x="946342" y="2092231"/>
                    <a:pt x="1120548" y="2232013"/>
                  </a:cubicBezTo>
                  <a:cubicBezTo>
                    <a:pt x="1199979" y="2323913"/>
                    <a:pt x="1193682" y="2325796"/>
                    <a:pt x="1225960" y="2443415"/>
                  </a:cubicBezTo>
                  <a:cubicBezTo>
                    <a:pt x="1238820" y="2525888"/>
                    <a:pt x="1212768" y="2534131"/>
                    <a:pt x="1286669" y="2538418"/>
                  </a:cubicBezTo>
                  <a:lnTo>
                    <a:pt x="1340476" y="2537986"/>
                  </a:lnTo>
                  <a:lnTo>
                    <a:pt x="1159452" y="1395052"/>
                  </a:lnTo>
                  <a:cubicBezTo>
                    <a:pt x="1153113" y="1355030"/>
                    <a:pt x="1180418" y="1317448"/>
                    <a:pt x="1220440" y="1311109"/>
                  </a:cubicBezTo>
                  <a:lnTo>
                    <a:pt x="1222992" y="1310706"/>
                  </a:lnTo>
                  <a:cubicBezTo>
                    <a:pt x="1259366" y="1304944"/>
                    <a:pt x="1293725" y="1326975"/>
                    <a:pt x="1303139" y="1361495"/>
                  </a:cubicBezTo>
                  <a:cubicBezTo>
                    <a:pt x="1322616" y="1325549"/>
                    <a:pt x="1359221" y="1302638"/>
                    <a:pt x="1400784" y="1302638"/>
                  </a:cubicBezTo>
                  <a:cubicBezTo>
                    <a:pt x="1432374" y="1302638"/>
                    <a:pt x="1461099" y="1315874"/>
                    <a:pt x="1481946" y="1337999"/>
                  </a:cubicBezTo>
                  <a:cubicBezTo>
                    <a:pt x="1502792" y="1315874"/>
                    <a:pt x="1531518" y="1302638"/>
                    <a:pt x="1563108" y="1302638"/>
                  </a:cubicBezTo>
                  <a:lnTo>
                    <a:pt x="1574056" y="1304941"/>
                  </a:lnTo>
                  <a:lnTo>
                    <a:pt x="1574056" y="1558277"/>
                  </a:lnTo>
                  <a:cubicBezTo>
                    <a:pt x="1570569" y="1560394"/>
                    <a:pt x="1566859" y="1560580"/>
                    <a:pt x="1563108" y="1560580"/>
                  </a:cubicBezTo>
                  <a:cubicBezTo>
                    <a:pt x="1531518" y="1560580"/>
                    <a:pt x="1502792" y="1547345"/>
                    <a:pt x="1481946" y="1525219"/>
                  </a:cubicBezTo>
                  <a:cubicBezTo>
                    <a:pt x="1461099" y="1547345"/>
                    <a:pt x="1432374" y="1560580"/>
                    <a:pt x="1400784" y="1560580"/>
                  </a:cubicBezTo>
                  <a:cubicBezTo>
                    <a:pt x="1374899" y="1560580"/>
                    <a:pt x="1350936" y="1551693"/>
                    <a:pt x="1332765" y="1534787"/>
                  </a:cubicBezTo>
                  <a:lnTo>
                    <a:pt x="1491465" y="2536775"/>
                  </a:lnTo>
                  <a:lnTo>
                    <a:pt x="1553836" y="2536274"/>
                  </a:lnTo>
                  <a:lnTo>
                    <a:pt x="1553836" y="2536239"/>
                  </a:lnTo>
                  <a:lnTo>
                    <a:pt x="1556079" y="2536257"/>
                  </a:lnTo>
                  <a:lnTo>
                    <a:pt x="1558320" y="2536239"/>
                  </a:lnTo>
                  <a:lnTo>
                    <a:pt x="1558320" y="2536274"/>
                  </a:lnTo>
                  <a:lnTo>
                    <a:pt x="1574056" y="2536401"/>
                  </a:lnTo>
                  <a:lnTo>
                    <a:pt x="1574056" y="2685528"/>
                  </a:lnTo>
                  <a:lnTo>
                    <a:pt x="1556079" y="2685463"/>
                  </a:lnTo>
                  <a:lnTo>
                    <a:pt x="1201719" y="2686732"/>
                  </a:lnTo>
                  <a:cubicBezTo>
                    <a:pt x="1138954" y="2686732"/>
                    <a:pt x="1107192" y="2663167"/>
                    <a:pt x="1071683" y="2589474"/>
                  </a:cubicBezTo>
                  <a:cubicBezTo>
                    <a:pt x="1058025" y="2494014"/>
                    <a:pt x="1086076" y="2455536"/>
                    <a:pt x="1022516" y="2382309"/>
                  </a:cubicBezTo>
                  <a:cubicBezTo>
                    <a:pt x="809168" y="2211227"/>
                    <a:pt x="538010" y="1836414"/>
                    <a:pt x="538010" y="1456641"/>
                  </a:cubicBezTo>
                  <a:cubicBezTo>
                    <a:pt x="538010" y="895431"/>
                    <a:pt x="992961" y="440480"/>
                    <a:pt x="1554171" y="440480"/>
                  </a:cubicBezTo>
                  <a:close/>
                  <a:moveTo>
                    <a:pt x="624942" y="234472"/>
                  </a:moveTo>
                  <a:lnTo>
                    <a:pt x="806400" y="524523"/>
                  </a:lnTo>
                  <a:lnTo>
                    <a:pt x="697385" y="615998"/>
                  </a:lnTo>
                  <a:lnTo>
                    <a:pt x="443250" y="386929"/>
                  </a:lnTo>
                  <a:close/>
                  <a:moveTo>
                    <a:pt x="1437487" y="0"/>
                  </a:moveTo>
                  <a:lnTo>
                    <a:pt x="1574056" y="0"/>
                  </a:lnTo>
                  <a:lnTo>
                    <a:pt x="1574056" y="338831"/>
                  </a:lnTo>
                  <a:lnTo>
                    <a:pt x="1484923" y="338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1200"/>
            </a:p>
          </p:txBody>
        </p:sp>
        <p:sp>
          <p:nvSpPr>
            <p:cNvPr id="191" name="Oval 1">
              <a:extLst>
                <a:ext uri="{FF2B5EF4-FFF2-40B4-BE49-F238E27FC236}">
                  <a16:creationId xmlns:a16="http://schemas.microsoft.com/office/drawing/2014/main" id="{D44D523F-8B2C-49EE-88F6-CECDA0AF5635}"/>
                </a:ext>
              </a:extLst>
            </p:cNvPr>
            <p:cNvSpPr/>
            <p:nvPr/>
          </p:nvSpPr>
          <p:spPr>
            <a:xfrm>
              <a:off x="9184569" y="2862978"/>
              <a:ext cx="1831423" cy="4561043"/>
            </a:xfrm>
            <a:custGeom>
              <a:avLst/>
              <a:gdLst/>
              <a:ahLst/>
              <a:cxnLst/>
              <a:rect l="l" t="t" r="r" b="b"/>
              <a:pathLst>
                <a:path w="1490346" h="3711612">
                  <a:moveTo>
                    <a:pt x="0" y="3439800"/>
                  </a:moveTo>
                  <a:lnTo>
                    <a:pt x="362666" y="3439800"/>
                  </a:lnTo>
                  <a:lnTo>
                    <a:pt x="362666" y="3576158"/>
                  </a:lnTo>
                  <a:cubicBezTo>
                    <a:pt x="362666" y="3649966"/>
                    <a:pt x="201402" y="3710078"/>
                    <a:pt x="0" y="3711612"/>
                  </a:cubicBezTo>
                  <a:close/>
                  <a:moveTo>
                    <a:pt x="0" y="3209086"/>
                  </a:moveTo>
                  <a:lnTo>
                    <a:pt x="361023" y="3209086"/>
                  </a:lnTo>
                  <a:cubicBezTo>
                    <a:pt x="399584" y="3209086"/>
                    <a:pt x="430845" y="3240347"/>
                    <a:pt x="430845" y="3278908"/>
                  </a:cubicBezTo>
                  <a:lnTo>
                    <a:pt x="430845" y="3309730"/>
                  </a:lnTo>
                  <a:cubicBezTo>
                    <a:pt x="430845" y="3348291"/>
                    <a:pt x="399584" y="3379553"/>
                    <a:pt x="361023" y="3379553"/>
                  </a:cubicBezTo>
                  <a:lnTo>
                    <a:pt x="0" y="3379553"/>
                  </a:lnTo>
                  <a:close/>
                  <a:moveTo>
                    <a:pt x="0" y="2978372"/>
                  </a:moveTo>
                  <a:lnTo>
                    <a:pt x="395111" y="2978372"/>
                  </a:lnTo>
                  <a:cubicBezTo>
                    <a:pt x="433674" y="2978372"/>
                    <a:pt x="464935" y="3009633"/>
                    <a:pt x="464935" y="3048195"/>
                  </a:cubicBezTo>
                  <a:lnTo>
                    <a:pt x="464935" y="3079015"/>
                  </a:lnTo>
                  <a:cubicBezTo>
                    <a:pt x="464935" y="3117577"/>
                    <a:pt x="433674" y="3148838"/>
                    <a:pt x="395111" y="3148838"/>
                  </a:cubicBezTo>
                  <a:lnTo>
                    <a:pt x="0" y="3148838"/>
                  </a:lnTo>
                  <a:close/>
                  <a:moveTo>
                    <a:pt x="0" y="2747657"/>
                  </a:moveTo>
                  <a:lnTo>
                    <a:pt x="429201" y="2747657"/>
                  </a:lnTo>
                  <a:cubicBezTo>
                    <a:pt x="467763" y="2747657"/>
                    <a:pt x="499024" y="2778918"/>
                    <a:pt x="499024" y="2817480"/>
                  </a:cubicBezTo>
                  <a:lnTo>
                    <a:pt x="499024" y="2848301"/>
                  </a:lnTo>
                  <a:cubicBezTo>
                    <a:pt x="499024" y="2886862"/>
                    <a:pt x="467763" y="2918124"/>
                    <a:pt x="429201" y="2918124"/>
                  </a:cubicBezTo>
                  <a:lnTo>
                    <a:pt x="0" y="2918124"/>
                  </a:lnTo>
                  <a:close/>
                  <a:moveTo>
                    <a:pt x="1490346" y="1124141"/>
                  </a:moveTo>
                  <a:lnTo>
                    <a:pt x="1490346" y="1361322"/>
                  </a:lnTo>
                  <a:lnTo>
                    <a:pt x="1151515" y="1313886"/>
                  </a:lnTo>
                  <a:lnTo>
                    <a:pt x="1151515" y="1171577"/>
                  </a:lnTo>
                  <a:close/>
                  <a:moveTo>
                    <a:pt x="0" y="441223"/>
                  </a:moveTo>
                  <a:cubicBezTo>
                    <a:pt x="554434" y="448456"/>
                    <a:pt x="1001452" y="900345"/>
                    <a:pt x="1001452" y="1456641"/>
                  </a:cubicBezTo>
                  <a:cubicBezTo>
                    <a:pt x="1001452" y="1836414"/>
                    <a:pt x="730294" y="2211227"/>
                    <a:pt x="516947" y="2382309"/>
                  </a:cubicBezTo>
                  <a:cubicBezTo>
                    <a:pt x="453387" y="2455536"/>
                    <a:pt x="481437" y="2494014"/>
                    <a:pt x="467779" y="2589474"/>
                  </a:cubicBezTo>
                  <a:cubicBezTo>
                    <a:pt x="432270" y="2663167"/>
                    <a:pt x="400510" y="2686732"/>
                    <a:pt x="337743" y="2686732"/>
                  </a:cubicBezTo>
                  <a:lnTo>
                    <a:pt x="0" y="2685523"/>
                  </a:lnTo>
                  <a:lnTo>
                    <a:pt x="0" y="2536390"/>
                  </a:lnTo>
                  <a:lnTo>
                    <a:pt x="47259" y="2536769"/>
                  </a:lnTo>
                  <a:lnTo>
                    <a:pt x="204029" y="1546960"/>
                  </a:lnTo>
                  <a:cubicBezTo>
                    <a:pt x="188844" y="1556019"/>
                    <a:pt x="171284" y="1560580"/>
                    <a:pt x="152738" y="1560580"/>
                  </a:cubicBezTo>
                  <a:cubicBezTo>
                    <a:pt x="121147" y="1560580"/>
                    <a:pt x="92422" y="1547345"/>
                    <a:pt x="71576" y="1525219"/>
                  </a:cubicBezTo>
                  <a:cubicBezTo>
                    <a:pt x="52889" y="1545052"/>
                    <a:pt x="27874" y="1557741"/>
                    <a:pt x="0" y="1558564"/>
                  </a:cubicBezTo>
                  <a:lnTo>
                    <a:pt x="0" y="1304654"/>
                  </a:lnTo>
                  <a:cubicBezTo>
                    <a:pt x="27874" y="1305477"/>
                    <a:pt x="52890" y="1318167"/>
                    <a:pt x="71576" y="1337999"/>
                  </a:cubicBezTo>
                  <a:cubicBezTo>
                    <a:pt x="92422" y="1315874"/>
                    <a:pt x="121147" y="1302638"/>
                    <a:pt x="152738" y="1302638"/>
                  </a:cubicBezTo>
                  <a:cubicBezTo>
                    <a:pt x="187837" y="1302638"/>
                    <a:pt x="219402" y="1318978"/>
                    <a:pt x="240484" y="1345647"/>
                  </a:cubicBezTo>
                  <a:cubicBezTo>
                    <a:pt x="253632" y="1317624"/>
                    <a:pt x="284261" y="1300934"/>
                    <a:pt x="316470" y="1306036"/>
                  </a:cubicBezTo>
                  <a:lnTo>
                    <a:pt x="319022" y="1306440"/>
                  </a:lnTo>
                  <a:cubicBezTo>
                    <a:pt x="359044" y="1312779"/>
                    <a:pt x="386348" y="1350361"/>
                    <a:pt x="380010" y="1390382"/>
                  </a:cubicBezTo>
                  <a:lnTo>
                    <a:pt x="198248" y="2537980"/>
                  </a:lnTo>
                  <a:lnTo>
                    <a:pt x="252793" y="2538418"/>
                  </a:lnTo>
                  <a:cubicBezTo>
                    <a:pt x="326693" y="2534131"/>
                    <a:pt x="300643" y="2525888"/>
                    <a:pt x="313502" y="2443415"/>
                  </a:cubicBezTo>
                  <a:cubicBezTo>
                    <a:pt x="345780" y="2325796"/>
                    <a:pt x="339483" y="2323913"/>
                    <a:pt x="418914" y="2232013"/>
                  </a:cubicBezTo>
                  <a:cubicBezTo>
                    <a:pt x="593120" y="2092231"/>
                    <a:pt x="814376" y="1786265"/>
                    <a:pt x="814376" y="1476254"/>
                  </a:cubicBezTo>
                  <a:cubicBezTo>
                    <a:pt x="814376" y="1023115"/>
                    <a:pt x="451179" y="654804"/>
                    <a:pt x="0" y="647205"/>
                  </a:cubicBezTo>
                  <a:close/>
                  <a:moveTo>
                    <a:pt x="848581" y="234472"/>
                  </a:moveTo>
                  <a:lnTo>
                    <a:pt x="1030273" y="386929"/>
                  </a:lnTo>
                  <a:lnTo>
                    <a:pt x="776138" y="615998"/>
                  </a:lnTo>
                  <a:lnTo>
                    <a:pt x="667123" y="524523"/>
                  </a:lnTo>
                  <a:close/>
                  <a:moveTo>
                    <a:pt x="0" y="0"/>
                  </a:moveTo>
                  <a:lnTo>
                    <a:pt x="101974" y="0"/>
                  </a:lnTo>
                  <a:lnTo>
                    <a:pt x="54538" y="338831"/>
                  </a:lnTo>
                  <a:lnTo>
                    <a:pt x="0" y="33883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1200"/>
            </a:p>
          </p:txBody>
        </p:sp>
      </p:grpSp>
    </p:spTree>
    <p:extLst>
      <p:ext uri="{BB962C8B-B14F-4D97-AF65-F5344CB8AC3E}">
        <p14:creationId xmlns:p14="http://schemas.microsoft.com/office/powerpoint/2010/main" val="1148490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2">
            <a:extLst>
              <a:ext uri="{FF2B5EF4-FFF2-40B4-BE49-F238E27FC236}">
                <a16:creationId xmlns:a16="http://schemas.microsoft.com/office/drawing/2014/main" id="{8AC10FD0-3F55-4FA0-B6BE-C530E8A71C17}"/>
              </a:ext>
            </a:extLst>
          </p:cNvPr>
          <p:cNvSpPr/>
          <p:nvPr/>
        </p:nvSpPr>
        <p:spPr>
          <a:xfrm>
            <a:off x="8235572" y="0"/>
            <a:ext cx="10052428" cy="10287000"/>
          </a:xfrm>
          <a:prstGeom prst="rect">
            <a:avLst/>
          </a:prstGeom>
          <a:solidFill>
            <a:srgbClr val="254E72"/>
          </a:solidFill>
        </p:spPr>
      </p:sp>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C0E8DF"/>
            </a:solidFill>
          </p:spPr>
        </p:sp>
      </p:grpSp>
      <p:grpSp>
        <p:nvGrpSpPr>
          <p:cNvPr id="5" name="Group 5"/>
          <p:cNvGrpSpPr/>
          <p:nvPr/>
        </p:nvGrpSpPr>
        <p:grpSpPr>
          <a:xfrm>
            <a:off x="9049090" y="2745120"/>
            <a:ext cx="8705510" cy="5091348"/>
            <a:chOff x="0" y="1143313"/>
            <a:chExt cx="10517282" cy="6788464"/>
          </a:xfrm>
        </p:grpSpPr>
        <p:sp>
          <p:nvSpPr>
            <p:cNvPr id="6" name="TextBox 6"/>
            <p:cNvSpPr txBox="1"/>
            <p:nvPr/>
          </p:nvSpPr>
          <p:spPr>
            <a:xfrm>
              <a:off x="0" y="1143313"/>
              <a:ext cx="10517282" cy="5170646"/>
            </a:xfrm>
            <a:prstGeom prst="rect">
              <a:avLst/>
            </a:prstGeom>
          </p:spPr>
          <p:txBody>
            <a:bodyPr lIns="0" tIns="0" rIns="0" bIns="0" rtlCol="0" anchor="t">
              <a:spAutoFit/>
            </a:bodyPr>
            <a:lstStyle/>
            <a:p>
              <a:r>
                <a:rPr lang="es-ES" sz="3600" dirty="0">
                  <a:solidFill>
                    <a:srgbClr val="FEFFFF"/>
                  </a:solidFill>
                  <a:latin typeface="Telegraf"/>
                </a:rPr>
                <a:t>El MCP debe hacer todo lo posible para asegurar que el uso información estratégica procedente de diversas fuentes con el fin de contribuir a que la toma de decisiones basada en evidencias forme parte integral del plan.</a:t>
              </a:r>
            </a:p>
          </p:txBody>
        </p:sp>
        <p:sp>
          <p:nvSpPr>
            <p:cNvPr id="8" name="TextBox 8"/>
            <p:cNvSpPr txBox="1"/>
            <p:nvPr/>
          </p:nvSpPr>
          <p:spPr>
            <a:xfrm>
              <a:off x="0" y="7385677"/>
              <a:ext cx="10517282" cy="546100"/>
            </a:xfrm>
            <a:prstGeom prst="rect">
              <a:avLst/>
            </a:prstGeom>
          </p:spPr>
          <p:txBody>
            <a:bodyPr lIns="0" tIns="0" rIns="0" bIns="0" rtlCol="0" anchor="t">
              <a:spAutoFit/>
            </a:bodyPr>
            <a:lstStyle/>
            <a:p>
              <a:pPr>
                <a:lnSpc>
                  <a:spcPts val="3240"/>
                </a:lnSpc>
              </a:pPr>
              <a:r>
                <a:rPr lang="es-ES" sz="2700" spc="108" dirty="0">
                  <a:solidFill>
                    <a:srgbClr val="C0E8DF"/>
                  </a:solidFill>
                  <a:latin typeface="Assistant Regular Bold"/>
                </a:rPr>
                <a:t>El Fondo Mundial</a:t>
              </a:r>
            </a:p>
          </p:txBody>
        </p:sp>
      </p:grpSp>
      <p:grpSp>
        <p:nvGrpSpPr>
          <p:cNvPr id="10" name="Group 10"/>
          <p:cNvGrpSpPr/>
          <p:nvPr/>
        </p:nvGrpSpPr>
        <p:grpSpPr>
          <a:xfrm rot="-10800000">
            <a:off x="16770298" y="8695402"/>
            <a:ext cx="489002" cy="489002"/>
            <a:chOff x="0" y="0"/>
            <a:chExt cx="652003" cy="652003"/>
          </a:xfrm>
        </p:grpSpPr>
        <p:grpSp>
          <p:nvGrpSpPr>
            <p:cNvPr id="11" name="Group 11"/>
            <p:cNvGrpSpPr>
              <a:grpSpLocks noChangeAspect="1"/>
            </p:cNvGrpSpPr>
            <p:nvPr/>
          </p:nvGrpSpPr>
          <p:grpSpPr>
            <a:xfrm rot="-10800000">
              <a:off x="0" y="0"/>
              <a:ext cx="652003" cy="652003"/>
              <a:chOff x="0" y="0"/>
              <a:chExt cx="6355080" cy="6355080"/>
            </a:xfrm>
          </p:grpSpPr>
          <p:sp>
            <p:nvSpPr>
              <p:cNvPr id="12" name="Freeform 1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4" name="Group 14"/>
          <p:cNvGrpSpPr/>
          <p:nvPr/>
        </p:nvGrpSpPr>
        <p:grpSpPr>
          <a:xfrm>
            <a:off x="16121229" y="8695402"/>
            <a:ext cx="489002" cy="489002"/>
            <a:chOff x="0" y="0"/>
            <a:chExt cx="652003" cy="652003"/>
          </a:xfrm>
        </p:grpSpPr>
        <p:grpSp>
          <p:nvGrpSpPr>
            <p:cNvPr id="15" name="Group 15"/>
            <p:cNvGrpSpPr>
              <a:grpSpLocks noChangeAspect="1"/>
            </p:cNvGrpSpPr>
            <p:nvPr/>
          </p:nvGrpSpPr>
          <p:grpSpPr>
            <a:xfrm rot="-10800000">
              <a:off x="0" y="0"/>
              <a:ext cx="652003" cy="652003"/>
              <a:chOff x="0" y="0"/>
              <a:chExt cx="6355080" cy="6355080"/>
            </a:xfrm>
          </p:grpSpPr>
          <p:sp>
            <p:nvSpPr>
              <p:cNvPr id="16" name="Freeform 16"/>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pic>
        <p:nvPicPr>
          <p:cNvPr id="4098" name="Picture 2">
            <a:extLst>
              <a:ext uri="{FF2B5EF4-FFF2-40B4-BE49-F238E27FC236}">
                <a16:creationId xmlns:a16="http://schemas.microsoft.com/office/drawing/2014/main" id="{6A324AC2-4235-B6A6-1F17-2466A47CAF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878"/>
          <a:stretch/>
        </p:blipFill>
        <p:spPr bwMode="auto">
          <a:xfrm>
            <a:off x="239231" y="3619500"/>
            <a:ext cx="7589582" cy="3607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Elipse"/>
          <p:cNvSpPr/>
          <p:nvPr/>
        </p:nvSpPr>
        <p:spPr>
          <a:xfrm>
            <a:off x="6369795" y="1790700"/>
            <a:ext cx="3646170" cy="3734181"/>
          </a:xfrm>
          <a:prstGeom prst="ellipse">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700"/>
          </a:p>
        </p:txBody>
      </p:sp>
      <p:sp>
        <p:nvSpPr>
          <p:cNvPr id="7" name="6 Elipse"/>
          <p:cNvSpPr/>
          <p:nvPr/>
        </p:nvSpPr>
        <p:spPr>
          <a:xfrm>
            <a:off x="7885878" y="4386151"/>
            <a:ext cx="3646170" cy="3734181"/>
          </a:xfrm>
          <a:prstGeom prst="ellipse">
            <a:avLst/>
          </a:prstGeom>
          <a:gradFill>
            <a:gsLst>
              <a:gs pos="0">
                <a:srgbClr val="FFF200"/>
              </a:gs>
              <a:gs pos="45000">
                <a:srgbClr val="FF7A00"/>
              </a:gs>
              <a:gs pos="70000">
                <a:srgbClr val="FF0300"/>
              </a:gs>
              <a:gs pos="100000">
                <a:srgbClr val="4D080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700"/>
          </a:p>
        </p:txBody>
      </p:sp>
      <p:sp>
        <p:nvSpPr>
          <p:cNvPr id="8" name="7 Elipse"/>
          <p:cNvSpPr/>
          <p:nvPr/>
        </p:nvSpPr>
        <p:spPr>
          <a:xfrm>
            <a:off x="4819780" y="4386151"/>
            <a:ext cx="3646170" cy="3734181"/>
          </a:xfrm>
          <a:prstGeom prst="ellipse">
            <a:avLst/>
          </a:prstGeom>
          <a:gradFill flip="none" rotWithShape="1">
            <a:gsLst>
              <a:gs pos="0">
                <a:srgbClr val="000082"/>
              </a:gs>
              <a:gs pos="30000">
                <a:srgbClr val="66008F"/>
              </a:gs>
              <a:gs pos="62000">
                <a:srgbClr val="BA0066">
                  <a:lumMod val="94000"/>
                  <a:lumOff val="6000"/>
                  <a:alpha val="87000"/>
                </a:srgbClr>
              </a:gs>
              <a:gs pos="83000">
                <a:srgbClr val="FF0000"/>
              </a:gs>
              <a:gs pos="100000">
                <a:srgbClr val="FF82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700"/>
          </a:p>
        </p:txBody>
      </p:sp>
      <p:sp>
        <p:nvSpPr>
          <p:cNvPr id="3" name="2 Título"/>
          <p:cNvSpPr>
            <a:spLocks noGrp="1"/>
          </p:cNvSpPr>
          <p:nvPr>
            <p:ph type="title"/>
          </p:nvPr>
        </p:nvSpPr>
        <p:spPr>
          <a:xfrm>
            <a:off x="1237094" y="-57402"/>
            <a:ext cx="12001500" cy="1151372"/>
          </a:xfrm>
        </p:spPr>
        <p:txBody>
          <a:bodyPr vert="horz" lIns="137160" tIns="68580" rIns="137160" bIns="68580" rtlCol="0" anchor="ctr">
            <a:normAutofit/>
          </a:bodyPr>
          <a:lstStyle/>
          <a:p>
            <a:pPr algn="l"/>
            <a:r>
              <a:rPr lang="es-ES_tradnl" sz="5400" dirty="0"/>
              <a:t>Triangulación de información</a:t>
            </a:r>
          </a:p>
        </p:txBody>
      </p:sp>
      <p:sp>
        <p:nvSpPr>
          <p:cNvPr id="4" name="3 Marcador de contenido"/>
          <p:cNvSpPr txBox="1">
            <a:spLocks noGrp="1"/>
          </p:cNvSpPr>
          <p:nvPr>
            <p:ph idx="1"/>
          </p:nvPr>
        </p:nvSpPr>
        <p:spPr>
          <a:xfrm>
            <a:off x="12129655" y="3615038"/>
            <a:ext cx="5460966" cy="2677656"/>
          </a:xfrm>
          <a:prstGeom prst="rect">
            <a:avLst/>
          </a:prstGeom>
          <a:noFill/>
        </p:spPr>
        <p:txBody>
          <a:bodyPr wrap="square" rtlCol="0">
            <a:spAutoFit/>
          </a:bodyPr>
          <a:lstStyle/>
          <a:p>
            <a:r>
              <a:rPr lang="es-NI" sz="2100" dirty="0"/>
              <a:t>Dando una mira estratégica de los  resultados que los alcances de las subvenciones, </a:t>
            </a:r>
            <a:r>
              <a:rPr lang="es-NI" sz="2100" b="1" dirty="0">
                <a:solidFill>
                  <a:srgbClr val="002060"/>
                </a:solidFill>
              </a:rPr>
              <a:t>vinculando su eficacia a partir de la revisión documental</a:t>
            </a:r>
            <a:r>
              <a:rPr lang="es-NI" sz="2100" dirty="0">
                <a:solidFill>
                  <a:srgbClr val="002060"/>
                </a:solidFill>
              </a:rPr>
              <a:t> </a:t>
            </a:r>
            <a:r>
              <a:rPr lang="es-NI" sz="2100" dirty="0"/>
              <a:t>de los informes trimestrales presentados por los RP, </a:t>
            </a:r>
            <a:r>
              <a:rPr lang="es-NI" sz="2100" b="1" dirty="0"/>
              <a:t>triangulando su análisis con otros actores clave en la región  y la información de los sectores constituyentes.</a:t>
            </a:r>
            <a:endParaRPr lang="es-ES_tradnl" sz="2100" b="1" dirty="0"/>
          </a:p>
        </p:txBody>
      </p:sp>
      <p:sp>
        <p:nvSpPr>
          <p:cNvPr id="2" name="1 Triángulo isósceles"/>
          <p:cNvSpPr/>
          <p:nvPr/>
        </p:nvSpPr>
        <p:spPr>
          <a:xfrm>
            <a:off x="6917634" y="3986136"/>
            <a:ext cx="2550497" cy="2267108"/>
          </a:xfrm>
          <a:prstGeom prst="triangle">
            <a:avLst/>
          </a:prstGeom>
          <a:solidFill>
            <a:schemeClr val="bg1">
              <a:lumMod val="95000"/>
            </a:schemeClr>
          </a:solidFill>
          <a:ln>
            <a:no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100" b="1" dirty="0">
                <a:solidFill>
                  <a:srgbClr val="FF0000"/>
                </a:solidFill>
              </a:rPr>
              <a:t>MCR</a:t>
            </a:r>
          </a:p>
          <a:p>
            <a:pPr algn="ctr"/>
            <a:endParaRPr lang="es-ES_tradnl" sz="2100" b="1" dirty="0">
              <a:solidFill>
                <a:srgbClr val="FF0000"/>
              </a:solidFill>
            </a:endParaRPr>
          </a:p>
        </p:txBody>
      </p:sp>
      <p:sp>
        <p:nvSpPr>
          <p:cNvPr id="10" name="9 Elipse"/>
          <p:cNvSpPr/>
          <p:nvPr/>
        </p:nvSpPr>
        <p:spPr>
          <a:xfrm>
            <a:off x="7735680" y="3552634"/>
            <a:ext cx="914400" cy="914400"/>
          </a:xfrm>
          <a:prstGeom prst="ellips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000" dirty="0">
                <a:solidFill>
                  <a:schemeClr val="tx1"/>
                </a:solidFill>
                <a:effectLst>
                  <a:outerShdw blurRad="38100" dist="38100" dir="2700000" algn="tl">
                    <a:srgbClr val="000000">
                      <a:alpha val="43137"/>
                    </a:srgbClr>
                  </a:outerShdw>
                </a:effectLst>
                <a:latin typeface="Arial Rounded MT Bold" panose="020F0704030504030204" pitchFamily="34" charset="0"/>
              </a:rPr>
              <a:t>1</a:t>
            </a:r>
          </a:p>
        </p:txBody>
      </p:sp>
      <p:sp>
        <p:nvSpPr>
          <p:cNvPr id="11" name="10 Elipse"/>
          <p:cNvSpPr/>
          <p:nvPr/>
        </p:nvSpPr>
        <p:spPr>
          <a:xfrm>
            <a:off x="6614290" y="5605732"/>
            <a:ext cx="914400" cy="914400"/>
          </a:xfrm>
          <a:prstGeom prst="ellips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000" dirty="0">
                <a:solidFill>
                  <a:schemeClr val="tx1"/>
                </a:solidFill>
                <a:effectLst>
                  <a:outerShdw blurRad="38100" dist="38100" dir="2700000" algn="tl">
                    <a:srgbClr val="000000">
                      <a:alpha val="43137"/>
                    </a:srgbClr>
                  </a:outerShdw>
                </a:effectLst>
                <a:latin typeface="Arial Rounded MT Bold" panose="020F0704030504030204" pitchFamily="34" charset="0"/>
              </a:rPr>
              <a:t>3</a:t>
            </a:r>
          </a:p>
        </p:txBody>
      </p:sp>
      <p:sp>
        <p:nvSpPr>
          <p:cNvPr id="12" name="11 Elipse"/>
          <p:cNvSpPr/>
          <p:nvPr/>
        </p:nvSpPr>
        <p:spPr>
          <a:xfrm>
            <a:off x="8933776" y="5605732"/>
            <a:ext cx="914400" cy="914400"/>
          </a:xfrm>
          <a:prstGeom prst="ellips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3000" dirty="0">
                <a:solidFill>
                  <a:schemeClr val="tx1"/>
                </a:solidFill>
                <a:effectLst>
                  <a:outerShdw blurRad="38100" dist="38100" dir="2700000" algn="tl">
                    <a:srgbClr val="000000">
                      <a:alpha val="43137"/>
                    </a:srgbClr>
                  </a:outerShdw>
                </a:effectLst>
                <a:latin typeface="Arial Rounded MT Bold" panose="020F0704030504030204" pitchFamily="34" charset="0"/>
              </a:rPr>
              <a:t>2</a:t>
            </a:r>
          </a:p>
        </p:txBody>
      </p:sp>
      <p:sp>
        <p:nvSpPr>
          <p:cNvPr id="13" name="12 CuadroTexto"/>
          <p:cNvSpPr txBox="1"/>
          <p:nvPr/>
        </p:nvSpPr>
        <p:spPr>
          <a:xfrm>
            <a:off x="7221330" y="2519632"/>
            <a:ext cx="2246799" cy="830997"/>
          </a:xfrm>
          <a:prstGeom prst="rect">
            <a:avLst/>
          </a:prstGeom>
          <a:noFill/>
        </p:spPr>
        <p:txBody>
          <a:bodyPr wrap="square" rtlCol="0">
            <a:spAutoFit/>
          </a:bodyPr>
          <a:lstStyle/>
          <a:p>
            <a:r>
              <a:rPr lang="es-ES_tradnl" sz="2400" b="1" dirty="0">
                <a:latin typeface="Agency FB" panose="020B0503020202020204" pitchFamily="34" charset="0"/>
              </a:rPr>
              <a:t>Información de las subvenciones</a:t>
            </a:r>
          </a:p>
        </p:txBody>
      </p:sp>
      <p:sp>
        <p:nvSpPr>
          <p:cNvPr id="14" name="13 CuadroTexto"/>
          <p:cNvSpPr txBox="1"/>
          <p:nvPr/>
        </p:nvSpPr>
        <p:spPr>
          <a:xfrm>
            <a:off x="8724777" y="6634434"/>
            <a:ext cx="2246799" cy="830997"/>
          </a:xfrm>
          <a:prstGeom prst="rect">
            <a:avLst/>
          </a:prstGeom>
          <a:noFill/>
        </p:spPr>
        <p:txBody>
          <a:bodyPr wrap="square" rtlCol="0">
            <a:spAutoFit/>
          </a:bodyPr>
          <a:lstStyle/>
          <a:p>
            <a:r>
              <a:rPr lang="es-ES_tradnl" sz="2400" b="1" dirty="0">
                <a:solidFill>
                  <a:schemeClr val="bg1"/>
                </a:solidFill>
                <a:latin typeface="Agency FB" panose="020B0503020202020204" pitchFamily="34" charset="0"/>
              </a:rPr>
              <a:t>Visitas de campo / actores clave</a:t>
            </a:r>
          </a:p>
        </p:txBody>
      </p:sp>
      <p:sp>
        <p:nvSpPr>
          <p:cNvPr id="15" name="14 CuadroTexto"/>
          <p:cNvSpPr txBox="1"/>
          <p:nvPr/>
        </p:nvSpPr>
        <p:spPr>
          <a:xfrm>
            <a:off x="5553284" y="6504311"/>
            <a:ext cx="2550497" cy="1200329"/>
          </a:xfrm>
          <a:prstGeom prst="rect">
            <a:avLst/>
          </a:prstGeom>
          <a:noFill/>
        </p:spPr>
        <p:txBody>
          <a:bodyPr wrap="square" rtlCol="0">
            <a:spAutoFit/>
          </a:bodyPr>
          <a:lstStyle/>
          <a:p>
            <a:r>
              <a:rPr lang="es-ES_tradnl" sz="2400" b="1" dirty="0">
                <a:solidFill>
                  <a:schemeClr val="bg1"/>
                </a:solidFill>
                <a:latin typeface="Agency FB" panose="020B0503020202020204" pitchFamily="34" charset="0"/>
              </a:rPr>
              <a:t>Información de población clave / otros donantes</a:t>
            </a:r>
          </a:p>
        </p:txBody>
      </p:sp>
      <p:sp>
        <p:nvSpPr>
          <p:cNvPr id="5" name="CuadroTexto 4">
            <a:extLst>
              <a:ext uri="{FF2B5EF4-FFF2-40B4-BE49-F238E27FC236}">
                <a16:creationId xmlns:a16="http://schemas.microsoft.com/office/drawing/2014/main" id="{A97AE88C-D0F5-BEAB-3898-CA7C22542BC2}"/>
              </a:ext>
            </a:extLst>
          </p:cNvPr>
          <p:cNvSpPr txBox="1"/>
          <p:nvPr/>
        </p:nvSpPr>
        <p:spPr>
          <a:xfrm>
            <a:off x="914400" y="7314169"/>
            <a:ext cx="25908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NI" dirty="0">
                <a:ln w="0"/>
                <a:effectLst>
                  <a:outerShdw blurRad="38100" dist="19050" dir="2700000" algn="tl" rotWithShape="0">
                    <a:schemeClr val="dk1">
                      <a:alpha val="40000"/>
                    </a:schemeClr>
                  </a:outerShdw>
                </a:effectLst>
              </a:rPr>
              <a:t>Nuevo enfoque de monitoreo comunitario</a:t>
            </a:r>
          </a:p>
        </p:txBody>
      </p:sp>
      <p:cxnSp>
        <p:nvCxnSpPr>
          <p:cNvPr id="16" name="Conector: angular 15">
            <a:extLst>
              <a:ext uri="{FF2B5EF4-FFF2-40B4-BE49-F238E27FC236}">
                <a16:creationId xmlns:a16="http://schemas.microsoft.com/office/drawing/2014/main" id="{A22B94E9-38E6-2B37-A3BD-07E053A0FE42}"/>
              </a:ext>
            </a:extLst>
          </p:cNvPr>
          <p:cNvCxnSpPr>
            <a:cxnSpLocks/>
          </p:cNvCxnSpPr>
          <p:nvPr/>
        </p:nvCxnSpPr>
        <p:spPr>
          <a:xfrm rot="10800000" flipV="1">
            <a:off x="1156075" y="6877516"/>
            <a:ext cx="4325031" cy="453920"/>
          </a:xfrm>
          <a:prstGeom prst="bentConnector2">
            <a:avLst/>
          </a:prstGeom>
          <a:ln>
            <a:headEnd type="triangle"/>
            <a:tailEnd type="triangle"/>
          </a:ln>
        </p:spPr>
        <p:style>
          <a:lnRef idx="2">
            <a:schemeClr val="dk1"/>
          </a:lnRef>
          <a:fillRef idx="1">
            <a:schemeClr val="lt1"/>
          </a:fillRef>
          <a:effectRef idx="0">
            <a:schemeClr val="dk1"/>
          </a:effectRef>
          <a:fontRef idx="minor">
            <a:schemeClr val="dk1"/>
          </a:fontRef>
        </p:style>
      </p:cxnSp>
      <p:grpSp>
        <p:nvGrpSpPr>
          <p:cNvPr id="9" name="Group 4">
            <a:extLst>
              <a:ext uri="{FF2B5EF4-FFF2-40B4-BE49-F238E27FC236}">
                <a16:creationId xmlns:a16="http://schemas.microsoft.com/office/drawing/2014/main" id="{0202E4A4-4370-8056-8DBC-D2DC97F9B69C}"/>
              </a:ext>
            </a:extLst>
          </p:cNvPr>
          <p:cNvGrpSpPr/>
          <p:nvPr/>
        </p:nvGrpSpPr>
        <p:grpSpPr>
          <a:xfrm>
            <a:off x="0" y="986837"/>
            <a:ext cx="18288000" cy="63520"/>
            <a:chOff x="0" y="0"/>
            <a:chExt cx="24384000" cy="84693"/>
          </a:xfrm>
        </p:grpSpPr>
        <p:sp>
          <p:nvSpPr>
            <p:cNvPr id="17" name="AutoShape 5">
              <a:extLst>
                <a:ext uri="{FF2B5EF4-FFF2-40B4-BE49-F238E27FC236}">
                  <a16:creationId xmlns:a16="http://schemas.microsoft.com/office/drawing/2014/main" id="{ECC10876-B348-CC1C-F5BB-5180011F50C3}"/>
                </a:ext>
              </a:extLst>
            </p:cNvPr>
            <p:cNvSpPr/>
            <p:nvPr/>
          </p:nvSpPr>
          <p:spPr>
            <a:xfrm>
              <a:off x="0" y="35963"/>
              <a:ext cx="24384000" cy="12766"/>
            </a:xfrm>
            <a:prstGeom prst="rect">
              <a:avLst/>
            </a:prstGeom>
            <a:solidFill>
              <a:srgbClr val="254E72"/>
            </a:solidFill>
          </p:spPr>
        </p:sp>
        <p:sp>
          <p:nvSpPr>
            <p:cNvPr id="18" name="AutoShape 6">
              <a:extLst>
                <a:ext uri="{FF2B5EF4-FFF2-40B4-BE49-F238E27FC236}">
                  <a16:creationId xmlns:a16="http://schemas.microsoft.com/office/drawing/2014/main" id="{1ACE89D8-2B3B-892E-3E79-E139AE8AA06F}"/>
                </a:ext>
              </a:extLst>
            </p:cNvPr>
            <p:cNvSpPr/>
            <p:nvPr/>
          </p:nvSpPr>
          <p:spPr>
            <a:xfrm rot="-5400000">
              <a:off x="782383" y="-782383"/>
              <a:ext cx="84693" cy="1649458"/>
            </a:xfrm>
            <a:prstGeom prst="rect">
              <a:avLst/>
            </a:prstGeom>
            <a:solidFill>
              <a:srgbClr val="254E72"/>
            </a:solidFill>
          </p:spPr>
        </p:sp>
      </p:grpSp>
    </p:spTree>
    <p:extLst>
      <p:ext uri="{BB962C8B-B14F-4D97-AF65-F5344CB8AC3E}">
        <p14:creationId xmlns:p14="http://schemas.microsoft.com/office/powerpoint/2010/main" val="207242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0-#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0-#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0-#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
                                            <p:txEl>
                                              <p:pRg st="0" end="0"/>
                                            </p:txEl>
                                          </p:spTgt>
                                        </p:tgtEl>
                                        <p:attrNameLst>
                                          <p:attrName>style.visibility</p:attrName>
                                        </p:attrNameLst>
                                      </p:cBhvr>
                                      <p:to>
                                        <p:strVal val="visible"/>
                                      </p:to>
                                    </p:set>
                                    <p:animEffect transition="in" filter="wipe(up)">
                                      <p:cBhvr>
                                        <p:cTn id="46" dur="500"/>
                                        <p:tgtEl>
                                          <p:spTgt spid="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4" grpId="0" build="p"/>
      <p:bldP spid="10" grpId="0" animBg="1"/>
      <p:bldP spid="11" grpId="0" animBg="1"/>
      <p:bldP spid="12" grpId="0" animBg="1"/>
      <p:bldP spid="13" grpId="0"/>
      <p:bldP spid="14" grpId="0"/>
      <p:bldP spid="15" grpId="0"/>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2">
            <a:extLst>
              <a:ext uri="{FF2B5EF4-FFF2-40B4-BE49-F238E27FC236}">
                <a16:creationId xmlns:a16="http://schemas.microsoft.com/office/drawing/2014/main" id="{6EB94109-F048-42B3-A498-2F758607659C}"/>
              </a:ext>
            </a:extLst>
          </p:cNvPr>
          <p:cNvSpPr/>
          <p:nvPr/>
        </p:nvSpPr>
        <p:spPr>
          <a:xfrm>
            <a:off x="0" y="0"/>
            <a:ext cx="18516600" cy="10287000"/>
          </a:xfrm>
          <a:prstGeom prst="rect">
            <a:avLst/>
          </a:prstGeom>
          <a:solidFill>
            <a:srgbClr val="254E72"/>
          </a:solidFill>
        </p:spPr>
      </p:sp>
      <p:grpSp>
        <p:nvGrpSpPr>
          <p:cNvPr id="2" name="Group 2"/>
          <p:cNvGrpSpPr/>
          <p:nvPr/>
        </p:nvGrpSpPr>
        <p:grpSpPr>
          <a:xfrm>
            <a:off x="1046594" y="0"/>
            <a:ext cx="63520" cy="10287000"/>
            <a:chOff x="0" y="0"/>
            <a:chExt cx="84693" cy="13716000"/>
          </a:xfrm>
        </p:grpSpPr>
        <p:sp>
          <p:nvSpPr>
            <p:cNvPr id="3" name="AutoShape 3"/>
            <p:cNvSpPr/>
            <p:nvPr/>
          </p:nvSpPr>
          <p:spPr>
            <a:xfrm>
              <a:off x="35961" y="1371600"/>
              <a:ext cx="12770" cy="12344400"/>
            </a:xfrm>
            <a:prstGeom prst="rect">
              <a:avLst/>
            </a:prstGeom>
            <a:solidFill>
              <a:srgbClr val="FEFFFF"/>
            </a:solidFill>
          </p:spPr>
        </p:sp>
        <p:sp>
          <p:nvSpPr>
            <p:cNvPr id="4" name="AutoShape 4"/>
            <p:cNvSpPr/>
            <p:nvPr/>
          </p:nvSpPr>
          <p:spPr>
            <a:xfrm>
              <a:off x="0" y="0"/>
              <a:ext cx="84693" cy="1649458"/>
            </a:xfrm>
            <a:prstGeom prst="rect">
              <a:avLst/>
            </a:prstGeom>
            <a:solidFill>
              <a:srgbClr val="C0E8DF"/>
            </a:solidFill>
          </p:spPr>
        </p:sp>
      </p:grpSp>
      <p:sp>
        <p:nvSpPr>
          <p:cNvPr id="6" name="TextBox 6"/>
          <p:cNvSpPr txBox="1"/>
          <p:nvPr/>
        </p:nvSpPr>
        <p:spPr>
          <a:xfrm>
            <a:off x="1921586" y="617402"/>
            <a:ext cx="14444828" cy="2215991"/>
          </a:xfrm>
          <a:prstGeom prst="rect">
            <a:avLst/>
          </a:prstGeom>
        </p:spPr>
        <p:txBody>
          <a:bodyPr wrap="square" lIns="0" tIns="0" rIns="0" bIns="0" rtlCol="0" anchor="t">
            <a:spAutoFit/>
          </a:bodyPr>
          <a:lstStyle/>
          <a:p>
            <a:r>
              <a:rPr lang="es-ES" sz="3600" dirty="0">
                <a:solidFill>
                  <a:srgbClr val="FEFFFF"/>
                </a:solidFill>
                <a:latin typeface="Telegraf"/>
              </a:rPr>
              <a:t>Algunos MCP se han enfrentado a una  “sobrecarga de información” Para lo cual ha sido necesario desarrollar un sistema para identificar únicamente los aspectos más importantes para el éxito general del programa, y no su monitoreo:</a:t>
            </a:r>
          </a:p>
        </p:txBody>
      </p:sp>
      <p:grpSp>
        <p:nvGrpSpPr>
          <p:cNvPr id="21" name="Group 8">
            <a:extLst>
              <a:ext uri="{FF2B5EF4-FFF2-40B4-BE49-F238E27FC236}">
                <a16:creationId xmlns:a16="http://schemas.microsoft.com/office/drawing/2014/main" id="{A843779B-47D7-42B0-B547-5C4EC103959F}"/>
              </a:ext>
            </a:extLst>
          </p:cNvPr>
          <p:cNvGrpSpPr/>
          <p:nvPr/>
        </p:nvGrpSpPr>
        <p:grpSpPr>
          <a:xfrm>
            <a:off x="8556051" y="4624093"/>
            <a:ext cx="3635949" cy="2885735"/>
            <a:chOff x="0" y="0"/>
            <a:chExt cx="4847932" cy="3847647"/>
          </a:xfrm>
        </p:grpSpPr>
        <p:sp>
          <p:nvSpPr>
            <p:cNvPr id="22" name="TextBox 9">
              <a:extLst>
                <a:ext uri="{FF2B5EF4-FFF2-40B4-BE49-F238E27FC236}">
                  <a16:creationId xmlns:a16="http://schemas.microsoft.com/office/drawing/2014/main" id="{4DEF41D4-8AFA-4B96-B847-CC70C7E59D44}"/>
                </a:ext>
              </a:extLst>
            </p:cNvPr>
            <p:cNvSpPr txBox="1"/>
            <p:nvPr/>
          </p:nvSpPr>
          <p:spPr>
            <a:xfrm>
              <a:off x="0" y="0"/>
              <a:ext cx="4847931" cy="562035"/>
            </a:xfrm>
            <a:prstGeom prst="rect">
              <a:avLst/>
            </a:prstGeom>
          </p:spPr>
          <p:txBody>
            <a:bodyPr lIns="0" tIns="0" rIns="0" bIns="0" rtlCol="0" anchor="t">
              <a:spAutoFit/>
            </a:bodyPr>
            <a:lstStyle/>
            <a:p>
              <a:pPr>
                <a:lnSpc>
                  <a:spcPts val="3360"/>
                </a:lnSpc>
              </a:pPr>
              <a:r>
                <a:rPr lang="es-ES" sz="2800" spc="112" dirty="0">
                  <a:solidFill>
                    <a:schemeClr val="bg1"/>
                  </a:solidFill>
                  <a:latin typeface="Assistant Bold"/>
                </a:rPr>
                <a:t>Documento resumen</a:t>
              </a:r>
            </a:p>
          </p:txBody>
        </p:sp>
        <p:sp>
          <p:nvSpPr>
            <p:cNvPr id="23" name="TextBox 10">
              <a:extLst>
                <a:ext uri="{FF2B5EF4-FFF2-40B4-BE49-F238E27FC236}">
                  <a16:creationId xmlns:a16="http://schemas.microsoft.com/office/drawing/2014/main" id="{E9296DC1-8414-4C19-8901-F48A752DA654}"/>
                </a:ext>
              </a:extLst>
            </p:cNvPr>
            <p:cNvSpPr txBox="1"/>
            <p:nvPr/>
          </p:nvSpPr>
          <p:spPr>
            <a:xfrm>
              <a:off x="0" y="808096"/>
              <a:ext cx="4847932" cy="3039551"/>
            </a:xfrm>
            <a:prstGeom prst="rect">
              <a:avLst/>
            </a:prstGeom>
          </p:spPr>
          <p:txBody>
            <a:bodyPr lIns="0" tIns="0" rIns="0" bIns="0" rtlCol="0" anchor="t">
              <a:spAutoFit/>
            </a:bodyPr>
            <a:lstStyle/>
            <a:p>
              <a:pPr>
                <a:lnSpc>
                  <a:spcPts val="3000"/>
                </a:lnSpc>
              </a:pPr>
              <a:r>
                <a:rPr lang="es-ES" sz="2000" dirty="0">
                  <a:solidFill>
                    <a:schemeClr val="bg1"/>
                  </a:solidFill>
                  <a:latin typeface="Assistant Regular"/>
                </a:rPr>
                <a:t>Permite al MCP identificar inmediatamente qué ha</a:t>
              </a:r>
            </a:p>
            <a:p>
              <a:pPr>
                <a:lnSpc>
                  <a:spcPts val="3000"/>
                </a:lnSpc>
              </a:pPr>
              <a:r>
                <a:rPr lang="es-ES" sz="2000" dirty="0">
                  <a:solidFill>
                    <a:schemeClr val="bg1"/>
                  </a:solidFill>
                  <a:latin typeface="Assistant Regular"/>
                </a:rPr>
                <a:t>funcionado con éxito (verde) y dónde existen problemas que requieren atención especial (amarillo y rojo).</a:t>
              </a:r>
            </a:p>
          </p:txBody>
        </p:sp>
      </p:grpSp>
      <p:grpSp>
        <p:nvGrpSpPr>
          <p:cNvPr id="24" name="Group 8">
            <a:extLst>
              <a:ext uri="{FF2B5EF4-FFF2-40B4-BE49-F238E27FC236}">
                <a16:creationId xmlns:a16="http://schemas.microsoft.com/office/drawing/2014/main" id="{0681DB96-E66D-49C0-B0A4-179E85543364}"/>
              </a:ext>
            </a:extLst>
          </p:cNvPr>
          <p:cNvGrpSpPr/>
          <p:nvPr/>
        </p:nvGrpSpPr>
        <p:grpSpPr>
          <a:xfrm>
            <a:off x="13645576" y="4456403"/>
            <a:ext cx="3635949" cy="4039897"/>
            <a:chOff x="0" y="0"/>
            <a:chExt cx="4847932" cy="5386529"/>
          </a:xfrm>
        </p:grpSpPr>
        <p:sp>
          <p:nvSpPr>
            <p:cNvPr id="25" name="TextBox 9">
              <a:extLst>
                <a:ext uri="{FF2B5EF4-FFF2-40B4-BE49-F238E27FC236}">
                  <a16:creationId xmlns:a16="http://schemas.microsoft.com/office/drawing/2014/main" id="{1F781079-7DF0-4191-9B8C-3FFFCF9F268C}"/>
                </a:ext>
              </a:extLst>
            </p:cNvPr>
            <p:cNvSpPr txBox="1"/>
            <p:nvPr/>
          </p:nvSpPr>
          <p:spPr>
            <a:xfrm>
              <a:off x="0" y="0"/>
              <a:ext cx="4847931" cy="562035"/>
            </a:xfrm>
            <a:prstGeom prst="rect">
              <a:avLst/>
            </a:prstGeom>
          </p:spPr>
          <p:txBody>
            <a:bodyPr lIns="0" tIns="0" rIns="0" bIns="0" rtlCol="0" anchor="t">
              <a:spAutoFit/>
            </a:bodyPr>
            <a:lstStyle/>
            <a:p>
              <a:pPr>
                <a:lnSpc>
                  <a:spcPts val="3360"/>
                </a:lnSpc>
              </a:pPr>
              <a:r>
                <a:rPr lang="es-ES" sz="2800" spc="112" dirty="0">
                  <a:solidFill>
                    <a:schemeClr val="bg1"/>
                  </a:solidFill>
                  <a:latin typeface="Assistant Bold"/>
                </a:rPr>
                <a:t>Visita de campo</a:t>
              </a:r>
            </a:p>
          </p:txBody>
        </p:sp>
        <p:sp>
          <p:nvSpPr>
            <p:cNvPr id="26" name="TextBox 10">
              <a:extLst>
                <a:ext uri="{FF2B5EF4-FFF2-40B4-BE49-F238E27FC236}">
                  <a16:creationId xmlns:a16="http://schemas.microsoft.com/office/drawing/2014/main" id="{8921BEAF-D4ED-4FA7-8DB0-30E9B3A5D25C}"/>
                </a:ext>
              </a:extLst>
            </p:cNvPr>
            <p:cNvSpPr txBox="1"/>
            <p:nvPr/>
          </p:nvSpPr>
          <p:spPr>
            <a:xfrm>
              <a:off x="0" y="808096"/>
              <a:ext cx="4847932" cy="4578433"/>
            </a:xfrm>
            <a:prstGeom prst="rect">
              <a:avLst/>
            </a:prstGeom>
          </p:spPr>
          <p:txBody>
            <a:bodyPr lIns="0" tIns="0" rIns="0" bIns="0" rtlCol="0" anchor="t">
              <a:spAutoFit/>
            </a:bodyPr>
            <a:lstStyle/>
            <a:p>
              <a:pPr>
                <a:lnSpc>
                  <a:spcPts val="3000"/>
                </a:lnSpc>
              </a:pPr>
              <a:r>
                <a:rPr lang="es-ES" sz="2000" dirty="0">
                  <a:solidFill>
                    <a:schemeClr val="bg1"/>
                  </a:solidFill>
                  <a:latin typeface="Assistant Regular"/>
                </a:rPr>
                <a:t>Estas visitas deberían ofrecer a los</a:t>
              </a:r>
            </a:p>
            <a:p>
              <a:pPr>
                <a:lnSpc>
                  <a:spcPts val="3000"/>
                </a:lnSpc>
              </a:pPr>
              <a:r>
                <a:rPr lang="es-ES" sz="2000" dirty="0">
                  <a:solidFill>
                    <a:schemeClr val="bg1"/>
                  </a:solidFill>
                  <a:latin typeface="Assistant Regular"/>
                </a:rPr>
                <a:t>miembros una idea general de los logros y los retos del programa, de</a:t>
              </a:r>
            </a:p>
            <a:p>
              <a:pPr>
                <a:lnSpc>
                  <a:spcPts val="3000"/>
                </a:lnSpc>
              </a:pPr>
              <a:r>
                <a:rPr lang="es-ES" sz="2000" dirty="0">
                  <a:solidFill>
                    <a:schemeClr val="bg1"/>
                  </a:solidFill>
                  <a:latin typeface="Assistant Regular"/>
                </a:rPr>
                <a:t>forma tal que puedan (1) orientar mejor al RP, y (2) brindar credibilidad y categoría a las propias subvenciones. “No se tratan de visita de monitoreo y evaluación estos lo hace el RP”.</a:t>
              </a:r>
            </a:p>
          </p:txBody>
        </p:sp>
      </p:grpSp>
      <p:pic>
        <p:nvPicPr>
          <p:cNvPr id="27" name="Gráfico 26" descr="Gesto de doble toque contorno">
            <a:extLst>
              <a:ext uri="{FF2B5EF4-FFF2-40B4-BE49-F238E27FC236}">
                <a16:creationId xmlns:a16="http://schemas.microsoft.com/office/drawing/2014/main" id="{EB8A4DAE-4E18-4BA4-8903-BB8180CFCD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1651" y="4624093"/>
            <a:ext cx="914400" cy="914400"/>
          </a:xfrm>
          <a:prstGeom prst="rect">
            <a:avLst/>
          </a:prstGeom>
        </p:spPr>
      </p:pic>
      <p:pic>
        <p:nvPicPr>
          <p:cNvPr id="28" name="Gráfico 27" descr="Gesto de doble toque contorno">
            <a:extLst>
              <a:ext uri="{FF2B5EF4-FFF2-40B4-BE49-F238E27FC236}">
                <a16:creationId xmlns:a16="http://schemas.microsoft.com/office/drawing/2014/main" id="{E727EC19-4B42-42D5-B188-9FCEB3C9B0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19167" y="4450352"/>
            <a:ext cx="914400" cy="914400"/>
          </a:xfrm>
          <a:prstGeom prst="rect">
            <a:avLst/>
          </a:prstGeom>
        </p:spPr>
      </p:pic>
      <p:pic>
        <p:nvPicPr>
          <p:cNvPr id="5" name="Picture 2" descr="Arkhotech | Cómo potenciar el uso de datos en los negocios |">
            <a:extLst>
              <a:ext uri="{FF2B5EF4-FFF2-40B4-BE49-F238E27FC236}">
                <a16:creationId xmlns:a16="http://schemas.microsoft.com/office/drawing/2014/main" id="{ED0F2B75-8769-9615-A89A-3D6A43A41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977" y="3450795"/>
            <a:ext cx="5771498" cy="492086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D2FEB25B-830B-6DB9-F627-CD6A48619A61}"/>
              </a:ext>
            </a:extLst>
          </p:cNvPr>
          <p:cNvSpPr txBox="1"/>
          <p:nvPr/>
        </p:nvSpPr>
        <p:spPr>
          <a:xfrm>
            <a:off x="2156708" y="8452168"/>
            <a:ext cx="3810000" cy="584775"/>
          </a:xfrm>
          <a:prstGeom prst="rect">
            <a:avLst/>
          </a:prstGeom>
          <a:noFill/>
        </p:spPr>
        <p:txBody>
          <a:bodyPr wrap="square" rtlCol="0">
            <a:spAutoFit/>
          </a:bodyPr>
          <a:lstStyle/>
          <a:p>
            <a:pPr algn="ctr"/>
            <a:r>
              <a:rPr lang="es-ES" sz="3200" dirty="0">
                <a:solidFill>
                  <a:schemeClr val="bg1"/>
                </a:solidFill>
              </a:rPr>
              <a:t>DASHBOARD</a:t>
            </a:r>
            <a:endParaRPr lang="es-NI" sz="3200" dirty="0">
              <a:solidFill>
                <a:schemeClr val="bg1"/>
              </a:solidFill>
            </a:endParaRPr>
          </a:p>
        </p:txBody>
      </p:sp>
    </p:spTree>
    <p:extLst>
      <p:ext uri="{BB962C8B-B14F-4D97-AF65-F5344CB8AC3E}">
        <p14:creationId xmlns:p14="http://schemas.microsoft.com/office/powerpoint/2010/main" val="3675204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a:extLst>
              <a:ext uri="{FF2B5EF4-FFF2-40B4-BE49-F238E27FC236}">
                <a16:creationId xmlns:a16="http://schemas.microsoft.com/office/drawing/2014/main" id="{03DBB633-3B03-4EE6-824F-D0E76CB1AB27}"/>
              </a:ext>
            </a:extLst>
          </p:cNvPr>
          <p:cNvSpPr/>
          <p:nvPr/>
        </p:nvSpPr>
        <p:spPr>
          <a:xfrm>
            <a:off x="-1" y="0"/>
            <a:ext cx="11159867" cy="10287000"/>
          </a:xfrm>
          <a:prstGeom prst="rect">
            <a:avLst/>
          </a:prstGeom>
          <a:solidFill>
            <a:srgbClr val="254E72"/>
          </a:solidFill>
        </p:spPr>
      </p:sp>
      <p:sp>
        <p:nvSpPr>
          <p:cNvPr id="3" name="AutoShape 3"/>
          <p:cNvSpPr/>
          <p:nvPr/>
        </p:nvSpPr>
        <p:spPr>
          <a:xfrm>
            <a:off x="0" y="1013809"/>
            <a:ext cx="18288000" cy="9575"/>
          </a:xfrm>
          <a:prstGeom prst="rect">
            <a:avLst/>
          </a:prstGeom>
          <a:solidFill>
            <a:srgbClr val="FEFFFF"/>
          </a:solidFill>
        </p:spPr>
      </p:sp>
      <p:sp>
        <p:nvSpPr>
          <p:cNvPr id="4" name="AutoShape 4"/>
          <p:cNvSpPr/>
          <p:nvPr/>
        </p:nvSpPr>
        <p:spPr>
          <a:xfrm rot="-5400000">
            <a:off x="586787" y="400050"/>
            <a:ext cx="63520" cy="1237093"/>
          </a:xfrm>
          <a:prstGeom prst="rect">
            <a:avLst/>
          </a:prstGeom>
          <a:solidFill>
            <a:srgbClr val="C0E8DF"/>
          </a:solidFill>
        </p:spPr>
      </p:sp>
      <p:grpSp>
        <p:nvGrpSpPr>
          <p:cNvPr id="5" name="Group 5"/>
          <p:cNvGrpSpPr/>
          <p:nvPr/>
        </p:nvGrpSpPr>
        <p:grpSpPr>
          <a:xfrm>
            <a:off x="1237094" y="3279937"/>
            <a:ext cx="9354706" cy="5473957"/>
            <a:chOff x="0" y="945547"/>
            <a:chExt cx="11114673" cy="7298609"/>
          </a:xfrm>
        </p:grpSpPr>
        <p:sp>
          <p:nvSpPr>
            <p:cNvPr id="7" name="TextBox 7"/>
            <p:cNvSpPr txBox="1"/>
            <p:nvPr/>
          </p:nvSpPr>
          <p:spPr>
            <a:xfrm>
              <a:off x="0" y="945547"/>
              <a:ext cx="11114673" cy="6073457"/>
            </a:xfrm>
            <a:prstGeom prst="rect">
              <a:avLst/>
            </a:prstGeom>
          </p:spPr>
          <p:txBody>
            <a:bodyPr lIns="0" tIns="0" rIns="0" bIns="0" rtlCol="0" anchor="t">
              <a:spAutoFit/>
            </a:bodyPr>
            <a:lstStyle/>
            <a:p>
              <a:r>
                <a:rPr lang="es-ES" sz="7400" spc="110" dirty="0">
                  <a:solidFill>
                    <a:srgbClr val="FEFFFF"/>
                  </a:solidFill>
                  <a:latin typeface="Telegraf"/>
                </a:rPr>
                <a:t>El Plan de monitoreo estratégico y requisito del Fondo Mundial</a:t>
              </a:r>
            </a:p>
          </p:txBody>
        </p:sp>
        <p:sp>
          <p:nvSpPr>
            <p:cNvPr id="8" name="TextBox 8"/>
            <p:cNvSpPr txBox="1"/>
            <p:nvPr/>
          </p:nvSpPr>
          <p:spPr>
            <a:xfrm>
              <a:off x="0" y="7739232"/>
              <a:ext cx="11114673" cy="504924"/>
            </a:xfrm>
            <a:prstGeom prst="rect">
              <a:avLst/>
            </a:prstGeom>
          </p:spPr>
          <p:txBody>
            <a:bodyPr lIns="0" tIns="0" rIns="0" bIns="0" rtlCol="0" anchor="t">
              <a:spAutoFit/>
            </a:bodyPr>
            <a:lstStyle/>
            <a:p>
              <a:pPr>
                <a:lnSpc>
                  <a:spcPts val="3150"/>
                </a:lnSpc>
              </a:pPr>
              <a:r>
                <a:rPr lang="es-ES" sz="2100" spc="63" dirty="0">
                  <a:solidFill>
                    <a:srgbClr val="C0E8DF"/>
                  </a:solidFill>
                  <a:latin typeface="Assistant Regular"/>
                </a:rPr>
                <a:t>Mecanismo Coordinador de País (MCP)-El Salvador</a:t>
              </a:r>
              <a:endParaRPr lang="es-ES" sz="2100" spc="63" dirty="0">
                <a:solidFill>
                  <a:srgbClr val="C0E8DF"/>
                </a:solidFill>
                <a:latin typeface="Assistant Regular Bold"/>
              </a:endParaRPr>
            </a:p>
          </p:txBody>
        </p:sp>
      </p:grpSp>
      <p:sp>
        <p:nvSpPr>
          <p:cNvPr id="10" name="Flecha: pentágono 9">
            <a:extLst>
              <a:ext uri="{FF2B5EF4-FFF2-40B4-BE49-F238E27FC236}">
                <a16:creationId xmlns:a16="http://schemas.microsoft.com/office/drawing/2014/main" id="{8AD4BC8A-B480-93A6-E961-50DAF2EE036B}"/>
              </a:ext>
            </a:extLst>
          </p:cNvPr>
          <p:cNvSpPr/>
          <p:nvPr/>
        </p:nvSpPr>
        <p:spPr>
          <a:xfrm>
            <a:off x="0" y="22105"/>
            <a:ext cx="3429000" cy="2002557"/>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11" name="CuadroTexto 10">
            <a:extLst>
              <a:ext uri="{FF2B5EF4-FFF2-40B4-BE49-F238E27FC236}">
                <a16:creationId xmlns:a16="http://schemas.microsoft.com/office/drawing/2014/main" id="{5EE8FF74-0F91-8122-44E8-A8D71F792C17}"/>
              </a:ext>
            </a:extLst>
          </p:cNvPr>
          <p:cNvSpPr txBox="1"/>
          <p:nvPr/>
        </p:nvSpPr>
        <p:spPr>
          <a:xfrm>
            <a:off x="428046" y="561718"/>
            <a:ext cx="2543753" cy="923330"/>
          </a:xfrm>
          <a:prstGeom prst="rect">
            <a:avLst/>
          </a:prstGeom>
          <a:noFill/>
        </p:spPr>
        <p:txBody>
          <a:bodyPr wrap="square" rtlCol="0">
            <a:spAutoFit/>
          </a:bodyPr>
          <a:lstStyle/>
          <a:p>
            <a:r>
              <a:rPr lang="es-NI" sz="5400"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Parte 3</a:t>
            </a:r>
          </a:p>
        </p:txBody>
      </p:sp>
      <p:pic>
        <p:nvPicPr>
          <p:cNvPr id="12" name="Picture 2">
            <a:extLst>
              <a:ext uri="{FF2B5EF4-FFF2-40B4-BE49-F238E27FC236}">
                <a16:creationId xmlns:a16="http://schemas.microsoft.com/office/drawing/2014/main" id="{EE92FCD9-4BBC-4BAF-68CC-7D3D3E1ECE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38" t="18037" r="44990" b="20632"/>
          <a:stretch/>
        </p:blipFill>
        <p:spPr bwMode="auto">
          <a:xfrm>
            <a:off x="11159866" y="-41435"/>
            <a:ext cx="7128134" cy="10352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7195780" y="0"/>
            <a:ext cx="63520" cy="10287000"/>
            <a:chOff x="0" y="0"/>
            <a:chExt cx="84693" cy="13716000"/>
          </a:xfrm>
        </p:grpSpPr>
        <p:sp>
          <p:nvSpPr>
            <p:cNvPr id="5" name="AutoShape 5"/>
            <p:cNvSpPr/>
            <p:nvPr/>
          </p:nvSpPr>
          <p:spPr>
            <a:xfrm>
              <a:off x="35961" y="1371600"/>
              <a:ext cx="12770" cy="12344400"/>
            </a:xfrm>
            <a:prstGeom prst="rect">
              <a:avLst/>
            </a:prstGeom>
            <a:solidFill>
              <a:srgbClr val="254E72"/>
            </a:solidFill>
          </p:spPr>
        </p:sp>
        <p:sp>
          <p:nvSpPr>
            <p:cNvPr id="6" name="AutoShape 6"/>
            <p:cNvSpPr/>
            <p:nvPr/>
          </p:nvSpPr>
          <p:spPr>
            <a:xfrm>
              <a:off x="0" y="0"/>
              <a:ext cx="84693" cy="1649458"/>
            </a:xfrm>
            <a:prstGeom prst="rect">
              <a:avLst/>
            </a:prstGeom>
            <a:solidFill>
              <a:srgbClr val="254E72"/>
            </a:solidFill>
          </p:spPr>
        </p:sp>
      </p:grpSp>
      <p:sp>
        <p:nvSpPr>
          <p:cNvPr id="8" name="TextBox 8"/>
          <p:cNvSpPr txBox="1"/>
          <p:nvPr/>
        </p:nvSpPr>
        <p:spPr>
          <a:xfrm>
            <a:off x="2590800" y="444137"/>
            <a:ext cx="8305800" cy="2187715"/>
          </a:xfrm>
          <a:prstGeom prst="rect">
            <a:avLst/>
          </a:prstGeom>
        </p:spPr>
        <p:txBody>
          <a:bodyPr wrap="square" lIns="0" tIns="0" rIns="0" bIns="0" rtlCol="0" anchor="t">
            <a:spAutoFit/>
          </a:bodyPr>
          <a:lstStyle/>
          <a:p>
            <a:pPr>
              <a:lnSpc>
                <a:spcPts val="8250"/>
              </a:lnSpc>
            </a:pPr>
            <a:r>
              <a:rPr lang="es-ES" sz="9600" b="1" spc="75" dirty="0">
                <a:solidFill>
                  <a:srgbClr val="254E72"/>
                </a:solidFill>
                <a:latin typeface="Telegraf"/>
              </a:rPr>
              <a:t>Requisito de elegibilidad 3</a:t>
            </a:r>
          </a:p>
        </p:txBody>
      </p:sp>
      <p:grpSp>
        <p:nvGrpSpPr>
          <p:cNvPr id="13" name="Group 13"/>
          <p:cNvGrpSpPr/>
          <p:nvPr/>
        </p:nvGrpSpPr>
        <p:grpSpPr>
          <a:xfrm rot="-10800000">
            <a:off x="1677769" y="1028700"/>
            <a:ext cx="489002" cy="489002"/>
            <a:chOff x="0" y="0"/>
            <a:chExt cx="652003" cy="652003"/>
          </a:xfrm>
        </p:grpSpPr>
        <p:grpSp>
          <p:nvGrpSpPr>
            <p:cNvPr id="14" name="Group 14"/>
            <p:cNvGrpSpPr>
              <a:grpSpLocks noChangeAspect="1"/>
            </p:cNvGrpSpPr>
            <p:nvPr/>
          </p:nvGrpSpPr>
          <p:grpSpPr>
            <a:xfrm rot="-10800000">
              <a:off x="0" y="0"/>
              <a:ext cx="652003" cy="652003"/>
              <a:chOff x="0" y="0"/>
              <a:chExt cx="6355080" cy="6355080"/>
            </a:xfrm>
          </p:grpSpPr>
          <p:sp>
            <p:nvSpPr>
              <p:cNvPr id="15" name="Freeform 1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7" name="Group 17"/>
          <p:cNvGrpSpPr/>
          <p:nvPr/>
        </p:nvGrpSpPr>
        <p:grpSpPr>
          <a:xfrm>
            <a:off x="1028700" y="1028700"/>
            <a:ext cx="489002" cy="489002"/>
            <a:chOff x="0" y="0"/>
            <a:chExt cx="652003" cy="652003"/>
          </a:xfrm>
        </p:grpSpPr>
        <p:grpSp>
          <p:nvGrpSpPr>
            <p:cNvPr id="18" name="Group 18"/>
            <p:cNvGrpSpPr>
              <a:grpSpLocks noChangeAspect="1"/>
            </p:cNvGrpSpPr>
            <p:nvPr/>
          </p:nvGrpSpPr>
          <p:grpSpPr>
            <a:xfrm rot="-10800000">
              <a:off x="0" y="0"/>
              <a:ext cx="652003" cy="652003"/>
              <a:chOff x="0" y="0"/>
              <a:chExt cx="6355080" cy="6355080"/>
            </a:xfrm>
          </p:grpSpPr>
          <p:sp>
            <p:nvSpPr>
              <p:cNvPr id="19" name="Freeform 1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sp>
        <p:nvSpPr>
          <p:cNvPr id="21" name="CuadroTexto 20">
            <a:extLst>
              <a:ext uri="{FF2B5EF4-FFF2-40B4-BE49-F238E27FC236}">
                <a16:creationId xmlns:a16="http://schemas.microsoft.com/office/drawing/2014/main" id="{50DBE574-03BD-4948-ACD0-E17ED8F7B365}"/>
              </a:ext>
            </a:extLst>
          </p:cNvPr>
          <p:cNvSpPr txBox="1"/>
          <p:nvPr/>
        </p:nvSpPr>
        <p:spPr>
          <a:xfrm>
            <a:off x="1436202" y="3589228"/>
            <a:ext cx="15165820" cy="3108543"/>
          </a:xfrm>
          <a:prstGeom prst="rect">
            <a:avLst/>
          </a:prstGeom>
          <a:noFill/>
        </p:spPr>
        <p:txBody>
          <a:bodyPr wrap="square">
            <a:spAutoFit/>
          </a:bodyPr>
          <a:lstStyle/>
          <a:p>
            <a:r>
              <a:rPr lang="es-ES" sz="2800" dirty="0">
                <a:latin typeface="Telegraf"/>
              </a:rPr>
              <a:t>Requisito 3: Consciente de la importancia que tiene el monitoreo estratégico, el Fondo Mundial exige que todos los MCP presenten y sigan un plan de monitoreo estratégico de todo el financiamiento aprobado por el Fondo Mundial. El plan debe detallar las actividades de monitoreo estratégico y describir el procedimiento mediante el cual el MCP va a involucrar en el monitoreo estratégico a las partes interesadas del programa, sean o no miembros del MCP, y en particular a los sectores constituyentes no gubernamentales y a las poblaciones clave.</a:t>
            </a:r>
            <a:endParaRPr lang="es-NI" sz="2800" dirty="0">
              <a:latin typeface="Telegraf"/>
            </a:endParaRPr>
          </a:p>
        </p:txBody>
      </p:sp>
      <p:grpSp>
        <p:nvGrpSpPr>
          <p:cNvPr id="11" name="Grupo 10">
            <a:extLst>
              <a:ext uri="{FF2B5EF4-FFF2-40B4-BE49-F238E27FC236}">
                <a16:creationId xmlns:a16="http://schemas.microsoft.com/office/drawing/2014/main" id="{2B635E4B-F8A7-454F-B9D5-18F7E0A92BBC}"/>
              </a:ext>
            </a:extLst>
          </p:cNvPr>
          <p:cNvGrpSpPr/>
          <p:nvPr/>
        </p:nvGrpSpPr>
        <p:grpSpPr>
          <a:xfrm>
            <a:off x="1672453" y="4045189"/>
            <a:ext cx="14558146" cy="4534384"/>
            <a:chOff x="1672453" y="4045189"/>
            <a:chExt cx="14558146" cy="4534384"/>
          </a:xfrm>
        </p:grpSpPr>
        <p:sp>
          <p:nvSpPr>
            <p:cNvPr id="7" name="Rectángulo 6">
              <a:extLst>
                <a:ext uri="{FF2B5EF4-FFF2-40B4-BE49-F238E27FC236}">
                  <a16:creationId xmlns:a16="http://schemas.microsoft.com/office/drawing/2014/main" id="{F05E4D86-29E0-401C-9F04-5FBF1C6065A3}"/>
                </a:ext>
              </a:extLst>
            </p:cNvPr>
            <p:cNvSpPr/>
            <p:nvPr/>
          </p:nvSpPr>
          <p:spPr>
            <a:xfrm>
              <a:off x="7066298" y="4045189"/>
              <a:ext cx="9164301" cy="412511"/>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grpSp>
          <p:nvGrpSpPr>
            <p:cNvPr id="9" name="Grupo 8">
              <a:extLst>
                <a:ext uri="{FF2B5EF4-FFF2-40B4-BE49-F238E27FC236}">
                  <a16:creationId xmlns:a16="http://schemas.microsoft.com/office/drawing/2014/main" id="{4D099A83-3F02-4007-BDF5-0765CDEC79A0}"/>
                </a:ext>
              </a:extLst>
            </p:cNvPr>
            <p:cNvGrpSpPr/>
            <p:nvPr/>
          </p:nvGrpSpPr>
          <p:grpSpPr>
            <a:xfrm>
              <a:off x="1672453" y="4514687"/>
              <a:ext cx="8919347" cy="4064886"/>
              <a:chOff x="1672453" y="4514687"/>
              <a:chExt cx="8919347" cy="4064886"/>
            </a:xfrm>
          </p:grpSpPr>
          <p:sp>
            <p:nvSpPr>
              <p:cNvPr id="26" name="CuadroTexto 25">
                <a:extLst>
                  <a:ext uri="{FF2B5EF4-FFF2-40B4-BE49-F238E27FC236}">
                    <a16:creationId xmlns:a16="http://schemas.microsoft.com/office/drawing/2014/main" id="{8F9D60C2-6497-45CD-B3E4-D427B6BD2B3E}"/>
                  </a:ext>
                </a:extLst>
              </p:cNvPr>
              <p:cNvSpPr txBox="1"/>
              <p:nvPr/>
            </p:nvSpPr>
            <p:spPr>
              <a:xfrm>
                <a:off x="1730916" y="7008816"/>
                <a:ext cx="3876622" cy="984885"/>
              </a:xfrm>
              <a:prstGeom prst="rect">
                <a:avLst/>
              </a:prstGeom>
              <a:noFill/>
            </p:spPr>
            <p:txBody>
              <a:bodyPr wrap="square" rtlCol="0">
                <a:spAutoFit/>
              </a:bodyPr>
              <a:lstStyle/>
              <a:p>
                <a:r>
                  <a:rPr lang="es-NI" sz="4000" b="1" dirty="0"/>
                  <a:t>1 </a:t>
                </a:r>
                <a:r>
                  <a:rPr lang="es-NI" b="1" dirty="0"/>
                  <a:t>Plan de monitoreo estratégico de todo el financiamiento </a:t>
                </a:r>
              </a:p>
            </p:txBody>
          </p:sp>
          <p:pic>
            <p:nvPicPr>
              <p:cNvPr id="29" name="Gráfico 28" descr="Gesto de doble toque contorno">
                <a:extLst>
                  <a:ext uri="{FF2B5EF4-FFF2-40B4-BE49-F238E27FC236}">
                    <a16:creationId xmlns:a16="http://schemas.microsoft.com/office/drawing/2014/main" id="{9B558C6B-7C4B-4967-AAEE-C99C92BA03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18248" y="7665173"/>
                <a:ext cx="914400" cy="914400"/>
              </a:xfrm>
              <a:prstGeom prst="rect">
                <a:avLst/>
              </a:prstGeom>
            </p:spPr>
          </p:pic>
          <p:sp>
            <p:nvSpPr>
              <p:cNvPr id="31" name="Rectángulo 30">
                <a:extLst>
                  <a:ext uri="{FF2B5EF4-FFF2-40B4-BE49-F238E27FC236}">
                    <a16:creationId xmlns:a16="http://schemas.microsoft.com/office/drawing/2014/main" id="{86F16598-E604-4697-BD9D-C03447E1D4F3}"/>
                  </a:ext>
                </a:extLst>
              </p:cNvPr>
              <p:cNvSpPr/>
              <p:nvPr/>
            </p:nvSpPr>
            <p:spPr>
              <a:xfrm>
                <a:off x="1672453" y="4514687"/>
                <a:ext cx="8919347" cy="412511"/>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grpSp>
      </p:grpSp>
      <p:grpSp>
        <p:nvGrpSpPr>
          <p:cNvPr id="23" name="Grupo 22">
            <a:extLst>
              <a:ext uri="{FF2B5EF4-FFF2-40B4-BE49-F238E27FC236}">
                <a16:creationId xmlns:a16="http://schemas.microsoft.com/office/drawing/2014/main" id="{A55E39F1-1B35-4767-890B-04FA2B278EB0}"/>
              </a:ext>
            </a:extLst>
          </p:cNvPr>
          <p:cNvGrpSpPr/>
          <p:nvPr/>
        </p:nvGrpSpPr>
        <p:grpSpPr>
          <a:xfrm>
            <a:off x="1371600" y="4929094"/>
            <a:ext cx="15094666" cy="3795806"/>
            <a:chOff x="1440734" y="4959589"/>
            <a:chExt cx="15094666" cy="3795806"/>
          </a:xfrm>
        </p:grpSpPr>
        <p:sp>
          <p:nvSpPr>
            <p:cNvPr id="34" name="CuadroTexto 33">
              <a:extLst>
                <a:ext uri="{FF2B5EF4-FFF2-40B4-BE49-F238E27FC236}">
                  <a16:creationId xmlns:a16="http://schemas.microsoft.com/office/drawing/2014/main" id="{708BD904-55CF-4108-9880-664D3E60860B}"/>
                </a:ext>
              </a:extLst>
            </p:cNvPr>
            <p:cNvSpPr txBox="1"/>
            <p:nvPr/>
          </p:nvSpPr>
          <p:spPr>
            <a:xfrm>
              <a:off x="11097454" y="7268126"/>
              <a:ext cx="3876622" cy="984885"/>
            </a:xfrm>
            <a:prstGeom prst="rect">
              <a:avLst/>
            </a:prstGeom>
            <a:noFill/>
            <a:ln>
              <a:noFill/>
            </a:ln>
          </p:spPr>
          <p:txBody>
            <a:bodyPr wrap="square" rtlCol="0">
              <a:spAutoFit/>
            </a:bodyPr>
            <a:lstStyle/>
            <a:p>
              <a:r>
                <a:rPr lang="es-NI" sz="4000" b="1" dirty="0"/>
                <a:t>2</a:t>
              </a:r>
              <a:r>
                <a:rPr lang="es-NI" b="1" dirty="0"/>
                <a:t> El Plan de monitoreo estratégico debe contener:</a:t>
              </a:r>
            </a:p>
          </p:txBody>
        </p:sp>
        <p:pic>
          <p:nvPicPr>
            <p:cNvPr id="35" name="Gráfico 34" descr="Gesto de doble toque contorno">
              <a:extLst>
                <a:ext uri="{FF2B5EF4-FFF2-40B4-BE49-F238E27FC236}">
                  <a16:creationId xmlns:a16="http://schemas.microsoft.com/office/drawing/2014/main" id="{26500C08-745C-4DF2-AD7B-29CF59458E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462885" y="7840995"/>
              <a:ext cx="914400" cy="914400"/>
            </a:xfrm>
            <a:prstGeom prst="rect">
              <a:avLst/>
            </a:prstGeom>
          </p:spPr>
        </p:pic>
        <p:sp>
          <p:nvSpPr>
            <p:cNvPr id="22" name="Rectángulo 21">
              <a:extLst>
                <a:ext uri="{FF2B5EF4-FFF2-40B4-BE49-F238E27FC236}">
                  <a16:creationId xmlns:a16="http://schemas.microsoft.com/office/drawing/2014/main" id="{3A7F9F8C-B9DE-4FAC-B9C6-35A1474B8AC5}"/>
                </a:ext>
              </a:extLst>
            </p:cNvPr>
            <p:cNvSpPr/>
            <p:nvPr/>
          </p:nvSpPr>
          <p:spPr>
            <a:xfrm>
              <a:off x="6096000" y="4959589"/>
              <a:ext cx="9372600" cy="466279"/>
            </a:xfrm>
            <a:prstGeom prst="rect">
              <a:avLst/>
            </a:prstGeom>
            <a:solidFill>
              <a:srgbClr val="FF0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6" name="Rectángulo 35">
              <a:extLst>
                <a:ext uri="{FF2B5EF4-FFF2-40B4-BE49-F238E27FC236}">
                  <a16:creationId xmlns:a16="http://schemas.microsoft.com/office/drawing/2014/main" id="{7799200F-C4BD-4489-9578-6D9852A82CF0}"/>
                </a:ext>
              </a:extLst>
            </p:cNvPr>
            <p:cNvSpPr/>
            <p:nvPr/>
          </p:nvSpPr>
          <p:spPr>
            <a:xfrm>
              <a:off x="1440734" y="5415076"/>
              <a:ext cx="15094666" cy="338024"/>
            </a:xfrm>
            <a:prstGeom prst="rect">
              <a:avLst/>
            </a:prstGeom>
            <a:solidFill>
              <a:srgbClr val="FF00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38100"/>
            <a:ext cx="18288000" cy="2447536"/>
          </a:xfrm>
          <a:prstGeom prst="rect">
            <a:avLst/>
          </a:prstGeom>
          <a:solidFill>
            <a:srgbClr val="254E72"/>
          </a:solidFill>
        </p:spPr>
      </p:sp>
      <p:grpSp>
        <p:nvGrpSpPr>
          <p:cNvPr id="4" name="Group 4"/>
          <p:cNvGrpSpPr/>
          <p:nvPr/>
        </p:nvGrpSpPr>
        <p:grpSpPr>
          <a:xfrm>
            <a:off x="0" y="2019300"/>
            <a:ext cx="18288000" cy="63520"/>
            <a:chOff x="0" y="0"/>
            <a:chExt cx="24384000" cy="84693"/>
          </a:xfrm>
        </p:grpSpPr>
        <p:sp>
          <p:nvSpPr>
            <p:cNvPr id="5" name="AutoShape 5"/>
            <p:cNvSpPr/>
            <p:nvPr/>
          </p:nvSpPr>
          <p:spPr>
            <a:xfrm>
              <a:off x="0" y="35963"/>
              <a:ext cx="24384000" cy="12766"/>
            </a:xfrm>
            <a:prstGeom prst="rect">
              <a:avLst/>
            </a:prstGeom>
            <a:solidFill>
              <a:srgbClr val="FEFFFF"/>
            </a:solidFill>
          </p:spPr>
        </p:sp>
        <p:sp>
          <p:nvSpPr>
            <p:cNvPr id="6" name="AutoShape 6"/>
            <p:cNvSpPr/>
            <p:nvPr/>
          </p:nvSpPr>
          <p:spPr>
            <a:xfrm rot="-5400000">
              <a:off x="782383" y="-782383"/>
              <a:ext cx="84693" cy="1649458"/>
            </a:xfrm>
            <a:prstGeom prst="rect">
              <a:avLst/>
            </a:prstGeom>
            <a:solidFill>
              <a:srgbClr val="C0E8DF"/>
            </a:solidFill>
          </p:spPr>
        </p:sp>
      </p:grpSp>
      <p:sp>
        <p:nvSpPr>
          <p:cNvPr id="7" name="TextBox 7"/>
          <p:cNvSpPr txBox="1"/>
          <p:nvPr/>
        </p:nvSpPr>
        <p:spPr>
          <a:xfrm>
            <a:off x="1253136" y="241667"/>
            <a:ext cx="16882464" cy="1477328"/>
          </a:xfrm>
          <a:prstGeom prst="rect">
            <a:avLst/>
          </a:prstGeom>
        </p:spPr>
        <p:txBody>
          <a:bodyPr wrap="square" lIns="0" tIns="0" rIns="0" bIns="0" rtlCol="0" anchor="t">
            <a:spAutoFit/>
          </a:bodyPr>
          <a:lstStyle/>
          <a:p>
            <a:r>
              <a:rPr lang="es-ES" sz="4800" spc="75" dirty="0">
                <a:solidFill>
                  <a:srgbClr val="FEFFFF"/>
                </a:solidFill>
                <a:latin typeface="Telegraf"/>
              </a:rPr>
              <a:t>¿Acciones de monitoreo estratégico específicas durante las diferentes etapas del ciclo de financiamiento?</a:t>
            </a:r>
          </a:p>
        </p:txBody>
      </p:sp>
      <p:sp>
        <p:nvSpPr>
          <p:cNvPr id="59" name="Freeform 5">
            <a:extLst>
              <a:ext uri="{FF2B5EF4-FFF2-40B4-BE49-F238E27FC236}">
                <a16:creationId xmlns:a16="http://schemas.microsoft.com/office/drawing/2014/main" id="{A7747990-D5C2-4E13-A618-A4B3082B4F84}"/>
              </a:ext>
            </a:extLst>
          </p:cNvPr>
          <p:cNvSpPr>
            <a:spLocks noEditPoints="1"/>
          </p:cNvSpPr>
          <p:nvPr/>
        </p:nvSpPr>
        <p:spPr bwMode="auto">
          <a:xfrm rot="20859370">
            <a:off x="-2069914" y="5203900"/>
            <a:ext cx="8660499" cy="3100748"/>
          </a:xfrm>
          <a:custGeom>
            <a:avLst/>
            <a:gdLst>
              <a:gd name="T0" fmla="*/ 692 w 2980"/>
              <a:gd name="T1" fmla="*/ 625 h 1086"/>
              <a:gd name="T2" fmla="*/ 1350 w 2980"/>
              <a:gd name="T3" fmla="*/ 765 h 1086"/>
              <a:gd name="T4" fmla="*/ 1662 w 2980"/>
              <a:gd name="T5" fmla="*/ 831 h 1086"/>
              <a:gd name="T6" fmla="*/ 1686 w 2980"/>
              <a:gd name="T7" fmla="*/ 716 h 1086"/>
              <a:gd name="T8" fmla="*/ 1668 w 2980"/>
              <a:gd name="T9" fmla="*/ 547 h 1086"/>
              <a:gd name="T10" fmla="*/ 1693 w 2980"/>
              <a:gd name="T11" fmla="*/ 451 h 1086"/>
              <a:gd name="T12" fmla="*/ 1732 w 2980"/>
              <a:gd name="T13" fmla="*/ 173 h 1086"/>
              <a:gd name="T14" fmla="*/ 1836 w 2980"/>
              <a:gd name="T15" fmla="*/ 22 h 1086"/>
              <a:gd name="T16" fmla="*/ 1949 w 2980"/>
              <a:gd name="T17" fmla="*/ 123 h 1086"/>
              <a:gd name="T18" fmla="*/ 1876 w 2980"/>
              <a:gd name="T19" fmla="*/ 190 h 1086"/>
              <a:gd name="T20" fmla="*/ 1876 w 2980"/>
              <a:gd name="T21" fmla="*/ 315 h 1086"/>
              <a:gd name="T22" fmla="*/ 1959 w 2980"/>
              <a:gd name="T23" fmla="*/ 445 h 1086"/>
              <a:gd name="T24" fmla="*/ 1963 w 2980"/>
              <a:gd name="T25" fmla="*/ 549 h 1086"/>
              <a:gd name="T26" fmla="*/ 1947 w 2980"/>
              <a:gd name="T27" fmla="*/ 572 h 1086"/>
              <a:gd name="T28" fmla="*/ 1921 w 2980"/>
              <a:gd name="T29" fmla="*/ 587 h 1086"/>
              <a:gd name="T30" fmla="*/ 1880 w 2980"/>
              <a:gd name="T31" fmla="*/ 612 h 1086"/>
              <a:gd name="T32" fmla="*/ 2031 w 2980"/>
              <a:gd name="T33" fmla="*/ 662 h 1086"/>
              <a:gd name="T34" fmla="*/ 2195 w 2980"/>
              <a:gd name="T35" fmla="*/ 411 h 1086"/>
              <a:gd name="T36" fmla="*/ 2174 w 2980"/>
              <a:gd name="T37" fmla="*/ 364 h 1086"/>
              <a:gd name="T38" fmla="*/ 2163 w 2980"/>
              <a:gd name="T39" fmla="*/ 250 h 1086"/>
              <a:gd name="T40" fmla="*/ 2289 w 2980"/>
              <a:gd name="T41" fmla="*/ 309 h 1086"/>
              <a:gd name="T42" fmla="*/ 2341 w 2980"/>
              <a:gd name="T43" fmla="*/ 468 h 1086"/>
              <a:gd name="T44" fmla="*/ 2382 w 2980"/>
              <a:gd name="T45" fmla="*/ 504 h 1086"/>
              <a:gd name="T46" fmla="*/ 2451 w 2980"/>
              <a:gd name="T47" fmla="*/ 331 h 1086"/>
              <a:gd name="T48" fmla="*/ 2514 w 2980"/>
              <a:gd name="T49" fmla="*/ 246 h 1086"/>
              <a:gd name="T50" fmla="*/ 2622 w 2980"/>
              <a:gd name="T51" fmla="*/ 226 h 1086"/>
              <a:gd name="T52" fmla="*/ 2684 w 2980"/>
              <a:gd name="T53" fmla="*/ 335 h 1086"/>
              <a:gd name="T54" fmla="*/ 2710 w 2980"/>
              <a:gd name="T55" fmla="*/ 558 h 1086"/>
              <a:gd name="T56" fmla="*/ 2757 w 2980"/>
              <a:gd name="T57" fmla="*/ 626 h 1086"/>
              <a:gd name="T58" fmla="*/ 2773 w 2980"/>
              <a:gd name="T59" fmla="*/ 697 h 1086"/>
              <a:gd name="T60" fmla="*/ 2727 w 2980"/>
              <a:gd name="T61" fmla="*/ 770 h 1086"/>
              <a:gd name="T62" fmla="*/ 2664 w 2980"/>
              <a:gd name="T63" fmla="*/ 906 h 1086"/>
              <a:gd name="T64" fmla="*/ 2980 w 2980"/>
              <a:gd name="T65" fmla="*/ 998 h 1086"/>
              <a:gd name="T66" fmla="*/ 2343 w 2980"/>
              <a:gd name="T67" fmla="*/ 754 h 1086"/>
              <a:gd name="T68" fmla="*/ 2434 w 2980"/>
              <a:gd name="T69" fmla="*/ 842 h 1086"/>
              <a:gd name="T70" fmla="*/ 2466 w 2980"/>
              <a:gd name="T71" fmla="*/ 584 h 1086"/>
              <a:gd name="T72" fmla="*/ 2476 w 2980"/>
              <a:gd name="T73" fmla="*/ 480 h 1086"/>
              <a:gd name="T74" fmla="*/ 2385 w 2980"/>
              <a:gd name="T75" fmla="*/ 557 h 1086"/>
              <a:gd name="T76" fmla="*/ 2337 w 2980"/>
              <a:gd name="T77" fmla="*/ 621 h 1086"/>
              <a:gd name="T78" fmla="*/ 2338 w 2980"/>
              <a:gd name="T79" fmla="*/ 706 h 1086"/>
              <a:gd name="T80" fmla="*/ 2101 w 2980"/>
              <a:gd name="T81" fmla="*/ 618 h 1086"/>
              <a:gd name="T82" fmla="*/ 2156 w 2980"/>
              <a:gd name="T83" fmla="*/ 738 h 1086"/>
              <a:gd name="T84" fmla="*/ 2186 w 2980"/>
              <a:gd name="T85" fmla="*/ 671 h 1086"/>
              <a:gd name="T86" fmla="*/ 2185 w 2980"/>
              <a:gd name="T87" fmla="*/ 524 h 1086"/>
              <a:gd name="T88" fmla="*/ 1875 w 2980"/>
              <a:gd name="T89" fmla="*/ 494 h 1086"/>
              <a:gd name="T90" fmla="*/ 1898 w 2980"/>
              <a:gd name="T91" fmla="*/ 550 h 1086"/>
              <a:gd name="T92" fmla="*/ 1900 w 2980"/>
              <a:gd name="T93" fmla="*/ 515 h 1086"/>
              <a:gd name="T94" fmla="*/ 2712 w 2980"/>
              <a:gd name="T95" fmla="*/ 705 h 1086"/>
              <a:gd name="T96" fmla="*/ 2681 w 2980"/>
              <a:gd name="T97" fmla="*/ 766 h 1086"/>
              <a:gd name="T98" fmla="*/ 2717 w 2980"/>
              <a:gd name="T99" fmla="*/ 679 h 1086"/>
              <a:gd name="T100" fmla="*/ 1878 w 2980"/>
              <a:gd name="T101" fmla="*/ 592 h 1086"/>
              <a:gd name="T102" fmla="*/ 2768 w 2980"/>
              <a:gd name="T103" fmla="*/ 671 h 1086"/>
              <a:gd name="T104" fmla="*/ 2724 w 2980"/>
              <a:gd name="T105" fmla="*/ 758 h 1086"/>
              <a:gd name="T106" fmla="*/ 2714 w 2980"/>
              <a:gd name="T107" fmla="*/ 764 h 1086"/>
              <a:gd name="T108" fmla="*/ 2697 w 2980"/>
              <a:gd name="T109" fmla="*/ 805 h 1086"/>
              <a:gd name="T110" fmla="*/ 2360 w 2980"/>
              <a:gd name="T111" fmla="*/ 608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0" h="1086">
                <a:moveTo>
                  <a:pt x="0" y="806"/>
                </a:moveTo>
                <a:cubicBezTo>
                  <a:pt x="23" y="800"/>
                  <a:pt x="45" y="795"/>
                  <a:pt x="68" y="789"/>
                </a:cubicBezTo>
                <a:cubicBezTo>
                  <a:pt x="216" y="750"/>
                  <a:pt x="364" y="710"/>
                  <a:pt x="513" y="671"/>
                </a:cubicBezTo>
                <a:cubicBezTo>
                  <a:pt x="568" y="656"/>
                  <a:pt x="624" y="641"/>
                  <a:pt x="680" y="626"/>
                </a:cubicBezTo>
                <a:cubicBezTo>
                  <a:pt x="684" y="625"/>
                  <a:pt x="688" y="624"/>
                  <a:pt x="692" y="625"/>
                </a:cubicBezTo>
                <a:cubicBezTo>
                  <a:pt x="739" y="636"/>
                  <a:pt x="785" y="647"/>
                  <a:pt x="832" y="657"/>
                </a:cubicBezTo>
                <a:cubicBezTo>
                  <a:pt x="902" y="673"/>
                  <a:pt x="972" y="689"/>
                  <a:pt x="1041" y="705"/>
                </a:cubicBezTo>
                <a:cubicBezTo>
                  <a:pt x="1096" y="717"/>
                  <a:pt x="1151" y="729"/>
                  <a:pt x="1205" y="742"/>
                </a:cubicBezTo>
                <a:cubicBezTo>
                  <a:pt x="1243" y="750"/>
                  <a:pt x="1280" y="760"/>
                  <a:pt x="1318" y="767"/>
                </a:cubicBezTo>
                <a:cubicBezTo>
                  <a:pt x="1328" y="769"/>
                  <a:pt x="1340" y="766"/>
                  <a:pt x="1350" y="765"/>
                </a:cubicBezTo>
                <a:cubicBezTo>
                  <a:pt x="1396" y="759"/>
                  <a:pt x="1441" y="755"/>
                  <a:pt x="1486" y="770"/>
                </a:cubicBezTo>
                <a:cubicBezTo>
                  <a:pt x="1508" y="778"/>
                  <a:pt x="1528" y="788"/>
                  <a:pt x="1541" y="808"/>
                </a:cubicBezTo>
                <a:cubicBezTo>
                  <a:pt x="1549" y="821"/>
                  <a:pt x="1562" y="822"/>
                  <a:pt x="1574" y="825"/>
                </a:cubicBezTo>
                <a:cubicBezTo>
                  <a:pt x="1599" y="830"/>
                  <a:pt x="1623" y="835"/>
                  <a:pt x="1647" y="840"/>
                </a:cubicBezTo>
                <a:cubicBezTo>
                  <a:pt x="1655" y="842"/>
                  <a:pt x="1661" y="839"/>
                  <a:pt x="1662" y="831"/>
                </a:cubicBezTo>
                <a:cubicBezTo>
                  <a:pt x="1663" y="826"/>
                  <a:pt x="1662" y="821"/>
                  <a:pt x="1663" y="816"/>
                </a:cubicBezTo>
                <a:cubicBezTo>
                  <a:pt x="1665" y="808"/>
                  <a:pt x="1667" y="799"/>
                  <a:pt x="1672" y="792"/>
                </a:cubicBezTo>
                <a:cubicBezTo>
                  <a:pt x="1678" y="781"/>
                  <a:pt x="1686" y="770"/>
                  <a:pt x="1692" y="760"/>
                </a:cubicBezTo>
                <a:cubicBezTo>
                  <a:pt x="1694" y="757"/>
                  <a:pt x="1694" y="753"/>
                  <a:pt x="1694" y="750"/>
                </a:cubicBezTo>
                <a:cubicBezTo>
                  <a:pt x="1691" y="739"/>
                  <a:pt x="1687" y="727"/>
                  <a:pt x="1686" y="716"/>
                </a:cubicBezTo>
                <a:cubicBezTo>
                  <a:pt x="1685" y="707"/>
                  <a:pt x="1689" y="698"/>
                  <a:pt x="1690" y="690"/>
                </a:cubicBezTo>
                <a:cubicBezTo>
                  <a:pt x="1690" y="685"/>
                  <a:pt x="1691" y="679"/>
                  <a:pt x="1690" y="675"/>
                </a:cubicBezTo>
                <a:cubicBezTo>
                  <a:pt x="1683" y="649"/>
                  <a:pt x="1674" y="624"/>
                  <a:pt x="1675" y="597"/>
                </a:cubicBezTo>
                <a:cubicBezTo>
                  <a:pt x="1676" y="585"/>
                  <a:pt x="1675" y="572"/>
                  <a:pt x="1674" y="559"/>
                </a:cubicBezTo>
                <a:cubicBezTo>
                  <a:pt x="1674" y="555"/>
                  <a:pt x="1671" y="551"/>
                  <a:pt x="1668" y="547"/>
                </a:cubicBezTo>
                <a:cubicBezTo>
                  <a:pt x="1665" y="542"/>
                  <a:pt x="1658" y="536"/>
                  <a:pt x="1659" y="532"/>
                </a:cubicBezTo>
                <a:cubicBezTo>
                  <a:pt x="1661" y="523"/>
                  <a:pt x="1667" y="515"/>
                  <a:pt x="1671" y="506"/>
                </a:cubicBezTo>
                <a:cubicBezTo>
                  <a:pt x="1674" y="501"/>
                  <a:pt x="1679" y="496"/>
                  <a:pt x="1681" y="491"/>
                </a:cubicBezTo>
                <a:cubicBezTo>
                  <a:pt x="1687" y="480"/>
                  <a:pt x="1692" y="468"/>
                  <a:pt x="1698" y="454"/>
                </a:cubicBezTo>
                <a:cubicBezTo>
                  <a:pt x="1697" y="454"/>
                  <a:pt x="1695" y="452"/>
                  <a:pt x="1693" y="451"/>
                </a:cubicBezTo>
                <a:cubicBezTo>
                  <a:pt x="1689" y="447"/>
                  <a:pt x="1687" y="443"/>
                  <a:pt x="1692" y="438"/>
                </a:cubicBezTo>
                <a:cubicBezTo>
                  <a:pt x="1706" y="422"/>
                  <a:pt x="1708" y="404"/>
                  <a:pt x="1704" y="384"/>
                </a:cubicBezTo>
                <a:cubicBezTo>
                  <a:pt x="1699" y="365"/>
                  <a:pt x="1694" y="346"/>
                  <a:pt x="1692" y="327"/>
                </a:cubicBezTo>
                <a:cubicBezTo>
                  <a:pt x="1690" y="298"/>
                  <a:pt x="1695" y="269"/>
                  <a:pt x="1701" y="241"/>
                </a:cubicBezTo>
                <a:cubicBezTo>
                  <a:pt x="1707" y="216"/>
                  <a:pt x="1715" y="192"/>
                  <a:pt x="1732" y="173"/>
                </a:cubicBezTo>
                <a:cubicBezTo>
                  <a:pt x="1738" y="167"/>
                  <a:pt x="1744" y="161"/>
                  <a:pt x="1752" y="156"/>
                </a:cubicBezTo>
                <a:cubicBezTo>
                  <a:pt x="1761" y="149"/>
                  <a:pt x="1772" y="146"/>
                  <a:pt x="1780" y="138"/>
                </a:cubicBezTo>
                <a:cubicBezTo>
                  <a:pt x="1794" y="126"/>
                  <a:pt x="1803" y="111"/>
                  <a:pt x="1806" y="92"/>
                </a:cubicBezTo>
                <a:cubicBezTo>
                  <a:pt x="1808" y="76"/>
                  <a:pt x="1811" y="60"/>
                  <a:pt x="1822" y="47"/>
                </a:cubicBezTo>
                <a:cubicBezTo>
                  <a:pt x="1828" y="40"/>
                  <a:pt x="1832" y="31"/>
                  <a:pt x="1836" y="22"/>
                </a:cubicBezTo>
                <a:cubicBezTo>
                  <a:pt x="1845" y="5"/>
                  <a:pt x="1860" y="0"/>
                  <a:pt x="1876" y="10"/>
                </a:cubicBezTo>
                <a:cubicBezTo>
                  <a:pt x="1898" y="23"/>
                  <a:pt x="1919" y="38"/>
                  <a:pt x="1939" y="53"/>
                </a:cubicBezTo>
                <a:cubicBezTo>
                  <a:pt x="1950" y="61"/>
                  <a:pt x="1949" y="72"/>
                  <a:pt x="1942" y="84"/>
                </a:cubicBezTo>
                <a:cubicBezTo>
                  <a:pt x="1933" y="97"/>
                  <a:pt x="1933" y="101"/>
                  <a:pt x="1940" y="111"/>
                </a:cubicBezTo>
                <a:cubicBezTo>
                  <a:pt x="1943" y="115"/>
                  <a:pt x="1946" y="119"/>
                  <a:pt x="1949" y="123"/>
                </a:cubicBezTo>
                <a:cubicBezTo>
                  <a:pt x="1955" y="132"/>
                  <a:pt x="1952" y="138"/>
                  <a:pt x="1940" y="138"/>
                </a:cubicBezTo>
                <a:cubicBezTo>
                  <a:pt x="1935" y="138"/>
                  <a:pt x="1930" y="136"/>
                  <a:pt x="1924" y="135"/>
                </a:cubicBezTo>
                <a:cubicBezTo>
                  <a:pt x="1919" y="142"/>
                  <a:pt x="1908" y="145"/>
                  <a:pt x="1907" y="157"/>
                </a:cubicBezTo>
                <a:cubicBezTo>
                  <a:pt x="1907" y="161"/>
                  <a:pt x="1899" y="163"/>
                  <a:pt x="1895" y="167"/>
                </a:cubicBezTo>
                <a:cubicBezTo>
                  <a:pt x="1889" y="175"/>
                  <a:pt x="1883" y="183"/>
                  <a:pt x="1876" y="190"/>
                </a:cubicBezTo>
                <a:cubicBezTo>
                  <a:pt x="1869" y="198"/>
                  <a:pt x="1860" y="195"/>
                  <a:pt x="1851" y="194"/>
                </a:cubicBezTo>
                <a:cubicBezTo>
                  <a:pt x="1849" y="193"/>
                  <a:pt x="1847" y="194"/>
                  <a:pt x="1844" y="194"/>
                </a:cubicBezTo>
                <a:cubicBezTo>
                  <a:pt x="1844" y="196"/>
                  <a:pt x="1844" y="199"/>
                  <a:pt x="1845" y="201"/>
                </a:cubicBezTo>
                <a:cubicBezTo>
                  <a:pt x="1845" y="204"/>
                  <a:pt x="1847" y="206"/>
                  <a:pt x="1849" y="209"/>
                </a:cubicBezTo>
                <a:cubicBezTo>
                  <a:pt x="1873" y="240"/>
                  <a:pt x="1878" y="277"/>
                  <a:pt x="1876" y="315"/>
                </a:cubicBezTo>
                <a:cubicBezTo>
                  <a:pt x="1875" y="331"/>
                  <a:pt x="1878" y="347"/>
                  <a:pt x="1879" y="362"/>
                </a:cubicBezTo>
                <a:cubicBezTo>
                  <a:pt x="1879" y="384"/>
                  <a:pt x="1894" y="395"/>
                  <a:pt x="1909" y="407"/>
                </a:cubicBezTo>
                <a:cubicBezTo>
                  <a:pt x="1916" y="413"/>
                  <a:pt x="1925" y="418"/>
                  <a:pt x="1933" y="423"/>
                </a:cubicBezTo>
                <a:cubicBezTo>
                  <a:pt x="1935" y="425"/>
                  <a:pt x="1938" y="427"/>
                  <a:pt x="1938" y="429"/>
                </a:cubicBezTo>
                <a:cubicBezTo>
                  <a:pt x="1941" y="439"/>
                  <a:pt x="1950" y="442"/>
                  <a:pt x="1959" y="445"/>
                </a:cubicBezTo>
                <a:cubicBezTo>
                  <a:pt x="1962" y="447"/>
                  <a:pt x="1965" y="449"/>
                  <a:pt x="1969" y="449"/>
                </a:cubicBezTo>
                <a:cubicBezTo>
                  <a:pt x="1986" y="453"/>
                  <a:pt x="1992" y="465"/>
                  <a:pt x="1995" y="480"/>
                </a:cubicBezTo>
                <a:cubicBezTo>
                  <a:pt x="1998" y="493"/>
                  <a:pt x="1989" y="511"/>
                  <a:pt x="1977" y="517"/>
                </a:cubicBezTo>
                <a:cubicBezTo>
                  <a:pt x="1971" y="520"/>
                  <a:pt x="1967" y="521"/>
                  <a:pt x="1970" y="530"/>
                </a:cubicBezTo>
                <a:cubicBezTo>
                  <a:pt x="1971" y="535"/>
                  <a:pt x="1965" y="542"/>
                  <a:pt x="1963" y="549"/>
                </a:cubicBezTo>
                <a:cubicBezTo>
                  <a:pt x="1962" y="549"/>
                  <a:pt x="1961" y="549"/>
                  <a:pt x="1959" y="548"/>
                </a:cubicBezTo>
                <a:cubicBezTo>
                  <a:pt x="1961" y="551"/>
                  <a:pt x="1963" y="553"/>
                  <a:pt x="1965" y="555"/>
                </a:cubicBezTo>
                <a:cubicBezTo>
                  <a:pt x="1966" y="557"/>
                  <a:pt x="1967" y="560"/>
                  <a:pt x="1968" y="563"/>
                </a:cubicBezTo>
                <a:cubicBezTo>
                  <a:pt x="1965" y="564"/>
                  <a:pt x="1962" y="566"/>
                  <a:pt x="1959" y="565"/>
                </a:cubicBezTo>
                <a:cubicBezTo>
                  <a:pt x="1953" y="564"/>
                  <a:pt x="1949" y="566"/>
                  <a:pt x="1947" y="572"/>
                </a:cubicBezTo>
                <a:cubicBezTo>
                  <a:pt x="1942" y="586"/>
                  <a:pt x="1935" y="599"/>
                  <a:pt x="1928" y="612"/>
                </a:cubicBezTo>
                <a:cubicBezTo>
                  <a:pt x="1927" y="614"/>
                  <a:pt x="1927" y="617"/>
                  <a:pt x="1925" y="619"/>
                </a:cubicBezTo>
                <a:cubicBezTo>
                  <a:pt x="1922" y="621"/>
                  <a:pt x="1918" y="621"/>
                  <a:pt x="1914" y="622"/>
                </a:cubicBezTo>
                <a:cubicBezTo>
                  <a:pt x="1913" y="619"/>
                  <a:pt x="1911" y="616"/>
                  <a:pt x="1912" y="613"/>
                </a:cubicBezTo>
                <a:cubicBezTo>
                  <a:pt x="1914" y="604"/>
                  <a:pt x="1918" y="596"/>
                  <a:pt x="1921" y="587"/>
                </a:cubicBezTo>
                <a:cubicBezTo>
                  <a:pt x="1922" y="585"/>
                  <a:pt x="1922" y="583"/>
                  <a:pt x="1923" y="582"/>
                </a:cubicBezTo>
                <a:cubicBezTo>
                  <a:pt x="1922" y="581"/>
                  <a:pt x="1922" y="581"/>
                  <a:pt x="1921" y="580"/>
                </a:cubicBezTo>
                <a:cubicBezTo>
                  <a:pt x="1918" y="582"/>
                  <a:pt x="1915" y="585"/>
                  <a:pt x="1912" y="587"/>
                </a:cubicBezTo>
                <a:cubicBezTo>
                  <a:pt x="1903" y="593"/>
                  <a:pt x="1894" y="600"/>
                  <a:pt x="1885" y="606"/>
                </a:cubicBezTo>
                <a:cubicBezTo>
                  <a:pt x="1883" y="608"/>
                  <a:pt x="1880" y="611"/>
                  <a:pt x="1880" y="612"/>
                </a:cubicBezTo>
                <a:cubicBezTo>
                  <a:pt x="1881" y="617"/>
                  <a:pt x="1883" y="623"/>
                  <a:pt x="1887" y="624"/>
                </a:cubicBezTo>
                <a:cubicBezTo>
                  <a:pt x="1899" y="631"/>
                  <a:pt x="1913" y="636"/>
                  <a:pt x="1926" y="642"/>
                </a:cubicBezTo>
                <a:cubicBezTo>
                  <a:pt x="1957" y="654"/>
                  <a:pt x="1987" y="666"/>
                  <a:pt x="2017" y="679"/>
                </a:cubicBezTo>
                <a:cubicBezTo>
                  <a:pt x="2024" y="682"/>
                  <a:pt x="2027" y="681"/>
                  <a:pt x="2027" y="673"/>
                </a:cubicBezTo>
                <a:cubicBezTo>
                  <a:pt x="2027" y="669"/>
                  <a:pt x="2030" y="666"/>
                  <a:pt x="2031" y="662"/>
                </a:cubicBezTo>
                <a:cubicBezTo>
                  <a:pt x="2045" y="633"/>
                  <a:pt x="2059" y="604"/>
                  <a:pt x="2075" y="575"/>
                </a:cubicBezTo>
                <a:cubicBezTo>
                  <a:pt x="2085" y="557"/>
                  <a:pt x="2098" y="540"/>
                  <a:pt x="2112" y="523"/>
                </a:cubicBezTo>
                <a:cubicBezTo>
                  <a:pt x="2128" y="503"/>
                  <a:pt x="2146" y="485"/>
                  <a:pt x="2162" y="465"/>
                </a:cubicBezTo>
                <a:cubicBezTo>
                  <a:pt x="2167" y="459"/>
                  <a:pt x="2170" y="452"/>
                  <a:pt x="2174" y="446"/>
                </a:cubicBezTo>
                <a:cubicBezTo>
                  <a:pt x="2181" y="434"/>
                  <a:pt x="2187" y="422"/>
                  <a:pt x="2195" y="411"/>
                </a:cubicBezTo>
                <a:cubicBezTo>
                  <a:pt x="2200" y="406"/>
                  <a:pt x="2207" y="402"/>
                  <a:pt x="2212" y="397"/>
                </a:cubicBezTo>
                <a:cubicBezTo>
                  <a:pt x="2215" y="395"/>
                  <a:pt x="2216" y="391"/>
                  <a:pt x="2218" y="388"/>
                </a:cubicBezTo>
                <a:cubicBezTo>
                  <a:pt x="2214" y="386"/>
                  <a:pt x="2209" y="383"/>
                  <a:pt x="2205" y="381"/>
                </a:cubicBezTo>
                <a:cubicBezTo>
                  <a:pt x="2204" y="381"/>
                  <a:pt x="2203" y="382"/>
                  <a:pt x="2202" y="382"/>
                </a:cubicBezTo>
                <a:cubicBezTo>
                  <a:pt x="2188" y="385"/>
                  <a:pt x="2183" y="382"/>
                  <a:pt x="2174" y="364"/>
                </a:cubicBezTo>
                <a:cubicBezTo>
                  <a:pt x="2170" y="357"/>
                  <a:pt x="2167" y="348"/>
                  <a:pt x="2156" y="348"/>
                </a:cubicBezTo>
                <a:cubicBezTo>
                  <a:pt x="2159" y="339"/>
                  <a:pt x="2154" y="337"/>
                  <a:pt x="2147" y="335"/>
                </a:cubicBezTo>
                <a:cubicBezTo>
                  <a:pt x="2128" y="330"/>
                  <a:pt x="2126" y="327"/>
                  <a:pt x="2139" y="312"/>
                </a:cubicBezTo>
                <a:cubicBezTo>
                  <a:pt x="2151" y="298"/>
                  <a:pt x="2151" y="282"/>
                  <a:pt x="2154" y="266"/>
                </a:cubicBezTo>
                <a:cubicBezTo>
                  <a:pt x="2155" y="260"/>
                  <a:pt x="2159" y="253"/>
                  <a:pt x="2163" y="250"/>
                </a:cubicBezTo>
                <a:cubicBezTo>
                  <a:pt x="2182" y="239"/>
                  <a:pt x="2204" y="234"/>
                  <a:pt x="2225" y="233"/>
                </a:cubicBezTo>
                <a:cubicBezTo>
                  <a:pt x="2237" y="233"/>
                  <a:pt x="2249" y="238"/>
                  <a:pt x="2255" y="249"/>
                </a:cubicBezTo>
                <a:cubicBezTo>
                  <a:pt x="2259" y="256"/>
                  <a:pt x="2261" y="265"/>
                  <a:pt x="2261" y="273"/>
                </a:cubicBezTo>
                <a:cubicBezTo>
                  <a:pt x="2261" y="282"/>
                  <a:pt x="2265" y="285"/>
                  <a:pt x="2271" y="290"/>
                </a:cubicBezTo>
                <a:cubicBezTo>
                  <a:pt x="2277" y="294"/>
                  <a:pt x="2282" y="301"/>
                  <a:pt x="2289" y="309"/>
                </a:cubicBezTo>
                <a:cubicBezTo>
                  <a:pt x="2280" y="313"/>
                  <a:pt x="2274" y="316"/>
                  <a:pt x="2267" y="319"/>
                </a:cubicBezTo>
                <a:cubicBezTo>
                  <a:pt x="2261" y="322"/>
                  <a:pt x="2260" y="327"/>
                  <a:pt x="2262" y="333"/>
                </a:cubicBezTo>
                <a:cubicBezTo>
                  <a:pt x="2266" y="348"/>
                  <a:pt x="2271" y="362"/>
                  <a:pt x="2284" y="372"/>
                </a:cubicBezTo>
                <a:cubicBezTo>
                  <a:pt x="2292" y="379"/>
                  <a:pt x="2299" y="388"/>
                  <a:pt x="2306" y="395"/>
                </a:cubicBezTo>
                <a:cubicBezTo>
                  <a:pt x="2329" y="414"/>
                  <a:pt x="2337" y="441"/>
                  <a:pt x="2341" y="468"/>
                </a:cubicBezTo>
                <a:cubicBezTo>
                  <a:pt x="2343" y="487"/>
                  <a:pt x="2341" y="506"/>
                  <a:pt x="2340" y="525"/>
                </a:cubicBezTo>
                <a:cubicBezTo>
                  <a:pt x="2340" y="539"/>
                  <a:pt x="2338" y="553"/>
                  <a:pt x="2338" y="566"/>
                </a:cubicBezTo>
                <a:cubicBezTo>
                  <a:pt x="2338" y="567"/>
                  <a:pt x="2339" y="568"/>
                  <a:pt x="2341" y="571"/>
                </a:cubicBezTo>
                <a:cubicBezTo>
                  <a:pt x="2348" y="562"/>
                  <a:pt x="2355" y="553"/>
                  <a:pt x="2360" y="544"/>
                </a:cubicBezTo>
                <a:cubicBezTo>
                  <a:pt x="2368" y="531"/>
                  <a:pt x="2375" y="518"/>
                  <a:pt x="2382" y="504"/>
                </a:cubicBezTo>
                <a:cubicBezTo>
                  <a:pt x="2389" y="491"/>
                  <a:pt x="2396" y="478"/>
                  <a:pt x="2403" y="465"/>
                </a:cubicBezTo>
                <a:cubicBezTo>
                  <a:pt x="2416" y="441"/>
                  <a:pt x="2430" y="418"/>
                  <a:pt x="2443" y="395"/>
                </a:cubicBezTo>
                <a:cubicBezTo>
                  <a:pt x="2448" y="387"/>
                  <a:pt x="2451" y="378"/>
                  <a:pt x="2455" y="370"/>
                </a:cubicBezTo>
                <a:cubicBezTo>
                  <a:pt x="2456" y="368"/>
                  <a:pt x="2456" y="366"/>
                  <a:pt x="2456" y="363"/>
                </a:cubicBezTo>
                <a:cubicBezTo>
                  <a:pt x="2454" y="352"/>
                  <a:pt x="2452" y="342"/>
                  <a:pt x="2451" y="331"/>
                </a:cubicBezTo>
                <a:cubicBezTo>
                  <a:pt x="2450" y="328"/>
                  <a:pt x="2452" y="326"/>
                  <a:pt x="2453" y="323"/>
                </a:cubicBezTo>
                <a:cubicBezTo>
                  <a:pt x="2457" y="315"/>
                  <a:pt x="2462" y="307"/>
                  <a:pt x="2466" y="298"/>
                </a:cubicBezTo>
                <a:cubicBezTo>
                  <a:pt x="2474" y="280"/>
                  <a:pt x="2486" y="268"/>
                  <a:pt x="2508" y="271"/>
                </a:cubicBezTo>
                <a:cubicBezTo>
                  <a:pt x="2513" y="271"/>
                  <a:pt x="2518" y="271"/>
                  <a:pt x="2524" y="271"/>
                </a:cubicBezTo>
                <a:cubicBezTo>
                  <a:pt x="2520" y="261"/>
                  <a:pt x="2517" y="253"/>
                  <a:pt x="2514" y="246"/>
                </a:cubicBezTo>
                <a:cubicBezTo>
                  <a:pt x="2521" y="240"/>
                  <a:pt x="2523" y="224"/>
                  <a:pt x="2518" y="213"/>
                </a:cubicBezTo>
                <a:cubicBezTo>
                  <a:pt x="2513" y="200"/>
                  <a:pt x="2514" y="196"/>
                  <a:pt x="2524" y="187"/>
                </a:cubicBezTo>
                <a:cubicBezTo>
                  <a:pt x="2546" y="166"/>
                  <a:pt x="2571" y="161"/>
                  <a:pt x="2600" y="170"/>
                </a:cubicBezTo>
                <a:cubicBezTo>
                  <a:pt x="2612" y="173"/>
                  <a:pt x="2617" y="183"/>
                  <a:pt x="2619" y="193"/>
                </a:cubicBezTo>
                <a:cubicBezTo>
                  <a:pt x="2621" y="204"/>
                  <a:pt x="2620" y="215"/>
                  <a:pt x="2622" y="226"/>
                </a:cubicBezTo>
                <a:cubicBezTo>
                  <a:pt x="2623" y="233"/>
                  <a:pt x="2628" y="240"/>
                  <a:pt x="2631" y="247"/>
                </a:cubicBezTo>
                <a:cubicBezTo>
                  <a:pt x="2625" y="246"/>
                  <a:pt x="2621" y="245"/>
                  <a:pt x="2621" y="254"/>
                </a:cubicBezTo>
                <a:cubicBezTo>
                  <a:pt x="2621" y="261"/>
                  <a:pt x="2619" y="268"/>
                  <a:pt x="2617" y="274"/>
                </a:cubicBezTo>
                <a:cubicBezTo>
                  <a:pt x="2615" y="285"/>
                  <a:pt x="2623" y="291"/>
                  <a:pt x="2630" y="296"/>
                </a:cubicBezTo>
                <a:cubicBezTo>
                  <a:pt x="2648" y="309"/>
                  <a:pt x="2667" y="321"/>
                  <a:pt x="2684" y="335"/>
                </a:cubicBezTo>
                <a:cubicBezTo>
                  <a:pt x="2698" y="346"/>
                  <a:pt x="2710" y="359"/>
                  <a:pt x="2710" y="379"/>
                </a:cubicBezTo>
                <a:cubicBezTo>
                  <a:pt x="2710" y="382"/>
                  <a:pt x="2711" y="385"/>
                  <a:pt x="2712" y="388"/>
                </a:cubicBezTo>
                <a:cubicBezTo>
                  <a:pt x="2721" y="410"/>
                  <a:pt x="2717" y="431"/>
                  <a:pt x="2715" y="453"/>
                </a:cubicBezTo>
                <a:cubicBezTo>
                  <a:pt x="2712" y="481"/>
                  <a:pt x="2705" y="508"/>
                  <a:pt x="2708" y="537"/>
                </a:cubicBezTo>
                <a:cubicBezTo>
                  <a:pt x="2709" y="544"/>
                  <a:pt x="2710" y="551"/>
                  <a:pt x="2710" y="558"/>
                </a:cubicBezTo>
                <a:cubicBezTo>
                  <a:pt x="2709" y="592"/>
                  <a:pt x="2707" y="626"/>
                  <a:pt x="2706" y="660"/>
                </a:cubicBezTo>
                <a:cubicBezTo>
                  <a:pt x="2706" y="664"/>
                  <a:pt x="2705" y="668"/>
                  <a:pt x="2704" y="673"/>
                </a:cubicBezTo>
                <a:cubicBezTo>
                  <a:pt x="2706" y="673"/>
                  <a:pt x="2707" y="674"/>
                  <a:pt x="2708" y="674"/>
                </a:cubicBezTo>
                <a:cubicBezTo>
                  <a:pt x="2712" y="669"/>
                  <a:pt x="2716" y="664"/>
                  <a:pt x="2720" y="660"/>
                </a:cubicBezTo>
                <a:cubicBezTo>
                  <a:pt x="2732" y="648"/>
                  <a:pt x="2743" y="635"/>
                  <a:pt x="2757" y="626"/>
                </a:cubicBezTo>
                <a:cubicBezTo>
                  <a:pt x="2770" y="618"/>
                  <a:pt x="2777" y="607"/>
                  <a:pt x="2788" y="598"/>
                </a:cubicBezTo>
                <a:cubicBezTo>
                  <a:pt x="2797" y="590"/>
                  <a:pt x="2804" y="592"/>
                  <a:pt x="2811" y="602"/>
                </a:cubicBezTo>
                <a:cubicBezTo>
                  <a:pt x="2812" y="605"/>
                  <a:pt x="2814" y="609"/>
                  <a:pt x="2816" y="612"/>
                </a:cubicBezTo>
                <a:cubicBezTo>
                  <a:pt x="2821" y="619"/>
                  <a:pt x="2818" y="625"/>
                  <a:pt x="2814" y="631"/>
                </a:cubicBezTo>
                <a:cubicBezTo>
                  <a:pt x="2800" y="653"/>
                  <a:pt x="2787" y="675"/>
                  <a:pt x="2773" y="697"/>
                </a:cubicBezTo>
                <a:cubicBezTo>
                  <a:pt x="2771" y="702"/>
                  <a:pt x="2770" y="708"/>
                  <a:pt x="2770" y="711"/>
                </a:cubicBezTo>
                <a:cubicBezTo>
                  <a:pt x="2766" y="713"/>
                  <a:pt x="2761" y="715"/>
                  <a:pt x="2760" y="718"/>
                </a:cubicBezTo>
                <a:cubicBezTo>
                  <a:pt x="2757" y="722"/>
                  <a:pt x="2751" y="726"/>
                  <a:pt x="2759" y="734"/>
                </a:cubicBezTo>
                <a:cubicBezTo>
                  <a:pt x="2754" y="739"/>
                  <a:pt x="2747" y="743"/>
                  <a:pt x="2742" y="749"/>
                </a:cubicBezTo>
                <a:cubicBezTo>
                  <a:pt x="2736" y="755"/>
                  <a:pt x="2732" y="763"/>
                  <a:pt x="2727" y="770"/>
                </a:cubicBezTo>
                <a:cubicBezTo>
                  <a:pt x="2713" y="792"/>
                  <a:pt x="2700" y="814"/>
                  <a:pt x="2686" y="836"/>
                </a:cubicBezTo>
                <a:cubicBezTo>
                  <a:pt x="2681" y="844"/>
                  <a:pt x="2672" y="850"/>
                  <a:pt x="2664" y="857"/>
                </a:cubicBezTo>
                <a:cubicBezTo>
                  <a:pt x="2660" y="861"/>
                  <a:pt x="2659" y="864"/>
                  <a:pt x="2661" y="870"/>
                </a:cubicBezTo>
                <a:cubicBezTo>
                  <a:pt x="2665" y="878"/>
                  <a:pt x="2666" y="887"/>
                  <a:pt x="2663" y="896"/>
                </a:cubicBezTo>
                <a:cubicBezTo>
                  <a:pt x="2662" y="899"/>
                  <a:pt x="2663" y="903"/>
                  <a:pt x="2664" y="906"/>
                </a:cubicBezTo>
                <a:cubicBezTo>
                  <a:pt x="2668" y="918"/>
                  <a:pt x="2672" y="931"/>
                  <a:pt x="2677" y="943"/>
                </a:cubicBezTo>
                <a:cubicBezTo>
                  <a:pt x="2679" y="949"/>
                  <a:pt x="2683" y="955"/>
                  <a:pt x="2688" y="957"/>
                </a:cubicBezTo>
                <a:cubicBezTo>
                  <a:pt x="2720" y="971"/>
                  <a:pt x="2752" y="984"/>
                  <a:pt x="2784" y="997"/>
                </a:cubicBezTo>
                <a:cubicBezTo>
                  <a:pt x="2788" y="999"/>
                  <a:pt x="2793" y="998"/>
                  <a:pt x="2797" y="998"/>
                </a:cubicBezTo>
                <a:cubicBezTo>
                  <a:pt x="2858" y="998"/>
                  <a:pt x="2918" y="998"/>
                  <a:pt x="2980" y="998"/>
                </a:cubicBezTo>
                <a:cubicBezTo>
                  <a:pt x="2980" y="1027"/>
                  <a:pt x="2980" y="1056"/>
                  <a:pt x="2980" y="1086"/>
                </a:cubicBezTo>
                <a:cubicBezTo>
                  <a:pt x="1987" y="1086"/>
                  <a:pt x="994" y="1086"/>
                  <a:pt x="0" y="1086"/>
                </a:cubicBezTo>
                <a:cubicBezTo>
                  <a:pt x="0" y="992"/>
                  <a:pt x="0" y="899"/>
                  <a:pt x="0" y="806"/>
                </a:cubicBezTo>
                <a:close/>
                <a:moveTo>
                  <a:pt x="2347" y="754"/>
                </a:moveTo>
                <a:cubicBezTo>
                  <a:pt x="2345" y="754"/>
                  <a:pt x="2344" y="754"/>
                  <a:pt x="2343" y="754"/>
                </a:cubicBezTo>
                <a:cubicBezTo>
                  <a:pt x="2339" y="757"/>
                  <a:pt x="2333" y="761"/>
                  <a:pt x="2331" y="765"/>
                </a:cubicBezTo>
                <a:cubicBezTo>
                  <a:pt x="2326" y="774"/>
                  <a:pt x="2323" y="784"/>
                  <a:pt x="2318" y="793"/>
                </a:cubicBezTo>
                <a:cubicBezTo>
                  <a:pt x="2314" y="801"/>
                  <a:pt x="2317" y="804"/>
                  <a:pt x="2324" y="807"/>
                </a:cubicBezTo>
                <a:cubicBezTo>
                  <a:pt x="2357" y="821"/>
                  <a:pt x="2390" y="835"/>
                  <a:pt x="2423" y="848"/>
                </a:cubicBezTo>
                <a:cubicBezTo>
                  <a:pt x="2430" y="852"/>
                  <a:pt x="2433" y="850"/>
                  <a:pt x="2434" y="842"/>
                </a:cubicBezTo>
                <a:cubicBezTo>
                  <a:pt x="2435" y="825"/>
                  <a:pt x="2436" y="808"/>
                  <a:pt x="2438" y="791"/>
                </a:cubicBezTo>
                <a:cubicBezTo>
                  <a:pt x="2438" y="789"/>
                  <a:pt x="2437" y="786"/>
                  <a:pt x="2436" y="784"/>
                </a:cubicBezTo>
                <a:cubicBezTo>
                  <a:pt x="2429" y="769"/>
                  <a:pt x="2430" y="753"/>
                  <a:pt x="2433" y="737"/>
                </a:cubicBezTo>
                <a:cubicBezTo>
                  <a:pt x="2439" y="704"/>
                  <a:pt x="2445" y="671"/>
                  <a:pt x="2451" y="638"/>
                </a:cubicBezTo>
                <a:cubicBezTo>
                  <a:pt x="2455" y="620"/>
                  <a:pt x="2462" y="602"/>
                  <a:pt x="2466" y="584"/>
                </a:cubicBezTo>
                <a:cubicBezTo>
                  <a:pt x="2468" y="579"/>
                  <a:pt x="2469" y="572"/>
                  <a:pt x="2467" y="569"/>
                </a:cubicBezTo>
                <a:cubicBezTo>
                  <a:pt x="2460" y="560"/>
                  <a:pt x="2462" y="552"/>
                  <a:pt x="2468" y="544"/>
                </a:cubicBezTo>
                <a:cubicBezTo>
                  <a:pt x="2470" y="541"/>
                  <a:pt x="2472" y="538"/>
                  <a:pt x="2472" y="534"/>
                </a:cubicBezTo>
                <a:cubicBezTo>
                  <a:pt x="2473" y="526"/>
                  <a:pt x="2473" y="518"/>
                  <a:pt x="2473" y="510"/>
                </a:cubicBezTo>
                <a:cubicBezTo>
                  <a:pt x="2474" y="500"/>
                  <a:pt x="2476" y="490"/>
                  <a:pt x="2476" y="480"/>
                </a:cubicBezTo>
                <a:cubicBezTo>
                  <a:pt x="2477" y="478"/>
                  <a:pt x="2474" y="475"/>
                  <a:pt x="2473" y="472"/>
                </a:cubicBezTo>
                <a:cubicBezTo>
                  <a:pt x="2471" y="474"/>
                  <a:pt x="2469" y="475"/>
                  <a:pt x="2467" y="477"/>
                </a:cubicBezTo>
                <a:cubicBezTo>
                  <a:pt x="2456" y="487"/>
                  <a:pt x="2447" y="497"/>
                  <a:pt x="2436" y="506"/>
                </a:cubicBezTo>
                <a:cubicBezTo>
                  <a:pt x="2423" y="518"/>
                  <a:pt x="2408" y="528"/>
                  <a:pt x="2395" y="540"/>
                </a:cubicBezTo>
                <a:cubicBezTo>
                  <a:pt x="2390" y="544"/>
                  <a:pt x="2384" y="552"/>
                  <a:pt x="2385" y="557"/>
                </a:cubicBezTo>
                <a:cubicBezTo>
                  <a:pt x="2388" y="569"/>
                  <a:pt x="2383" y="578"/>
                  <a:pt x="2376" y="588"/>
                </a:cubicBezTo>
                <a:cubicBezTo>
                  <a:pt x="2374" y="590"/>
                  <a:pt x="2374" y="593"/>
                  <a:pt x="2373" y="596"/>
                </a:cubicBezTo>
                <a:cubicBezTo>
                  <a:pt x="2370" y="606"/>
                  <a:pt x="2367" y="616"/>
                  <a:pt x="2364" y="626"/>
                </a:cubicBezTo>
                <a:cubicBezTo>
                  <a:pt x="2363" y="628"/>
                  <a:pt x="2360" y="629"/>
                  <a:pt x="2357" y="630"/>
                </a:cubicBezTo>
                <a:cubicBezTo>
                  <a:pt x="2349" y="633"/>
                  <a:pt x="2345" y="627"/>
                  <a:pt x="2337" y="621"/>
                </a:cubicBezTo>
                <a:cubicBezTo>
                  <a:pt x="2338" y="630"/>
                  <a:pt x="2338" y="637"/>
                  <a:pt x="2339" y="643"/>
                </a:cubicBezTo>
                <a:cubicBezTo>
                  <a:pt x="2340" y="647"/>
                  <a:pt x="2340" y="652"/>
                  <a:pt x="2342" y="654"/>
                </a:cubicBezTo>
                <a:cubicBezTo>
                  <a:pt x="2351" y="664"/>
                  <a:pt x="2350" y="667"/>
                  <a:pt x="2338" y="671"/>
                </a:cubicBezTo>
                <a:cubicBezTo>
                  <a:pt x="2336" y="672"/>
                  <a:pt x="2333" y="676"/>
                  <a:pt x="2333" y="678"/>
                </a:cubicBezTo>
                <a:cubicBezTo>
                  <a:pt x="2334" y="687"/>
                  <a:pt x="2337" y="696"/>
                  <a:pt x="2338" y="706"/>
                </a:cubicBezTo>
                <a:cubicBezTo>
                  <a:pt x="2341" y="722"/>
                  <a:pt x="2344" y="738"/>
                  <a:pt x="2347" y="754"/>
                </a:cubicBezTo>
                <a:close/>
                <a:moveTo>
                  <a:pt x="2185" y="524"/>
                </a:moveTo>
                <a:cubicBezTo>
                  <a:pt x="2174" y="534"/>
                  <a:pt x="2160" y="543"/>
                  <a:pt x="2151" y="556"/>
                </a:cubicBezTo>
                <a:cubicBezTo>
                  <a:pt x="2137" y="576"/>
                  <a:pt x="2125" y="599"/>
                  <a:pt x="2104" y="614"/>
                </a:cubicBezTo>
                <a:cubicBezTo>
                  <a:pt x="2103" y="615"/>
                  <a:pt x="2102" y="616"/>
                  <a:pt x="2101" y="618"/>
                </a:cubicBezTo>
                <a:cubicBezTo>
                  <a:pt x="2094" y="628"/>
                  <a:pt x="2086" y="638"/>
                  <a:pt x="2079" y="649"/>
                </a:cubicBezTo>
                <a:cubicBezTo>
                  <a:pt x="2076" y="653"/>
                  <a:pt x="2075" y="659"/>
                  <a:pt x="2075" y="664"/>
                </a:cubicBezTo>
                <a:cubicBezTo>
                  <a:pt x="2073" y="673"/>
                  <a:pt x="2073" y="683"/>
                  <a:pt x="2071" y="692"/>
                </a:cubicBezTo>
                <a:cubicBezTo>
                  <a:pt x="2069" y="699"/>
                  <a:pt x="2070" y="702"/>
                  <a:pt x="2077" y="704"/>
                </a:cubicBezTo>
                <a:cubicBezTo>
                  <a:pt x="2103" y="715"/>
                  <a:pt x="2130" y="726"/>
                  <a:pt x="2156" y="738"/>
                </a:cubicBezTo>
                <a:cubicBezTo>
                  <a:pt x="2162" y="740"/>
                  <a:pt x="2165" y="739"/>
                  <a:pt x="2167" y="733"/>
                </a:cubicBezTo>
                <a:cubicBezTo>
                  <a:pt x="2169" y="729"/>
                  <a:pt x="2172" y="724"/>
                  <a:pt x="2174" y="719"/>
                </a:cubicBezTo>
                <a:cubicBezTo>
                  <a:pt x="2179" y="711"/>
                  <a:pt x="2189" y="705"/>
                  <a:pt x="2183" y="693"/>
                </a:cubicBezTo>
                <a:cubicBezTo>
                  <a:pt x="2182" y="692"/>
                  <a:pt x="2183" y="689"/>
                  <a:pt x="2184" y="688"/>
                </a:cubicBezTo>
                <a:cubicBezTo>
                  <a:pt x="2190" y="683"/>
                  <a:pt x="2201" y="679"/>
                  <a:pt x="2186" y="671"/>
                </a:cubicBezTo>
                <a:cubicBezTo>
                  <a:pt x="2186" y="671"/>
                  <a:pt x="2187" y="671"/>
                  <a:pt x="2186" y="670"/>
                </a:cubicBezTo>
                <a:cubicBezTo>
                  <a:pt x="2182" y="652"/>
                  <a:pt x="2178" y="635"/>
                  <a:pt x="2185" y="616"/>
                </a:cubicBezTo>
                <a:cubicBezTo>
                  <a:pt x="2186" y="613"/>
                  <a:pt x="2186" y="609"/>
                  <a:pt x="2186" y="605"/>
                </a:cubicBezTo>
                <a:cubicBezTo>
                  <a:pt x="2186" y="589"/>
                  <a:pt x="2186" y="573"/>
                  <a:pt x="2192" y="558"/>
                </a:cubicBezTo>
                <a:cubicBezTo>
                  <a:pt x="2197" y="547"/>
                  <a:pt x="2199" y="534"/>
                  <a:pt x="2185" y="524"/>
                </a:cubicBezTo>
                <a:close/>
                <a:moveTo>
                  <a:pt x="1366" y="777"/>
                </a:moveTo>
                <a:cubicBezTo>
                  <a:pt x="1379" y="785"/>
                  <a:pt x="1522" y="814"/>
                  <a:pt x="1529" y="811"/>
                </a:cubicBezTo>
                <a:cubicBezTo>
                  <a:pt x="1499" y="768"/>
                  <a:pt x="1404" y="762"/>
                  <a:pt x="1366" y="777"/>
                </a:cubicBezTo>
                <a:close/>
                <a:moveTo>
                  <a:pt x="1885" y="487"/>
                </a:moveTo>
                <a:cubicBezTo>
                  <a:pt x="1880" y="491"/>
                  <a:pt x="1878" y="493"/>
                  <a:pt x="1875" y="494"/>
                </a:cubicBezTo>
                <a:cubicBezTo>
                  <a:pt x="1867" y="498"/>
                  <a:pt x="1866" y="504"/>
                  <a:pt x="1870" y="512"/>
                </a:cubicBezTo>
                <a:cubicBezTo>
                  <a:pt x="1872" y="518"/>
                  <a:pt x="1872" y="524"/>
                  <a:pt x="1873" y="530"/>
                </a:cubicBezTo>
                <a:cubicBezTo>
                  <a:pt x="1874" y="536"/>
                  <a:pt x="1874" y="542"/>
                  <a:pt x="1875" y="548"/>
                </a:cubicBezTo>
                <a:cubicBezTo>
                  <a:pt x="1876" y="551"/>
                  <a:pt x="1879" y="555"/>
                  <a:pt x="1881" y="555"/>
                </a:cubicBezTo>
                <a:cubicBezTo>
                  <a:pt x="1887" y="554"/>
                  <a:pt x="1896" y="554"/>
                  <a:pt x="1898" y="550"/>
                </a:cubicBezTo>
                <a:cubicBezTo>
                  <a:pt x="1906" y="538"/>
                  <a:pt x="1910" y="523"/>
                  <a:pt x="1918" y="511"/>
                </a:cubicBezTo>
                <a:cubicBezTo>
                  <a:pt x="1923" y="501"/>
                  <a:pt x="1919" y="494"/>
                  <a:pt x="1913" y="487"/>
                </a:cubicBezTo>
                <a:cubicBezTo>
                  <a:pt x="1912" y="485"/>
                  <a:pt x="1908" y="484"/>
                  <a:pt x="1906" y="484"/>
                </a:cubicBezTo>
                <a:cubicBezTo>
                  <a:pt x="1905" y="485"/>
                  <a:pt x="1903" y="488"/>
                  <a:pt x="1903" y="491"/>
                </a:cubicBezTo>
                <a:cubicBezTo>
                  <a:pt x="1902" y="499"/>
                  <a:pt x="1902" y="507"/>
                  <a:pt x="1900" y="515"/>
                </a:cubicBezTo>
                <a:cubicBezTo>
                  <a:pt x="1900" y="518"/>
                  <a:pt x="1896" y="521"/>
                  <a:pt x="1894" y="523"/>
                </a:cubicBezTo>
                <a:cubicBezTo>
                  <a:pt x="1891" y="521"/>
                  <a:pt x="1887" y="518"/>
                  <a:pt x="1887" y="515"/>
                </a:cubicBezTo>
                <a:cubicBezTo>
                  <a:pt x="1886" y="510"/>
                  <a:pt x="1887" y="505"/>
                  <a:pt x="1887" y="499"/>
                </a:cubicBezTo>
                <a:cubicBezTo>
                  <a:pt x="1887" y="496"/>
                  <a:pt x="1886" y="492"/>
                  <a:pt x="1885" y="487"/>
                </a:cubicBezTo>
                <a:close/>
                <a:moveTo>
                  <a:pt x="2712" y="705"/>
                </a:moveTo>
                <a:cubicBezTo>
                  <a:pt x="2710" y="705"/>
                  <a:pt x="2709" y="704"/>
                  <a:pt x="2707" y="704"/>
                </a:cubicBezTo>
                <a:cubicBezTo>
                  <a:pt x="2705" y="708"/>
                  <a:pt x="2703" y="713"/>
                  <a:pt x="2700" y="717"/>
                </a:cubicBezTo>
                <a:cubicBezTo>
                  <a:pt x="2695" y="725"/>
                  <a:pt x="2690" y="735"/>
                  <a:pt x="2683" y="741"/>
                </a:cubicBezTo>
                <a:cubicBezTo>
                  <a:pt x="2675" y="749"/>
                  <a:pt x="2672" y="761"/>
                  <a:pt x="2679" y="767"/>
                </a:cubicBezTo>
                <a:cubicBezTo>
                  <a:pt x="2680" y="766"/>
                  <a:pt x="2681" y="766"/>
                  <a:pt x="2681" y="766"/>
                </a:cubicBezTo>
                <a:cubicBezTo>
                  <a:pt x="2691" y="749"/>
                  <a:pt x="2702" y="733"/>
                  <a:pt x="2711" y="716"/>
                </a:cubicBezTo>
                <a:cubicBezTo>
                  <a:pt x="2713" y="713"/>
                  <a:pt x="2712" y="709"/>
                  <a:pt x="2712" y="705"/>
                </a:cubicBezTo>
                <a:close/>
                <a:moveTo>
                  <a:pt x="2759" y="641"/>
                </a:moveTo>
                <a:cubicBezTo>
                  <a:pt x="2758" y="640"/>
                  <a:pt x="2756" y="639"/>
                  <a:pt x="2755" y="638"/>
                </a:cubicBezTo>
                <a:cubicBezTo>
                  <a:pt x="2743" y="652"/>
                  <a:pt x="2730" y="665"/>
                  <a:pt x="2717" y="679"/>
                </a:cubicBezTo>
                <a:cubicBezTo>
                  <a:pt x="2721" y="683"/>
                  <a:pt x="2724" y="687"/>
                  <a:pt x="2728" y="692"/>
                </a:cubicBezTo>
                <a:cubicBezTo>
                  <a:pt x="2739" y="674"/>
                  <a:pt x="2749" y="657"/>
                  <a:pt x="2759" y="641"/>
                </a:cubicBezTo>
                <a:close/>
                <a:moveTo>
                  <a:pt x="1911" y="568"/>
                </a:moveTo>
                <a:cubicBezTo>
                  <a:pt x="1902" y="564"/>
                  <a:pt x="1879" y="565"/>
                  <a:pt x="1879" y="570"/>
                </a:cubicBezTo>
                <a:cubicBezTo>
                  <a:pt x="1877" y="577"/>
                  <a:pt x="1878" y="585"/>
                  <a:pt x="1878" y="592"/>
                </a:cubicBezTo>
                <a:cubicBezTo>
                  <a:pt x="1879" y="593"/>
                  <a:pt x="1880" y="593"/>
                  <a:pt x="1881" y="593"/>
                </a:cubicBezTo>
                <a:cubicBezTo>
                  <a:pt x="1891" y="585"/>
                  <a:pt x="1900" y="577"/>
                  <a:pt x="1911" y="568"/>
                </a:cubicBezTo>
                <a:close/>
                <a:moveTo>
                  <a:pt x="2789" y="650"/>
                </a:moveTo>
                <a:cubicBezTo>
                  <a:pt x="2787" y="649"/>
                  <a:pt x="2785" y="649"/>
                  <a:pt x="2784" y="648"/>
                </a:cubicBezTo>
                <a:cubicBezTo>
                  <a:pt x="2778" y="656"/>
                  <a:pt x="2772" y="663"/>
                  <a:pt x="2768" y="671"/>
                </a:cubicBezTo>
                <a:cubicBezTo>
                  <a:pt x="2766" y="674"/>
                  <a:pt x="2769" y="680"/>
                  <a:pt x="2770" y="684"/>
                </a:cubicBezTo>
                <a:cubicBezTo>
                  <a:pt x="2773" y="682"/>
                  <a:pt x="2776" y="680"/>
                  <a:pt x="2779" y="678"/>
                </a:cubicBezTo>
                <a:cubicBezTo>
                  <a:pt x="2781" y="674"/>
                  <a:pt x="2784" y="670"/>
                  <a:pt x="2785" y="666"/>
                </a:cubicBezTo>
                <a:cubicBezTo>
                  <a:pt x="2787" y="661"/>
                  <a:pt x="2788" y="655"/>
                  <a:pt x="2789" y="650"/>
                </a:cubicBezTo>
                <a:close/>
                <a:moveTo>
                  <a:pt x="2724" y="758"/>
                </a:moveTo>
                <a:cubicBezTo>
                  <a:pt x="2738" y="748"/>
                  <a:pt x="2743" y="734"/>
                  <a:pt x="2736" y="726"/>
                </a:cubicBezTo>
                <a:cubicBezTo>
                  <a:pt x="2721" y="740"/>
                  <a:pt x="2718" y="749"/>
                  <a:pt x="2724" y="758"/>
                </a:cubicBezTo>
                <a:close/>
                <a:moveTo>
                  <a:pt x="2714" y="764"/>
                </a:moveTo>
                <a:cubicBezTo>
                  <a:pt x="2699" y="777"/>
                  <a:pt x="2696" y="788"/>
                  <a:pt x="2704" y="793"/>
                </a:cubicBezTo>
                <a:cubicBezTo>
                  <a:pt x="2718" y="778"/>
                  <a:pt x="2720" y="773"/>
                  <a:pt x="2714" y="764"/>
                </a:cubicBezTo>
                <a:close/>
                <a:moveTo>
                  <a:pt x="2747" y="723"/>
                </a:moveTo>
                <a:cubicBezTo>
                  <a:pt x="2761" y="711"/>
                  <a:pt x="2763" y="703"/>
                  <a:pt x="2756" y="696"/>
                </a:cubicBezTo>
                <a:cubicBezTo>
                  <a:pt x="2742" y="708"/>
                  <a:pt x="2740" y="712"/>
                  <a:pt x="2747" y="723"/>
                </a:cubicBezTo>
                <a:close/>
                <a:moveTo>
                  <a:pt x="2687" y="826"/>
                </a:moveTo>
                <a:cubicBezTo>
                  <a:pt x="2690" y="818"/>
                  <a:pt x="2694" y="811"/>
                  <a:pt x="2697" y="805"/>
                </a:cubicBezTo>
                <a:cubicBezTo>
                  <a:pt x="2683" y="811"/>
                  <a:pt x="2680" y="819"/>
                  <a:pt x="2687" y="826"/>
                </a:cubicBezTo>
                <a:close/>
                <a:moveTo>
                  <a:pt x="2360" y="608"/>
                </a:moveTo>
                <a:cubicBezTo>
                  <a:pt x="2361" y="600"/>
                  <a:pt x="2361" y="595"/>
                  <a:pt x="2362" y="590"/>
                </a:cubicBezTo>
                <a:cubicBezTo>
                  <a:pt x="2360" y="590"/>
                  <a:pt x="2356" y="590"/>
                  <a:pt x="2355" y="591"/>
                </a:cubicBezTo>
                <a:cubicBezTo>
                  <a:pt x="2351" y="596"/>
                  <a:pt x="2352" y="601"/>
                  <a:pt x="2360" y="60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2800" dirty="0">
              <a:latin typeface="Assistant Bold" panose="020B0604020202020204" charset="-79"/>
              <a:cs typeface="Assistant Bold" panose="020B0604020202020204" charset="-79"/>
            </a:endParaRPr>
          </a:p>
        </p:txBody>
      </p:sp>
      <p:sp>
        <p:nvSpPr>
          <p:cNvPr id="60" name="Rectangle 3">
            <a:extLst>
              <a:ext uri="{FF2B5EF4-FFF2-40B4-BE49-F238E27FC236}">
                <a16:creationId xmlns:a16="http://schemas.microsoft.com/office/drawing/2014/main" id="{60429B77-453E-4868-A204-8B58E3852154}"/>
              </a:ext>
            </a:extLst>
          </p:cNvPr>
          <p:cNvSpPr/>
          <p:nvPr/>
        </p:nvSpPr>
        <p:spPr>
          <a:xfrm>
            <a:off x="-20655" y="3288996"/>
            <a:ext cx="18283276" cy="6998004"/>
          </a:xfrm>
          <a:custGeom>
            <a:avLst/>
            <a:gdLst>
              <a:gd name="connsiteX0" fmla="*/ 0 w 12192000"/>
              <a:gd name="connsiteY0" fmla="*/ 0 h 1895547"/>
              <a:gd name="connsiteX1" fmla="*/ 12192000 w 12192000"/>
              <a:gd name="connsiteY1" fmla="*/ 0 h 1895547"/>
              <a:gd name="connsiteX2" fmla="*/ 12192000 w 12192000"/>
              <a:gd name="connsiteY2" fmla="*/ 1895547 h 1895547"/>
              <a:gd name="connsiteX3" fmla="*/ 0 w 12192000"/>
              <a:gd name="connsiteY3" fmla="*/ 1895547 h 1895547"/>
              <a:gd name="connsiteX4" fmla="*/ 0 w 12192000"/>
              <a:gd name="connsiteY4" fmla="*/ 0 h 1895547"/>
              <a:gd name="connsiteX0" fmla="*/ 0 w 12192000"/>
              <a:gd name="connsiteY0" fmla="*/ 9453 h 1905000"/>
              <a:gd name="connsiteX1" fmla="*/ 4476750 w 12192000"/>
              <a:gd name="connsiteY1" fmla="*/ 0 h 1905000"/>
              <a:gd name="connsiteX2" fmla="*/ 12192000 w 12192000"/>
              <a:gd name="connsiteY2" fmla="*/ 9453 h 1905000"/>
              <a:gd name="connsiteX3" fmla="*/ 12192000 w 12192000"/>
              <a:gd name="connsiteY3" fmla="*/ 1905000 h 1905000"/>
              <a:gd name="connsiteX4" fmla="*/ 0 w 12192000"/>
              <a:gd name="connsiteY4" fmla="*/ 1905000 h 1905000"/>
              <a:gd name="connsiteX5" fmla="*/ 0 w 12192000"/>
              <a:gd name="connsiteY5" fmla="*/ 9453 h 1905000"/>
              <a:gd name="connsiteX0" fmla="*/ 0 w 12192000"/>
              <a:gd name="connsiteY0" fmla="*/ 9453 h 1905000"/>
              <a:gd name="connsiteX1" fmla="*/ 3086100 w 12192000"/>
              <a:gd name="connsiteY1" fmla="*/ 0 h 1905000"/>
              <a:gd name="connsiteX2" fmla="*/ 4476750 w 12192000"/>
              <a:gd name="connsiteY2" fmla="*/ 0 h 1905000"/>
              <a:gd name="connsiteX3" fmla="*/ 12192000 w 12192000"/>
              <a:gd name="connsiteY3" fmla="*/ 9453 h 1905000"/>
              <a:gd name="connsiteX4" fmla="*/ 12192000 w 12192000"/>
              <a:gd name="connsiteY4" fmla="*/ 1905000 h 1905000"/>
              <a:gd name="connsiteX5" fmla="*/ 0 w 12192000"/>
              <a:gd name="connsiteY5" fmla="*/ 1905000 h 1905000"/>
              <a:gd name="connsiteX6" fmla="*/ 0 w 12192000"/>
              <a:gd name="connsiteY6" fmla="*/ 9453 h 1905000"/>
              <a:gd name="connsiteX0" fmla="*/ 0 w 12192000"/>
              <a:gd name="connsiteY0" fmla="*/ 9453 h 1905000"/>
              <a:gd name="connsiteX1" fmla="*/ 3086100 w 12192000"/>
              <a:gd name="connsiteY1" fmla="*/ 0 h 1905000"/>
              <a:gd name="connsiteX2" fmla="*/ 4476750 w 12192000"/>
              <a:gd name="connsiteY2" fmla="*/ 0 h 1905000"/>
              <a:gd name="connsiteX3" fmla="*/ 12192000 w 12192000"/>
              <a:gd name="connsiteY3" fmla="*/ 9453 h 1905000"/>
              <a:gd name="connsiteX4" fmla="*/ 12192000 w 12192000"/>
              <a:gd name="connsiteY4" fmla="*/ 1905000 h 1905000"/>
              <a:gd name="connsiteX5" fmla="*/ 0 w 12192000"/>
              <a:gd name="connsiteY5" fmla="*/ 1905000 h 1905000"/>
              <a:gd name="connsiteX6" fmla="*/ 0 w 12192000"/>
              <a:gd name="connsiteY6" fmla="*/ 9453 h 1905000"/>
              <a:gd name="connsiteX0" fmla="*/ 0 w 12192000"/>
              <a:gd name="connsiteY0" fmla="*/ 609528 h 2505075"/>
              <a:gd name="connsiteX1" fmla="*/ 3086100 w 12192000"/>
              <a:gd name="connsiteY1" fmla="*/ 600075 h 2505075"/>
              <a:gd name="connsiteX2" fmla="*/ 4448175 w 12192000"/>
              <a:gd name="connsiteY2" fmla="*/ 0 h 2505075"/>
              <a:gd name="connsiteX3" fmla="*/ 12192000 w 12192000"/>
              <a:gd name="connsiteY3" fmla="*/ 609528 h 2505075"/>
              <a:gd name="connsiteX4" fmla="*/ 12192000 w 12192000"/>
              <a:gd name="connsiteY4" fmla="*/ 2505075 h 2505075"/>
              <a:gd name="connsiteX5" fmla="*/ 0 w 12192000"/>
              <a:gd name="connsiteY5" fmla="*/ 2505075 h 2505075"/>
              <a:gd name="connsiteX6" fmla="*/ 0 w 12192000"/>
              <a:gd name="connsiteY6"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905625 w 12192000"/>
              <a:gd name="connsiteY3" fmla="*/ 180976 h 2505075"/>
              <a:gd name="connsiteX4" fmla="*/ 12192000 w 12192000"/>
              <a:gd name="connsiteY4" fmla="*/ 609528 h 2505075"/>
              <a:gd name="connsiteX5" fmla="*/ 12192000 w 12192000"/>
              <a:gd name="connsiteY5" fmla="*/ 2505075 h 2505075"/>
              <a:gd name="connsiteX6" fmla="*/ 0 w 12192000"/>
              <a:gd name="connsiteY6" fmla="*/ 2505075 h 2505075"/>
              <a:gd name="connsiteX7" fmla="*/ 0 w 12192000"/>
              <a:gd name="connsiteY7"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905625 w 12192000"/>
              <a:gd name="connsiteY3" fmla="*/ 180976 h 2505075"/>
              <a:gd name="connsiteX4" fmla="*/ 8791575 w 12192000"/>
              <a:gd name="connsiteY4" fmla="*/ 342901 h 2505075"/>
              <a:gd name="connsiteX5" fmla="*/ 12192000 w 12192000"/>
              <a:gd name="connsiteY5" fmla="*/ 609528 h 2505075"/>
              <a:gd name="connsiteX6" fmla="*/ 12192000 w 12192000"/>
              <a:gd name="connsiteY6" fmla="*/ 2505075 h 2505075"/>
              <a:gd name="connsiteX7" fmla="*/ 0 w 12192000"/>
              <a:gd name="connsiteY7" fmla="*/ 2505075 h 2505075"/>
              <a:gd name="connsiteX8" fmla="*/ 0 w 12192000"/>
              <a:gd name="connsiteY8"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905625 w 12192000"/>
              <a:gd name="connsiteY3" fmla="*/ 180976 h 2505075"/>
              <a:gd name="connsiteX4" fmla="*/ 8791575 w 12192000"/>
              <a:gd name="connsiteY4" fmla="*/ 342901 h 2505075"/>
              <a:gd name="connsiteX5" fmla="*/ 10296525 w 12192000"/>
              <a:gd name="connsiteY5" fmla="*/ 447676 h 2505075"/>
              <a:gd name="connsiteX6" fmla="*/ 12192000 w 12192000"/>
              <a:gd name="connsiteY6" fmla="*/ 609528 h 2505075"/>
              <a:gd name="connsiteX7" fmla="*/ 12192000 w 12192000"/>
              <a:gd name="connsiteY7" fmla="*/ 2505075 h 2505075"/>
              <a:gd name="connsiteX8" fmla="*/ 0 w 12192000"/>
              <a:gd name="connsiteY8" fmla="*/ 2505075 h 2505075"/>
              <a:gd name="connsiteX9" fmla="*/ 0 w 12192000"/>
              <a:gd name="connsiteY9" fmla="*/ 609528 h 2505075"/>
              <a:gd name="connsiteX0" fmla="*/ 0 w 12192000"/>
              <a:gd name="connsiteY0" fmla="*/ 609528 h 2505075"/>
              <a:gd name="connsiteX1" fmla="*/ 3086100 w 12192000"/>
              <a:gd name="connsiteY1" fmla="*/ 600075 h 2505075"/>
              <a:gd name="connsiteX2" fmla="*/ 4448175 w 12192000"/>
              <a:gd name="connsiteY2" fmla="*/ 0 h 2505075"/>
              <a:gd name="connsiteX3" fmla="*/ 6410325 w 12192000"/>
              <a:gd name="connsiteY3" fmla="*/ 257176 h 2505075"/>
              <a:gd name="connsiteX4" fmla="*/ 8791575 w 12192000"/>
              <a:gd name="connsiteY4" fmla="*/ 342901 h 2505075"/>
              <a:gd name="connsiteX5" fmla="*/ 10296525 w 12192000"/>
              <a:gd name="connsiteY5" fmla="*/ 447676 h 2505075"/>
              <a:gd name="connsiteX6" fmla="*/ 12192000 w 12192000"/>
              <a:gd name="connsiteY6" fmla="*/ 609528 h 2505075"/>
              <a:gd name="connsiteX7" fmla="*/ 12192000 w 12192000"/>
              <a:gd name="connsiteY7" fmla="*/ 2505075 h 2505075"/>
              <a:gd name="connsiteX8" fmla="*/ 0 w 12192000"/>
              <a:gd name="connsiteY8" fmla="*/ 2505075 h 2505075"/>
              <a:gd name="connsiteX9" fmla="*/ 0 w 12192000"/>
              <a:gd name="connsiteY9" fmla="*/ 609528 h 2505075"/>
              <a:gd name="connsiteX0" fmla="*/ 0 w 12192000"/>
              <a:gd name="connsiteY0" fmla="*/ 2028752 h 3924299"/>
              <a:gd name="connsiteX1" fmla="*/ 3086100 w 12192000"/>
              <a:gd name="connsiteY1" fmla="*/ 2019299 h 3924299"/>
              <a:gd name="connsiteX2" fmla="*/ 4448175 w 12192000"/>
              <a:gd name="connsiteY2" fmla="*/ 1419224 h 3924299"/>
              <a:gd name="connsiteX3" fmla="*/ 6410325 w 12192000"/>
              <a:gd name="connsiteY3" fmla="*/ 1676400 h 3924299"/>
              <a:gd name="connsiteX4" fmla="*/ 8181975 w 12192000"/>
              <a:gd name="connsiteY4" fmla="*/ 0 h 3924299"/>
              <a:gd name="connsiteX5" fmla="*/ 10296525 w 12192000"/>
              <a:gd name="connsiteY5" fmla="*/ 1866900 h 3924299"/>
              <a:gd name="connsiteX6" fmla="*/ 12192000 w 12192000"/>
              <a:gd name="connsiteY6" fmla="*/ 2028752 h 3924299"/>
              <a:gd name="connsiteX7" fmla="*/ 12192000 w 12192000"/>
              <a:gd name="connsiteY7" fmla="*/ 3924299 h 3924299"/>
              <a:gd name="connsiteX8" fmla="*/ 0 w 12192000"/>
              <a:gd name="connsiteY8" fmla="*/ 3924299 h 3924299"/>
              <a:gd name="connsiteX9" fmla="*/ 0 w 12192000"/>
              <a:gd name="connsiteY9" fmla="*/ 2028752 h 3924299"/>
              <a:gd name="connsiteX0" fmla="*/ 0 w 12192000"/>
              <a:gd name="connsiteY0" fmla="*/ 2028752 h 3924299"/>
              <a:gd name="connsiteX1" fmla="*/ 3086100 w 12192000"/>
              <a:gd name="connsiteY1" fmla="*/ 2019299 h 3924299"/>
              <a:gd name="connsiteX2" fmla="*/ 4448175 w 12192000"/>
              <a:gd name="connsiteY2" fmla="*/ 1419224 h 3924299"/>
              <a:gd name="connsiteX3" fmla="*/ 6410325 w 12192000"/>
              <a:gd name="connsiteY3" fmla="*/ 1676400 h 3924299"/>
              <a:gd name="connsiteX4" fmla="*/ 8181975 w 12192000"/>
              <a:gd name="connsiteY4" fmla="*/ 0 h 3924299"/>
              <a:gd name="connsiteX5" fmla="*/ 9648825 w 12192000"/>
              <a:gd name="connsiteY5" fmla="*/ 790575 h 3924299"/>
              <a:gd name="connsiteX6" fmla="*/ 12192000 w 12192000"/>
              <a:gd name="connsiteY6" fmla="*/ 2028752 h 3924299"/>
              <a:gd name="connsiteX7" fmla="*/ 12192000 w 12192000"/>
              <a:gd name="connsiteY7" fmla="*/ 3924299 h 3924299"/>
              <a:gd name="connsiteX8" fmla="*/ 0 w 12192000"/>
              <a:gd name="connsiteY8" fmla="*/ 3924299 h 3924299"/>
              <a:gd name="connsiteX9" fmla="*/ 0 w 12192000"/>
              <a:gd name="connsiteY9" fmla="*/ 2028752 h 3924299"/>
              <a:gd name="connsiteX0" fmla="*/ 0 w 12192000"/>
              <a:gd name="connsiteY0" fmla="*/ 2857500 h 4753047"/>
              <a:gd name="connsiteX1" fmla="*/ 3086100 w 12192000"/>
              <a:gd name="connsiteY1" fmla="*/ 2848047 h 4753047"/>
              <a:gd name="connsiteX2" fmla="*/ 4448175 w 12192000"/>
              <a:gd name="connsiteY2" fmla="*/ 2247972 h 4753047"/>
              <a:gd name="connsiteX3" fmla="*/ 6410325 w 12192000"/>
              <a:gd name="connsiteY3" fmla="*/ 2505148 h 4753047"/>
              <a:gd name="connsiteX4" fmla="*/ 8181975 w 12192000"/>
              <a:gd name="connsiteY4" fmla="*/ 828748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86100 w 12192000"/>
              <a:gd name="connsiteY1" fmla="*/ 2848047 h 4753047"/>
              <a:gd name="connsiteX2" fmla="*/ 4448175 w 12192000"/>
              <a:gd name="connsiteY2" fmla="*/ 2247972 h 4753047"/>
              <a:gd name="connsiteX3" fmla="*/ 6410325 w 12192000"/>
              <a:gd name="connsiteY3" fmla="*/ 2505148 h 4753047"/>
              <a:gd name="connsiteX4" fmla="*/ 8181975 w 12192000"/>
              <a:gd name="connsiteY4" fmla="*/ 828748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86100 w 12192000"/>
              <a:gd name="connsiteY1" fmla="*/ 2848047 h 4753047"/>
              <a:gd name="connsiteX2" fmla="*/ 4448175 w 12192000"/>
              <a:gd name="connsiteY2" fmla="*/ 2247972 h 4753047"/>
              <a:gd name="connsiteX3" fmla="*/ 6410325 w 12192000"/>
              <a:gd name="connsiteY3" fmla="*/ 2505148 h 4753047"/>
              <a:gd name="connsiteX4" fmla="*/ 8220075 w 12192000"/>
              <a:gd name="connsiteY4" fmla="*/ 800173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57525 w 12192000"/>
              <a:gd name="connsiteY1" fmla="*/ 2867097 h 4753047"/>
              <a:gd name="connsiteX2" fmla="*/ 4448175 w 12192000"/>
              <a:gd name="connsiteY2" fmla="*/ 2247972 h 4753047"/>
              <a:gd name="connsiteX3" fmla="*/ 6410325 w 12192000"/>
              <a:gd name="connsiteY3" fmla="*/ 2505148 h 4753047"/>
              <a:gd name="connsiteX4" fmla="*/ 8220075 w 12192000"/>
              <a:gd name="connsiteY4" fmla="*/ 800173 h 4753047"/>
              <a:gd name="connsiteX5" fmla="*/ 9648825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 name="connsiteX0" fmla="*/ 0 w 12192000"/>
              <a:gd name="connsiteY0" fmla="*/ 2857500 h 4753047"/>
              <a:gd name="connsiteX1" fmla="*/ 3057525 w 12192000"/>
              <a:gd name="connsiteY1" fmla="*/ 2867097 h 4753047"/>
              <a:gd name="connsiteX2" fmla="*/ 4448175 w 12192000"/>
              <a:gd name="connsiteY2" fmla="*/ 2247972 h 4753047"/>
              <a:gd name="connsiteX3" fmla="*/ 6410325 w 12192000"/>
              <a:gd name="connsiteY3" fmla="*/ 2505148 h 4753047"/>
              <a:gd name="connsiteX4" fmla="*/ 8220075 w 12192000"/>
              <a:gd name="connsiteY4" fmla="*/ 800173 h 4753047"/>
              <a:gd name="connsiteX5" fmla="*/ 9612611 w 12192000"/>
              <a:gd name="connsiteY5" fmla="*/ 1619323 h 4753047"/>
              <a:gd name="connsiteX6" fmla="*/ 12192000 w 12192000"/>
              <a:gd name="connsiteY6" fmla="*/ 0 h 4753047"/>
              <a:gd name="connsiteX7" fmla="*/ 12192000 w 12192000"/>
              <a:gd name="connsiteY7" fmla="*/ 4753047 h 4753047"/>
              <a:gd name="connsiteX8" fmla="*/ 0 w 12192000"/>
              <a:gd name="connsiteY8" fmla="*/ 4753047 h 4753047"/>
              <a:gd name="connsiteX9" fmla="*/ 0 w 12192000"/>
              <a:gd name="connsiteY9" fmla="*/ 2857500 h 475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753047">
                <a:moveTo>
                  <a:pt x="0" y="2857500"/>
                </a:moveTo>
                <a:lnTo>
                  <a:pt x="3057525" y="2867097"/>
                </a:lnTo>
                <a:lnTo>
                  <a:pt x="4448175" y="2247972"/>
                </a:lnTo>
                <a:lnTo>
                  <a:pt x="6410325" y="2505148"/>
                </a:lnTo>
                <a:lnTo>
                  <a:pt x="8220075" y="800173"/>
                </a:lnTo>
                <a:lnTo>
                  <a:pt x="9612611" y="1619323"/>
                </a:lnTo>
                <a:lnTo>
                  <a:pt x="12192000" y="0"/>
                </a:lnTo>
                <a:lnTo>
                  <a:pt x="12192000" y="4753047"/>
                </a:lnTo>
                <a:lnTo>
                  <a:pt x="0" y="4753047"/>
                </a:lnTo>
                <a:lnTo>
                  <a:pt x="0" y="28575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ssistant Bold" panose="020B0604020202020204" charset="-79"/>
              <a:cs typeface="Assistant Bold" panose="020B0604020202020204" charset="-79"/>
            </a:endParaRPr>
          </a:p>
        </p:txBody>
      </p:sp>
      <p:cxnSp>
        <p:nvCxnSpPr>
          <p:cNvPr id="61" name="Straight Connector 396">
            <a:extLst>
              <a:ext uri="{FF2B5EF4-FFF2-40B4-BE49-F238E27FC236}">
                <a16:creationId xmlns:a16="http://schemas.microsoft.com/office/drawing/2014/main" id="{00C5C4D6-77D7-4622-86FB-62E56839759F}"/>
              </a:ext>
            </a:extLst>
          </p:cNvPr>
          <p:cNvCxnSpPr>
            <a:cxnSpLocks/>
            <a:endCxn id="67" idx="2"/>
          </p:cNvCxnSpPr>
          <p:nvPr/>
        </p:nvCxnSpPr>
        <p:spPr>
          <a:xfrm>
            <a:off x="-20655" y="7500905"/>
            <a:ext cx="4500589"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397">
            <a:extLst>
              <a:ext uri="{FF2B5EF4-FFF2-40B4-BE49-F238E27FC236}">
                <a16:creationId xmlns:a16="http://schemas.microsoft.com/office/drawing/2014/main" id="{0984D304-CAF0-4BDF-B5B5-603B271BE787}"/>
              </a:ext>
            </a:extLst>
          </p:cNvPr>
          <p:cNvCxnSpPr>
            <a:cxnSpLocks/>
            <a:endCxn id="68" idx="3"/>
          </p:cNvCxnSpPr>
          <p:nvPr/>
        </p:nvCxnSpPr>
        <p:spPr>
          <a:xfrm flipV="1">
            <a:off x="4725483" y="6681515"/>
            <a:ext cx="1825051" cy="75269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 name="Straight Connector 398">
            <a:extLst>
              <a:ext uri="{FF2B5EF4-FFF2-40B4-BE49-F238E27FC236}">
                <a16:creationId xmlns:a16="http://schemas.microsoft.com/office/drawing/2014/main" id="{602D13E3-CDBA-4B8A-AD3D-DB93744403D6}"/>
              </a:ext>
            </a:extLst>
          </p:cNvPr>
          <p:cNvCxnSpPr>
            <a:cxnSpLocks/>
            <a:endCxn id="69" idx="5"/>
          </p:cNvCxnSpPr>
          <p:nvPr/>
        </p:nvCxnSpPr>
        <p:spPr>
          <a:xfrm>
            <a:off x="6637351" y="6605936"/>
            <a:ext cx="3035109" cy="41478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 name="Straight Connector 399">
            <a:extLst>
              <a:ext uri="{FF2B5EF4-FFF2-40B4-BE49-F238E27FC236}">
                <a16:creationId xmlns:a16="http://schemas.microsoft.com/office/drawing/2014/main" id="{FDF669B6-FB32-43FE-A984-350017CE0586}"/>
              </a:ext>
            </a:extLst>
          </p:cNvPr>
          <p:cNvCxnSpPr>
            <a:cxnSpLocks/>
            <a:stCxn id="69" idx="6"/>
            <a:endCxn id="70" idx="3"/>
          </p:cNvCxnSpPr>
          <p:nvPr/>
        </p:nvCxnSpPr>
        <p:spPr>
          <a:xfrm flipV="1">
            <a:off x="9708420" y="4593478"/>
            <a:ext cx="2434086" cy="234200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 name="Straight Connector 400">
            <a:extLst>
              <a:ext uri="{FF2B5EF4-FFF2-40B4-BE49-F238E27FC236}">
                <a16:creationId xmlns:a16="http://schemas.microsoft.com/office/drawing/2014/main" id="{B3F8C88C-4823-4AA7-8B91-D785634DF2BB}"/>
              </a:ext>
            </a:extLst>
          </p:cNvPr>
          <p:cNvCxnSpPr>
            <a:cxnSpLocks/>
            <a:stCxn id="70" idx="6"/>
            <a:endCxn id="71" idx="1"/>
          </p:cNvCxnSpPr>
          <p:nvPr/>
        </p:nvCxnSpPr>
        <p:spPr>
          <a:xfrm>
            <a:off x="12352099" y="4508241"/>
            <a:ext cx="1977800" cy="108074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6" name="Straight Connector 401">
            <a:extLst>
              <a:ext uri="{FF2B5EF4-FFF2-40B4-BE49-F238E27FC236}">
                <a16:creationId xmlns:a16="http://schemas.microsoft.com/office/drawing/2014/main" id="{2BADBF00-C30B-49B4-AC3B-C49B8769A590}"/>
              </a:ext>
            </a:extLst>
          </p:cNvPr>
          <p:cNvCxnSpPr>
            <a:cxnSpLocks/>
            <a:stCxn id="71" idx="7"/>
          </p:cNvCxnSpPr>
          <p:nvPr/>
        </p:nvCxnSpPr>
        <p:spPr>
          <a:xfrm flipV="1">
            <a:off x="14503527" y="3243847"/>
            <a:ext cx="3759097" cy="234514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Oval 402">
            <a:extLst>
              <a:ext uri="{FF2B5EF4-FFF2-40B4-BE49-F238E27FC236}">
                <a16:creationId xmlns:a16="http://schemas.microsoft.com/office/drawing/2014/main" id="{02AD2764-7FE4-4B26-B994-69804CA38E51}"/>
              </a:ext>
            </a:extLst>
          </p:cNvPr>
          <p:cNvSpPr/>
          <p:nvPr/>
        </p:nvSpPr>
        <p:spPr>
          <a:xfrm>
            <a:off x="4479934" y="7380364"/>
            <a:ext cx="245550" cy="241081"/>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3600">
              <a:latin typeface="Assistant Bold" panose="020B0604020202020204" charset="-79"/>
              <a:cs typeface="Assistant Bold" panose="020B0604020202020204" charset="-79"/>
            </a:endParaRPr>
          </a:p>
        </p:txBody>
      </p:sp>
      <p:sp>
        <p:nvSpPr>
          <p:cNvPr id="68" name="Oval 403">
            <a:extLst>
              <a:ext uri="{FF2B5EF4-FFF2-40B4-BE49-F238E27FC236}">
                <a16:creationId xmlns:a16="http://schemas.microsoft.com/office/drawing/2014/main" id="{71ECBBDA-373E-43C7-A4B8-5EF2752CF273}"/>
              </a:ext>
            </a:extLst>
          </p:cNvPr>
          <p:cNvSpPr/>
          <p:nvPr/>
        </p:nvSpPr>
        <p:spPr>
          <a:xfrm>
            <a:off x="6514575" y="6475739"/>
            <a:ext cx="245550" cy="241081"/>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3600">
              <a:latin typeface="Assistant Bold" panose="020B0604020202020204" charset="-79"/>
              <a:cs typeface="Assistant Bold" panose="020B0604020202020204" charset="-79"/>
            </a:endParaRPr>
          </a:p>
        </p:txBody>
      </p:sp>
      <p:sp>
        <p:nvSpPr>
          <p:cNvPr id="69" name="Oval 404">
            <a:extLst>
              <a:ext uri="{FF2B5EF4-FFF2-40B4-BE49-F238E27FC236}">
                <a16:creationId xmlns:a16="http://schemas.microsoft.com/office/drawing/2014/main" id="{52A507E1-11DB-4918-8954-3F9597570DD2}"/>
              </a:ext>
            </a:extLst>
          </p:cNvPr>
          <p:cNvSpPr/>
          <p:nvPr/>
        </p:nvSpPr>
        <p:spPr>
          <a:xfrm>
            <a:off x="9462870" y="6814941"/>
            <a:ext cx="245550" cy="241081"/>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3600">
              <a:latin typeface="Assistant Bold" panose="020B0604020202020204" charset="-79"/>
              <a:cs typeface="Assistant Bold" panose="020B0604020202020204" charset="-79"/>
            </a:endParaRPr>
          </a:p>
        </p:txBody>
      </p:sp>
      <p:sp>
        <p:nvSpPr>
          <p:cNvPr id="70" name="Oval 405">
            <a:extLst>
              <a:ext uri="{FF2B5EF4-FFF2-40B4-BE49-F238E27FC236}">
                <a16:creationId xmlns:a16="http://schemas.microsoft.com/office/drawing/2014/main" id="{FC527E14-1983-46D8-B296-81798108E133}"/>
              </a:ext>
            </a:extLst>
          </p:cNvPr>
          <p:cNvSpPr/>
          <p:nvPr/>
        </p:nvSpPr>
        <p:spPr>
          <a:xfrm>
            <a:off x="12106546" y="4387703"/>
            <a:ext cx="245550" cy="241081"/>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3600">
              <a:latin typeface="Assistant Bold" panose="020B0604020202020204" charset="-79"/>
              <a:cs typeface="Assistant Bold" panose="020B0604020202020204" charset="-79"/>
            </a:endParaRPr>
          </a:p>
        </p:txBody>
      </p:sp>
      <p:sp>
        <p:nvSpPr>
          <p:cNvPr id="71" name="Oval 406">
            <a:extLst>
              <a:ext uri="{FF2B5EF4-FFF2-40B4-BE49-F238E27FC236}">
                <a16:creationId xmlns:a16="http://schemas.microsoft.com/office/drawing/2014/main" id="{FCEABF19-1A9B-45A3-B4EF-6506C8BB258A}"/>
              </a:ext>
            </a:extLst>
          </p:cNvPr>
          <p:cNvSpPr/>
          <p:nvPr/>
        </p:nvSpPr>
        <p:spPr>
          <a:xfrm>
            <a:off x="14293935" y="5553686"/>
            <a:ext cx="245550" cy="241081"/>
          </a:xfrm>
          <a:prstGeom prst="ellipse">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3600">
              <a:latin typeface="Assistant Bold" panose="020B0604020202020204" charset="-79"/>
              <a:cs typeface="Assistant Bold" panose="020B0604020202020204" charset="-79"/>
            </a:endParaRPr>
          </a:p>
        </p:txBody>
      </p:sp>
      <p:sp>
        <p:nvSpPr>
          <p:cNvPr id="72" name="TextBox 407">
            <a:extLst>
              <a:ext uri="{FF2B5EF4-FFF2-40B4-BE49-F238E27FC236}">
                <a16:creationId xmlns:a16="http://schemas.microsoft.com/office/drawing/2014/main" id="{D5197B60-6688-4AB5-B386-387B17440A20}"/>
              </a:ext>
            </a:extLst>
          </p:cNvPr>
          <p:cNvSpPr txBox="1"/>
          <p:nvPr/>
        </p:nvSpPr>
        <p:spPr>
          <a:xfrm>
            <a:off x="6079118" y="5513895"/>
            <a:ext cx="1116471" cy="769442"/>
          </a:xfrm>
          <a:prstGeom prst="rect">
            <a:avLst/>
          </a:prstGeom>
          <a:noFill/>
        </p:spPr>
        <p:txBody>
          <a:bodyPr wrap="square" rtlCol="0" anchor="ctr">
            <a:spAutoFit/>
          </a:bodyPr>
          <a:lstStyle/>
          <a:p>
            <a:pPr algn="ctr"/>
            <a:r>
              <a:rPr lang="en-US" altLang="ko-KR" sz="4400" b="1" dirty="0">
                <a:solidFill>
                  <a:schemeClr val="accent4"/>
                </a:solidFill>
                <a:latin typeface="Assistant Bold" panose="020B0604020202020204" charset="-79"/>
                <a:cs typeface="Assistant Bold" panose="020B0604020202020204" charset="-79"/>
              </a:rPr>
              <a:t>02</a:t>
            </a:r>
            <a:endParaRPr lang="ko-KR" altLang="en-US" sz="4400" b="1" dirty="0">
              <a:solidFill>
                <a:schemeClr val="accent4"/>
              </a:solidFill>
              <a:latin typeface="Assistant Bold" panose="020B0604020202020204" charset="-79"/>
              <a:cs typeface="Assistant Bold" panose="020B0604020202020204" charset="-79"/>
            </a:endParaRPr>
          </a:p>
        </p:txBody>
      </p:sp>
      <p:sp>
        <p:nvSpPr>
          <p:cNvPr id="73" name="TextBox 408">
            <a:extLst>
              <a:ext uri="{FF2B5EF4-FFF2-40B4-BE49-F238E27FC236}">
                <a16:creationId xmlns:a16="http://schemas.microsoft.com/office/drawing/2014/main" id="{49420724-C0B8-42E4-B365-3F6401588D6E}"/>
              </a:ext>
            </a:extLst>
          </p:cNvPr>
          <p:cNvSpPr txBox="1"/>
          <p:nvPr/>
        </p:nvSpPr>
        <p:spPr>
          <a:xfrm>
            <a:off x="9023677" y="7457621"/>
            <a:ext cx="1116471" cy="769442"/>
          </a:xfrm>
          <a:prstGeom prst="rect">
            <a:avLst/>
          </a:prstGeom>
          <a:noFill/>
        </p:spPr>
        <p:txBody>
          <a:bodyPr wrap="square" rtlCol="0" anchor="ctr">
            <a:spAutoFit/>
          </a:bodyPr>
          <a:lstStyle/>
          <a:p>
            <a:pPr algn="ctr"/>
            <a:r>
              <a:rPr lang="en-US" altLang="ko-KR" sz="4400" b="1" dirty="0">
                <a:solidFill>
                  <a:schemeClr val="bg1"/>
                </a:solidFill>
                <a:latin typeface="Assistant Bold" panose="020B0604020202020204" charset="-79"/>
                <a:cs typeface="Assistant Bold" panose="020B0604020202020204" charset="-79"/>
              </a:rPr>
              <a:t>03</a:t>
            </a:r>
            <a:endParaRPr lang="ko-KR" altLang="en-US" sz="4400" b="1" dirty="0">
              <a:solidFill>
                <a:schemeClr val="bg1"/>
              </a:solidFill>
              <a:latin typeface="Assistant Bold" panose="020B0604020202020204" charset="-79"/>
              <a:cs typeface="Assistant Bold" panose="020B0604020202020204" charset="-79"/>
            </a:endParaRPr>
          </a:p>
        </p:txBody>
      </p:sp>
      <p:sp>
        <p:nvSpPr>
          <p:cNvPr id="74" name="TextBox 409">
            <a:extLst>
              <a:ext uri="{FF2B5EF4-FFF2-40B4-BE49-F238E27FC236}">
                <a16:creationId xmlns:a16="http://schemas.microsoft.com/office/drawing/2014/main" id="{61699C90-6098-4065-BCF8-AA93884EFD77}"/>
              </a:ext>
            </a:extLst>
          </p:cNvPr>
          <p:cNvSpPr txBox="1"/>
          <p:nvPr/>
        </p:nvSpPr>
        <p:spPr>
          <a:xfrm>
            <a:off x="11671089" y="3258964"/>
            <a:ext cx="1116471" cy="769442"/>
          </a:xfrm>
          <a:prstGeom prst="rect">
            <a:avLst/>
          </a:prstGeom>
          <a:noFill/>
        </p:spPr>
        <p:txBody>
          <a:bodyPr wrap="square" rtlCol="0" anchor="ctr">
            <a:spAutoFit/>
          </a:bodyPr>
          <a:lstStyle/>
          <a:p>
            <a:pPr algn="ctr"/>
            <a:r>
              <a:rPr lang="en-US" altLang="ko-KR" sz="4400" b="1" dirty="0">
                <a:solidFill>
                  <a:schemeClr val="accent4"/>
                </a:solidFill>
                <a:latin typeface="Assistant Bold" panose="020B0604020202020204" charset="-79"/>
                <a:cs typeface="Assistant Bold" panose="020B0604020202020204" charset="-79"/>
              </a:rPr>
              <a:t>04</a:t>
            </a:r>
            <a:endParaRPr lang="ko-KR" altLang="en-US" sz="4400" b="1" dirty="0">
              <a:solidFill>
                <a:schemeClr val="accent4"/>
              </a:solidFill>
              <a:latin typeface="Assistant Bold" panose="020B0604020202020204" charset="-79"/>
              <a:cs typeface="Assistant Bold" panose="020B0604020202020204" charset="-79"/>
            </a:endParaRPr>
          </a:p>
        </p:txBody>
      </p:sp>
      <p:sp>
        <p:nvSpPr>
          <p:cNvPr id="75" name="TextBox 410">
            <a:extLst>
              <a:ext uri="{FF2B5EF4-FFF2-40B4-BE49-F238E27FC236}">
                <a16:creationId xmlns:a16="http://schemas.microsoft.com/office/drawing/2014/main" id="{6862D5EF-E5AF-41DF-8EF8-841F2AD45083}"/>
              </a:ext>
            </a:extLst>
          </p:cNvPr>
          <p:cNvSpPr txBox="1"/>
          <p:nvPr/>
        </p:nvSpPr>
        <p:spPr>
          <a:xfrm>
            <a:off x="14020800" y="5829300"/>
            <a:ext cx="1116471" cy="769442"/>
          </a:xfrm>
          <a:prstGeom prst="rect">
            <a:avLst/>
          </a:prstGeom>
          <a:noFill/>
        </p:spPr>
        <p:txBody>
          <a:bodyPr wrap="square" rtlCol="0" anchor="ctr">
            <a:spAutoFit/>
          </a:bodyPr>
          <a:lstStyle/>
          <a:p>
            <a:pPr algn="ctr"/>
            <a:r>
              <a:rPr lang="en-US" altLang="ko-KR" sz="4400" b="1" dirty="0">
                <a:solidFill>
                  <a:schemeClr val="bg1"/>
                </a:solidFill>
                <a:latin typeface="Assistant Bold" panose="020B0604020202020204" charset="-79"/>
                <a:cs typeface="Assistant Bold" panose="020B0604020202020204" charset="-79"/>
              </a:rPr>
              <a:t>05</a:t>
            </a:r>
            <a:endParaRPr lang="ko-KR" altLang="en-US" sz="4400" b="1" dirty="0">
              <a:solidFill>
                <a:schemeClr val="bg1"/>
              </a:solidFill>
              <a:latin typeface="Assistant Bold" panose="020B0604020202020204" charset="-79"/>
              <a:cs typeface="Assistant Bold" panose="020B0604020202020204" charset="-79"/>
            </a:endParaRPr>
          </a:p>
        </p:txBody>
      </p:sp>
      <p:grpSp>
        <p:nvGrpSpPr>
          <p:cNvPr id="76" name="Group 411">
            <a:extLst>
              <a:ext uri="{FF2B5EF4-FFF2-40B4-BE49-F238E27FC236}">
                <a16:creationId xmlns:a16="http://schemas.microsoft.com/office/drawing/2014/main" id="{C7CB0839-7BA7-4B63-8980-E9A966FF1FB6}"/>
              </a:ext>
            </a:extLst>
          </p:cNvPr>
          <p:cNvGrpSpPr/>
          <p:nvPr/>
        </p:nvGrpSpPr>
        <p:grpSpPr>
          <a:xfrm>
            <a:off x="7017077" y="3044057"/>
            <a:ext cx="3621179" cy="3098841"/>
            <a:chOff x="972880" y="3632214"/>
            <a:chExt cx="2010206" cy="1342577"/>
          </a:xfrm>
        </p:grpSpPr>
        <p:sp>
          <p:nvSpPr>
            <p:cNvPr id="77" name="TextBox 412">
              <a:extLst>
                <a:ext uri="{FF2B5EF4-FFF2-40B4-BE49-F238E27FC236}">
                  <a16:creationId xmlns:a16="http://schemas.microsoft.com/office/drawing/2014/main" id="{7B63F806-2647-4D94-899F-2DF8DECB4BD4}"/>
                </a:ext>
              </a:extLst>
            </p:cNvPr>
            <p:cNvSpPr txBox="1"/>
            <p:nvPr/>
          </p:nvSpPr>
          <p:spPr>
            <a:xfrm>
              <a:off x="993672" y="3632214"/>
              <a:ext cx="1989414" cy="480796"/>
            </a:xfrm>
            <a:prstGeom prst="rect">
              <a:avLst/>
            </a:prstGeom>
            <a:noFill/>
          </p:spPr>
          <p:txBody>
            <a:bodyPr wrap="square" rtlCol="0">
              <a:spAutoFit/>
            </a:bodyPr>
            <a:lstStyle/>
            <a:p>
              <a:r>
                <a:rPr lang="es-ES" altLang="ko-KR" sz="2000" b="1" dirty="0">
                  <a:solidFill>
                    <a:schemeClr val="tx1">
                      <a:lumMod val="75000"/>
                      <a:lumOff val="25000"/>
                    </a:schemeClr>
                  </a:solidFill>
                  <a:latin typeface="Assistant Bold" panose="020B0604020202020204" charset="-79"/>
                  <a:cs typeface="Assistant Bold" panose="020B0604020202020204" charset="-79"/>
                </a:rPr>
                <a:t>Negociación de las subvenciones</a:t>
              </a:r>
            </a:p>
          </p:txBody>
        </p:sp>
        <p:sp>
          <p:nvSpPr>
            <p:cNvPr id="78" name="TextBox 413">
              <a:extLst>
                <a:ext uri="{FF2B5EF4-FFF2-40B4-BE49-F238E27FC236}">
                  <a16:creationId xmlns:a16="http://schemas.microsoft.com/office/drawing/2014/main" id="{A6BE2D84-D035-4828-98A7-CADE152505DE}"/>
                </a:ext>
              </a:extLst>
            </p:cNvPr>
            <p:cNvSpPr txBox="1"/>
            <p:nvPr/>
          </p:nvSpPr>
          <p:spPr>
            <a:xfrm>
              <a:off x="972880" y="3974707"/>
              <a:ext cx="1989414" cy="1000084"/>
            </a:xfrm>
            <a:prstGeom prst="rect">
              <a:avLst/>
            </a:prstGeom>
            <a:noFill/>
          </p:spPr>
          <p:txBody>
            <a:bodyPr wrap="square" rtlCol="0">
              <a:spAutoFit/>
            </a:bodyPr>
            <a:lstStyle/>
            <a:p>
              <a:r>
                <a:rPr lang="es-ES" altLang="ko-KR" dirty="0">
                  <a:solidFill>
                    <a:schemeClr val="tx1">
                      <a:lumMod val="75000"/>
                      <a:lumOff val="25000"/>
                    </a:schemeClr>
                  </a:solidFill>
                  <a:latin typeface="Assistant Bold" panose="020B0604020202020204" charset="-79"/>
                  <a:cs typeface="Assistant Bold" panose="020B0604020202020204" charset="-79"/>
                </a:rPr>
                <a:t>El MCP debe comprender el</a:t>
              </a:r>
            </a:p>
            <a:p>
              <a:r>
                <a:rPr lang="es-ES" altLang="ko-KR" dirty="0">
                  <a:solidFill>
                    <a:schemeClr val="tx1">
                      <a:lumMod val="75000"/>
                      <a:lumOff val="25000"/>
                    </a:schemeClr>
                  </a:solidFill>
                  <a:latin typeface="Assistant Bold" panose="020B0604020202020204" charset="-79"/>
                  <a:cs typeface="Assistant Bold" panose="020B0604020202020204" charset="-79"/>
                </a:rPr>
                <a:t>acuerdo de subvención en su totalidad antes de firmarlo, para que todos los miembros</a:t>
              </a:r>
            </a:p>
            <a:p>
              <a:r>
                <a:rPr lang="es-ES" altLang="ko-KR" dirty="0">
                  <a:solidFill>
                    <a:schemeClr val="tx1">
                      <a:lumMod val="75000"/>
                      <a:lumOff val="25000"/>
                    </a:schemeClr>
                  </a:solidFill>
                  <a:latin typeface="Assistant Bold" panose="020B0604020202020204" charset="-79"/>
                  <a:cs typeface="Assistant Bold" panose="020B0604020202020204" charset="-79"/>
                </a:rPr>
                <a:t>conozcan las principales actividades del programa, los objetivos y el presupuesto antes</a:t>
              </a:r>
            </a:p>
            <a:p>
              <a:r>
                <a:rPr lang="es-ES" altLang="ko-KR" dirty="0">
                  <a:solidFill>
                    <a:schemeClr val="tx1">
                      <a:lumMod val="75000"/>
                      <a:lumOff val="25000"/>
                    </a:schemeClr>
                  </a:solidFill>
                  <a:latin typeface="Assistant Bold" panose="020B0604020202020204" charset="-79"/>
                  <a:cs typeface="Assistant Bold" panose="020B0604020202020204" charset="-79"/>
                </a:rPr>
                <a:t>de iniciar su ejecución.</a:t>
              </a:r>
            </a:p>
          </p:txBody>
        </p:sp>
      </p:grpSp>
      <p:grpSp>
        <p:nvGrpSpPr>
          <p:cNvPr id="79" name="Group 414">
            <a:extLst>
              <a:ext uri="{FF2B5EF4-FFF2-40B4-BE49-F238E27FC236}">
                <a16:creationId xmlns:a16="http://schemas.microsoft.com/office/drawing/2014/main" id="{3FBAC58A-0C6F-48B1-B726-AB49C666EBE4}"/>
              </a:ext>
            </a:extLst>
          </p:cNvPr>
          <p:cNvGrpSpPr/>
          <p:nvPr/>
        </p:nvGrpSpPr>
        <p:grpSpPr>
          <a:xfrm>
            <a:off x="10394922" y="7157718"/>
            <a:ext cx="3463555" cy="2448962"/>
            <a:chOff x="993672" y="3632214"/>
            <a:chExt cx="1989414" cy="1663336"/>
          </a:xfrm>
        </p:grpSpPr>
        <p:sp>
          <p:nvSpPr>
            <p:cNvPr id="80" name="TextBox 415">
              <a:extLst>
                <a:ext uri="{FF2B5EF4-FFF2-40B4-BE49-F238E27FC236}">
                  <a16:creationId xmlns:a16="http://schemas.microsoft.com/office/drawing/2014/main" id="{387A61A1-7B13-4D59-B2E9-51936EAEF60E}"/>
                </a:ext>
              </a:extLst>
            </p:cNvPr>
            <p:cNvSpPr txBox="1"/>
            <p:nvPr/>
          </p:nvSpPr>
          <p:spPr>
            <a:xfrm>
              <a:off x="993672" y="3632214"/>
              <a:ext cx="1989414" cy="480796"/>
            </a:xfrm>
            <a:prstGeom prst="rect">
              <a:avLst/>
            </a:prstGeom>
            <a:noFill/>
          </p:spPr>
          <p:txBody>
            <a:bodyPr wrap="square" rtlCol="0">
              <a:spAutoFit/>
            </a:bodyPr>
            <a:lstStyle/>
            <a:p>
              <a:r>
                <a:rPr lang="es-ES" altLang="ko-KR" sz="2000" b="1" dirty="0">
                  <a:solidFill>
                    <a:schemeClr val="bg1"/>
                  </a:solidFill>
                  <a:latin typeface="Assistant Bold" panose="020B0604020202020204" charset="-79"/>
                  <a:cs typeface="Assistant Bold" panose="020B0604020202020204" charset="-79"/>
                </a:rPr>
                <a:t>Ejecución de la subvención</a:t>
              </a:r>
            </a:p>
          </p:txBody>
        </p:sp>
        <p:sp>
          <p:nvSpPr>
            <p:cNvPr id="81" name="TextBox 416">
              <a:extLst>
                <a:ext uri="{FF2B5EF4-FFF2-40B4-BE49-F238E27FC236}">
                  <a16:creationId xmlns:a16="http://schemas.microsoft.com/office/drawing/2014/main" id="{6C4F2E61-FB69-4A0F-B5DA-72E1FE0C2B8E}"/>
                </a:ext>
              </a:extLst>
            </p:cNvPr>
            <p:cNvSpPr txBox="1"/>
            <p:nvPr/>
          </p:nvSpPr>
          <p:spPr>
            <a:xfrm>
              <a:off x="993672" y="3915873"/>
              <a:ext cx="1989414" cy="1379677"/>
            </a:xfrm>
            <a:prstGeom prst="rect">
              <a:avLst/>
            </a:prstGeom>
            <a:noFill/>
          </p:spPr>
          <p:txBody>
            <a:bodyPr wrap="square" rtlCol="0">
              <a:spAutoFit/>
            </a:bodyPr>
            <a:lstStyle/>
            <a:p>
              <a:pPr marL="285750" indent="-285750">
                <a:buFont typeface="Arial" panose="020B0604020202020204" pitchFamily="34" charset="0"/>
                <a:buChar char="•"/>
              </a:pPr>
              <a:r>
                <a:rPr lang="es-ES" altLang="ko-KR" dirty="0">
                  <a:solidFill>
                    <a:schemeClr val="bg1"/>
                  </a:solidFill>
                  <a:latin typeface="Assistant Bold" panose="020B0604020202020204" charset="-79"/>
                  <a:cs typeface="Assistant Bold" panose="020B0604020202020204" charset="-79"/>
                </a:rPr>
                <a:t>Conocer las subvenciones propias.</a:t>
              </a:r>
            </a:p>
            <a:p>
              <a:pPr marL="285750" indent="-285750">
                <a:buFont typeface="Arial" panose="020B0604020202020204" pitchFamily="34" charset="0"/>
                <a:buChar char="•"/>
              </a:pPr>
              <a:r>
                <a:rPr lang="es-ES" altLang="ko-KR" dirty="0">
                  <a:solidFill>
                    <a:schemeClr val="bg1"/>
                  </a:solidFill>
                  <a:latin typeface="Assistant Bold" panose="020B0604020202020204" charset="-79"/>
                  <a:cs typeface="Assistant Bold" panose="020B0604020202020204" charset="-79"/>
                </a:rPr>
                <a:t>Apoyar al RP.</a:t>
              </a:r>
            </a:p>
            <a:p>
              <a:pPr marL="285750" indent="-285750">
                <a:buFont typeface="Arial" panose="020B0604020202020204" pitchFamily="34" charset="0"/>
                <a:buChar char="•"/>
              </a:pPr>
              <a:r>
                <a:rPr lang="es-ES" altLang="ko-KR" dirty="0">
                  <a:solidFill>
                    <a:schemeClr val="bg1"/>
                  </a:solidFill>
                  <a:latin typeface="Assistant Bold" panose="020B0604020202020204" charset="-79"/>
                  <a:cs typeface="Assistant Bold" panose="020B0604020202020204" charset="-79"/>
                </a:rPr>
                <a:t>Autorizar cambios importantes</a:t>
              </a:r>
            </a:p>
            <a:p>
              <a:pPr marL="285750" indent="-285750">
                <a:buFont typeface="Arial" panose="020B0604020202020204" pitchFamily="34" charset="0"/>
                <a:buChar char="•"/>
              </a:pPr>
              <a:r>
                <a:rPr lang="es-ES" altLang="ko-KR" dirty="0">
                  <a:solidFill>
                    <a:schemeClr val="bg1"/>
                  </a:solidFill>
                  <a:latin typeface="Assistant Bold" panose="020B0604020202020204" charset="-79"/>
                  <a:cs typeface="Assistant Bold" panose="020B0604020202020204" charset="-79"/>
                </a:rPr>
                <a:t>Facilitar asistencia técnica </a:t>
              </a:r>
            </a:p>
            <a:p>
              <a:r>
                <a:rPr lang="es-ES" altLang="ko-KR" dirty="0">
                  <a:solidFill>
                    <a:schemeClr val="bg1"/>
                  </a:solidFill>
                  <a:latin typeface="Assistant Bold" panose="020B0604020202020204" charset="-79"/>
                  <a:cs typeface="Assistant Bold" panose="020B0604020202020204" charset="-79"/>
                </a:rPr>
                <a:t>  </a:t>
              </a:r>
            </a:p>
          </p:txBody>
        </p:sp>
      </p:grpSp>
      <p:grpSp>
        <p:nvGrpSpPr>
          <p:cNvPr id="82" name="Group 417">
            <a:extLst>
              <a:ext uri="{FF2B5EF4-FFF2-40B4-BE49-F238E27FC236}">
                <a16:creationId xmlns:a16="http://schemas.microsoft.com/office/drawing/2014/main" id="{9D4204B2-1B33-463A-B434-D6F9E9D5B9CA}"/>
              </a:ext>
            </a:extLst>
          </p:cNvPr>
          <p:cNvGrpSpPr/>
          <p:nvPr/>
        </p:nvGrpSpPr>
        <p:grpSpPr>
          <a:xfrm>
            <a:off x="12950914" y="2574407"/>
            <a:ext cx="3968232" cy="2171963"/>
            <a:chOff x="993672" y="3632214"/>
            <a:chExt cx="1989414" cy="1475198"/>
          </a:xfrm>
        </p:grpSpPr>
        <p:sp>
          <p:nvSpPr>
            <p:cNvPr id="83" name="TextBox 418">
              <a:extLst>
                <a:ext uri="{FF2B5EF4-FFF2-40B4-BE49-F238E27FC236}">
                  <a16:creationId xmlns:a16="http://schemas.microsoft.com/office/drawing/2014/main" id="{757187C4-7F4B-4D55-9C4F-65B72A96321C}"/>
                </a:ext>
              </a:extLst>
            </p:cNvPr>
            <p:cNvSpPr txBox="1"/>
            <p:nvPr/>
          </p:nvSpPr>
          <p:spPr>
            <a:xfrm>
              <a:off x="993672" y="3632214"/>
              <a:ext cx="1989414" cy="271755"/>
            </a:xfrm>
            <a:prstGeom prst="rect">
              <a:avLst/>
            </a:prstGeom>
            <a:noFill/>
          </p:spPr>
          <p:txBody>
            <a:bodyPr wrap="square" rtlCol="0">
              <a:spAutoFit/>
            </a:bodyPr>
            <a:lstStyle/>
            <a:p>
              <a:r>
                <a:rPr lang="es-ES" altLang="ko-KR" sz="2000" b="1" dirty="0">
                  <a:solidFill>
                    <a:schemeClr val="tx1">
                      <a:lumMod val="75000"/>
                      <a:lumOff val="25000"/>
                    </a:schemeClr>
                  </a:solidFill>
                  <a:latin typeface="Assistant Bold" panose="020B0604020202020204" charset="-79"/>
                  <a:cs typeface="Assistant Bold" panose="020B0604020202020204" charset="-79"/>
                </a:rPr>
                <a:t>Fase 2 y MCF</a:t>
              </a:r>
            </a:p>
          </p:txBody>
        </p:sp>
        <p:sp>
          <p:nvSpPr>
            <p:cNvPr id="84" name="TextBox 419">
              <a:extLst>
                <a:ext uri="{FF2B5EF4-FFF2-40B4-BE49-F238E27FC236}">
                  <a16:creationId xmlns:a16="http://schemas.microsoft.com/office/drawing/2014/main" id="{69458178-6D3C-4A36-A064-152A9CD01FCA}"/>
                </a:ext>
              </a:extLst>
            </p:cNvPr>
            <p:cNvSpPr txBox="1"/>
            <p:nvPr/>
          </p:nvSpPr>
          <p:spPr>
            <a:xfrm>
              <a:off x="993672" y="3915873"/>
              <a:ext cx="1698785" cy="1191539"/>
            </a:xfrm>
            <a:prstGeom prst="rect">
              <a:avLst/>
            </a:prstGeom>
            <a:noFill/>
          </p:spPr>
          <p:txBody>
            <a:bodyPr wrap="square" rtlCol="0">
              <a:spAutoFit/>
            </a:bodyPr>
            <a:lstStyle/>
            <a:p>
              <a:r>
                <a:rPr lang="es-ES" altLang="ko-KR" dirty="0">
                  <a:solidFill>
                    <a:schemeClr val="tx1">
                      <a:lumMod val="75000"/>
                      <a:lumOff val="25000"/>
                    </a:schemeClr>
                  </a:solidFill>
                  <a:latin typeface="Assistant Bold" panose="020B0604020202020204" charset="-79"/>
                  <a:cs typeface="Assistant Bold" panose="020B0604020202020204" charset="-79"/>
                </a:rPr>
                <a:t>El MCP prepara la solicitud para el Mecanismo de Continuación del Financiamiento en la Fase 2, y tiene la obligación de revisar el importe solicitado y/o seleccionar otro RP..  </a:t>
              </a:r>
            </a:p>
          </p:txBody>
        </p:sp>
      </p:grpSp>
      <p:grpSp>
        <p:nvGrpSpPr>
          <p:cNvPr id="85" name="Group 420">
            <a:extLst>
              <a:ext uri="{FF2B5EF4-FFF2-40B4-BE49-F238E27FC236}">
                <a16:creationId xmlns:a16="http://schemas.microsoft.com/office/drawing/2014/main" id="{C33405E5-2CBD-43B3-96A8-D24AE454FAFE}"/>
              </a:ext>
            </a:extLst>
          </p:cNvPr>
          <p:cNvGrpSpPr/>
          <p:nvPr/>
        </p:nvGrpSpPr>
        <p:grpSpPr>
          <a:xfrm>
            <a:off x="14146466" y="6614600"/>
            <a:ext cx="3759096" cy="3002960"/>
            <a:chOff x="993672" y="3632214"/>
            <a:chExt cx="1989414" cy="2039611"/>
          </a:xfrm>
        </p:grpSpPr>
        <p:sp>
          <p:nvSpPr>
            <p:cNvPr id="86" name="TextBox 421">
              <a:extLst>
                <a:ext uri="{FF2B5EF4-FFF2-40B4-BE49-F238E27FC236}">
                  <a16:creationId xmlns:a16="http://schemas.microsoft.com/office/drawing/2014/main" id="{FBA49B36-8EDF-461F-83B6-B26BE9B7A66A}"/>
                </a:ext>
              </a:extLst>
            </p:cNvPr>
            <p:cNvSpPr txBox="1"/>
            <p:nvPr/>
          </p:nvSpPr>
          <p:spPr>
            <a:xfrm>
              <a:off x="993672" y="3632214"/>
              <a:ext cx="1989414" cy="271755"/>
            </a:xfrm>
            <a:prstGeom prst="rect">
              <a:avLst/>
            </a:prstGeom>
            <a:noFill/>
          </p:spPr>
          <p:txBody>
            <a:bodyPr wrap="square" rtlCol="0">
              <a:spAutoFit/>
            </a:bodyPr>
            <a:lstStyle/>
            <a:p>
              <a:r>
                <a:rPr lang="es-ES" altLang="ko-KR" sz="2000" b="1" dirty="0">
                  <a:solidFill>
                    <a:schemeClr val="bg1"/>
                  </a:solidFill>
                  <a:latin typeface="Assistant Bold" panose="020B0604020202020204" charset="-79"/>
                  <a:cs typeface="Assistant Bold" panose="020B0604020202020204" charset="-79"/>
                </a:rPr>
                <a:t>Cierre de la subvención</a:t>
              </a:r>
            </a:p>
          </p:txBody>
        </p:sp>
        <p:sp>
          <p:nvSpPr>
            <p:cNvPr id="87" name="TextBox 422">
              <a:extLst>
                <a:ext uri="{FF2B5EF4-FFF2-40B4-BE49-F238E27FC236}">
                  <a16:creationId xmlns:a16="http://schemas.microsoft.com/office/drawing/2014/main" id="{94FA91D4-95AE-42E0-BBB8-17F40F4B8873}"/>
                </a:ext>
              </a:extLst>
            </p:cNvPr>
            <p:cNvSpPr txBox="1"/>
            <p:nvPr/>
          </p:nvSpPr>
          <p:spPr>
            <a:xfrm>
              <a:off x="993672" y="3915873"/>
              <a:ext cx="1989414" cy="1755952"/>
            </a:xfrm>
            <a:prstGeom prst="rect">
              <a:avLst/>
            </a:prstGeom>
            <a:noFill/>
          </p:spPr>
          <p:txBody>
            <a:bodyPr wrap="square" rtlCol="0">
              <a:spAutoFit/>
            </a:bodyPr>
            <a:lstStyle/>
            <a:p>
              <a:r>
                <a:rPr lang="es-ES" altLang="ko-KR" dirty="0">
                  <a:solidFill>
                    <a:schemeClr val="bg1"/>
                  </a:solidFill>
                  <a:latin typeface="Assistant Bold" panose="020B0604020202020204" charset="-79"/>
                  <a:cs typeface="Assistant Bold" panose="020B0604020202020204" charset="-79"/>
                </a:rPr>
                <a:t>La función de supervisión del MCP durante la ejecución de la subvención se prolonga a</a:t>
              </a:r>
            </a:p>
            <a:p>
              <a:r>
                <a:rPr lang="es-ES" altLang="ko-KR" dirty="0">
                  <a:solidFill>
                    <a:schemeClr val="bg1"/>
                  </a:solidFill>
                  <a:latin typeface="Assistant Bold" panose="020B0604020202020204" charset="-79"/>
                  <a:cs typeface="Assistant Bold" panose="020B0604020202020204" charset="-79"/>
                </a:rPr>
                <a:t>lo largo del período de cierre de la subvención. El MCP debe aprobar el plan de cierre y el presupuesto de</a:t>
              </a:r>
            </a:p>
            <a:p>
              <a:r>
                <a:rPr lang="es-ES" altLang="ko-KR" dirty="0">
                  <a:solidFill>
                    <a:schemeClr val="bg1"/>
                  </a:solidFill>
                  <a:latin typeface="Assistant Bold" panose="020B0604020202020204" charset="-79"/>
                  <a:cs typeface="Assistant Bold" panose="020B0604020202020204" charset="-79"/>
                </a:rPr>
                <a:t>cierre, incluido el plan del RP para distribuir o enajenar los bienes del programa.</a:t>
              </a:r>
            </a:p>
          </p:txBody>
        </p:sp>
      </p:grpSp>
      <p:sp>
        <p:nvSpPr>
          <p:cNvPr id="88" name="TextBox 423">
            <a:extLst>
              <a:ext uri="{FF2B5EF4-FFF2-40B4-BE49-F238E27FC236}">
                <a16:creationId xmlns:a16="http://schemas.microsoft.com/office/drawing/2014/main" id="{BB62FA6A-EEE5-44CD-B168-4BFBDF1A40A0}"/>
              </a:ext>
            </a:extLst>
          </p:cNvPr>
          <p:cNvSpPr txBox="1"/>
          <p:nvPr/>
        </p:nvSpPr>
        <p:spPr>
          <a:xfrm>
            <a:off x="3986383" y="8071205"/>
            <a:ext cx="1116471" cy="769442"/>
          </a:xfrm>
          <a:prstGeom prst="rect">
            <a:avLst/>
          </a:prstGeom>
          <a:noFill/>
        </p:spPr>
        <p:txBody>
          <a:bodyPr wrap="square" rtlCol="0" anchor="ctr">
            <a:spAutoFit/>
          </a:bodyPr>
          <a:lstStyle/>
          <a:p>
            <a:pPr algn="ctr"/>
            <a:r>
              <a:rPr lang="en-US" altLang="ko-KR" sz="4400" b="1" dirty="0">
                <a:solidFill>
                  <a:schemeClr val="bg1"/>
                </a:solidFill>
                <a:latin typeface="Assistant Bold" panose="020B0604020202020204" charset="-79"/>
                <a:cs typeface="Assistant Bold" panose="020B0604020202020204" charset="-79"/>
              </a:rPr>
              <a:t>01</a:t>
            </a:r>
            <a:endParaRPr lang="ko-KR" altLang="en-US" sz="4400" b="1" dirty="0">
              <a:solidFill>
                <a:schemeClr val="bg1"/>
              </a:solidFill>
              <a:latin typeface="Assistant Bold" panose="020B0604020202020204" charset="-79"/>
              <a:cs typeface="Assistant Bold" panose="020B0604020202020204" charset="-79"/>
            </a:endParaRPr>
          </a:p>
        </p:txBody>
      </p:sp>
      <p:grpSp>
        <p:nvGrpSpPr>
          <p:cNvPr id="89" name="Group 424">
            <a:extLst>
              <a:ext uri="{FF2B5EF4-FFF2-40B4-BE49-F238E27FC236}">
                <a16:creationId xmlns:a16="http://schemas.microsoft.com/office/drawing/2014/main" id="{2F35A65F-CB39-442E-8330-87CF5670EE6C}"/>
              </a:ext>
            </a:extLst>
          </p:cNvPr>
          <p:cNvGrpSpPr/>
          <p:nvPr/>
        </p:nvGrpSpPr>
        <p:grpSpPr>
          <a:xfrm>
            <a:off x="197290" y="7771306"/>
            <a:ext cx="3699424" cy="1894965"/>
            <a:chOff x="993672" y="3632214"/>
            <a:chExt cx="1989414" cy="1287060"/>
          </a:xfrm>
        </p:grpSpPr>
        <p:sp>
          <p:nvSpPr>
            <p:cNvPr id="90" name="TextBox 425">
              <a:extLst>
                <a:ext uri="{FF2B5EF4-FFF2-40B4-BE49-F238E27FC236}">
                  <a16:creationId xmlns:a16="http://schemas.microsoft.com/office/drawing/2014/main" id="{FD808E55-7EA3-4F3A-9ADC-27F96AF2466A}"/>
                </a:ext>
              </a:extLst>
            </p:cNvPr>
            <p:cNvSpPr txBox="1"/>
            <p:nvPr/>
          </p:nvSpPr>
          <p:spPr>
            <a:xfrm>
              <a:off x="993672" y="3632214"/>
              <a:ext cx="1989414" cy="271755"/>
            </a:xfrm>
            <a:prstGeom prst="rect">
              <a:avLst/>
            </a:prstGeom>
            <a:noFill/>
          </p:spPr>
          <p:txBody>
            <a:bodyPr wrap="square" rtlCol="0">
              <a:spAutoFit/>
            </a:bodyPr>
            <a:lstStyle/>
            <a:p>
              <a:pPr algn="r"/>
              <a:r>
                <a:rPr lang="es-ES" altLang="ko-KR" sz="2000" b="1">
                  <a:solidFill>
                    <a:schemeClr val="bg1"/>
                  </a:solidFill>
                  <a:latin typeface="Assistant Bold" panose="020B0604020202020204" charset="-79"/>
                  <a:cs typeface="Assistant Bold" panose="020B0604020202020204" charset="-79"/>
                </a:rPr>
                <a:t>Desarrollo de propuesta</a:t>
              </a:r>
            </a:p>
          </p:txBody>
        </p:sp>
        <p:sp>
          <p:nvSpPr>
            <p:cNvPr id="91" name="TextBox 426">
              <a:extLst>
                <a:ext uri="{FF2B5EF4-FFF2-40B4-BE49-F238E27FC236}">
                  <a16:creationId xmlns:a16="http://schemas.microsoft.com/office/drawing/2014/main" id="{F4EC3550-E92C-4601-8B53-58879EBDE5AC}"/>
                </a:ext>
              </a:extLst>
            </p:cNvPr>
            <p:cNvSpPr txBox="1"/>
            <p:nvPr/>
          </p:nvSpPr>
          <p:spPr>
            <a:xfrm>
              <a:off x="993672" y="3915873"/>
              <a:ext cx="1989414" cy="1003401"/>
            </a:xfrm>
            <a:prstGeom prst="rect">
              <a:avLst/>
            </a:prstGeom>
            <a:noFill/>
          </p:spPr>
          <p:txBody>
            <a:bodyPr wrap="square" rtlCol="0">
              <a:spAutoFit/>
            </a:bodyPr>
            <a:lstStyle/>
            <a:p>
              <a:pPr algn="r"/>
              <a:r>
                <a:rPr lang="es-ES" altLang="ko-KR" dirty="0">
                  <a:solidFill>
                    <a:schemeClr val="bg1"/>
                  </a:solidFill>
                  <a:latin typeface="Assistant Bold" panose="020B0604020202020204" charset="-79"/>
                  <a:cs typeface="Assistant Bold" panose="020B0604020202020204" charset="-79"/>
                </a:rPr>
                <a:t>El MCP se asegura de que haya recursos suficientes (humanos, económicos y técnicos)</a:t>
              </a:r>
            </a:p>
            <a:p>
              <a:pPr algn="r"/>
              <a:r>
                <a:rPr lang="es-ES" altLang="ko-KR" dirty="0">
                  <a:solidFill>
                    <a:schemeClr val="bg1"/>
                  </a:solidFill>
                  <a:latin typeface="Assistant Bold" panose="020B0604020202020204" charset="-79"/>
                  <a:cs typeface="Assistant Bold" panose="020B0604020202020204" charset="-79"/>
                </a:rPr>
                <a:t>para elaborar propuestas con éxitos..  </a:t>
              </a:r>
            </a:p>
          </p:txBody>
        </p:sp>
      </p:grpSp>
      <p:grpSp>
        <p:nvGrpSpPr>
          <p:cNvPr id="92" name="Group 427">
            <a:extLst>
              <a:ext uri="{FF2B5EF4-FFF2-40B4-BE49-F238E27FC236}">
                <a16:creationId xmlns:a16="http://schemas.microsoft.com/office/drawing/2014/main" id="{4CBB6DCD-116E-4BAF-AF8F-E3066AC8A3DA}"/>
              </a:ext>
            </a:extLst>
          </p:cNvPr>
          <p:cNvGrpSpPr/>
          <p:nvPr/>
        </p:nvGrpSpPr>
        <p:grpSpPr>
          <a:xfrm>
            <a:off x="384654" y="3997673"/>
            <a:ext cx="2041547" cy="3695117"/>
            <a:chOff x="433001" y="1399349"/>
            <a:chExt cx="2505075" cy="4618131"/>
          </a:xfrm>
        </p:grpSpPr>
        <p:sp>
          <p:nvSpPr>
            <p:cNvPr id="93" name="Freeform: Shape 428">
              <a:extLst>
                <a:ext uri="{FF2B5EF4-FFF2-40B4-BE49-F238E27FC236}">
                  <a16:creationId xmlns:a16="http://schemas.microsoft.com/office/drawing/2014/main" id="{38A3FF81-87B5-4A20-AB5F-3D87E2ED35C1}"/>
                </a:ext>
              </a:extLst>
            </p:cNvPr>
            <p:cNvSpPr/>
            <p:nvPr/>
          </p:nvSpPr>
          <p:spPr>
            <a:xfrm flipH="1">
              <a:off x="433001" y="1407380"/>
              <a:ext cx="2505075" cy="4610100"/>
            </a:xfrm>
            <a:custGeom>
              <a:avLst/>
              <a:gdLst>
                <a:gd name="connsiteX0" fmla="*/ 2506574 w 2505075"/>
                <a:gd name="connsiteY0" fmla="*/ 1319831 h 4610100"/>
                <a:gd name="connsiteX1" fmla="*/ 2419896 w 2505075"/>
                <a:gd name="connsiteY1" fmla="*/ 1597008 h 4610100"/>
                <a:gd name="connsiteX2" fmla="*/ 2297024 w 2505075"/>
                <a:gd name="connsiteY2" fmla="*/ 1953243 h 4610100"/>
                <a:gd name="connsiteX3" fmla="*/ 2223681 w 2505075"/>
                <a:gd name="connsiteY3" fmla="*/ 1977056 h 4610100"/>
                <a:gd name="connsiteX4" fmla="*/ 2181771 w 2505075"/>
                <a:gd name="connsiteY4" fmla="*/ 1967531 h 4610100"/>
                <a:gd name="connsiteX5" fmla="*/ 2192249 w 2505075"/>
                <a:gd name="connsiteY5" fmla="*/ 2057066 h 4610100"/>
                <a:gd name="connsiteX6" fmla="*/ 2197964 w 2505075"/>
                <a:gd name="connsiteY6" fmla="*/ 2281856 h 4610100"/>
                <a:gd name="connsiteX7" fmla="*/ 2174151 w 2505075"/>
                <a:gd name="connsiteY7" fmla="*/ 2359961 h 4610100"/>
                <a:gd name="connsiteX8" fmla="*/ 2148434 w 2505075"/>
                <a:gd name="connsiteY8" fmla="*/ 2443781 h 4610100"/>
                <a:gd name="connsiteX9" fmla="*/ 2158911 w 2505075"/>
                <a:gd name="connsiteY9" fmla="*/ 2773346 h 4610100"/>
                <a:gd name="connsiteX10" fmla="*/ 2195106 w 2505075"/>
                <a:gd name="connsiteY10" fmla="*/ 3105768 h 4610100"/>
                <a:gd name="connsiteX11" fmla="*/ 2199869 w 2505075"/>
                <a:gd name="connsiteY11" fmla="*/ 3123866 h 4610100"/>
                <a:gd name="connsiteX12" fmla="*/ 2271306 w 2505075"/>
                <a:gd name="connsiteY12" fmla="*/ 3309603 h 4610100"/>
                <a:gd name="connsiteX13" fmla="*/ 2389416 w 2505075"/>
                <a:gd name="connsiteY13" fmla="*/ 3806808 h 4610100"/>
                <a:gd name="connsiteX14" fmla="*/ 2400846 w 2505075"/>
                <a:gd name="connsiteY14" fmla="*/ 4025883 h 4610100"/>
                <a:gd name="connsiteX15" fmla="*/ 2428469 w 2505075"/>
                <a:gd name="connsiteY15" fmla="*/ 4251626 h 4610100"/>
                <a:gd name="connsiteX16" fmla="*/ 2451329 w 2505075"/>
                <a:gd name="connsiteY16" fmla="*/ 4492608 h 4610100"/>
                <a:gd name="connsiteX17" fmla="*/ 2413229 w 2505075"/>
                <a:gd name="connsiteY17" fmla="*/ 4541186 h 4610100"/>
                <a:gd name="connsiteX18" fmla="*/ 2241779 w 2505075"/>
                <a:gd name="connsiteY18" fmla="*/ 4529756 h 4610100"/>
                <a:gd name="connsiteX19" fmla="*/ 2136051 w 2505075"/>
                <a:gd name="connsiteY19" fmla="*/ 4560236 h 4610100"/>
                <a:gd name="connsiteX20" fmla="*/ 1966506 w 2505075"/>
                <a:gd name="connsiteY20" fmla="*/ 4604051 h 4610100"/>
                <a:gd name="connsiteX21" fmla="*/ 1729334 w 2505075"/>
                <a:gd name="connsiteY21" fmla="*/ 4564998 h 4610100"/>
                <a:gd name="connsiteX22" fmla="*/ 1660753 w 2505075"/>
                <a:gd name="connsiteY22" fmla="*/ 4506896 h 4610100"/>
                <a:gd name="connsiteX23" fmla="*/ 1734096 w 2505075"/>
                <a:gd name="connsiteY23" fmla="*/ 4407836 h 4610100"/>
                <a:gd name="connsiteX24" fmla="*/ 1886496 w 2505075"/>
                <a:gd name="connsiteY24" fmla="*/ 4358306 h 4610100"/>
                <a:gd name="connsiteX25" fmla="*/ 1980794 w 2505075"/>
                <a:gd name="connsiteY25" fmla="*/ 4264961 h 4610100"/>
                <a:gd name="connsiteX26" fmla="*/ 1989366 w 2505075"/>
                <a:gd name="connsiteY26" fmla="*/ 4249721 h 4610100"/>
                <a:gd name="connsiteX27" fmla="*/ 2080806 w 2505075"/>
                <a:gd name="connsiteY27" fmla="*/ 4107798 h 4610100"/>
                <a:gd name="connsiteX28" fmla="*/ 2096998 w 2505075"/>
                <a:gd name="connsiteY28" fmla="*/ 4062078 h 4610100"/>
                <a:gd name="connsiteX29" fmla="*/ 1957934 w 2505075"/>
                <a:gd name="connsiteY29" fmla="*/ 3826811 h 4610100"/>
                <a:gd name="connsiteX30" fmla="*/ 1895069 w 2505075"/>
                <a:gd name="connsiteY30" fmla="*/ 3535346 h 4610100"/>
                <a:gd name="connsiteX31" fmla="*/ 1867446 w 2505075"/>
                <a:gd name="connsiteY31" fmla="*/ 3420093 h 4610100"/>
                <a:gd name="connsiteX32" fmla="*/ 1754098 w 2505075"/>
                <a:gd name="connsiteY32" fmla="*/ 3091481 h 4610100"/>
                <a:gd name="connsiteX33" fmla="*/ 1736001 w 2505075"/>
                <a:gd name="connsiteY33" fmla="*/ 3229593 h 4610100"/>
                <a:gd name="connsiteX34" fmla="*/ 1749336 w 2505075"/>
                <a:gd name="connsiteY34" fmla="*/ 3292458 h 4610100"/>
                <a:gd name="connsiteX35" fmla="*/ 1694091 w 2505075"/>
                <a:gd name="connsiteY35" fmla="*/ 3704891 h 4610100"/>
                <a:gd name="connsiteX36" fmla="*/ 1691234 w 2505075"/>
                <a:gd name="connsiteY36" fmla="*/ 3723941 h 4610100"/>
                <a:gd name="connsiteX37" fmla="*/ 1696948 w 2505075"/>
                <a:gd name="connsiteY37" fmla="*/ 4043981 h 4610100"/>
                <a:gd name="connsiteX38" fmla="*/ 1709331 w 2505075"/>
                <a:gd name="connsiteY38" fmla="*/ 4361163 h 4610100"/>
                <a:gd name="connsiteX39" fmla="*/ 1676946 w 2505075"/>
                <a:gd name="connsiteY39" fmla="*/ 4403073 h 4610100"/>
                <a:gd name="connsiteX40" fmla="*/ 1531214 w 2505075"/>
                <a:gd name="connsiteY40" fmla="*/ 4415456 h 4610100"/>
                <a:gd name="connsiteX41" fmla="*/ 1507401 w 2505075"/>
                <a:gd name="connsiteY41" fmla="*/ 4398311 h 4610100"/>
                <a:gd name="connsiteX42" fmla="*/ 1443584 w 2505075"/>
                <a:gd name="connsiteY42" fmla="*/ 4370688 h 4610100"/>
                <a:gd name="connsiteX43" fmla="*/ 1330236 w 2505075"/>
                <a:gd name="connsiteY43" fmla="*/ 4422123 h 4610100"/>
                <a:gd name="connsiteX44" fmla="*/ 1224509 w 2505075"/>
                <a:gd name="connsiteY44" fmla="*/ 4439268 h 4610100"/>
                <a:gd name="connsiteX45" fmla="*/ 1021626 w 2505075"/>
                <a:gd name="connsiteY45" fmla="*/ 4407836 h 4610100"/>
                <a:gd name="connsiteX46" fmla="*/ 957808 w 2505075"/>
                <a:gd name="connsiteY46" fmla="*/ 4350686 h 4610100"/>
                <a:gd name="connsiteX47" fmla="*/ 1040676 w 2505075"/>
                <a:gd name="connsiteY47" fmla="*/ 4261151 h 4610100"/>
                <a:gd name="connsiteX48" fmla="*/ 1143546 w 2505075"/>
                <a:gd name="connsiteY48" fmla="*/ 4244958 h 4610100"/>
                <a:gd name="connsiteX49" fmla="*/ 1253084 w 2505075"/>
                <a:gd name="connsiteY49" fmla="*/ 4174473 h 4610100"/>
                <a:gd name="connsiteX50" fmla="*/ 1324521 w 2505075"/>
                <a:gd name="connsiteY50" fmla="*/ 4105893 h 4610100"/>
                <a:gd name="connsiteX51" fmla="*/ 1391196 w 2505075"/>
                <a:gd name="connsiteY51" fmla="*/ 4005881 h 4610100"/>
                <a:gd name="connsiteX52" fmla="*/ 1395006 w 2505075"/>
                <a:gd name="connsiteY52" fmla="*/ 3998261 h 4610100"/>
                <a:gd name="connsiteX53" fmla="*/ 1400721 w 2505075"/>
                <a:gd name="connsiteY53" fmla="*/ 3828716 h 4610100"/>
                <a:gd name="connsiteX54" fmla="*/ 1386434 w 2505075"/>
                <a:gd name="connsiteY54" fmla="*/ 3644883 h 4610100"/>
                <a:gd name="connsiteX55" fmla="*/ 1354048 w 2505075"/>
                <a:gd name="connsiteY55" fmla="*/ 3254358 h 4610100"/>
                <a:gd name="connsiteX56" fmla="*/ 1377861 w 2505075"/>
                <a:gd name="connsiteY56" fmla="*/ 3072431 h 4610100"/>
                <a:gd name="connsiteX57" fmla="*/ 1424534 w 2505075"/>
                <a:gd name="connsiteY57" fmla="*/ 2639996 h 4610100"/>
                <a:gd name="connsiteX58" fmla="*/ 1406436 w 2505075"/>
                <a:gd name="connsiteY58" fmla="*/ 2529506 h 4610100"/>
                <a:gd name="connsiteX59" fmla="*/ 1377861 w 2505075"/>
                <a:gd name="connsiteY59" fmla="*/ 2347578 h 4610100"/>
                <a:gd name="connsiteX60" fmla="*/ 1215936 w 2505075"/>
                <a:gd name="connsiteY60" fmla="*/ 2223753 h 4610100"/>
                <a:gd name="connsiteX61" fmla="*/ 1086396 w 2505075"/>
                <a:gd name="connsiteY61" fmla="*/ 2184701 h 4610100"/>
                <a:gd name="connsiteX62" fmla="*/ 986383 w 2505075"/>
                <a:gd name="connsiteY62" fmla="*/ 2132313 h 4610100"/>
                <a:gd name="connsiteX63" fmla="*/ 962571 w 2505075"/>
                <a:gd name="connsiteY63" fmla="*/ 2106596 h 4610100"/>
                <a:gd name="connsiteX64" fmla="*/ 943521 w 2505075"/>
                <a:gd name="connsiteY64" fmla="*/ 2053256 h 4610100"/>
                <a:gd name="connsiteX65" fmla="*/ 900658 w 2505075"/>
                <a:gd name="connsiteY65" fmla="*/ 2005631 h 4610100"/>
                <a:gd name="connsiteX66" fmla="*/ 872083 w 2505075"/>
                <a:gd name="connsiteY66" fmla="*/ 1971341 h 4610100"/>
                <a:gd name="connsiteX67" fmla="*/ 328206 w 2505075"/>
                <a:gd name="connsiteY67" fmla="*/ 1569386 h 4610100"/>
                <a:gd name="connsiteX68" fmla="*/ 57696 w 2505075"/>
                <a:gd name="connsiteY68" fmla="*/ 1357931 h 4610100"/>
                <a:gd name="connsiteX69" fmla="*/ 13881 w 2505075"/>
                <a:gd name="connsiteY69" fmla="*/ 1227438 h 4610100"/>
                <a:gd name="connsiteX70" fmla="*/ 80556 w 2505075"/>
                <a:gd name="connsiteY70" fmla="*/ 1016936 h 4610100"/>
                <a:gd name="connsiteX71" fmla="*/ 122466 w 2505075"/>
                <a:gd name="connsiteY71" fmla="*/ 955023 h 4610100"/>
                <a:gd name="connsiteX72" fmla="*/ 173901 w 2505075"/>
                <a:gd name="connsiteY72" fmla="*/ 856916 h 4610100"/>
                <a:gd name="connsiteX73" fmla="*/ 238671 w 2505075"/>
                <a:gd name="connsiteY73" fmla="*/ 852153 h 4610100"/>
                <a:gd name="connsiteX74" fmla="*/ 484416 w 2505075"/>
                <a:gd name="connsiteY74" fmla="*/ 1050273 h 4610100"/>
                <a:gd name="connsiteX75" fmla="*/ 823506 w 2505075"/>
                <a:gd name="connsiteY75" fmla="*/ 1307448 h 4610100"/>
                <a:gd name="connsiteX76" fmla="*/ 878751 w 2505075"/>
                <a:gd name="connsiteY76" fmla="*/ 1341738 h 4610100"/>
                <a:gd name="connsiteX77" fmla="*/ 903516 w 2505075"/>
                <a:gd name="connsiteY77" fmla="*/ 1341738 h 4610100"/>
                <a:gd name="connsiteX78" fmla="*/ 958761 w 2505075"/>
                <a:gd name="connsiteY78" fmla="*/ 1327451 h 4610100"/>
                <a:gd name="connsiteX79" fmla="*/ 1323569 w 2505075"/>
                <a:gd name="connsiteY79" fmla="*/ 1350311 h 4610100"/>
                <a:gd name="connsiteX80" fmla="*/ 1364526 w 2505075"/>
                <a:gd name="connsiteY80" fmla="*/ 1333166 h 4610100"/>
                <a:gd name="connsiteX81" fmla="*/ 1507401 w 2505075"/>
                <a:gd name="connsiteY81" fmla="*/ 1305543 h 4610100"/>
                <a:gd name="connsiteX82" fmla="*/ 1575028 w 2505075"/>
                <a:gd name="connsiteY82" fmla="*/ 1295066 h 4610100"/>
                <a:gd name="connsiteX83" fmla="*/ 1603603 w 2505075"/>
                <a:gd name="connsiteY83" fmla="*/ 1249346 h 4610100"/>
                <a:gd name="connsiteX84" fmla="*/ 1627416 w 2505075"/>
                <a:gd name="connsiteY84" fmla="*/ 1203626 h 4610100"/>
                <a:gd name="connsiteX85" fmla="*/ 1640751 w 2505075"/>
                <a:gd name="connsiteY85" fmla="*/ 1134093 h 4610100"/>
                <a:gd name="connsiteX86" fmla="*/ 1663611 w 2505075"/>
                <a:gd name="connsiteY86" fmla="*/ 1080753 h 4610100"/>
                <a:gd name="connsiteX87" fmla="*/ 1724571 w 2505075"/>
                <a:gd name="connsiteY87" fmla="*/ 1004553 h 4610100"/>
                <a:gd name="connsiteX88" fmla="*/ 1882686 w 2505075"/>
                <a:gd name="connsiteY88" fmla="*/ 815006 h 4610100"/>
                <a:gd name="connsiteX89" fmla="*/ 1795056 w 2505075"/>
                <a:gd name="connsiteY89" fmla="*/ 694991 h 4610100"/>
                <a:gd name="connsiteX90" fmla="*/ 1750289 w 2505075"/>
                <a:gd name="connsiteY90" fmla="*/ 562593 h 4610100"/>
                <a:gd name="connsiteX91" fmla="*/ 1640751 w 2505075"/>
                <a:gd name="connsiteY91" fmla="*/ 574023 h 4610100"/>
                <a:gd name="connsiteX92" fmla="*/ 1596936 w 2505075"/>
                <a:gd name="connsiteY92" fmla="*/ 552116 h 4610100"/>
                <a:gd name="connsiteX93" fmla="*/ 1616939 w 2505075"/>
                <a:gd name="connsiteY93" fmla="*/ 517826 h 4610100"/>
                <a:gd name="connsiteX94" fmla="*/ 1655991 w 2505075"/>
                <a:gd name="connsiteY94" fmla="*/ 376856 h 4610100"/>
                <a:gd name="connsiteX95" fmla="*/ 1740764 w 2505075"/>
                <a:gd name="connsiteY95" fmla="*/ 93963 h 4610100"/>
                <a:gd name="connsiteX96" fmla="*/ 1922691 w 2505075"/>
                <a:gd name="connsiteY96" fmla="*/ 10143 h 4610100"/>
                <a:gd name="connsiteX97" fmla="*/ 2188439 w 2505075"/>
                <a:gd name="connsiteY97" fmla="*/ 176831 h 4610100"/>
                <a:gd name="connsiteX98" fmla="*/ 2235111 w 2505075"/>
                <a:gd name="connsiteY98" fmla="*/ 248268 h 4610100"/>
                <a:gd name="connsiteX99" fmla="*/ 2247494 w 2505075"/>
                <a:gd name="connsiteY99" fmla="*/ 243506 h 4610100"/>
                <a:gd name="connsiteX100" fmla="*/ 2219871 w 2505075"/>
                <a:gd name="connsiteY100" fmla="*/ 305418 h 4610100"/>
                <a:gd name="connsiteX101" fmla="*/ 2249399 w 2505075"/>
                <a:gd name="connsiteY101" fmla="*/ 325421 h 4610100"/>
                <a:gd name="connsiteX102" fmla="*/ 2239874 w 2505075"/>
                <a:gd name="connsiteY102" fmla="*/ 371141 h 4610100"/>
                <a:gd name="connsiteX103" fmla="*/ 2223681 w 2505075"/>
                <a:gd name="connsiteY103" fmla="*/ 434958 h 4610100"/>
                <a:gd name="connsiteX104" fmla="*/ 2216061 w 2505075"/>
                <a:gd name="connsiteY104" fmla="*/ 522588 h 4610100"/>
                <a:gd name="connsiteX105" fmla="*/ 2250351 w 2505075"/>
                <a:gd name="connsiteY105" fmla="*/ 594026 h 4610100"/>
                <a:gd name="connsiteX106" fmla="*/ 2282736 w 2505075"/>
                <a:gd name="connsiteY106" fmla="*/ 631173 h 4610100"/>
                <a:gd name="connsiteX107" fmla="*/ 2335124 w 2505075"/>
                <a:gd name="connsiteY107" fmla="*/ 739758 h 4610100"/>
                <a:gd name="connsiteX108" fmla="*/ 2486571 w 2505075"/>
                <a:gd name="connsiteY108" fmla="*/ 1071228 h 4610100"/>
                <a:gd name="connsiteX109" fmla="*/ 2503716 w 2505075"/>
                <a:gd name="connsiteY109" fmla="*/ 1097898 h 4610100"/>
                <a:gd name="connsiteX110" fmla="*/ 2506574 w 2505075"/>
                <a:gd name="connsiteY110" fmla="*/ 1319831 h 4610100"/>
                <a:gd name="connsiteX111" fmla="*/ 1273086 w 2505075"/>
                <a:gd name="connsiteY111" fmla="*/ 1638918 h 4610100"/>
                <a:gd name="connsiteX112" fmla="*/ 1242606 w 2505075"/>
                <a:gd name="connsiteY112" fmla="*/ 1746551 h 4610100"/>
                <a:gd name="connsiteX113" fmla="*/ 1279753 w 2505075"/>
                <a:gd name="connsiteY113" fmla="*/ 1919906 h 4610100"/>
                <a:gd name="connsiteX114" fmla="*/ 1308328 w 2505075"/>
                <a:gd name="connsiteY114" fmla="*/ 1942766 h 4610100"/>
                <a:gd name="connsiteX115" fmla="*/ 1478826 w 2505075"/>
                <a:gd name="connsiteY115" fmla="*/ 1882758 h 4610100"/>
                <a:gd name="connsiteX116" fmla="*/ 1497876 w 2505075"/>
                <a:gd name="connsiteY116" fmla="*/ 1593198 h 4610100"/>
                <a:gd name="connsiteX117" fmla="*/ 1435964 w 2505075"/>
                <a:gd name="connsiteY117" fmla="*/ 1557956 h 4610100"/>
                <a:gd name="connsiteX118" fmla="*/ 1208316 w 2505075"/>
                <a:gd name="connsiteY118" fmla="*/ 1484613 h 4610100"/>
                <a:gd name="connsiteX119" fmla="*/ 1161644 w 2505075"/>
                <a:gd name="connsiteY119" fmla="*/ 1471278 h 4610100"/>
                <a:gd name="connsiteX120" fmla="*/ 1078776 w 2505075"/>
                <a:gd name="connsiteY120" fmla="*/ 1483661 h 4610100"/>
                <a:gd name="connsiteX121" fmla="*/ 1273086 w 2505075"/>
                <a:gd name="connsiteY121" fmla="*/ 1638918 h 4610100"/>
                <a:gd name="connsiteX122" fmla="*/ 1464539 w 2505075"/>
                <a:gd name="connsiteY122" fmla="*/ 2075163 h 4610100"/>
                <a:gd name="connsiteX123" fmla="*/ 1359764 w 2505075"/>
                <a:gd name="connsiteY123" fmla="*/ 2097071 h 4610100"/>
                <a:gd name="connsiteX124" fmla="*/ 1322616 w 2505075"/>
                <a:gd name="connsiteY124" fmla="*/ 2169461 h 4610100"/>
                <a:gd name="connsiteX125" fmla="*/ 1340714 w 2505075"/>
                <a:gd name="connsiteY125" fmla="*/ 2215181 h 4610100"/>
                <a:gd name="connsiteX126" fmla="*/ 1420723 w 2505075"/>
                <a:gd name="connsiteY126" fmla="*/ 2246613 h 4610100"/>
                <a:gd name="connsiteX127" fmla="*/ 1455014 w 2505075"/>
                <a:gd name="connsiteY127" fmla="*/ 2304716 h 4610100"/>
                <a:gd name="connsiteX128" fmla="*/ 1459776 w 2505075"/>
                <a:gd name="connsiteY128" fmla="*/ 2237088 h 4610100"/>
                <a:gd name="connsiteX129" fmla="*/ 1464539 w 2505075"/>
                <a:gd name="connsiteY129" fmla="*/ 2075163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505075" h="4610100">
                  <a:moveTo>
                    <a:pt x="2506574" y="1319831"/>
                  </a:moveTo>
                  <a:cubicBezTo>
                    <a:pt x="2448471" y="1403651"/>
                    <a:pt x="2446566" y="1500806"/>
                    <a:pt x="2419896" y="1597008"/>
                  </a:cubicBezTo>
                  <a:cubicBezTo>
                    <a:pt x="2385606" y="1717976"/>
                    <a:pt x="2339886" y="1835133"/>
                    <a:pt x="2297024" y="1953243"/>
                  </a:cubicBezTo>
                  <a:cubicBezTo>
                    <a:pt x="2284641" y="1986581"/>
                    <a:pt x="2257971" y="1996106"/>
                    <a:pt x="2223681" y="1977056"/>
                  </a:cubicBezTo>
                  <a:cubicBezTo>
                    <a:pt x="2211299" y="1970388"/>
                    <a:pt x="2195106" y="1970388"/>
                    <a:pt x="2181771" y="1967531"/>
                  </a:cubicBezTo>
                  <a:cubicBezTo>
                    <a:pt x="2185581" y="2000868"/>
                    <a:pt x="2190344" y="2028491"/>
                    <a:pt x="2192249" y="2057066"/>
                  </a:cubicBezTo>
                  <a:cubicBezTo>
                    <a:pt x="2195106" y="2132313"/>
                    <a:pt x="2198916" y="2207561"/>
                    <a:pt x="2197964" y="2281856"/>
                  </a:cubicBezTo>
                  <a:cubicBezTo>
                    <a:pt x="2197964" y="2308526"/>
                    <a:pt x="2192249" y="2344721"/>
                    <a:pt x="2174151" y="2359961"/>
                  </a:cubicBezTo>
                  <a:cubicBezTo>
                    <a:pt x="2144624" y="2385678"/>
                    <a:pt x="2147481" y="2412348"/>
                    <a:pt x="2148434" y="2443781"/>
                  </a:cubicBezTo>
                  <a:cubicBezTo>
                    <a:pt x="2152244" y="2553318"/>
                    <a:pt x="2151291" y="2663808"/>
                    <a:pt x="2158911" y="2773346"/>
                  </a:cubicBezTo>
                  <a:cubicBezTo>
                    <a:pt x="2166531" y="2884788"/>
                    <a:pt x="2182724" y="2995278"/>
                    <a:pt x="2195106" y="3105768"/>
                  </a:cubicBezTo>
                  <a:cubicBezTo>
                    <a:pt x="2196059" y="3111483"/>
                    <a:pt x="2196059" y="3120056"/>
                    <a:pt x="2199869" y="3123866"/>
                  </a:cubicBezTo>
                  <a:cubicBezTo>
                    <a:pt x="2257971" y="3172443"/>
                    <a:pt x="2257019" y="3242928"/>
                    <a:pt x="2271306" y="3309603"/>
                  </a:cubicBezTo>
                  <a:cubicBezTo>
                    <a:pt x="2307501" y="3476291"/>
                    <a:pt x="2344649" y="3642978"/>
                    <a:pt x="2389416" y="3806808"/>
                  </a:cubicBezTo>
                  <a:cubicBezTo>
                    <a:pt x="2409419" y="3881103"/>
                    <a:pt x="2395131" y="3952541"/>
                    <a:pt x="2400846" y="4025883"/>
                  </a:cubicBezTo>
                  <a:cubicBezTo>
                    <a:pt x="2406561" y="4101131"/>
                    <a:pt x="2419896" y="4176378"/>
                    <a:pt x="2428469" y="4251626"/>
                  </a:cubicBezTo>
                  <a:cubicBezTo>
                    <a:pt x="2437041" y="4331636"/>
                    <a:pt x="2442756" y="4412598"/>
                    <a:pt x="2451329" y="4492608"/>
                  </a:cubicBezTo>
                  <a:cubicBezTo>
                    <a:pt x="2454186" y="4522136"/>
                    <a:pt x="2441804" y="4536423"/>
                    <a:pt x="2413229" y="4541186"/>
                  </a:cubicBezTo>
                  <a:cubicBezTo>
                    <a:pt x="2355126" y="4551663"/>
                    <a:pt x="2300834" y="4573571"/>
                    <a:pt x="2241779" y="4529756"/>
                  </a:cubicBezTo>
                  <a:cubicBezTo>
                    <a:pt x="2222729" y="4515468"/>
                    <a:pt x="2160816" y="4536423"/>
                    <a:pt x="2136051" y="4560236"/>
                  </a:cubicBezTo>
                  <a:cubicBezTo>
                    <a:pt x="2084616" y="4609766"/>
                    <a:pt x="2023656" y="4606908"/>
                    <a:pt x="1966506" y="4604051"/>
                  </a:cubicBezTo>
                  <a:cubicBezTo>
                    <a:pt x="1886496" y="4600241"/>
                    <a:pt x="1807439" y="4582143"/>
                    <a:pt x="1729334" y="4564998"/>
                  </a:cubicBezTo>
                  <a:cubicBezTo>
                    <a:pt x="1699806" y="4558331"/>
                    <a:pt x="1658848" y="4555473"/>
                    <a:pt x="1660753" y="4506896"/>
                  </a:cubicBezTo>
                  <a:cubicBezTo>
                    <a:pt x="1662659" y="4455461"/>
                    <a:pt x="1688376" y="4422123"/>
                    <a:pt x="1734096" y="4407836"/>
                  </a:cubicBezTo>
                  <a:cubicBezTo>
                    <a:pt x="1785531" y="4392596"/>
                    <a:pt x="1840776" y="4384023"/>
                    <a:pt x="1886496" y="4358306"/>
                  </a:cubicBezTo>
                  <a:cubicBezTo>
                    <a:pt x="1923644" y="4337351"/>
                    <a:pt x="1950314" y="4297346"/>
                    <a:pt x="1980794" y="4264961"/>
                  </a:cubicBezTo>
                  <a:cubicBezTo>
                    <a:pt x="1984603" y="4261151"/>
                    <a:pt x="1985556" y="4250673"/>
                    <a:pt x="1989366" y="4249721"/>
                  </a:cubicBezTo>
                  <a:cubicBezTo>
                    <a:pt x="2067471" y="4232576"/>
                    <a:pt x="2066519" y="4164948"/>
                    <a:pt x="2080806" y="4107798"/>
                  </a:cubicBezTo>
                  <a:cubicBezTo>
                    <a:pt x="2084616" y="4092558"/>
                    <a:pt x="2091284" y="4078271"/>
                    <a:pt x="2096998" y="4062078"/>
                  </a:cubicBezTo>
                  <a:cubicBezTo>
                    <a:pt x="1999844" y="4015406"/>
                    <a:pt x="1987461" y="3912536"/>
                    <a:pt x="1957934" y="3826811"/>
                  </a:cubicBezTo>
                  <a:cubicBezTo>
                    <a:pt x="1925548" y="3733466"/>
                    <a:pt x="1915071" y="3632501"/>
                    <a:pt x="1895069" y="3535346"/>
                  </a:cubicBezTo>
                  <a:cubicBezTo>
                    <a:pt x="1886496" y="3497246"/>
                    <a:pt x="1879828" y="3458193"/>
                    <a:pt x="1867446" y="3420093"/>
                  </a:cubicBezTo>
                  <a:cubicBezTo>
                    <a:pt x="1831251" y="3311508"/>
                    <a:pt x="1793151" y="3202923"/>
                    <a:pt x="1754098" y="3091481"/>
                  </a:cubicBezTo>
                  <a:cubicBezTo>
                    <a:pt x="1722666" y="3134343"/>
                    <a:pt x="1702664" y="3176253"/>
                    <a:pt x="1736001" y="3229593"/>
                  </a:cubicBezTo>
                  <a:cubicBezTo>
                    <a:pt x="1746478" y="3246738"/>
                    <a:pt x="1752194" y="3272456"/>
                    <a:pt x="1749336" y="3292458"/>
                  </a:cubicBezTo>
                  <a:cubicBezTo>
                    <a:pt x="1732191" y="3430571"/>
                    <a:pt x="1713141" y="3567731"/>
                    <a:pt x="1694091" y="3704891"/>
                  </a:cubicBezTo>
                  <a:cubicBezTo>
                    <a:pt x="1693139" y="3711558"/>
                    <a:pt x="1690281" y="3717273"/>
                    <a:pt x="1691234" y="3723941"/>
                  </a:cubicBezTo>
                  <a:cubicBezTo>
                    <a:pt x="1693139" y="3830621"/>
                    <a:pt x="1693139" y="3937301"/>
                    <a:pt x="1696948" y="4043981"/>
                  </a:cubicBezTo>
                  <a:cubicBezTo>
                    <a:pt x="1699806" y="4149708"/>
                    <a:pt x="1704569" y="4255436"/>
                    <a:pt x="1709331" y="4361163"/>
                  </a:cubicBezTo>
                  <a:cubicBezTo>
                    <a:pt x="1710284" y="4386881"/>
                    <a:pt x="1701711" y="4401168"/>
                    <a:pt x="1676946" y="4403073"/>
                  </a:cubicBezTo>
                  <a:cubicBezTo>
                    <a:pt x="1628369" y="4407836"/>
                    <a:pt x="1579791" y="4412598"/>
                    <a:pt x="1531214" y="4415456"/>
                  </a:cubicBezTo>
                  <a:cubicBezTo>
                    <a:pt x="1523594" y="4415456"/>
                    <a:pt x="1510259" y="4405931"/>
                    <a:pt x="1507401" y="4398311"/>
                  </a:cubicBezTo>
                  <a:cubicBezTo>
                    <a:pt x="1496923" y="4363068"/>
                    <a:pt x="1470253" y="4360211"/>
                    <a:pt x="1443584" y="4370688"/>
                  </a:cubicBezTo>
                  <a:cubicBezTo>
                    <a:pt x="1404531" y="4384976"/>
                    <a:pt x="1369289" y="4408788"/>
                    <a:pt x="1330236" y="4422123"/>
                  </a:cubicBezTo>
                  <a:cubicBezTo>
                    <a:pt x="1296898" y="4433553"/>
                    <a:pt x="1259751" y="4442126"/>
                    <a:pt x="1224509" y="4439268"/>
                  </a:cubicBezTo>
                  <a:cubicBezTo>
                    <a:pt x="1155929" y="4433553"/>
                    <a:pt x="1088301" y="4423076"/>
                    <a:pt x="1021626" y="4407836"/>
                  </a:cubicBezTo>
                  <a:cubicBezTo>
                    <a:pt x="994004" y="4402121"/>
                    <a:pt x="954951" y="4395453"/>
                    <a:pt x="957808" y="4350686"/>
                  </a:cubicBezTo>
                  <a:cubicBezTo>
                    <a:pt x="960666" y="4304966"/>
                    <a:pt x="997814" y="4267818"/>
                    <a:pt x="1040676" y="4261151"/>
                  </a:cubicBezTo>
                  <a:cubicBezTo>
                    <a:pt x="1074966" y="4256388"/>
                    <a:pt x="1109256" y="4250673"/>
                    <a:pt x="1143546" y="4244958"/>
                  </a:cubicBezTo>
                  <a:cubicBezTo>
                    <a:pt x="1190219" y="4237338"/>
                    <a:pt x="1227366" y="4219241"/>
                    <a:pt x="1253084" y="4174473"/>
                  </a:cubicBezTo>
                  <a:cubicBezTo>
                    <a:pt x="1268323" y="4146851"/>
                    <a:pt x="1303566" y="4131611"/>
                    <a:pt x="1324521" y="4105893"/>
                  </a:cubicBezTo>
                  <a:cubicBezTo>
                    <a:pt x="1349286" y="4075413"/>
                    <a:pt x="1369289" y="4039218"/>
                    <a:pt x="1391196" y="4005881"/>
                  </a:cubicBezTo>
                  <a:cubicBezTo>
                    <a:pt x="1393101" y="4003023"/>
                    <a:pt x="1395959" y="3998261"/>
                    <a:pt x="1395006" y="3998261"/>
                  </a:cubicBezTo>
                  <a:cubicBezTo>
                    <a:pt x="1330236" y="3941111"/>
                    <a:pt x="1417866" y="3888723"/>
                    <a:pt x="1400721" y="3828716"/>
                  </a:cubicBezTo>
                  <a:cubicBezTo>
                    <a:pt x="1383576" y="3770613"/>
                    <a:pt x="1383576" y="3705843"/>
                    <a:pt x="1386434" y="3644883"/>
                  </a:cubicBezTo>
                  <a:cubicBezTo>
                    <a:pt x="1394053" y="3512486"/>
                    <a:pt x="1378814" y="3383898"/>
                    <a:pt x="1354048" y="3254358"/>
                  </a:cubicBezTo>
                  <a:cubicBezTo>
                    <a:pt x="1343571" y="3197208"/>
                    <a:pt x="1367384" y="3133391"/>
                    <a:pt x="1377861" y="3072431"/>
                  </a:cubicBezTo>
                  <a:cubicBezTo>
                    <a:pt x="1404531" y="2929556"/>
                    <a:pt x="1420723" y="2785728"/>
                    <a:pt x="1424534" y="2639996"/>
                  </a:cubicBezTo>
                  <a:cubicBezTo>
                    <a:pt x="1425486" y="2604753"/>
                    <a:pt x="1413103" y="2569511"/>
                    <a:pt x="1406436" y="2529506"/>
                  </a:cubicBezTo>
                  <a:cubicBezTo>
                    <a:pt x="1451203" y="2481881"/>
                    <a:pt x="1438821" y="2392346"/>
                    <a:pt x="1377861" y="2347578"/>
                  </a:cubicBezTo>
                  <a:cubicBezTo>
                    <a:pt x="1322616" y="2307573"/>
                    <a:pt x="1267371" y="2268521"/>
                    <a:pt x="1215936" y="2223753"/>
                  </a:cubicBezTo>
                  <a:cubicBezTo>
                    <a:pt x="1176884" y="2189463"/>
                    <a:pt x="1133069" y="2173271"/>
                    <a:pt x="1086396" y="2184701"/>
                  </a:cubicBezTo>
                  <a:cubicBezTo>
                    <a:pt x="1033056" y="2197083"/>
                    <a:pt x="1021626" y="2144696"/>
                    <a:pt x="986383" y="2132313"/>
                  </a:cubicBezTo>
                  <a:cubicBezTo>
                    <a:pt x="976858" y="2129456"/>
                    <a:pt x="967333" y="2117073"/>
                    <a:pt x="962571" y="2106596"/>
                  </a:cubicBezTo>
                  <a:cubicBezTo>
                    <a:pt x="954951" y="2091356"/>
                    <a:pt x="951141" y="2074211"/>
                    <a:pt x="943521" y="2053256"/>
                  </a:cubicBezTo>
                  <a:cubicBezTo>
                    <a:pt x="912089" y="2063733"/>
                    <a:pt x="887323" y="2058018"/>
                    <a:pt x="900658" y="2005631"/>
                  </a:cubicBezTo>
                  <a:cubicBezTo>
                    <a:pt x="902564" y="1997058"/>
                    <a:pt x="884466" y="1979913"/>
                    <a:pt x="872083" y="1971341"/>
                  </a:cubicBezTo>
                  <a:cubicBezTo>
                    <a:pt x="691108" y="1837038"/>
                    <a:pt x="508228" y="1703688"/>
                    <a:pt x="328206" y="1569386"/>
                  </a:cubicBezTo>
                  <a:cubicBezTo>
                    <a:pt x="231051" y="1496996"/>
                    <a:pt x="155803" y="1429368"/>
                    <a:pt x="57696" y="1357931"/>
                  </a:cubicBezTo>
                  <a:cubicBezTo>
                    <a:pt x="10071" y="1322688"/>
                    <a:pt x="-2312" y="1280778"/>
                    <a:pt x="13881" y="1227438"/>
                  </a:cubicBezTo>
                  <a:cubicBezTo>
                    <a:pt x="34836" y="1156953"/>
                    <a:pt x="55791" y="1085516"/>
                    <a:pt x="80556" y="1016936"/>
                  </a:cubicBezTo>
                  <a:cubicBezTo>
                    <a:pt x="88176" y="994076"/>
                    <a:pt x="110083" y="976931"/>
                    <a:pt x="122466" y="955023"/>
                  </a:cubicBezTo>
                  <a:cubicBezTo>
                    <a:pt x="140563" y="923591"/>
                    <a:pt x="156756" y="889301"/>
                    <a:pt x="173901" y="856916"/>
                  </a:cubicBezTo>
                  <a:cubicBezTo>
                    <a:pt x="192951" y="823578"/>
                    <a:pt x="213906" y="832151"/>
                    <a:pt x="238671" y="852153"/>
                  </a:cubicBezTo>
                  <a:cubicBezTo>
                    <a:pt x="326301" y="921686"/>
                    <a:pt x="394881" y="981693"/>
                    <a:pt x="484416" y="1050273"/>
                  </a:cubicBezTo>
                  <a:cubicBezTo>
                    <a:pt x="594906" y="1137903"/>
                    <a:pt x="709206" y="1222676"/>
                    <a:pt x="823506" y="1307448"/>
                  </a:cubicBezTo>
                  <a:cubicBezTo>
                    <a:pt x="840651" y="1320783"/>
                    <a:pt x="859701" y="1332213"/>
                    <a:pt x="878751" y="1341738"/>
                  </a:cubicBezTo>
                  <a:cubicBezTo>
                    <a:pt x="885418" y="1345548"/>
                    <a:pt x="895896" y="1343643"/>
                    <a:pt x="903516" y="1341738"/>
                  </a:cubicBezTo>
                  <a:cubicBezTo>
                    <a:pt x="922566" y="1337928"/>
                    <a:pt x="940664" y="1326498"/>
                    <a:pt x="958761" y="1327451"/>
                  </a:cubicBezTo>
                  <a:cubicBezTo>
                    <a:pt x="1080681" y="1334118"/>
                    <a:pt x="1201648" y="1343643"/>
                    <a:pt x="1323569" y="1350311"/>
                  </a:cubicBezTo>
                  <a:cubicBezTo>
                    <a:pt x="1336903" y="1351263"/>
                    <a:pt x="1351191" y="1338881"/>
                    <a:pt x="1364526" y="1333166"/>
                  </a:cubicBezTo>
                  <a:cubicBezTo>
                    <a:pt x="1410246" y="1314116"/>
                    <a:pt x="1450251" y="1278873"/>
                    <a:pt x="1507401" y="1305543"/>
                  </a:cubicBezTo>
                  <a:cubicBezTo>
                    <a:pt x="1524546" y="1314116"/>
                    <a:pt x="1555026" y="1305543"/>
                    <a:pt x="1575028" y="1295066"/>
                  </a:cubicBezTo>
                  <a:cubicBezTo>
                    <a:pt x="1588364" y="1288398"/>
                    <a:pt x="1595031" y="1265538"/>
                    <a:pt x="1603603" y="1249346"/>
                  </a:cubicBezTo>
                  <a:cubicBezTo>
                    <a:pt x="1612176" y="1234106"/>
                    <a:pt x="1622653" y="1219818"/>
                    <a:pt x="1627416" y="1203626"/>
                  </a:cubicBezTo>
                  <a:cubicBezTo>
                    <a:pt x="1634084" y="1180766"/>
                    <a:pt x="1635036" y="1156953"/>
                    <a:pt x="1640751" y="1134093"/>
                  </a:cubicBezTo>
                  <a:cubicBezTo>
                    <a:pt x="1645514" y="1115996"/>
                    <a:pt x="1652181" y="1095993"/>
                    <a:pt x="1663611" y="1080753"/>
                  </a:cubicBezTo>
                  <a:cubicBezTo>
                    <a:pt x="1681709" y="1054083"/>
                    <a:pt x="1710284" y="1033128"/>
                    <a:pt x="1724571" y="1004553"/>
                  </a:cubicBezTo>
                  <a:cubicBezTo>
                    <a:pt x="1760766" y="929306"/>
                    <a:pt x="1796961" y="855963"/>
                    <a:pt x="1882686" y="815006"/>
                  </a:cubicBezTo>
                  <a:cubicBezTo>
                    <a:pt x="1852206" y="771191"/>
                    <a:pt x="1833156" y="708326"/>
                    <a:pt x="1795056" y="694991"/>
                  </a:cubicBezTo>
                  <a:cubicBezTo>
                    <a:pt x="1712189" y="665463"/>
                    <a:pt x="1756003" y="608313"/>
                    <a:pt x="1750289" y="562593"/>
                  </a:cubicBezTo>
                  <a:cubicBezTo>
                    <a:pt x="1712189" y="567356"/>
                    <a:pt x="1676946" y="573071"/>
                    <a:pt x="1640751" y="574023"/>
                  </a:cubicBezTo>
                  <a:cubicBezTo>
                    <a:pt x="1626464" y="574023"/>
                    <a:pt x="1612176" y="559736"/>
                    <a:pt x="1596936" y="552116"/>
                  </a:cubicBezTo>
                  <a:cubicBezTo>
                    <a:pt x="1603603" y="540686"/>
                    <a:pt x="1608366" y="526398"/>
                    <a:pt x="1616939" y="517826"/>
                  </a:cubicBezTo>
                  <a:cubicBezTo>
                    <a:pt x="1657896" y="477821"/>
                    <a:pt x="1669326" y="434958"/>
                    <a:pt x="1655991" y="376856"/>
                  </a:cubicBezTo>
                  <a:cubicBezTo>
                    <a:pt x="1632178" y="269223"/>
                    <a:pt x="1644561" y="163496"/>
                    <a:pt x="1740764" y="93963"/>
                  </a:cubicBezTo>
                  <a:cubicBezTo>
                    <a:pt x="1794103" y="54911"/>
                    <a:pt x="1858873" y="24431"/>
                    <a:pt x="1922691" y="10143"/>
                  </a:cubicBezTo>
                  <a:cubicBezTo>
                    <a:pt x="2017941" y="-10812"/>
                    <a:pt x="2150339" y="81581"/>
                    <a:pt x="2188439" y="176831"/>
                  </a:cubicBezTo>
                  <a:cubicBezTo>
                    <a:pt x="2198916" y="202548"/>
                    <a:pt x="2219871" y="224456"/>
                    <a:pt x="2235111" y="248268"/>
                  </a:cubicBezTo>
                  <a:cubicBezTo>
                    <a:pt x="2238921" y="246363"/>
                    <a:pt x="2243684" y="245411"/>
                    <a:pt x="2247494" y="243506"/>
                  </a:cubicBezTo>
                  <a:cubicBezTo>
                    <a:pt x="2237969" y="265413"/>
                    <a:pt x="2228444" y="288273"/>
                    <a:pt x="2219871" y="305418"/>
                  </a:cubicBezTo>
                  <a:cubicBezTo>
                    <a:pt x="2232254" y="313991"/>
                    <a:pt x="2249399" y="318753"/>
                    <a:pt x="2249399" y="325421"/>
                  </a:cubicBezTo>
                  <a:cubicBezTo>
                    <a:pt x="2250351" y="340661"/>
                    <a:pt x="2249399" y="364473"/>
                    <a:pt x="2239874" y="371141"/>
                  </a:cubicBezTo>
                  <a:cubicBezTo>
                    <a:pt x="2212251" y="390191"/>
                    <a:pt x="2217014" y="407336"/>
                    <a:pt x="2223681" y="434958"/>
                  </a:cubicBezTo>
                  <a:cubicBezTo>
                    <a:pt x="2230349" y="462581"/>
                    <a:pt x="2222729" y="494013"/>
                    <a:pt x="2216061" y="522588"/>
                  </a:cubicBezTo>
                  <a:cubicBezTo>
                    <a:pt x="2208441" y="557831"/>
                    <a:pt x="2205584" y="583548"/>
                    <a:pt x="2250351" y="594026"/>
                  </a:cubicBezTo>
                  <a:cubicBezTo>
                    <a:pt x="2263686" y="596883"/>
                    <a:pt x="2275116" y="616886"/>
                    <a:pt x="2282736" y="631173"/>
                  </a:cubicBezTo>
                  <a:cubicBezTo>
                    <a:pt x="2301786" y="666416"/>
                    <a:pt x="2313216" y="706421"/>
                    <a:pt x="2335124" y="739758"/>
                  </a:cubicBezTo>
                  <a:cubicBezTo>
                    <a:pt x="2401799" y="845486"/>
                    <a:pt x="2458949" y="945498"/>
                    <a:pt x="2486571" y="1071228"/>
                  </a:cubicBezTo>
                  <a:cubicBezTo>
                    <a:pt x="2488476" y="1080753"/>
                    <a:pt x="2498001" y="1089326"/>
                    <a:pt x="2503716" y="1097898"/>
                  </a:cubicBezTo>
                  <a:cubicBezTo>
                    <a:pt x="2506574" y="1174098"/>
                    <a:pt x="2506574" y="1246488"/>
                    <a:pt x="2506574" y="1319831"/>
                  </a:cubicBezTo>
                  <a:close/>
                  <a:moveTo>
                    <a:pt x="1273086" y="1638918"/>
                  </a:moveTo>
                  <a:cubicBezTo>
                    <a:pt x="1260703" y="1678923"/>
                    <a:pt x="1240701" y="1713213"/>
                    <a:pt x="1242606" y="1746551"/>
                  </a:cubicBezTo>
                  <a:cubicBezTo>
                    <a:pt x="1247369" y="1804653"/>
                    <a:pt x="1264514" y="1862756"/>
                    <a:pt x="1279753" y="1919906"/>
                  </a:cubicBezTo>
                  <a:cubicBezTo>
                    <a:pt x="1282611" y="1929431"/>
                    <a:pt x="1301661" y="1944671"/>
                    <a:pt x="1308328" y="1942766"/>
                  </a:cubicBezTo>
                  <a:cubicBezTo>
                    <a:pt x="1365478" y="1924668"/>
                    <a:pt x="1420723" y="1903713"/>
                    <a:pt x="1478826" y="1882758"/>
                  </a:cubicBezTo>
                  <a:cubicBezTo>
                    <a:pt x="1432153" y="1777031"/>
                    <a:pt x="1483589" y="1684638"/>
                    <a:pt x="1497876" y="1593198"/>
                  </a:cubicBezTo>
                  <a:cubicBezTo>
                    <a:pt x="1474064" y="1579863"/>
                    <a:pt x="1451203" y="1573196"/>
                    <a:pt x="1435964" y="1557956"/>
                  </a:cubicBezTo>
                  <a:cubicBezTo>
                    <a:pt x="1372146" y="1493186"/>
                    <a:pt x="1285469" y="1505568"/>
                    <a:pt x="1208316" y="1484613"/>
                  </a:cubicBezTo>
                  <a:cubicBezTo>
                    <a:pt x="1193076" y="1480803"/>
                    <a:pt x="1176884" y="1476041"/>
                    <a:pt x="1161644" y="1471278"/>
                  </a:cubicBezTo>
                  <a:cubicBezTo>
                    <a:pt x="1133069" y="1461753"/>
                    <a:pt x="1103541" y="1450323"/>
                    <a:pt x="1078776" y="1483661"/>
                  </a:cubicBezTo>
                  <a:cubicBezTo>
                    <a:pt x="1146404" y="1537001"/>
                    <a:pt x="1211173" y="1588436"/>
                    <a:pt x="1273086" y="1638918"/>
                  </a:cubicBezTo>
                  <a:close/>
                  <a:moveTo>
                    <a:pt x="1464539" y="2075163"/>
                  </a:moveTo>
                  <a:cubicBezTo>
                    <a:pt x="1427391" y="2082783"/>
                    <a:pt x="1393101" y="2089451"/>
                    <a:pt x="1359764" y="2097071"/>
                  </a:cubicBezTo>
                  <a:cubicBezTo>
                    <a:pt x="1318806" y="2106596"/>
                    <a:pt x="1305471" y="2129456"/>
                    <a:pt x="1322616" y="2169461"/>
                  </a:cubicBezTo>
                  <a:cubicBezTo>
                    <a:pt x="1329284" y="2184701"/>
                    <a:pt x="1334998" y="2199941"/>
                    <a:pt x="1340714" y="2215181"/>
                  </a:cubicBezTo>
                  <a:cubicBezTo>
                    <a:pt x="1396911" y="2194226"/>
                    <a:pt x="1396911" y="2194226"/>
                    <a:pt x="1420723" y="2246613"/>
                  </a:cubicBezTo>
                  <a:cubicBezTo>
                    <a:pt x="1428344" y="2262806"/>
                    <a:pt x="1438821" y="2278046"/>
                    <a:pt x="1455014" y="2304716"/>
                  </a:cubicBezTo>
                  <a:cubicBezTo>
                    <a:pt x="1456919" y="2271378"/>
                    <a:pt x="1451203" y="2248518"/>
                    <a:pt x="1459776" y="2237088"/>
                  </a:cubicBezTo>
                  <a:cubicBezTo>
                    <a:pt x="1499781" y="2183748"/>
                    <a:pt x="1503591" y="2132313"/>
                    <a:pt x="1464539" y="2075163"/>
                  </a:cubicBezTo>
                  <a:close/>
                </a:path>
              </a:pathLst>
            </a:custGeom>
            <a:solidFill>
              <a:schemeClr val="accent6"/>
            </a:solidFill>
            <a:ln w="9525" cap="flat">
              <a:noFill/>
              <a:prstDash val="solid"/>
              <a:miter/>
            </a:ln>
          </p:spPr>
          <p:txBody>
            <a:bodyPr rtlCol="0" anchor="ctr"/>
            <a:lstStyle/>
            <a:p>
              <a:endParaRPr lang="en-US" sz="2800">
                <a:latin typeface="Assistant Bold" panose="020B0604020202020204" charset="-79"/>
                <a:cs typeface="Assistant Bold" panose="020B0604020202020204" charset="-79"/>
              </a:endParaRPr>
            </a:p>
          </p:txBody>
        </p:sp>
        <p:sp>
          <p:nvSpPr>
            <p:cNvPr id="94" name="Freeform: Shape 429">
              <a:extLst>
                <a:ext uri="{FF2B5EF4-FFF2-40B4-BE49-F238E27FC236}">
                  <a16:creationId xmlns:a16="http://schemas.microsoft.com/office/drawing/2014/main" id="{53C738B5-8559-449F-8A36-638B3C7E2707}"/>
                </a:ext>
              </a:extLst>
            </p:cNvPr>
            <p:cNvSpPr/>
            <p:nvPr/>
          </p:nvSpPr>
          <p:spPr>
            <a:xfrm flipH="1">
              <a:off x="700577" y="1399349"/>
              <a:ext cx="647458" cy="566880"/>
            </a:xfrm>
            <a:custGeom>
              <a:avLst/>
              <a:gdLst>
                <a:gd name="connsiteX0" fmla="*/ 325755 w 647458"/>
                <a:gd name="connsiteY0" fmla="*/ 3000 h 566880"/>
                <a:gd name="connsiteX1" fmla="*/ 143828 w 647458"/>
                <a:gd name="connsiteY1" fmla="*/ 86820 h 566880"/>
                <a:gd name="connsiteX2" fmla="*/ 59055 w 647458"/>
                <a:gd name="connsiteY2" fmla="*/ 369713 h 566880"/>
                <a:gd name="connsiteX3" fmla="*/ 20003 w 647458"/>
                <a:gd name="connsiteY3" fmla="*/ 510683 h 566880"/>
                <a:gd name="connsiteX4" fmla="*/ 0 w 647458"/>
                <a:gd name="connsiteY4" fmla="*/ 544973 h 566880"/>
                <a:gd name="connsiteX5" fmla="*/ 43815 w 647458"/>
                <a:gd name="connsiteY5" fmla="*/ 566880 h 566880"/>
                <a:gd name="connsiteX6" fmla="*/ 65495 w 647458"/>
                <a:gd name="connsiteY6" fmla="*/ 564618 h 566880"/>
                <a:gd name="connsiteX7" fmla="*/ 178721 w 647458"/>
                <a:gd name="connsiteY7" fmla="*/ 530129 h 566880"/>
                <a:gd name="connsiteX8" fmla="*/ 603774 w 647458"/>
                <a:gd name="connsiteY8" fmla="*/ 274215 h 566880"/>
                <a:gd name="connsiteX9" fmla="*/ 647458 w 647458"/>
                <a:gd name="connsiteY9" fmla="*/ 237555 h 566880"/>
                <a:gd name="connsiteX10" fmla="*/ 638175 w 647458"/>
                <a:gd name="connsiteY10" fmla="*/ 241125 h 566880"/>
                <a:gd name="connsiteX11" fmla="*/ 591503 w 647458"/>
                <a:gd name="connsiteY11" fmla="*/ 169688 h 566880"/>
                <a:gd name="connsiteX12" fmla="*/ 325755 w 647458"/>
                <a:gd name="connsiteY12" fmla="*/ 3000 h 56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458" h="566880">
                  <a:moveTo>
                    <a:pt x="325755" y="3000"/>
                  </a:moveTo>
                  <a:cubicBezTo>
                    <a:pt x="261937" y="17288"/>
                    <a:pt x="197167" y="47768"/>
                    <a:pt x="143828" y="86820"/>
                  </a:cubicBezTo>
                  <a:cubicBezTo>
                    <a:pt x="47625" y="156353"/>
                    <a:pt x="35242" y="262080"/>
                    <a:pt x="59055" y="369713"/>
                  </a:cubicBezTo>
                  <a:cubicBezTo>
                    <a:pt x="72390" y="427815"/>
                    <a:pt x="60960" y="470678"/>
                    <a:pt x="20003" y="510683"/>
                  </a:cubicBezTo>
                  <a:cubicBezTo>
                    <a:pt x="11430" y="519255"/>
                    <a:pt x="6667" y="533543"/>
                    <a:pt x="0" y="544973"/>
                  </a:cubicBezTo>
                  <a:cubicBezTo>
                    <a:pt x="15240" y="552593"/>
                    <a:pt x="29528" y="566880"/>
                    <a:pt x="43815" y="566880"/>
                  </a:cubicBezTo>
                  <a:lnTo>
                    <a:pt x="65495" y="564618"/>
                  </a:lnTo>
                  <a:lnTo>
                    <a:pt x="178721" y="530129"/>
                  </a:lnTo>
                  <a:cubicBezTo>
                    <a:pt x="449670" y="395635"/>
                    <a:pt x="455226" y="398414"/>
                    <a:pt x="603774" y="274215"/>
                  </a:cubicBezTo>
                  <a:lnTo>
                    <a:pt x="647458" y="237555"/>
                  </a:lnTo>
                  <a:lnTo>
                    <a:pt x="638175" y="241125"/>
                  </a:lnTo>
                  <a:cubicBezTo>
                    <a:pt x="622935" y="217313"/>
                    <a:pt x="601980" y="195405"/>
                    <a:pt x="591503" y="169688"/>
                  </a:cubicBezTo>
                  <a:cubicBezTo>
                    <a:pt x="553403" y="74438"/>
                    <a:pt x="421005" y="-17955"/>
                    <a:pt x="325755" y="3000"/>
                  </a:cubicBezTo>
                  <a:close/>
                </a:path>
              </a:pathLst>
            </a:custGeom>
            <a:solidFill>
              <a:schemeClr val="accent6">
                <a:lumMod val="40000"/>
                <a:lumOff val="60000"/>
              </a:schemeClr>
            </a:solidFill>
            <a:ln w="9525" cap="flat">
              <a:noFill/>
              <a:prstDash val="solid"/>
              <a:miter/>
            </a:ln>
          </p:spPr>
          <p:txBody>
            <a:bodyPr rtlCol="0" anchor="ctr"/>
            <a:lstStyle/>
            <a:p>
              <a:endParaRPr lang="en-US" sz="2800">
                <a:latin typeface="Assistant Bold" panose="020B0604020202020204" charset="-79"/>
                <a:cs typeface="Assistant Bold" panose="020B0604020202020204" charset="-79"/>
              </a:endParaRPr>
            </a:p>
          </p:txBody>
        </p:sp>
      </p:grpSp>
      <p:sp>
        <p:nvSpPr>
          <p:cNvPr id="95" name="Freeform: Shape 430">
            <a:extLst>
              <a:ext uri="{FF2B5EF4-FFF2-40B4-BE49-F238E27FC236}">
                <a16:creationId xmlns:a16="http://schemas.microsoft.com/office/drawing/2014/main" id="{143E3D72-7D8C-4883-A759-EEC3B878318E}"/>
              </a:ext>
            </a:extLst>
          </p:cNvPr>
          <p:cNvSpPr>
            <a:spLocks noChangeArrowheads="1"/>
          </p:cNvSpPr>
          <p:nvPr/>
        </p:nvSpPr>
        <p:spPr bwMode="auto">
          <a:xfrm>
            <a:off x="14521594" y="3253487"/>
            <a:ext cx="3766406" cy="2321490"/>
          </a:xfrm>
          <a:custGeom>
            <a:avLst/>
            <a:gdLst>
              <a:gd name="connsiteX0" fmla="*/ 1898971 w 2216118"/>
              <a:gd name="connsiteY0" fmla="*/ 1232027 h 1391264"/>
              <a:gd name="connsiteX1" fmla="*/ 1814014 w 2216118"/>
              <a:gd name="connsiteY1" fmla="*/ 1316190 h 1391264"/>
              <a:gd name="connsiteX2" fmla="*/ 1814014 w 2216118"/>
              <a:gd name="connsiteY2" fmla="*/ 1335402 h 1391264"/>
              <a:gd name="connsiteX3" fmla="*/ 1949877 w 2216118"/>
              <a:gd name="connsiteY3" fmla="*/ 1335402 h 1391264"/>
              <a:gd name="connsiteX4" fmla="*/ 1986407 w 2216118"/>
              <a:gd name="connsiteY4" fmla="*/ 1335402 h 1391264"/>
              <a:gd name="connsiteX5" fmla="*/ 1986407 w 2216118"/>
              <a:gd name="connsiteY5" fmla="*/ 1318646 h 1391264"/>
              <a:gd name="connsiteX6" fmla="*/ 326886 w 2216118"/>
              <a:gd name="connsiteY6" fmla="*/ 1230345 h 1391264"/>
              <a:gd name="connsiteX7" fmla="*/ 241929 w 2216118"/>
              <a:gd name="connsiteY7" fmla="*/ 1314508 h 1391264"/>
              <a:gd name="connsiteX8" fmla="*/ 241929 w 2216118"/>
              <a:gd name="connsiteY8" fmla="*/ 1335402 h 1391264"/>
              <a:gd name="connsiteX9" fmla="*/ 418108 w 2216118"/>
              <a:gd name="connsiteY9" fmla="*/ 1335402 h 1391264"/>
              <a:gd name="connsiteX10" fmla="*/ 418108 w 2216118"/>
              <a:gd name="connsiteY10" fmla="*/ 1320714 h 1391264"/>
              <a:gd name="connsiteX11" fmla="*/ 1667210 w 2216118"/>
              <a:gd name="connsiteY11" fmla="*/ 1224479 h 1391264"/>
              <a:gd name="connsiteX12" fmla="*/ 1582253 w 2216118"/>
              <a:gd name="connsiteY12" fmla="*/ 1308642 h 1391264"/>
              <a:gd name="connsiteX13" fmla="*/ 1582253 w 2216118"/>
              <a:gd name="connsiteY13" fmla="*/ 1335402 h 1391264"/>
              <a:gd name="connsiteX14" fmla="*/ 1768294 w 2216118"/>
              <a:gd name="connsiteY14" fmla="*/ 1335402 h 1391264"/>
              <a:gd name="connsiteX15" fmla="*/ 1768294 w 2216118"/>
              <a:gd name="connsiteY15" fmla="*/ 1312041 h 1391264"/>
              <a:gd name="connsiteX16" fmla="*/ 1761976 w 2216118"/>
              <a:gd name="connsiteY16" fmla="*/ 1318359 h 1391264"/>
              <a:gd name="connsiteX17" fmla="*/ 1443525 w 2216118"/>
              <a:gd name="connsiteY17" fmla="*/ 1224479 h 1391264"/>
              <a:gd name="connsiteX18" fmla="*/ 1358568 w 2216118"/>
              <a:gd name="connsiteY18" fmla="*/ 1308642 h 1391264"/>
              <a:gd name="connsiteX19" fmla="*/ 1358568 w 2216118"/>
              <a:gd name="connsiteY19" fmla="*/ 1335402 h 1391264"/>
              <a:gd name="connsiteX20" fmla="*/ 1536533 w 2216118"/>
              <a:gd name="connsiteY20" fmla="*/ 1335402 h 1391264"/>
              <a:gd name="connsiteX21" fmla="*/ 1536533 w 2216118"/>
              <a:gd name="connsiteY21" fmla="*/ 1316618 h 1391264"/>
              <a:gd name="connsiteX22" fmla="*/ 1219840 w 2216118"/>
              <a:gd name="connsiteY22" fmla="*/ 1224479 h 1391264"/>
              <a:gd name="connsiteX23" fmla="*/ 1134883 w 2216118"/>
              <a:gd name="connsiteY23" fmla="*/ 1308642 h 1391264"/>
              <a:gd name="connsiteX24" fmla="*/ 1134883 w 2216118"/>
              <a:gd name="connsiteY24" fmla="*/ 1335402 h 1391264"/>
              <a:gd name="connsiteX25" fmla="*/ 1312848 w 2216118"/>
              <a:gd name="connsiteY25" fmla="*/ 1335402 h 1391264"/>
              <a:gd name="connsiteX26" fmla="*/ 1312848 w 2216118"/>
              <a:gd name="connsiteY26" fmla="*/ 1316618 h 1391264"/>
              <a:gd name="connsiteX27" fmla="*/ 996155 w 2216118"/>
              <a:gd name="connsiteY27" fmla="*/ 1224479 h 1391264"/>
              <a:gd name="connsiteX28" fmla="*/ 911198 w 2216118"/>
              <a:gd name="connsiteY28" fmla="*/ 1308642 h 1391264"/>
              <a:gd name="connsiteX29" fmla="*/ 911198 w 2216118"/>
              <a:gd name="connsiteY29" fmla="*/ 1335402 h 1391264"/>
              <a:gd name="connsiteX30" fmla="*/ 1089163 w 2216118"/>
              <a:gd name="connsiteY30" fmla="*/ 1335402 h 1391264"/>
              <a:gd name="connsiteX31" fmla="*/ 1089163 w 2216118"/>
              <a:gd name="connsiteY31" fmla="*/ 1316618 h 1391264"/>
              <a:gd name="connsiteX32" fmla="*/ 772470 w 2216118"/>
              <a:gd name="connsiteY32" fmla="*/ 1224479 h 1391264"/>
              <a:gd name="connsiteX33" fmla="*/ 687513 w 2216118"/>
              <a:gd name="connsiteY33" fmla="*/ 1308642 h 1391264"/>
              <a:gd name="connsiteX34" fmla="*/ 687513 w 2216118"/>
              <a:gd name="connsiteY34" fmla="*/ 1335402 h 1391264"/>
              <a:gd name="connsiteX35" fmla="*/ 865478 w 2216118"/>
              <a:gd name="connsiteY35" fmla="*/ 1335402 h 1391264"/>
              <a:gd name="connsiteX36" fmla="*/ 865478 w 2216118"/>
              <a:gd name="connsiteY36" fmla="*/ 1316618 h 1391264"/>
              <a:gd name="connsiteX37" fmla="*/ 548785 w 2216118"/>
              <a:gd name="connsiteY37" fmla="*/ 1224479 h 1391264"/>
              <a:gd name="connsiteX38" fmla="*/ 463828 w 2216118"/>
              <a:gd name="connsiteY38" fmla="*/ 1308642 h 1391264"/>
              <a:gd name="connsiteX39" fmla="*/ 463828 w 2216118"/>
              <a:gd name="connsiteY39" fmla="*/ 1335402 h 1391264"/>
              <a:gd name="connsiteX40" fmla="*/ 641793 w 2216118"/>
              <a:gd name="connsiteY40" fmla="*/ 1335402 h 1391264"/>
              <a:gd name="connsiteX41" fmla="*/ 641793 w 2216118"/>
              <a:gd name="connsiteY41" fmla="*/ 1316618 h 1391264"/>
              <a:gd name="connsiteX42" fmla="*/ 2032127 w 2216118"/>
              <a:gd name="connsiteY42" fmla="*/ 1155412 h 1391264"/>
              <a:gd name="connsiteX43" fmla="*/ 2032127 w 2216118"/>
              <a:gd name="connsiteY43" fmla="*/ 1276395 h 1391264"/>
              <a:gd name="connsiteX44" fmla="*/ 2093479 w 2216118"/>
              <a:gd name="connsiteY44" fmla="*/ 1216190 h 1391264"/>
              <a:gd name="connsiteX45" fmla="*/ 1814014 w 2216118"/>
              <a:gd name="connsiteY45" fmla="*/ 1147864 h 1391264"/>
              <a:gd name="connsiteX46" fmla="*/ 1814014 w 2216118"/>
              <a:gd name="connsiteY46" fmla="*/ 1268847 h 1391264"/>
              <a:gd name="connsiteX47" fmla="*/ 1875366 w 2216118"/>
              <a:gd name="connsiteY47" fmla="*/ 1208643 h 1391264"/>
              <a:gd name="connsiteX48" fmla="*/ 1986407 w 2216118"/>
              <a:gd name="connsiteY48" fmla="*/ 1145409 h 1391264"/>
              <a:gd name="connsiteX49" fmla="*/ 1922576 w 2216118"/>
              <a:gd name="connsiteY49" fmla="*/ 1208643 h 1391264"/>
              <a:gd name="connsiteX50" fmla="*/ 1986407 w 2216118"/>
              <a:gd name="connsiteY50" fmla="*/ 1271280 h 1391264"/>
              <a:gd name="connsiteX51" fmla="*/ 1582253 w 2216118"/>
              <a:gd name="connsiteY51" fmla="*/ 1140317 h 1391264"/>
              <a:gd name="connsiteX52" fmla="*/ 1582253 w 2216118"/>
              <a:gd name="connsiteY52" fmla="*/ 1261299 h 1391264"/>
              <a:gd name="connsiteX53" fmla="*/ 1643605 w 2216118"/>
              <a:gd name="connsiteY53" fmla="*/ 1201094 h 1391264"/>
              <a:gd name="connsiteX54" fmla="*/ 1358568 w 2216118"/>
              <a:gd name="connsiteY54" fmla="*/ 1140317 h 1391264"/>
              <a:gd name="connsiteX55" fmla="*/ 1358568 w 2216118"/>
              <a:gd name="connsiteY55" fmla="*/ 1261299 h 1391264"/>
              <a:gd name="connsiteX56" fmla="*/ 1419920 w 2216118"/>
              <a:gd name="connsiteY56" fmla="*/ 1201094 h 1391264"/>
              <a:gd name="connsiteX57" fmla="*/ 1134883 w 2216118"/>
              <a:gd name="connsiteY57" fmla="*/ 1140317 h 1391264"/>
              <a:gd name="connsiteX58" fmla="*/ 1134883 w 2216118"/>
              <a:gd name="connsiteY58" fmla="*/ 1261299 h 1391264"/>
              <a:gd name="connsiteX59" fmla="*/ 1196235 w 2216118"/>
              <a:gd name="connsiteY59" fmla="*/ 1201094 h 1391264"/>
              <a:gd name="connsiteX60" fmla="*/ 911198 w 2216118"/>
              <a:gd name="connsiteY60" fmla="*/ 1140317 h 1391264"/>
              <a:gd name="connsiteX61" fmla="*/ 911198 w 2216118"/>
              <a:gd name="connsiteY61" fmla="*/ 1261299 h 1391264"/>
              <a:gd name="connsiteX62" fmla="*/ 972550 w 2216118"/>
              <a:gd name="connsiteY62" fmla="*/ 1201094 h 1391264"/>
              <a:gd name="connsiteX63" fmla="*/ 687513 w 2216118"/>
              <a:gd name="connsiteY63" fmla="*/ 1140316 h 1391264"/>
              <a:gd name="connsiteX64" fmla="*/ 687513 w 2216118"/>
              <a:gd name="connsiteY64" fmla="*/ 1261300 h 1391264"/>
              <a:gd name="connsiteX65" fmla="*/ 748865 w 2216118"/>
              <a:gd name="connsiteY65" fmla="*/ 1201095 h 1391264"/>
              <a:gd name="connsiteX66" fmla="*/ 463828 w 2216118"/>
              <a:gd name="connsiteY66" fmla="*/ 1140316 h 1391264"/>
              <a:gd name="connsiteX67" fmla="*/ 463828 w 2216118"/>
              <a:gd name="connsiteY67" fmla="*/ 1261299 h 1391264"/>
              <a:gd name="connsiteX68" fmla="*/ 525180 w 2216118"/>
              <a:gd name="connsiteY68" fmla="*/ 1201095 h 1391264"/>
              <a:gd name="connsiteX69" fmla="*/ 418108 w 2216118"/>
              <a:gd name="connsiteY69" fmla="*/ 1139976 h 1391264"/>
              <a:gd name="connsiteX70" fmla="*/ 350491 w 2216118"/>
              <a:gd name="connsiteY70" fmla="*/ 1206960 h 1391264"/>
              <a:gd name="connsiteX71" fmla="*/ 418108 w 2216118"/>
              <a:gd name="connsiteY71" fmla="*/ 1273313 h 1391264"/>
              <a:gd name="connsiteX72" fmla="*/ 641793 w 2216118"/>
              <a:gd name="connsiteY72" fmla="*/ 1132341 h 1391264"/>
              <a:gd name="connsiteX73" fmla="*/ 572390 w 2216118"/>
              <a:gd name="connsiteY73" fmla="*/ 1201095 h 1391264"/>
              <a:gd name="connsiteX74" fmla="*/ 641793 w 2216118"/>
              <a:gd name="connsiteY74" fmla="*/ 1269199 h 1391264"/>
              <a:gd name="connsiteX75" fmla="*/ 1536533 w 2216118"/>
              <a:gd name="connsiteY75" fmla="*/ 1132340 h 1391264"/>
              <a:gd name="connsiteX76" fmla="*/ 1467130 w 2216118"/>
              <a:gd name="connsiteY76" fmla="*/ 1201095 h 1391264"/>
              <a:gd name="connsiteX77" fmla="*/ 1536533 w 2216118"/>
              <a:gd name="connsiteY77" fmla="*/ 1269200 h 1391264"/>
              <a:gd name="connsiteX78" fmla="*/ 1312848 w 2216118"/>
              <a:gd name="connsiteY78" fmla="*/ 1132340 h 1391264"/>
              <a:gd name="connsiteX79" fmla="*/ 1243445 w 2216118"/>
              <a:gd name="connsiteY79" fmla="*/ 1201095 h 1391264"/>
              <a:gd name="connsiteX80" fmla="*/ 1312848 w 2216118"/>
              <a:gd name="connsiteY80" fmla="*/ 1269200 h 1391264"/>
              <a:gd name="connsiteX81" fmla="*/ 1089163 w 2216118"/>
              <a:gd name="connsiteY81" fmla="*/ 1132340 h 1391264"/>
              <a:gd name="connsiteX82" fmla="*/ 1019760 w 2216118"/>
              <a:gd name="connsiteY82" fmla="*/ 1201095 h 1391264"/>
              <a:gd name="connsiteX83" fmla="*/ 1089163 w 2216118"/>
              <a:gd name="connsiteY83" fmla="*/ 1269200 h 1391264"/>
              <a:gd name="connsiteX84" fmla="*/ 865478 w 2216118"/>
              <a:gd name="connsiteY84" fmla="*/ 1132340 h 1391264"/>
              <a:gd name="connsiteX85" fmla="*/ 796075 w 2216118"/>
              <a:gd name="connsiteY85" fmla="*/ 1201095 h 1391264"/>
              <a:gd name="connsiteX86" fmla="*/ 865478 w 2216118"/>
              <a:gd name="connsiteY86" fmla="*/ 1269200 h 1391264"/>
              <a:gd name="connsiteX87" fmla="*/ 1768294 w 2216118"/>
              <a:gd name="connsiteY87" fmla="*/ 1124340 h 1391264"/>
              <a:gd name="connsiteX88" fmla="*/ 1690815 w 2216118"/>
              <a:gd name="connsiteY88" fmla="*/ 1201095 h 1391264"/>
              <a:gd name="connsiteX89" fmla="*/ 1768294 w 2216118"/>
              <a:gd name="connsiteY89" fmla="*/ 1277125 h 1391264"/>
              <a:gd name="connsiteX90" fmla="*/ 2036242 w 2216118"/>
              <a:gd name="connsiteY90" fmla="*/ 1113696 h 1391264"/>
              <a:gd name="connsiteX91" fmla="*/ 2117084 w 2216118"/>
              <a:gd name="connsiteY91" fmla="*/ 1193027 h 1391264"/>
              <a:gd name="connsiteX92" fmla="*/ 2197926 w 2216118"/>
              <a:gd name="connsiteY92" fmla="*/ 1113696 h 1391264"/>
              <a:gd name="connsiteX93" fmla="*/ 1825821 w 2216118"/>
              <a:gd name="connsiteY93" fmla="*/ 1113696 h 1391264"/>
              <a:gd name="connsiteX94" fmla="*/ 1898971 w 2216118"/>
              <a:gd name="connsiteY94" fmla="*/ 1185479 h 1391264"/>
              <a:gd name="connsiteX95" fmla="*/ 1972121 w 2216118"/>
              <a:gd name="connsiteY95" fmla="*/ 1113696 h 1391264"/>
              <a:gd name="connsiteX96" fmla="*/ 1601752 w 2216118"/>
              <a:gd name="connsiteY96" fmla="*/ 1113696 h 1391264"/>
              <a:gd name="connsiteX97" fmla="*/ 1667210 w 2216118"/>
              <a:gd name="connsiteY97" fmla="*/ 1177930 h 1391264"/>
              <a:gd name="connsiteX98" fmla="*/ 1732668 w 2216118"/>
              <a:gd name="connsiteY98" fmla="*/ 1113696 h 1391264"/>
              <a:gd name="connsiteX99" fmla="*/ 1378067 w 2216118"/>
              <a:gd name="connsiteY99" fmla="*/ 1113696 h 1391264"/>
              <a:gd name="connsiteX100" fmla="*/ 1443525 w 2216118"/>
              <a:gd name="connsiteY100" fmla="*/ 1177930 h 1391264"/>
              <a:gd name="connsiteX101" fmla="*/ 1508983 w 2216118"/>
              <a:gd name="connsiteY101" fmla="*/ 1113696 h 1391264"/>
              <a:gd name="connsiteX102" fmla="*/ 1154382 w 2216118"/>
              <a:gd name="connsiteY102" fmla="*/ 1113696 h 1391264"/>
              <a:gd name="connsiteX103" fmla="*/ 1219840 w 2216118"/>
              <a:gd name="connsiteY103" fmla="*/ 1177930 h 1391264"/>
              <a:gd name="connsiteX104" fmla="*/ 1285298 w 2216118"/>
              <a:gd name="connsiteY104" fmla="*/ 1113696 h 1391264"/>
              <a:gd name="connsiteX105" fmla="*/ 930697 w 2216118"/>
              <a:gd name="connsiteY105" fmla="*/ 1113696 h 1391264"/>
              <a:gd name="connsiteX106" fmla="*/ 996155 w 2216118"/>
              <a:gd name="connsiteY106" fmla="*/ 1177930 h 1391264"/>
              <a:gd name="connsiteX107" fmla="*/ 1061613 w 2216118"/>
              <a:gd name="connsiteY107" fmla="*/ 1113696 h 1391264"/>
              <a:gd name="connsiteX108" fmla="*/ 707012 w 2216118"/>
              <a:gd name="connsiteY108" fmla="*/ 1113696 h 1391264"/>
              <a:gd name="connsiteX109" fmla="*/ 772470 w 2216118"/>
              <a:gd name="connsiteY109" fmla="*/ 1177931 h 1391264"/>
              <a:gd name="connsiteX110" fmla="*/ 837928 w 2216118"/>
              <a:gd name="connsiteY110" fmla="*/ 1113696 h 1391264"/>
              <a:gd name="connsiteX111" fmla="*/ 483327 w 2216118"/>
              <a:gd name="connsiteY111" fmla="*/ 1113696 h 1391264"/>
              <a:gd name="connsiteX112" fmla="*/ 548785 w 2216118"/>
              <a:gd name="connsiteY112" fmla="*/ 1177931 h 1391264"/>
              <a:gd name="connsiteX113" fmla="*/ 614243 w 2216118"/>
              <a:gd name="connsiteY113" fmla="*/ 1113696 h 1391264"/>
              <a:gd name="connsiteX114" fmla="*/ 775882 w 2216118"/>
              <a:gd name="connsiteY114" fmla="*/ 963175 h 1391264"/>
              <a:gd name="connsiteX115" fmla="*/ 690925 w 2216118"/>
              <a:gd name="connsiteY115" fmla="*/ 1047338 h 1391264"/>
              <a:gd name="connsiteX116" fmla="*/ 690925 w 2216118"/>
              <a:gd name="connsiteY116" fmla="*/ 1057834 h 1391264"/>
              <a:gd name="connsiteX117" fmla="*/ 869262 w 2216118"/>
              <a:gd name="connsiteY117" fmla="*/ 1057834 h 1391264"/>
              <a:gd name="connsiteX118" fmla="*/ 869262 w 2216118"/>
              <a:gd name="connsiteY118" fmla="*/ 1055682 h 1391264"/>
              <a:gd name="connsiteX119" fmla="*/ 1894679 w 2216118"/>
              <a:gd name="connsiteY119" fmla="*/ 947394 h 1391264"/>
              <a:gd name="connsiteX120" fmla="*/ 1809722 w 2216118"/>
              <a:gd name="connsiteY120" fmla="*/ 1031557 h 1391264"/>
              <a:gd name="connsiteX121" fmla="*/ 1809722 w 2216118"/>
              <a:gd name="connsiteY121" fmla="*/ 1057834 h 1391264"/>
              <a:gd name="connsiteX122" fmla="*/ 1951680 w 2216118"/>
              <a:gd name="connsiteY122" fmla="*/ 1057834 h 1391264"/>
              <a:gd name="connsiteX123" fmla="*/ 1987687 w 2216118"/>
              <a:gd name="connsiteY123" fmla="*/ 1057834 h 1391264"/>
              <a:gd name="connsiteX124" fmla="*/ 1987687 w 2216118"/>
              <a:gd name="connsiteY124" fmla="*/ 1039533 h 1391264"/>
              <a:gd name="connsiteX125" fmla="*/ 1670994 w 2216118"/>
              <a:gd name="connsiteY125" fmla="*/ 947394 h 1391264"/>
              <a:gd name="connsiteX126" fmla="*/ 1586037 w 2216118"/>
              <a:gd name="connsiteY126" fmla="*/ 1031557 h 1391264"/>
              <a:gd name="connsiteX127" fmla="*/ 1586037 w 2216118"/>
              <a:gd name="connsiteY127" fmla="*/ 1057834 h 1391264"/>
              <a:gd name="connsiteX128" fmla="*/ 1764002 w 2216118"/>
              <a:gd name="connsiteY128" fmla="*/ 1057834 h 1391264"/>
              <a:gd name="connsiteX129" fmla="*/ 1764002 w 2216118"/>
              <a:gd name="connsiteY129" fmla="*/ 1039533 h 1391264"/>
              <a:gd name="connsiteX130" fmla="*/ 1447309 w 2216118"/>
              <a:gd name="connsiteY130" fmla="*/ 947394 h 1391264"/>
              <a:gd name="connsiteX131" fmla="*/ 1362352 w 2216118"/>
              <a:gd name="connsiteY131" fmla="*/ 1031557 h 1391264"/>
              <a:gd name="connsiteX132" fmla="*/ 1362352 w 2216118"/>
              <a:gd name="connsiteY132" fmla="*/ 1057834 h 1391264"/>
              <a:gd name="connsiteX133" fmla="*/ 1540317 w 2216118"/>
              <a:gd name="connsiteY133" fmla="*/ 1057834 h 1391264"/>
              <a:gd name="connsiteX134" fmla="*/ 1540317 w 2216118"/>
              <a:gd name="connsiteY134" fmla="*/ 1039533 h 1391264"/>
              <a:gd name="connsiteX135" fmla="*/ 1223624 w 2216118"/>
              <a:gd name="connsiteY135" fmla="*/ 947394 h 1391264"/>
              <a:gd name="connsiteX136" fmla="*/ 1138667 w 2216118"/>
              <a:gd name="connsiteY136" fmla="*/ 1031557 h 1391264"/>
              <a:gd name="connsiteX137" fmla="*/ 1138667 w 2216118"/>
              <a:gd name="connsiteY137" fmla="*/ 1057834 h 1391264"/>
              <a:gd name="connsiteX138" fmla="*/ 1316632 w 2216118"/>
              <a:gd name="connsiteY138" fmla="*/ 1057834 h 1391264"/>
              <a:gd name="connsiteX139" fmla="*/ 1316632 w 2216118"/>
              <a:gd name="connsiteY139" fmla="*/ 1039533 h 1391264"/>
              <a:gd name="connsiteX140" fmla="*/ 999939 w 2216118"/>
              <a:gd name="connsiteY140" fmla="*/ 947394 h 1391264"/>
              <a:gd name="connsiteX141" fmla="*/ 914982 w 2216118"/>
              <a:gd name="connsiteY141" fmla="*/ 1031557 h 1391264"/>
              <a:gd name="connsiteX142" fmla="*/ 914982 w 2216118"/>
              <a:gd name="connsiteY142" fmla="*/ 1057834 h 1391264"/>
              <a:gd name="connsiteX143" fmla="*/ 1092947 w 2216118"/>
              <a:gd name="connsiteY143" fmla="*/ 1057834 h 1391264"/>
              <a:gd name="connsiteX144" fmla="*/ 1092947 w 2216118"/>
              <a:gd name="connsiteY144" fmla="*/ 1039533 h 1391264"/>
              <a:gd name="connsiteX145" fmla="*/ 869262 w 2216118"/>
              <a:gd name="connsiteY145" fmla="*/ 870668 h 1391264"/>
              <a:gd name="connsiteX146" fmla="*/ 799487 w 2216118"/>
              <a:gd name="connsiteY146" fmla="*/ 939791 h 1391264"/>
              <a:gd name="connsiteX147" fmla="*/ 869262 w 2216118"/>
              <a:gd name="connsiteY147" fmla="*/ 1008261 h 1391264"/>
              <a:gd name="connsiteX148" fmla="*/ 2033407 w 2216118"/>
              <a:gd name="connsiteY148" fmla="*/ 863232 h 1391264"/>
              <a:gd name="connsiteX149" fmla="*/ 2033407 w 2216118"/>
              <a:gd name="connsiteY149" fmla="*/ 984214 h 1391264"/>
              <a:gd name="connsiteX150" fmla="*/ 2094759 w 2216118"/>
              <a:gd name="connsiteY150" fmla="*/ 924009 h 1391264"/>
              <a:gd name="connsiteX151" fmla="*/ 1809722 w 2216118"/>
              <a:gd name="connsiteY151" fmla="*/ 863232 h 1391264"/>
              <a:gd name="connsiteX152" fmla="*/ 1809722 w 2216118"/>
              <a:gd name="connsiteY152" fmla="*/ 984214 h 1391264"/>
              <a:gd name="connsiteX153" fmla="*/ 1871074 w 2216118"/>
              <a:gd name="connsiteY153" fmla="*/ 924009 h 1391264"/>
              <a:gd name="connsiteX154" fmla="*/ 1586037 w 2216118"/>
              <a:gd name="connsiteY154" fmla="*/ 863232 h 1391264"/>
              <a:gd name="connsiteX155" fmla="*/ 1586037 w 2216118"/>
              <a:gd name="connsiteY155" fmla="*/ 984214 h 1391264"/>
              <a:gd name="connsiteX156" fmla="*/ 1647389 w 2216118"/>
              <a:gd name="connsiteY156" fmla="*/ 924009 h 1391264"/>
              <a:gd name="connsiteX157" fmla="*/ 1362352 w 2216118"/>
              <a:gd name="connsiteY157" fmla="*/ 863232 h 1391264"/>
              <a:gd name="connsiteX158" fmla="*/ 1362352 w 2216118"/>
              <a:gd name="connsiteY158" fmla="*/ 984214 h 1391264"/>
              <a:gd name="connsiteX159" fmla="*/ 1423704 w 2216118"/>
              <a:gd name="connsiteY159" fmla="*/ 924009 h 1391264"/>
              <a:gd name="connsiteX160" fmla="*/ 1138667 w 2216118"/>
              <a:gd name="connsiteY160" fmla="*/ 863232 h 1391264"/>
              <a:gd name="connsiteX161" fmla="*/ 1138667 w 2216118"/>
              <a:gd name="connsiteY161" fmla="*/ 984214 h 1391264"/>
              <a:gd name="connsiteX162" fmla="*/ 1200019 w 2216118"/>
              <a:gd name="connsiteY162" fmla="*/ 924009 h 1391264"/>
              <a:gd name="connsiteX163" fmla="*/ 914982 w 2216118"/>
              <a:gd name="connsiteY163" fmla="*/ 863231 h 1391264"/>
              <a:gd name="connsiteX164" fmla="*/ 914982 w 2216118"/>
              <a:gd name="connsiteY164" fmla="*/ 984214 h 1391264"/>
              <a:gd name="connsiteX165" fmla="*/ 976334 w 2216118"/>
              <a:gd name="connsiteY165" fmla="*/ 924009 h 1391264"/>
              <a:gd name="connsiteX166" fmla="*/ 1987687 w 2216118"/>
              <a:gd name="connsiteY166" fmla="*/ 855255 h 1391264"/>
              <a:gd name="connsiteX167" fmla="*/ 1918284 w 2216118"/>
              <a:gd name="connsiteY167" fmla="*/ 924010 h 1391264"/>
              <a:gd name="connsiteX168" fmla="*/ 1987687 w 2216118"/>
              <a:gd name="connsiteY168" fmla="*/ 992115 h 1391264"/>
              <a:gd name="connsiteX169" fmla="*/ 1764002 w 2216118"/>
              <a:gd name="connsiteY169" fmla="*/ 855255 h 1391264"/>
              <a:gd name="connsiteX170" fmla="*/ 1694599 w 2216118"/>
              <a:gd name="connsiteY170" fmla="*/ 924010 h 1391264"/>
              <a:gd name="connsiteX171" fmla="*/ 1764002 w 2216118"/>
              <a:gd name="connsiteY171" fmla="*/ 992115 h 1391264"/>
              <a:gd name="connsiteX172" fmla="*/ 1540317 w 2216118"/>
              <a:gd name="connsiteY172" fmla="*/ 855255 h 1391264"/>
              <a:gd name="connsiteX173" fmla="*/ 1470914 w 2216118"/>
              <a:gd name="connsiteY173" fmla="*/ 924010 h 1391264"/>
              <a:gd name="connsiteX174" fmla="*/ 1540317 w 2216118"/>
              <a:gd name="connsiteY174" fmla="*/ 992115 h 1391264"/>
              <a:gd name="connsiteX175" fmla="*/ 1316632 w 2216118"/>
              <a:gd name="connsiteY175" fmla="*/ 855255 h 1391264"/>
              <a:gd name="connsiteX176" fmla="*/ 1247229 w 2216118"/>
              <a:gd name="connsiteY176" fmla="*/ 924010 h 1391264"/>
              <a:gd name="connsiteX177" fmla="*/ 1316632 w 2216118"/>
              <a:gd name="connsiteY177" fmla="*/ 992115 h 1391264"/>
              <a:gd name="connsiteX178" fmla="*/ 1092947 w 2216118"/>
              <a:gd name="connsiteY178" fmla="*/ 855255 h 1391264"/>
              <a:gd name="connsiteX179" fmla="*/ 1023544 w 2216118"/>
              <a:gd name="connsiteY179" fmla="*/ 924010 h 1391264"/>
              <a:gd name="connsiteX180" fmla="*/ 1092947 w 2216118"/>
              <a:gd name="connsiteY180" fmla="*/ 992115 h 1391264"/>
              <a:gd name="connsiteX181" fmla="*/ 2041983 w 2216118"/>
              <a:gd name="connsiteY181" fmla="*/ 825892 h 1391264"/>
              <a:gd name="connsiteX182" fmla="*/ 2118364 w 2216118"/>
              <a:gd name="connsiteY182" fmla="*/ 900845 h 1391264"/>
              <a:gd name="connsiteX183" fmla="*/ 2194745 w 2216118"/>
              <a:gd name="connsiteY183" fmla="*/ 825892 h 1391264"/>
              <a:gd name="connsiteX184" fmla="*/ 1818298 w 2216118"/>
              <a:gd name="connsiteY184" fmla="*/ 825892 h 1391264"/>
              <a:gd name="connsiteX185" fmla="*/ 1894679 w 2216118"/>
              <a:gd name="connsiteY185" fmla="*/ 900845 h 1391264"/>
              <a:gd name="connsiteX186" fmla="*/ 1971060 w 2216118"/>
              <a:gd name="connsiteY186" fmla="*/ 825892 h 1391264"/>
              <a:gd name="connsiteX187" fmla="*/ 1594613 w 2216118"/>
              <a:gd name="connsiteY187" fmla="*/ 825892 h 1391264"/>
              <a:gd name="connsiteX188" fmla="*/ 1670994 w 2216118"/>
              <a:gd name="connsiteY188" fmla="*/ 900845 h 1391264"/>
              <a:gd name="connsiteX189" fmla="*/ 1747375 w 2216118"/>
              <a:gd name="connsiteY189" fmla="*/ 825892 h 1391264"/>
              <a:gd name="connsiteX190" fmla="*/ 1370928 w 2216118"/>
              <a:gd name="connsiteY190" fmla="*/ 825892 h 1391264"/>
              <a:gd name="connsiteX191" fmla="*/ 1447309 w 2216118"/>
              <a:gd name="connsiteY191" fmla="*/ 900845 h 1391264"/>
              <a:gd name="connsiteX192" fmla="*/ 1523690 w 2216118"/>
              <a:gd name="connsiteY192" fmla="*/ 825892 h 1391264"/>
              <a:gd name="connsiteX193" fmla="*/ 1147243 w 2216118"/>
              <a:gd name="connsiteY193" fmla="*/ 825892 h 1391264"/>
              <a:gd name="connsiteX194" fmla="*/ 1223624 w 2216118"/>
              <a:gd name="connsiteY194" fmla="*/ 900845 h 1391264"/>
              <a:gd name="connsiteX195" fmla="*/ 1300005 w 2216118"/>
              <a:gd name="connsiteY195" fmla="*/ 825892 h 1391264"/>
              <a:gd name="connsiteX196" fmla="*/ 923558 w 2216118"/>
              <a:gd name="connsiteY196" fmla="*/ 825892 h 1391264"/>
              <a:gd name="connsiteX197" fmla="*/ 999939 w 2216118"/>
              <a:gd name="connsiteY197" fmla="*/ 900845 h 1391264"/>
              <a:gd name="connsiteX198" fmla="*/ 1076320 w 2216118"/>
              <a:gd name="connsiteY198" fmla="*/ 825892 h 1391264"/>
              <a:gd name="connsiteX199" fmla="*/ 2115760 w 2216118"/>
              <a:gd name="connsiteY199" fmla="*/ 689035 h 1391264"/>
              <a:gd name="connsiteX200" fmla="*/ 2034001 w 2216118"/>
              <a:gd name="connsiteY200" fmla="*/ 770030 h 1391264"/>
              <a:gd name="connsiteX201" fmla="*/ 2197519 w 2216118"/>
              <a:gd name="connsiteY201" fmla="*/ 770030 h 1391264"/>
              <a:gd name="connsiteX202" fmla="*/ 1892075 w 2216118"/>
              <a:gd name="connsiteY202" fmla="*/ 689035 h 1391264"/>
              <a:gd name="connsiteX203" fmla="*/ 1810316 w 2216118"/>
              <a:gd name="connsiteY203" fmla="*/ 770030 h 1391264"/>
              <a:gd name="connsiteX204" fmla="*/ 1953483 w 2216118"/>
              <a:gd name="connsiteY204" fmla="*/ 770030 h 1391264"/>
              <a:gd name="connsiteX205" fmla="*/ 1973834 w 2216118"/>
              <a:gd name="connsiteY205" fmla="*/ 770030 h 1391264"/>
              <a:gd name="connsiteX206" fmla="*/ 1668390 w 2216118"/>
              <a:gd name="connsiteY206" fmla="*/ 689035 h 1391264"/>
              <a:gd name="connsiteX207" fmla="*/ 1586631 w 2216118"/>
              <a:gd name="connsiteY207" fmla="*/ 770030 h 1391264"/>
              <a:gd name="connsiteX208" fmla="*/ 1750149 w 2216118"/>
              <a:gd name="connsiteY208" fmla="*/ 770030 h 1391264"/>
              <a:gd name="connsiteX209" fmla="*/ 1444705 w 2216118"/>
              <a:gd name="connsiteY209" fmla="*/ 689035 h 1391264"/>
              <a:gd name="connsiteX210" fmla="*/ 1362946 w 2216118"/>
              <a:gd name="connsiteY210" fmla="*/ 770030 h 1391264"/>
              <a:gd name="connsiteX211" fmla="*/ 1526464 w 2216118"/>
              <a:gd name="connsiteY211" fmla="*/ 770030 h 1391264"/>
              <a:gd name="connsiteX212" fmla="*/ 1221020 w 2216118"/>
              <a:gd name="connsiteY212" fmla="*/ 689035 h 1391264"/>
              <a:gd name="connsiteX213" fmla="*/ 1139261 w 2216118"/>
              <a:gd name="connsiteY213" fmla="*/ 770030 h 1391264"/>
              <a:gd name="connsiteX214" fmla="*/ 1302779 w 2216118"/>
              <a:gd name="connsiteY214" fmla="*/ 770030 h 1391264"/>
              <a:gd name="connsiteX215" fmla="*/ 2030803 w 2216118"/>
              <a:gd name="connsiteY215" fmla="*/ 604873 h 1391264"/>
              <a:gd name="connsiteX216" fmla="*/ 2030803 w 2216118"/>
              <a:gd name="connsiteY216" fmla="*/ 725855 h 1391264"/>
              <a:gd name="connsiteX217" fmla="*/ 2092155 w 2216118"/>
              <a:gd name="connsiteY217" fmla="*/ 665650 h 1391264"/>
              <a:gd name="connsiteX218" fmla="*/ 1807118 w 2216118"/>
              <a:gd name="connsiteY218" fmla="*/ 604873 h 1391264"/>
              <a:gd name="connsiteX219" fmla="*/ 1807118 w 2216118"/>
              <a:gd name="connsiteY219" fmla="*/ 725855 h 1391264"/>
              <a:gd name="connsiteX220" fmla="*/ 1868470 w 2216118"/>
              <a:gd name="connsiteY220" fmla="*/ 665650 h 1391264"/>
              <a:gd name="connsiteX221" fmla="*/ 1359748 w 2216118"/>
              <a:gd name="connsiteY221" fmla="*/ 604873 h 1391264"/>
              <a:gd name="connsiteX222" fmla="*/ 1359748 w 2216118"/>
              <a:gd name="connsiteY222" fmla="*/ 725855 h 1391264"/>
              <a:gd name="connsiteX223" fmla="*/ 1421100 w 2216118"/>
              <a:gd name="connsiteY223" fmla="*/ 665650 h 1391264"/>
              <a:gd name="connsiteX224" fmla="*/ 1583433 w 2216118"/>
              <a:gd name="connsiteY224" fmla="*/ 604872 h 1391264"/>
              <a:gd name="connsiteX225" fmla="*/ 1583433 w 2216118"/>
              <a:gd name="connsiteY225" fmla="*/ 725855 h 1391264"/>
              <a:gd name="connsiteX226" fmla="*/ 1644785 w 2216118"/>
              <a:gd name="connsiteY226" fmla="*/ 665650 h 1391264"/>
              <a:gd name="connsiteX227" fmla="*/ 1537713 w 2216118"/>
              <a:gd name="connsiteY227" fmla="*/ 596897 h 1391264"/>
              <a:gd name="connsiteX228" fmla="*/ 1468310 w 2216118"/>
              <a:gd name="connsiteY228" fmla="*/ 665651 h 1391264"/>
              <a:gd name="connsiteX229" fmla="*/ 1537713 w 2216118"/>
              <a:gd name="connsiteY229" fmla="*/ 733756 h 1391264"/>
              <a:gd name="connsiteX230" fmla="*/ 1985083 w 2216118"/>
              <a:gd name="connsiteY230" fmla="*/ 596896 h 1391264"/>
              <a:gd name="connsiteX231" fmla="*/ 1915680 w 2216118"/>
              <a:gd name="connsiteY231" fmla="*/ 665651 h 1391264"/>
              <a:gd name="connsiteX232" fmla="*/ 1985083 w 2216118"/>
              <a:gd name="connsiteY232" fmla="*/ 733756 h 1391264"/>
              <a:gd name="connsiteX233" fmla="*/ 1761398 w 2216118"/>
              <a:gd name="connsiteY233" fmla="*/ 596896 h 1391264"/>
              <a:gd name="connsiteX234" fmla="*/ 1691995 w 2216118"/>
              <a:gd name="connsiteY234" fmla="*/ 665651 h 1391264"/>
              <a:gd name="connsiteX235" fmla="*/ 1761398 w 2216118"/>
              <a:gd name="connsiteY235" fmla="*/ 733756 h 1391264"/>
              <a:gd name="connsiteX236" fmla="*/ 1314028 w 2216118"/>
              <a:gd name="connsiteY236" fmla="*/ 596896 h 1391264"/>
              <a:gd name="connsiteX237" fmla="*/ 1244625 w 2216118"/>
              <a:gd name="connsiteY237" fmla="*/ 665651 h 1391264"/>
              <a:gd name="connsiteX238" fmla="*/ 1314028 w 2216118"/>
              <a:gd name="connsiteY238" fmla="*/ 733756 h 1391264"/>
              <a:gd name="connsiteX239" fmla="*/ 1807118 w 2216118"/>
              <a:gd name="connsiteY239" fmla="*/ 544337 h 1391264"/>
              <a:gd name="connsiteX240" fmla="*/ 1807118 w 2216118"/>
              <a:gd name="connsiteY240" fmla="*/ 559118 h 1391264"/>
              <a:gd name="connsiteX241" fmla="*/ 1892075 w 2216118"/>
              <a:gd name="connsiteY241" fmla="*/ 642486 h 1391264"/>
              <a:gd name="connsiteX242" fmla="*/ 1985083 w 2216118"/>
              <a:gd name="connsiteY242" fmla="*/ 551217 h 1391264"/>
              <a:gd name="connsiteX243" fmla="*/ 1985083 w 2216118"/>
              <a:gd name="connsiteY243" fmla="*/ 544337 h 1391264"/>
              <a:gd name="connsiteX244" fmla="*/ 1583433 w 2216118"/>
              <a:gd name="connsiteY244" fmla="*/ 544337 h 1391264"/>
              <a:gd name="connsiteX245" fmla="*/ 1583433 w 2216118"/>
              <a:gd name="connsiteY245" fmla="*/ 559118 h 1391264"/>
              <a:gd name="connsiteX246" fmla="*/ 1668390 w 2216118"/>
              <a:gd name="connsiteY246" fmla="*/ 642486 h 1391264"/>
              <a:gd name="connsiteX247" fmla="*/ 1761398 w 2216118"/>
              <a:gd name="connsiteY247" fmla="*/ 551217 h 1391264"/>
              <a:gd name="connsiteX248" fmla="*/ 1761398 w 2216118"/>
              <a:gd name="connsiteY248" fmla="*/ 544337 h 1391264"/>
              <a:gd name="connsiteX249" fmla="*/ 1359748 w 2216118"/>
              <a:gd name="connsiteY249" fmla="*/ 544337 h 1391264"/>
              <a:gd name="connsiteX250" fmla="*/ 1359748 w 2216118"/>
              <a:gd name="connsiteY250" fmla="*/ 559118 h 1391264"/>
              <a:gd name="connsiteX251" fmla="*/ 1444705 w 2216118"/>
              <a:gd name="connsiteY251" fmla="*/ 642486 h 1391264"/>
              <a:gd name="connsiteX252" fmla="*/ 1537713 w 2216118"/>
              <a:gd name="connsiteY252" fmla="*/ 551217 h 1391264"/>
              <a:gd name="connsiteX253" fmla="*/ 1537713 w 2216118"/>
              <a:gd name="connsiteY253" fmla="*/ 544337 h 1391264"/>
              <a:gd name="connsiteX254" fmla="*/ 2118717 w 2216118"/>
              <a:gd name="connsiteY254" fmla="*/ 406859 h 1391264"/>
              <a:gd name="connsiteX255" fmla="*/ 2036331 w 2216118"/>
              <a:gd name="connsiteY255" fmla="*/ 488475 h 1391264"/>
              <a:gd name="connsiteX256" fmla="*/ 2201103 w 2216118"/>
              <a:gd name="connsiteY256" fmla="*/ 488475 h 1391264"/>
              <a:gd name="connsiteX257" fmla="*/ 1895032 w 2216118"/>
              <a:gd name="connsiteY257" fmla="*/ 406859 h 1391264"/>
              <a:gd name="connsiteX258" fmla="*/ 1812646 w 2216118"/>
              <a:gd name="connsiteY258" fmla="*/ 488475 h 1391264"/>
              <a:gd name="connsiteX259" fmla="*/ 1955092 w 2216118"/>
              <a:gd name="connsiteY259" fmla="*/ 488475 h 1391264"/>
              <a:gd name="connsiteX260" fmla="*/ 1977418 w 2216118"/>
              <a:gd name="connsiteY260" fmla="*/ 488475 h 1391264"/>
              <a:gd name="connsiteX261" fmla="*/ 1671347 w 2216118"/>
              <a:gd name="connsiteY261" fmla="*/ 406859 h 1391264"/>
              <a:gd name="connsiteX262" fmla="*/ 1588961 w 2216118"/>
              <a:gd name="connsiteY262" fmla="*/ 488475 h 1391264"/>
              <a:gd name="connsiteX263" fmla="*/ 1753733 w 2216118"/>
              <a:gd name="connsiteY263" fmla="*/ 488475 h 1391264"/>
              <a:gd name="connsiteX264" fmla="*/ 2033760 w 2216118"/>
              <a:gd name="connsiteY264" fmla="*/ 322696 h 1391264"/>
              <a:gd name="connsiteX265" fmla="*/ 2033760 w 2216118"/>
              <a:gd name="connsiteY265" fmla="*/ 443679 h 1391264"/>
              <a:gd name="connsiteX266" fmla="*/ 2095112 w 2216118"/>
              <a:gd name="connsiteY266" fmla="*/ 383474 h 1391264"/>
              <a:gd name="connsiteX267" fmla="*/ 1810075 w 2216118"/>
              <a:gd name="connsiteY267" fmla="*/ 322696 h 1391264"/>
              <a:gd name="connsiteX268" fmla="*/ 1810075 w 2216118"/>
              <a:gd name="connsiteY268" fmla="*/ 443679 h 1391264"/>
              <a:gd name="connsiteX269" fmla="*/ 1871427 w 2216118"/>
              <a:gd name="connsiteY269" fmla="*/ 383474 h 1391264"/>
              <a:gd name="connsiteX270" fmla="*/ 1988040 w 2216118"/>
              <a:gd name="connsiteY270" fmla="*/ 314720 h 1391264"/>
              <a:gd name="connsiteX271" fmla="*/ 1918637 w 2216118"/>
              <a:gd name="connsiteY271" fmla="*/ 383474 h 1391264"/>
              <a:gd name="connsiteX272" fmla="*/ 1988040 w 2216118"/>
              <a:gd name="connsiteY272" fmla="*/ 451580 h 1391264"/>
              <a:gd name="connsiteX273" fmla="*/ 1764355 w 2216118"/>
              <a:gd name="connsiteY273" fmla="*/ 314720 h 1391264"/>
              <a:gd name="connsiteX274" fmla="*/ 1694952 w 2216118"/>
              <a:gd name="connsiteY274" fmla="*/ 383474 h 1391264"/>
              <a:gd name="connsiteX275" fmla="*/ 1764355 w 2216118"/>
              <a:gd name="connsiteY275" fmla="*/ 451580 h 1391264"/>
              <a:gd name="connsiteX276" fmla="*/ 2033760 w 2216118"/>
              <a:gd name="connsiteY276" fmla="*/ 268985 h 1391264"/>
              <a:gd name="connsiteX277" fmla="*/ 2033760 w 2216118"/>
              <a:gd name="connsiteY277" fmla="*/ 276942 h 1391264"/>
              <a:gd name="connsiteX278" fmla="*/ 2118717 w 2216118"/>
              <a:gd name="connsiteY278" fmla="*/ 360310 h 1391264"/>
              <a:gd name="connsiteX279" fmla="*/ 2211782 w 2216118"/>
              <a:gd name="connsiteY279" fmla="*/ 268985 h 1391264"/>
              <a:gd name="connsiteX280" fmla="*/ 1810075 w 2216118"/>
              <a:gd name="connsiteY280" fmla="*/ 268985 h 1391264"/>
              <a:gd name="connsiteX281" fmla="*/ 1810075 w 2216118"/>
              <a:gd name="connsiteY281" fmla="*/ 276942 h 1391264"/>
              <a:gd name="connsiteX282" fmla="*/ 1895032 w 2216118"/>
              <a:gd name="connsiteY282" fmla="*/ 360310 h 1391264"/>
              <a:gd name="connsiteX283" fmla="*/ 1988040 w 2216118"/>
              <a:gd name="connsiteY283" fmla="*/ 269041 h 1391264"/>
              <a:gd name="connsiteX284" fmla="*/ 1988040 w 2216118"/>
              <a:gd name="connsiteY284" fmla="*/ 268985 h 1391264"/>
              <a:gd name="connsiteX285" fmla="*/ 2120538 w 2216118"/>
              <a:gd name="connsiteY285" fmla="*/ 125840 h 1391264"/>
              <a:gd name="connsiteX286" fmla="*/ 2035581 w 2216118"/>
              <a:gd name="connsiteY286" fmla="*/ 210002 h 1391264"/>
              <a:gd name="connsiteX287" fmla="*/ 2035581 w 2216118"/>
              <a:gd name="connsiteY287" fmla="*/ 213123 h 1391264"/>
              <a:gd name="connsiteX288" fmla="*/ 2208645 w 2216118"/>
              <a:gd name="connsiteY288" fmla="*/ 213123 h 1391264"/>
              <a:gd name="connsiteX289" fmla="*/ 2216118 w 2216118"/>
              <a:gd name="connsiteY289" fmla="*/ 0 h 1391264"/>
              <a:gd name="connsiteX290" fmla="*/ 2216118 w 2216118"/>
              <a:gd name="connsiteY290" fmla="*/ 31154 h 1391264"/>
              <a:gd name="connsiteX291" fmla="*/ 2144143 w 2216118"/>
              <a:gd name="connsiteY291" fmla="*/ 102455 h 1391264"/>
              <a:gd name="connsiteX292" fmla="*/ 2216118 w 2216118"/>
              <a:gd name="connsiteY292" fmla="*/ 173085 h 1391264"/>
              <a:gd name="connsiteX293" fmla="*/ 2216118 w 2216118"/>
              <a:gd name="connsiteY293" fmla="*/ 268985 h 1391264"/>
              <a:gd name="connsiteX294" fmla="*/ 2215304 w 2216118"/>
              <a:gd name="connsiteY294" fmla="*/ 268985 h 1391264"/>
              <a:gd name="connsiteX295" fmla="*/ 2216118 w 2216118"/>
              <a:gd name="connsiteY295" fmla="*/ 269731 h 1391264"/>
              <a:gd name="connsiteX296" fmla="*/ 2216118 w 2216118"/>
              <a:gd name="connsiteY296" fmla="*/ 310369 h 1391264"/>
              <a:gd name="connsiteX297" fmla="*/ 2142322 w 2216118"/>
              <a:gd name="connsiteY297" fmla="*/ 383474 h 1391264"/>
              <a:gd name="connsiteX298" fmla="*/ 2216118 w 2216118"/>
              <a:gd name="connsiteY298" fmla="*/ 455891 h 1391264"/>
              <a:gd name="connsiteX299" fmla="*/ 2216118 w 2216118"/>
              <a:gd name="connsiteY299" fmla="*/ 544337 h 1391264"/>
              <a:gd name="connsiteX300" fmla="*/ 2030803 w 2216118"/>
              <a:gd name="connsiteY300" fmla="*/ 544337 h 1391264"/>
              <a:gd name="connsiteX301" fmla="*/ 2030803 w 2216118"/>
              <a:gd name="connsiteY301" fmla="*/ 559118 h 1391264"/>
              <a:gd name="connsiteX302" fmla="*/ 2115760 w 2216118"/>
              <a:gd name="connsiteY302" fmla="*/ 642486 h 1391264"/>
              <a:gd name="connsiteX303" fmla="*/ 2210526 w 2216118"/>
              <a:gd name="connsiteY303" fmla="*/ 549492 h 1391264"/>
              <a:gd name="connsiteX304" fmla="*/ 2216118 w 2216118"/>
              <a:gd name="connsiteY304" fmla="*/ 554618 h 1391264"/>
              <a:gd name="connsiteX305" fmla="*/ 2216118 w 2216118"/>
              <a:gd name="connsiteY305" fmla="*/ 589616 h 1391264"/>
              <a:gd name="connsiteX306" fmla="*/ 2139365 w 2216118"/>
              <a:gd name="connsiteY306" fmla="*/ 665651 h 1391264"/>
              <a:gd name="connsiteX307" fmla="*/ 2216118 w 2216118"/>
              <a:gd name="connsiteY307" fmla="*/ 740968 h 1391264"/>
              <a:gd name="connsiteX308" fmla="*/ 2216118 w 2216118"/>
              <a:gd name="connsiteY308" fmla="*/ 850554 h 1391264"/>
              <a:gd name="connsiteX309" fmla="*/ 2141969 w 2216118"/>
              <a:gd name="connsiteY309" fmla="*/ 924010 h 1391264"/>
              <a:gd name="connsiteX310" fmla="*/ 2216118 w 2216118"/>
              <a:gd name="connsiteY310" fmla="*/ 996772 h 1391264"/>
              <a:gd name="connsiteX311" fmla="*/ 2216118 w 2216118"/>
              <a:gd name="connsiteY311" fmla="*/ 1038286 h 1391264"/>
              <a:gd name="connsiteX312" fmla="*/ 2213130 w 2216118"/>
              <a:gd name="connsiteY312" fmla="*/ 1041274 h 1391264"/>
              <a:gd name="connsiteX313" fmla="*/ 2118364 w 2216118"/>
              <a:gd name="connsiteY313" fmla="*/ 947394 h 1391264"/>
              <a:gd name="connsiteX314" fmla="*/ 2033407 w 2216118"/>
              <a:gd name="connsiteY314" fmla="*/ 1031557 h 1391264"/>
              <a:gd name="connsiteX315" fmla="*/ 2033407 w 2216118"/>
              <a:gd name="connsiteY315" fmla="*/ 1057834 h 1391264"/>
              <a:gd name="connsiteX316" fmla="*/ 2216118 w 2216118"/>
              <a:gd name="connsiteY316" fmla="*/ 1057834 h 1391264"/>
              <a:gd name="connsiteX317" fmla="*/ 2216118 w 2216118"/>
              <a:gd name="connsiteY317" fmla="*/ 1141467 h 1391264"/>
              <a:gd name="connsiteX318" fmla="*/ 2140689 w 2216118"/>
              <a:gd name="connsiteY318" fmla="*/ 1216191 h 1391264"/>
              <a:gd name="connsiteX319" fmla="*/ 2216118 w 2216118"/>
              <a:gd name="connsiteY319" fmla="*/ 1290209 h 1391264"/>
              <a:gd name="connsiteX320" fmla="*/ 2216118 w 2216118"/>
              <a:gd name="connsiteY320" fmla="*/ 1329187 h 1391264"/>
              <a:gd name="connsiteX321" fmla="*/ 2211850 w 2216118"/>
              <a:gd name="connsiteY321" fmla="*/ 1333455 h 1391264"/>
              <a:gd name="connsiteX322" fmla="*/ 2117084 w 2216118"/>
              <a:gd name="connsiteY322" fmla="*/ 1239575 h 1391264"/>
              <a:gd name="connsiteX323" fmla="*/ 2032127 w 2216118"/>
              <a:gd name="connsiteY323" fmla="*/ 1323738 h 1391264"/>
              <a:gd name="connsiteX324" fmla="*/ 2032127 w 2216118"/>
              <a:gd name="connsiteY324" fmla="*/ 1335402 h 1391264"/>
              <a:gd name="connsiteX325" fmla="*/ 2216118 w 2216118"/>
              <a:gd name="connsiteY325" fmla="*/ 1335402 h 1391264"/>
              <a:gd name="connsiteX326" fmla="*/ 2216118 w 2216118"/>
              <a:gd name="connsiteY326" fmla="*/ 1391264 h 1391264"/>
              <a:gd name="connsiteX327" fmla="*/ 0 w 2216118"/>
              <a:gd name="connsiteY327" fmla="*/ 1391264 h 1391264"/>
              <a:gd name="connsiteX328" fmla="*/ 88981 w 2216118"/>
              <a:gd name="connsiteY328" fmla="*/ 1335402 h 1391264"/>
              <a:gd name="connsiteX329" fmla="*/ 196209 w 2216118"/>
              <a:gd name="connsiteY329" fmla="*/ 1335402 h 1391264"/>
              <a:gd name="connsiteX330" fmla="*/ 196209 w 2216118"/>
              <a:gd name="connsiteY330" fmla="*/ 1326580 h 1391264"/>
              <a:gd name="connsiteX331" fmla="*/ 160066 w 2216118"/>
              <a:gd name="connsiteY331" fmla="*/ 1290776 h 1391264"/>
              <a:gd name="connsiteX332" fmla="*/ 189315 w 2216118"/>
              <a:gd name="connsiteY332" fmla="*/ 1272414 h 1391264"/>
              <a:gd name="connsiteX333" fmla="*/ 196209 w 2216118"/>
              <a:gd name="connsiteY333" fmla="*/ 1279179 h 1391264"/>
              <a:gd name="connsiteX334" fmla="*/ 196209 w 2216118"/>
              <a:gd name="connsiteY334" fmla="*/ 1268085 h 1391264"/>
              <a:gd name="connsiteX335" fmla="*/ 241929 w 2216118"/>
              <a:gd name="connsiteY335" fmla="*/ 1239383 h 1391264"/>
              <a:gd name="connsiteX336" fmla="*/ 241929 w 2216118"/>
              <a:gd name="connsiteY336" fmla="*/ 1267165 h 1391264"/>
              <a:gd name="connsiteX337" fmla="*/ 303281 w 2216118"/>
              <a:gd name="connsiteY337" fmla="*/ 1206961 h 1391264"/>
              <a:gd name="connsiteX338" fmla="*/ 299515 w 2216118"/>
              <a:gd name="connsiteY338" fmla="*/ 1203231 h 1391264"/>
              <a:gd name="connsiteX339" fmla="*/ 531114 w 2216118"/>
              <a:gd name="connsiteY339" fmla="*/ 1057834 h 1391264"/>
              <a:gd name="connsiteX340" fmla="*/ 645205 w 2216118"/>
              <a:gd name="connsiteY340" fmla="*/ 1057834 h 1391264"/>
              <a:gd name="connsiteX341" fmla="*/ 645205 w 2216118"/>
              <a:gd name="connsiteY341" fmla="*/ 1035788 h 1391264"/>
              <a:gd name="connsiteX342" fmla="*/ 614571 w 2216118"/>
              <a:gd name="connsiteY342" fmla="*/ 1005441 h 1391264"/>
              <a:gd name="connsiteX343" fmla="*/ 643839 w 2216118"/>
              <a:gd name="connsiteY343" fmla="*/ 987066 h 1391264"/>
              <a:gd name="connsiteX344" fmla="*/ 645205 w 2216118"/>
              <a:gd name="connsiteY344" fmla="*/ 988406 h 1391264"/>
              <a:gd name="connsiteX345" fmla="*/ 645205 w 2216118"/>
              <a:gd name="connsiteY345" fmla="*/ 986209 h 1391264"/>
              <a:gd name="connsiteX346" fmla="*/ 690925 w 2216118"/>
              <a:gd name="connsiteY346" fmla="*/ 957506 h 1391264"/>
              <a:gd name="connsiteX347" fmla="*/ 690925 w 2216118"/>
              <a:gd name="connsiteY347" fmla="*/ 999995 h 1391264"/>
              <a:gd name="connsiteX348" fmla="*/ 752277 w 2216118"/>
              <a:gd name="connsiteY348" fmla="*/ 939791 h 1391264"/>
              <a:gd name="connsiteX349" fmla="*/ 739424 w 2216118"/>
              <a:gd name="connsiteY349" fmla="*/ 927059 h 1391264"/>
              <a:gd name="connsiteX350" fmla="*/ 768141 w 2216118"/>
              <a:gd name="connsiteY350" fmla="*/ 909031 h 1391264"/>
              <a:gd name="connsiteX351" fmla="*/ 775882 w 2216118"/>
              <a:gd name="connsiteY351" fmla="*/ 916627 h 1391264"/>
              <a:gd name="connsiteX352" fmla="*/ 811118 w 2216118"/>
              <a:gd name="connsiteY352" fmla="*/ 882050 h 1391264"/>
              <a:gd name="connsiteX353" fmla="*/ 989552 w 2216118"/>
              <a:gd name="connsiteY353" fmla="*/ 770030 h 1391264"/>
              <a:gd name="connsiteX354" fmla="*/ 1079094 w 2216118"/>
              <a:gd name="connsiteY354" fmla="*/ 770030 h 1391264"/>
              <a:gd name="connsiteX355" fmla="*/ 1044361 w 2216118"/>
              <a:gd name="connsiteY355" fmla="*/ 735622 h 1391264"/>
              <a:gd name="connsiteX356" fmla="*/ 1073562 w 2216118"/>
              <a:gd name="connsiteY356" fmla="*/ 717289 h 1391264"/>
              <a:gd name="connsiteX357" fmla="*/ 1090343 w 2216118"/>
              <a:gd name="connsiteY357" fmla="*/ 733756 h 1391264"/>
              <a:gd name="connsiteX358" fmla="*/ 1090343 w 2216118"/>
              <a:gd name="connsiteY358" fmla="*/ 706754 h 1391264"/>
              <a:gd name="connsiteX359" fmla="*/ 1136063 w 2216118"/>
              <a:gd name="connsiteY359" fmla="*/ 678051 h 1391264"/>
              <a:gd name="connsiteX360" fmla="*/ 1136063 w 2216118"/>
              <a:gd name="connsiteY360" fmla="*/ 725855 h 1391264"/>
              <a:gd name="connsiteX361" fmla="*/ 1197415 w 2216118"/>
              <a:gd name="connsiteY361" fmla="*/ 665650 h 1391264"/>
              <a:gd name="connsiteX362" fmla="*/ 1181279 w 2216118"/>
              <a:gd name="connsiteY362" fmla="*/ 649665 h 1391264"/>
              <a:gd name="connsiteX363" fmla="*/ 1209976 w 2216118"/>
              <a:gd name="connsiteY363" fmla="*/ 631649 h 1391264"/>
              <a:gd name="connsiteX364" fmla="*/ 1221020 w 2216118"/>
              <a:gd name="connsiteY364" fmla="*/ 642486 h 1391264"/>
              <a:gd name="connsiteX365" fmla="*/ 1271288 w 2216118"/>
              <a:gd name="connsiteY365" fmla="*/ 593158 h 1391264"/>
              <a:gd name="connsiteX366" fmla="*/ 1438035 w 2216118"/>
              <a:gd name="connsiteY366" fmla="*/ 488475 h 1391264"/>
              <a:gd name="connsiteX367" fmla="*/ 1530048 w 2216118"/>
              <a:gd name="connsiteY367" fmla="*/ 488475 h 1391264"/>
              <a:gd name="connsiteX368" fmla="*/ 1494356 w 2216118"/>
              <a:gd name="connsiteY368" fmla="*/ 453117 h 1391264"/>
              <a:gd name="connsiteX369" fmla="*/ 1523556 w 2216118"/>
              <a:gd name="connsiteY369" fmla="*/ 434786 h 1391264"/>
              <a:gd name="connsiteX370" fmla="*/ 1540670 w 2216118"/>
              <a:gd name="connsiteY370" fmla="*/ 451580 h 1391264"/>
              <a:gd name="connsiteX371" fmla="*/ 1540670 w 2216118"/>
              <a:gd name="connsiteY371" fmla="*/ 424042 h 1391264"/>
              <a:gd name="connsiteX372" fmla="*/ 1586390 w 2216118"/>
              <a:gd name="connsiteY372" fmla="*/ 395339 h 1391264"/>
              <a:gd name="connsiteX373" fmla="*/ 1586390 w 2216118"/>
              <a:gd name="connsiteY373" fmla="*/ 443679 h 1391264"/>
              <a:gd name="connsiteX374" fmla="*/ 1647742 w 2216118"/>
              <a:gd name="connsiteY374" fmla="*/ 383474 h 1391264"/>
              <a:gd name="connsiteX375" fmla="*/ 1631275 w 2216118"/>
              <a:gd name="connsiteY375" fmla="*/ 367161 h 1391264"/>
              <a:gd name="connsiteX376" fmla="*/ 1659970 w 2216118"/>
              <a:gd name="connsiteY376" fmla="*/ 349146 h 1391264"/>
              <a:gd name="connsiteX377" fmla="*/ 1671347 w 2216118"/>
              <a:gd name="connsiteY377" fmla="*/ 360310 h 1391264"/>
              <a:gd name="connsiteX378" fmla="*/ 1723132 w 2216118"/>
              <a:gd name="connsiteY378" fmla="*/ 309494 h 1391264"/>
              <a:gd name="connsiteX379" fmla="*/ 1876638 w 2216118"/>
              <a:gd name="connsiteY379" fmla="*/ 213123 h 1391264"/>
              <a:gd name="connsiteX380" fmla="*/ 1958049 w 2216118"/>
              <a:gd name="connsiteY380" fmla="*/ 213123 h 1391264"/>
              <a:gd name="connsiteX381" fmla="*/ 1984960 w 2216118"/>
              <a:gd name="connsiteY381" fmla="*/ 213123 h 1391264"/>
              <a:gd name="connsiteX382" fmla="*/ 1942942 w 2216118"/>
              <a:gd name="connsiteY382" fmla="*/ 171498 h 1391264"/>
              <a:gd name="connsiteX383" fmla="*/ 1972138 w 2216118"/>
              <a:gd name="connsiteY383" fmla="*/ 153169 h 1391264"/>
              <a:gd name="connsiteX384" fmla="*/ 1989861 w 2216118"/>
              <a:gd name="connsiteY384" fmla="*/ 170560 h 1391264"/>
              <a:gd name="connsiteX385" fmla="*/ 1989861 w 2216118"/>
              <a:gd name="connsiteY385" fmla="*/ 142043 h 1391264"/>
              <a:gd name="connsiteX386" fmla="*/ 2035581 w 2216118"/>
              <a:gd name="connsiteY386" fmla="*/ 113340 h 1391264"/>
              <a:gd name="connsiteX387" fmla="*/ 2035581 w 2216118"/>
              <a:gd name="connsiteY387" fmla="*/ 162660 h 1391264"/>
              <a:gd name="connsiteX388" fmla="*/ 2096933 w 2216118"/>
              <a:gd name="connsiteY388" fmla="*/ 102455 h 1391264"/>
              <a:gd name="connsiteX389" fmla="*/ 2079860 w 2216118"/>
              <a:gd name="connsiteY389" fmla="*/ 85542 h 1391264"/>
              <a:gd name="connsiteX390" fmla="*/ 2108552 w 2216118"/>
              <a:gd name="connsiteY390" fmla="*/ 67529 h 1391264"/>
              <a:gd name="connsiteX391" fmla="*/ 2120538 w 2216118"/>
              <a:gd name="connsiteY391" fmla="*/ 79291 h 1391264"/>
              <a:gd name="connsiteX392" fmla="*/ 2175095 w 2216118"/>
              <a:gd name="connsiteY392" fmla="*/ 25754 h 139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216118" h="1391264">
                <a:moveTo>
                  <a:pt x="1898971" y="1232027"/>
                </a:moveTo>
                <a:lnTo>
                  <a:pt x="1814014" y="1316190"/>
                </a:lnTo>
                <a:lnTo>
                  <a:pt x="1814014" y="1335402"/>
                </a:lnTo>
                <a:lnTo>
                  <a:pt x="1949877" y="1335402"/>
                </a:lnTo>
                <a:lnTo>
                  <a:pt x="1986407" y="1335402"/>
                </a:lnTo>
                <a:lnTo>
                  <a:pt x="1986407" y="1318646"/>
                </a:lnTo>
                <a:close/>
                <a:moveTo>
                  <a:pt x="326886" y="1230345"/>
                </a:moveTo>
                <a:lnTo>
                  <a:pt x="241929" y="1314508"/>
                </a:lnTo>
                <a:lnTo>
                  <a:pt x="241929" y="1335402"/>
                </a:lnTo>
                <a:lnTo>
                  <a:pt x="418108" y="1335402"/>
                </a:lnTo>
                <a:lnTo>
                  <a:pt x="418108" y="1320714"/>
                </a:lnTo>
                <a:close/>
                <a:moveTo>
                  <a:pt x="1667210" y="1224479"/>
                </a:moveTo>
                <a:lnTo>
                  <a:pt x="1582253" y="1308642"/>
                </a:lnTo>
                <a:lnTo>
                  <a:pt x="1582253" y="1335402"/>
                </a:lnTo>
                <a:lnTo>
                  <a:pt x="1768294" y="1335402"/>
                </a:lnTo>
                <a:lnTo>
                  <a:pt x="1768294" y="1312041"/>
                </a:lnTo>
                <a:lnTo>
                  <a:pt x="1761976" y="1318359"/>
                </a:lnTo>
                <a:close/>
                <a:moveTo>
                  <a:pt x="1443525" y="1224479"/>
                </a:moveTo>
                <a:lnTo>
                  <a:pt x="1358568" y="1308642"/>
                </a:lnTo>
                <a:lnTo>
                  <a:pt x="1358568" y="1335402"/>
                </a:lnTo>
                <a:lnTo>
                  <a:pt x="1536533" y="1335402"/>
                </a:lnTo>
                <a:lnTo>
                  <a:pt x="1536533" y="1316618"/>
                </a:lnTo>
                <a:close/>
                <a:moveTo>
                  <a:pt x="1219840" y="1224479"/>
                </a:moveTo>
                <a:lnTo>
                  <a:pt x="1134883" y="1308642"/>
                </a:lnTo>
                <a:lnTo>
                  <a:pt x="1134883" y="1335402"/>
                </a:lnTo>
                <a:lnTo>
                  <a:pt x="1312848" y="1335402"/>
                </a:lnTo>
                <a:lnTo>
                  <a:pt x="1312848" y="1316618"/>
                </a:lnTo>
                <a:close/>
                <a:moveTo>
                  <a:pt x="996155" y="1224479"/>
                </a:moveTo>
                <a:lnTo>
                  <a:pt x="911198" y="1308642"/>
                </a:lnTo>
                <a:lnTo>
                  <a:pt x="911198" y="1335402"/>
                </a:lnTo>
                <a:lnTo>
                  <a:pt x="1089163" y="1335402"/>
                </a:lnTo>
                <a:lnTo>
                  <a:pt x="1089163" y="1316618"/>
                </a:lnTo>
                <a:close/>
                <a:moveTo>
                  <a:pt x="772470" y="1224479"/>
                </a:moveTo>
                <a:lnTo>
                  <a:pt x="687513" y="1308642"/>
                </a:lnTo>
                <a:lnTo>
                  <a:pt x="687513" y="1335402"/>
                </a:lnTo>
                <a:lnTo>
                  <a:pt x="865478" y="1335402"/>
                </a:lnTo>
                <a:lnTo>
                  <a:pt x="865478" y="1316618"/>
                </a:lnTo>
                <a:close/>
                <a:moveTo>
                  <a:pt x="548785" y="1224479"/>
                </a:moveTo>
                <a:lnTo>
                  <a:pt x="463828" y="1308642"/>
                </a:lnTo>
                <a:lnTo>
                  <a:pt x="463828" y="1335402"/>
                </a:lnTo>
                <a:lnTo>
                  <a:pt x="641793" y="1335402"/>
                </a:lnTo>
                <a:lnTo>
                  <a:pt x="641793" y="1316618"/>
                </a:lnTo>
                <a:close/>
                <a:moveTo>
                  <a:pt x="2032127" y="1155412"/>
                </a:moveTo>
                <a:lnTo>
                  <a:pt x="2032127" y="1276395"/>
                </a:lnTo>
                <a:lnTo>
                  <a:pt x="2093479" y="1216190"/>
                </a:lnTo>
                <a:close/>
                <a:moveTo>
                  <a:pt x="1814014" y="1147864"/>
                </a:moveTo>
                <a:lnTo>
                  <a:pt x="1814014" y="1268847"/>
                </a:lnTo>
                <a:lnTo>
                  <a:pt x="1875366" y="1208643"/>
                </a:lnTo>
                <a:close/>
                <a:moveTo>
                  <a:pt x="1986407" y="1145409"/>
                </a:moveTo>
                <a:lnTo>
                  <a:pt x="1922576" y="1208643"/>
                </a:lnTo>
                <a:lnTo>
                  <a:pt x="1986407" y="1271280"/>
                </a:lnTo>
                <a:close/>
                <a:moveTo>
                  <a:pt x="1582253" y="1140317"/>
                </a:moveTo>
                <a:lnTo>
                  <a:pt x="1582253" y="1261299"/>
                </a:lnTo>
                <a:lnTo>
                  <a:pt x="1643605" y="1201094"/>
                </a:lnTo>
                <a:close/>
                <a:moveTo>
                  <a:pt x="1358568" y="1140317"/>
                </a:moveTo>
                <a:lnTo>
                  <a:pt x="1358568" y="1261299"/>
                </a:lnTo>
                <a:lnTo>
                  <a:pt x="1419920" y="1201094"/>
                </a:lnTo>
                <a:close/>
                <a:moveTo>
                  <a:pt x="1134883" y="1140317"/>
                </a:moveTo>
                <a:lnTo>
                  <a:pt x="1134883" y="1261299"/>
                </a:lnTo>
                <a:lnTo>
                  <a:pt x="1196235" y="1201094"/>
                </a:lnTo>
                <a:close/>
                <a:moveTo>
                  <a:pt x="911198" y="1140317"/>
                </a:moveTo>
                <a:lnTo>
                  <a:pt x="911198" y="1261299"/>
                </a:lnTo>
                <a:lnTo>
                  <a:pt x="972550" y="1201094"/>
                </a:lnTo>
                <a:close/>
                <a:moveTo>
                  <a:pt x="687513" y="1140316"/>
                </a:moveTo>
                <a:lnTo>
                  <a:pt x="687513" y="1261300"/>
                </a:lnTo>
                <a:lnTo>
                  <a:pt x="748865" y="1201095"/>
                </a:lnTo>
                <a:close/>
                <a:moveTo>
                  <a:pt x="463828" y="1140316"/>
                </a:moveTo>
                <a:lnTo>
                  <a:pt x="463828" y="1261299"/>
                </a:lnTo>
                <a:lnTo>
                  <a:pt x="525180" y="1201095"/>
                </a:lnTo>
                <a:close/>
                <a:moveTo>
                  <a:pt x="418108" y="1139976"/>
                </a:moveTo>
                <a:lnTo>
                  <a:pt x="350491" y="1206960"/>
                </a:lnTo>
                <a:lnTo>
                  <a:pt x="418108" y="1273313"/>
                </a:lnTo>
                <a:close/>
                <a:moveTo>
                  <a:pt x="641793" y="1132341"/>
                </a:moveTo>
                <a:lnTo>
                  <a:pt x="572390" y="1201095"/>
                </a:lnTo>
                <a:lnTo>
                  <a:pt x="641793" y="1269199"/>
                </a:lnTo>
                <a:close/>
                <a:moveTo>
                  <a:pt x="1536533" y="1132340"/>
                </a:moveTo>
                <a:lnTo>
                  <a:pt x="1467130" y="1201095"/>
                </a:lnTo>
                <a:lnTo>
                  <a:pt x="1536533" y="1269200"/>
                </a:lnTo>
                <a:close/>
                <a:moveTo>
                  <a:pt x="1312848" y="1132340"/>
                </a:moveTo>
                <a:lnTo>
                  <a:pt x="1243445" y="1201095"/>
                </a:lnTo>
                <a:lnTo>
                  <a:pt x="1312848" y="1269200"/>
                </a:lnTo>
                <a:close/>
                <a:moveTo>
                  <a:pt x="1089163" y="1132340"/>
                </a:moveTo>
                <a:lnTo>
                  <a:pt x="1019760" y="1201095"/>
                </a:lnTo>
                <a:lnTo>
                  <a:pt x="1089163" y="1269200"/>
                </a:lnTo>
                <a:close/>
                <a:moveTo>
                  <a:pt x="865478" y="1132340"/>
                </a:moveTo>
                <a:lnTo>
                  <a:pt x="796075" y="1201095"/>
                </a:lnTo>
                <a:lnTo>
                  <a:pt x="865478" y="1269200"/>
                </a:lnTo>
                <a:close/>
                <a:moveTo>
                  <a:pt x="1768294" y="1124340"/>
                </a:moveTo>
                <a:lnTo>
                  <a:pt x="1690815" y="1201095"/>
                </a:lnTo>
                <a:lnTo>
                  <a:pt x="1768294" y="1277125"/>
                </a:lnTo>
                <a:close/>
                <a:moveTo>
                  <a:pt x="2036242" y="1113696"/>
                </a:moveTo>
                <a:lnTo>
                  <a:pt x="2117084" y="1193027"/>
                </a:lnTo>
                <a:lnTo>
                  <a:pt x="2197926" y="1113696"/>
                </a:lnTo>
                <a:close/>
                <a:moveTo>
                  <a:pt x="1825821" y="1113696"/>
                </a:moveTo>
                <a:lnTo>
                  <a:pt x="1898971" y="1185479"/>
                </a:lnTo>
                <a:lnTo>
                  <a:pt x="1972121" y="1113696"/>
                </a:lnTo>
                <a:close/>
                <a:moveTo>
                  <a:pt x="1601752" y="1113696"/>
                </a:moveTo>
                <a:lnTo>
                  <a:pt x="1667210" y="1177930"/>
                </a:lnTo>
                <a:lnTo>
                  <a:pt x="1732668" y="1113696"/>
                </a:lnTo>
                <a:close/>
                <a:moveTo>
                  <a:pt x="1378067" y="1113696"/>
                </a:moveTo>
                <a:lnTo>
                  <a:pt x="1443525" y="1177930"/>
                </a:lnTo>
                <a:lnTo>
                  <a:pt x="1508983" y="1113696"/>
                </a:lnTo>
                <a:close/>
                <a:moveTo>
                  <a:pt x="1154382" y="1113696"/>
                </a:moveTo>
                <a:lnTo>
                  <a:pt x="1219840" y="1177930"/>
                </a:lnTo>
                <a:lnTo>
                  <a:pt x="1285298" y="1113696"/>
                </a:lnTo>
                <a:close/>
                <a:moveTo>
                  <a:pt x="930697" y="1113696"/>
                </a:moveTo>
                <a:lnTo>
                  <a:pt x="996155" y="1177930"/>
                </a:lnTo>
                <a:lnTo>
                  <a:pt x="1061613" y="1113696"/>
                </a:lnTo>
                <a:close/>
                <a:moveTo>
                  <a:pt x="707012" y="1113696"/>
                </a:moveTo>
                <a:lnTo>
                  <a:pt x="772470" y="1177931"/>
                </a:lnTo>
                <a:lnTo>
                  <a:pt x="837928" y="1113696"/>
                </a:lnTo>
                <a:close/>
                <a:moveTo>
                  <a:pt x="483327" y="1113696"/>
                </a:moveTo>
                <a:lnTo>
                  <a:pt x="548785" y="1177931"/>
                </a:lnTo>
                <a:lnTo>
                  <a:pt x="614243" y="1113696"/>
                </a:lnTo>
                <a:close/>
                <a:moveTo>
                  <a:pt x="775882" y="963175"/>
                </a:moveTo>
                <a:lnTo>
                  <a:pt x="690925" y="1047338"/>
                </a:lnTo>
                <a:lnTo>
                  <a:pt x="690925" y="1057834"/>
                </a:lnTo>
                <a:lnTo>
                  <a:pt x="869262" y="1057834"/>
                </a:lnTo>
                <a:lnTo>
                  <a:pt x="869262" y="1055682"/>
                </a:lnTo>
                <a:close/>
                <a:moveTo>
                  <a:pt x="1894679" y="947394"/>
                </a:moveTo>
                <a:lnTo>
                  <a:pt x="1809722" y="1031557"/>
                </a:lnTo>
                <a:lnTo>
                  <a:pt x="1809722" y="1057834"/>
                </a:lnTo>
                <a:lnTo>
                  <a:pt x="1951680" y="1057834"/>
                </a:lnTo>
                <a:lnTo>
                  <a:pt x="1987687" y="1057834"/>
                </a:lnTo>
                <a:lnTo>
                  <a:pt x="1987687" y="1039533"/>
                </a:lnTo>
                <a:close/>
                <a:moveTo>
                  <a:pt x="1670994" y="947394"/>
                </a:moveTo>
                <a:lnTo>
                  <a:pt x="1586037" y="1031557"/>
                </a:lnTo>
                <a:lnTo>
                  <a:pt x="1586037" y="1057834"/>
                </a:lnTo>
                <a:lnTo>
                  <a:pt x="1764002" y="1057834"/>
                </a:lnTo>
                <a:lnTo>
                  <a:pt x="1764002" y="1039533"/>
                </a:lnTo>
                <a:close/>
                <a:moveTo>
                  <a:pt x="1447309" y="947394"/>
                </a:moveTo>
                <a:lnTo>
                  <a:pt x="1362352" y="1031557"/>
                </a:lnTo>
                <a:lnTo>
                  <a:pt x="1362352" y="1057834"/>
                </a:lnTo>
                <a:lnTo>
                  <a:pt x="1540317" y="1057834"/>
                </a:lnTo>
                <a:lnTo>
                  <a:pt x="1540317" y="1039533"/>
                </a:lnTo>
                <a:close/>
                <a:moveTo>
                  <a:pt x="1223624" y="947394"/>
                </a:moveTo>
                <a:lnTo>
                  <a:pt x="1138667" y="1031557"/>
                </a:lnTo>
                <a:lnTo>
                  <a:pt x="1138667" y="1057834"/>
                </a:lnTo>
                <a:lnTo>
                  <a:pt x="1316632" y="1057834"/>
                </a:lnTo>
                <a:lnTo>
                  <a:pt x="1316632" y="1039533"/>
                </a:lnTo>
                <a:close/>
                <a:moveTo>
                  <a:pt x="999939" y="947394"/>
                </a:moveTo>
                <a:lnTo>
                  <a:pt x="914982" y="1031557"/>
                </a:lnTo>
                <a:lnTo>
                  <a:pt x="914982" y="1057834"/>
                </a:lnTo>
                <a:lnTo>
                  <a:pt x="1092947" y="1057834"/>
                </a:lnTo>
                <a:lnTo>
                  <a:pt x="1092947" y="1039533"/>
                </a:lnTo>
                <a:close/>
                <a:moveTo>
                  <a:pt x="869262" y="870668"/>
                </a:moveTo>
                <a:lnTo>
                  <a:pt x="799487" y="939791"/>
                </a:lnTo>
                <a:lnTo>
                  <a:pt x="869262" y="1008261"/>
                </a:lnTo>
                <a:close/>
                <a:moveTo>
                  <a:pt x="2033407" y="863232"/>
                </a:moveTo>
                <a:lnTo>
                  <a:pt x="2033407" y="984214"/>
                </a:lnTo>
                <a:lnTo>
                  <a:pt x="2094759" y="924009"/>
                </a:lnTo>
                <a:close/>
                <a:moveTo>
                  <a:pt x="1809722" y="863232"/>
                </a:moveTo>
                <a:lnTo>
                  <a:pt x="1809722" y="984214"/>
                </a:lnTo>
                <a:lnTo>
                  <a:pt x="1871074" y="924009"/>
                </a:lnTo>
                <a:close/>
                <a:moveTo>
                  <a:pt x="1586037" y="863232"/>
                </a:moveTo>
                <a:lnTo>
                  <a:pt x="1586037" y="984214"/>
                </a:lnTo>
                <a:lnTo>
                  <a:pt x="1647389" y="924009"/>
                </a:lnTo>
                <a:close/>
                <a:moveTo>
                  <a:pt x="1362352" y="863232"/>
                </a:moveTo>
                <a:lnTo>
                  <a:pt x="1362352" y="984214"/>
                </a:lnTo>
                <a:lnTo>
                  <a:pt x="1423704" y="924009"/>
                </a:lnTo>
                <a:close/>
                <a:moveTo>
                  <a:pt x="1138667" y="863232"/>
                </a:moveTo>
                <a:lnTo>
                  <a:pt x="1138667" y="984214"/>
                </a:lnTo>
                <a:lnTo>
                  <a:pt x="1200019" y="924009"/>
                </a:lnTo>
                <a:close/>
                <a:moveTo>
                  <a:pt x="914982" y="863231"/>
                </a:moveTo>
                <a:lnTo>
                  <a:pt x="914982" y="984214"/>
                </a:lnTo>
                <a:lnTo>
                  <a:pt x="976334" y="924009"/>
                </a:lnTo>
                <a:close/>
                <a:moveTo>
                  <a:pt x="1987687" y="855255"/>
                </a:moveTo>
                <a:lnTo>
                  <a:pt x="1918284" y="924010"/>
                </a:lnTo>
                <a:lnTo>
                  <a:pt x="1987687" y="992115"/>
                </a:lnTo>
                <a:close/>
                <a:moveTo>
                  <a:pt x="1764002" y="855255"/>
                </a:moveTo>
                <a:lnTo>
                  <a:pt x="1694599" y="924010"/>
                </a:lnTo>
                <a:lnTo>
                  <a:pt x="1764002" y="992115"/>
                </a:lnTo>
                <a:close/>
                <a:moveTo>
                  <a:pt x="1540317" y="855255"/>
                </a:moveTo>
                <a:lnTo>
                  <a:pt x="1470914" y="924010"/>
                </a:lnTo>
                <a:lnTo>
                  <a:pt x="1540317" y="992115"/>
                </a:lnTo>
                <a:close/>
                <a:moveTo>
                  <a:pt x="1316632" y="855255"/>
                </a:moveTo>
                <a:lnTo>
                  <a:pt x="1247229" y="924010"/>
                </a:lnTo>
                <a:lnTo>
                  <a:pt x="1316632" y="992115"/>
                </a:lnTo>
                <a:close/>
                <a:moveTo>
                  <a:pt x="1092947" y="855255"/>
                </a:moveTo>
                <a:lnTo>
                  <a:pt x="1023544" y="924010"/>
                </a:lnTo>
                <a:lnTo>
                  <a:pt x="1092947" y="992115"/>
                </a:lnTo>
                <a:close/>
                <a:moveTo>
                  <a:pt x="2041983" y="825892"/>
                </a:moveTo>
                <a:lnTo>
                  <a:pt x="2118364" y="900845"/>
                </a:lnTo>
                <a:lnTo>
                  <a:pt x="2194745" y="825892"/>
                </a:lnTo>
                <a:close/>
                <a:moveTo>
                  <a:pt x="1818298" y="825892"/>
                </a:moveTo>
                <a:lnTo>
                  <a:pt x="1894679" y="900845"/>
                </a:lnTo>
                <a:lnTo>
                  <a:pt x="1971060" y="825892"/>
                </a:lnTo>
                <a:close/>
                <a:moveTo>
                  <a:pt x="1594613" y="825892"/>
                </a:moveTo>
                <a:lnTo>
                  <a:pt x="1670994" y="900845"/>
                </a:lnTo>
                <a:lnTo>
                  <a:pt x="1747375" y="825892"/>
                </a:lnTo>
                <a:close/>
                <a:moveTo>
                  <a:pt x="1370928" y="825892"/>
                </a:moveTo>
                <a:lnTo>
                  <a:pt x="1447309" y="900845"/>
                </a:lnTo>
                <a:lnTo>
                  <a:pt x="1523690" y="825892"/>
                </a:lnTo>
                <a:close/>
                <a:moveTo>
                  <a:pt x="1147243" y="825892"/>
                </a:moveTo>
                <a:lnTo>
                  <a:pt x="1223624" y="900845"/>
                </a:lnTo>
                <a:lnTo>
                  <a:pt x="1300005" y="825892"/>
                </a:lnTo>
                <a:close/>
                <a:moveTo>
                  <a:pt x="923558" y="825892"/>
                </a:moveTo>
                <a:lnTo>
                  <a:pt x="999939" y="900845"/>
                </a:lnTo>
                <a:lnTo>
                  <a:pt x="1076320" y="825892"/>
                </a:lnTo>
                <a:close/>
                <a:moveTo>
                  <a:pt x="2115760" y="689035"/>
                </a:moveTo>
                <a:lnTo>
                  <a:pt x="2034001" y="770030"/>
                </a:lnTo>
                <a:lnTo>
                  <a:pt x="2197519" y="770030"/>
                </a:lnTo>
                <a:close/>
                <a:moveTo>
                  <a:pt x="1892075" y="689035"/>
                </a:moveTo>
                <a:lnTo>
                  <a:pt x="1810316" y="770030"/>
                </a:lnTo>
                <a:lnTo>
                  <a:pt x="1953483" y="770030"/>
                </a:lnTo>
                <a:lnTo>
                  <a:pt x="1973834" y="770030"/>
                </a:lnTo>
                <a:close/>
                <a:moveTo>
                  <a:pt x="1668390" y="689035"/>
                </a:moveTo>
                <a:lnTo>
                  <a:pt x="1586631" y="770030"/>
                </a:lnTo>
                <a:lnTo>
                  <a:pt x="1750149" y="770030"/>
                </a:lnTo>
                <a:close/>
                <a:moveTo>
                  <a:pt x="1444705" y="689035"/>
                </a:moveTo>
                <a:lnTo>
                  <a:pt x="1362946" y="770030"/>
                </a:lnTo>
                <a:lnTo>
                  <a:pt x="1526464" y="770030"/>
                </a:lnTo>
                <a:close/>
                <a:moveTo>
                  <a:pt x="1221020" y="689035"/>
                </a:moveTo>
                <a:lnTo>
                  <a:pt x="1139261" y="770030"/>
                </a:lnTo>
                <a:lnTo>
                  <a:pt x="1302779" y="770030"/>
                </a:lnTo>
                <a:close/>
                <a:moveTo>
                  <a:pt x="2030803" y="604873"/>
                </a:moveTo>
                <a:lnTo>
                  <a:pt x="2030803" y="725855"/>
                </a:lnTo>
                <a:lnTo>
                  <a:pt x="2092155" y="665650"/>
                </a:lnTo>
                <a:close/>
                <a:moveTo>
                  <a:pt x="1807118" y="604873"/>
                </a:moveTo>
                <a:lnTo>
                  <a:pt x="1807118" y="725855"/>
                </a:lnTo>
                <a:lnTo>
                  <a:pt x="1868470" y="665650"/>
                </a:lnTo>
                <a:close/>
                <a:moveTo>
                  <a:pt x="1359748" y="604873"/>
                </a:moveTo>
                <a:lnTo>
                  <a:pt x="1359748" y="725855"/>
                </a:lnTo>
                <a:lnTo>
                  <a:pt x="1421100" y="665650"/>
                </a:lnTo>
                <a:close/>
                <a:moveTo>
                  <a:pt x="1583433" y="604872"/>
                </a:moveTo>
                <a:lnTo>
                  <a:pt x="1583433" y="725855"/>
                </a:lnTo>
                <a:lnTo>
                  <a:pt x="1644785" y="665650"/>
                </a:lnTo>
                <a:close/>
                <a:moveTo>
                  <a:pt x="1537713" y="596897"/>
                </a:moveTo>
                <a:lnTo>
                  <a:pt x="1468310" y="665651"/>
                </a:lnTo>
                <a:lnTo>
                  <a:pt x="1537713" y="733756"/>
                </a:lnTo>
                <a:close/>
                <a:moveTo>
                  <a:pt x="1985083" y="596896"/>
                </a:moveTo>
                <a:lnTo>
                  <a:pt x="1915680" y="665651"/>
                </a:lnTo>
                <a:lnTo>
                  <a:pt x="1985083" y="733756"/>
                </a:lnTo>
                <a:close/>
                <a:moveTo>
                  <a:pt x="1761398" y="596896"/>
                </a:moveTo>
                <a:lnTo>
                  <a:pt x="1691995" y="665651"/>
                </a:lnTo>
                <a:lnTo>
                  <a:pt x="1761398" y="733756"/>
                </a:lnTo>
                <a:close/>
                <a:moveTo>
                  <a:pt x="1314028" y="596896"/>
                </a:moveTo>
                <a:lnTo>
                  <a:pt x="1244625" y="665651"/>
                </a:lnTo>
                <a:lnTo>
                  <a:pt x="1314028" y="733756"/>
                </a:lnTo>
                <a:close/>
                <a:moveTo>
                  <a:pt x="1807118" y="544337"/>
                </a:moveTo>
                <a:lnTo>
                  <a:pt x="1807118" y="559118"/>
                </a:lnTo>
                <a:lnTo>
                  <a:pt x="1892075" y="642486"/>
                </a:lnTo>
                <a:lnTo>
                  <a:pt x="1985083" y="551217"/>
                </a:lnTo>
                <a:lnTo>
                  <a:pt x="1985083" y="544337"/>
                </a:lnTo>
                <a:close/>
                <a:moveTo>
                  <a:pt x="1583433" y="544337"/>
                </a:moveTo>
                <a:lnTo>
                  <a:pt x="1583433" y="559118"/>
                </a:lnTo>
                <a:lnTo>
                  <a:pt x="1668390" y="642486"/>
                </a:lnTo>
                <a:lnTo>
                  <a:pt x="1761398" y="551217"/>
                </a:lnTo>
                <a:lnTo>
                  <a:pt x="1761398" y="544337"/>
                </a:lnTo>
                <a:close/>
                <a:moveTo>
                  <a:pt x="1359748" y="544337"/>
                </a:moveTo>
                <a:lnTo>
                  <a:pt x="1359748" y="559118"/>
                </a:lnTo>
                <a:lnTo>
                  <a:pt x="1444705" y="642486"/>
                </a:lnTo>
                <a:lnTo>
                  <a:pt x="1537713" y="551217"/>
                </a:lnTo>
                <a:lnTo>
                  <a:pt x="1537713" y="544337"/>
                </a:lnTo>
                <a:close/>
                <a:moveTo>
                  <a:pt x="2118717" y="406859"/>
                </a:moveTo>
                <a:lnTo>
                  <a:pt x="2036331" y="488475"/>
                </a:lnTo>
                <a:lnTo>
                  <a:pt x="2201103" y="488475"/>
                </a:lnTo>
                <a:close/>
                <a:moveTo>
                  <a:pt x="1895032" y="406859"/>
                </a:moveTo>
                <a:lnTo>
                  <a:pt x="1812646" y="488475"/>
                </a:lnTo>
                <a:lnTo>
                  <a:pt x="1955092" y="488475"/>
                </a:lnTo>
                <a:lnTo>
                  <a:pt x="1977418" y="488475"/>
                </a:lnTo>
                <a:close/>
                <a:moveTo>
                  <a:pt x="1671347" y="406859"/>
                </a:moveTo>
                <a:lnTo>
                  <a:pt x="1588961" y="488475"/>
                </a:lnTo>
                <a:lnTo>
                  <a:pt x="1753733" y="488475"/>
                </a:lnTo>
                <a:close/>
                <a:moveTo>
                  <a:pt x="2033760" y="322696"/>
                </a:moveTo>
                <a:lnTo>
                  <a:pt x="2033760" y="443679"/>
                </a:lnTo>
                <a:lnTo>
                  <a:pt x="2095112" y="383474"/>
                </a:lnTo>
                <a:close/>
                <a:moveTo>
                  <a:pt x="1810075" y="322696"/>
                </a:moveTo>
                <a:lnTo>
                  <a:pt x="1810075" y="443679"/>
                </a:lnTo>
                <a:lnTo>
                  <a:pt x="1871427" y="383474"/>
                </a:lnTo>
                <a:close/>
                <a:moveTo>
                  <a:pt x="1988040" y="314720"/>
                </a:moveTo>
                <a:lnTo>
                  <a:pt x="1918637" y="383474"/>
                </a:lnTo>
                <a:lnTo>
                  <a:pt x="1988040" y="451580"/>
                </a:lnTo>
                <a:close/>
                <a:moveTo>
                  <a:pt x="1764355" y="314720"/>
                </a:moveTo>
                <a:lnTo>
                  <a:pt x="1694952" y="383474"/>
                </a:lnTo>
                <a:lnTo>
                  <a:pt x="1764355" y="451580"/>
                </a:lnTo>
                <a:close/>
                <a:moveTo>
                  <a:pt x="2033760" y="268985"/>
                </a:moveTo>
                <a:lnTo>
                  <a:pt x="2033760" y="276942"/>
                </a:lnTo>
                <a:lnTo>
                  <a:pt x="2118717" y="360310"/>
                </a:lnTo>
                <a:lnTo>
                  <a:pt x="2211782" y="268985"/>
                </a:lnTo>
                <a:close/>
                <a:moveTo>
                  <a:pt x="1810075" y="268985"/>
                </a:moveTo>
                <a:lnTo>
                  <a:pt x="1810075" y="276942"/>
                </a:lnTo>
                <a:lnTo>
                  <a:pt x="1895032" y="360310"/>
                </a:lnTo>
                <a:lnTo>
                  <a:pt x="1988040" y="269041"/>
                </a:lnTo>
                <a:lnTo>
                  <a:pt x="1988040" y="268985"/>
                </a:lnTo>
                <a:close/>
                <a:moveTo>
                  <a:pt x="2120538" y="125840"/>
                </a:moveTo>
                <a:lnTo>
                  <a:pt x="2035581" y="210002"/>
                </a:lnTo>
                <a:lnTo>
                  <a:pt x="2035581" y="213123"/>
                </a:lnTo>
                <a:lnTo>
                  <a:pt x="2208645" y="213123"/>
                </a:lnTo>
                <a:close/>
                <a:moveTo>
                  <a:pt x="2216118" y="0"/>
                </a:moveTo>
                <a:lnTo>
                  <a:pt x="2216118" y="31154"/>
                </a:lnTo>
                <a:lnTo>
                  <a:pt x="2144143" y="102455"/>
                </a:lnTo>
                <a:lnTo>
                  <a:pt x="2216118" y="173085"/>
                </a:lnTo>
                <a:lnTo>
                  <a:pt x="2216118" y="268985"/>
                </a:lnTo>
                <a:lnTo>
                  <a:pt x="2215304" y="268985"/>
                </a:lnTo>
                <a:lnTo>
                  <a:pt x="2216118" y="269731"/>
                </a:lnTo>
                <a:lnTo>
                  <a:pt x="2216118" y="310369"/>
                </a:lnTo>
                <a:lnTo>
                  <a:pt x="2142322" y="383474"/>
                </a:lnTo>
                <a:lnTo>
                  <a:pt x="2216118" y="455891"/>
                </a:lnTo>
                <a:lnTo>
                  <a:pt x="2216118" y="544337"/>
                </a:lnTo>
                <a:lnTo>
                  <a:pt x="2030803" y="544337"/>
                </a:lnTo>
                <a:lnTo>
                  <a:pt x="2030803" y="559118"/>
                </a:lnTo>
                <a:lnTo>
                  <a:pt x="2115760" y="642486"/>
                </a:lnTo>
                <a:lnTo>
                  <a:pt x="2210526" y="549492"/>
                </a:lnTo>
                <a:lnTo>
                  <a:pt x="2216118" y="554618"/>
                </a:lnTo>
                <a:lnTo>
                  <a:pt x="2216118" y="589616"/>
                </a:lnTo>
                <a:lnTo>
                  <a:pt x="2139365" y="665651"/>
                </a:lnTo>
                <a:lnTo>
                  <a:pt x="2216118" y="740968"/>
                </a:lnTo>
                <a:lnTo>
                  <a:pt x="2216118" y="850554"/>
                </a:lnTo>
                <a:lnTo>
                  <a:pt x="2141969" y="924010"/>
                </a:lnTo>
                <a:lnTo>
                  <a:pt x="2216118" y="996772"/>
                </a:lnTo>
                <a:lnTo>
                  <a:pt x="2216118" y="1038286"/>
                </a:lnTo>
                <a:lnTo>
                  <a:pt x="2213130" y="1041274"/>
                </a:lnTo>
                <a:lnTo>
                  <a:pt x="2118364" y="947394"/>
                </a:lnTo>
                <a:lnTo>
                  <a:pt x="2033407" y="1031557"/>
                </a:lnTo>
                <a:lnTo>
                  <a:pt x="2033407" y="1057834"/>
                </a:lnTo>
                <a:lnTo>
                  <a:pt x="2216118" y="1057834"/>
                </a:lnTo>
                <a:lnTo>
                  <a:pt x="2216118" y="1141467"/>
                </a:lnTo>
                <a:lnTo>
                  <a:pt x="2140689" y="1216191"/>
                </a:lnTo>
                <a:lnTo>
                  <a:pt x="2216118" y="1290209"/>
                </a:lnTo>
                <a:lnTo>
                  <a:pt x="2216118" y="1329187"/>
                </a:lnTo>
                <a:lnTo>
                  <a:pt x="2211850" y="1333455"/>
                </a:lnTo>
                <a:lnTo>
                  <a:pt x="2117084" y="1239575"/>
                </a:lnTo>
                <a:lnTo>
                  <a:pt x="2032127" y="1323738"/>
                </a:lnTo>
                <a:lnTo>
                  <a:pt x="2032127" y="1335402"/>
                </a:lnTo>
                <a:lnTo>
                  <a:pt x="2216118" y="1335402"/>
                </a:lnTo>
                <a:lnTo>
                  <a:pt x="2216118" y="1391264"/>
                </a:lnTo>
                <a:lnTo>
                  <a:pt x="0" y="1391264"/>
                </a:lnTo>
                <a:lnTo>
                  <a:pt x="88981" y="1335402"/>
                </a:lnTo>
                <a:lnTo>
                  <a:pt x="196209" y="1335402"/>
                </a:lnTo>
                <a:lnTo>
                  <a:pt x="196209" y="1326580"/>
                </a:lnTo>
                <a:lnTo>
                  <a:pt x="160066" y="1290776"/>
                </a:lnTo>
                <a:lnTo>
                  <a:pt x="189315" y="1272414"/>
                </a:lnTo>
                <a:lnTo>
                  <a:pt x="196209" y="1279179"/>
                </a:lnTo>
                <a:lnTo>
                  <a:pt x="196209" y="1268085"/>
                </a:lnTo>
                <a:lnTo>
                  <a:pt x="241929" y="1239383"/>
                </a:lnTo>
                <a:lnTo>
                  <a:pt x="241929" y="1267165"/>
                </a:lnTo>
                <a:lnTo>
                  <a:pt x="303281" y="1206961"/>
                </a:lnTo>
                <a:lnTo>
                  <a:pt x="299515" y="1203231"/>
                </a:lnTo>
                <a:lnTo>
                  <a:pt x="531114" y="1057834"/>
                </a:lnTo>
                <a:lnTo>
                  <a:pt x="645205" y="1057834"/>
                </a:lnTo>
                <a:lnTo>
                  <a:pt x="645205" y="1035788"/>
                </a:lnTo>
                <a:lnTo>
                  <a:pt x="614571" y="1005441"/>
                </a:lnTo>
                <a:lnTo>
                  <a:pt x="643839" y="987066"/>
                </a:lnTo>
                <a:lnTo>
                  <a:pt x="645205" y="988406"/>
                </a:lnTo>
                <a:lnTo>
                  <a:pt x="645205" y="986209"/>
                </a:lnTo>
                <a:lnTo>
                  <a:pt x="690925" y="957506"/>
                </a:lnTo>
                <a:lnTo>
                  <a:pt x="690925" y="999995"/>
                </a:lnTo>
                <a:lnTo>
                  <a:pt x="752277" y="939791"/>
                </a:lnTo>
                <a:lnTo>
                  <a:pt x="739424" y="927059"/>
                </a:lnTo>
                <a:lnTo>
                  <a:pt x="768141" y="909031"/>
                </a:lnTo>
                <a:lnTo>
                  <a:pt x="775882" y="916627"/>
                </a:lnTo>
                <a:lnTo>
                  <a:pt x="811118" y="882050"/>
                </a:lnTo>
                <a:lnTo>
                  <a:pt x="989552" y="770030"/>
                </a:lnTo>
                <a:lnTo>
                  <a:pt x="1079094" y="770030"/>
                </a:lnTo>
                <a:lnTo>
                  <a:pt x="1044361" y="735622"/>
                </a:lnTo>
                <a:lnTo>
                  <a:pt x="1073562" y="717289"/>
                </a:lnTo>
                <a:lnTo>
                  <a:pt x="1090343" y="733756"/>
                </a:lnTo>
                <a:lnTo>
                  <a:pt x="1090343" y="706754"/>
                </a:lnTo>
                <a:lnTo>
                  <a:pt x="1136063" y="678051"/>
                </a:lnTo>
                <a:lnTo>
                  <a:pt x="1136063" y="725855"/>
                </a:lnTo>
                <a:lnTo>
                  <a:pt x="1197415" y="665650"/>
                </a:lnTo>
                <a:lnTo>
                  <a:pt x="1181279" y="649665"/>
                </a:lnTo>
                <a:lnTo>
                  <a:pt x="1209976" y="631649"/>
                </a:lnTo>
                <a:lnTo>
                  <a:pt x="1221020" y="642486"/>
                </a:lnTo>
                <a:lnTo>
                  <a:pt x="1271288" y="593158"/>
                </a:lnTo>
                <a:lnTo>
                  <a:pt x="1438035" y="488475"/>
                </a:lnTo>
                <a:lnTo>
                  <a:pt x="1530048" y="488475"/>
                </a:lnTo>
                <a:lnTo>
                  <a:pt x="1494356" y="453117"/>
                </a:lnTo>
                <a:lnTo>
                  <a:pt x="1523556" y="434786"/>
                </a:lnTo>
                <a:lnTo>
                  <a:pt x="1540670" y="451580"/>
                </a:lnTo>
                <a:lnTo>
                  <a:pt x="1540670" y="424042"/>
                </a:lnTo>
                <a:lnTo>
                  <a:pt x="1586390" y="395339"/>
                </a:lnTo>
                <a:lnTo>
                  <a:pt x="1586390" y="443679"/>
                </a:lnTo>
                <a:lnTo>
                  <a:pt x="1647742" y="383474"/>
                </a:lnTo>
                <a:lnTo>
                  <a:pt x="1631275" y="367161"/>
                </a:lnTo>
                <a:lnTo>
                  <a:pt x="1659970" y="349146"/>
                </a:lnTo>
                <a:lnTo>
                  <a:pt x="1671347" y="360310"/>
                </a:lnTo>
                <a:lnTo>
                  <a:pt x="1723132" y="309494"/>
                </a:lnTo>
                <a:lnTo>
                  <a:pt x="1876638" y="213123"/>
                </a:lnTo>
                <a:lnTo>
                  <a:pt x="1958049" y="213123"/>
                </a:lnTo>
                <a:lnTo>
                  <a:pt x="1984960" y="213123"/>
                </a:lnTo>
                <a:lnTo>
                  <a:pt x="1942942" y="171498"/>
                </a:lnTo>
                <a:lnTo>
                  <a:pt x="1972138" y="153169"/>
                </a:lnTo>
                <a:lnTo>
                  <a:pt x="1989861" y="170560"/>
                </a:lnTo>
                <a:lnTo>
                  <a:pt x="1989861" y="142043"/>
                </a:lnTo>
                <a:lnTo>
                  <a:pt x="2035581" y="113340"/>
                </a:lnTo>
                <a:lnTo>
                  <a:pt x="2035581" y="162660"/>
                </a:lnTo>
                <a:lnTo>
                  <a:pt x="2096933" y="102455"/>
                </a:lnTo>
                <a:lnTo>
                  <a:pt x="2079860" y="85542"/>
                </a:lnTo>
                <a:lnTo>
                  <a:pt x="2108552" y="67529"/>
                </a:lnTo>
                <a:lnTo>
                  <a:pt x="2120538" y="79291"/>
                </a:lnTo>
                <a:lnTo>
                  <a:pt x="2175095" y="25754"/>
                </a:lnTo>
                <a:close/>
              </a:path>
            </a:pathLst>
          </a:custGeom>
          <a:solidFill>
            <a:schemeClr val="accent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sz="2800">
              <a:latin typeface="Assistant Bold" panose="020B0604020202020204" charset="-79"/>
              <a:cs typeface="Assistant Bold" panose="020B0604020202020204" charset="-79"/>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par>
                                <p:cTn id="16" presetID="10" presetClass="entr" presetSubtype="0"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500"/>
                                        <p:tgtEl>
                                          <p:spTgt spid="73"/>
                                        </p:tgtEl>
                                      </p:cBhvr>
                                    </p:animEffect>
                                  </p:childTnLst>
                                </p:cTn>
                              </p:par>
                              <p:par>
                                <p:cTn id="24" presetID="10" presetClass="entr" presetSubtype="0" fill="hold" nodeType="with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fade">
                                      <p:cBhvr>
                                        <p:cTn id="26" dur="500"/>
                                        <p:tgtEl>
                                          <p:spTgt spid="7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500"/>
                                        <p:tgtEl>
                                          <p:spTgt spid="8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fade">
                                      <p:cBhvr>
                                        <p:cTn id="4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a:extLst>
              <a:ext uri="{FF2B5EF4-FFF2-40B4-BE49-F238E27FC236}">
                <a16:creationId xmlns:a16="http://schemas.microsoft.com/office/drawing/2014/main" id="{E3BC6671-3D3F-A653-A4DE-92477F799CAA}"/>
              </a:ext>
            </a:extLst>
          </p:cNvPr>
          <p:cNvSpPr txBox="1"/>
          <p:nvPr/>
        </p:nvSpPr>
        <p:spPr>
          <a:xfrm>
            <a:off x="812052" y="238727"/>
            <a:ext cx="15931716" cy="1846659"/>
          </a:xfrm>
          <a:prstGeom prst="rect">
            <a:avLst/>
          </a:prstGeom>
        </p:spPr>
        <p:txBody>
          <a:bodyPr wrap="square" lIns="0" tIns="0" rIns="0" bIns="0" rtlCol="0" anchor="t">
            <a:spAutoFit/>
          </a:bodyPr>
          <a:lstStyle/>
          <a:p>
            <a:r>
              <a:rPr lang="es-ES" sz="6000" spc="75" dirty="0">
                <a:solidFill>
                  <a:srgbClr val="254E72"/>
                </a:solidFill>
                <a:latin typeface="Telegraf"/>
              </a:rPr>
              <a:t>Nuevo marco de desempeño en monitoreo estratégico (IPF integrado)</a:t>
            </a:r>
          </a:p>
        </p:txBody>
      </p:sp>
      <p:grpSp>
        <p:nvGrpSpPr>
          <p:cNvPr id="6" name="Group 7">
            <a:extLst>
              <a:ext uri="{FF2B5EF4-FFF2-40B4-BE49-F238E27FC236}">
                <a16:creationId xmlns:a16="http://schemas.microsoft.com/office/drawing/2014/main" id="{DC8CF7DD-344D-215B-AEED-5F64A2305A6B}"/>
              </a:ext>
            </a:extLst>
          </p:cNvPr>
          <p:cNvGrpSpPr/>
          <p:nvPr/>
        </p:nvGrpSpPr>
        <p:grpSpPr>
          <a:xfrm>
            <a:off x="241280" y="0"/>
            <a:ext cx="63520" cy="10287000"/>
            <a:chOff x="0" y="0"/>
            <a:chExt cx="84693" cy="13716000"/>
          </a:xfrm>
        </p:grpSpPr>
        <p:sp>
          <p:nvSpPr>
            <p:cNvPr id="7" name="AutoShape 8">
              <a:extLst>
                <a:ext uri="{FF2B5EF4-FFF2-40B4-BE49-F238E27FC236}">
                  <a16:creationId xmlns:a16="http://schemas.microsoft.com/office/drawing/2014/main" id="{249002E9-2446-8520-CB2B-7FF10D5E8F29}"/>
                </a:ext>
              </a:extLst>
            </p:cNvPr>
            <p:cNvSpPr/>
            <p:nvPr/>
          </p:nvSpPr>
          <p:spPr>
            <a:xfrm>
              <a:off x="35961" y="1371600"/>
              <a:ext cx="12770" cy="12344400"/>
            </a:xfrm>
            <a:prstGeom prst="rect">
              <a:avLst/>
            </a:prstGeom>
            <a:solidFill>
              <a:srgbClr val="254E72"/>
            </a:solidFill>
          </p:spPr>
        </p:sp>
        <p:sp>
          <p:nvSpPr>
            <p:cNvPr id="8" name="AutoShape 9">
              <a:extLst>
                <a:ext uri="{FF2B5EF4-FFF2-40B4-BE49-F238E27FC236}">
                  <a16:creationId xmlns:a16="http://schemas.microsoft.com/office/drawing/2014/main" id="{9B44075C-A779-32B1-F794-94E4E9F237AB}"/>
                </a:ext>
              </a:extLst>
            </p:cNvPr>
            <p:cNvSpPr/>
            <p:nvPr/>
          </p:nvSpPr>
          <p:spPr>
            <a:xfrm>
              <a:off x="0" y="0"/>
              <a:ext cx="84693" cy="1649458"/>
            </a:xfrm>
            <a:prstGeom prst="rect">
              <a:avLst/>
            </a:prstGeom>
            <a:solidFill>
              <a:srgbClr val="254E72"/>
            </a:solidFill>
          </p:spPr>
        </p:sp>
      </p:grpSp>
      <p:pic>
        <p:nvPicPr>
          <p:cNvPr id="13" name="Gráfico 12" descr="Insignia de cruz con relleno sólido">
            <a:extLst>
              <a:ext uri="{FF2B5EF4-FFF2-40B4-BE49-F238E27FC236}">
                <a16:creationId xmlns:a16="http://schemas.microsoft.com/office/drawing/2014/main" id="{D1EA984C-DCF7-6C02-D3AF-D93FC850312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85805" y="4747399"/>
            <a:ext cx="387795" cy="387795"/>
          </a:xfrm>
          <a:prstGeom prst="rect">
            <a:avLst/>
          </a:prstGeom>
        </p:spPr>
      </p:pic>
      <p:pic>
        <p:nvPicPr>
          <p:cNvPr id="14" name="Gráfico 13" descr="Marca de insignia1 con relleno sólido">
            <a:extLst>
              <a:ext uri="{FF2B5EF4-FFF2-40B4-BE49-F238E27FC236}">
                <a16:creationId xmlns:a16="http://schemas.microsoft.com/office/drawing/2014/main" id="{0080A2B1-6EF4-0A88-8E65-A6F5325393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71405" y="4747399"/>
            <a:ext cx="387795" cy="387795"/>
          </a:xfrm>
          <a:prstGeom prst="rect">
            <a:avLst/>
          </a:prstGeom>
        </p:spPr>
      </p:pic>
      <p:pic>
        <p:nvPicPr>
          <p:cNvPr id="15" name="Gráfico 14" descr="Insignia de cruz con relleno sólido">
            <a:extLst>
              <a:ext uri="{FF2B5EF4-FFF2-40B4-BE49-F238E27FC236}">
                <a16:creationId xmlns:a16="http://schemas.microsoft.com/office/drawing/2014/main" id="{4BACDAC9-92C6-BFCD-1575-1170030308D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85805" y="4220795"/>
            <a:ext cx="387795" cy="387795"/>
          </a:xfrm>
          <a:prstGeom prst="rect">
            <a:avLst/>
          </a:prstGeom>
        </p:spPr>
      </p:pic>
      <p:pic>
        <p:nvPicPr>
          <p:cNvPr id="16" name="Gráfico 15" descr="Marca de insignia1 con relleno sólido">
            <a:extLst>
              <a:ext uri="{FF2B5EF4-FFF2-40B4-BE49-F238E27FC236}">
                <a16:creationId xmlns:a16="http://schemas.microsoft.com/office/drawing/2014/main" id="{EEA7C229-733A-D54C-73DD-DB1F4EC888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71405" y="4220795"/>
            <a:ext cx="387795" cy="387795"/>
          </a:xfrm>
          <a:prstGeom prst="rect">
            <a:avLst/>
          </a:prstGeom>
        </p:spPr>
      </p:pic>
      <p:pic>
        <p:nvPicPr>
          <p:cNvPr id="17" name="Gráfico 16" descr="Insignia de cruz con relleno sólido">
            <a:extLst>
              <a:ext uri="{FF2B5EF4-FFF2-40B4-BE49-F238E27FC236}">
                <a16:creationId xmlns:a16="http://schemas.microsoft.com/office/drawing/2014/main" id="{A4644B28-3FAE-193A-B4EB-CE196610B6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85805" y="3687395"/>
            <a:ext cx="387795" cy="387795"/>
          </a:xfrm>
          <a:prstGeom prst="rect">
            <a:avLst/>
          </a:prstGeom>
        </p:spPr>
      </p:pic>
      <p:pic>
        <p:nvPicPr>
          <p:cNvPr id="18" name="Gráfico 17" descr="Marca de insignia1 con relleno sólido">
            <a:extLst>
              <a:ext uri="{FF2B5EF4-FFF2-40B4-BE49-F238E27FC236}">
                <a16:creationId xmlns:a16="http://schemas.microsoft.com/office/drawing/2014/main" id="{82A40B36-5013-319E-E0AE-3FF38A0B31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71405" y="3687395"/>
            <a:ext cx="387795" cy="387795"/>
          </a:xfrm>
          <a:prstGeom prst="rect">
            <a:avLst/>
          </a:prstGeom>
        </p:spPr>
      </p:pic>
      <p:pic>
        <p:nvPicPr>
          <p:cNvPr id="19" name="Gráfico 18" descr="Insignia de cruz con relleno sólido">
            <a:extLst>
              <a:ext uri="{FF2B5EF4-FFF2-40B4-BE49-F238E27FC236}">
                <a16:creationId xmlns:a16="http://schemas.microsoft.com/office/drawing/2014/main" id="{28D30744-DC4B-61E1-4BCD-1C0036B827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85805" y="5661800"/>
            <a:ext cx="387795" cy="387795"/>
          </a:xfrm>
          <a:prstGeom prst="rect">
            <a:avLst/>
          </a:prstGeom>
        </p:spPr>
      </p:pic>
      <p:pic>
        <p:nvPicPr>
          <p:cNvPr id="20" name="Gráfico 19" descr="Marca de insignia1 con relleno sólido">
            <a:extLst>
              <a:ext uri="{FF2B5EF4-FFF2-40B4-BE49-F238E27FC236}">
                <a16:creationId xmlns:a16="http://schemas.microsoft.com/office/drawing/2014/main" id="{9E670D43-3463-8FFC-3C42-7B47496746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71405" y="5661800"/>
            <a:ext cx="387795" cy="387795"/>
          </a:xfrm>
          <a:prstGeom prst="rect">
            <a:avLst/>
          </a:prstGeom>
        </p:spPr>
      </p:pic>
      <p:pic>
        <p:nvPicPr>
          <p:cNvPr id="21" name="Gráfico 20" descr="Insignia de cruz con relleno sólido">
            <a:extLst>
              <a:ext uri="{FF2B5EF4-FFF2-40B4-BE49-F238E27FC236}">
                <a16:creationId xmlns:a16="http://schemas.microsoft.com/office/drawing/2014/main" id="{A39031C4-68C2-7EE4-7532-9DE874E2A4F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85805" y="6347599"/>
            <a:ext cx="387795" cy="387795"/>
          </a:xfrm>
          <a:prstGeom prst="rect">
            <a:avLst/>
          </a:prstGeom>
        </p:spPr>
      </p:pic>
      <p:pic>
        <p:nvPicPr>
          <p:cNvPr id="22" name="Gráfico 21" descr="Marca de insignia1 con relleno sólido">
            <a:extLst>
              <a:ext uri="{FF2B5EF4-FFF2-40B4-BE49-F238E27FC236}">
                <a16:creationId xmlns:a16="http://schemas.microsoft.com/office/drawing/2014/main" id="{CBE19569-BB9A-8367-DC52-844B8E8E44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71405" y="6347599"/>
            <a:ext cx="387795" cy="387795"/>
          </a:xfrm>
          <a:prstGeom prst="rect">
            <a:avLst/>
          </a:prstGeom>
        </p:spPr>
      </p:pic>
      <p:pic>
        <p:nvPicPr>
          <p:cNvPr id="23" name="Gráfico 22" descr="Insignia de cruz con relleno sólido">
            <a:extLst>
              <a:ext uri="{FF2B5EF4-FFF2-40B4-BE49-F238E27FC236}">
                <a16:creationId xmlns:a16="http://schemas.microsoft.com/office/drawing/2014/main" id="{A7DB1F9F-2616-5915-4568-82660BD9FDE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85805" y="7130711"/>
            <a:ext cx="387795" cy="387795"/>
          </a:xfrm>
          <a:prstGeom prst="rect">
            <a:avLst/>
          </a:prstGeom>
        </p:spPr>
      </p:pic>
      <p:pic>
        <p:nvPicPr>
          <p:cNvPr id="24" name="Gráfico 23" descr="Marca de insignia1 con relleno sólido">
            <a:extLst>
              <a:ext uri="{FF2B5EF4-FFF2-40B4-BE49-F238E27FC236}">
                <a16:creationId xmlns:a16="http://schemas.microsoft.com/office/drawing/2014/main" id="{2E95CFE5-11FF-3A83-9B66-A6DAAAB9B17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71404" y="7185800"/>
            <a:ext cx="387795" cy="387795"/>
          </a:xfrm>
          <a:prstGeom prst="rect">
            <a:avLst/>
          </a:prstGeom>
        </p:spPr>
      </p:pic>
      <p:pic>
        <p:nvPicPr>
          <p:cNvPr id="25" name="Gráfico 24" descr="Insignia de cruz con relleno sólido">
            <a:extLst>
              <a:ext uri="{FF2B5EF4-FFF2-40B4-BE49-F238E27FC236}">
                <a16:creationId xmlns:a16="http://schemas.microsoft.com/office/drawing/2014/main" id="{6F5C429F-AC95-E9D8-7691-B007512192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58162" y="7725995"/>
            <a:ext cx="387795" cy="387795"/>
          </a:xfrm>
          <a:prstGeom prst="rect">
            <a:avLst/>
          </a:prstGeom>
        </p:spPr>
      </p:pic>
      <p:pic>
        <p:nvPicPr>
          <p:cNvPr id="26" name="Gráfico 25" descr="Marca de insignia1 con relleno sólido">
            <a:extLst>
              <a:ext uri="{FF2B5EF4-FFF2-40B4-BE49-F238E27FC236}">
                <a16:creationId xmlns:a16="http://schemas.microsoft.com/office/drawing/2014/main" id="{C1462595-E602-7B0C-3C3C-12B80B9430F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06105" y="7784778"/>
            <a:ext cx="387795" cy="387795"/>
          </a:xfrm>
          <a:prstGeom prst="rect">
            <a:avLst/>
          </a:prstGeom>
        </p:spPr>
      </p:pic>
      <p:pic>
        <p:nvPicPr>
          <p:cNvPr id="27" name="Gráfico 26" descr="Insignia de cruz con relleno sólido">
            <a:extLst>
              <a:ext uri="{FF2B5EF4-FFF2-40B4-BE49-F238E27FC236}">
                <a16:creationId xmlns:a16="http://schemas.microsoft.com/office/drawing/2014/main" id="{9A525782-6399-1AB4-246A-0B60CD7F286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92600" y="8405000"/>
            <a:ext cx="387795" cy="387795"/>
          </a:xfrm>
          <a:prstGeom prst="rect">
            <a:avLst/>
          </a:prstGeom>
        </p:spPr>
      </p:pic>
      <p:pic>
        <p:nvPicPr>
          <p:cNvPr id="28" name="Gráfico 27" descr="Marca de insignia1 con relleno sólido">
            <a:extLst>
              <a:ext uri="{FF2B5EF4-FFF2-40B4-BE49-F238E27FC236}">
                <a16:creationId xmlns:a16="http://schemas.microsoft.com/office/drawing/2014/main" id="{F815AAF3-88A6-3376-C679-756D7E654F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78200" y="8405000"/>
            <a:ext cx="387795" cy="387795"/>
          </a:xfrm>
          <a:prstGeom prst="rect">
            <a:avLst/>
          </a:prstGeom>
        </p:spPr>
      </p:pic>
      <p:sp>
        <p:nvSpPr>
          <p:cNvPr id="2" name="CuadroTexto 1">
            <a:extLst>
              <a:ext uri="{FF2B5EF4-FFF2-40B4-BE49-F238E27FC236}">
                <a16:creationId xmlns:a16="http://schemas.microsoft.com/office/drawing/2014/main" id="{6F88CE08-2AED-09FA-0582-3E9A89709FF5}"/>
              </a:ext>
            </a:extLst>
          </p:cNvPr>
          <p:cNvSpPr txBox="1"/>
          <p:nvPr/>
        </p:nvSpPr>
        <p:spPr>
          <a:xfrm>
            <a:off x="923787" y="3705496"/>
            <a:ext cx="5172022" cy="1569660"/>
          </a:xfrm>
          <a:prstGeom prst="rect">
            <a:avLst/>
          </a:prstGeom>
          <a:noFill/>
        </p:spPr>
        <p:txBody>
          <a:bodyPr wrap="square" rtlCol="0">
            <a:spAutoFit/>
          </a:bodyPr>
          <a:lstStyle/>
          <a:p>
            <a:r>
              <a:rPr lang="es-ES" sz="1600" b="0" i="0" u="none" strike="noStrike" baseline="0" dirty="0">
                <a:solidFill>
                  <a:srgbClr val="000000"/>
                </a:solidFill>
                <a:latin typeface="Arial" panose="020B0604020202020204" pitchFamily="34" charset="0"/>
              </a:rPr>
              <a:t>1. Existe un Comité de Supervisión efectivo cuyos miembros y planes están alineados con las prioridades de las subvenciones del Fondo Mundial y con los procesos nacionales pertinentes (por ejemplo, revisiones de los programas nacionales y planificación nacional).	</a:t>
            </a:r>
            <a:endParaRPr lang="es-NI" sz="1600" dirty="0"/>
          </a:p>
        </p:txBody>
      </p:sp>
      <p:sp>
        <p:nvSpPr>
          <p:cNvPr id="9" name="CuadroTexto 8">
            <a:extLst>
              <a:ext uri="{FF2B5EF4-FFF2-40B4-BE49-F238E27FC236}">
                <a16:creationId xmlns:a16="http://schemas.microsoft.com/office/drawing/2014/main" id="{9AEF701E-4C5B-3D8A-BDC7-2DA75AB364CB}"/>
              </a:ext>
            </a:extLst>
          </p:cNvPr>
          <p:cNvSpPr txBox="1"/>
          <p:nvPr/>
        </p:nvSpPr>
        <p:spPr>
          <a:xfrm>
            <a:off x="1544232" y="2865946"/>
            <a:ext cx="3789768" cy="400110"/>
          </a:xfrm>
          <a:prstGeom prst="rect">
            <a:avLst/>
          </a:prstGeom>
          <a:solidFill>
            <a:schemeClr val="accent3"/>
          </a:solidFill>
        </p:spPr>
        <p:txBody>
          <a:bodyPr wrap="square">
            <a:spAutoFit/>
          </a:bodyPr>
          <a:lstStyle/>
          <a:p>
            <a:pPr algn="ctr"/>
            <a:r>
              <a:rPr lang="es-NI" sz="2000" b="1" i="0" u="none" strike="noStrike" baseline="0" dirty="0">
                <a:solidFill>
                  <a:srgbClr val="000000"/>
                </a:solidFill>
                <a:latin typeface="Arial" panose="020B0604020202020204" pitchFamily="34" charset="0"/>
              </a:rPr>
              <a:t>Objetivos de desempeño</a:t>
            </a:r>
            <a:endParaRPr lang="es-NI" sz="2000" b="0" i="0" u="none" strike="noStrike" baseline="0" dirty="0">
              <a:solidFill>
                <a:srgbClr val="000000"/>
              </a:solidFill>
              <a:latin typeface="Arial" panose="020B0604020202020204" pitchFamily="34" charset="0"/>
            </a:endParaRPr>
          </a:p>
        </p:txBody>
      </p:sp>
      <p:cxnSp>
        <p:nvCxnSpPr>
          <p:cNvPr id="11" name="Conector recto 10">
            <a:extLst>
              <a:ext uri="{FF2B5EF4-FFF2-40B4-BE49-F238E27FC236}">
                <a16:creationId xmlns:a16="http://schemas.microsoft.com/office/drawing/2014/main" id="{276C9DD8-D7F7-27D2-F1B9-5ABBE9ED6BBA}"/>
              </a:ext>
            </a:extLst>
          </p:cNvPr>
          <p:cNvCxnSpPr>
            <a:cxnSpLocks/>
          </p:cNvCxnSpPr>
          <p:nvPr/>
        </p:nvCxnSpPr>
        <p:spPr>
          <a:xfrm flipV="1">
            <a:off x="914400" y="5425613"/>
            <a:ext cx="16764000" cy="14382"/>
          </a:xfrm>
          <a:prstGeom prst="line">
            <a:avLst/>
          </a:prstGeom>
        </p:spPr>
        <p:style>
          <a:lnRef idx="1">
            <a:schemeClr val="accent1"/>
          </a:lnRef>
          <a:fillRef idx="0">
            <a:schemeClr val="accent1"/>
          </a:fillRef>
          <a:effectRef idx="0">
            <a:schemeClr val="accent1"/>
          </a:effectRef>
          <a:fontRef idx="minor">
            <a:schemeClr val="tx1"/>
          </a:fontRef>
        </p:style>
      </p:cxnSp>
      <p:sp>
        <p:nvSpPr>
          <p:cNvPr id="31" name="Cerrar llave 30">
            <a:extLst>
              <a:ext uri="{FF2B5EF4-FFF2-40B4-BE49-F238E27FC236}">
                <a16:creationId xmlns:a16="http://schemas.microsoft.com/office/drawing/2014/main" id="{F8808572-EA7F-EFDC-CFA5-809DB50677E4}"/>
              </a:ext>
            </a:extLst>
          </p:cNvPr>
          <p:cNvSpPr/>
          <p:nvPr/>
        </p:nvSpPr>
        <p:spPr>
          <a:xfrm rot="10800000" flipH="1">
            <a:off x="6199540" y="3712974"/>
            <a:ext cx="185255" cy="14538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NI"/>
          </a:p>
        </p:txBody>
      </p:sp>
      <p:sp>
        <p:nvSpPr>
          <p:cNvPr id="35" name="CuadroTexto 34">
            <a:extLst>
              <a:ext uri="{FF2B5EF4-FFF2-40B4-BE49-F238E27FC236}">
                <a16:creationId xmlns:a16="http://schemas.microsoft.com/office/drawing/2014/main" id="{48598437-725D-4508-4815-1AE45B3EA20D}"/>
              </a:ext>
            </a:extLst>
          </p:cNvPr>
          <p:cNvSpPr txBox="1"/>
          <p:nvPr/>
        </p:nvSpPr>
        <p:spPr>
          <a:xfrm>
            <a:off x="6705600" y="3669120"/>
            <a:ext cx="7634811" cy="307777"/>
          </a:xfrm>
          <a:prstGeom prst="rect">
            <a:avLst/>
          </a:prstGeom>
          <a:noFill/>
        </p:spPr>
        <p:txBody>
          <a:bodyPr wrap="square">
            <a:spAutoFit/>
          </a:bodyPr>
          <a:lstStyle/>
          <a:p>
            <a:r>
              <a:rPr lang="es-ES" sz="1400" dirty="0"/>
              <a:t>¿Cuenta su Mecanismo de Coordinación con un plan de monitoreo estratégico?</a:t>
            </a:r>
            <a:endParaRPr lang="es-NI" sz="1400" dirty="0"/>
          </a:p>
        </p:txBody>
      </p:sp>
      <p:sp>
        <p:nvSpPr>
          <p:cNvPr id="39" name="CuadroTexto 38">
            <a:extLst>
              <a:ext uri="{FF2B5EF4-FFF2-40B4-BE49-F238E27FC236}">
                <a16:creationId xmlns:a16="http://schemas.microsoft.com/office/drawing/2014/main" id="{53B930A1-F097-F8F7-8615-B1E79EFCF15E}"/>
              </a:ext>
            </a:extLst>
          </p:cNvPr>
          <p:cNvSpPr txBox="1"/>
          <p:nvPr/>
        </p:nvSpPr>
        <p:spPr>
          <a:xfrm>
            <a:off x="6705600" y="4089014"/>
            <a:ext cx="9144000" cy="523220"/>
          </a:xfrm>
          <a:prstGeom prst="rect">
            <a:avLst/>
          </a:prstGeom>
          <a:noFill/>
        </p:spPr>
        <p:txBody>
          <a:bodyPr wrap="square">
            <a:spAutoFit/>
          </a:bodyPr>
          <a:lstStyle>
            <a:defPPr>
              <a:defRPr lang="en-US"/>
            </a:defPPr>
            <a:lvl1pPr>
              <a:defRPr sz="1600"/>
            </a:lvl1pPr>
          </a:lstStyle>
          <a:p>
            <a:r>
              <a:rPr lang="es-ES" sz="1400" dirty="0"/>
              <a:t>¿Cuenta el Comité de Monitoreo Estratégico con competencias en: gestión financiera, experiencia en enfermedades específicas, gestión de adquisiciones y suministros o gestión de programas? (RE 3B)</a:t>
            </a:r>
            <a:endParaRPr lang="es-NI" sz="1400" dirty="0"/>
          </a:p>
        </p:txBody>
      </p:sp>
      <p:sp>
        <p:nvSpPr>
          <p:cNvPr id="43" name="CuadroTexto 42">
            <a:extLst>
              <a:ext uri="{FF2B5EF4-FFF2-40B4-BE49-F238E27FC236}">
                <a16:creationId xmlns:a16="http://schemas.microsoft.com/office/drawing/2014/main" id="{BC4AFC90-DAEC-1300-37AE-DBE67AAE5DBE}"/>
              </a:ext>
            </a:extLst>
          </p:cNvPr>
          <p:cNvSpPr txBox="1"/>
          <p:nvPr/>
        </p:nvSpPr>
        <p:spPr>
          <a:xfrm>
            <a:off x="6705600" y="4764519"/>
            <a:ext cx="9144000" cy="523220"/>
          </a:xfrm>
          <a:prstGeom prst="rect">
            <a:avLst/>
          </a:prstGeom>
          <a:noFill/>
        </p:spPr>
        <p:txBody>
          <a:bodyPr wrap="square">
            <a:spAutoFit/>
          </a:bodyPr>
          <a:lstStyle>
            <a:defPPr>
              <a:defRPr lang="en-US"/>
            </a:defPPr>
            <a:lvl1pPr>
              <a:defRPr sz="1400"/>
            </a:lvl1pPr>
          </a:lstStyle>
          <a:p>
            <a:r>
              <a:rPr lang="es-ES" dirty="0"/>
              <a:t>¿Cuenta el Comité de Monitoreo Estratégico con representantes de poblaciones clave y vulnerables o de personas que viven con las enfermedades? (RE 3B)</a:t>
            </a:r>
            <a:endParaRPr lang="es-NI" dirty="0"/>
          </a:p>
        </p:txBody>
      </p:sp>
      <p:sp>
        <p:nvSpPr>
          <p:cNvPr id="47" name="CuadroTexto 46">
            <a:extLst>
              <a:ext uri="{FF2B5EF4-FFF2-40B4-BE49-F238E27FC236}">
                <a16:creationId xmlns:a16="http://schemas.microsoft.com/office/drawing/2014/main" id="{A0D675DF-84E3-D29E-AACE-A4B2855EE53C}"/>
              </a:ext>
            </a:extLst>
          </p:cNvPr>
          <p:cNvSpPr txBox="1"/>
          <p:nvPr/>
        </p:nvSpPr>
        <p:spPr>
          <a:xfrm>
            <a:off x="914400" y="5666605"/>
            <a:ext cx="4992781" cy="1323439"/>
          </a:xfrm>
          <a:prstGeom prst="rect">
            <a:avLst/>
          </a:prstGeom>
          <a:noFill/>
        </p:spPr>
        <p:txBody>
          <a:bodyPr wrap="square" rtlCol="0">
            <a:spAutoFit/>
          </a:bodyPr>
          <a:lstStyle>
            <a:defPPr>
              <a:defRPr lang="en-US"/>
            </a:defPPr>
            <a:lvl1pPr>
              <a:defRPr sz="1600" b="0" i="0" u="none" strike="noStrike" baseline="0">
                <a:solidFill>
                  <a:srgbClr val="000000"/>
                </a:solidFill>
                <a:latin typeface="Arial" panose="020B0604020202020204" pitchFamily="34" charset="0"/>
              </a:defRPr>
            </a:lvl1pPr>
          </a:lstStyle>
          <a:p>
            <a:r>
              <a:rPr lang="es-ES" dirty="0"/>
              <a:t>2. El Comité de Supervisión utiliza de forma efectiva la información estratégica y los análisis, y respalda la toma de decisiones basadas en pruebas a lo largo del ciclo de vida de las subvenciones del Fondo Mundial.</a:t>
            </a:r>
            <a:endParaRPr lang="es-NI" dirty="0"/>
          </a:p>
        </p:txBody>
      </p:sp>
      <p:sp>
        <p:nvSpPr>
          <p:cNvPr id="48" name="Cerrar llave 47">
            <a:extLst>
              <a:ext uri="{FF2B5EF4-FFF2-40B4-BE49-F238E27FC236}">
                <a16:creationId xmlns:a16="http://schemas.microsoft.com/office/drawing/2014/main" id="{4E35DB64-1B22-225B-057C-A7FD5159E9BE}"/>
              </a:ext>
            </a:extLst>
          </p:cNvPr>
          <p:cNvSpPr/>
          <p:nvPr/>
        </p:nvSpPr>
        <p:spPr>
          <a:xfrm rot="10800000" flipH="1">
            <a:off x="6172201" y="5569507"/>
            <a:ext cx="185255" cy="14538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NI"/>
          </a:p>
        </p:txBody>
      </p:sp>
      <p:cxnSp>
        <p:nvCxnSpPr>
          <p:cNvPr id="49" name="Conector recto 48">
            <a:extLst>
              <a:ext uri="{FF2B5EF4-FFF2-40B4-BE49-F238E27FC236}">
                <a16:creationId xmlns:a16="http://schemas.microsoft.com/office/drawing/2014/main" id="{27C3F253-C885-7B9F-7316-12C651DA80EF}"/>
              </a:ext>
            </a:extLst>
          </p:cNvPr>
          <p:cNvCxnSpPr>
            <a:cxnSpLocks/>
          </p:cNvCxnSpPr>
          <p:nvPr/>
        </p:nvCxnSpPr>
        <p:spPr>
          <a:xfrm flipV="1">
            <a:off x="928255" y="7074482"/>
            <a:ext cx="16764000" cy="14382"/>
          </a:xfrm>
          <a:prstGeom prst="line">
            <a:avLst/>
          </a:prstGeom>
        </p:spPr>
        <p:style>
          <a:lnRef idx="1">
            <a:schemeClr val="accent1"/>
          </a:lnRef>
          <a:fillRef idx="0">
            <a:schemeClr val="accent1"/>
          </a:fillRef>
          <a:effectRef idx="0">
            <a:schemeClr val="accent1"/>
          </a:effectRef>
          <a:fontRef idx="minor">
            <a:schemeClr val="tx1"/>
          </a:fontRef>
        </p:style>
      </p:cxnSp>
      <p:sp>
        <p:nvSpPr>
          <p:cNvPr id="53" name="CuadroTexto 52">
            <a:extLst>
              <a:ext uri="{FF2B5EF4-FFF2-40B4-BE49-F238E27FC236}">
                <a16:creationId xmlns:a16="http://schemas.microsoft.com/office/drawing/2014/main" id="{32979C8F-A0B6-AB0F-51A6-1595EE18FD68}"/>
              </a:ext>
            </a:extLst>
          </p:cNvPr>
          <p:cNvSpPr txBox="1"/>
          <p:nvPr/>
        </p:nvSpPr>
        <p:spPr>
          <a:xfrm>
            <a:off x="6705600" y="5678775"/>
            <a:ext cx="9144000" cy="523220"/>
          </a:xfrm>
          <a:prstGeom prst="rect">
            <a:avLst/>
          </a:prstGeom>
          <a:noFill/>
        </p:spPr>
        <p:txBody>
          <a:bodyPr wrap="square">
            <a:spAutoFit/>
          </a:bodyPr>
          <a:lstStyle>
            <a:defPPr>
              <a:defRPr lang="en-US"/>
            </a:defPPr>
            <a:lvl1pPr>
              <a:defRPr sz="1400"/>
            </a:lvl1pPr>
          </a:lstStyle>
          <a:p>
            <a:r>
              <a:rPr lang="es-ES" dirty="0"/>
              <a:t>¿Recoge el comité de monitoreo estratégico información estratégica de forma regular, incluso de los no ejecutores de las subvenciones mediante consultas y/o visitas sobre el terreno, para la toma de decisiones basada en datos?</a:t>
            </a:r>
            <a:endParaRPr lang="es-NI" dirty="0"/>
          </a:p>
        </p:txBody>
      </p:sp>
      <p:sp>
        <p:nvSpPr>
          <p:cNvPr id="57" name="CuadroTexto 56">
            <a:extLst>
              <a:ext uri="{FF2B5EF4-FFF2-40B4-BE49-F238E27FC236}">
                <a16:creationId xmlns:a16="http://schemas.microsoft.com/office/drawing/2014/main" id="{C9BABF05-A306-BCFD-B257-77C1D14AD9C1}"/>
              </a:ext>
            </a:extLst>
          </p:cNvPr>
          <p:cNvSpPr txBox="1"/>
          <p:nvPr/>
        </p:nvSpPr>
        <p:spPr>
          <a:xfrm>
            <a:off x="6705600" y="6382386"/>
            <a:ext cx="9144000" cy="523220"/>
          </a:xfrm>
          <a:prstGeom prst="rect">
            <a:avLst/>
          </a:prstGeom>
          <a:noFill/>
        </p:spPr>
        <p:txBody>
          <a:bodyPr wrap="square">
            <a:spAutoFit/>
          </a:bodyPr>
          <a:lstStyle>
            <a:defPPr>
              <a:defRPr lang="en-US"/>
            </a:defPPr>
            <a:lvl1pPr>
              <a:defRPr sz="1400"/>
            </a:lvl1pPr>
          </a:lstStyle>
          <a:p>
            <a:r>
              <a:rPr lang="es-ES" dirty="0"/>
              <a:t>Esto puede incluir representantes de observatorios de seguimiento liderados por la comunidad (CLM por sus siglas en inglés), mecanismos de apoyo a la defensa de derechos humanos, </a:t>
            </a:r>
            <a:r>
              <a:rPr lang="es-ES" dirty="0" err="1"/>
              <a:t>etc</a:t>
            </a:r>
            <a:r>
              <a:rPr lang="es-ES" dirty="0"/>
              <a:t>… (ER3C).</a:t>
            </a:r>
            <a:endParaRPr lang="es-NI" dirty="0"/>
          </a:p>
        </p:txBody>
      </p:sp>
      <p:sp>
        <p:nvSpPr>
          <p:cNvPr id="61" name="CuadroTexto 60">
            <a:extLst>
              <a:ext uri="{FF2B5EF4-FFF2-40B4-BE49-F238E27FC236}">
                <a16:creationId xmlns:a16="http://schemas.microsoft.com/office/drawing/2014/main" id="{EA2569C6-F43F-410D-9B37-399CB2D874E6}"/>
              </a:ext>
            </a:extLst>
          </p:cNvPr>
          <p:cNvSpPr txBox="1"/>
          <p:nvPr/>
        </p:nvSpPr>
        <p:spPr>
          <a:xfrm>
            <a:off x="8620178" y="2781300"/>
            <a:ext cx="3419422" cy="400110"/>
          </a:xfrm>
          <a:prstGeom prst="rect">
            <a:avLst/>
          </a:prstGeom>
          <a:solidFill>
            <a:srgbClr val="FFFF00"/>
          </a:solidFill>
        </p:spPr>
        <p:txBody>
          <a:bodyPr wrap="square">
            <a:spAutoFit/>
          </a:bodyPr>
          <a:lstStyle>
            <a:defPPr>
              <a:defRPr lang="en-US"/>
            </a:defPPr>
            <a:lvl1pPr algn="ctr">
              <a:defRPr sz="2000" b="1" i="0" u="none" strike="noStrike" baseline="0">
                <a:solidFill>
                  <a:srgbClr val="000000"/>
                </a:solidFill>
                <a:latin typeface="Arial" panose="020B0604020202020204" pitchFamily="34" charset="0"/>
              </a:defRPr>
            </a:lvl1pPr>
          </a:lstStyle>
          <a:p>
            <a:r>
              <a:rPr lang="es-NI" dirty="0"/>
              <a:t>Observaciones del umbral</a:t>
            </a:r>
          </a:p>
        </p:txBody>
      </p:sp>
      <p:pic>
        <p:nvPicPr>
          <p:cNvPr id="62" name="Gráfico 61" descr="Insignia de cruz con relleno sólido">
            <a:extLst>
              <a:ext uri="{FF2B5EF4-FFF2-40B4-BE49-F238E27FC236}">
                <a16:creationId xmlns:a16="http://schemas.microsoft.com/office/drawing/2014/main" id="{E48AD8E0-48B2-9C82-B998-1E87DCFA651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92600" y="9410700"/>
            <a:ext cx="387795" cy="387795"/>
          </a:xfrm>
          <a:prstGeom prst="rect">
            <a:avLst/>
          </a:prstGeom>
        </p:spPr>
      </p:pic>
      <p:pic>
        <p:nvPicPr>
          <p:cNvPr id="63" name="Gráfico 62" descr="Marca de insignia1 con relleno sólido">
            <a:extLst>
              <a:ext uri="{FF2B5EF4-FFF2-40B4-BE49-F238E27FC236}">
                <a16:creationId xmlns:a16="http://schemas.microsoft.com/office/drawing/2014/main" id="{BACD8F3D-E465-E3E5-8283-E371E7BD869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78200" y="9410700"/>
            <a:ext cx="387795" cy="387795"/>
          </a:xfrm>
          <a:prstGeom prst="rect">
            <a:avLst/>
          </a:prstGeom>
        </p:spPr>
      </p:pic>
      <p:cxnSp>
        <p:nvCxnSpPr>
          <p:cNvPr id="64" name="Conector recto 63">
            <a:extLst>
              <a:ext uri="{FF2B5EF4-FFF2-40B4-BE49-F238E27FC236}">
                <a16:creationId xmlns:a16="http://schemas.microsoft.com/office/drawing/2014/main" id="{14C2F3BA-6B24-E479-8EE5-909BBC64A90F}"/>
              </a:ext>
            </a:extLst>
          </p:cNvPr>
          <p:cNvCxnSpPr>
            <a:cxnSpLocks/>
          </p:cNvCxnSpPr>
          <p:nvPr/>
        </p:nvCxnSpPr>
        <p:spPr>
          <a:xfrm flipV="1">
            <a:off x="990600" y="8945195"/>
            <a:ext cx="16764000" cy="14382"/>
          </a:xfrm>
          <a:prstGeom prst="line">
            <a:avLst/>
          </a:prstGeom>
        </p:spPr>
        <p:style>
          <a:lnRef idx="1">
            <a:schemeClr val="accent1"/>
          </a:lnRef>
          <a:fillRef idx="0">
            <a:schemeClr val="accent1"/>
          </a:fillRef>
          <a:effectRef idx="0">
            <a:schemeClr val="accent1"/>
          </a:effectRef>
          <a:fontRef idx="minor">
            <a:schemeClr val="tx1"/>
          </a:fontRef>
        </p:style>
      </p:cxnSp>
      <p:sp>
        <p:nvSpPr>
          <p:cNvPr id="65" name="Cerrar llave 64">
            <a:extLst>
              <a:ext uri="{FF2B5EF4-FFF2-40B4-BE49-F238E27FC236}">
                <a16:creationId xmlns:a16="http://schemas.microsoft.com/office/drawing/2014/main" id="{0937CED3-7849-DF1A-0DD5-04FEF33B1E74}"/>
              </a:ext>
            </a:extLst>
          </p:cNvPr>
          <p:cNvSpPr/>
          <p:nvPr/>
        </p:nvSpPr>
        <p:spPr>
          <a:xfrm rot="10800000" flipH="1">
            <a:off x="6172201" y="7271018"/>
            <a:ext cx="185255" cy="14538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NI"/>
          </a:p>
        </p:txBody>
      </p:sp>
      <p:sp>
        <p:nvSpPr>
          <p:cNvPr id="66" name="Cerrar llave 65">
            <a:extLst>
              <a:ext uri="{FF2B5EF4-FFF2-40B4-BE49-F238E27FC236}">
                <a16:creationId xmlns:a16="http://schemas.microsoft.com/office/drawing/2014/main" id="{FA97892F-C42D-EC1A-AA60-DFA657BD703C}"/>
              </a:ext>
            </a:extLst>
          </p:cNvPr>
          <p:cNvSpPr/>
          <p:nvPr/>
        </p:nvSpPr>
        <p:spPr>
          <a:xfrm rot="10800000" flipH="1">
            <a:off x="6139345" y="9182100"/>
            <a:ext cx="185255" cy="8206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NI"/>
          </a:p>
        </p:txBody>
      </p:sp>
      <p:sp>
        <p:nvSpPr>
          <p:cNvPr id="70" name="CuadroTexto 69">
            <a:extLst>
              <a:ext uri="{FF2B5EF4-FFF2-40B4-BE49-F238E27FC236}">
                <a16:creationId xmlns:a16="http://schemas.microsoft.com/office/drawing/2014/main" id="{4B43514B-AE5E-097B-BA48-7D5F5062BFE0}"/>
              </a:ext>
            </a:extLst>
          </p:cNvPr>
          <p:cNvSpPr txBox="1"/>
          <p:nvPr/>
        </p:nvSpPr>
        <p:spPr>
          <a:xfrm>
            <a:off x="926437" y="7375126"/>
            <a:ext cx="5155517" cy="1477328"/>
          </a:xfrm>
          <a:prstGeom prst="rect">
            <a:avLst/>
          </a:prstGeom>
          <a:noFill/>
        </p:spPr>
        <p:txBody>
          <a:bodyPr wrap="square">
            <a:spAutoFit/>
          </a:bodyPr>
          <a:lstStyle/>
          <a:p>
            <a:r>
              <a:rPr lang="es-ES" dirty="0"/>
              <a:t>3. El Mecanismo de Coordinación colabora de forma efectiva con los RP para detectar y mitigar los riesgos, obstáculos y retos que se presentan en la ejecución de las subvenciones (adopta un enfoque de gestión de riesgos).</a:t>
            </a:r>
            <a:endParaRPr lang="es-NI" dirty="0"/>
          </a:p>
        </p:txBody>
      </p:sp>
      <p:sp>
        <p:nvSpPr>
          <p:cNvPr id="74" name="CuadroTexto 73">
            <a:extLst>
              <a:ext uri="{FF2B5EF4-FFF2-40B4-BE49-F238E27FC236}">
                <a16:creationId xmlns:a16="http://schemas.microsoft.com/office/drawing/2014/main" id="{9EFD3129-3874-4361-3245-43CF4742F909}"/>
              </a:ext>
            </a:extLst>
          </p:cNvPr>
          <p:cNvSpPr txBox="1"/>
          <p:nvPr/>
        </p:nvSpPr>
        <p:spPr>
          <a:xfrm>
            <a:off x="6730562" y="7172146"/>
            <a:ext cx="9144000" cy="523220"/>
          </a:xfrm>
          <a:prstGeom prst="rect">
            <a:avLst/>
          </a:prstGeom>
          <a:noFill/>
        </p:spPr>
        <p:txBody>
          <a:bodyPr wrap="square">
            <a:spAutoFit/>
          </a:bodyPr>
          <a:lstStyle>
            <a:defPPr>
              <a:defRPr lang="en-US"/>
            </a:defPPr>
            <a:lvl1pPr>
              <a:defRPr sz="1400"/>
            </a:lvl1pPr>
          </a:lstStyle>
          <a:p>
            <a:r>
              <a:rPr lang="es-ES" dirty="0"/>
              <a:t>¿Se reúne regularmente el Comité de Monitoreo Estratégico con los RP para recopilar información y dialogar sobre los avances en la ejecución, los retos, los riesgos o la necesidad de revisar los programas?(RE 3D)</a:t>
            </a:r>
            <a:endParaRPr lang="es-NI" dirty="0"/>
          </a:p>
        </p:txBody>
      </p:sp>
      <p:sp>
        <p:nvSpPr>
          <p:cNvPr id="78" name="CuadroTexto 77">
            <a:extLst>
              <a:ext uri="{FF2B5EF4-FFF2-40B4-BE49-F238E27FC236}">
                <a16:creationId xmlns:a16="http://schemas.microsoft.com/office/drawing/2014/main" id="{343B10F2-CACC-0540-A3FD-1DF2D54B4FC1}"/>
              </a:ext>
            </a:extLst>
          </p:cNvPr>
          <p:cNvSpPr txBox="1"/>
          <p:nvPr/>
        </p:nvSpPr>
        <p:spPr>
          <a:xfrm>
            <a:off x="6712336" y="7832269"/>
            <a:ext cx="9144000" cy="646331"/>
          </a:xfrm>
          <a:prstGeom prst="rect">
            <a:avLst/>
          </a:prstGeom>
          <a:noFill/>
        </p:spPr>
        <p:txBody>
          <a:bodyPr wrap="square">
            <a:spAutoFit/>
          </a:bodyPr>
          <a:lstStyle>
            <a:defPPr>
              <a:defRPr lang="en-US"/>
            </a:defPPr>
            <a:lvl1pPr>
              <a:defRPr sz="1400"/>
            </a:lvl1pPr>
          </a:lstStyle>
          <a:p>
            <a:r>
              <a:rPr lang="es-ES" dirty="0"/>
              <a:t>¿Toma el Mecanismo de Coordinación (asamblea general) decisiones cuando se detectan problemas y dificultades? (RE 3E)</a:t>
            </a:r>
            <a:endParaRPr lang="es-NI" dirty="0"/>
          </a:p>
        </p:txBody>
      </p:sp>
      <p:sp>
        <p:nvSpPr>
          <p:cNvPr id="82" name="CuadroTexto 81">
            <a:extLst>
              <a:ext uri="{FF2B5EF4-FFF2-40B4-BE49-F238E27FC236}">
                <a16:creationId xmlns:a16="http://schemas.microsoft.com/office/drawing/2014/main" id="{ECD18628-C722-40B8-DF21-169EB7A4A36C}"/>
              </a:ext>
            </a:extLst>
          </p:cNvPr>
          <p:cNvSpPr txBox="1"/>
          <p:nvPr/>
        </p:nvSpPr>
        <p:spPr>
          <a:xfrm>
            <a:off x="6730562" y="8359630"/>
            <a:ext cx="9144000" cy="523220"/>
          </a:xfrm>
          <a:prstGeom prst="rect">
            <a:avLst/>
          </a:prstGeom>
          <a:noFill/>
        </p:spPr>
        <p:txBody>
          <a:bodyPr wrap="square">
            <a:spAutoFit/>
          </a:bodyPr>
          <a:lstStyle>
            <a:defPPr>
              <a:defRPr lang="en-US"/>
            </a:defPPr>
            <a:lvl1pPr>
              <a:defRPr sz="1400"/>
            </a:lvl1pPr>
          </a:lstStyle>
          <a:p>
            <a:r>
              <a:rPr lang="es-ES" dirty="0"/>
              <a:t>¿Comparte el Mecanismo de Coordinación periódicamente los resultados del monitoreo estratégico con el Fondo Mundial y las partes interesadas en el país, y realiza un seguimiento de los mismos? (RE 3F)</a:t>
            </a:r>
            <a:endParaRPr lang="es-NI" dirty="0"/>
          </a:p>
        </p:txBody>
      </p:sp>
      <p:sp>
        <p:nvSpPr>
          <p:cNvPr id="86" name="CuadroTexto 85">
            <a:extLst>
              <a:ext uri="{FF2B5EF4-FFF2-40B4-BE49-F238E27FC236}">
                <a16:creationId xmlns:a16="http://schemas.microsoft.com/office/drawing/2014/main" id="{53BE6B28-7A74-6336-A228-7B74AE3AD338}"/>
              </a:ext>
            </a:extLst>
          </p:cNvPr>
          <p:cNvSpPr txBox="1"/>
          <p:nvPr/>
        </p:nvSpPr>
        <p:spPr>
          <a:xfrm>
            <a:off x="969686" y="9156884"/>
            <a:ext cx="4840185" cy="923330"/>
          </a:xfrm>
          <a:prstGeom prst="rect">
            <a:avLst/>
          </a:prstGeom>
          <a:noFill/>
        </p:spPr>
        <p:txBody>
          <a:bodyPr wrap="square">
            <a:spAutoFit/>
          </a:bodyPr>
          <a:lstStyle/>
          <a:p>
            <a:r>
              <a:rPr lang="es-ES" dirty="0"/>
              <a:t>4. El Mecanismo de Coordinación respalda el cumplimiento de los compromisos de cofinanciamiento.</a:t>
            </a:r>
            <a:endParaRPr lang="es-NI" dirty="0"/>
          </a:p>
        </p:txBody>
      </p:sp>
      <p:sp>
        <p:nvSpPr>
          <p:cNvPr id="90" name="CuadroTexto 89">
            <a:extLst>
              <a:ext uri="{FF2B5EF4-FFF2-40B4-BE49-F238E27FC236}">
                <a16:creationId xmlns:a16="http://schemas.microsoft.com/office/drawing/2014/main" id="{CFEAE6F5-6AC6-7100-260F-E1EF19E676EC}"/>
              </a:ext>
            </a:extLst>
          </p:cNvPr>
          <p:cNvSpPr txBox="1"/>
          <p:nvPr/>
        </p:nvSpPr>
        <p:spPr>
          <a:xfrm>
            <a:off x="6709780" y="9281431"/>
            <a:ext cx="9144000" cy="646331"/>
          </a:xfrm>
          <a:prstGeom prst="rect">
            <a:avLst/>
          </a:prstGeom>
          <a:noFill/>
        </p:spPr>
        <p:txBody>
          <a:bodyPr wrap="square">
            <a:spAutoFit/>
          </a:bodyPr>
          <a:lstStyle>
            <a:defPPr>
              <a:defRPr lang="en-US"/>
            </a:defPPr>
            <a:lvl1pPr>
              <a:defRPr sz="1400"/>
            </a:lvl1pPr>
          </a:lstStyle>
          <a:p>
            <a:r>
              <a:rPr lang="es-ES" dirty="0"/>
              <a:t>¿Discute el Mecanismo de Coordinación la situación de los compromisos de cofinanciamiento tanto internamente como con actores clave?</a:t>
            </a:r>
            <a:endParaRPr lang="es-NI" dirty="0"/>
          </a:p>
        </p:txBody>
      </p:sp>
      <p:sp>
        <p:nvSpPr>
          <p:cNvPr id="3" name="CuadroTexto 2">
            <a:extLst>
              <a:ext uri="{FF2B5EF4-FFF2-40B4-BE49-F238E27FC236}">
                <a16:creationId xmlns:a16="http://schemas.microsoft.com/office/drawing/2014/main" id="{37457B97-85E5-CBCE-53E6-94514590224B}"/>
              </a:ext>
            </a:extLst>
          </p:cNvPr>
          <p:cNvSpPr txBox="1"/>
          <p:nvPr/>
        </p:nvSpPr>
        <p:spPr>
          <a:xfrm>
            <a:off x="14916095" y="1088529"/>
            <a:ext cx="3155610" cy="2092881"/>
          </a:xfrm>
          <a:prstGeom prst="rect">
            <a:avLst/>
          </a:prstGeom>
          <a:noFill/>
        </p:spPr>
        <p:txBody>
          <a:bodyPr wrap="square">
            <a:spAutoFit/>
          </a:bodyPr>
          <a:lstStyle/>
          <a:p>
            <a:pPr algn="l"/>
            <a:endParaRPr lang="es-NI" sz="2000" b="0" i="0" u="none" strike="noStrike" baseline="0" dirty="0">
              <a:solidFill>
                <a:srgbClr val="000000"/>
              </a:solidFill>
              <a:latin typeface="Arial" panose="020B0604020202020204" pitchFamily="34" charset="0"/>
            </a:endParaRPr>
          </a:p>
          <a:p>
            <a:pPr algn="ctr"/>
            <a:r>
              <a:rPr lang="es-NI" sz="2000" dirty="0">
                <a:solidFill>
                  <a:srgbClr val="000000"/>
                </a:solidFill>
                <a:latin typeface="Arial" panose="020B0604020202020204" pitchFamily="34" charset="0"/>
              </a:rPr>
              <a:t>L</a:t>
            </a:r>
            <a:r>
              <a:rPr lang="es-ES" sz="1800" b="0" i="0" u="none" strike="noStrike" baseline="0" dirty="0">
                <a:solidFill>
                  <a:srgbClr val="000000"/>
                </a:solidFill>
                <a:latin typeface="Arial" panose="020B0604020202020204" pitchFamily="34" charset="0"/>
              </a:rPr>
              <a:t>os resultados de las evaluaciones del desempeño están vinculados a los desembolsos del financiamiento del MCP </a:t>
            </a:r>
          </a:p>
          <a:p>
            <a:r>
              <a:rPr lang="es-NI" sz="1800" b="0" i="0" u="none" strike="noStrike" baseline="0" dirty="0">
                <a:solidFill>
                  <a:srgbClr val="000000"/>
                </a:solidFill>
                <a:latin typeface="Arial" panose="020B0604020202020204" pitchFamily="34" charset="0"/>
              </a:rPr>
              <a:t>	</a:t>
            </a:r>
          </a:p>
        </p:txBody>
      </p:sp>
      <p:sp>
        <p:nvSpPr>
          <p:cNvPr id="4" name="Flecha: a la derecha 3">
            <a:extLst>
              <a:ext uri="{FF2B5EF4-FFF2-40B4-BE49-F238E27FC236}">
                <a16:creationId xmlns:a16="http://schemas.microsoft.com/office/drawing/2014/main" id="{B9092AE2-E457-D737-E4EE-C1A5CA741499}"/>
              </a:ext>
            </a:extLst>
          </p:cNvPr>
          <p:cNvSpPr/>
          <p:nvPr/>
        </p:nvSpPr>
        <p:spPr>
          <a:xfrm rot="16200000">
            <a:off x="16429602" y="3009983"/>
            <a:ext cx="628332" cy="5324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Tree>
    <p:extLst>
      <p:ext uri="{BB962C8B-B14F-4D97-AF65-F5344CB8AC3E}">
        <p14:creationId xmlns:p14="http://schemas.microsoft.com/office/powerpoint/2010/main" val="370847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5">
            <a:extLst>
              <a:ext uri="{FF2B5EF4-FFF2-40B4-BE49-F238E27FC236}">
                <a16:creationId xmlns:a16="http://schemas.microsoft.com/office/drawing/2014/main" id="{FC6E8AF9-6EF0-43B7-AA88-5CB6E3D3EDD8}"/>
              </a:ext>
            </a:extLst>
          </p:cNvPr>
          <p:cNvSpPr txBox="1"/>
          <p:nvPr/>
        </p:nvSpPr>
        <p:spPr>
          <a:xfrm>
            <a:off x="598684" y="1888217"/>
            <a:ext cx="13387008"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ltLang="ko-KR" sz="2000" dirty="0">
                <a:solidFill>
                  <a:srgbClr val="254E72"/>
                </a:solidFill>
                <a:latin typeface="Assistant Regular"/>
              </a:rPr>
              <a:t>El plan de monitoreo estratégico es una guía para la implementación de la función de manera estructurada y transparente para dar seguimiento estratégico a la ejecución de las subvenciones y los riesgos que puedan afectarlas. </a:t>
            </a:r>
          </a:p>
          <a:p>
            <a:endParaRPr lang="es-ES" altLang="ko-KR" sz="2000" dirty="0">
              <a:solidFill>
                <a:srgbClr val="254E72"/>
              </a:solidFill>
              <a:latin typeface="Assistant Regular"/>
            </a:endParaRPr>
          </a:p>
          <a:p>
            <a:endParaRPr lang="es-ES" altLang="ko-KR" sz="2000" dirty="0">
              <a:solidFill>
                <a:srgbClr val="254E72"/>
              </a:solidFill>
              <a:latin typeface="Assistant Regular"/>
            </a:endParaRPr>
          </a:p>
          <a:p>
            <a:r>
              <a:rPr lang="es-ES" altLang="ko-KR" sz="2000" dirty="0">
                <a:solidFill>
                  <a:srgbClr val="254E72"/>
                </a:solidFill>
                <a:latin typeface="Assistant Regular"/>
              </a:rPr>
              <a:t>El plan de monitoreo estratégico describe lo siguiente:</a:t>
            </a:r>
          </a:p>
        </p:txBody>
      </p:sp>
      <p:sp>
        <p:nvSpPr>
          <p:cNvPr id="24" name="TextBox 26">
            <a:extLst>
              <a:ext uri="{FF2B5EF4-FFF2-40B4-BE49-F238E27FC236}">
                <a16:creationId xmlns:a16="http://schemas.microsoft.com/office/drawing/2014/main" id="{D8147138-BFD7-479D-8F56-AEDECF387AA2}"/>
              </a:ext>
            </a:extLst>
          </p:cNvPr>
          <p:cNvSpPr txBox="1"/>
          <p:nvPr/>
        </p:nvSpPr>
        <p:spPr>
          <a:xfrm>
            <a:off x="598684" y="355268"/>
            <a:ext cx="6047417" cy="1349087"/>
          </a:xfrm>
          <a:prstGeom prst="rect">
            <a:avLst/>
          </a:prstGeom>
          <a:noFill/>
        </p:spPr>
        <p:txBody>
          <a:bodyPr wrap="square" lIns="108000" rIns="1080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900"/>
              </a:lnSpc>
            </a:pPr>
            <a:r>
              <a:rPr lang="es-ES" altLang="ko-KR" sz="4800" spc="100" dirty="0">
                <a:solidFill>
                  <a:srgbClr val="254E72"/>
                </a:solidFill>
                <a:latin typeface="Assistant Regular Bold"/>
              </a:rPr>
              <a:t>Consideraciones generales</a:t>
            </a:r>
          </a:p>
        </p:txBody>
      </p:sp>
      <p:cxnSp>
        <p:nvCxnSpPr>
          <p:cNvPr id="25" name="Straight Connector 21">
            <a:extLst>
              <a:ext uri="{FF2B5EF4-FFF2-40B4-BE49-F238E27FC236}">
                <a16:creationId xmlns:a16="http://schemas.microsoft.com/office/drawing/2014/main" id="{C4C8F460-860D-4C76-A438-1E006E47B5AD}"/>
              </a:ext>
            </a:extLst>
          </p:cNvPr>
          <p:cNvCxnSpPr>
            <a:cxnSpLocks/>
          </p:cNvCxnSpPr>
          <p:nvPr/>
        </p:nvCxnSpPr>
        <p:spPr>
          <a:xfrm>
            <a:off x="626393" y="1704354"/>
            <a:ext cx="3610458" cy="1265"/>
          </a:xfrm>
          <a:prstGeom prst="line">
            <a:avLst/>
          </a:prstGeom>
          <a:ln w="22225" cap="rnd">
            <a:solidFill>
              <a:srgbClr val="BEBFBF"/>
            </a:solidFill>
            <a:prstDash val="dash"/>
          </a:ln>
        </p:spPr>
        <p:style>
          <a:lnRef idx="1">
            <a:schemeClr val="accent1"/>
          </a:lnRef>
          <a:fillRef idx="0">
            <a:schemeClr val="accent1"/>
          </a:fillRef>
          <a:effectRef idx="0">
            <a:schemeClr val="accent1"/>
          </a:effectRef>
          <a:fontRef idx="minor">
            <a:schemeClr val="tx1"/>
          </a:fontRef>
        </p:style>
      </p:cxnSp>
      <p:grpSp>
        <p:nvGrpSpPr>
          <p:cNvPr id="26" name="Group 7">
            <a:extLst>
              <a:ext uri="{FF2B5EF4-FFF2-40B4-BE49-F238E27FC236}">
                <a16:creationId xmlns:a16="http://schemas.microsoft.com/office/drawing/2014/main" id="{726703B5-D55D-4293-AC99-F888BA29FB9A}"/>
              </a:ext>
            </a:extLst>
          </p:cNvPr>
          <p:cNvGrpSpPr/>
          <p:nvPr/>
        </p:nvGrpSpPr>
        <p:grpSpPr>
          <a:xfrm>
            <a:off x="16320922" y="0"/>
            <a:ext cx="63520" cy="10287000"/>
            <a:chOff x="0" y="0"/>
            <a:chExt cx="84693" cy="13716000"/>
          </a:xfrm>
        </p:grpSpPr>
        <p:sp>
          <p:nvSpPr>
            <p:cNvPr id="27" name="AutoShape 8">
              <a:extLst>
                <a:ext uri="{FF2B5EF4-FFF2-40B4-BE49-F238E27FC236}">
                  <a16:creationId xmlns:a16="http://schemas.microsoft.com/office/drawing/2014/main" id="{A78378F4-0CF4-482E-AD8D-5CB1D4285E1D}"/>
                </a:ext>
              </a:extLst>
            </p:cNvPr>
            <p:cNvSpPr/>
            <p:nvPr/>
          </p:nvSpPr>
          <p:spPr>
            <a:xfrm>
              <a:off x="35961" y="1371600"/>
              <a:ext cx="12770" cy="12344400"/>
            </a:xfrm>
            <a:prstGeom prst="rect">
              <a:avLst/>
            </a:prstGeom>
            <a:solidFill>
              <a:srgbClr val="254E72"/>
            </a:solidFill>
          </p:spPr>
        </p:sp>
        <p:sp>
          <p:nvSpPr>
            <p:cNvPr id="28" name="AutoShape 9">
              <a:extLst>
                <a:ext uri="{FF2B5EF4-FFF2-40B4-BE49-F238E27FC236}">
                  <a16:creationId xmlns:a16="http://schemas.microsoft.com/office/drawing/2014/main" id="{F0D13145-508A-46DB-AE35-7F1698D50F45}"/>
                </a:ext>
              </a:extLst>
            </p:cNvPr>
            <p:cNvSpPr/>
            <p:nvPr/>
          </p:nvSpPr>
          <p:spPr>
            <a:xfrm>
              <a:off x="0" y="0"/>
              <a:ext cx="84693" cy="1649458"/>
            </a:xfrm>
            <a:prstGeom prst="rect">
              <a:avLst/>
            </a:prstGeom>
            <a:solidFill>
              <a:srgbClr val="254E72"/>
            </a:solidFill>
          </p:spPr>
        </p:sp>
      </p:grpSp>
      <p:sp>
        <p:nvSpPr>
          <p:cNvPr id="30" name="Freeform: Shape 4">
            <a:extLst>
              <a:ext uri="{FF2B5EF4-FFF2-40B4-BE49-F238E27FC236}">
                <a16:creationId xmlns:a16="http://schemas.microsoft.com/office/drawing/2014/main" id="{CBBCE8AD-2C36-4D27-895B-308C3FED09ED}"/>
              </a:ext>
            </a:extLst>
          </p:cNvPr>
          <p:cNvSpPr/>
          <p:nvPr/>
        </p:nvSpPr>
        <p:spPr>
          <a:xfrm>
            <a:off x="7048495" y="4843997"/>
            <a:ext cx="6460145" cy="1863007"/>
          </a:xfrm>
          <a:custGeom>
            <a:avLst/>
            <a:gdLst>
              <a:gd name="connsiteX0" fmla="*/ 3831376 w 3831376"/>
              <a:gd name="connsiteY0" fmla="*/ 0 h 1033224"/>
              <a:gd name="connsiteX1" fmla="*/ 3553173 w 3831376"/>
              <a:gd name="connsiteY1" fmla="*/ 683093 h 1033224"/>
              <a:gd name="connsiteX2" fmla="*/ 3494175 w 3831376"/>
              <a:gd name="connsiteY2" fmla="*/ 719405 h 1033224"/>
              <a:gd name="connsiteX3" fmla="*/ 1915678 w 3831376"/>
              <a:gd name="connsiteY3" fmla="*/ 1033224 h 1033224"/>
              <a:gd name="connsiteX4" fmla="*/ 337182 w 3831376"/>
              <a:gd name="connsiteY4" fmla="*/ 719405 h 1033224"/>
              <a:gd name="connsiteX5" fmla="*/ 278205 w 3831376"/>
              <a:gd name="connsiteY5" fmla="*/ 683106 h 1033224"/>
              <a:gd name="connsiteX6" fmla="*/ 0 w 3831376"/>
              <a:gd name="connsiteY6" fmla="*/ 9 h 1033224"/>
              <a:gd name="connsiteX7" fmla="*/ 16877 w 3831376"/>
              <a:gd name="connsiteY7" fmla="*/ 9955 h 1033224"/>
              <a:gd name="connsiteX8" fmla="*/ 1915680 w 3831376"/>
              <a:gd name="connsiteY8" fmla="*/ 371400 h 1033224"/>
              <a:gd name="connsiteX9" fmla="*/ 3814483 w 3831376"/>
              <a:gd name="connsiteY9" fmla="*/ 9955 h 1033224"/>
              <a:gd name="connsiteX10" fmla="*/ 3831376 w 3831376"/>
              <a:gd name="connsiteY10" fmla="*/ 0 h 103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1376" h="1033224">
                <a:moveTo>
                  <a:pt x="3831376" y="0"/>
                </a:moveTo>
                <a:lnTo>
                  <a:pt x="3553173" y="683093"/>
                </a:lnTo>
                <a:lnTo>
                  <a:pt x="3494175" y="719405"/>
                </a:lnTo>
                <a:cubicBezTo>
                  <a:pt x="3152084" y="908741"/>
                  <a:pt x="2572759" y="1033224"/>
                  <a:pt x="1915678" y="1033224"/>
                </a:cubicBezTo>
                <a:cubicBezTo>
                  <a:pt x="1258597" y="1033224"/>
                  <a:pt x="679273" y="908741"/>
                  <a:pt x="337182" y="719405"/>
                </a:cubicBezTo>
                <a:lnTo>
                  <a:pt x="278205" y="683106"/>
                </a:lnTo>
                <a:lnTo>
                  <a:pt x="0" y="9"/>
                </a:lnTo>
                <a:lnTo>
                  <a:pt x="16877" y="9955"/>
                </a:lnTo>
                <a:cubicBezTo>
                  <a:pt x="428385" y="228025"/>
                  <a:pt x="1125265" y="371400"/>
                  <a:pt x="1915680" y="371400"/>
                </a:cubicBezTo>
                <a:cubicBezTo>
                  <a:pt x="2706096" y="371400"/>
                  <a:pt x="3402976" y="228025"/>
                  <a:pt x="3814483" y="9955"/>
                </a:cubicBezTo>
                <a:lnTo>
                  <a:pt x="38313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3600"/>
          </a:p>
        </p:txBody>
      </p:sp>
      <p:sp>
        <p:nvSpPr>
          <p:cNvPr id="31" name="Freeform: Shape 5">
            <a:extLst>
              <a:ext uri="{FF2B5EF4-FFF2-40B4-BE49-F238E27FC236}">
                <a16:creationId xmlns:a16="http://schemas.microsoft.com/office/drawing/2014/main" id="{5941BB20-F138-457E-BC7F-666EA2489968}"/>
              </a:ext>
            </a:extLst>
          </p:cNvPr>
          <p:cNvSpPr/>
          <p:nvPr/>
        </p:nvSpPr>
        <p:spPr>
          <a:xfrm>
            <a:off x="7966202" y="7253634"/>
            <a:ext cx="4624737" cy="1840034"/>
          </a:xfrm>
          <a:custGeom>
            <a:avLst/>
            <a:gdLst>
              <a:gd name="connsiteX0" fmla="*/ 2742834 w 2742834"/>
              <a:gd name="connsiteY0" fmla="*/ 0 h 1020483"/>
              <a:gd name="connsiteX1" fmla="*/ 2449516 w 2742834"/>
              <a:gd name="connsiteY1" fmla="*/ 720206 h 1020483"/>
              <a:gd name="connsiteX2" fmla="*/ 2446008 w 2742834"/>
              <a:gd name="connsiteY2" fmla="*/ 724246 h 1020483"/>
              <a:gd name="connsiteX3" fmla="*/ 1385923 w 2742834"/>
              <a:gd name="connsiteY3" fmla="*/ 1020483 h 1020483"/>
              <a:gd name="connsiteX4" fmla="*/ 235426 w 2742834"/>
              <a:gd name="connsiteY4" fmla="*/ 535448 h 1020483"/>
              <a:gd name="connsiteX5" fmla="*/ 226388 w 2742834"/>
              <a:gd name="connsiteY5" fmla="*/ 535448 h 1020483"/>
              <a:gd name="connsiteX6" fmla="*/ 97922 w 2742834"/>
              <a:gd name="connsiteY6" fmla="*/ 240454 h 1020483"/>
              <a:gd name="connsiteX7" fmla="*/ 0 w 2742834"/>
              <a:gd name="connsiteY7" fmla="*/ 18 h 1020483"/>
              <a:gd name="connsiteX8" fmla="*/ 9764 w 2742834"/>
              <a:gd name="connsiteY8" fmla="*/ 8769 h 1020483"/>
              <a:gd name="connsiteX9" fmla="*/ 1371407 w 2742834"/>
              <a:gd name="connsiteY9" fmla="*/ 358663 h 1020483"/>
              <a:gd name="connsiteX10" fmla="*/ 2733050 w 2742834"/>
              <a:gd name="connsiteY10" fmla="*/ 8768 h 1020483"/>
              <a:gd name="connsiteX11" fmla="*/ 2742834 w 2742834"/>
              <a:gd name="connsiteY11" fmla="*/ 0 h 102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2834" h="1020483">
                <a:moveTo>
                  <a:pt x="2742834" y="0"/>
                </a:moveTo>
                <a:lnTo>
                  <a:pt x="2449516" y="720206"/>
                </a:lnTo>
                <a:lnTo>
                  <a:pt x="2446008" y="724246"/>
                </a:lnTo>
                <a:cubicBezTo>
                  <a:pt x="2271354" y="898332"/>
                  <a:pt x="1862475" y="1020483"/>
                  <a:pt x="1385923" y="1020483"/>
                </a:cubicBezTo>
                <a:cubicBezTo>
                  <a:pt x="750521" y="1020483"/>
                  <a:pt x="235426" y="803326"/>
                  <a:pt x="235426" y="535448"/>
                </a:cubicBezTo>
                <a:lnTo>
                  <a:pt x="226388" y="535448"/>
                </a:lnTo>
                <a:lnTo>
                  <a:pt x="97922" y="240454"/>
                </a:lnTo>
                <a:lnTo>
                  <a:pt x="0" y="18"/>
                </a:lnTo>
                <a:lnTo>
                  <a:pt x="9764" y="8769"/>
                </a:lnTo>
                <a:cubicBezTo>
                  <a:pt x="271994" y="217182"/>
                  <a:pt x="783432" y="358663"/>
                  <a:pt x="1371407" y="358663"/>
                </a:cubicBezTo>
                <a:cubicBezTo>
                  <a:pt x="1959383" y="358663"/>
                  <a:pt x="2470821" y="217182"/>
                  <a:pt x="2733050" y="8768"/>
                </a:cubicBezTo>
                <a:lnTo>
                  <a:pt x="274283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3600"/>
          </a:p>
        </p:txBody>
      </p:sp>
      <p:sp>
        <p:nvSpPr>
          <p:cNvPr id="32" name="Freeform: Shape 6">
            <a:extLst>
              <a:ext uri="{FF2B5EF4-FFF2-40B4-BE49-F238E27FC236}">
                <a16:creationId xmlns:a16="http://schemas.microsoft.com/office/drawing/2014/main" id="{682BC9CB-57A1-480D-9215-956ADA71337E}"/>
              </a:ext>
            </a:extLst>
          </p:cNvPr>
          <p:cNvSpPr/>
          <p:nvPr/>
        </p:nvSpPr>
        <p:spPr>
          <a:xfrm>
            <a:off x="6612528" y="2997757"/>
            <a:ext cx="7332072" cy="2531615"/>
          </a:xfrm>
          <a:custGeom>
            <a:avLst/>
            <a:gdLst>
              <a:gd name="connsiteX0" fmla="*/ 2174249 w 4348498"/>
              <a:gd name="connsiteY0" fmla="*/ 0 h 1404034"/>
              <a:gd name="connsiteX1" fmla="*/ 4348498 w 4348498"/>
              <a:gd name="connsiteY1" fmla="*/ 370843 h 1404034"/>
              <a:gd name="connsiteX2" fmla="*/ 4332580 w 4348498"/>
              <a:gd name="connsiteY2" fmla="*/ 397776 h 1404034"/>
              <a:gd name="connsiteX3" fmla="*/ 4348497 w 4348498"/>
              <a:gd name="connsiteY3" fmla="*/ 397776 h 1404034"/>
              <a:gd name="connsiteX4" fmla="*/ 4089939 w 4348498"/>
              <a:gd name="connsiteY4" fmla="*/ 1032634 h 1404034"/>
              <a:gd name="connsiteX5" fmla="*/ 4073046 w 4348498"/>
              <a:gd name="connsiteY5" fmla="*/ 1042589 h 1404034"/>
              <a:gd name="connsiteX6" fmla="*/ 2174243 w 4348498"/>
              <a:gd name="connsiteY6" fmla="*/ 1404034 h 1404034"/>
              <a:gd name="connsiteX7" fmla="*/ 275440 w 4348498"/>
              <a:gd name="connsiteY7" fmla="*/ 1042589 h 1404034"/>
              <a:gd name="connsiteX8" fmla="*/ 258563 w 4348498"/>
              <a:gd name="connsiteY8" fmla="*/ 1032643 h 1404034"/>
              <a:gd name="connsiteX9" fmla="*/ 1 w 4348498"/>
              <a:gd name="connsiteY9" fmla="*/ 397776 h 1404034"/>
              <a:gd name="connsiteX10" fmla="*/ 15919 w 4348498"/>
              <a:gd name="connsiteY10" fmla="*/ 397776 h 1404034"/>
              <a:gd name="connsiteX11" fmla="*/ 0 w 4348498"/>
              <a:gd name="connsiteY11" fmla="*/ 370843 h 1404034"/>
              <a:gd name="connsiteX12" fmla="*/ 2174249 w 4348498"/>
              <a:gd name="connsiteY12" fmla="*/ 0 h 140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8498" h="1404034">
                <a:moveTo>
                  <a:pt x="2174249" y="0"/>
                </a:moveTo>
                <a:cubicBezTo>
                  <a:pt x="3375054" y="0"/>
                  <a:pt x="4348498" y="166032"/>
                  <a:pt x="4348498" y="370843"/>
                </a:cubicBezTo>
                <a:lnTo>
                  <a:pt x="4332580" y="397776"/>
                </a:lnTo>
                <a:lnTo>
                  <a:pt x="4348497" y="397776"/>
                </a:lnTo>
                <a:lnTo>
                  <a:pt x="4089939" y="1032634"/>
                </a:lnTo>
                <a:lnTo>
                  <a:pt x="4073046" y="1042589"/>
                </a:lnTo>
                <a:cubicBezTo>
                  <a:pt x="3661539" y="1260659"/>
                  <a:pt x="2964659" y="1404034"/>
                  <a:pt x="2174243" y="1404034"/>
                </a:cubicBezTo>
                <a:cubicBezTo>
                  <a:pt x="1383828" y="1404034"/>
                  <a:pt x="686948" y="1260659"/>
                  <a:pt x="275440" y="1042589"/>
                </a:cubicBezTo>
                <a:lnTo>
                  <a:pt x="258563" y="1032643"/>
                </a:lnTo>
                <a:lnTo>
                  <a:pt x="1" y="397776"/>
                </a:lnTo>
                <a:lnTo>
                  <a:pt x="15919" y="397776"/>
                </a:lnTo>
                <a:lnTo>
                  <a:pt x="0" y="370843"/>
                </a:lnTo>
                <a:cubicBezTo>
                  <a:pt x="0" y="166032"/>
                  <a:pt x="973444" y="0"/>
                  <a:pt x="217424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3600"/>
          </a:p>
        </p:txBody>
      </p:sp>
      <p:sp>
        <p:nvSpPr>
          <p:cNvPr id="33" name="Freeform: Shape 7">
            <a:extLst>
              <a:ext uri="{FF2B5EF4-FFF2-40B4-BE49-F238E27FC236}">
                <a16:creationId xmlns:a16="http://schemas.microsoft.com/office/drawing/2014/main" id="{8003AED6-E10A-48C9-94AD-BC935BD63A8D}"/>
              </a:ext>
            </a:extLst>
          </p:cNvPr>
          <p:cNvSpPr/>
          <p:nvPr/>
        </p:nvSpPr>
        <p:spPr>
          <a:xfrm>
            <a:off x="7517581" y="6075683"/>
            <a:ext cx="5521976" cy="1824655"/>
          </a:xfrm>
          <a:custGeom>
            <a:avLst/>
            <a:gdLst>
              <a:gd name="connsiteX0" fmla="*/ 3274968 w 3274968"/>
              <a:gd name="connsiteY0" fmla="*/ 0 h 1011954"/>
              <a:gd name="connsiteX1" fmla="*/ 3008902 w 3274968"/>
              <a:gd name="connsiteY1" fmla="*/ 653291 h 1011954"/>
              <a:gd name="connsiteX2" fmla="*/ 2999118 w 3274968"/>
              <a:gd name="connsiteY2" fmla="*/ 662059 h 1011954"/>
              <a:gd name="connsiteX3" fmla="*/ 1637475 w 3274968"/>
              <a:gd name="connsiteY3" fmla="*/ 1011954 h 1011954"/>
              <a:gd name="connsiteX4" fmla="*/ 275832 w 3274968"/>
              <a:gd name="connsiteY4" fmla="*/ 662060 h 1011954"/>
              <a:gd name="connsiteX5" fmla="*/ 266068 w 3274968"/>
              <a:gd name="connsiteY5" fmla="*/ 653309 h 1011954"/>
              <a:gd name="connsiteX6" fmla="*/ 0 w 3274968"/>
              <a:gd name="connsiteY6" fmla="*/ 13 h 1011954"/>
              <a:gd name="connsiteX7" fmla="*/ 58977 w 3274968"/>
              <a:gd name="connsiteY7" fmla="*/ 36312 h 1011954"/>
              <a:gd name="connsiteX8" fmla="*/ 1637473 w 3274968"/>
              <a:gd name="connsiteY8" fmla="*/ 350131 h 1011954"/>
              <a:gd name="connsiteX9" fmla="*/ 3215970 w 3274968"/>
              <a:gd name="connsiteY9" fmla="*/ 36312 h 1011954"/>
              <a:gd name="connsiteX10" fmla="*/ 3274968 w 3274968"/>
              <a:gd name="connsiteY10" fmla="*/ 0 h 101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4968" h="1011954">
                <a:moveTo>
                  <a:pt x="3274968" y="0"/>
                </a:moveTo>
                <a:lnTo>
                  <a:pt x="3008902" y="653291"/>
                </a:lnTo>
                <a:lnTo>
                  <a:pt x="2999118" y="662059"/>
                </a:lnTo>
                <a:cubicBezTo>
                  <a:pt x="2736889" y="870473"/>
                  <a:pt x="2225451" y="1011954"/>
                  <a:pt x="1637475" y="1011954"/>
                </a:cubicBezTo>
                <a:cubicBezTo>
                  <a:pt x="1049500" y="1011954"/>
                  <a:pt x="538062" y="870473"/>
                  <a:pt x="275832" y="662060"/>
                </a:cubicBezTo>
                <a:lnTo>
                  <a:pt x="266068" y="653309"/>
                </a:lnTo>
                <a:lnTo>
                  <a:pt x="0" y="13"/>
                </a:lnTo>
                <a:lnTo>
                  <a:pt x="58977" y="36312"/>
                </a:lnTo>
                <a:cubicBezTo>
                  <a:pt x="401068" y="225648"/>
                  <a:pt x="980392" y="350131"/>
                  <a:pt x="1637473" y="350131"/>
                </a:cubicBezTo>
                <a:cubicBezTo>
                  <a:pt x="2294554" y="350131"/>
                  <a:pt x="2873879" y="225648"/>
                  <a:pt x="3215970" y="36312"/>
                </a:cubicBezTo>
                <a:lnTo>
                  <a:pt x="327496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3600"/>
          </a:p>
        </p:txBody>
      </p:sp>
      <p:sp>
        <p:nvSpPr>
          <p:cNvPr id="34" name="Freeform: Shape 8">
            <a:extLst>
              <a:ext uri="{FF2B5EF4-FFF2-40B4-BE49-F238E27FC236}">
                <a16:creationId xmlns:a16="http://schemas.microsoft.com/office/drawing/2014/main" id="{D10F0C7C-D5F9-4BD9-B7D1-DC422EA7593A}"/>
              </a:ext>
            </a:extLst>
          </p:cNvPr>
          <p:cNvSpPr/>
          <p:nvPr/>
        </p:nvSpPr>
        <p:spPr>
          <a:xfrm>
            <a:off x="8131310" y="7687195"/>
            <a:ext cx="3965061" cy="2599805"/>
          </a:xfrm>
          <a:custGeom>
            <a:avLst/>
            <a:gdLst>
              <a:gd name="connsiteX0" fmla="*/ 0 w 2351594"/>
              <a:gd name="connsiteY0" fmla="*/ 0 h 1441852"/>
              <a:gd name="connsiteX1" fmla="*/ 128466 w 2351594"/>
              <a:gd name="connsiteY1" fmla="*/ 294994 h 1441852"/>
              <a:gd name="connsiteX2" fmla="*/ 137504 w 2351594"/>
              <a:gd name="connsiteY2" fmla="*/ 294994 h 1441852"/>
              <a:gd name="connsiteX3" fmla="*/ 1288001 w 2351594"/>
              <a:gd name="connsiteY3" fmla="*/ 780029 h 1441852"/>
              <a:gd name="connsiteX4" fmla="*/ 2348086 w 2351594"/>
              <a:gd name="connsiteY4" fmla="*/ 483792 h 1441852"/>
              <a:gd name="connsiteX5" fmla="*/ 2351594 w 2351594"/>
              <a:gd name="connsiteY5" fmla="*/ 479752 h 1441852"/>
              <a:gd name="connsiteX6" fmla="*/ 2112618 w 2351594"/>
              <a:gd name="connsiteY6" fmla="*/ 1066526 h 1441852"/>
              <a:gd name="connsiteX7" fmla="*/ 2106074 w 2351594"/>
              <a:gd name="connsiteY7" fmla="*/ 1066526 h 1441852"/>
              <a:gd name="connsiteX8" fmla="*/ 1273489 w 2351594"/>
              <a:gd name="connsiteY8" fmla="*/ 1441852 h 1441852"/>
              <a:gd name="connsiteX9" fmla="*/ 440904 w 2351594"/>
              <a:gd name="connsiteY9" fmla="*/ 1066526 h 1441852"/>
              <a:gd name="connsiteX10" fmla="*/ 434364 w 2351594"/>
              <a:gd name="connsiteY10" fmla="*/ 1066526 h 1441852"/>
              <a:gd name="connsiteX11" fmla="*/ 0 w 2351594"/>
              <a:gd name="connsiteY11" fmla="*/ 0 h 14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51594" h="1441852">
                <a:moveTo>
                  <a:pt x="0" y="0"/>
                </a:moveTo>
                <a:lnTo>
                  <a:pt x="128466" y="294994"/>
                </a:lnTo>
                <a:lnTo>
                  <a:pt x="137504" y="294994"/>
                </a:lnTo>
                <a:cubicBezTo>
                  <a:pt x="137504" y="562872"/>
                  <a:pt x="652599" y="780029"/>
                  <a:pt x="1288001" y="780029"/>
                </a:cubicBezTo>
                <a:cubicBezTo>
                  <a:pt x="1764553" y="780029"/>
                  <a:pt x="2173432" y="657878"/>
                  <a:pt x="2348086" y="483792"/>
                </a:cubicBezTo>
                <a:lnTo>
                  <a:pt x="2351594" y="479752"/>
                </a:lnTo>
                <a:lnTo>
                  <a:pt x="2112618" y="1066526"/>
                </a:lnTo>
                <a:lnTo>
                  <a:pt x="2106074" y="1066526"/>
                </a:lnTo>
                <a:cubicBezTo>
                  <a:pt x="2106074" y="1273813"/>
                  <a:pt x="1733313" y="1441852"/>
                  <a:pt x="1273489" y="1441852"/>
                </a:cubicBezTo>
                <a:cubicBezTo>
                  <a:pt x="813665" y="1441852"/>
                  <a:pt x="440904" y="1273813"/>
                  <a:pt x="440904" y="1066526"/>
                </a:cubicBezTo>
                <a:lnTo>
                  <a:pt x="434364" y="1066526"/>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3600"/>
          </a:p>
        </p:txBody>
      </p:sp>
      <p:sp>
        <p:nvSpPr>
          <p:cNvPr id="35" name="Oval 9">
            <a:extLst>
              <a:ext uri="{FF2B5EF4-FFF2-40B4-BE49-F238E27FC236}">
                <a16:creationId xmlns:a16="http://schemas.microsoft.com/office/drawing/2014/main" id="{17D99D46-5B71-43B9-BD11-997DB48F84AF}"/>
              </a:ext>
            </a:extLst>
          </p:cNvPr>
          <p:cNvSpPr/>
          <p:nvPr/>
        </p:nvSpPr>
        <p:spPr>
          <a:xfrm>
            <a:off x="6873171" y="3143556"/>
            <a:ext cx="6810786" cy="124225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3600"/>
          </a:p>
        </p:txBody>
      </p:sp>
      <p:sp>
        <p:nvSpPr>
          <p:cNvPr id="36" name="Rounded Rectangle 5">
            <a:extLst>
              <a:ext uri="{FF2B5EF4-FFF2-40B4-BE49-F238E27FC236}">
                <a16:creationId xmlns:a16="http://schemas.microsoft.com/office/drawing/2014/main" id="{7E01A57D-1935-4773-AC46-E39C82E18CE8}"/>
              </a:ext>
            </a:extLst>
          </p:cNvPr>
          <p:cNvSpPr/>
          <p:nvPr/>
        </p:nvSpPr>
        <p:spPr>
          <a:xfrm flipH="1">
            <a:off x="9985427" y="7015610"/>
            <a:ext cx="633912" cy="559221"/>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ES" altLang="ko-KR" sz="3600">
              <a:solidFill>
                <a:schemeClr val="accent6"/>
              </a:solidFill>
            </a:endParaRPr>
          </a:p>
        </p:txBody>
      </p:sp>
      <p:sp>
        <p:nvSpPr>
          <p:cNvPr id="37" name="Teardrop 1">
            <a:extLst>
              <a:ext uri="{FF2B5EF4-FFF2-40B4-BE49-F238E27FC236}">
                <a16:creationId xmlns:a16="http://schemas.microsoft.com/office/drawing/2014/main" id="{DE92EDEC-9040-4063-82D4-105FE092FCA2}"/>
              </a:ext>
            </a:extLst>
          </p:cNvPr>
          <p:cNvSpPr/>
          <p:nvPr/>
        </p:nvSpPr>
        <p:spPr>
          <a:xfrm rot="18805991">
            <a:off x="9994693" y="9464921"/>
            <a:ext cx="561395" cy="519496"/>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ES" altLang="ko-KR" sz="3600">
              <a:solidFill>
                <a:schemeClr val="tx1"/>
              </a:solidFill>
            </a:endParaRPr>
          </a:p>
        </p:txBody>
      </p:sp>
      <p:sp>
        <p:nvSpPr>
          <p:cNvPr id="38" name="Round Same Side Corner Rectangle 11">
            <a:extLst>
              <a:ext uri="{FF2B5EF4-FFF2-40B4-BE49-F238E27FC236}">
                <a16:creationId xmlns:a16="http://schemas.microsoft.com/office/drawing/2014/main" id="{E7165A5B-3816-467C-80F8-3004AF8864C4}"/>
              </a:ext>
            </a:extLst>
          </p:cNvPr>
          <p:cNvSpPr>
            <a:spLocks noChangeAspect="1"/>
          </p:cNvSpPr>
          <p:nvPr/>
        </p:nvSpPr>
        <p:spPr>
          <a:xfrm rot="9900000">
            <a:off x="9991604" y="5826263"/>
            <a:ext cx="621561" cy="564524"/>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ES" altLang="ko-KR" sz="3600"/>
          </a:p>
        </p:txBody>
      </p:sp>
      <p:sp>
        <p:nvSpPr>
          <p:cNvPr id="39" name="Rounded Rectangle 27">
            <a:extLst>
              <a:ext uri="{FF2B5EF4-FFF2-40B4-BE49-F238E27FC236}">
                <a16:creationId xmlns:a16="http://schemas.microsoft.com/office/drawing/2014/main" id="{067BF47E-CE5B-4A00-8514-C59B3DADE142}"/>
              </a:ext>
            </a:extLst>
          </p:cNvPr>
          <p:cNvSpPr/>
          <p:nvPr/>
        </p:nvSpPr>
        <p:spPr>
          <a:xfrm>
            <a:off x="9984650" y="8266750"/>
            <a:ext cx="560618" cy="460507"/>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es-ES" altLang="ko-KR" sz="3600"/>
          </a:p>
        </p:txBody>
      </p:sp>
      <p:sp>
        <p:nvSpPr>
          <p:cNvPr id="40" name="Donut 24">
            <a:extLst>
              <a:ext uri="{FF2B5EF4-FFF2-40B4-BE49-F238E27FC236}">
                <a16:creationId xmlns:a16="http://schemas.microsoft.com/office/drawing/2014/main" id="{8158268B-33D8-4AEC-B263-6571D52F45D8}"/>
              </a:ext>
            </a:extLst>
          </p:cNvPr>
          <p:cNvSpPr/>
          <p:nvPr/>
        </p:nvSpPr>
        <p:spPr>
          <a:xfrm>
            <a:off x="9946817" y="4584576"/>
            <a:ext cx="677427" cy="730326"/>
          </a:xfrm>
          <a:custGeom>
            <a:avLst/>
            <a:gdLst/>
            <a:ahLst/>
            <a:cxnLst/>
            <a:rect l="l" t="t" r="r" b="b"/>
            <a:pathLst>
              <a:path w="3208412" h="3234532">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tLang="ko-KR" sz="4400">
              <a:solidFill>
                <a:schemeClr val="tx1"/>
              </a:solidFill>
            </a:endParaRPr>
          </a:p>
        </p:txBody>
      </p:sp>
      <p:sp>
        <p:nvSpPr>
          <p:cNvPr id="41" name="Freeform: Shape 15">
            <a:extLst>
              <a:ext uri="{FF2B5EF4-FFF2-40B4-BE49-F238E27FC236}">
                <a16:creationId xmlns:a16="http://schemas.microsoft.com/office/drawing/2014/main" id="{266F98EB-3D3F-4C5B-AA2C-2473CFEC7F94}"/>
              </a:ext>
            </a:extLst>
          </p:cNvPr>
          <p:cNvSpPr/>
          <p:nvPr/>
        </p:nvSpPr>
        <p:spPr>
          <a:xfrm>
            <a:off x="0" y="8625432"/>
            <a:ext cx="8680731" cy="1221668"/>
          </a:xfrm>
          <a:custGeom>
            <a:avLst/>
            <a:gdLst>
              <a:gd name="connsiteX0" fmla="*/ 0 w 5148359"/>
              <a:gd name="connsiteY0" fmla="*/ 0 h 677537"/>
              <a:gd name="connsiteX1" fmla="*/ 4856774 w 5148359"/>
              <a:gd name="connsiteY1" fmla="*/ 0 h 677537"/>
              <a:gd name="connsiteX2" fmla="*/ 5148359 w 5148359"/>
              <a:gd name="connsiteY2" fmla="*/ 677537 h 677537"/>
              <a:gd name="connsiteX3" fmla="*/ 0 w 5148359"/>
              <a:gd name="connsiteY3" fmla="*/ 677537 h 677537"/>
            </a:gdLst>
            <a:ahLst/>
            <a:cxnLst>
              <a:cxn ang="0">
                <a:pos x="connsiteX0" y="connsiteY0"/>
              </a:cxn>
              <a:cxn ang="0">
                <a:pos x="connsiteX1" y="connsiteY1"/>
              </a:cxn>
              <a:cxn ang="0">
                <a:pos x="connsiteX2" y="connsiteY2"/>
              </a:cxn>
              <a:cxn ang="0">
                <a:pos x="connsiteX3" y="connsiteY3"/>
              </a:cxn>
            </a:cxnLst>
            <a:rect l="l" t="t" r="r" b="b"/>
            <a:pathLst>
              <a:path w="5148359" h="677537">
                <a:moveTo>
                  <a:pt x="0" y="0"/>
                </a:moveTo>
                <a:lnTo>
                  <a:pt x="4856774" y="0"/>
                </a:lnTo>
                <a:lnTo>
                  <a:pt x="5148359" y="677537"/>
                </a:lnTo>
                <a:lnTo>
                  <a:pt x="0" y="677537"/>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3600"/>
          </a:p>
        </p:txBody>
      </p:sp>
      <p:sp>
        <p:nvSpPr>
          <p:cNvPr id="42" name="Freeform: Shape 16">
            <a:extLst>
              <a:ext uri="{FF2B5EF4-FFF2-40B4-BE49-F238E27FC236}">
                <a16:creationId xmlns:a16="http://schemas.microsoft.com/office/drawing/2014/main" id="{C1B32BD7-7F49-404A-A691-F9ECB98626FC}"/>
              </a:ext>
            </a:extLst>
          </p:cNvPr>
          <p:cNvSpPr/>
          <p:nvPr/>
        </p:nvSpPr>
        <p:spPr>
          <a:xfrm>
            <a:off x="0" y="7409474"/>
            <a:ext cx="8183747" cy="1221668"/>
          </a:xfrm>
          <a:custGeom>
            <a:avLst/>
            <a:gdLst>
              <a:gd name="connsiteX0" fmla="*/ 0 w 4853608"/>
              <a:gd name="connsiteY0" fmla="*/ 0 h 677537"/>
              <a:gd name="connsiteX1" fmla="*/ 4562023 w 4853608"/>
              <a:gd name="connsiteY1" fmla="*/ 0 h 677537"/>
              <a:gd name="connsiteX2" fmla="*/ 4853608 w 4853608"/>
              <a:gd name="connsiteY2" fmla="*/ 677537 h 677537"/>
              <a:gd name="connsiteX3" fmla="*/ 0 w 4853608"/>
              <a:gd name="connsiteY3" fmla="*/ 677537 h 677537"/>
            </a:gdLst>
            <a:ahLst/>
            <a:cxnLst>
              <a:cxn ang="0">
                <a:pos x="connsiteX0" y="connsiteY0"/>
              </a:cxn>
              <a:cxn ang="0">
                <a:pos x="connsiteX1" y="connsiteY1"/>
              </a:cxn>
              <a:cxn ang="0">
                <a:pos x="connsiteX2" y="connsiteY2"/>
              </a:cxn>
              <a:cxn ang="0">
                <a:pos x="connsiteX3" y="connsiteY3"/>
              </a:cxn>
            </a:cxnLst>
            <a:rect l="l" t="t" r="r" b="b"/>
            <a:pathLst>
              <a:path w="4853608" h="677537">
                <a:moveTo>
                  <a:pt x="0" y="0"/>
                </a:moveTo>
                <a:lnTo>
                  <a:pt x="4562023" y="0"/>
                </a:lnTo>
                <a:lnTo>
                  <a:pt x="4853608" y="677537"/>
                </a:lnTo>
                <a:lnTo>
                  <a:pt x="0" y="67753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3600"/>
          </a:p>
        </p:txBody>
      </p:sp>
      <p:sp>
        <p:nvSpPr>
          <p:cNvPr id="43" name="Freeform: Shape 17">
            <a:extLst>
              <a:ext uri="{FF2B5EF4-FFF2-40B4-BE49-F238E27FC236}">
                <a16:creationId xmlns:a16="http://schemas.microsoft.com/office/drawing/2014/main" id="{205719B2-C8A8-4021-B8CD-C3B54EE82A90}"/>
              </a:ext>
            </a:extLst>
          </p:cNvPr>
          <p:cNvSpPr/>
          <p:nvPr/>
        </p:nvSpPr>
        <p:spPr>
          <a:xfrm>
            <a:off x="0" y="6193519"/>
            <a:ext cx="7686762" cy="1221668"/>
          </a:xfrm>
          <a:custGeom>
            <a:avLst/>
            <a:gdLst>
              <a:gd name="connsiteX0" fmla="*/ 0 w 4558857"/>
              <a:gd name="connsiteY0" fmla="*/ 0 h 677537"/>
              <a:gd name="connsiteX1" fmla="*/ 4267272 w 4558857"/>
              <a:gd name="connsiteY1" fmla="*/ 0 h 677537"/>
              <a:gd name="connsiteX2" fmla="*/ 4558857 w 4558857"/>
              <a:gd name="connsiteY2" fmla="*/ 677537 h 677537"/>
              <a:gd name="connsiteX3" fmla="*/ 0 w 4558857"/>
              <a:gd name="connsiteY3" fmla="*/ 677537 h 677537"/>
            </a:gdLst>
            <a:ahLst/>
            <a:cxnLst>
              <a:cxn ang="0">
                <a:pos x="connsiteX0" y="connsiteY0"/>
              </a:cxn>
              <a:cxn ang="0">
                <a:pos x="connsiteX1" y="connsiteY1"/>
              </a:cxn>
              <a:cxn ang="0">
                <a:pos x="connsiteX2" y="connsiteY2"/>
              </a:cxn>
              <a:cxn ang="0">
                <a:pos x="connsiteX3" y="connsiteY3"/>
              </a:cxn>
            </a:cxnLst>
            <a:rect l="l" t="t" r="r" b="b"/>
            <a:pathLst>
              <a:path w="4558857" h="677537">
                <a:moveTo>
                  <a:pt x="0" y="0"/>
                </a:moveTo>
                <a:lnTo>
                  <a:pt x="4267272" y="0"/>
                </a:lnTo>
                <a:lnTo>
                  <a:pt x="4558857" y="677537"/>
                </a:lnTo>
                <a:lnTo>
                  <a:pt x="0" y="67753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3600"/>
          </a:p>
        </p:txBody>
      </p:sp>
      <p:sp>
        <p:nvSpPr>
          <p:cNvPr id="44" name="Freeform: Shape 18">
            <a:extLst>
              <a:ext uri="{FF2B5EF4-FFF2-40B4-BE49-F238E27FC236}">
                <a16:creationId xmlns:a16="http://schemas.microsoft.com/office/drawing/2014/main" id="{61C09C2B-B2E8-4706-A802-3F0C75CE7E79}"/>
              </a:ext>
            </a:extLst>
          </p:cNvPr>
          <p:cNvSpPr/>
          <p:nvPr/>
        </p:nvSpPr>
        <p:spPr>
          <a:xfrm>
            <a:off x="0" y="4977562"/>
            <a:ext cx="7189778" cy="1221668"/>
          </a:xfrm>
          <a:custGeom>
            <a:avLst/>
            <a:gdLst>
              <a:gd name="connsiteX0" fmla="*/ 0 w 4264106"/>
              <a:gd name="connsiteY0" fmla="*/ 0 h 677537"/>
              <a:gd name="connsiteX1" fmla="*/ 3972521 w 4264106"/>
              <a:gd name="connsiteY1" fmla="*/ 0 h 677537"/>
              <a:gd name="connsiteX2" fmla="*/ 4264106 w 4264106"/>
              <a:gd name="connsiteY2" fmla="*/ 677537 h 677537"/>
              <a:gd name="connsiteX3" fmla="*/ 0 w 4264106"/>
              <a:gd name="connsiteY3" fmla="*/ 677537 h 677537"/>
            </a:gdLst>
            <a:ahLst/>
            <a:cxnLst>
              <a:cxn ang="0">
                <a:pos x="connsiteX0" y="connsiteY0"/>
              </a:cxn>
              <a:cxn ang="0">
                <a:pos x="connsiteX1" y="connsiteY1"/>
              </a:cxn>
              <a:cxn ang="0">
                <a:pos x="connsiteX2" y="connsiteY2"/>
              </a:cxn>
              <a:cxn ang="0">
                <a:pos x="connsiteX3" y="connsiteY3"/>
              </a:cxn>
            </a:cxnLst>
            <a:rect l="l" t="t" r="r" b="b"/>
            <a:pathLst>
              <a:path w="4264106" h="677537">
                <a:moveTo>
                  <a:pt x="0" y="0"/>
                </a:moveTo>
                <a:lnTo>
                  <a:pt x="3972521" y="0"/>
                </a:lnTo>
                <a:lnTo>
                  <a:pt x="4264106" y="677537"/>
                </a:lnTo>
                <a:lnTo>
                  <a:pt x="0" y="67753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3600"/>
          </a:p>
        </p:txBody>
      </p:sp>
      <p:sp>
        <p:nvSpPr>
          <p:cNvPr id="45" name="Freeform: Shape 19">
            <a:extLst>
              <a:ext uri="{FF2B5EF4-FFF2-40B4-BE49-F238E27FC236}">
                <a16:creationId xmlns:a16="http://schemas.microsoft.com/office/drawing/2014/main" id="{5907DBF5-6B2B-4FEF-984A-8A1FCD690D1D}"/>
              </a:ext>
            </a:extLst>
          </p:cNvPr>
          <p:cNvSpPr/>
          <p:nvPr/>
        </p:nvSpPr>
        <p:spPr>
          <a:xfrm>
            <a:off x="0" y="3762227"/>
            <a:ext cx="6692793" cy="1221668"/>
          </a:xfrm>
          <a:custGeom>
            <a:avLst/>
            <a:gdLst>
              <a:gd name="connsiteX0" fmla="*/ 0 w 3969355"/>
              <a:gd name="connsiteY0" fmla="*/ 0 h 677537"/>
              <a:gd name="connsiteX1" fmla="*/ 3677770 w 3969355"/>
              <a:gd name="connsiteY1" fmla="*/ 0 h 677537"/>
              <a:gd name="connsiteX2" fmla="*/ 3969355 w 3969355"/>
              <a:gd name="connsiteY2" fmla="*/ 677537 h 677537"/>
              <a:gd name="connsiteX3" fmla="*/ 0 w 3969355"/>
              <a:gd name="connsiteY3" fmla="*/ 677537 h 677537"/>
            </a:gdLst>
            <a:ahLst/>
            <a:cxnLst>
              <a:cxn ang="0">
                <a:pos x="connsiteX0" y="connsiteY0"/>
              </a:cxn>
              <a:cxn ang="0">
                <a:pos x="connsiteX1" y="connsiteY1"/>
              </a:cxn>
              <a:cxn ang="0">
                <a:pos x="connsiteX2" y="connsiteY2"/>
              </a:cxn>
              <a:cxn ang="0">
                <a:pos x="connsiteX3" y="connsiteY3"/>
              </a:cxn>
            </a:cxnLst>
            <a:rect l="l" t="t" r="r" b="b"/>
            <a:pathLst>
              <a:path w="3969355" h="677537">
                <a:moveTo>
                  <a:pt x="0" y="0"/>
                </a:moveTo>
                <a:lnTo>
                  <a:pt x="3677770" y="0"/>
                </a:lnTo>
                <a:lnTo>
                  <a:pt x="3969355" y="677537"/>
                </a:lnTo>
                <a:lnTo>
                  <a:pt x="0" y="67753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3600"/>
          </a:p>
        </p:txBody>
      </p:sp>
      <p:sp>
        <p:nvSpPr>
          <p:cNvPr id="46" name="TextBox 20">
            <a:extLst>
              <a:ext uri="{FF2B5EF4-FFF2-40B4-BE49-F238E27FC236}">
                <a16:creationId xmlns:a16="http://schemas.microsoft.com/office/drawing/2014/main" id="{CEE60521-49C0-4774-8222-87CD70F8CF35}"/>
              </a:ext>
            </a:extLst>
          </p:cNvPr>
          <p:cNvSpPr txBox="1"/>
          <p:nvPr/>
        </p:nvSpPr>
        <p:spPr>
          <a:xfrm>
            <a:off x="2043038" y="4079261"/>
            <a:ext cx="4104544" cy="523220"/>
          </a:xfrm>
          <a:prstGeom prst="rect">
            <a:avLst/>
          </a:prstGeom>
          <a:noFill/>
        </p:spPr>
        <p:txBody>
          <a:bodyPr wrap="square" rtlCol="0">
            <a:spAutoFit/>
          </a:bodyPr>
          <a:lstStyle/>
          <a:p>
            <a:pPr algn="r"/>
            <a:r>
              <a:rPr lang="es-ES" altLang="ko-KR" sz="2800" b="1" dirty="0">
                <a:solidFill>
                  <a:schemeClr val="bg1"/>
                </a:solidFill>
                <a:cs typeface="Arial" pitchFamily="34" charset="0"/>
              </a:rPr>
              <a:t>Plazos y presupuestos</a:t>
            </a:r>
          </a:p>
        </p:txBody>
      </p:sp>
      <p:sp>
        <p:nvSpPr>
          <p:cNvPr id="47" name="TextBox 21">
            <a:extLst>
              <a:ext uri="{FF2B5EF4-FFF2-40B4-BE49-F238E27FC236}">
                <a16:creationId xmlns:a16="http://schemas.microsoft.com/office/drawing/2014/main" id="{76D9AD82-9807-46F9-925C-C49D675517D7}"/>
              </a:ext>
            </a:extLst>
          </p:cNvPr>
          <p:cNvSpPr txBox="1"/>
          <p:nvPr/>
        </p:nvSpPr>
        <p:spPr>
          <a:xfrm>
            <a:off x="598684" y="5299143"/>
            <a:ext cx="6047417" cy="523220"/>
          </a:xfrm>
          <a:prstGeom prst="rect">
            <a:avLst/>
          </a:prstGeom>
          <a:noFill/>
        </p:spPr>
        <p:txBody>
          <a:bodyPr wrap="square" rtlCol="0">
            <a:spAutoFit/>
          </a:bodyPr>
          <a:lstStyle/>
          <a:p>
            <a:pPr algn="r"/>
            <a:r>
              <a:rPr lang="es-ES" altLang="ko-KR" sz="2800" b="1" dirty="0">
                <a:solidFill>
                  <a:schemeClr val="bg1"/>
                </a:solidFill>
                <a:cs typeface="Arial" pitchFamily="34" charset="0"/>
              </a:rPr>
              <a:t>Funciones de las diferentes estructuras</a:t>
            </a:r>
          </a:p>
        </p:txBody>
      </p:sp>
      <p:sp>
        <p:nvSpPr>
          <p:cNvPr id="48" name="TextBox 22">
            <a:extLst>
              <a:ext uri="{FF2B5EF4-FFF2-40B4-BE49-F238E27FC236}">
                <a16:creationId xmlns:a16="http://schemas.microsoft.com/office/drawing/2014/main" id="{A5C64970-AE69-4FF9-BDA4-716A1C8ED401}"/>
              </a:ext>
            </a:extLst>
          </p:cNvPr>
          <p:cNvSpPr txBox="1"/>
          <p:nvPr/>
        </p:nvSpPr>
        <p:spPr>
          <a:xfrm>
            <a:off x="304800" y="6362700"/>
            <a:ext cx="6839820" cy="954107"/>
          </a:xfrm>
          <a:prstGeom prst="rect">
            <a:avLst/>
          </a:prstGeom>
          <a:noFill/>
        </p:spPr>
        <p:txBody>
          <a:bodyPr wrap="square" rtlCol="0">
            <a:spAutoFit/>
          </a:bodyPr>
          <a:lstStyle/>
          <a:p>
            <a:pPr algn="r"/>
            <a:r>
              <a:rPr lang="es-ES" altLang="ko-KR" sz="2800" b="1" dirty="0">
                <a:solidFill>
                  <a:schemeClr val="bg1"/>
                </a:solidFill>
                <a:cs typeface="Arial" pitchFamily="34" charset="0"/>
              </a:rPr>
              <a:t>Atención a las áreas y cuestiones críticas/ Consideraciones relativas a riesgo</a:t>
            </a:r>
          </a:p>
        </p:txBody>
      </p:sp>
      <p:sp>
        <p:nvSpPr>
          <p:cNvPr id="49" name="TextBox 23">
            <a:extLst>
              <a:ext uri="{FF2B5EF4-FFF2-40B4-BE49-F238E27FC236}">
                <a16:creationId xmlns:a16="http://schemas.microsoft.com/office/drawing/2014/main" id="{3D527E9D-EA95-44B7-9EF0-93DD41DDA482}"/>
              </a:ext>
            </a:extLst>
          </p:cNvPr>
          <p:cNvSpPr txBox="1"/>
          <p:nvPr/>
        </p:nvSpPr>
        <p:spPr>
          <a:xfrm>
            <a:off x="1066801" y="7738908"/>
            <a:ext cx="6576338" cy="523220"/>
          </a:xfrm>
          <a:prstGeom prst="rect">
            <a:avLst/>
          </a:prstGeom>
          <a:noFill/>
        </p:spPr>
        <p:txBody>
          <a:bodyPr wrap="square" rtlCol="0">
            <a:spAutoFit/>
          </a:bodyPr>
          <a:lstStyle/>
          <a:p>
            <a:pPr algn="r"/>
            <a:r>
              <a:rPr lang="es-ES" altLang="ko-KR" sz="2800" b="1" dirty="0">
                <a:solidFill>
                  <a:schemeClr val="bg1"/>
                </a:solidFill>
                <a:cs typeface="Arial" pitchFamily="34" charset="0"/>
              </a:rPr>
              <a:t>Temas/indicadores priorizados.</a:t>
            </a:r>
          </a:p>
        </p:txBody>
      </p:sp>
      <p:sp>
        <p:nvSpPr>
          <p:cNvPr id="50" name="TextBox 24">
            <a:extLst>
              <a:ext uri="{FF2B5EF4-FFF2-40B4-BE49-F238E27FC236}">
                <a16:creationId xmlns:a16="http://schemas.microsoft.com/office/drawing/2014/main" id="{E56DC95F-4C63-4497-83F7-E7BDBC0106BE}"/>
              </a:ext>
            </a:extLst>
          </p:cNvPr>
          <p:cNvSpPr txBox="1"/>
          <p:nvPr/>
        </p:nvSpPr>
        <p:spPr>
          <a:xfrm>
            <a:off x="2362200" y="8958789"/>
            <a:ext cx="5779456" cy="523220"/>
          </a:xfrm>
          <a:prstGeom prst="rect">
            <a:avLst/>
          </a:prstGeom>
          <a:noFill/>
        </p:spPr>
        <p:txBody>
          <a:bodyPr wrap="square" rtlCol="0">
            <a:spAutoFit/>
          </a:bodyPr>
          <a:lstStyle/>
          <a:p>
            <a:r>
              <a:rPr lang="es-NI" sz="2800" b="1" dirty="0">
                <a:solidFill>
                  <a:schemeClr val="bg1"/>
                </a:solidFill>
                <a:cs typeface="Arial" pitchFamily="34" charset="0"/>
              </a:rPr>
              <a:t>Procedimientos y actividades</a:t>
            </a:r>
          </a:p>
        </p:txBody>
      </p:sp>
      <p:sp>
        <p:nvSpPr>
          <p:cNvPr id="53" name="CuadroTexto 52">
            <a:extLst>
              <a:ext uri="{FF2B5EF4-FFF2-40B4-BE49-F238E27FC236}">
                <a16:creationId xmlns:a16="http://schemas.microsoft.com/office/drawing/2014/main" id="{78F5F4A8-C9E3-47D5-A74C-578C4EB31447}"/>
              </a:ext>
            </a:extLst>
          </p:cNvPr>
          <p:cNvSpPr txBox="1"/>
          <p:nvPr/>
        </p:nvSpPr>
        <p:spPr>
          <a:xfrm>
            <a:off x="8239461" y="2929310"/>
            <a:ext cx="4158470" cy="1231106"/>
          </a:xfrm>
          <a:prstGeom prst="rect">
            <a:avLst/>
          </a:prstGeom>
          <a:noFill/>
        </p:spPr>
        <p:txBody>
          <a:bodyPr wrap="square">
            <a:spAutoFit/>
          </a:bodyPr>
          <a:lstStyle/>
          <a:p>
            <a:pPr algn="ctr"/>
            <a:endParaRPr lang="es-NI" sz="1800" b="0" i="0" u="none" strike="noStrike" baseline="0" dirty="0">
              <a:solidFill>
                <a:srgbClr val="000000"/>
              </a:solidFill>
            </a:endParaRPr>
          </a:p>
          <a:p>
            <a:pPr algn="ctr"/>
            <a:r>
              <a:rPr lang="es-ES" sz="2800" b="1" dirty="0">
                <a:solidFill>
                  <a:schemeClr val="bg1"/>
                </a:solidFill>
                <a:cs typeface="Arial" pitchFamily="34" charset="0"/>
              </a:rPr>
              <a:t>Herramientas disponibles para ejecutar la función </a:t>
            </a:r>
          </a:p>
        </p:txBody>
      </p:sp>
      <p:sp>
        <p:nvSpPr>
          <p:cNvPr id="55" name="CuadroTexto 54">
            <a:extLst>
              <a:ext uri="{FF2B5EF4-FFF2-40B4-BE49-F238E27FC236}">
                <a16:creationId xmlns:a16="http://schemas.microsoft.com/office/drawing/2014/main" id="{F88BCD2F-39C4-487F-B11C-3660A7087A28}"/>
              </a:ext>
            </a:extLst>
          </p:cNvPr>
          <p:cNvSpPr txBox="1"/>
          <p:nvPr/>
        </p:nvSpPr>
        <p:spPr>
          <a:xfrm rot="16200000">
            <a:off x="11163590" y="4914424"/>
            <a:ext cx="9516978" cy="769441"/>
          </a:xfrm>
          <a:prstGeom prst="rect">
            <a:avLst/>
          </a:prstGeom>
          <a:noFill/>
        </p:spPr>
        <p:txBody>
          <a:bodyPr wrap="square">
            <a:spAutoFit/>
          </a:bodyPr>
          <a:lstStyle/>
          <a:p>
            <a:r>
              <a:rPr lang="es-ES" altLang="ko-KR" sz="4400" dirty="0">
                <a:solidFill>
                  <a:srgbClr val="254E72"/>
                </a:solidFill>
                <a:latin typeface="Assistant Regular"/>
              </a:rPr>
              <a:t>El plan de monitoreo estratégico </a:t>
            </a:r>
            <a:endParaRPr lang="es-NI" sz="4400" dirty="0"/>
          </a:p>
        </p:txBody>
      </p:sp>
    </p:spTree>
    <p:extLst>
      <p:ext uri="{BB962C8B-B14F-4D97-AF65-F5344CB8AC3E}">
        <p14:creationId xmlns:p14="http://schemas.microsoft.com/office/powerpoint/2010/main" val="285285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p:bldP spid="47" grpId="0"/>
      <p:bldP spid="48" grpId="0"/>
      <p:bldP spid="49" grpId="0"/>
      <p:bldP spid="50" grpId="0"/>
      <p:bldP spid="5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utoShape 2">
            <a:extLst>
              <a:ext uri="{FF2B5EF4-FFF2-40B4-BE49-F238E27FC236}">
                <a16:creationId xmlns:a16="http://schemas.microsoft.com/office/drawing/2014/main" id="{3DD8FD5F-3AAC-40C8-9359-E27B9E896770}"/>
              </a:ext>
            </a:extLst>
          </p:cNvPr>
          <p:cNvSpPr/>
          <p:nvPr/>
        </p:nvSpPr>
        <p:spPr>
          <a:xfrm>
            <a:off x="-48125" y="0"/>
            <a:ext cx="10052428" cy="10287000"/>
          </a:xfrm>
          <a:prstGeom prst="rect">
            <a:avLst/>
          </a:prstGeom>
          <a:solidFill>
            <a:srgbClr val="254E72"/>
          </a:solidFill>
        </p:spPr>
      </p:sp>
      <p:grpSp>
        <p:nvGrpSpPr>
          <p:cNvPr id="7" name="Group 7"/>
          <p:cNvGrpSpPr/>
          <p:nvPr/>
        </p:nvGrpSpPr>
        <p:grpSpPr>
          <a:xfrm>
            <a:off x="7936465" y="288922"/>
            <a:ext cx="5463189" cy="1625112"/>
            <a:chOff x="-24933" y="185698"/>
            <a:chExt cx="9642058" cy="1044503"/>
          </a:xfrm>
        </p:grpSpPr>
        <p:sp>
          <p:nvSpPr>
            <p:cNvPr id="8" name="TextBox 8"/>
            <p:cNvSpPr txBox="1"/>
            <p:nvPr/>
          </p:nvSpPr>
          <p:spPr>
            <a:xfrm>
              <a:off x="-24933" y="185698"/>
              <a:ext cx="9642058" cy="247271"/>
            </a:xfrm>
            <a:prstGeom prst="rect">
              <a:avLst/>
            </a:prstGeom>
          </p:spPr>
          <p:txBody>
            <a:bodyPr lIns="0" tIns="0" rIns="0" bIns="0" rtlCol="0" anchor="t">
              <a:spAutoFit/>
            </a:bodyPr>
            <a:lstStyle/>
            <a:p>
              <a:pPr>
                <a:lnSpc>
                  <a:spcPts val="3000"/>
                </a:lnSpc>
              </a:pPr>
              <a:r>
                <a:rPr lang="es-ES" sz="2700" spc="108" dirty="0">
                  <a:solidFill>
                    <a:schemeClr val="bg1"/>
                  </a:solidFill>
                  <a:latin typeface="Assistant Regular Bold"/>
                </a:rPr>
                <a:t>Aval</a:t>
              </a:r>
            </a:p>
          </p:txBody>
        </p:sp>
        <p:sp>
          <p:nvSpPr>
            <p:cNvPr id="9" name="TextBox 9"/>
            <p:cNvSpPr txBox="1"/>
            <p:nvPr/>
          </p:nvSpPr>
          <p:spPr>
            <a:xfrm>
              <a:off x="-24933" y="438936"/>
              <a:ext cx="9642058" cy="791265"/>
            </a:xfrm>
            <a:prstGeom prst="rect">
              <a:avLst/>
            </a:prstGeom>
          </p:spPr>
          <p:txBody>
            <a:bodyPr lIns="0" tIns="0" rIns="0" bIns="0" rtlCol="0" anchor="t">
              <a:spAutoFit/>
            </a:bodyPr>
            <a:lstStyle/>
            <a:p>
              <a:r>
                <a:rPr lang="es-ES" sz="2000" dirty="0">
                  <a:solidFill>
                    <a:schemeClr val="bg1"/>
                  </a:solidFill>
                  <a:latin typeface="Assistant Regular"/>
                </a:rPr>
                <a:t>El MCP avala el plan </a:t>
              </a:r>
              <a:r>
                <a:rPr lang="es-ES" sz="2000" dirty="0">
                  <a:solidFill>
                    <a:srgbClr val="254E72"/>
                  </a:solidFill>
                  <a:latin typeface="Assistant Regular"/>
                </a:rPr>
                <a:t>de monitoreo estratégico y </a:t>
              </a:r>
              <a:r>
                <a:rPr lang="es-ES" sz="2000" dirty="0">
                  <a:solidFill>
                    <a:schemeClr val="bg1"/>
                  </a:solidFill>
                  <a:latin typeface="Assistant Regular"/>
                </a:rPr>
                <a:t>lo comparte con el Fo</a:t>
              </a:r>
              <a:r>
                <a:rPr lang="es-ES" sz="2000" dirty="0">
                  <a:solidFill>
                    <a:srgbClr val="254E72"/>
                  </a:solidFill>
                  <a:latin typeface="Assistant Regular"/>
                </a:rPr>
                <a:t>ndo Mundial. Cuando se </a:t>
              </a:r>
              <a:r>
                <a:rPr lang="es-ES" sz="2000" dirty="0">
                  <a:solidFill>
                    <a:schemeClr val="bg1"/>
                  </a:solidFill>
                  <a:latin typeface="Assistant Regular"/>
                </a:rPr>
                <a:t>realizan cambios en el mism</a:t>
              </a:r>
              <a:r>
                <a:rPr lang="es-ES" sz="2000" dirty="0">
                  <a:solidFill>
                    <a:srgbClr val="254E72"/>
                  </a:solidFill>
                  <a:latin typeface="Assistant Regular"/>
                </a:rPr>
                <a:t>o, el plan debe </a:t>
              </a:r>
              <a:r>
                <a:rPr lang="es-ES" sz="2000" dirty="0">
                  <a:solidFill>
                    <a:schemeClr val="bg1"/>
                  </a:solidFill>
                  <a:latin typeface="Assistant Regular"/>
                </a:rPr>
                <a:t>contar nuevamente con el </a:t>
              </a:r>
              <a:r>
                <a:rPr lang="es-ES" sz="2000" dirty="0">
                  <a:solidFill>
                    <a:srgbClr val="254E72"/>
                  </a:solidFill>
                  <a:latin typeface="Assistant Regular"/>
                </a:rPr>
                <a:t>aval del MCP.</a:t>
              </a:r>
            </a:p>
          </p:txBody>
        </p:sp>
      </p:grpSp>
      <p:grpSp>
        <p:nvGrpSpPr>
          <p:cNvPr id="10" name="Group 10"/>
          <p:cNvGrpSpPr/>
          <p:nvPr/>
        </p:nvGrpSpPr>
        <p:grpSpPr>
          <a:xfrm>
            <a:off x="713422" y="4373793"/>
            <a:ext cx="6274495" cy="2081389"/>
            <a:chOff x="79435" y="252357"/>
            <a:chExt cx="9725887" cy="1253688"/>
          </a:xfrm>
        </p:grpSpPr>
        <p:sp>
          <p:nvSpPr>
            <p:cNvPr id="11" name="TextBox 11"/>
            <p:cNvSpPr txBox="1"/>
            <p:nvPr/>
          </p:nvSpPr>
          <p:spPr>
            <a:xfrm>
              <a:off x="163264" y="252357"/>
              <a:ext cx="9642058" cy="546100"/>
            </a:xfrm>
            <a:prstGeom prst="rect">
              <a:avLst/>
            </a:prstGeom>
          </p:spPr>
          <p:txBody>
            <a:bodyPr lIns="0" tIns="0" rIns="0" bIns="0" rtlCol="0" anchor="t">
              <a:spAutoFit/>
            </a:bodyPr>
            <a:lstStyle/>
            <a:p>
              <a:pPr>
                <a:lnSpc>
                  <a:spcPts val="3240"/>
                </a:lnSpc>
              </a:pPr>
              <a:r>
                <a:rPr lang="es-ES" sz="2700" spc="108" dirty="0">
                  <a:solidFill>
                    <a:schemeClr val="bg1"/>
                  </a:solidFill>
                  <a:latin typeface="Assistant Regular Bold"/>
                </a:rPr>
                <a:t>Las actividades </a:t>
              </a:r>
            </a:p>
          </p:txBody>
        </p:sp>
        <p:sp>
          <p:nvSpPr>
            <p:cNvPr id="12" name="TextBox 12"/>
            <p:cNvSpPr txBox="1"/>
            <p:nvPr/>
          </p:nvSpPr>
          <p:spPr>
            <a:xfrm>
              <a:off x="79435" y="579126"/>
              <a:ext cx="9642059" cy="926919"/>
            </a:xfrm>
            <a:prstGeom prst="rect">
              <a:avLst/>
            </a:prstGeom>
          </p:spPr>
          <p:txBody>
            <a:bodyPr lIns="0" tIns="0" rIns="0" bIns="0" rtlCol="0" anchor="t">
              <a:spAutoFit/>
            </a:bodyPr>
            <a:lstStyle/>
            <a:p>
              <a:r>
                <a:rPr lang="es-ES" sz="2000" dirty="0">
                  <a:solidFill>
                    <a:schemeClr val="bg1"/>
                  </a:solidFill>
                  <a:latin typeface="Assistant Regular"/>
                </a:rPr>
                <a:t>Las actividades que serán consideradas y descritas deben estar en consonancia con la recopilación de datos, el análisis y la formulación de recomendaciones y procesos de seguimiento descritos en la nota de orientación para el monitoreo estratégico.</a:t>
              </a:r>
            </a:p>
          </p:txBody>
        </p:sp>
      </p:grpSp>
      <p:grpSp>
        <p:nvGrpSpPr>
          <p:cNvPr id="2" name="Grupo 1">
            <a:extLst>
              <a:ext uri="{FF2B5EF4-FFF2-40B4-BE49-F238E27FC236}">
                <a16:creationId xmlns:a16="http://schemas.microsoft.com/office/drawing/2014/main" id="{110ECF8D-90C5-45DE-9230-525239DAC0A6}"/>
              </a:ext>
            </a:extLst>
          </p:cNvPr>
          <p:cNvGrpSpPr/>
          <p:nvPr/>
        </p:nvGrpSpPr>
        <p:grpSpPr>
          <a:xfrm>
            <a:off x="7162800" y="2698910"/>
            <a:ext cx="5453392" cy="7081677"/>
            <a:chOff x="7272008" y="2862423"/>
            <a:chExt cx="3743984" cy="4562154"/>
          </a:xfrm>
        </p:grpSpPr>
        <p:sp>
          <p:nvSpPr>
            <p:cNvPr id="44" name="Oval 1">
              <a:extLst>
                <a:ext uri="{FF2B5EF4-FFF2-40B4-BE49-F238E27FC236}">
                  <a16:creationId xmlns:a16="http://schemas.microsoft.com/office/drawing/2014/main" id="{FB522BCE-85DD-4128-A0DA-8EECED16C437}"/>
                </a:ext>
              </a:extLst>
            </p:cNvPr>
            <p:cNvSpPr/>
            <p:nvPr/>
          </p:nvSpPr>
          <p:spPr>
            <a:xfrm>
              <a:off x="7272008" y="2862423"/>
              <a:ext cx="1934291" cy="4562154"/>
            </a:xfrm>
            <a:custGeom>
              <a:avLst/>
              <a:gdLst/>
              <a:ahLst/>
              <a:cxnLst/>
              <a:rect l="l" t="t" r="r" b="b"/>
              <a:pathLst>
                <a:path w="1574056" h="3712516">
                  <a:moveTo>
                    <a:pt x="1185390" y="3439800"/>
                  </a:moveTo>
                  <a:lnTo>
                    <a:pt x="1574056" y="3439800"/>
                  </a:lnTo>
                  <a:lnTo>
                    <a:pt x="1574056" y="3711512"/>
                  </a:lnTo>
                  <a:cubicBezTo>
                    <a:pt x="1569524" y="3712486"/>
                    <a:pt x="1564959" y="3712516"/>
                    <a:pt x="1560375" y="3712516"/>
                  </a:cubicBezTo>
                  <a:cubicBezTo>
                    <a:pt x="1353277" y="3712516"/>
                    <a:pt x="1185390" y="3651466"/>
                    <a:pt x="1185390" y="3576158"/>
                  </a:cubicBezTo>
                  <a:close/>
                  <a:moveTo>
                    <a:pt x="1187034" y="3209086"/>
                  </a:moveTo>
                  <a:lnTo>
                    <a:pt x="1574056" y="3209086"/>
                  </a:lnTo>
                  <a:lnTo>
                    <a:pt x="1574056" y="3379553"/>
                  </a:lnTo>
                  <a:lnTo>
                    <a:pt x="1187034" y="3379553"/>
                  </a:lnTo>
                  <a:cubicBezTo>
                    <a:pt x="1148472" y="3379553"/>
                    <a:pt x="1117211" y="3348291"/>
                    <a:pt x="1117211" y="3309730"/>
                  </a:cubicBezTo>
                  <a:lnTo>
                    <a:pt x="1117211" y="3278908"/>
                  </a:lnTo>
                  <a:cubicBezTo>
                    <a:pt x="1117211" y="3240347"/>
                    <a:pt x="1148472" y="3209086"/>
                    <a:pt x="1187034" y="3209086"/>
                  </a:cubicBezTo>
                  <a:close/>
                  <a:moveTo>
                    <a:pt x="1152944" y="2978372"/>
                  </a:moveTo>
                  <a:lnTo>
                    <a:pt x="1574056" y="2978372"/>
                  </a:lnTo>
                  <a:lnTo>
                    <a:pt x="1574056" y="3148838"/>
                  </a:lnTo>
                  <a:lnTo>
                    <a:pt x="1152944" y="3148838"/>
                  </a:lnTo>
                  <a:cubicBezTo>
                    <a:pt x="1114382" y="3148838"/>
                    <a:pt x="1083121" y="3117577"/>
                    <a:pt x="1083121" y="3079015"/>
                  </a:cubicBezTo>
                  <a:lnTo>
                    <a:pt x="1083121" y="3048195"/>
                  </a:lnTo>
                  <a:cubicBezTo>
                    <a:pt x="1083121" y="3009633"/>
                    <a:pt x="1114382" y="2978372"/>
                    <a:pt x="1152944" y="2978372"/>
                  </a:cubicBezTo>
                  <a:close/>
                  <a:moveTo>
                    <a:pt x="1118855" y="2747657"/>
                  </a:moveTo>
                  <a:lnTo>
                    <a:pt x="1574056" y="2747657"/>
                  </a:lnTo>
                  <a:lnTo>
                    <a:pt x="1574056" y="2918124"/>
                  </a:lnTo>
                  <a:lnTo>
                    <a:pt x="1118855" y="2918124"/>
                  </a:lnTo>
                  <a:cubicBezTo>
                    <a:pt x="1080292" y="2918124"/>
                    <a:pt x="1049031" y="2886862"/>
                    <a:pt x="1049031" y="2848301"/>
                  </a:cubicBezTo>
                  <a:lnTo>
                    <a:pt x="1049031" y="2817480"/>
                  </a:lnTo>
                  <a:cubicBezTo>
                    <a:pt x="1049031" y="2778918"/>
                    <a:pt x="1080292" y="2747657"/>
                    <a:pt x="1118855" y="2747657"/>
                  </a:cubicBezTo>
                  <a:close/>
                  <a:moveTo>
                    <a:pt x="0" y="1124141"/>
                  </a:moveTo>
                  <a:lnTo>
                    <a:pt x="338831" y="1171577"/>
                  </a:lnTo>
                  <a:lnTo>
                    <a:pt x="338831" y="1313886"/>
                  </a:lnTo>
                  <a:lnTo>
                    <a:pt x="0" y="1361322"/>
                  </a:lnTo>
                  <a:close/>
                  <a:moveTo>
                    <a:pt x="1554171" y="440480"/>
                  </a:moveTo>
                  <a:lnTo>
                    <a:pt x="1556079" y="440627"/>
                  </a:lnTo>
                  <a:lnTo>
                    <a:pt x="1557986" y="440480"/>
                  </a:lnTo>
                  <a:lnTo>
                    <a:pt x="1574056" y="441292"/>
                  </a:lnTo>
                  <a:lnTo>
                    <a:pt x="1574056" y="647276"/>
                  </a:lnTo>
                  <a:cubicBezTo>
                    <a:pt x="1568831" y="646524"/>
                    <a:pt x="1563581" y="646469"/>
                    <a:pt x="1558320" y="646463"/>
                  </a:cubicBezTo>
                  <a:lnTo>
                    <a:pt x="1558320" y="646669"/>
                  </a:lnTo>
                  <a:lnTo>
                    <a:pt x="1556079" y="646496"/>
                  </a:lnTo>
                  <a:lnTo>
                    <a:pt x="1553836" y="646669"/>
                  </a:lnTo>
                  <a:lnTo>
                    <a:pt x="1553836" y="646463"/>
                  </a:lnTo>
                  <a:cubicBezTo>
                    <a:pt x="1096029" y="647001"/>
                    <a:pt x="725086" y="1018309"/>
                    <a:pt x="725086" y="1476254"/>
                  </a:cubicBezTo>
                  <a:cubicBezTo>
                    <a:pt x="725086" y="1786265"/>
                    <a:pt x="946342" y="2092231"/>
                    <a:pt x="1120548" y="2232013"/>
                  </a:cubicBezTo>
                  <a:cubicBezTo>
                    <a:pt x="1199979" y="2323913"/>
                    <a:pt x="1193682" y="2325796"/>
                    <a:pt x="1225960" y="2443415"/>
                  </a:cubicBezTo>
                  <a:cubicBezTo>
                    <a:pt x="1238820" y="2525888"/>
                    <a:pt x="1212768" y="2534131"/>
                    <a:pt x="1286669" y="2538418"/>
                  </a:cubicBezTo>
                  <a:lnTo>
                    <a:pt x="1340476" y="2537986"/>
                  </a:lnTo>
                  <a:lnTo>
                    <a:pt x="1159452" y="1395052"/>
                  </a:lnTo>
                  <a:cubicBezTo>
                    <a:pt x="1153113" y="1355030"/>
                    <a:pt x="1180418" y="1317448"/>
                    <a:pt x="1220440" y="1311109"/>
                  </a:cubicBezTo>
                  <a:lnTo>
                    <a:pt x="1222992" y="1310706"/>
                  </a:lnTo>
                  <a:cubicBezTo>
                    <a:pt x="1259366" y="1304944"/>
                    <a:pt x="1293725" y="1326975"/>
                    <a:pt x="1303139" y="1361495"/>
                  </a:cubicBezTo>
                  <a:cubicBezTo>
                    <a:pt x="1322616" y="1325549"/>
                    <a:pt x="1359221" y="1302638"/>
                    <a:pt x="1400784" y="1302638"/>
                  </a:cubicBezTo>
                  <a:cubicBezTo>
                    <a:pt x="1432374" y="1302638"/>
                    <a:pt x="1461099" y="1315874"/>
                    <a:pt x="1481946" y="1337999"/>
                  </a:cubicBezTo>
                  <a:cubicBezTo>
                    <a:pt x="1502792" y="1315874"/>
                    <a:pt x="1531518" y="1302638"/>
                    <a:pt x="1563108" y="1302638"/>
                  </a:cubicBezTo>
                  <a:lnTo>
                    <a:pt x="1574056" y="1304941"/>
                  </a:lnTo>
                  <a:lnTo>
                    <a:pt x="1574056" y="1558277"/>
                  </a:lnTo>
                  <a:cubicBezTo>
                    <a:pt x="1570569" y="1560394"/>
                    <a:pt x="1566859" y="1560580"/>
                    <a:pt x="1563108" y="1560580"/>
                  </a:cubicBezTo>
                  <a:cubicBezTo>
                    <a:pt x="1531518" y="1560580"/>
                    <a:pt x="1502792" y="1547345"/>
                    <a:pt x="1481946" y="1525219"/>
                  </a:cubicBezTo>
                  <a:cubicBezTo>
                    <a:pt x="1461099" y="1547345"/>
                    <a:pt x="1432374" y="1560580"/>
                    <a:pt x="1400784" y="1560580"/>
                  </a:cubicBezTo>
                  <a:cubicBezTo>
                    <a:pt x="1374899" y="1560580"/>
                    <a:pt x="1350936" y="1551693"/>
                    <a:pt x="1332765" y="1534787"/>
                  </a:cubicBezTo>
                  <a:lnTo>
                    <a:pt x="1491465" y="2536775"/>
                  </a:lnTo>
                  <a:lnTo>
                    <a:pt x="1553836" y="2536274"/>
                  </a:lnTo>
                  <a:lnTo>
                    <a:pt x="1553836" y="2536239"/>
                  </a:lnTo>
                  <a:lnTo>
                    <a:pt x="1556079" y="2536257"/>
                  </a:lnTo>
                  <a:lnTo>
                    <a:pt x="1558320" y="2536239"/>
                  </a:lnTo>
                  <a:lnTo>
                    <a:pt x="1558320" y="2536274"/>
                  </a:lnTo>
                  <a:lnTo>
                    <a:pt x="1574056" y="2536401"/>
                  </a:lnTo>
                  <a:lnTo>
                    <a:pt x="1574056" y="2685528"/>
                  </a:lnTo>
                  <a:lnTo>
                    <a:pt x="1556079" y="2685463"/>
                  </a:lnTo>
                  <a:lnTo>
                    <a:pt x="1201719" y="2686732"/>
                  </a:lnTo>
                  <a:cubicBezTo>
                    <a:pt x="1138954" y="2686732"/>
                    <a:pt x="1107192" y="2663167"/>
                    <a:pt x="1071683" y="2589474"/>
                  </a:cubicBezTo>
                  <a:cubicBezTo>
                    <a:pt x="1058025" y="2494014"/>
                    <a:pt x="1086076" y="2455536"/>
                    <a:pt x="1022516" y="2382309"/>
                  </a:cubicBezTo>
                  <a:cubicBezTo>
                    <a:pt x="809168" y="2211227"/>
                    <a:pt x="538010" y="1836414"/>
                    <a:pt x="538010" y="1456641"/>
                  </a:cubicBezTo>
                  <a:cubicBezTo>
                    <a:pt x="538010" y="895431"/>
                    <a:pt x="992961" y="440480"/>
                    <a:pt x="1554171" y="440480"/>
                  </a:cubicBezTo>
                  <a:close/>
                  <a:moveTo>
                    <a:pt x="624942" y="234472"/>
                  </a:moveTo>
                  <a:lnTo>
                    <a:pt x="806400" y="524523"/>
                  </a:lnTo>
                  <a:lnTo>
                    <a:pt x="697385" y="615998"/>
                  </a:lnTo>
                  <a:lnTo>
                    <a:pt x="443250" y="386929"/>
                  </a:lnTo>
                  <a:close/>
                  <a:moveTo>
                    <a:pt x="1437487" y="0"/>
                  </a:moveTo>
                  <a:lnTo>
                    <a:pt x="1574056" y="0"/>
                  </a:lnTo>
                  <a:lnTo>
                    <a:pt x="1574056" y="338831"/>
                  </a:lnTo>
                  <a:lnTo>
                    <a:pt x="1484923" y="338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1200"/>
            </a:p>
          </p:txBody>
        </p:sp>
        <p:sp>
          <p:nvSpPr>
            <p:cNvPr id="45" name="Oval 1">
              <a:extLst>
                <a:ext uri="{FF2B5EF4-FFF2-40B4-BE49-F238E27FC236}">
                  <a16:creationId xmlns:a16="http://schemas.microsoft.com/office/drawing/2014/main" id="{AA3E8E30-0FA9-4CF3-A338-969569DC55DC}"/>
                </a:ext>
              </a:extLst>
            </p:cNvPr>
            <p:cNvSpPr/>
            <p:nvPr/>
          </p:nvSpPr>
          <p:spPr>
            <a:xfrm>
              <a:off x="9184569" y="2862978"/>
              <a:ext cx="1831423" cy="4561043"/>
            </a:xfrm>
            <a:custGeom>
              <a:avLst/>
              <a:gdLst/>
              <a:ahLst/>
              <a:cxnLst/>
              <a:rect l="l" t="t" r="r" b="b"/>
              <a:pathLst>
                <a:path w="1490346" h="3711612">
                  <a:moveTo>
                    <a:pt x="0" y="3439800"/>
                  </a:moveTo>
                  <a:lnTo>
                    <a:pt x="362666" y="3439800"/>
                  </a:lnTo>
                  <a:lnTo>
                    <a:pt x="362666" y="3576158"/>
                  </a:lnTo>
                  <a:cubicBezTo>
                    <a:pt x="362666" y="3649966"/>
                    <a:pt x="201402" y="3710078"/>
                    <a:pt x="0" y="3711612"/>
                  </a:cubicBezTo>
                  <a:close/>
                  <a:moveTo>
                    <a:pt x="0" y="3209086"/>
                  </a:moveTo>
                  <a:lnTo>
                    <a:pt x="361023" y="3209086"/>
                  </a:lnTo>
                  <a:cubicBezTo>
                    <a:pt x="399584" y="3209086"/>
                    <a:pt x="430845" y="3240347"/>
                    <a:pt x="430845" y="3278908"/>
                  </a:cubicBezTo>
                  <a:lnTo>
                    <a:pt x="430845" y="3309730"/>
                  </a:lnTo>
                  <a:cubicBezTo>
                    <a:pt x="430845" y="3348291"/>
                    <a:pt x="399584" y="3379553"/>
                    <a:pt x="361023" y="3379553"/>
                  </a:cubicBezTo>
                  <a:lnTo>
                    <a:pt x="0" y="3379553"/>
                  </a:lnTo>
                  <a:close/>
                  <a:moveTo>
                    <a:pt x="0" y="2978372"/>
                  </a:moveTo>
                  <a:lnTo>
                    <a:pt x="395111" y="2978372"/>
                  </a:lnTo>
                  <a:cubicBezTo>
                    <a:pt x="433674" y="2978372"/>
                    <a:pt x="464935" y="3009633"/>
                    <a:pt x="464935" y="3048195"/>
                  </a:cubicBezTo>
                  <a:lnTo>
                    <a:pt x="464935" y="3079015"/>
                  </a:lnTo>
                  <a:cubicBezTo>
                    <a:pt x="464935" y="3117577"/>
                    <a:pt x="433674" y="3148838"/>
                    <a:pt x="395111" y="3148838"/>
                  </a:cubicBezTo>
                  <a:lnTo>
                    <a:pt x="0" y="3148838"/>
                  </a:lnTo>
                  <a:close/>
                  <a:moveTo>
                    <a:pt x="0" y="2747657"/>
                  </a:moveTo>
                  <a:lnTo>
                    <a:pt x="429201" y="2747657"/>
                  </a:lnTo>
                  <a:cubicBezTo>
                    <a:pt x="467763" y="2747657"/>
                    <a:pt x="499024" y="2778918"/>
                    <a:pt x="499024" y="2817480"/>
                  </a:cubicBezTo>
                  <a:lnTo>
                    <a:pt x="499024" y="2848301"/>
                  </a:lnTo>
                  <a:cubicBezTo>
                    <a:pt x="499024" y="2886862"/>
                    <a:pt x="467763" y="2918124"/>
                    <a:pt x="429201" y="2918124"/>
                  </a:cubicBezTo>
                  <a:lnTo>
                    <a:pt x="0" y="2918124"/>
                  </a:lnTo>
                  <a:close/>
                  <a:moveTo>
                    <a:pt x="1490346" y="1124141"/>
                  </a:moveTo>
                  <a:lnTo>
                    <a:pt x="1490346" y="1361322"/>
                  </a:lnTo>
                  <a:lnTo>
                    <a:pt x="1151515" y="1313886"/>
                  </a:lnTo>
                  <a:lnTo>
                    <a:pt x="1151515" y="1171577"/>
                  </a:lnTo>
                  <a:close/>
                  <a:moveTo>
                    <a:pt x="0" y="441223"/>
                  </a:moveTo>
                  <a:cubicBezTo>
                    <a:pt x="554434" y="448456"/>
                    <a:pt x="1001452" y="900345"/>
                    <a:pt x="1001452" y="1456641"/>
                  </a:cubicBezTo>
                  <a:cubicBezTo>
                    <a:pt x="1001452" y="1836414"/>
                    <a:pt x="730294" y="2211227"/>
                    <a:pt x="516947" y="2382309"/>
                  </a:cubicBezTo>
                  <a:cubicBezTo>
                    <a:pt x="453387" y="2455536"/>
                    <a:pt x="481437" y="2494014"/>
                    <a:pt x="467779" y="2589474"/>
                  </a:cubicBezTo>
                  <a:cubicBezTo>
                    <a:pt x="432270" y="2663167"/>
                    <a:pt x="400510" y="2686732"/>
                    <a:pt x="337743" y="2686732"/>
                  </a:cubicBezTo>
                  <a:lnTo>
                    <a:pt x="0" y="2685523"/>
                  </a:lnTo>
                  <a:lnTo>
                    <a:pt x="0" y="2536390"/>
                  </a:lnTo>
                  <a:lnTo>
                    <a:pt x="47259" y="2536769"/>
                  </a:lnTo>
                  <a:lnTo>
                    <a:pt x="204029" y="1546960"/>
                  </a:lnTo>
                  <a:cubicBezTo>
                    <a:pt x="188844" y="1556019"/>
                    <a:pt x="171284" y="1560580"/>
                    <a:pt x="152738" y="1560580"/>
                  </a:cubicBezTo>
                  <a:cubicBezTo>
                    <a:pt x="121147" y="1560580"/>
                    <a:pt x="92422" y="1547345"/>
                    <a:pt x="71576" y="1525219"/>
                  </a:cubicBezTo>
                  <a:cubicBezTo>
                    <a:pt x="52889" y="1545052"/>
                    <a:pt x="27874" y="1557741"/>
                    <a:pt x="0" y="1558564"/>
                  </a:cubicBezTo>
                  <a:lnTo>
                    <a:pt x="0" y="1304654"/>
                  </a:lnTo>
                  <a:cubicBezTo>
                    <a:pt x="27874" y="1305477"/>
                    <a:pt x="52890" y="1318167"/>
                    <a:pt x="71576" y="1337999"/>
                  </a:cubicBezTo>
                  <a:cubicBezTo>
                    <a:pt x="92422" y="1315874"/>
                    <a:pt x="121147" y="1302638"/>
                    <a:pt x="152738" y="1302638"/>
                  </a:cubicBezTo>
                  <a:cubicBezTo>
                    <a:pt x="187837" y="1302638"/>
                    <a:pt x="219402" y="1318978"/>
                    <a:pt x="240484" y="1345647"/>
                  </a:cubicBezTo>
                  <a:cubicBezTo>
                    <a:pt x="253632" y="1317624"/>
                    <a:pt x="284261" y="1300934"/>
                    <a:pt x="316470" y="1306036"/>
                  </a:cubicBezTo>
                  <a:lnTo>
                    <a:pt x="319022" y="1306440"/>
                  </a:lnTo>
                  <a:cubicBezTo>
                    <a:pt x="359044" y="1312779"/>
                    <a:pt x="386348" y="1350361"/>
                    <a:pt x="380010" y="1390382"/>
                  </a:cubicBezTo>
                  <a:lnTo>
                    <a:pt x="198248" y="2537980"/>
                  </a:lnTo>
                  <a:lnTo>
                    <a:pt x="252793" y="2538418"/>
                  </a:lnTo>
                  <a:cubicBezTo>
                    <a:pt x="326693" y="2534131"/>
                    <a:pt x="300643" y="2525888"/>
                    <a:pt x="313502" y="2443415"/>
                  </a:cubicBezTo>
                  <a:cubicBezTo>
                    <a:pt x="345780" y="2325796"/>
                    <a:pt x="339483" y="2323913"/>
                    <a:pt x="418914" y="2232013"/>
                  </a:cubicBezTo>
                  <a:cubicBezTo>
                    <a:pt x="593120" y="2092231"/>
                    <a:pt x="814376" y="1786265"/>
                    <a:pt x="814376" y="1476254"/>
                  </a:cubicBezTo>
                  <a:cubicBezTo>
                    <a:pt x="814376" y="1023115"/>
                    <a:pt x="451179" y="654804"/>
                    <a:pt x="0" y="647205"/>
                  </a:cubicBezTo>
                  <a:close/>
                  <a:moveTo>
                    <a:pt x="848581" y="234472"/>
                  </a:moveTo>
                  <a:lnTo>
                    <a:pt x="1030273" y="386929"/>
                  </a:lnTo>
                  <a:lnTo>
                    <a:pt x="776138" y="615998"/>
                  </a:lnTo>
                  <a:lnTo>
                    <a:pt x="667123" y="524523"/>
                  </a:lnTo>
                  <a:close/>
                  <a:moveTo>
                    <a:pt x="0" y="0"/>
                  </a:moveTo>
                  <a:lnTo>
                    <a:pt x="101974" y="0"/>
                  </a:lnTo>
                  <a:lnTo>
                    <a:pt x="54538" y="338831"/>
                  </a:lnTo>
                  <a:lnTo>
                    <a:pt x="0" y="33883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1200"/>
            </a:p>
          </p:txBody>
        </p:sp>
      </p:grpSp>
      <p:grpSp>
        <p:nvGrpSpPr>
          <p:cNvPr id="46" name="Group 7">
            <a:extLst>
              <a:ext uri="{FF2B5EF4-FFF2-40B4-BE49-F238E27FC236}">
                <a16:creationId xmlns:a16="http://schemas.microsoft.com/office/drawing/2014/main" id="{3872C47E-443D-4129-8D4C-AFE48ECCA89E}"/>
              </a:ext>
            </a:extLst>
          </p:cNvPr>
          <p:cNvGrpSpPr/>
          <p:nvPr/>
        </p:nvGrpSpPr>
        <p:grpSpPr>
          <a:xfrm>
            <a:off x="12930254" y="4064700"/>
            <a:ext cx="5059487" cy="4164268"/>
            <a:chOff x="0" y="0"/>
            <a:chExt cx="9642058" cy="3027197"/>
          </a:xfrm>
        </p:grpSpPr>
        <p:sp>
          <p:nvSpPr>
            <p:cNvPr id="47" name="TextBox 8">
              <a:extLst>
                <a:ext uri="{FF2B5EF4-FFF2-40B4-BE49-F238E27FC236}">
                  <a16:creationId xmlns:a16="http://schemas.microsoft.com/office/drawing/2014/main" id="{7C800BE0-A3E6-407A-8B99-D45C378815C5}"/>
                </a:ext>
              </a:extLst>
            </p:cNvPr>
            <p:cNvSpPr txBox="1"/>
            <p:nvPr/>
          </p:nvSpPr>
          <p:spPr>
            <a:xfrm>
              <a:off x="0" y="0"/>
              <a:ext cx="9642058" cy="279671"/>
            </a:xfrm>
            <a:prstGeom prst="rect">
              <a:avLst/>
            </a:prstGeom>
          </p:spPr>
          <p:txBody>
            <a:bodyPr lIns="0" tIns="0" rIns="0" bIns="0" rtlCol="0" anchor="t">
              <a:spAutoFit/>
            </a:bodyPr>
            <a:lstStyle/>
            <a:p>
              <a:pPr>
                <a:lnSpc>
                  <a:spcPts val="3000"/>
                </a:lnSpc>
              </a:pPr>
              <a:r>
                <a:rPr lang="es-ES" sz="2700" spc="108" dirty="0">
                  <a:solidFill>
                    <a:srgbClr val="254E72"/>
                  </a:solidFill>
                  <a:latin typeface="Assistant Regular Bold"/>
                </a:rPr>
                <a:t>Herramientas </a:t>
              </a:r>
            </a:p>
          </p:txBody>
        </p:sp>
        <p:sp>
          <p:nvSpPr>
            <p:cNvPr id="48" name="TextBox 9">
              <a:extLst>
                <a:ext uri="{FF2B5EF4-FFF2-40B4-BE49-F238E27FC236}">
                  <a16:creationId xmlns:a16="http://schemas.microsoft.com/office/drawing/2014/main" id="{34623F60-1FFE-47DC-BBD0-7F9A9D8565F1}"/>
                </a:ext>
              </a:extLst>
            </p:cNvPr>
            <p:cNvSpPr txBox="1"/>
            <p:nvPr/>
          </p:nvSpPr>
          <p:spPr>
            <a:xfrm>
              <a:off x="0" y="566092"/>
              <a:ext cx="9642058" cy="2461105"/>
            </a:xfrm>
            <a:prstGeom prst="rect">
              <a:avLst/>
            </a:prstGeom>
          </p:spPr>
          <p:txBody>
            <a:bodyPr lIns="0" tIns="0" rIns="0" bIns="0" rtlCol="0" anchor="t">
              <a:spAutoFit/>
            </a:bodyPr>
            <a:lstStyle/>
            <a:p>
              <a:r>
                <a:rPr lang="es-ES" sz="2000" dirty="0">
                  <a:solidFill>
                    <a:srgbClr val="254E72"/>
                  </a:solidFill>
                  <a:latin typeface="Assistant Regular"/>
                </a:rPr>
                <a:t>El plan de monitoreo estratégico puede contener también herramientas y plantillas que ayudan a que el MCP y el comité de monitoreo estratégico lleven a cabo la función de manera eficiente y eficaz. </a:t>
              </a:r>
            </a:p>
            <a:p>
              <a:endParaRPr lang="es-ES" sz="2000" dirty="0">
                <a:solidFill>
                  <a:srgbClr val="254E72"/>
                </a:solidFill>
                <a:latin typeface="Assistant Regular"/>
              </a:endParaRPr>
            </a:p>
            <a:p>
              <a:r>
                <a:rPr lang="es-ES" sz="2000" dirty="0">
                  <a:solidFill>
                    <a:srgbClr val="254E72"/>
                  </a:solidFill>
                  <a:latin typeface="Assistant Regular"/>
                </a:rPr>
                <a:t>Esas herramientas y plantillas pueden contribuir a la implementación eficaz de las visitas de campo y apoyar la presentación de informes y la organización de la información recogida de los RP.</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15">
            <a:extLst>
              <a:ext uri="{FF2B5EF4-FFF2-40B4-BE49-F238E27FC236}">
                <a16:creationId xmlns:a16="http://schemas.microsoft.com/office/drawing/2014/main" id="{BF2B4C50-FCA5-473B-AB92-B3D3322808FA}"/>
              </a:ext>
            </a:extLst>
          </p:cNvPr>
          <p:cNvSpPr txBox="1"/>
          <p:nvPr/>
        </p:nvSpPr>
        <p:spPr>
          <a:xfrm>
            <a:off x="9876618" y="3162300"/>
            <a:ext cx="7669249" cy="6093976"/>
          </a:xfrm>
          <a:prstGeom prst="rect">
            <a:avLst/>
          </a:prstGeom>
        </p:spPr>
        <p:txBody>
          <a:bodyPr wrap="square" lIns="0" tIns="0" rIns="0" bIns="0" rtlCol="0" anchor="t">
            <a:spAutoFit/>
          </a:bodyPr>
          <a:lstStyle/>
          <a:p>
            <a:pPr marL="571500" indent="-571500">
              <a:buFont typeface="Wingdings" panose="05000000000000000000" pitchFamily="2" charset="2"/>
              <a:buChar char="ü"/>
            </a:pPr>
            <a:r>
              <a:rPr lang="es-ES" sz="3600" dirty="0">
                <a:solidFill>
                  <a:srgbClr val="254E72"/>
                </a:solidFill>
                <a:latin typeface="Assistant Regular"/>
              </a:rPr>
              <a:t>El compromiso, la disposición y la participación de los actores clave, a saber, el comité de monitoreo estratégico, </a:t>
            </a:r>
          </a:p>
          <a:p>
            <a:pPr marL="571500" indent="-571500">
              <a:buFont typeface="Wingdings" panose="05000000000000000000" pitchFamily="2" charset="2"/>
              <a:buChar char="ü"/>
            </a:pPr>
            <a:endParaRPr lang="es-ES" sz="3600" dirty="0">
              <a:solidFill>
                <a:srgbClr val="254E72"/>
              </a:solidFill>
              <a:latin typeface="Assistant Regular"/>
            </a:endParaRPr>
          </a:p>
          <a:p>
            <a:pPr marL="571500" indent="-571500">
              <a:buFont typeface="Wingdings" panose="05000000000000000000" pitchFamily="2" charset="2"/>
              <a:buChar char="ü"/>
            </a:pPr>
            <a:r>
              <a:rPr lang="es-ES" sz="3600" dirty="0">
                <a:solidFill>
                  <a:srgbClr val="254E72"/>
                </a:solidFill>
                <a:latin typeface="Assistant Regular"/>
              </a:rPr>
              <a:t>la dirección y secretaría del MCP y </a:t>
            </a:r>
          </a:p>
          <a:p>
            <a:pPr marL="571500" indent="-571500">
              <a:buFont typeface="Wingdings" panose="05000000000000000000" pitchFamily="2" charset="2"/>
              <a:buChar char="ü"/>
            </a:pPr>
            <a:endParaRPr lang="es-ES" sz="3600" dirty="0">
              <a:solidFill>
                <a:srgbClr val="254E72"/>
              </a:solidFill>
              <a:latin typeface="Assistant Regular"/>
            </a:endParaRPr>
          </a:p>
          <a:p>
            <a:pPr marL="571500" indent="-571500">
              <a:buFont typeface="Wingdings" panose="05000000000000000000" pitchFamily="2" charset="2"/>
              <a:buChar char="ü"/>
            </a:pPr>
            <a:r>
              <a:rPr lang="es-ES" sz="3600" dirty="0">
                <a:solidFill>
                  <a:srgbClr val="254E72"/>
                </a:solidFill>
                <a:latin typeface="Assistant Regular"/>
              </a:rPr>
              <a:t>los expertos/asesores externos , son elementos fundamentales para una ejecución fructífera del plan de monitoreo estratégico.</a:t>
            </a:r>
          </a:p>
        </p:txBody>
      </p:sp>
      <p:sp>
        <p:nvSpPr>
          <p:cNvPr id="35" name="Rounded Rectangle 6">
            <a:extLst>
              <a:ext uri="{FF2B5EF4-FFF2-40B4-BE49-F238E27FC236}">
                <a16:creationId xmlns:a16="http://schemas.microsoft.com/office/drawing/2014/main" id="{D489A07C-7C63-444F-B854-6EA307640631}"/>
              </a:ext>
            </a:extLst>
          </p:cNvPr>
          <p:cNvSpPr/>
          <p:nvPr/>
        </p:nvSpPr>
        <p:spPr>
          <a:xfrm>
            <a:off x="9724402" y="1547571"/>
            <a:ext cx="616402" cy="296900"/>
          </a:xfrm>
          <a:custGeom>
            <a:avLst/>
            <a:gdLst/>
            <a:ahLst/>
            <a:cxnLst/>
            <a:rect l="l" t="t" r="r" b="b"/>
            <a:pathLst>
              <a:path w="3215400" h="1548752">
                <a:moveTo>
                  <a:pt x="3026619" y="414336"/>
                </a:moveTo>
                <a:lnTo>
                  <a:pt x="3121009" y="414336"/>
                </a:lnTo>
                <a:cubicBezTo>
                  <a:pt x="3173140" y="414336"/>
                  <a:pt x="3215400" y="456596"/>
                  <a:pt x="3215400" y="508727"/>
                </a:cubicBezTo>
                <a:lnTo>
                  <a:pt x="3215400" y="1040026"/>
                </a:lnTo>
                <a:cubicBezTo>
                  <a:pt x="3215400" y="1092157"/>
                  <a:pt x="3173140" y="1134417"/>
                  <a:pt x="3121009" y="1134417"/>
                </a:cubicBezTo>
                <a:cubicBezTo>
                  <a:pt x="3089546" y="1134417"/>
                  <a:pt x="3058082" y="1134416"/>
                  <a:pt x="3026619" y="1134416"/>
                </a:cubicBezTo>
                <a:close/>
                <a:moveTo>
                  <a:pt x="2240385" y="234376"/>
                </a:moveTo>
                <a:lnTo>
                  <a:pt x="2744441" y="234376"/>
                </a:lnTo>
                <a:lnTo>
                  <a:pt x="2744441" y="1314376"/>
                </a:lnTo>
                <a:lnTo>
                  <a:pt x="2240385" y="1314376"/>
                </a:lnTo>
                <a:close/>
                <a:moveTo>
                  <a:pt x="1584648" y="234376"/>
                </a:moveTo>
                <a:lnTo>
                  <a:pt x="2088704" y="234376"/>
                </a:lnTo>
                <a:lnTo>
                  <a:pt x="2088704" y="1314376"/>
                </a:lnTo>
                <a:lnTo>
                  <a:pt x="1584648" y="1314376"/>
                </a:lnTo>
                <a:close/>
                <a:moveTo>
                  <a:pt x="928911" y="234376"/>
                </a:moveTo>
                <a:lnTo>
                  <a:pt x="1432967" y="234376"/>
                </a:lnTo>
                <a:lnTo>
                  <a:pt x="1432967" y="1314376"/>
                </a:lnTo>
                <a:lnTo>
                  <a:pt x="928911" y="1314376"/>
                </a:lnTo>
                <a:close/>
                <a:moveTo>
                  <a:pt x="273174" y="234376"/>
                </a:moveTo>
                <a:lnTo>
                  <a:pt x="777230" y="234376"/>
                </a:lnTo>
                <a:lnTo>
                  <a:pt x="777230" y="1314376"/>
                </a:lnTo>
                <a:lnTo>
                  <a:pt x="273174" y="1314376"/>
                </a:lnTo>
                <a:close/>
                <a:moveTo>
                  <a:pt x="258244" y="126376"/>
                </a:moveTo>
                <a:cubicBezTo>
                  <a:pt x="182968" y="126376"/>
                  <a:pt x="121944" y="187400"/>
                  <a:pt x="121944" y="262676"/>
                </a:cubicBezTo>
                <a:lnTo>
                  <a:pt x="121944" y="1286076"/>
                </a:lnTo>
                <a:cubicBezTo>
                  <a:pt x="121944" y="1361352"/>
                  <a:pt x="182968" y="1422376"/>
                  <a:pt x="258244" y="1422376"/>
                </a:cubicBezTo>
                <a:lnTo>
                  <a:pt x="2768375" y="1422376"/>
                </a:lnTo>
                <a:cubicBezTo>
                  <a:pt x="2843651" y="1422376"/>
                  <a:pt x="2904675" y="1361352"/>
                  <a:pt x="2904675" y="1286076"/>
                </a:cubicBezTo>
                <a:lnTo>
                  <a:pt x="2904675" y="262676"/>
                </a:lnTo>
                <a:cubicBezTo>
                  <a:pt x="2904675" y="187400"/>
                  <a:pt x="2843651" y="126376"/>
                  <a:pt x="2768375" y="126376"/>
                </a:cubicBezTo>
                <a:close/>
                <a:moveTo>
                  <a:pt x="162882" y="0"/>
                </a:moveTo>
                <a:lnTo>
                  <a:pt x="2863736" y="0"/>
                </a:lnTo>
                <a:cubicBezTo>
                  <a:pt x="2953693" y="0"/>
                  <a:pt x="3026618" y="72925"/>
                  <a:pt x="3026618" y="162882"/>
                </a:cubicBezTo>
                <a:lnTo>
                  <a:pt x="3026618" y="1385870"/>
                </a:lnTo>
                <a:cubicBezTo>
                  <a:pt x="3026618" y="1475827"/>
                  <a:pt x="2953693" y="1548752"/>
                  <a:pt x="2863736" y="1548752"/>
                </a:cubicBezTo>
                <a:lnTo>
                  <a:pt x="162882" y="1548752"/>
                </a:lnTo>
                <a:cubicBezTo>
                  <a:pt x="72925" y="1548752"/>
                  <a:pt x="0" y="1475827"/>
                  <a:pt x="0" y="1385870"/>
                </a:cubicBezTo>
                <a:lnTo>
                  <a:pt x="0" y="162882"/>
                </a:lnTo>
                <a:cubicBezTo>
                  <a:pt x="0" y="72925"/>
                  <a:pt x="72925" y="0"/>
                  <a:pt x="16288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9" name="TextBox 6">
            <a:extLst>
              <a:ext uri="{FF2B5EF4-FFF2-40B4-BE49-F238E27FC236}">
                <a16:creationId xmlns:a16="http://schemas.microsoft.com/office/drawing/2014/main" id="{5CD45310-36F6-4363-90A4-FB24C4B9DD31}"/>
              </a:ext>
            </a:extLst>
          </p:cNvPr>
          <p:cNvSpPr txBox="1"/>
          <p:nvPr/>
        </p:nvSpPr>
        <p:spPr>
          <a:xfrm>
            <a:off x="10690244" y="1625917"/>
            <a:ext cx="6041999" cy="437107"/>
          </a:xfrm>
          <a:prstGeom prst="rect">
            <a:avLst/>
          </a:prstGeom>
        </p:spPr>
        <p:txBody>
          <a:bodyPr wrap="square" lIns="0" tIns="0" rIns="0" bIns="0" rtlCol="0" anchor="t">
            <a:spAutoFit/>
          </a:bodyPr>
          <a:lstStyle/>
          <a:p>
            <a:pPr>
              <a:lnSpc>
                <a:spcPts val="3000"/>
              </a:lnSpc>
            </a:pPr>
            <a:r>
              <a:rPr lang="es-ES" sz="4400" b="1" dirty="0">
                <a:solidFill>
                  <a:srgbClr val="00B050"/>
                </a:solidFill>
                <a:latin typeface="Assistant Regular"/>
              </a:rPr>
              <a:t>IMPORTANTE </a:t>
            </a:r>
          </a:p>
        </p:txBody>
      </p:sp>
      <p:pic>
        <p:nvPicPr>
          <p:cNvPr id="40" name="Picture 2">
            <a:extLst>
              <a:ext uri="{FF2B5EF4-FFF2-40B4-BE49-F238E27FC236}">
                <a16:creationId xmlns:a16="http://schemas.microsoft.com/office/drawing/2014/main" id="{48719DE9-4642-4D4F-8646-2F98B9D579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54" t="18511" r="21204" b="20158"/>
          <a:stretch/>
        </p:blipFill>
        <p:spPr bwMode="auto">
          <a:xfrm>
            <a:off x="-85078" y="0"/>
            <a:ext cx="8672741" cy="57781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145CE74E-7DCB-4BC5-B11A-FAEBF4B7A8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0"/>
          <a:stretch/>
        </p:blipFill>
        <p:spPr>
          <a:xfrm>
            <a:off x="-85078" y="5778110"/>
            <a:ext cx="8644667" cy="5143500"/>
          </a:xfrm>
          <a:prstGeom prst="rect">
            <a:avLst/>
          </a:prstGeom>
        </p:spPr>
      </p:pic>
    </p:spTree>
    <p:extLst>
      <p:ext uri="{BB962C8B-B14F-4D97-AF65-F5344CB8AC3E}">
        <p14:creationId xmlns:p14="http://schemas.microsoft.com/office/powerpoint/2010/main" val="17281866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35" grpId="0" animBg="1"/>
      <p:bldP spid="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2590800" y="444137"/>
            <a:ext cx="14459960" cy="960776"/>
          </a:xfrm>
          <a:prstGeom prst="rect">
            <a:avLst/>
          </a:prstGeom>
        </p:spPr>
        <p:txBody>
          <a:bodyPr wrap="square" lIns="0" tIns="0" rIns="0" bIns="0" rtlCol="0" anchor="t">
            <a:spAutoFit/>
          </a:bodyPr>
          <a:lstStyle/>
          <a:p>
            <a:pPr>
              <a:lnSpc>
                <a:spcPts val="8250"/>
              </a:lnSpc>
            </a:pPr>
            <a:r>
              <a:rPr lang="es-ES" sz="4800" b="1" spc="75" dirty="0">
                <a:solidFill>
                  <a:srgbClr val="254E72"/>
                </a:solidFill>
                <a:latin typeface="Telegraf"/>
              </a:rPr>
              <a:t>Estructura del Plan de monitoreo estratégico </a:t>
            </a:r>
          </a:p>
        </p:txBody>
      </p:sp>
      <p:grpSp>
        <p:nvGrpSpPr>
          <p:cNvPr id="13" name="Group 13"/>
          <p:cNvGrpSpPr/>
          <p:nvPr/>
        </p:nvGrpSpPr>
        <p:grpSpPr>
          <a:xfrm rot="-10800000">
            <a:off x="1677769" y="800101"/>
            <a:ext cx="489002" cy="489002"/>
            <a:chOff x="0" y="0"/>
            <a:chExt cx="652003" cy="652003"/>
          </a:xfrm>
        </p:grpSpPr>
        <p:grpSp>
          <p:nvGrpSpPr>
            <p:cNvPr id="14" name="Group 14"/>
            <p:cNvGrpSpPr>
              <a:grpSpLocks noChangeAspect="1"/>
            </p:cNvGrpSpPr>
            <p:nvPr/>
          </p:nvGrpSpPr>
          <p:grpSpPr>
            <a:xfrm rot="-10800000">
              <a:off x="0" y="0"/>
              <a:ext cx="652003" cy="652003"/>
              <a:chOff x="0" y="0"/>
              <a:chExt cx="6355080" cy="6355080"/>
            </a:xfrm>
          </p:grpSpPr>
          <p:sp>
            <p:nvSpPr>
              <p:cNvPr id="15" name="Freeform 15"/>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17" name="Group 17"/>
          <p:cNvGrpSpPr/>
          <p:nvPr/>
        </p:nvGrpSpPr>
        <p:grpSpPr>
          <a:xfrm>
            <a:off x="1028700" y="800101"/>
            <a:ext cx="489002" cy="489002"/>
            <a:chOff x="0" y="0"/>
            <a:chExt cx="652003" cy="652003"/>
          </a:xfrm>
        </p:grpSpPr>
        <p:grpSp>
          <p:nvGrpSpPr>
            <p:cNvPr id="18" name="Group 18"/>
            <p:cNvGrpSpPr>
              <a:grpSpLocks noChangeAspect="1"/>
            </p:cNvGrpSpPr>
            <p:nvPr/>
          </p:nvGrpSpPr>
          <p:grpSpPr>
            <a:xfrm rot="-10800000">
              <a:off x="0" y="0"/>
              <a:ext cx="652003" cy="652003"/>
              <a:chOff x="0" y="0"/>
              <a:chExt cx="6355080" cy="6355080"/>
            </a:xfrm>
          </p:grpSpPr>
          <p:sp>
            <p:nvSpPr>
              <p:cNvPr id="19" name="Freeform 19"/>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21" name="Group 63">
            <a:extLst>
              <a:ext uri="{FF2B5EF4-FFF2-40B4-BE49-F238E27FC236}">
                <a16:creationId xmlns:a16="http://schemas.microsoft.com/office/drawing/2014/main" id="{58F2BBBE-2403-4FBF-BCE2-6A9A098F0CC2}"/>
              </a:ext>
            </a:extLst>
          </p:cNvPr>
          <p:cNvGrpSpPr/>
          <p:nvPr/>
        </p:nvGrpSpPr>
        <p:grpSpPr>
          <a:xfrm rot="20618438">
            <a:off x="5810303" y="3364197"/>
            <a:ext cx="5482924" cy="5344811"/>
            <a:chOff x="-116762" y="950878"/>
            <a:chExt cx="6261877" cy="5934031"/>
          </a:xfrm>
        </p:grpSpPr>
        <p:grpSp>
          <p:nvGrpSpPr>
            <p:cNvPr id="68" name="Group 64">
              <a:extLst>
                <a:ext uri="{FF2B5EF4-FFF2-40B4-BE49-F238E27FC236}">
                  <a16:creationId xmlns:a16="http://schemas.microsoft.com/office/drawing/2014/main" id="{1EF4E287-767C-4184-A47F-B510165B8D0B}"/>
                </a:ext>
              </a:extLst>
            </p:cNvPr>
            <p:cNvGrpSpPr/>
            <p:nvPr/>
          </p:nvGrpSpPr>
          <p:grpSpPr>
            <a:xfrm rot="532827">
              <a:off x="-116762" y="3488412"/>
              <a:ext cx="3619070" cy="3396497"/>
              <a:chOff x="509678" y="1797347"/>
              <a:chExt cx="2339381" cy="2195507"/>
            </a:xfrm>
          </p:grpSpPr>
          <p:sp>
            <p:nvSpPr>
              <p:cNvPr id="82" name="Rounded Rectangle 41">
                <a:extLst>
                  <a:ext uri="{FF2B5EF4-FFF2-40B4-BE49-F238E27FC236}">
                    <a16:creationId xmlns:a16="http://schemas.microsoft.com/office/drawing/2014/main" id="{8BBAE136-9120-4942-9B7A-9EBC69128934}"/>
                  </a:ext>
                </a:extLst>
              </p:cNvPr>
              <p:cNvSpPr/>
              <p:nvPr/>
            </p:nvSpPr>
            <p:spPr>
              <a:xfrm rot="18063644">
                <a:off x="1724663" y="2419627"/>
                <a:ext cx="73094" cy="82300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83" name="Rounded Rectangle 62">
                <a:extLst>
                  <a:ext uri="{FF2B5EF4-FFF2-40B4-BE49-F238E27FC236}">
                    <a16:creationId xmlns:a16="http://schemas.microsoft.com/office/drawing/2014/main" id="{DB9B8461-66A5-4098-872B-EA26A4CB0F51}"/>
                  </a:ext>
                </a:extLst>
              </p:cNvPr>
              <p:cNvSpPr/>
              <p:nvPr/>
            </p:nvSpPr>
            <p:spPr>
              <a:xfrm rot="18060000">
                <a:off x="1820802" y="2253850"/>
                <a:ext cx="73094" cy="73545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84" name="Rounded Rectangle 63">
                <a:extLst>
                  <a:ext uri="{FF2B5EF4-FFF2-40B4-BE49-F238E27FC236}">
                    <a16:creationId xmlns:a16="http://schemas.microsoft.com/office/drawing/2014/main" id="{F9823542-C3DF-488D-96CD-4F820B6359A6}"/>
                  </a:ext>
                </a:extLst>
              </p:cNvPr>
              <p:cNvSpPr/>
              <p:nvPr/>
            </p:nvSpPr>
            <p:spPr>
              <a:xfrm rot="18063644">
                <a:off x="1939567" y="2260617"/>
                <a:ext cx="73094" cy="40274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85" name="Rounded Rectangle 64">
                <a:extLst>
                  <a:ext uri="{FF2B5EF4-FFF2-40B4-BE49-F238E27FC236}">
                    <a16:creationId xmlns:a16="http://schemas.microsoft.com/office/drawing/2014/main" id="{79640224-2834-44CF-B1AC-218741DD78D4}"/>
                  </a:ext>
                </a:extLst>
              </p:cNvPr>
              <p:cNvSpPr/>
              <p:nvPr/>
            </p:nvSpPr>
            <p:spPr>
              <a:xfrm rot="18063644">
                <a:off x="1574952" y="2602544"/>
                <a:ext cx="73094" cy="8054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86" name="Rounded Rectangle 65">
                <a:extLst>
                  <a:ext uri="{FF2B5EF4-FFF2-40B4-BE49-F238E27FC236}">
                    <a16:creationId xmlns:a16="http://schemas.microsoft.com/office/drawing/2014/main" id="{0BC594FA-1AB5-47D4-910F-B599A83E92DF}"/>
                  </a:ext>
                </a:extLst>
              </p:cNvPr>
              <p:cNvSpPr/>
              <p:nvPr/>
            </p:nvSpPr>
            <p:spPr>
              <a:xfrm rot="18063644">
                <a:off x="1516856" y="2958046"/>
                <a:ext cx="73094" cy="50141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87" name="Rounded Rectangle 66">
                <a:extLst>
                  <a:ext uri="{FF2B5EF4-FFF2-40B4-BE49-F238E27FC236}">
                    <a16:creationId xmlns:a16="http://schemas.microsoft.com/office/drawing/2014/main" id="{6B7D971C-5A67-405A-923B-C9C24F9EEBEA}"/>
                  </a:ext>
                </a:extLst>
              </p:cNvPr>
              <p:cNvSpPr/>
              <p:nvPr/>
            </p:nvSpPr>
            <p:spPr>
              <a:xfrm rot="18063644">
                <a:off x="1091076" y="3196078"/>
                <a:ext cx="73094" cy="7354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88" name="Rounded Rectangle 67">
                <a:extLst>
                  <a:ext uri="{FF2B5EF4-FFF2-40B4-BE49-F238E27FC236}">
                    <a16:creationId xmlns:a16="http://schemas.microsoft.com/office/drawing/2014/main" id="{145974D7-B660-4B55-B2E0-A99762385A23}"/>
                  </a:ext>
                </a:extLst>
              </p:cNvPr>
              <p:cNvSpPr/>
              <p:nvPr/>
            </p:nvSpPr>
            <p:spPr>
              <a:xfrm rot="18063644">
                <a:off x="1223216" y="318059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89" name="Rounded Rectangle 68">
                <a:extLst>
                  <a:ext uri="{FF2B5EF4-FFF2-40B4-BE49-F238E27FC236}">
                    <a16:creationId xmlns:a16="http://schemas.microsoft.com/office/drawing/2014/main" id="{ACD0B3A6-009C-432B-8BBD-572362EEA509}"/>
                  </a:ext>
                </a:extLst>
              </p:cNvPr>
              <p:cNvSpPr/>
              <p:nvPr/>
            </p:nvSpPr>
            <p:spPr>
              <a:xfrm rot="18063644">
                <a:off x="2339839" y="1665982"/>
                <a:ext cx="49373" cy="73545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90" name="Rounded Rectangle 69">
                <a:extLst>
                  <a:ext uri="{FF2B5EF4-FFF2-40B4-BE49-F238E27FC236}">
                    <a16:creationId xmlns:a16="http://schemas.microsoft.com/office/drawing/2014/main" id="{E6FAC1FA-F307-4297-BD49-62E21F28F3CA}"/>
                  </a:ext>
                </a:extLst>
              </p:cNvPr>
              <p:cNvSpPr/>
              <p:nvPr/>
            </p:nvSpPr>
            <p:spPr>
              <a:xfrm rot="18063644">
                <a:off x="2213789" y="195382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91" name="Oval 39">
                <a:extLst>
                  <a:ext uri="{FF2B5EF4-FFF2-40B4-BE49-F238E27FC236}">
                    <a16:creationId xmlns:a16="http://schemas.microsoft.com/office/drawing/2014/main" id="{2241DAF5-56DC-4B21-AE40-4E1305CFFD9E}"/>
                  </a:ext>
                </a:extLst>
              </p:cNvPr>
              <p:cNvSpPr/>
              <p:nvPr/>
            </p:nvSpPr>
            <p:spPr>
              <a:xfrm rot="15291151" flipH="1">
                <a:off x="640729" y="1666296"/>
                <a:ext cx="1650865" cy="1912967"/>
              </a:xfrm>
              <a:custGeom>
                <a:avLst/>
                <a:gdLst/>
                <a:ahLst/>
                <a:cxnLst/>
                <a:rect l="l" t="t" r="r" b="b"/>
                <a:pathLst>
                  <a:path w="1777921" h="2274057">
                    <a:moveTo>
                      <a:pt x="1535931" y="0"/>
                    </a:moveTo>
                    <a:cubicBezTo>
                      <a:pt x="1583748" y="0"/>
                      <a:pt x="1622512" y="36012"/>
                      <a:pt x="1622512" y="80435"/>
                    </a:cubicBezTo>
                    <a:cubicBezTo>
                      <a:pt x="1622512" y="91693"/>
                      <a:pt x="1620023" y="102411"/>
                      <a:pt x="1615448" y="112103"/>
                    </a:cubicBezTo>
                    <a:lnTo>
                      <a:pt x="1616074" y="113399"/>
                    </a:lnTo>
                    <a:lnTo>
                      <a:pt x="1584270" y="165850"/>
                    </a:lnTo>
                    <a:lnTo>
                      <a:pt x="1565188" y="222968"/>
                    </a:lnTo>
                    <a:cubicBezTo>
                      <a:pt x="1559887" y="244082"/>
                      <a:pt x="1554587" y="265418"/>
                      <a:pt x="1549286" y="286532"/>
                    </a:cubicBezTo>
                    <a:cubicBezTo>
                      <a:pt x="1548756" y="309868"/>
                      <a:pt x="1548226" y="332982"/>
                      <a:pt x="1547696" y="356318"/>
                    </a:cubicBezTo>
                    <a:cubicBezTo>
                      <a:pt x="1548226" y="378988"/>
                      <a:pt x="1548756" y="401880"/>
                      <a:pt x="1549286" y="424549"/>
                    </a:cubicBezTo>
                    <a:cubicBezTo>
                      <a:pt x="1552466" y="447885"/>
                      <a:pt x="1555647" y="470999"/>
                      <a:pt x="1558827" y="494336"/>
                    </a:cubicBezTo>
                    <a:lnTo>
                      <a:pt x="1573139" y="561011"/>
                    </a:lnTo>
                    <a:lnTo>
                      <a:pt x="1587451" y="627686"/>
                    </a:lnTo>
                    <a:cubicBezTo>
                      <a:pt x="1593281" y="646799"/>
                      <a:pt x="1599112" y="665691"/>
                      <a:pt x="1604943" y="684804"/>
                    </a:cubicBezTo>
                    <a:cubicBezTo>
                      <a:pt x="1610774" y="702362"/>
                      <a:pt x="1616428" y="719697"/>
                      <a:pt x="1622258" y="737255"/>
                    </a:cubicBezTo>
                    <a:cubicBezTo>
                      <a:pt x="1627029" y="751479"/>
                      <a:pt x="1631800" y="765925"/>
                      <a:pt x="1636570" y="780149"/>
                    </a:cubicBezTo>
                    <a:cubicBezTo>
                      <a:pt x="1641341" y="791706"/>
                      <a:pt x="1646111" y="803486"/>
                      <a:pt x="1650882" y="815043"/>
                    </a:cubicBezTo>
                    <a:lnTo>
                      <a:pt x="1660423" y="835712"/>
                    </a:lnTo>
                    <a:lnTo>
                      <a:pt x="1662013" y="840379"/>
                    </a:lnTo>
                    <a:lnTo>
                      <a:pt x="1708129" y="949948"/>
                    </a:lnTo>
                    <a:cubicBezTo>
                      <a:pt x="1719791" y="983730"/>
                      <a:pt x="1731275" y="1017735"/>
                      <a:pt x="1742937" y="1051517"/>
                    </a:cubicBezTo>
                    <a:lnTo>
                      <a:pt x="1766790" y="1146862"/>
                    </a:lnTo>
                    <a:cubicBezTo>
                      <a:pt x="1769440" y="1176421"/>
                      <a:pt x="1772090" y="1206203"/>
                      <a:pt x="1774741" y="1235762"/>
                    </a:cubicBezTo>
                    <a:cubicBezTo>
                      <a:pt x="1775801" y="1263765"/>
                      <a:pt x="1776861" y="1291991"/>
                      <a:pt x="1777921" y="1319995"/>
                    </a:cubicBezTo>
                    <a:cubicBezTo>
                      <a:pt x="1775801" y="1344887"/>
                      <a:pt x="1773681" y="1369556"/>
                      <a:pt x="1771560" y="1394448"/>
                    </a:cubicBezTo>
                    <a:cubicBezTo>
                      <a:pt x="1767850" y="1418896"/>
                      <a:pt x="1764139" y="1443121"/>
                      <a:pt x="1760429" y="1467569"/>
                    </a:cubicBezTo>
                    <a:cubicBezTo>
                      <a:pt x="1754598" y="1488682"/>
                      <a:pt x="1748768" y="1510018"/>
                      <a:pt x="1742937" y="1531132"/>
                    </a:cubicBezTo>
                    <a:cubicBezTo>
                      <a:pt x="1737106" y="1549135"/>
                      <a:pt x="1731452" y="1566915"/>
                      <a:pt x="1725621" y="1584917"/>
                    </a:cubicBezTo>
                    <a:lnTo>
                      <a:pt x="1706539" y="1631145"/>
                    </a:lnTo>
                    <a:lnTo>
                      <a:pt x="1685866" y="1672261"/>
                    </a:lnTo>
                    <a:lnTo>
                      <a:pt x="1665194" y="1704043"/>
                    </a:lnTo>
                    <a:cubicBezTo>
                      <a:pt x="1660423" y="1711377"/>
                      <a:pt x="1655653" y="1718934"/>
                      <a:pt x="1650882" y="1726268"/>
                    </a:cubicBezTo>
                    <a:lnTo>
                      <a:pt x="1639751" y="1738936"/>
                    </a:lnTo>
                    <a:cubicBezTo>
                      <a:pt x="1638690" y="1740492"/>
                      <a:pt x="1637630" y="1742270"/>
                      <a:pt x="1636570" y="1743826"/>
                    </a:cubicBezTo>
                    <a:lnTo>
                      <a:pt x="1576319" y="1810501"/>
                    </a:lnTo>
                    <a:lnTo>
                      <a:pt x="1509708" y="1866063"/>
                    </a:lnTo>
                    <a:lnTo>
                      <a:pt x="1431788" y="1912069"/>
                    </a:lnTo>
                    <a:lnTo>
                      <a:pt x="1354045" y="1946962"/>
                    </a:lnTo>
                    <a:lnTo>
                      <a:pt x="1273121" y="1978744"/>
                    </a:lnTo>
                    <a:lnTo>
                      <a:pt x="1192198" y="1997857"/>
                    </a:lnTo>
                    <a:lnTo>
                      <a:pt x="1114278" y="2015193"/>
                    </a:lnTo>
                    <a:lnTo>
                      <a:pt x="1041306" y="2026305"/>
                    </a:lnTo>
                    <a:lnTo>
                      <a:pt x="976284" y="2035862"/>
                    </a:lnTo>
                    <a:lnTo>
                      <a:pt x="920627" y="2038974"/>
                    </a:lnTo>
                    <a:lnTo>
                      <a:pt x="881049" y="2042307"/>
                    </a:lnTo>
                    <a:lnTo>
                      <a:pt x="850835" y="2042307"/>
                    </a:lnTo>
                    <a:lnTo>
                      <a:pt x="842884" y="2042307"/>
                    </a:lnTo>
                    <a:lnTo>
                      <a:pt x="726976" y="2035862"/>
                    </a:lnTo>
                    <a:lnTo>
                      <a:pt x="626970" y="2038974"/>
                    </a:lnTo>
                    <a:lnTo>
                      <a:pt x="536506" y="2050086"/>
                    </a:lnTo>
                    <a:lnTo>
                      <a:pt x="455582" y="2064532"/>
                    </a:lnTo>
                    <a:lnTo>
                      <a:pt x="390384" y="2081868"/>
                    </a:lnTo>
                    <a:lnTo>
                      <a:pt x="331723" y="2105649"/>
                    </a:lnTo>
                    <a:lnTo>
                      <a:pt x="282427" y="2127874"/>
                    </a:lnTo>
                    <a:lnTo>
                      <a:pt x="246029" y="2151654"/>
                    </a:lnTo>
                    <a:lnTo>
                      <a:pt x="214225" y="2173879"/>
                    </a:lnTo>
                    <a:lnTo>
                      <a:pt x="187192" y="2197882"/>
                    </a:lnTo>
                    <a:cubicBezTo>
                      <a:pt x="181361" y="2204105"/>
                      <a:pt x="175530" y="2210551"/>
                      <a:pt x="169700" y="2216774"/>
                    </a:cubicBezTo>
                    <a:cubicBezTo>
                      <a:pt x="165989" y="2222108"/>
                      <a:pt x="162455" y="2227442"/>
                      <a:pt x="158745" y="2232776"/>
                    </a:cubicBezTo>
                    <a:cubicBezTo>
                      <a:pt x="156625" y="2235443"/>
                      <a:pt x="154504" y="2237887"/>
                      <a:pt x="152384" y="2240554"/>
                    </a:cubicBezTo>
                    <a:cubicBezTo>
                      <a:pt x="139802" y="2247207"/>
                      <a:pt x="108649" y="2281215"/>
                      <a:pt x="83252" y="2272697"/>
                    </a:cubicBezTo>
                    <a:cubicBezTo>
                      <a:pt x="57855" y="2264179"/>
                      <a:pt x="0" y="2235424"/>
                      <a:pt x="0" y="2189445"/>
                    </a:cubicBezTo>
                    <a:cubicBezTo>
                      <a:pt x="0" y="2174502"/>
                      <a:pt x="3937" y="2160478"/>
                      <a:pt x="11964" y="2148998"/>
                    </a:cubicBezTo>
                    <a:cubicBezTo>
                      <a:pt x="22019" y="2131068"/>
                      <a:pt x="42226" y="2101798"/>
                      <a:pt x="60329" y="2081868"/>
                    </a:cubicBezTo>
                    <a:lnTo>
                      <a:pt x="120580" y="2029417"/>
                    </a:lnTo>
                    <a:lnTo>
                      <a:pt x="190372" y="1986745"/>
                    </a:lnTo>
                    <a:lnTo>
                      <a:pt x="263521" y="1951629"/>
                    </a:lnTo>
                    <a:lnTo>
                      <a:pt x="338084" y="1923181"/>
                    </a:lnTo>
                    <a:lnTo>
                      <a:pt x="412647" y="1902512"/>
                    </a:lnTo>
                    <a:lnTo>
                      <a:pt x="487209" y="1888288"/>
                    </a:lnTo>
                    <a:lnTo>
                      <a:pt x="560359" y="1877176"/>
                    </a:lnTo>
                    <a:lnTo>
                      <a:pt x="626970" y="1870730"/>
                    </a:lnTo>
                    <a:lnTo>
                      <a:pt x="684218" y="1867619"/>
                    </a:lnTo>
                    <a:lnTo>
                      <a:pt x="733337" y="1867619"/>
                    </a:lnTo>
                    <a:lnTo>
                      <a:pt x="771502" y="1867619"/>
                    </a:lnTo>
                    <a:lnTo>
                      <a:pt x="796768" y="1870730"/>
                    </a:lnTo>
                    <a:lnTo>
                      <a:pt x="804719" y="1870730"/>
                    </a:lnTo>
                    <a:lnTo>
                      <a:pt x="917447" y="1873842"/>
                    </a:lnTo>
                    <a:lnTo>
                      <a:pt x="1022223" y="1867619"/>
                    </a:lnTo>
                    <a:lnTo>
                      <a:pt x="1114278" y="1853395"/>
                    </a:lnTo>
                    <a:lnTo>
                      <a:pt x="1195378" y="1834281"/>
                    </a:lnTo>
                    <a:lnTo>
                      <a:pt x="1263580" y="1807167"/>
                    </a:lnTo>
                    <a:lnTo>
                      <a:pt x="1325421" y="1781830"/>
                    </a:lnTo>
                    <a:lnTo>
                      <a:pt x="1376308" y="1753382"/>
                    </a:lnTo>
                    <a:lnTo>
                      <a:pt x="1420656" y="1724712"/>
                    </a:lnTo>
                    <a:lnTo>
                      <a:pt x="1452460" y="1694486"/>
                    </a:lnTo>
                    <a:lnTo>
                      <a:pt x="1477904" y="1672261"/>
                    </a:lnTo>
                    <a:lnTo>
                      <a:pt x="1495396" y="1651592"/>
                    </a:lnTo>
                    <a:cubicBezTo>
                      <a:pt x="1499106" y="1647814"/>
                      <a:pt x="1502817" y="1644258"/>
                      <a:pt x="1506527" y="1640479"/>
                    </a:cubicBezTo>
                    <a:cubicBezTo>
                      <a:pt x="1507587" y="1639368"/>
                      <a:pt x="1508647" y="1638479"/>
                      <a:pt x="1509708" y="1637368"/>
                    </a:cubicBezTo>
                    <a:lnTo>
                      <a:pt x="1549286" y="1567581"/>
                    </a:lnTo>
                    <a:lnTo>
                      <a:pt x="1579500" y="1496017"/>
                    </a:lnTo>
                    <a:cubicBezTo>
                      <a:pt x="1585330" y="1471125"/>
                      <a:pt x="1591161" y="1446455"/>
                      <a:pt x="1596992" y="1421563"/>
                    </a:cubicBezTo>
                    <a:cubicBezTo>
                      <a:pt x="1599642" y="1396226"/>
                      <a:pt x="1602292" y="1370668"/>
                      <a:pt x="1604943" y="1345331"/>
                    </a:cubicBezTo>
                    <a:lnTo>
                      <a:pt x="1604943" y="1270655"/>
                    </a:lnTo>
                    <a:lnTo>
                      <a:pt x="1596992" y="1199313"/>
                    </a:lnTo>
                    <a:cubicBezTo>
                      <a:pt x="1592751" y="1174865"/>
                      <a:pt x="1588511" y="1150640"/>
                      <a:pt x="1584270" y="1126193"/>
                    </a:cubicBezTo>
                    <a:cubicBezTo>
                      <a:pt x="1579500" y="1105079"/>
                      <a:pt x="1574729" y="1083743"/>
                      <a:pt x="1569958" y="1062629"/>
                    </a:cubicBezTo>
                    <a:cubicBezTo>
                      <a:pt x="1564128" y="1042627"/>
                      <a:pt x="1558297" y="1022402"/>
                      <a:pt x="1552466" y="1002399"/>
                    </a:cubicBezTo>
                    <a:lnTo>
                      <a:pt x="1533384" y="949948"/>
                    </a:lnTo>
                    <a:cubicBezTo>
                      <a:pt x="1528083" y="935724"/>
                      <a:pt x="1522959" y="921278"/>
                      <a:pt x="1517659" y="907054"/>
                    </a:cubicBezTo>
                    <a:cubicBezTo>
                      <a:pt x="1512888" y="896608"/>
                      <a:pt x="1508117" y="885940"/>
                      <a:pt x="1503347" y="875495"/>
                    </a:cubicBezTo>
                    <a:lnTo>
                      <a:pt x="1495396" y="854825"/>
                    </a:lnTo>
                    <a:cubicBezTo>
                      <a:pt x="1493276" y="853270"/>
                      <a:pt x="1491155" y="851492"/>
                      <a:pt x="1489035" y="849936"/>
                    </a:cubicBezTo>
                    <a:lnTo>
                      <a:pt x="1446100" y="734144"/>
                    </a:lnTo>
                    <a:lnTo>
                      <a:pt x="1414296" y="629242"/>
                    </a:lnTo>
                    <a:cubicBezTo>
                      <a:pt x="1407405" y="597015"/>
                      <a:pt x="1400691" y="564789"/>
                      <a:pt x="1393800" y="532563"/>
                    </a:cubicBezTo>
                    <a:lnTo>
                      <a:pt x="1382668" y="445218"/>
                    </a:lnTo>
                    <a:cubicBezTo>
                      <a:pt x="1381608" y="418326"/>
                      <a:pt x="1380548" y="391212"/>
                      <a:pt x="1379488" y="364319"/>
                    </a:cubicBezTo>
                    <a:cubicBezTo>
                      <a:pt x="1380548" y="340539"/>
                      <a:pt x="1381608" y="316536"/>
                      <a:pt x="1382668" y="292755"/>
                    </a:cubicBezTo>
                    <a:cubicBezTo>
                      <a:pt x="1385319" y="271641"/>
                      <a:pt x="1387969" y="250305"/>
                      <a:pt x="1390619" y="229191"/>
                    </a:cubicBezTo>
                    <a:cubicBezTo>
                      <a:pt x="1394860" y="210745"/>
                      <a:pt x="1399100" y="192076"/>
                      <a:pt x="1403341" y="173629"/>
                    </a:cubicBezTo>
                    <a:cubicBezTo>
                      <a:pt x="1408112" y="158294"/>
                      <a:pt x="1412705" y="142958"/>
                      <a:pt x="1417476" y="127623"/>
                    </a:cubicBezTo>
                    <a:lnTo>
                      <a:pt x="1434968" y="89618"/>
                    </a:lnTo>
                    <a:lnTo>
                      <a:pt x="1449280" y="60948"/>
                    </a:lnTo>
                    <a:lnTo>
                      <a:pt x="1456101" y="49373"/>
                    </a:lnTo>
                    <a:cubicBezTo>
                      <a:pt x="1456198" y="49028"/>
                      <a:pt x="1456346" y="48707"/>
                      <a:pt x="1456642" y="48454"/>
                    </a:cubicBezTo>
                    <a:cubicBezTo>
                      <a:pt x="1457894" y="46305"/>
                      <a:pt x="1459153" y="44168"/>
                      <a:pt x="1460411" y="42057"/>
                    </a:cubicBezTo>
                    <a:lnTo>
                      <a:pt x="1469953" y="26055"/>
                    </a:lnTo>
                    <a:cubicBezTo>
                      <a:pt x="1470483" y="25610"/>
                      <a:pt x="1471013" y="24944"/>
                      <a:pt x="1471543" y="24499"/>
                    </a:cubicBezTo>
                    <a:lnTo>
                      <a:pt x="1474027" y="24499"/>
                    </a:lnTo>
                    <a:cubicBezTo>
                      <a:pt x="1489607" y="9327"/>
                      <a:pt x="1511597" y="0"/>
                      <a:pt x="1535931" y="0"/>
                    </a:cubicBez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92" name="Oval 39">
                <a:extLst>
                  <a:ext uri="{FF2B5EF4-FFF2-40B4-BE49-F238E27FC236}">
                    <a16:creationId xmlns:a16="http://schemas.microsoft.com/office/drawing/2014/main" id="{664A74E5-964A-454A-B9A8-8D4F84628D4B}"/>
                  </a:ext>
                </a:extLst>
              </p:cNvPr>
              <p:cNvSpPr/>
              <p:nvPr/>
            </p:nvSpPr>
            <p:spPr>
              <a:xfrm flipH="1" flipV="1">
                <a:off x="1198193" y="2079887"/>
                <a:ext cx="1650866" cy="1912967"/>
              </a:xfrm>
              <a:custGeom>
                <a:avLst/>
                <a:gdLst/>
                <a:ahLst/>
                <a:cxnLst/>
                <a:rect l="l" t="t" r="r" b="b"/>
                <a:pathLst>
                  <a:path w="3393967" h="3932814">
                    <a:moveTo>
                      <a:pt x="1745685" y="3527152"/>
                    </a:moveTo>
                    <a:lnTo>
                      <a:pt x="1657171" y="3238316"/>
                    </a:lnTo>
                    <a:lnTo>
                      <a:pt x="1751363" y="3240672"/>
                    </a:lnTo>
                    <a:lnTo>
                      <a:pt x="1951375" y="3229909"/>
                    </a:lnTo>
                    <a:lnTo>
                      <a:pt x="2127104" y="3205310"/>
                    </a:lnTo>
                    <a:lnTo>
                      <a:pt x="2281920" y="3172254"/>
                    </a:lnTo>
                    <a:lnTo>
                      <a:pt x="2412114" y="3125362"/>
                    </a:lnTo>
                    <a:lnTo>
                      <a:pt x="2530166" y="3081544"/>
                    </a:lnTo>
                    <a:lnTo>
                      <a:pt x="2627307" y="3032345"/>
                    </a:lnTo>
                    <a:lnTo>
                      <a:pt x="2711965" y="2982762"/>
                    </a:lnTo>
                    <a:lnTo>
                      <a:pt x="2772677" y="2930489"/>
                    </a:lnTo>
                    <a:lnTo>
                      <a:pt x="2821249" y="2892052"/>
                    </a:lnTo>
                    <a:lnTo>
                      <a:pt x="2854640" y="2856307"/>
                    </a:lnTo>
                    <a:cubicBezTo>
                      <a:pt x="2861722" y="2849773"/>
                      <a:pt x="2868807" y="2843623"/>
                      <a:pt x="2875889" y="2837088"/>
                    </a:cubicBezTo>
                    <a:cubicBezTo>
                      <a:pt x="2877912" y="2835166"/>
                      <a:pt x="2879936" y="2833629"/>
                      <a:pt x="2881961" y="2831707"/>
                    </a:cubicBezTo>
                    <a:lnTo>
                      <a:pt x="2957514" y="2711016"/>
                    </a:lnTo>
                    <a:lnTo>
                      <a:pt x="3015191" y="2587251"/>
                    </a:lnTo>
                    <a:cubicBezTo>
                      <a:pt x="3026320" y="2544202"/>
                      <a:pt x="3037451" y="2501537"/>
                      <a:pt x="3048582" y="2458489"/>
                    </a:cubicBezTo>
                    <a:cubicBezTo>
                      <a:pt x="3053641" y="2414670"/>
                      <a:pt x="3058700" y="2370469"/>
                      <a:pt x="3063760" y="2326651"/>
                    </a:cubicBezTo>
                    <a:lnTo>
                      <a:pt x="3063760" y="2197504"/>
                    </a:lnTo>
                    <a:lnTo>
                      <a:pt x="3048582" y="2074124"/>
                    </a:lnTo>
                    <a:cubicBezTo>
                      <a:pt x="3040486" y="2031843"/>
                      <a:pt x="3032392" y="1989947"/>
                      <a:pt x="3024296" y="1947668"/>
                    </a:cubicBezTo>
                    <a:cubicBezTo>
                      <a:pt x="3015191" y="1911153"/>
                      <a:pt x="3006083" y="1874254"/>
                      <a:pt x="2996976" y="1837739"/>
                    </a:cubicBezTo>
                    <a:cubicBezTo>
                      <a:pt x="2985846" y="1803147"/>
                      <a:pt x="2974715" y="1768169"/>
                      <a:pt x="2963584" y="1733575"/>
                    </a:cubicBezTo>
                    <a:lnTo>
                      <a:pt x="2927157" y="1642865"/>
                    </a:lnTo>
                    <a:cubicBezTo>
                      <a:pt x="2917038" y="1618266"/>
                      <a:pt x="2907257" y="1593283"/>
                      <a:pt x="2897139" y="1568683"/>
                    </a:cubicBezTo>
                    <a:cubicBezTo>
                      <a:pt x="2888032" y="1550618"/>
                      <a:pt x="2878924" y="1532168"/>
                      <a:pt x="2869818" y="1514104"/>
                    </a:cubicBezTo>
                    <a:lnTo>
                      <a:pt x="2854640" y="1478357"/>
                    </a:lnTo>
                    <a:cubicBezTo>
                      <a:pt x="2850593" y="1475668"/>
                      <a:pt x="2846544" y="1472593"/>
                      <a:pt x="2842497" y="1469902"/>
                    </a:cubicBezTo>
                    <a:lnTo>
                      <a:pt x="2760536" y="1269648"/>
                    </a:lnTo>
                    <a:lnTo>
                      <a:pt x="2699824" y="1088228"/>
                    </a:lnTo>
                    <a:cubicBezTo>
                      <a:pt x="2686670" y="1032494"/>
                      <a:pt x="2673853" y="976761"/>
                      <a:pt x="2660698" y="921029"/>
                    </a:cubicBezTo>
                    <a:lnTo>
                      <a:pt x="2639448" y="769972"/>
                    </a:lnTo>
                    <a:cubicBezTo>
                      <a:pt x="2637424" y="723464"/>
                      <a:pt x="2635401" y="676573"/>
                      <a:pt x="2633377" y="630063"/>
                    </a:cubicBezTo>
                    <a:cubicBezTo>
                      <a:pt x="2635401" y="588937"/>
                      <a:pt x="2637424" y="547426"/>
                      <a:pt x="2639448" y="506298"/>
                    </a:cubicBezTo>
                    <a:cubicBezTo>
                      <a:pt x="2644508" y="469783"/>
                      <a:pt x="2649567" y="432884"/>
                      <a:pt x="2654626" y="396369"/>
                    </a:cubicBezTo>
                    <a:cubicBezTo>
                      <a:pt x="2662722" y="364468"/>
                      <a:pt x="2670816" y="332182"/>
                      <a:pt x="2678912" y="300279"/>
                    </a:cubicBezTo>
                    <a:cubicBezTo>
                      <a:pt x="2688019" y="273758"/>
                      <a:pt x="2696787" y="247236"/>
                      <a:pt x="2705895" y="220715"/>
                    </a:cubicBezTo>
                    <a:lnTo>
                      <a:pt x="2739286" y="154988"/>
                    </a:lnTo>
                    <a:lnTo>
                      <a:pt x="2766607" y="105405"/>
                    </a:lnTo>
                    <a:lnTo>
                      <a:pt x="2779628" y="85387"/>
                    </a:lnTo>
                    <a:cubicBezTo>
                      <a:pt x="2779813" y="84791"/>
                      <a:pt x="2780096" y="84235"/>
                      <a:pt x="2780661" y="83798"/>
                    </a:cubicBezTo>
                    <a:cubicBezTo>
                      <a:pt x="2783051" y="80081"/>
                      <a:pt x="2785454" y="76386"/>
                      <a:pt x="2787855" y="72735"/>
                    </a:cubicBezTo>
                    <a:lnTo>
                      <a:pt x="2806071" y="45060"/>
                    </a:lnTo>
                    <a:cubicBezTo>
                      <a:pt x="2807082" y="44291"/>
                      <a:pt x="2808094" y="43139"/>
                      <a:pt x="2809106" y="42369"/>
                    </a:cubicBezTo>
                    <a:lnTo>
                      <a:pt x="2813848" y="42369"/>
                    </a:lnTo>
                    <a:cubicBezTo>
                      <a:pt x="2843589" y="16131"/>
                      <a:pt x="2885567" y="0"/>
                      <a:pt x="2932020" y="0"/>
                    </a:cubicBezTo>
                    <a:cubicBezTo>
                      <a:pt x="3023300" y="0"/>
                      <a:pt x="3097299" y="62280"/>
                      <a:pt x="3097299" y="139107"/>
                    </a:cubicBezTo>
                    <a:cubicBezTo>
                      <a:pt x="3097299" y="158577"/>
                      <a:pt x="3092547" y="177113"/>
                      <a:pt x="3083814" y="193874"/>
                    </a:cubicBezTo>
                    <a:lnTo>
                      <a:pt x="3085009" y="196115"/>
                    </a:lnTo>
                    <a:lnTo>
                      <a:pt x="3024296" y="286826"/>
                    </a:lnTo>
                    <a:lnTo>
                      <a:pt x="2987870" y="385607"/>
                    </a:lnTo>
                    <a:cubicBezTo>
                      <a:pt x="2977750" y="422122"/>
                      <a:pt x="2967633" y="459021"/>
                      <a:pt x="2957514" y="495536"/>
                    </a:cubicBezTo>
                    <a:cubicBezTo>
                      <a:pt x="2956502" y="535894"/>
                      <a:pt x="2955490" y="575868"/>
                      <a:pt x="2954478" y="616226"/>
                    </a:cubicBezTo>
                    <a:cubicBezTo>
                      <a:pt x="2955490" y="655432"/>
                      <a:pt x="2956502" y="695022"/>
                      <a:pt x="2957514" y="734226"/>
                    </a:cubicBezTo>
                    <a:cubicBezTo>
                      <a:pt x="2963584" y="774584"/>
                      <a:pt x="2969657" y="814558"/>
                      <a:pt x="2975727" y="854918"/>
                    </a:cubicBezTo>
                    <a:lnTo>
                      <a:pt x="3003048" y="970227"/>
                    </a:lnTo>
                    <a:lnTo>
                      <a:pt x="3030369" y="1085537"/>
                    </a:lnTo>
                    <a:cubicBezTo>
                      <a:pt x="3041498" y="1118591"/>
                      <a:pt x="3052629" y="1151264"/>
                      <a:pt x="3063760" y="1184318"/>
                    </a:cubicBezTo>
                    <a:cubicBezTo>
                      <a:pt x="3074891" y="1214683"/>
                      <a:pt x="3085685" y="1244663"/>
                      <a:pt x="3096814" y="1275028"/>
                    </a:cubicBezTo>
                    <a:cubicBezTo>
                      <a:pt x="3105921" y="1299628"/>
                      <a:pt x="3115029" y="1324611"/>
                      <a:pt x="3124135" y="1349210"/>
                    </a:cubicBezTo>
                    <a:cubicBezTo>
                      <a:pt x="3133242" y="1369197"/>
                      <a:pt x="3142348" y="1389570"/>
                      <a:pt x="3151456" y="1409557"/>
                    </a:cubicBezTo>
                    <a:lnTo>
                      <a:pt x="3169669" y="1445302"/>
                    </a:lnTo>
                    <a:lnTo>
                      <a:pt x="3172704" y="1453374"/>
                    </a:lnTo>
                    <a:lnTo>
                      <a:pt x="3260737" y="1642865"/>
                    </a:lnTo>
                    <a:cubicBezTo>
                      <a:pt x="3283000" y="1701289"/>
                      <a:pt x="3304922" y="1760098"/>
                      <a:pt x="3327184" y="1818521"/>
                    </a:cubicBezTo>
                    <a:lnTo>
                      <a:pt x="3372718" y="1983413"/>
                    </a:lnTo>
                    <a:cubicBezTo>
                      <a:pt x="3377777" y="2034534"/>
                      <a:pt x="3382836" y="2086039"/>
                      <a:pt x="3387897" y="2137159"/>
                    </a:cubicBezTo>
                    <a:cubicBezTo>
                      <a:pt x="3389920" y="2185589"/>
                      <a:pt x="3391944" y="2234403"/>
                      <a:pt x="3393967" y="2282834"/>
                    </a:cubicBezTo>
                    <a:cubicBezTo>
                      <a:pt x="3389920" y="2325883"/>
                      <a:pt x="3385873" y="2368546"/>
                      <a:pt x="3381824" y="2411595"/>
                    </a:cubicBezTo>
                    <a:cubicBezTo>
                      <a:pt x="3374742" y="2453876"/>
                      <a:pt x="3367658" y="2495771"/>
                      <a:pt x="3360576" y="2538052"/>
                    </a:cubicBezTo>
                    <a:cubicBezTo>
                      <a:pt x="3349445" y="2574566"/>
                      <a:pt x="3338315" y="2611465"/>
                      <a:pt x="3327184" y="2647980"/>
                    </a:cubicBezTo>
                    <a:cubicBezTo>
                      <a:pt x="3316053" y="2679115"/>
                      <a:pt x="3305260" y="2709864"/>
                      <a:pt x="3294129" y="2740997"/>
                    </a:cubicBezTo>
                    <a:lnTo>
                      <a:pt x="3257702" y="2820945"/>
                    </a:lnTo>
                    <a:lnTo>
                      <a:pt x="3218238" y="2892052"/>
                    </a:lnTo>
                    <a:lnTo>
                      <a:pt x="3178777" y="2947017"/>
                    </a:lnTo>
                    <a:cubicBezTo>
                      <a:pt x="3169669" y="2959700"/>
                      <a:pt x="3160563" y="2972770"/>
                      <a:pt x="3151456" y="2985453"/>
                    </a:cubicBezTo>
                    <a:lnTo>
                      <a:pt x="3130207" y="3007362"/>
                    </a:lnTo>
                    <a:cubicBezTo>
                      <a:pt x="3128182" y="3010053"/>
                      <a:pt x="3126158" y="3013128"/>
                      <a:pt x="3124135" y="3015819"/>
                    </a:cubicBezTo>
                    <a:lnTo>
                      <a:pt x="3009118" y="3131128"/>
                    </a:lnTo>
                    <a:lnTo>
                      <a:pt x="2881961" y="3227218"/>
                    </a:lnTo>
                    <a:lnTo>
                      <a:pt x="2733216" y="3306782"/>
                    </a:lnTo>
                    <a:lnTo>
                      <a:pt x="2584808" y="3367127"/>
                    </a:lnTo>
                    <a:lnTo>
                      <a:pt x="2430328" y="3422092"/>
                    </a:lnTo>
                    <a:lnTo>
                      <a:pt x="2275850" y="3455146"/>
                    </a:lnTo>
                    <a:lnTo>
                      <a:pt x="2127104" y="3485128"/>
                    </a:lnTo>
                    <a:lnTo>
                      <a:pt x="1987804" y="3504345"/>
                    </a:lnTo>
                    <a:lnTo>
                      <a:pt x="1863680" y="3520873"/>
                    </a:lnTo>
                    <a:lnTo>
                      <a:pt x="1757433" y="3526255"/>
                    </a:lnTo>
                    <a:close/>
                    <a:moveTo>
                      <a:pt x="158924" y="3930462"/>
                    </a:moveTo>
                    <a:cubicBezTo>
                      <a:pt x="110443" y="3915731"/>
                      <a:pt x="0" y="3866001"/>
                      <a:pt x="0" y="3786484"/>
                    </a:cubicBezTo>
                    <a:cubicBezTo>
                      <a:pt x="0" y="3760641"/>
                      <a:pt x="7516" y="3736388"/>
                      <a:pt x="22839" y="3716534"/>
                    </a:cubicBezTo>
                    <a:cubicBezTo>
                      <a:pt x="42033" y="3685525"/>
                      <a:pt x="80608" y="3634905"/>
                      <a:pt x="115165" y="3600437"/>
                    </a:cubicBezTo>
                    <a:lnTo>
                      <a:pt x="230182" y="3509727"/>
                    </a:lnTo>
                    <a:lnTo>
                      <a:pt x="363411" y="3435929"/>
                    </a:lnTo>
                    <a:lnTo>
                      <a:pt x="503049" y="3375199"/>
                    </a:lnTo>
                    <a:lnTo>
                      <a:pt x="645387" y="3326000"/>
                    </a:lnTo>
                    <a:lnTo>
                      <a:pt x="787724" y="3290254"/>
                    </a:lnTo>
                    <a:lnTo>
                      <a:pt x="930059" y="3265655"/>
                    </a:lnTo>
                    <a:lnTo>
                      <a:pt x="1069699" y="3246438"/>
                    </a:lnTo>
                    <a:lnTo>
                      <a:pt x="1196856" y="3235290"/>
                    </a:lnTo>
                    <a:lnTo>
                      <a:pt x="1306140" y="3229909"/>
                    </a:lnTo>
                    <a:lnTo>
                      <a:pt x="1322155" y="3229909"/>
                    </a:lnTo>
                    <a:lnTo>
                      <a:pt x="1387858" y="3520878"/>
                    </a:lnTo>
                    <a:lnTo>
                      <a:pt x="1387763" y="3520873"/>
                    </a:lnTo>
                    <a:lnTo>
                      <a:pt x="1196856" y="3526255"/>
                    </a:lnTo>
                    <a:lnTo>
                      <a:pt x="1024165" y="3545473"/>
                    </a:lnTo>
                    <a:lnTo>
                      <a:pt x="869685" y="3570456"/>
                    </a:lnTo>
                    <a:lnTo>
                      <a:pt x="745225" y="3600437"/>
                    </a:lnTo>
                    <a:lnTo>
                      <a:pt x="633244" y="3641565"/>
                    </a:lnTo>
                    <a:lnTo>
                      <a:pt x="539140" y="3680001"/>
                    </a:lnTo>
                    <a:lnTo>
                      <a:pt x="469658" y="3721127"/>
                    </a:lnTo>
                    <a:lnTo>
                      <a:pt x="408946" y="3759564"/>
                    </a:lnTo>
                    <a:lnTo>
                      <a:pt x="357341" y="3801075"/>
                    </a:lnTo>
                    <a:cubicBezTo>
                      <a:pt x="346210" y="3811837"/>
                      <a:pt x="335079" y="3822985"/>
                      <a:pt x="323949" y="3833747"/>
                    </a:cubicBezTo>
                    <a:cubicBezTo>
                      <a:pt x="316865" y="3842972"/>
                      <a:pt x="310119" y="3852197"/>
                      <a:pt x="303037" y="3861422"/>
                    </a:cubicBezTo>
                    <a:cubicBezTo>
                      <a:pt x="298990" y="3866034"/>
                      <a:pt x="294941" y="3870261"/>
                      <a:pt x="290894" y="3874873"/>
                    </a:cubicBezTo>
                    <a:cubicBezTo>
                      <a:pt x="266876" y="3886379"/>
                      <a:pt x="207406" y="3945193"/>
                      <a:pt x="158924" y="3930462"/>
                    </a:cubicBezTo>
                    <a:close/>
                  </a:path>
                </a:pathLst>
              </a:cu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grpSp>
        <p:grpSp>
          <p:nvGrpSpPr>
            <p:cNvPr id="69" name="Group 65">
              <a:extLst>
                <a:ext uri="{FF2B5EF4-FFF2-40B4-BE49-F238E27FC236}">
                  <a16:creationId xmlns:a16="http://schemas.microsoft.com/office/drawing/2014/main" id="{6D56088F-EF56-49CB-9B5E-F8229BD31EB7}"/>
                </a:ext>
              </a:extLst>
            </p:cNvPr>
            <p:cNvGrpSpPr/>
            <p:nvPr/>
          </p:nvGrpSpPr>
          <p:grpSpPr>
            <a:xfrm rot="532827">
              <a:off x="2526044" y="950878"/>
              <a:ext cx="3619071" cy="3396497"/>
              <a:chOff x="509678" y="1797347"/>
              <a:chExt cx="2339381" cy="2195507"/>
            </a:xfrm>
          </p:grpSpPr>
          <p:sp>
            <p:nvSpPr>
              <p:cNvPr id="70" name="Rounded Rectangle 16">
                <a:extLst>
                  <a:ext uri="{FF2B5EF4-FFF2-40B4-BE49-F238E27FC236}">
                    <a16:creationId xmlns:a16="http://schemas.microsoft.com/office/drawing/2014/main" id="{07289CFC-B747-49A6-BCA2-78AF534ABC1A}"/>
                  </a:ext>
                </a:extLst>
              </p:cNvPr>
              <p:cNvSpPr/>
              <p:nvPr/>
            </p:nvSpPr>
            <p:spPr>
              <a:xfrm rot="18063644">
                <a:off x="1724663" y="2419627"/>
                <a:ext cx="73094" cy="82300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71" name="Rounded Rectangle 17">
                <a:extLst>
                  <a:ext uri="{FF2B5EF4-FFF2-40B4-BE49-F238E27FC236}">
                    <a16:creationId xmlns:a16="http://schemas.microsoft.com/office/drawing/2014/main" id="{3BE261BC-B9C0-4F6C-AAC4-308CCF361092}"/>
                  </a:ext>
                </a:extLst>
              </p:cNvPr>
              <p:cNvSpPr/>
              <p:nvPr/>
            </p:nvSpPr>
            <p:spPr>
              <a:xfrm rot="18060000">
                <a:off x="1820802" y="2253850"/>
                <a:ext cx="73094" cy="73545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72" name="Rounded Rectangle 18">
                <a:extLst>
                  <a:ext uri="{FF2B5EF4-FFF2-40B4-BE49-F238E27FC236}">
                    <a16:creationId xmlns:a16="http://schemas.microsoft.com/office/drawing/2014/main" id="{983A6319-AB32-4D06-B569-B60EA3B3FB90}"/>
                  </a:ext>
                </a:extLst>
              </p:cNvPr>
              <p:cNvSpPr/>
              <p:nvPr/>
            </p:nvSpPr>
            <p:spPr>
              <a:xfrm rot="18063644">
                <a:off x="1939567" y="2260617"/>
                <a:ext cx="73094" cy="40274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73" name="Rounded Rectangle 19">
                <a:extLst>
                  <a:ext uri="{FF2B5EF4-FFF2-40B4-BE49-F238E27FC236}">
                    <a16:creationId xmlns:a16="http://schemas.microsoft.com/office/drawing/2014/main" id="{38EBD10F-B91C-40C6-B6C1-D72603D132DD}"/>
                  </a:ext>
                </a:extLst>
              </p:cNvPr>
              <p:cNvSpPr/>
              <p:nvPr/>
            </p:nvSpPr>
            <p:spPr>
              <a:xfrm rot="18063644">
                <a:off x="1574952" y="2602544"/>
                <a:ext cx="73094" cy="80549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74" name="Rounded Rectangle 20">
                <a:extLst>
                  <a:ext uri="{FF2B5EF4-FFF2-40B4-BE49-F238E27FC236}">
                    <a16:creationId xmlns:a16="http://schemas.microsoft.com/office/drawing/2014/main" id="{4138ED84-5DA5-45AB-B75A-940E0F3BDAB9}"/>
                  </a:ext>
                </a:extLst>
              </p:cNvPr>
              <p:cNvSpPr/>
              <p:nvPr/>
            </p:nvSpPr>
            <p:spPr>
              <a:xfrm rot="18063644">
                <a:off x="1516856" y="2958046"/>
                <a:ext cx="73094" cy="50141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75" name="Rounded Rectangle 21">
                <a:extLst>
                  <a:ext uri="{FF2B5EF4-FFF2-40B4-BE49-F238E27FC236}">
                    <a16:creationId xmlns:a16="http://schemas.microsoft.com/office/drawing/2014/main" id="{6A95E4B6-DDB7-46CD-978E-EBC0F79C1103}"/>
                  </a:ext>
                </a:extLst>
              </p:cNvPr>
              <p:cNvSpPr/>
              <p:nvPr/>
            </p:nvSpPr>
            <p:spPr>
              <a:xfrm rot="18063644">
                <a:off x="1091076" y="3196078"/>
                <a:ext cx="73094" cy="7354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76" name="Rounded Rectangle 22">
                <a:extLst>
                  <a:ext uri="{FF2B5EF4-FFF2-40B4-BE49-F238E27FC236}">
                    <a16:creationId xmlns:a16="http://schemas.microsoft.com/office/drawing/2014/main" id="{5DBF9B60-4334-481F-97A3-F3AB3D2F04C8}"/>
                  </a:ext>
                </a:extLst>
              </p:cNvPr>
              <p:cNvSpPr/>
              <p:nvPr/>
            </p:nvSpPr>
            <p:spPr>
              <a:xfrm rot="18063644">
                <a:off x="1223216" y="318059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77" name="Rounded Rectangle 23">
                <a:extLst>
                  <a:ext uri="{FF2B5EF4-FFF2-40B4-BE49-F238E27FC236}">
                    <a16:creationId xmlns:a16="http://schemas.microsoft.com/office/drawing/2014/main" id="{3B2DD6D7-E535-48FC-AD56-1F9206C6426E}"/>
                  </a:ext>
                </a:extLst>
              </p:cNvPr>
              <p:cNvSpPr/>
              <p:nvPr/>
            </p:nvSpPr>
            <p:spPr>
              <a:xfrm rot="18063644">
                <a:off x="2321860" y="1676143"/>
                <a:ext cx="73094" cy="73545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78" name="Rounded Rectangle 24">
                <a:extLst>
                  <a:ext uri="{FF2B5EF4-FFF2-40B4-BE49-F238E27FC236}">
                    <a16:creationId xmlns:a16="http://schemas.microsoft.com/office/drawing/2014/main" id="{F5DBB7E7-169A-448C-BA9E-CAF4A8CD7F24}"/>
                  </a:ext>
                </a:extLst>
              </p:cNvPr>
              <p:cNvSpPr/>
              <p:nvPr/>
            </p:nvSpPr>
            <p:spPr>
              <a:xfrm rot="18063644">
                <a:off x="2213789" y="1953823"/>
                <a:ext cx="73094" cy="50141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79" name="Oval 39">
                <a:extLst>
                  <a:ext uri="{FF2B5EF4-FFF2-40B4-BE49-F238E27FC236}">
                    <a16:creationId xmlns:a16="http://schemas.microsoft.com/office/drawing/2014/main" id="{1BBE9F31-9D79-4E08-BCEF-ADB6E4AA5C26}"/>
                  </a:ext>
                </a:extLst>
              </p:cNvPr>
              <p:cNvSpPr/>
              <p:nvPr/>
            </p:nvSpPr>
            <p:spPr>
              <a:xfrm rot="15291151" flipH="1">
                <a:off x="640729" y="1666296"/>
                <a:ext cx="1650865" cy="1912967"/>
              </a:xfrm>
              <a:custGeom>
                <a:avLst/>
                <a:gdLst/>
                <a:ahLst/>
                <a:cxnLst/>
                <a:rect l="l" t="t" r="r" b="b"/>
                <a:pathLst>
                  <a:path w="1777921" h="2274057">
                    <a:moveTo>
                      <a:pt x="1535931" y="0"/>
                    </a:moveTo>
                    <a:cubicBezTo>
                      <a:pt x="1583748" y="0"/>
                      <a:pt x="1622512" y="36012"/>
                      <a:pt x="1622512" y="80435"/>
                    </a:cubicBezTo>
                    <a:cubicBezTo>
                      <a:pt x="1622512" y="91693"/>
                      <a:pt x="1620023" y="102411"/>
                      <a:pt x="1615448" y="112103"/>
                    </a:cubicBezTo>
                    <a:lnTo>
                      <a:pt x="1616074" y="113399"/>
                    </a:lnTo>
                    <a:lnTo>
                      <a:pt x="1584270" y="165850"/>
                    </a:lnTo>
                    <a:lnTo>
                      <a:pt x="1565188" y="222968"/>
                    </a:lnTo>
                    <a:cubicBezTo>
                      <a:pt x="1559887" y="244082"/>
                      <a:pt x="1554587" y="265418"/>
                      <a:pt x="1549286" y="286532"/>
                    </a:cubicBezTo>
                    <a:cubicBezTo>
                      <a:pt x="1548756" y="309868"/>
                      <a:pt x="1548226" y="332982"/>
                      <a:pt x="1547696" y="356318"/>
                    </a:cubicBezTo>
                    <a:cubicBezTo>
                      <a:pt x="1548226" y="378988"/>
                      <a:pt x="1548756" y="401880"/>
                      <a:pt x="1549286" y="424549"/>
                    </a:cubicBezTo>
                    <a:cubicBezTo>
                      <a:pt x="1552466" y="447885"/>
                      <a:pt x="1555647" y="470999"/>
                      <a:pt x="1558827" y="494336"/>
                    </a:cubicBezTo>
                    <a:lnTo>
                      <a:pt x="1573139" y="561011"/>
                    </a:lnTo>
                    <a:lnTo>
                      <a:pt x="1587451" y="627686"/>
                    </a:lnTo>
                    <a:cubicBezTo>
                      <a:pt x="1593281" y="646799"/>
                      <a:pt x="1599112" y="665691"/>
                      <a:pt x="1604943" y="684804"/>
                    </a:cubicBezTo>
                    <a:cubicBezTo>
                      <a:pt x="1610774" y="702362"/>
                      <a:pt x="1616428" y="719697"/>
                      <a:pt x="1622258" y="737255"/>
                    </a:cubicBezTo>
                    <a:cubicBezTo>
                      <a:pt x="1627029" y="751479"/>
                      <a:pt x="1631800" y="765925"/>
                      <a:pt x="1636570" y="780149"/>
                    </a:cubicBezTo>
                    <a:cubicBezTo>
                      <a:pt x="1641341" y="791706"/>
                      <a:pt x="1646111" y="803486"/>
                      <a:pt x="1650882" y="815043"/>
                    </a:cubicBezTo>
                    <a:lnTo>
                      <a:pt x="1660423" y="835712"/>
                    </a:lnTo>
                    <a:lnTo>
                      <a:pt x="1662013" y="840379"/>
                    </a:lnTo>
                    <a:lnTo>
                      <a:pt x="1708129" y="949948"/>
                    </a:lnTo>
                    <a:cubicBezTo>
                      <a:pt x="1719791" y="983730"/>
                      <a:pt x="1731275" y="1017735"/>
                      <a:pt x="1742937" y="1051517"/>
                    </a:cubicBezTo>
                    <a:lnTo>
                      <a:pt x="1766790" y="1146862"/>
                    </a:lnTo>
                    <a:cubicBezTo>
                      <a:pt x="1769440" y="1176421"/>
                      <a:pt x="1772090" y="1206203"/>
                      <a:pt x="1774741" y="1235762"/>
                    </a:cubicBezTo>
                    <a:cubicBezTo>
                      <a:pt x="1775801" y="1263765"/>
                      <a:pt x="1776861" y="1291991"/>
                      <a:pt x="1777921" y="1319995"/>
                    </a:cubicBezTo>
                    <a:cubicBezTo>
                      <a:pt x="1775801" y="1344887"/>
                      <a:pt x="1773681" y="1369556"/>
                      <a:pt x="1771560" y="1394448"/>
                    </a:cubicBezTo>
                    <a:cubicBezTo>
                      <a:pt x="1767850" y="1418896"/>
                      <a:pt x="1764139" y="1443121"/>
                      <a:pt x="1760429" y="1467569"/>
                    </a:cubicBezTo>
                    <a:cubicBezTo>
                      <a:pt x="1754598" y="1488682"/>
                      <a:pt x="1748768" y="1510018"/>
                      <a:pt x="1742937" y="1531132"/>
                    </a:cubicBezTo>
                    <a:cubicBezTo>
                      <a:pt x="1737106" y="1549135"/>
                      <a:pt x="1731452" y="1566915"/>
                      <a:pt x="1725621" y="1584917"/>
                    </a:cubicBezTo>
                    <a:lnTo>
                      <a:pt x="1706539" y="1631145"/>
                    </a:lnTo>
                    <a:lnTo>
                      <a:pt x="1685866" y="1672261"/>
                    </a:lnTo>
                    <a:lnTo>
                      <a:pt x="1665194" y="1704043"/>
                    </a:lnTo>
                    <a:cubicBezTo>
                      <a:pt x="1660423" y="1711377"/>
                      <a:pt x="1655653" y="1718934"/>
                      <a:pt x="1650882" y="1726268"/>
                    </a:cubicBezTo>
                    <a:lnTo>
                      <a:pt x="1639751" y="1738936"/>
                    </a:lnTo>
                    <a:cubicBezTo>
                      <a:pt x="1638690" y="1740492"/>
                      <a:pt x="1637630" y="1742270"/>
                      <a:pt x="1636570" y="1743826"/>
                    </a:cubicBezTo>
                    <a:lnTo>
                      <a:pt x="1576319" y="1810501"/>
                    </a:lnTo>
                    <a:lnTo>
                      <a:pt x="1509708" y="1866063"/>
                    </a:lnTo>
                    <a:lnTo>
                      <a:pt x="1431788" y="1912069"/>
                    </a:lnTo>
                    <a:lnTo>
                      <a:pt x="1354045" y="1946962"/>
                    </a:lnTo>
                    <a:lnTo>
                      <a:pt x="1273121" y="1978744"/>
                    </a:lnTo>
                    <a:lnTo>
                      <a:pt x="1192198" y="1997857"/>
                    </a:lnTo>
                    <a:lnTo>
                      <a:pt x="1114278" y="2015193"/>
                    </a:lnTo>
                    <a:lnTo>
                      <a:pt x="1041306" y="2026305"/>
                    </a:lnTo>
                    <a:lnTo>
                      <a:pt x="976284" y="2035862"/>
                    </a:lnTo>
                    <a:lnTo>
                      <a:pt x="920627" y="2038974"/>
                    </a:lnTo>
                    <a:lnTo>
                      <a:pt x="881049" y="2042307"/>
                    </a:lnTo>
                    <a:lnTo>
                      <a:pt x="850835" y="2042307"/>
                    </a:lnTo>
                    <a:lnTo>
                      <a:pt x="842884" y="2042307"/>
                    </a:lnTo>
                    <a:lnTo>
                      <a:pt x="726976" y="2035862"/>
                    </a:lnTo>
                    <a:lnTo>
                      <a:pt x="626970" y="2038974"/>
                    </a:lnTo>
                    <a:lnTo>
                      <a:pt x="536506" y="2050086"/>
                    </a:lnTo>
                    <a:lnTo>
                      <a:pt x="455582" y="2064532"/>
                    </a:lnTo>
                    <a:lnTo>
                      <a:pt x="390384" y="2081868"/>
                    </a:lnTo>
                    <a:lnTo>
                      <a:pt x="331723" y="2105649"/>
                    </a:lnTo>
                    <a:lnTo>
                      <a:pt x="282427" y="2127874"/>
                    </a:lnTo>
                    <a:lnTo>
                      <a:pt x="246029" y="2151654"/>
                    </a:lnTo>
                    <a:lnTo>
                      <a:pt x="214225" y="2173879"/>
                    </a:lnTo>
                    <a:lnTo>
                      <a:pt x="187192" y="2197882"/>
                    </a:lnTo>
                    <a:cubicBezTo>
                      <a:pt x="181361" y="2204105"/>
                      <a:pt x="175530" y="2210551"/>
                      <a:pt x="169700" y="2216774"/>
                    </a:cubicBezTo>
                    <a:cubicBezTo>
                      <a:pt x="165989" y="2222108"/>
                      <a:pt x="162455" y="2227442"/>
                      <a:pt x="158745" y="2232776"/>
                    </a:cubicBezTo>
                    <a:cubicBezTo>
                      <a:pt x="156625" y="2235443"/>
                      <a:pt x="154504" y="2237887"/>
                      <a:pt x="152384" y="2240554"/>
                    </a:cubicBezTo>
                    <a:cubicBezTo>
                      <a:pt x="139802" y="2247207"/>
                      <a:pt x="108649" y="2281215"/>
                      <a:pt x="83252" y="2272697"/>
                    </a:cubicBezTo>
                    <a:cubicBezTo>
                      <a:pt x="57855" y="2264179"/>
                      <a:pt x="0" y="2235424"/>
                      <a:pt x="0" y="2189445"/>
                    </a:cubicBezTo>
                    <a:cubicBezTo>
                      <a:pt x="0" y="2174502"/>
                      <a:pt x="3937" y="2160478"/>
                      <a:pt x="11964" y="2148998"/>
                    </a:cubicBezTo>
                    <a:cubicBezTo>
                      <a:pt x="22019" y="2131068"/>
                      <a:pt x="42226" y="2101798"/>
                      <a:pt x="60329" y="2081868"/>
                    </a:cubicBezTo>
                    <a:lnTo>
                      <a:pt x="120580" y="2029417"/>
                    </a:lnTo>
                    <a:lnTo>
                      <a:pt x="190372" y="1986745"/>
                    </a:lnTo>
                    <a:lnTo>
                      <a:pt x="263521" y="1951629"/>
                    </a:lnTo>
                    <a:lnTo>
                      <a:pt x="338084" y="1923181"/>
                    </a:lnTo>
                    <a:lnTo>
                      <a:pt x="412647" y="1902512"/>
                    </a:lnTo>
                    <a:lnTo>
                      <a:pt x="487209" y="1888288"/>
                    </a:lnTo>
                    <a:lnTo>
                      <a:pt x="560359" y="1877176"/>
                    </a:lnTo>
                    <a:lnTo>
                      <a:pt x="626970" y="1870730"/>
                    </a:lnTo>
                    <a:lnTo>
                      <a:pt x="684218" y="1867619"/>
                    </a:lnTo>
                    <a:lnTo>
                      <a:pt x="733337" y="1867619"/>
                    </a:lnTo>
                    <a:lnTo>
                      <a:pt x="771502" y="1867619"/>
                    </a:lnTo>
                    <a:lnTo>
                      <a:pt x="796768" y="1870730"/>
                    </a:lnTo>
                    <a:lnTo>
                      <a:pt x="804719" y="1870730"/>
                    </a:lnTo>
                    <a:lnTo>
                      <a:pt x="917447" y="1873842"/>
                    </a:lnTo>
                    <a:lnTo>
                      <a:pt x="1022223" y="1867619"/>
                    </a:lnTo>
                    <a:lnTo>
                      <a:pt x="1114278" y="1853395"/>
                    </a:lnTo>
                    <a:lnTo>
                      <a:pt x="1195378" y="1834281"/>
                    </a:lnTo>
                    <a:lnTo>
                      <a:pt x="1263580" y="1807167"/>
                    </a:lnTo>
                    <a:lnTo>
                      <a:pt x="1325421" y="1781830"/>
                    </a:lnTo>
                    <a:lnTo>
                      <a:pt x="1376308" y="1753382"/>
                    </a:lnTo>
                    <a:lnTo>
                      <a:pt x="1420656" y="1724712"/>
                    </a:lnTo>
                    <a:lnTo>
                      <a:pt x="1452460" y="1694486"/>
                    </a:lnTo>
                    <a:lnTo>
                      <a:pt x="1477904" y="1672261"/>
                    </a:lnTo>
                    <a:lnTo>
                      <a:pt x="1495396" y="1651592"/>
                    </a:lnTo>
                    <a:cubicBezTo>
                      <a:pt x="1499106" y="1647814"/>
                      <a:pt x="1502817" y="1644258"/>
                      <a:pt x="1506527" y="1640479"/>
                    </a:cubicBezTo>
                    <a:cubicBezTo>
                      <a:pt x="1507587" y="1639368"/>
                      <a:pt x="1508647" y="1638479"/>
                      <a:pt x="1509708" y="1637368"/>
                    </a:cubicBezTo>
                    <a:lnTo>
                      <a:pt x="1549286" y="1567581"/>
                    </a:lnTo>
                    <a:lnTo>
                      <a:pt x="1579500" y="1496017"/>
                    </a:lnTo>
                    <a:cubicBezTo>
                      <a:pt x="1585330" y="1471125"/>
                      <a:pt x="1591161" y="1446455"/>
                      <a:pt x="1596992" y="1421563"/>
                    </a:cubicBezTo>
                    <a:cubicBezTo>
                      <a:pt x="1599642" y="1396226"/>
                      <a:pt x="1602292" y="1370668"/>
                      <a:pt x="1604943" y="1345331"/>
                    </a:cubicBezTo>
                    <a:lnTo>
                      <a:pt x="1604943" y="1270655"/>
                    </a:lnTo>
                    <a:lnTo>
                      <a:pt x="1596992" y="1199313"/>
                    </a:lnTo>
                    <a:cubicBezTo>
                      <a:pt x="1592751" y="1174865"/>
                      <a:pt x="1588511" y="1150640"/>
                      <a:pt x="1584270" y="1126193"/>
                    </a:cubicBezTo>
                    <a:cubicBezTo>
                      <a:pt x="1579500" y="1105079"/>
                      <a:pt x="1574729" y="1083743"/>
                      <a:pt x="1569958" y="1062629"/>
                    </a:cubicBezTo>
                    <a:cubicBezTo>
                      <a:pt x="1564128" y="1042627"/>
                      <a:pt x="1558297" y="1022402"/>
                      <a:pt x="1552466" y="1002399"/>
                    </a:cubicBezTo>
                    <a:lnTo>
                      <a:pt x="1533384" y="949948"/>
                    </a:lnTo>
                    <a:cubicBezTo>
                      <a:pt x="1528083" y="935724"/>
                      <a:pt x="1522959" y="921278"/>
                      <a:pt x="1517659" y="907054"/>
                    </a:cubicBezTo>
                    <a:cubicBezTo>
                      <a:pt x="1512888" y="896608"/>
                      <a:pt x="1508117" y="885940"/>
                      <a:pt x="1503347" y="875495"/>
                    </a:cubicBezTo>
                    <a:lnTo>
                      <a:pt x="1495396" y="854825"/>
                    </a:lnTo>
                    <a:cubicBezTo>
                      <a:pt x="1493276" y="853270"/>
                      <a:pt x="1491155" y="851492"/>
                      <a:pt x="1489035" y="849936"/>
                    </a:cubicBezTo>
                    <a:lnTo>
                      <a:pt x="1446100" y="734144"/>
                    </a:lnTo>
                    <a:lnTo>
                      <a:pt x="1414296" y="629242"/>
                    </a:lnTo>
                    <a:cubicBezTo>
                      <a:pt x="1407405" y="597015"/>
                      <a:pt x="1400691" y="564789"/>
                      <a:pt x="1393800" y="532563"/>
                    </a:cubicBezTo>
                    <a:lnTo>
                      <a:pt x="1382668" y="445218"/>
                    </a:lnTo>
                    <a:cubicBezTo>
                      <a:pt x="1381608" y="418326"/>
                      <a:pt x="1380548" y="391212"/>
                      <a:pt x="1379488" y="364319"/>
                    </a:cubicBezTo>
                    <a:cubicBezTo>
                      <a:pt x="1380548" y="340539"/>
                      <a:pt x="1381608" y="316536"/>
                      <a:pt x="1382668" y="292755"/>
                    </a:cubicBezTo>
                    <a:cubicBezTo>
                      <a:pt x="1385319" y="271641"/>
                      <a:pt x="1387969" y="250305"/>
                      <a:pt x="1390619" y="229191"/>
                    </a:cubicBezTo>
                    <a:cubicBezTo>
                      <a:pt x="1394860" y="210745"/>
                      <a:pt x="1399100" y="192076"/>
                      <a:pt x="1403341" y="173629"/>
                    </a:cubicBezTo>
                    <a:cubicBezTo>
                      <a:pt x="1408112" y="158294"/>
                      <a:pt x="1412705" y="142958"/>
                      <a:pt x="1417476" y="127623"/>
                    </a:cubicBezTo>
                    <a:lnTo>
                      <a:pt x="1434968" y="89618"/>
                    </a:lnTo>
                    <a:lnTo>
                      <a:pt x="1449280" y="60948"/>
                    </a:lnTo>
                    <a:lnTo>
                      <a:pt x="1456101" y="49373"/>
                    </a:lnTo>
                    <a:cubicBezTo>
                      <a:pt x="1456198" y="49028"/>
                      <a:pt x="1456346" y="48707"/>
                      <a:pt x="1456642" y="48454"/>
                    </a:cubicBezTo>
                    <a:cubicBezTo>
                      <a:pt x="1457894" y="46305"/>
                      <a:pt x="1459153" y="44168"/>
                      <a:pt x="1460411" y="42057"/>
                    </a:cubicBezTo>
                    <a:lnTo>
                      <a:pt x="1469953" y="26055"/>
                    </a:lnTo>
                    <a:cubicBezTo>
                      <a:pt x="1470483" y="25610"/>
                      <a:pt x="1471013" y="24944"/>
                      <a:pt x="1471543" y="24499"/>
                    </a:cubicBezTo>
                    <a:lnTo>
                      <a:pt x="1474027" y="24499"/>
                    </a:lnTo>
                    <a:cubicBezTo>
                      <a:pt x="1489607" y="9327"/>
                      <a:pt x="1511597" y="0"/>
                      <a:pt x="1535931" y="0"/>
                    </a:cubicBezTo>
                    <a:close/>
                  </a:path>
                </a:pathLst>
              </a:cu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80" name="Oval 39">
                <a:extLst>
                  <a:ext uri="{FF2B5EF4-FFF2-40B4-BE49-F238E27FC236}">
                    <a16:creationId xmlns:a16="http://schemas.microsoft.com/office/drawing/2014/main" id="{BB7A1424-D8F1-4F3A-98E0-CB00E3A25958}"/>
                  </a:ext>
                </a:extLst>
              </p:cNvPr>
              <p:cNvSpPr/>
              <p:nvPr/>
            </p:nvSpPr>
            <p:spPr>
              <a:xfrm flipH="1" flipV="1">
                <a:off x="1198193" y="2079887"/>
                <a:ext cx="1650866" cy="1912967"/>
              </a:xfrm>
              <a:custGeom>
                <a:avLst/>
                <a:gdLst/>
                <a:ahLst/>
                <a:cxnLst/>
                <a:rect l="l" t="t" r="r" b="b"/>
                <a:pathLst>
                  <a:path w="3393967" h="3932814">
                    <a:moveTo>
                      <a:pt x="1745685" y="3527152"/>
                    </a:moveTo>
                    <a:lnTo>
                      <a:pt x="1657171" y="3238316"/>
                    </a:lnTo>
                    <a:lnTo>
                      <a:pt x="1751363" y="3240672"/>
                    </a:lnTo>
                    <a:lnTo>
                      <a:pt x="1951375" y="3229909"/>
                    </a:lnTo>
                    <a:lnTo>
                      <a:pt x="2127104" y="3205310"/>
                    </a:lnTo>
                    <a:lnTo>
                      <a:pt x="2281920" y="3172254"/>
                    </a:lnTo>
                    <a:lnTo>
                      <a:pt x="2412114" y="3125362"/>
                    </a:lnTo>
                    <a:lnTo>
                      <a:pt x="2530166" y="3081544"/>
                    </a:lnTo>
                    <a:lnTo>
                      <a:pt x="2627307" y="3032345"/>
                    </a:lnTo>
                    <a:lnTo>
                      <a:pt x="2711965" y="2982762"/>
                    </a:lnTo>
                    <a:lnTo>
                      <a:pt x="2772677" y="2930489"/>
                    </a:lnTo>
                    <a:lnTo>
                      <a:pt x="2821249" y="2892052"/>
                    </a:lnTo>
                    <a:lnTo>
                      <a:pt x="2854640" y="2856307"/>
                    </a:lnTo>
                    <a:cubicBezTo>
                      <a:pt x="2861722" y="2849773"/>
                      <a:pt x="2868807" y="2843623"/>
                      <a:pt x="2875889" y="2837088"/>
                    </a:cubicBezTo>
                    <a:cubicBezTo>
                      <a:pt x="2877912" y="2835166"/>
                      <a:pt x="2879936" y="2833629"/>
                      <a:pt x="2881961" y="2831707"/>
                    </a:cubicBezTo>
                    <a:lnTo>
                      <a:pt x="2957514" y="2711016"/>
                    </a:lnTo>
                    <a:lnTo>
                      <a:pt x="3015191" y="2587251"/>
                    </a:lnTo>
                    <a:cubicBezTo>
                      <a:pt x="3026320" y="2544202"/>
                      <a:pt x="3037451" y="2501537"/>
                      <a:pt x="3048582" y="2458489"/>
                    </a:cubicBezTo>
                    <a:cubicBezTo>
                      <a:pt x="3053641" y="2414670"/>
                      <a:pt x="3058700" y="2370469"/>
                      <a:pt x="3063760" y="2326651"/>
                    </a:cubicBezTo>
                    <a:lnTo>
                      <a:pt x="3063760" y="2197504"/>
                    </a:lnTo>
                    <a:lnTo>
                      <a:pt x="3048582" y="2074124"/>
                    </a:lnTo>
                    <a:cubicBezTo>
                      <a:pt x="3040486" y="2031843"/>
                      <a:pt x="3032392" y="1989947"/>
                      <a:pt x="3024296" y="1947668"/>
                    </a:cubicBezTo>
                    <a:cubicBezTo>
                      <a:pt x="3015191" y="1911153"/>
                      <a:pt x="3006083" y="1874254"/>
                      <a:pt x="2996976" y="1837739"/>
                    </a:cubicBezTo>
                    <a:cubicBezTo>
                      <a:pt x="2985846" y="1803147"/>
                      <a:pt x="2974715" y="1768169"/>
                      <a:pt x="2963584" y="1733575"/>
                    </a:cubicBezTo>
                    <a:lnTo>
                      <a:pt x="2927157" y="1642865"/>
                    </a:lnTo>
                    <a:cubicBezTo>
                      <a:pt x="2917038" y="1618266"/>
                      <a:pt x="2907257" y="1593283"/>
                      <a:pt x="2897139" y="1568683"/>
                    </a:cubicBezTo>
                    <a:cubicBezTo>
                      <a:pt x="2888032" y="1550618"/>
                      <a:pt x="2878924" y="1532168"/>
                      <a:pt x="2869818" y="1514104"/>
                    </a:cubicBezTo>
                    <a:lnTo>
                      <a:pt x="2854640" y="1478357"/>
                    </a:lnTo>
                    <a:cubicBezTo>
                      <a:pt x="2850593" y="1475668"/>
                      <a:pt x="2846544" y="1472593"/>
                      <a:pt x="2842497" y="1469902"/>
                    </a:cubicBezTo>
                    <a:lnTo>
                      <a:pt x="2760536" y="1269648"/>
                    </a:lnTo>
                    <a:lnTo>
                      <a:pt x="2699824" y="1088228"/>
                    </a:lnTo>
                    <a:cubicBezTo>
                      <a:pt x="2686670" y="1032494"/>
                      <a:pt x="2673853" y="976761"/>
                      <a:pt x="2660698" y="921029"/>
                    </a:cubicBezTo>
                    <a:lnTo>
                      <a:pt x="2639448" y="769972"/>
                    </a:lnTo>
                    <a:cubicBezTo>
                      <a:pt x="2637424" y="723464"/>
                      <a:pt x="2635401" y="676573"/>
                      <a:pt x="2633377" y="630063"/>
                    </a:cubicBezTo>
                    <a:cubicBezTo>
                      <a:pt x="2635401" y="588937"/>
                      <a:pt x="2637424" y="547426"/>
                      <a:pt x="2639448" y="506298"/>
                    </a:cubicBezTo>
                    <a:cubicBezTo>
                      <a:pt x="2644508" y="469783"/>
                      <a:pt x="2649567" y="432884"/>
                      <a:pt x="2654626" y="396369"/>
                    </a:cubicBezTo>
                    <a:cubicBezTo>
                      <a:pt x="2662722" y="364468"/>
                      <a:pt x="2670816" y="332182"/>
                      <a:pt x="2678912" y="300279"/>
                    </a:cubicBezTo>
                    <a:cubicBezTo>
                      <a:pt x="2688019" y="273758"/>
                      <a:pt x="2696787" y="247236"/>
                      <a:pt x="2705895" y="220715"/>
                    </a:cubicBezTo>
                    <a:lnTo>
                      <a:pt x="2739286" y="154988"/>
                    </a:lnTo>
                    <a:lnTo>
                      <a:pt x="2766607" y="105405"/>
                    </a:lnTo>
                    <a:lnTo>
                      <a:pt x="2779628" y="85387"/>
                    </a:lnTo>
                    <a:cubicBezTo>
                      <a:pt x="2779813" y="84791"/>
                      <a:pt x="2780096" y="84235"/>
                      <a:pt x="2780661" y="83798"/>
                    </a:cubicBezTo>
                    <a:cubicBezTo>
                      <a:pt x="2783051" y="80081"/>
                      <a:pt x="2785454" y="76386"/>
                      <a:pt x="2787855" y="72735"/>
                    </a:cubicBezTo>
                    <a:lnTo>
                      <a:pt x="2806071" y="45060"/>
                    </a:lnTo>
                    <a:cubicBezTo>
                      <a:pt x="2807082" y="44291"/>
                      <a:pt x="2808094" y="43139"/>
                      <a:pt x="2809106" y="42369"/>
                    </a:cubicBezTo>
                    <a:lnTo>
                      <a:pt x="2813848" y="42369"/>
                    </a:lnTo>
                    <a:cubicBezTo>
                      <a:pt x="2843589" y="16131"/>
                      <a:pt x="2885567" y="0"/>
                      <a:pt x="2932020" y="0"/>
                    </a:cubicBezTo>
                    <a:cubicBezTo>
                      <a:pt x="3023300" y="0"/>
                      <a:pt x="3097299" y="62280"/>
                      <a:pt x="3097299" y="139107"/>
                    </a:cubicBezTo>
                    <a:cubicBezTo>
                      <a:pt x="3097299" y="158577"/>
                      <a:pt x="3092547" y="177113"/>
                      <a:pt x="3083814" y="193874"/>
                    </a:cubicBezTo>
                    <a:lnTo>
                      <a:pt x="3085009" y="196115"/>
                    </a:lnTo>
                    <a:lnTo>
                      <a:pt x="3024296" y="286826"/>
                    </a:lnTo>
                    <a:lnTo>
                      <a:pt x="2987870" y="385607"/>
                    </a:lnTo>
                    <a:cubicBezTo>
                      <a:pt x="2977750" y="422122"/>
                      <a:pt x="2967633" y="459021"/>
                      <a:pt x="2957514" y="495536"/>
                    </a:cubicBezTo>
                    <a:cubicBezTo>
                      <a:pt x="2956502" y="535894"/>
                      <a:pt x="2955490" y="575868"/>
                      <a:pt x="2954478" y="616226"/>
                    </a:cubicBezTo>
                    <a:cubicBezTo>
                      <a:pt x="2955490" y="655432"/>
                      <a:pt x="2956502" y="695022"/>
                      <a:pt x="2957514" y="734226"/>
                    </a:cubicBezTo>
                    <a:cubicBezTo>
                      <a:pt x="2963584" y="774584"/>
                      <a:pt x="2969657" y="814558"/>
                      <a:pt x="2975727" y="854918"/>
                    </a:cubicBezTo>
                    <a:lnTo>
                      <a:pt x="3003048" y="970227"/>
                    </a:lnTo>
                    <a:lnTo>
                      <a:pt x="3030369" y="1085537"/>
                    </a:lnTo>
                    <a:cubicBezTo>
                      <a:pt x="3041498" y="1118591"/>
                      <a:pt x="3052629" y="1151264"/>
                      <a:pt x="3063760" y="1184318"/>
                    </a:cubicBezTo>
                    <a:cubicBezTo>
                      <a:pt x="3074891" y="1214683"/>
                      <a:pt x="3085685" y="1244663"/>
                      <a:pt x="3096814" y="1275028"/>
                    </a:cubicBezTo>
                    <a:cubicBezTo>
                      <a:pt x="3105921" y="1299628"/>
                      <a:pt x="3115029" y="1324611"/>
                      <a:pt x="3124135" y="1349210"/>
                    </a:cubicBezTo>
                    <a:cubicBezTo>
                      <a:pt x="3133242" y="1369197"/>
                      <a:pt x="3142348" y="1389570"/>
                      <a:pt x="3151456" y="1409557"/>
                    </a:cubicBezTo>
                    <a:lnTo>
                      <a:pt x="3169669" y="1445302"/>
                    </a:lnTo>
                    <a:lnTo>
                      <a:pt x="3172704" y="1453374"/>
                    </a:lnTo>
                    <a:lnTo>
                      <a:pt x="3260737" y="1642865"/>
                    </a:lnTo>
                    <a:cubicBezTo>
                      <a:pt x="3283000" y="1701289"/>
                      <a:pt x="3304922" y="1760098"/>
                      <a:pt x="3327184" y="1818521"/>
                    </a:cubicBezTo>
                    <a:lnTo>
                      <a:pt x="3372718" y="1983413"/>
                    </a:lnTo>
                    <a:cubicBezTo>
                      <a:pt x="3377777" y="2034534"/>
                      <a:pt x="3382836" y="2086039"/>
                      <a:pt x="3387897" y="2137159"/>
                    </a:cubicBezTo>
                    <a:cubicBezTo>
                      <a:pt x="3389920" y="2185589"/>
                      <a:pt x="3391944" y="2234403"/>
                      <a:pt x="3393967" y="2282834"/>
                    </a:cubicBezTo>
                    <a:cubicBezTo>
                      <a:pt x="3389920" y="2325883"/>
                      <a:pt x="3385873" y="2368546"/>
                      <a:pt x="3381824" y="2411595"/>
                    </a:cubicBezTo>
                    <a:cubicBezTo>
                      <a:pt x="3374742" y="2453876"/>
                      <a:pt x="3367658" y="2495771"/>
                      <a:pt x="3360576" y="2538052"/>
                    </a:cubicBezTo>
                    <a:cubicBezTo>
                      <a:pt x="3349445" y="2574566"/>
                      <a:pt x="3338315" y="2611465"/>
                      <a:pt x="3327184" y="2647980"/>
                    </a:cubicBezTo>
                    <a:cubicBezTo>
                      <a:pt x="3316053" y="2679115"/>
                      <a:pt x="3305260" y="2709864"/>
                      <a:pt x="3294129" y="2740997"/>
                    </a:cubicBezTo>
                    <a:lnTo>
                      <a:pt x="3257702" y="2820945"/>
                    </a:lnTo>
                    <a:lnTo>
                      <a:pt x="3218238" y="2892052"/>
                    </a:lnTo>
                    <a:lnTo>
                      <a:pt x="3178777" y="2947017"/>
                    </a:lnTo>
                    <a:cubicBezTo>
                      <a:pt x="3169669" y="2959700"/>
                      <a:pt x="3160563" y="2972770"/>
                      <a:pt x="3151456" y="2985453"/>
                    </a:cubicBezTo>
                    <a:lnTo>
                      <a:pt x="3130207" y="3007362"/>
                    </a:lnTo>
                    <a:cubicBezTo>
                      <a:pt x="3128182" y="3010053"/>
                      <a:pt x="3126158" y="3013128"/>
                      <a:pt x="3124135" y="3015819"/>
                    </a:cubicBezTo>
                    <a:lnTo>
                      <a:pt x="3009118" y="3131128"/>
                    </a:lnTo>
                    <a:lnTo>
                      <a:pt x="2881961" y="3227218"/>
                    </a:lnTo>
                    <a:lnTo>
                      <a:pt x="2733216" y="3306782"/>
                    </a:lnTo>
                    <a:lnTo>
                      <a:pt x="2584808" y="3367127"/>
                    </a:lnTo>
                    <a:lnTo>
                      <a:pt x="2430328" y="3422092"/>
                    </a:lnTo>
                    <a:lnTo>
                      <a:pt x="2275850" y="3455146"/>
                    </a:lnTo>
                    <a:lnTo>
                      <a:pt x="2127104" y="3485128"/>
                    </a:lnTo>
                    <a:lnTo>
                      <a:pt x="1987804" y="3504345"/>
                    </a:lnTo>
                    <a:lnTo>
                      <a:pt x="1863680" y="3520873"/>
                    </a:lnTo>
                    <a:lnTo>
                      <a:pt x="1757433" y="3526255"/>
                    </a:lnTo>
                    <a:close/>
                    <a:moveTo>
                      <a:pt x="158924" y="3930462"/>
                    </a:moveTo>
                    <a:cubicBezTo>
                      <a:pt x="110443" y="3915731"/>
                      <a:pt x="0" y="3866001"/>
                      <a:pt x="0" y="3786484"/>
                    </a:cubicBezTo>
                    <a:cubicBezTo>
                      <a:pt x="0" y="3760641"/>
                      <a:pt x="7516" y="3736388"/>
                      <a:pt x="22839" y="3716534"/>
                    </a:cubicBezTo>
                    <a:cubicBezTo>
                      <a:pt x="42033" y="3685525"/>
                      <a:pt x="80608" y="3634905"/>
                      <a:pt x="115165" y="3600437"/>
                    </a:cubicBezTo>
                    <a:lnTo>
                      <a:pt x="230182" y="3509727"/>
                    </a:lnTo>
                    <a:lnTo>
                      <a:pt x="363411" y="3435929"/>
                    </a:lnTo>
                    <a:lnTo>
                      <a:pt x="503049" y="3375199"/>
                    </a:lnTo>
                    <a:lnTo>
                      <a:pt x="645387" y="3326000"/>
                    </a:lnTo>
                    <a:lnTo>
                      <a:pt x="787724" y="3290254"/>
                    </a:lnTo>
                    <a:lnTo>
                      <a:pt x="930059" y="3265655"/>
                    </a:lnTo>
                    <a:lnTo>
                      <a:pt x="1069699" y="3246438"/>
                    </a:lnTo>
                    <a:lnTo>
                      <a:pt x="1196856" y="3235290"/>
                    </a:lnTo>
                    <a:lnTo>
                      <a:pt x="1306140" y="3229909"/>
                    </a:lnTo>
                    <a:lnTo>
                      <a:pt x="1322155" y="3229909"/>
                    </a:lnTo>
                    <a:lnTo>
                      <a:pt x="1387858" y="3520878"/>
                    </a:lnTo>
                    <a:lnTo>
                      <a:pt x="1387763" y="3520873"/>
                    </a:lnTo>
                    <a:lnTo>
                      <a:pt x="1196856" y="3526255"/>
                    </a:lnTo>
                    <a:lnTo>
                      <a:pt x="1024165" y="3545473"/>
                    </a:lnTo>
                    <a:lnTo>
                      <a:pt x="869685" y="3570456"/>
                    </a:lnTo>
                    <a:lnTo>
                      <a:pt x="745225" y="3600437"/>
                    </a:lnTo>
                    <a:lnTo>
                      <a:pt x="633244" y="3641565"/>
                    </a:lnTo>
                    <a:lnTo>
                      <a:pt x="539140" y="3680001"/>
                    </a:lnTo>
                    <a:lnTo>
                      <a:pt x="469658" y="3721127"/>
                    </a:lnTo>
                    <a:lnTo>
                      <a:pt x="408946" y="3759564"/>
                    </a:lnTo>
                    <a:lnTo>
                      <a:pt x="357341" y="3801075"/>
                    </a:lnTo>
                    <a:cubicBezTo>
                      <a:pt x="346210" y="3811837"/>
                      <a:pt x="335079" y="3822985"/>
                      <a:pt x="323949" y="3833747"/>
                    </a:cubicBezTo>
                    <a:cubicBezTo>
                      <a:pt x="316865" y="3842972"/>
                      <a:pt x="310119" y="3852197"/>
                      <a:pt x="303037" y="3861422"/>
                    </a:cubicBezTo>
                    <a:cubicBezTo>
                      <a:pt x="298990" y="3866034"/>
                      <a:pt x="294941" y="3870261"/>
                      <a:pt x="290894" y="3874873"/>
                    </a:cubicBezTo>
                    <a:cubicBezTo>
                      <a:pt x="266876" y="3886379"/>
                      <a:pt x="207406" y="3945193"/>
                      <a:pt x="158924" y="3930462"/>
                    </a:cubicBezTo>
                    <a:close/>
                  </a:path>
                </a:pathLst>
              </a:cu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81" name="Rounded Rectangle 21">
                <a:extLst>
                  <a:ext uri="{FF2B5EF4-FFF2-40B4-BE49-F238E27FC236}">
                    <a16:creationId xmlns:a16="http://schemas.microsoft.com/office/drawing/2014/main" id="{1642C52C-EFA5-460F-8D93-C89EF282DDA1}"/>
                  </a:ext>
                </a:extLst>
              </p:cNvPr>
              <p:cNvSpPr/>
              <p:nvPr/>
            </p:nvSpPr>
            <p:spPr>
              <a:xfrm rot="18063644">
                <a:off x="1029053" y="3391349"/>
                <a:ext cx="73094" cy="73540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grpSp>
      </p:grpSp>
      <p:grpSp>
        <p:nvGrpSpPr>
          <p:cNvPr id="22" name="Group 89">
            <a:extLst>
              <a:ext uri="{FF2B5EF4-FFF2-40B4-BE49-F238E27FC236}">
                <a16:creationId xmlns:a16="http://schemas.microsoft.com/office/drawing/2014/main" id="{2DC5ED6A-7EB6-43D0-8742-0903038B086C}"/>
              </a:ext>
            </a:extLst>
          </p:cNvPr>
          <p:cNvGrpSpPr/>
          <p:nvPr/>
        </p:nvGrpSpPr>
        <p:grpSpPr>
          <a:xfrm>
            <a:off x="12481805" y="2705102"/>
            <a:ext cx="5196595" cy="2599839"/>
            <a:chOff x="1418442" y="3789040"/>
            <a:chExt cx="1512168" cy="1951826"/>
          </a:xfrm>
        </p:grpSpPr>
        <p:sp>
          <p:nvSpPr>
            <p:cNvPr id="66" name="TextBox 90">
              <a:extLst>
                <a:ext uri="{FF2B5EF4-FFF2-40B4-BE49-F238E27FC236}">
                  <a16:creationId xmlns:a16="http://schemas.microsoft.com/office/drawing/2014/main" id="{1A6A9836-5000-40F8-A835-089A645E5D1C}"/>
                </a:ext>
              </a:extLst>
            </p:cNvPr>
            <p:cNvSpPr txBox="1"/>
            <p:nvPr/>
          </p:nvSpPr>
          <p:spPr>
            <a:xfrm>
              <a:off x="1418442" y="3789040"/>
              <a:ext cx="1506974" cy="346595"/>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ltLang="ko-KR" sz="2400" b="1" dirty="0">
                  <a:solidFill>
                    <a:schemeClr val="accent2"/>
                  </a:solidFill>
                  <a:latin typeface="Assistant Bold" panose="020B0604020202020204" charset="-79"/>
                  <a:cs typeface="Assistant Bold" panose="020B0604020202020204" charset="-79"/>
                </a:rPr>
                <a:t>Marco y conceptos </a:t>
              </a:r>
            </a:p>
          </p:txBody>
        </p:sp>
        <p:sp>
          <p:nvSpPr>
            <p:cNvPr id="67" name="TextBox 91">
              <a:extLst>
                <a:ext uri="{FF2B5EF4-FFF2-40B4-BE49-F238E27FC236}">
                  <a16:creationId xmlns:a16="http://schemas.microsoft.com/office/drawing/2014/main" id="{FB158C3D-8665-4A6C-99F6-11EE6B42CF8E}"/>
                </a:ext>
              </a:extLst>
            </p:cNvPr>
            <p:cNvSpPr txBox="1"/>
            <p:nvPr/>
          </p:nvSpPr>
          <p:spPr>
            <a:xfrm>
              <a:off x="1419255" y="4054107"/>
              <a:ext cx="1511355" cy="1686759"/>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ltLang="ko-KR" sz="2000" dirty="0">
                  <a:solidFill>
                    <a:schemeClr val="tx1">
                      <a:lumMod val="75000"/>
                      <a:lumOff val="25000"/>
                    </a:schemeClr>
                  </a:solidFill>
                  <a:latin typeface="Assistant Bold" panose="020B0604020202020204" charset="-79"/>
                  <a:cs typeface="Assistant Bold" panose="020B0604020202020204" charset="-79"/>
                </a:rPr>
                <a:t>contextualiza la función de monitoreo estratégico con respecto a la política del MCP, los requisitos de elegibilidad del MCP, la nota de orientación sobre el monitoreo estratégico, las funciones básicas del MCP y los documentos marco del MCP.</a:t>
              </a:r>
            </a:p>
          </p:txBody>
        </p:sp>
      </p:grpSp>
      <p:grpSp>
        <p:nvGrpSpPr>
          <p:cNvPr id="23" name="Group 92">
            <a:extLst>
              <a:ext uri="{FF2B5EF4-FFF2-40B4-BE49-F238E27FC236}">
                <a16:creationId xmlns:a16="http://schemas.microsoft.com/office/drawing/2014/main" id="{613F8A06-D05F-437D-85C6-DEFE3B34DE8C}"/>
              </a:ext>
            </a:extLst>
          </p:cNvPr>
          <p:cNvGrpSpPr/>
          <p:nvPr/>
        </p:nvGrpSpPr>
        <p:grpSpPr>
          <a:xfrm>
            <a:off x="11117333" y="2869395"/>
            <a:ext cx="1099843" cy="1131372"/>
            <a:chOff x="6078081" y="1847059"/>
            <a:chExt cx="684000" cy="684000"/>
          </a:xfrm>
        </p:grpSpPr>
        <p:sp>
          <p:nvSpPr>
            <p:cNvPr id="64" name="Oval 93">
              <a:extLst>
                <a:ext uri="{FF2B5EF4-FFF2-40B4-BE49-F238E27FC236}">
                  <a16:creationId xmlns:a16="http://schemas.microsoft.com/office/drawing/2014/main" id="{9D9B2147-8104-4FDE-A04F-B9C6E8F26992}"/>
                </a:ext>
              </a:extLst>
            </p:cNvPr>
            <p:cNvSpPr/>
            <p:nvPr/>
          </p:nvSpPr>
          <p:spPr>
            <a:xfrm>
              <a:off x="6078081" y="1847059"/>
              <a:ext cx="684000" cy="6840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65" name="Oval 94">
              <a:extLst>
                <a:ext uri="{FF2B5EF4-FFF2-40B4-BE49-F238E27FC236}">
                  <a16:creationId xmlns:a16="http://schemas.microsoft.com/office/drawing/2014/main" id="{CFC512BF-422B-460C-ADFD-73F9B0F9BBBB}"/>
                </a:ext>
              </a:extLst>
            </p:cNvPr>
            <p:cNvSpPr/>
            <p:nvPr/>
          </p:nvSpPr>
          <p:spPr>
            <a:xfrm>
              <a:off x="6150081" y="1919059"/>
              <a:ext cx="540000" cy="5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grpSp>
      <p:sp>
        <p:nvSpPr>
          <p:cNvPr id="24" name="Text Placeholder 14">
            <a:extLst>
              <a:ext uri="{FF2B5EF4-FFF2-40B4-BE49-F238E27FC236}">
                <a16:creationId xmlns:a16="http://schemas.microsoft.com/office/drawing/2014/main" id="{0C63B64B-E4E3-4E04-9E4A-AFAB03CA80A5}"/>
              </a:ext>
            </a:extLst>
          </p:cNvPr>
          <p:cNvSpPr txBox="1">
            <a:spLocks/>
          </p:cNvSpPr>
          <p:nvPr/>
        </p:nvSpPr>
        <p:spPr>
          <a:xfrm>
            <a:off x="11268804" y="3062140"/>
            <a:ext cx="796905" cy="74588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s-ES" sz="2400" b="1">
                <a:solidFill>
                  <a:schemeClr val="bg1"/>
                </a:solidFill>
                <a:latin typeface="Assistant Bold" panose="020B0604020202020204" charset="-79"/>
                <a:cs typeface="Assistant Bold" panose="020B0604020202020204" charset="-79"/>
              </a:rPr>
              <a:t>04</a:t>
            </a:r>
          </a:p>
        </p:txBody>
      </p:sp>
      <p:grpSp>
        <p:nvGrpSpPr>
          <p:cNvPr id="25" name="Group 96">
            <a:extLst>
              <a:ext uri="{FF2B5EF4-FFF2-40B4-BE49-F238E27FC236}">
                <a16:creationId xmlns:a16="http://schemas.microsoft.com/office/drawing/2014/main" id="{B91B3DF3-EA0A-46E9-806C-31350939A356}"/>
              </a:ext>
            </a:extLst>
          </p:cNvPr>
          <p:cNvGrpSpPr/>
          <p:nvPr/>
        </p:nvGrpSpPr>
        <p:grpSpPr>
          <a:xfrm>
            <a:off x="11280836" y="5411740"/>
            <a:ext cx="6551551" cy="2034393"/>
            <a:chOff x="1408574" y="3751424"/>
            <a:chExt cx="1522036" cy="1527318"/>
          </a:xfrm>
        </p:grpSpPr>
        <p:sp>
          <p:nvSpPr>
            <p:cNvPr id="62" name="TextBox 97">
              <a:extLst>
                <a:ext uri="{FF2B5EF4-FFF2-40B4-BE49-F238E27FC236}">
                  <a16:creationId xmlns:a16="http://schemas.microsoft.com/office/drawing/2014/main" id="{70BCF122-4589-4427-B018-06B1C7FB9FBC}"/>
                </a:ext>
              </a:extLst>
            </p:cNvPr>
            <p:cNvSpPr txBox="1"/>
            <p:nvPr/>
          </p:nvSpPr>
          <p:spPr>
            <a:xfrm>
              <a:off x="1408574" y="3751424"/>
              <a:ext cx="1516843" cy="346594"/>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ltLang="ko-KR" sz="2400" b="1" dirty="0">
                  <a:solidFill>
                    <a:schemeClr val="accent2"/>
                  </a:solidFill>
                  <a:latin typeface="Assistant Bold" panose="020B0604020202020204" charset="-79"/>
                  <a:cs typeface="Assistant Bold" panose="020B0604020202020204" charset="-79"/>
                </a:rPr>
                <a:t>Proceso del ME en el MCP</a:t>
              </a:r>
            </a:p>
          </p:txBody>
        </p:sp>
        <p:sp>
          <p:nvSpPr>
            <p:cNvPr id="63" name="TextBox 98">
              <a:extLst>
                <a:ext uri="{FF2B5EF4-FFF2-40B4-BE49-F238E27FC236}">
                  <a16:creationId xmlns:a16="http://schemas.microsoft.com/office/drawing/2014/main" id="{07F91C2B-EE4A-4BCB-82B5-7E36CCCD4F6F}"/>
                </a:ext>
              </a:extLst>
            </p:cNvPr>
            <p:cNvSpPr txBox="1"/>
            <p:nvPr/>
          </p:nvSpPr>
          <p:spPr>
            <a:xfrm>
              <a:off x="1419255" y="4054109"/>
              <a:ext cx="1511355" cy="1224633"/>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ltLang="ko-KR" sz="2000" dirty="0">
                  <a:solidFill>
                    <a:schemeClr val="tx1">
                      <a:lumMod val="75000"/>
                      <a:lumOff val="25000"/>
                    </a:schemeClr>
                  </a:solidFill>
                  <a:latin typeface="Assistant Bold" panose="020B0604020202020204" charset="-79"/>
                  <a:cs typeface="Assistant Bold" panose="020B0604020202020204" charset="-79"/>
                </a:rPr>
                <a:t>información sobre quién realiza estas actividades y cuán-do se realizarán y finalizarán. </a:t>
              </a:r>
              <a:r>
                <a:rPr lang="es-ES" altLang="ko-KR" sz="2000" dirty="0">
                  <a:solidFill>
                    <a:schemeClr val="tx1">
                      <a:lumMod val="75000"/>
                      <a:lumOff val="25000"/>
                    </a:schemeClr>
                  </a:solidFill>
                  <a:highlight>
                    <a:srgbClr val="FFFF00"/>
                  </a:highlight>
                  <a:latin typeface="Assistant Bold" panose="020B0604020202020204" charset="-79"/>
                  <a:cs typeface="Assistant Bold" panose="020B0604020202020204" charset="-79"/>
                </a:rPr>
                <a:t>Actividades específicas y los indicadores y cuestiones clave que deben abordarse</a:t>
              </a:r>
              <a:r>
                <a:rPr lang="es-ES" altLang="ko-KR" sz="2000" dirty="0">
                  <a:solidFill>
                    <a:schemeClr val="tx1">
                      <a:lumMod val="75000"/>
                      <a:lumOff val="25000"/>
                    </a:schemeClr>
                  </a:solidFill>
                  <a:latin typeface="Assistant Bold" panose="020B0604020202020204" charset="-79"/>
                  <a:cs typeface="Assistant Bold" panose="020B0604020202020204" charset="-79"/>
                </a:rPr>
                <a:t>, así como las acciones de monitoreo estratégico específicas durante las diferentes etapas del ciclo de financiamiento</a:t>
              </a:r>
            </a:p>
          </p:txBody>
        </p:sp>
      </p:grpSp>
      <p:grpSp>
        <p:nvGrpSpPr>
          <p:cNvPr id="26" name="Group 99">
            <a:extLst>
              <a:ext uri="{FF2B5EF4-FFF2-40B4-BE49-F238E27FC236}">
                <a16:creationId xmlns:a16="http://schemas.microsoft.com/office/drawing/2014/main" id="{90A873CC-D9F7-4FF7-8784-45D026629651}"/>
              </a:ext>
            </a:extLst>
          </p:cNvPr>
          <p:cNvGrpSpPr/>
          <p:nvPr/>
        </p:nvGrpSpPr>
        <p:grpSpPr>
          <a:xfrm>
            <a:off x="10011881" y="5411743"/>
            <a:ext cx="1099843" cy="1131372"/>
            <a:chOff x="6078081" y="1847059"/>
            <a:chExt cx="684000" cy="684000"/>
          </a:xfrm>
        </p:grpSpPr>
        <p:sp>
          <p:nvSpPr>
            <p:cNvPr id="60" name="Oval 100">
              <a:extLst>
                <a:ext uri="{FF2B5EF4-FFF2-40B4-BE49-F238E27FC236}">
                  <a16:creationId xmlns:a16="http://schemas.microsoft.com/office/drawing/2014/main" id="{82D92119-CFAB-4A15-B5E5-A1090CD41575}"/>
                </a:ext>
              </a:extLst>
            </p:cNvPr>
            <p:cNvSpPr/>
            <p:nvPr/>
          </p:nvSpPr>
          <p:spPr>
            <a:xfrm>
              <a:off x="6078081" y="1847059"/>
              <a:ext cx="684000" cy="6840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61" name="Oval 101">
              <a:extLst>
                <a:ext uri="{FF2B5EF4-FFF2-40B4-BE49-F238E27FC236}">
                  <a16:creationId xmlns:a16="http://schemas.microsoft.com/office/drawing/2014/main" id="{20E06FDB-399C-40D0-B4AD-A4DF6D0C9317}"/>
                </a:ext>
              </a:extLst>
            </p:cNvPr>
            <p:cNvSpPr/>
            <p:nvPr/>
          </p:nvSpPr>
          <p:spPr>
            <a:xfrm>
              <a:off x="6150081" y="1919059"/>
              <a:ext cx="540000" cy="5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grpSp>
      <p:sp>
        <p:nvSpPr>
          <p:cNvPr id="27" name="Text Placeholder 14">
            <a:extLst>
              <a:ext uri="{FF2B5EF4-FFF2-40B4-BE49-F238E27FC236}">
                <a16:creationId xmlns:a16="http://schemas.microsoft.com/office/drawing/2014/main" id="{03145CA9-2132-41A3-AAEE-DEA4EA32A468}"/>
              </a:ext>
            </a:extLst>
          </p:cNvPr>
          <p:cNvSpPr txBox="1">
            <a:spLocks/>
          </p:cNvSpPr>
          <p:nvPr/>
        </p:nvSpPr>
        <p:spPr>
          <a:xfrm>
            <a:off x="10163353" y="5604488"/>
            <a:ext cx="796905" cy="74588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s-ES" sz="2400" b="1">
                <a:solidFill>
                  <a:schemeClr val="bg1"/>
                </a:solidFill>
                <a:latin typeface="Assistant Bold" panose="020B0604020202020204" charset="-79"/>
                <a:cs typeface="Assistant Bold" panose="020B0604020202020204" charset="-79"/>
              </a:rPr>
              <a:t>05</a:t>
            </a:r>
          </a:p>
        </p:txBody>
      </p:sp>
      <p:grpSp>
        <p:nvGrpSpPr>
          <p:cNvPr id="28" name="Group 103">
            <a:extLst>
              <a:ext uri="{FF2B5EF4-FFF2-40B4-BE49-F238E27FC236}">
                <a16:creationId xmlns:a16="http://schemas.microsoft.com/office/drawing/2014/main" id="{E03F6E56-CA0F-4A9E-9150-DB556B8870C1}"/>
              </a:ext>
            </a:extLst>
          </p:cNvPr>
          <p:cNvGrpSpPr/>
          <p:nvPr/>
        </p:nvGrpSpPr>
        <p:grpSpPr>
          <a:xfrm>
            <a:off x="10200572" y="7789797"/>
            <a:ext cx="6850189" cy="1676509"/>
            <a:chOff x="1418442" y="3789040"/>
            <a:chExt cx="2355628" cy="1258637"/>
          </a:xfrm>
        </p:grpSpPr>
        <p:sp>
          <p:nvSpPr>
            <p:cNvPr id="58" name="TextBox 104">
              <a:extLst>
                <a:ext uri="{FF2B5EF4-FFF2-40B4-BE49-F238E27FC236}">
                  <a16:creationId xmlns:a16="http://schemas.microsoft.com/office/drawing/2014/main" id="{41D68160-B54B-40A9-9FDB-2F257197595D}"/>
                </a:ext>
              </a:extLst>
            </p:cNvPr>
            <p:cNvSpPr txBox="1"/>
            <p:nvPr/>
          </p:nvSpPr>
          <p:spPr>
            <a:xfrm>
              <a:off x="1418442" y="3789040"/>
              <a:ext cx="1506974" cy="346595"/>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ltLang="ko-KR" sz="2400" b="1" dirty="0">
                  <a:solidFill>
                    <a:schemeClr val="accent2"/>
                  </a:solidFill>
                  <a:latin typeface="Assistant Bold" panose="020B0604020202020204" charset="-79"/>
                  <a:cs typeface="Assistant Bold" panose="020B0604020202020204" charset="-79"/>
                </a:rPr>
                <a:t>Rol de ME</a:t>
              </a:r>
            </a:p>
          </p:txBody>
        </p:sp>
        <p:sp>
          <p:nvSpPr>
            <p:cNvPr id="59" name="TextBox 105">
              <a:extLst>
                <a:ext uri="{FF2B5EF4-FFF2-40B4-BE49-F238E27FC236}">
                  <a16:creationId xmlns:a16="http://schemas.microsoft.com/office/drawing/2014/main" id="{B82F5C6B-E271-4B44-846F-D606836386B0}"/>
                </a:ext>
              </a:extLst>
            </p:cNvPr>
            <p:cNvSpPr txBox="1"/>
            <p:nvPr/>
          </p:nvSpPr>
          <p:spPr>
            <a:xfrm>
              <a:off x="1419255" y="4054107"/>
              <a:ext cx="2354815" cy="993570"/>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altLang="ko-KR" sz="2000" dirty="0">
                  <a:solidFill>
                    <a:schemeClr val="tx1">
                      <a:lumMod val="75000"/>
                      <a:lumOff val="25000"/>
                    </a:schemeClr>
                  </a:solidFill>
                  <a:latin typeface="Assistant Bold" panose="020B0604020202020204" charset="-79"/>
                  <a:cs typeface="Assistant Bold" panose="020B0604020202020204" charset="-79"/>
                </a:rPr>
                <a:t>describe las </a:t>
              </a:r>
              <a:r>
                <a:rPr lang="es-ES" altLang="ko-KR" sz="2000" dirty="0">
                  <a:solidFill>
                    <a:schemeClr val="tx1">
                      <a:lumMod val="75000"/>
                      <a:lumOff val="25000"/>
                    </a:schemeClr>
                  </a:solidFill>
                  <a:highlight>
                    <a:srgbClr val="FFFF00"/>
                  </a:highlight>
                  <a:latin typeface="Assistant Bold" panose="020B0604020202020204" charset="-79"/>
                  <a:cs typeface="Assistant Bold" panose="020B0604020202020204" charset="-79"/>
                </a:rPr>
                <a:t>funciones del comité de monitoreo estratégico, los oficiales de monitoreo estratégico</a:t>
              </a:r>
              <a:r>
                <a:rPr lang="es-ES" altLang="ko-KR" sz="2000" dirty="0">
                  <a:solidFill>
                    <a:schemeClr val="tx1">
                      <a:lumMod val="75000"/>
                      <a:lumOff val="25000"/>
                    </a:schemeClr>
                  </a:solidFill>
                  <a:latin typeface="Assistant Bold" panose="020B0604020202020204" charset="-79"/>
                  <a:cs typeface="Assistant Bold" panose="020B0604020202020204" charset="-79"/>
                </a:rPr>
                <a:t>/transición, la Secretaría del MCP, los receptores principales y los miembros del MCP, entre otros.</a:t>
              </a:r>
            </a:p>
          </p:txBody>
        </p:sp>
      </p:grpSp>
      <p:grpSp>
        <p:nvGrpSpPr>
          <p:cNvPr id="29" name="Group 106">
            <a:extLst>
              <a:ext uri="{FF2B5EF4-FFF2-40B4-BE49-F238E27FC236}">
                <a16:creationId xmlns:a16="http://schemas.microsoft.com/office/drawing/2014/main" id="{5EE4104D-AA40-4B1D-B88B-866E592EDBEE}"/>
              </a:ext>
            </a:extLst>
          </p:cNvPr>
          <p:cNvGrpSpPr/>
          <p:nvPr/>
        </p:nvGrpSpPr>
        <p:grpSpPr>
          <a:xfrm>
            <a:off x="8836100" y="7954089"/>
            <a:ext cx="1099843" cy="1131372"/>
            <a:chOff x="6078081" y="1847059"/>
            <a:chExt cx="684000" cy="684000"/>
          </a:xfrm>
        </p:grpSpPr>
        <p:sp>
          <p:nvSpPr>
            <p:cNvPr id="56" name="Oval 107">
              <a:extLst>
                <a:ext uri="{FF2B5EF4-FFF2-40B4-BE49-F238E27FC236}">
                  <a16:creationId xmlns:a16="http://schemas.microsoft.com/office/drawing/2014/main" id="{2C77022E-5D15-432D-A80D-A408733F044C}"/>
                </a:ext>
              </a:extLst>
            </p:cNvPr>
            <p:cNvSpPr/>
            <p:nvPr/>
          </p:nvSpPr>
          <p:spPr>
            <a:xfrm>
              <a:off x="6078081" y="1847059"/>
              <a:ext cx="684000" cy="684000"/>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57" name="Oval 108">
              <a:extLst>
                <a:ext uri="{FF2B5EF4-FFF2-40B4-BE49-F238E27FC236}">
                  <a16:creationId xmlns:a16="http://schemas.microsoft.com/office/drawing/2014/main" id="{64734E0A-F394-44DB-B677-4AC37A400BE7}"/>
                </a:ext>
              </a:extLst>
            </p:cNvPr>
            <p:cNvSpPr/>
            <p:nvPr/>
          </p:nvSpPr>
          <p:spPr>
            <a:xfrm>
              <a:off x="6150081" y="1919059"/>
              <a:ext cx="540000" cy="5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grpSp>
      <p:sp>
        <p:nvSpPr>
          <p:cNvPr id="30" name="Text Placeholder 14">
            <a:extLst>
              <a:ext uri="{FF2B5EF4-FFF2-40B4-BE49-F238E27FC236}">
                <a16:creationId xmlns:a16="http://schemas.microsoft.com/office/drawing/2014/main" id="{6F287571-A013-4A0A-B838-1D90B34B4D9D}"/>
              </a:ext>
            </a:extLst>
          </p:cNvPr>
          <p:cNvSpPr txBox="1">
            <a:spLocks/>
          </p:cNvSpPr>
          <p:nvPr/>
        </p:nvSpPr>
        <p:spPr>
          <a:xfrm>
            <a:off x="8987571" y="8146834"/>
            <a:ext cx="796905" cy="745887"/>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s-ES" sz="2400" b="1">
                <a:solidFill>
                  <a:schemeClr val="bg1"/>
                </a:solidFill>
                <a:latin typeface="Assistant Bold" panose="020B0604020202020204" charset="-79"/>
                <a:cs typeface="Assistant Bold" panose="020B0604020202020204" charset="-79"/>
              </a:rPr>
              <a:t>06</a:t>
            </a:r>
          </a:p>
        </p:txBody>
      </p:sp>
      <p:grpSp>
        <p:nvGrpSpPr>
          <p:cNvPr id="32" name="Group 110">
            <a:extLst>
              <a:ext uri="{FF2B5EF4-FFF2-40B4-BE49-F238E27FC236}">
                <a16:creationId xmlns:a16="http://schemas.microsoft.com/office/drawing/2014/main" id="{88B8895D-24D9-4C27-A996-33B0E130805B}"/>
              </a:ext>
            </a:extLst>
          </p:cNvPr>
          <p:cNvGrpSpPr/>
          <p:nvPr/>
        </p:nvGrpSpPr>
        <p:grpSpPr>
          <a:xfrm>
            <a:off x="3083659" y="2705104"/>
            <a:ext cx="4347833" cy="1060958"/>
            <a:chOff x="1586278" y="1610533"/>
            <a:chExt cx="1992330" cy="641429"/>
          </a:xfrm>
        </p:grpSpPr>
        <p:sp>
          <p:nvSpPr>
            <p:cNvPr id="54" name="TextBox 111">
              <a:extLst>
                <a:ext uri="{FF2B5EF4-FFF2-40B4-BE49-F238E27FC236}">
                  <a16:creationId xmlns:a16="http://schemas.microsoft.com/office/drawing/2014/main" id="{1665A3DA-A683-48D4-953E-81744BB9214E}"/>
                </a:ext>
              </a:extLst>
            </p:cNvPr>
            <p:cNvSpPr txBox="1"/>
            <p:nvPr/>
          </p:nvSpPr>
          <p:spPr>
            <a:xfrm>
              <a:off x="1586278" y="1610533"/>
              <a:ext cx="1985487" cy="27911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altLang="ko-KR" sz="2400" b="1" dirty="0">
                  <a:solidFill>
                    <a:schemeClr val="accent1"/>
                  </a:solidFill>
                  <a:latin typeface="Assistant Bold" panose="020B0604020202020204" charset="-79"/>
                  <a:cs typeface="Assistant Bold" panose="020B0604020202020204" charset="-79"/>
                </a:rPr>
                <a:t>Portada</a:t>
              </a:r>
            </a:p>
          </p:txBody>
        </p:sp>
        <p:sp>
          <p:nvSpPr>
            <p:cNvPr id="55" name="TextBox 112">
              <a:extLst>
                <a:ext uri="{FF2B5EF4-FFF2-40B4-BE49-F238E27FC236}">
                  <a16:creationId xmlns:a16="http://schemas.microsoft.com/office/drawing/2014/main" id="{31387CB9-FCCE-4CB2-90D5-E2D419B0C438}"/>
                </a:ext>
              </a:extLst>
            </p:cNvPr>
            <p:cNvSpPr txBox="1"/>
            <p:nvPr/>
          </p:nvSpPr>
          <p:spPr>
            <a:xfrm>
              <a:off x="1587349" y="1823991"/>
              <a:ext cx="1991259" cy="42797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altLang="ko-KR" sz="2000">
                  <a:solidFill>
                    <a:schemeClr val="tx1">
                      <a:lumMod val="75000"/>
                      <a:lumOff val="25000"/>
                    </a:schemeClr>
                  </a:solidFill>
                  <a:latin typeface="Assistant Bold" panose="020B0604020202020204" charset="-79"/>
                  <a:cs typeface="Assistant Bold" panose="020B0604020202020204" charset="-79"/>
                </a:rPr>
                <a:t>incluida la fecha de publicación/aprobación. </a:t>
              </a:r>
            </a:p>
          </p:txBody>
        </p:sp>
      </p:grpSp>
      <p:grpSp>
        <p:nvGrpSpPr>
          <p:cNvPr id="33" name="Group 113">
            <a:extLst>
              <a:ext uri="{FF2B5EF4-FFF2-40B4-BE49-F238E27FC236}">
                <a16:creationId xmlns:a16="http://schemas.microsoft.com/office/drawing/2014/main" id="{A61CDF03-82C1-499F-8807-1D2D941C8AD4}"/>
              </a:ext>
            </a:extLst>
          </p:cNvPr>
          <p:cNvGrpSpPr/>
          <p:nvPr/>
        </p:nvGrpSpPr>
        <p:grpSpPr>
          <a:xfrm>
            <a:off x="7714459" y="2869392"/>
            <a:ext cx="1099843" cy="1131372"/>
            <a:chOff x="3754587" y="1709861"/>
            <a:chExt cx="684000" cy="684000"/>
          </a:xfrm>
        </p:grpSpPr>
        <p:sp>
          <p:nvSpPr>
            <p:cNvPr id="51" name="Oval 114">
              <a:extLst>
                <a:ext uri="{FF2B5EF4-FFF2-40B4-BE49-F238E27FC236}">
                  <a16:creationId xmlns:a16="http://schemas.microsoft.com/office/drawing/2014/main" id="{73D2031C-C00B-45F4-9D44-78CB7B14FB79}"/>
                </a:ext>
              </a:extLst>
            </p:cNvPr>
            <p:cNvSpPr/>
            <p:nvPr/>
          </p:nvSpPr>
          <p:spPr>
            <a:xfrm>
              <a:off x="3754587" y="1709861"/>
              <a:ext cx="684000" cy="6840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52" name="Oval 115">
              <a:extLst>
                <a:ext uri="{FF2B5EF4-FFF2-40B4-BE49-F238E27FC236}">
                  <a16:creationId xmlns:a16="http://schemas.microsoft.com/office/drawing/2014/main" id="{F65C1E2E-354C-47A0-B189-CDB5A0EA4829}"/>
                </a:ext>
              </a:extLst>
            </p:cNvPr>
            <p:cNvSpPr/>
            <p:nvPr/>
          </p:nvSpPr>
          <p:spPr>
            <a:xfrm>
              <a:off x="3826587" y="1781861"/>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53" name="Text Placeholder 14">
              <a:extLst>
                <a:ext uri="{FF2B5EF4-FFF2-40B4-BE49-F238E27FC236}">
                  <a16:creationId xmlns:a16="http://schemas.microsoft.com/office/drawing/2014/main" id="{5A32E862-EF60-4065-B4A6-1ADAF1846E8B}"/>
                </a:ext>
              </a:extLst>
            </p:cNvPr>
            <p:cNvSpPr txBox="1">
              <a:spLocks/>
            </p:cNvSpPr>
            <p:nvPr/>
          </p:nvSpPr>
          <p:spPr>
            <a:xfrm>
              <a:off x="3840276" y="1826389"/>
              <a:ext cx="495601" cy="45094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s-ES" sz="2400" b="1">
                  <a:solidFill>
                    <a:schemeClr val="bg1"/>
                  </a:solidFill>
                  <a:latin typeface="Assistant Bold" panose="020B0604020202020204" charset="-79"/>
                  <a:cs typeface="Assistant Bold" panose="020B0604020202020204" charset="-79"/>
                </a:rPr>
                <a:t>01</a:t>
              </a:r>
            </a:p>
          </p:txBody>
        </p:sp>
      </p:grpSp>
      <p:grpSp>
        <p:nvGrpSpPr>
          <p:cNvPr id="34" name="Group 117">
            <a:extLst>
              <a:ext uri="{FF2B5EF4-FFF2-40B4-BE49-F238E27FC236}">
                <a16:creationId xmlns:a16="http://schemas.microsoft.com/office/drawing/2014/main" id="{B4A9F2EE-75FB-4478-A158-44D78BB083F4}"/>
              </a:ext>
            </a:extLst>
          </p:cNvPr>
          <p:cNvGrpSpPr/>
          <p:nvPr/>
        </p:nvGrpSpPr>
        <p:grpSpPr>
          <a:xfrm>
            <a:off x="1672757" y="5713409"/>
            <a:ext cx="4347833" cy="753181"/>
            <a:chOff x="1586278" y="1610533"/>
            <a:chExt cx="1992330" cy="455355"/>
          </a:xfrm>
        </p:grpSpPr>
        <p:sp>
          <p:nvSpPr>
            <p:cNvPr id="49" name="TextBox 118">
              <a:extLst>
                <a:ext uri="{FF2B5EF4-FFF2-40B4-BE49-F238E27FC236}">
                  <a16:creationId xmlns:a16="http://schemas.microsoft.com/office/drawing/2014/main" id="{5C8F422A-7ABF-4019-9736-5ADCBC2ABC90}"/>
                </a:ext>
              </a:extLst>
            </p:cNvPr>
            <p:cNvSpPr txBox="1"/>
            <p:nvPr/>
          </p:nvSpPr>
          <p:spPr>
            <a:xfrm>
              <a:off x="1586278" y="1610533"/>
              <a:ext cx="1985487" cy="27911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altLang="ko-KR" sz="2400" b="1" dirty="0">
                  <a:solidFill>
                    <a:schemeClr val="accent1"/>
                  </a:solidFill>
                  <a:latin typeface="Assistant Bold" panose="020B0604020202020204" charset="-79"/>
                  <a:cs typeface="Assistant Bold" panose="020B0604020202020204" charset="-79"/>
                </a:rPr>
                <a:t>Acrónimos</a:t>
              </a:r>
            </a:p>
          </p:txBody>
        </p:sp>
        <p:sp>
          <p:nvSpPr>
            <p:cNvPr id="50" name="TextBox 119">
              <a:extLst>
                <a:ext uri="{FF2B5EF4-FFF2-40B4-BE49-F238E27FC236}">
                  <a16:creationId xmlns:a16="http://schemas.microsoft.com/office/drawing/2014/main" id="{D18CAA47-6BBC-47EC-BB23-A7E7E30BDFDB}"/>
                </a:ext>
              </a:extLst>
            </p:cNvPr>
            <p:cNvSpPr txBox="1"/>
            <p:nvPr/>
          </p:nvSpPr>
          <p:spPr>
            <a:xfrm>
              <a:off x="1587349" y="1823991"/>
              <a:ext cx="1991259" cy="241897"/>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altLang="ko-KR" sz="2000">
                  <a:solidFill>
                    <a:schemeClr val="tx1">
                      <a:lumMod val="75000"/>
                      <a:lumOff val="25000"/>
                    </a:schemeClr>
                  </a:solidFill>
                  <a:latin typeface="Assistant Bold" panose="020B0604020202020204" charset="-79"/>
                  <a:cs typeface="Assistant Bold" panose="020B0604020202020204" charset="-79"/>
                </a:rPr>
                <a:t> </a:t>
              </a:r>
            </a:p>
          </p:txBody>
        </p:sp>
      </p:grpSp>
      <p:grpSp>
        <p:nvGrpSpPr>
          <p:cNvPr id="35" name="Group 120">
            <a:extLst>
              <a:ext uri="{FF2B5EF4-FFF2-40B4-BE49-F238E27FC236}">
                <a16:creationId xmlns:a16="http://schemas.microsoft.com/office/drawing/2014/main" id="{9FB5D358-D46B-43B6-8E4C-7956FC6A9139}"/>
              </a:ext>
            </a:extLst>
          </p:cNvPr>
          <p:cNvGrpSpPr/>
          <p:nvPr/>
        </p:nvGrpSpPr>
        <p:grpSpPr>
          <a:xfrm>
            <a:off x="6209244" y="5411740"/>
            <a:ext cx="1099843" cy="1131372"/>
            <a:chOff x="3754587" y="1709861"/>
            <a:chExt cx="684000" cy="684000"/>
          </a:xfrm>
        </p:grpSpPr>
        <p:sp>
          <p:nvSpPr>
            <p:cNvPr id="46" name="Oval 121">
              <a:extLst>
                <a:ext uri="{FF2B5EF4-FFF2-40B4-BE49-F238E27FC236}">
                  <a16:creationId xmlns:a16="http://schemas.microsoft.com/office/drawing/2014/main" id="{92FC485A-EB5E-4B41-BAD3-AECA922F6E39}"/>
                </a:ext>
              </a:extLst>
            </p:cNvPr>
            <p:cNvSpPr/>
            <p:nvPr/>
          </p:nvSpPr>
          <p:spPr>
            <a:xfrm>
              <a:off x="3754587" y="1709861"/>
              <a:ext cx="684000" cy="6840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47" name="Oval 122">
              <a:extLst>
                <a:ext uri="{FF2B5EF4-FFF2-40B4-BE49-F238E27FC236}">
                  <a16:creationId xmlns:a16="http://schemas.microsoft.com/office/drawing/2014/main" id="{7D256867-D5ED-4076-BFFE-33218B0A5CE1}"/>
                </a:ext>
              </a:extLst>
            </p:cNvPr>
            <p:cNvSpPr/>
            <p:nvPr/>
          </p:nvSpPr>
          <p:spPr>
            <a:xfrm>
              <a:off x="3826587" y="1781861"/>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48" name="Text Placeholder 14">
              <a:extLst>
                <a:ext uri="{FF2B5EF4-FFF2-40B4-BE49-F238E27FC236}">
                  <a16:creationId xmlns:a16="http://schemas.microsoft.com/office/drawing/2014/main" id="{C3A07A06-3A12-425D-A38F-43A8C201AE93}"/>
                </a:ext>
              </a:extLst>
            </p:cNvPr>
            <p:cNvSpPr txBox="1">
              <a:spLocks/>
            </p:cNvSpPr>
            <p:nvPr/>
          </p:nvSpPr>
          <p:spPr>
            <a:xfrm>
              <a:off x="3840276" y="1826389"/>
              <a:ext cx="495601" cy="45094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s-ES" sz="2400" b="1">
                  <a:solidFill>
                    <a:schemeClr val="bg1"/>
                  </a:solidFill>
                  <a:latin typeface="Assistant Bold" panose="020B0604020202020204" charset="-79"/>
                  <a:cs typeface="Assistant Bold" panose="020B0604020202020204" charset="-79"/>
                </a:rPr>
                <a:t>02</a:t>
              </a:r>
            </a:p>
          </p:txBody>
        </p:sp>
      </p:grpSp>
      <p:grpSp>
        <p:nvGrpSpPr>
          <p:cNvPr id="38" name="Group 124">
            <a:extLst>
              <a:ext uri="{FF2B5EF4-FFF2-40B4-BE49-F238E27FC236}">
                <a16:creationId xmlns:a16="http://schemas.microsoft.com/office/drawing/2014/main" id="{DE95B0D4-2F00-40FF-804B-1FAC07203CCF}"/>
              </a:ext>
            </a:extLst>
          </p:cNvPr>
          <p:cNvGrpSpPr/>
          <p:nvPr/>
        </p:nvGrpSpPr>
        <p:grpSpPr>
          <a:xfrm>
            <a:off x="304800" y="7789800"/>
            <a:ext cx="4347833" cy="1060958"/>
            <a:chOff x="1586278" y="1610533"/>
            <a:chExt cx="1992330" cy="641429"/>
          </a:xfrm>
        </p:grpSpPr>
        <p:sp>
          <p:nvSpPr>
            <p:cNvPr id="44" name="TextBox 125">
              <a:extLst>
                <a:ext uri="{FF2B5EF4-FFF2-40B4-BE49-F238E27FC236}">
                  <a16:creationId xmlns:a16="http://schemas.microsoft.com/office/drawing/2014/main" id="{C5EC46D8-6B29-484E-AB10-30A55B571DC5}"/>
                </a:ext>
              </a:extLst>
            </p:cNvPr>
            <p:cNvSpPr txBox="1"/>
            <p:nvPr/>
          </p:nvSpPr>
          <p:spPr>
            <a:xfrm>
              <a:off x="1586278" y="1610533"/>
              <a:ext cx="1985487" cy="27911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altLang="ko-KR" sz="2400" b="1" dirty="0">
                  <a:solidFill>
                    <a:schemeClr val="accent1"/>
                  </a:solidFill>
                  <a:latin typeface="Assistant Bold" panose="020B0604020202020204" charset="-79"/>
                  <a:cs typeface="Assistant Bold" panose="020B0604020202020204" charset="-79"/>
                </a:rPr>
                <a:t>Introducción</a:t>
              </a:r>
            </a:p>
          </p:txBody>
        </p:sp>
        <p:sp>
          <p:nvSpPr>
            <p:cNvPr id="45" name="TextBox 126">
              <a:extLst>
                <a:ext uri="{FF2B5EF4-FFF2-40B4-BE49-F238E27FC236}">
                  <a16:creationId xmlns:a16="http://schemas.microsoft.com/office/drawing/2014/main" id="{C5C81FD9-B41A-4542-8ABB-0D2BA4B0F4E0}"/>
                </a:ext>
              </a:extLst>
            </p:cNvPr>
            <p:cNvSpPr txBox="1"/>
            <p:nvPr/>
          </p:nvSpPr>
          <p:spPr>
            <a:xfrm>
              <a:off x="1587349" y="1823991"/>
              <a:ext cx="1991259" cy="42797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altLang="ko-KR" sz="2000" dirty="0">
                  <a:solidFill>
                    <a:schemeClr val="tx1">
                      <a:lumMod val="75000"/>
                      <a:lumOff val="25000"/>
                    </a:schemeClr>
                  </a:solidFill>
                  <a:latin typeface="Assistant Bold" panose="020B0604020202020204" charset="-79"/>
                  <a:cs typeface="Assistant Bold" panose="020B0604020202020204" charset="-79"/>
                </a:rPr>
                <a:t>describe el objetivo y los contenidos del plan. </a:t>
              </a:r>
            </a:p>
          </p:txBody>
        </p:sp>
      </p:grpSp>
      <p:grpSp>
        <p:nvGrpSpPr>
          <p:cNvPr id="40" name="Group 127">
            <a:extLst>
              <a:ext uri="{FF2B5EF4-FFF2-40B4-BE49-F238E27FC236}">
                <a16:creationId xmlns:a16="http://schemas.microsoft.com/office/drawing/2014/main" id="{CA754D9D-329A-401F-8A0D-D4AC31945BCF}"/>
              </a:ext>
            </a:extLst>
          </p:cNvPr>
          <p:cNvGrpSpPr/>
          <p:nvPr/>
        </p:nvGrpSpPr>
        <p:grpSpPr>
          <a:xfrm>
            <a:off x="4935600" y="7954089"/>
            <a:ext cx="1099843" cy="1131372"/>
            <a:chOff x="3754587" y="1709861"/>
            <a:chExt cx="684000" cy="684000"/>
          </a:xfrm>
        </p:grpSpPr>
        <p:sp>
          <p:nvSpPr>
            <p:cNvPr id="41" name="Oval 128">
              <a:extLst>
                <a:ext uri="{FF2B5EF4-FFF2-40B4-BE49-F238E27FC236}">
                  <a16:creationId xmlns:a16="http://schemas.microsoft.com/office/drawing/2014/main" id="{EF33F3BE-E109-4F14-9EA4-BD5C4DBB3CDE}"/>
                </a:ext>
              </a:extLst>
            </p:cNvPr>
            <p:cNvSpPr/>
            <p:nvPr/>
          </p:nvSpPr>
          <p:spPr>
            <a:xfrm>
              <a:off x="3754587" y="1709861"/>
              <a:ext cx="684000" cy="6840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42" name="Oval 129">
              <a:extLst>
                <a:ext uri="{FF2B5EF4-FFF2-40B4-BE49-F238E27FC236}">
                  <a16:creationId xmlns:a16="http://schemas.microsoft.com/office/drawing/2014/main" id="{AE18A415-EB97-4986-9188-5B0D4BCC4B3E}"/>
                </a:ext>
              </a:extLst>
            </p:cNvPr>
            <p:cNvSpPr/>
            <p:nvPr/>
          </p:nvSpPr>
          <p:spPr>
            <a:xfrm>
              <a:off x="3826587" y="1781861"/>
              <a:ext cx="54000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ltLang="ko-KR" sz="4000">
                <a:latin typeface="Assistant Bold" panose="020B0604020202020204" charset="-79"/>
                <a:cs typeface="Assistant Bold" panose="020B0604020202020204" charset="-79"/>
              </a:endParaRPr>
            </a:p>
          </p:txBody>
        </p:sp>
        <p:sp>
          <p:nvSpPr>
            <p:cNvPr id="43" name="Text Placeholder 14">
              <a:extLst>
                <a:ext uri="{FF2B5EF4-FFF2-40B4-BE49-F238E27FC236}">
                  <a16:creationId xmlns:a16="http://schemas.microsoft.com/office/drawing/2014/main" id="{01E07587-25B8-48D0-859E-10D91F362C47}"/>
                </a:ext>
              </a:extLst>
            </p:cNvPr>
            <p:cNvSpPr txBox="1">
              <a:spLocks/>
            </p:cNvSpPr>
            <p:nvPr/>
          </p:nvSpPr>
          <p:spPr>
            <a:xfrm>
              <a:off x="3840276" y="1826389"/>
              <a:ext cx="495601" cy="45094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s-ES" sz="2400" b="1">
                  <a:solidFill>
                    <a:schemeClr val="bg1"/>
                  </a:solidFill>
                  <a:latin typeface="Assistant Bold" panose="020B0604020202020204" charset="-79"/>
                  <a:cs typeface="Assistant Bold" panose="020B0604020202020204" charset="-79"/>
                </a:rPr>
                <a:t>03</a:t>
              </a:r>
            </a:p>
          </p:txBody>
        </p:sp>
      </p:grpSp>
    </p:spTree>
    <p:extLst>
      <p:ext uri="{BB962C8B-B14F-4D97-AF65-F5344CB8AC3E}">
        <p14:creationId xmlns:p14="http://schemas.microsoft.com/office/powerpoint/2010/main" val="3186720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5143500"/>
          </a:xfrm>
          <a:prstGeom prst="rect">
            <a:avLst/>
          </a:prstGeom>
          <a:solidFill>
            <a:srgbClr val="254E72"/>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10837675" y="2882233"/>
            <a:ext cx="6343878" cy="4069764"/>
          </a:xfrm>
          <a:prstGeom prst="rect">
            <a:avLst/>
          </a:prstGeom>
        </p:spPr>
      </p:pic>
      <p:grpSp>
        <p:nvGrpSpPr>
          <p:cNvPr id="4" name="Group 4"/>
          <p:cNvGrpSpPr/>
          <p:nvPr/>
        </p:nvGrpSpPr>
        <p:grpSpPr>
          <a:xfrm>
            <a:off x="0" y="986837"/>
            <a:ext cx="18288000" cy="63520"/>
            <a:chOff x="0" y="0"/>
            <a:chExt cx="24384000" cy="84693"/>
          </a:xfrm>
        </p:grpSpPr>
        <p:sp>
          <p:nvSpPr>
            <p:cNvPr id="5" name="AutoShape 5"/>
            <p:cNvSpPr/>
            <p:nvPr/>
          </p:nvSpPr>
          <p:spPr>
            <a:xfrm>
              <a:off x="0" y="35963"/>
              <a:ext cx="24384000" cy="12766"/>
            </a:xfrm>
            <a:prstGeom prst="rect">
              <a:avLst/>
            </a:prstGeom>
            <a:solidFill>
              <a:srgbClr val="FEFFFF"/>
            </a:solidFill>
          </p:spPr>
        </p:sp>
        <p:sp>
          <p:nvSpPr>
            <p:cNvPr id="6" name="AutoShape 6"/>
            <p:cNvSpPr/>
            <p:nvPr/>
          </p:nvSpPr>
          <p:spPr>
            <a:xfrm rot="-5400000">
              <a:off x="782383" y="-782383"/>
              <a:ext cx="84693" cy="1649458"/>
            </a:xfrm>
            <a:prstGeom prst="rect">
              <a:avLst/>
            </a:prstGeom>
            <a:solidFill>
              <a:srgbClr val="C0E8DF"/>
            </a:solidFill>
          </p:spPr>
        </p:sp>
      </p:grpSp>
      <p:sp>
        <p:nvSpPr>
          <p:cNvPr id="7" name="TextBox 7"/>
          <p:cNvSpPr txBox="1"/>
          <p:nvPr/>
        </p:nvSpPr>
        <p:spPr>
          <a:xfrm>
            <a:off x="1843329" y="1562100"/>
            <a:ext cx="6373110" cy="3193182"/>
          </a:xfrm>
          <a:prstGeom prst="rect">
            <a:avLst/>
          </a:prstGeom>
        </p:spPr>
        <p:txBody>
          <a:bodyPr lIns="0" tIns="0" rIns="0" bIns="0" rtlCol="0" anchor="t">
            <a:spAutoFit/>
          </a:bodyPr>
          <a:lstStyle/>
          <a:p>
            <a:pPr>
              <a:lnSpc>
                <a:spcPts val="8250"/>
              </a:lnSpc>
            </a:pPr>
            <a:r>
              <a:rPr lang="es-ES" sz="7500" spc="75" dirty="0">
                <a:solidFill>
                  <a:srgbClr val="FEFFFF"/>
                </a:solidFill>
                <a:latin typeface="Telegraf"/>
              </a:rPr>
              <a:t>¿Qué es monitoreo estratégico?</a:t>
            </a:r>
          </a:p>
        </p:txBody>
      </p:sp>
      <p:sp>
        <p:nvSpPr>
          <p:cNvPr id="10" name="TextBox 10"/>
          <p:cNvSpPr txBox="1"/>
          <p:nvPr/>
        </p:nvSpPr>
        <p:spPr>
          <a:xfrm>
            <a:off x="1447800" y="5552756"/>
            <a:ext cx="8534400" cy="2279663"/>
          </a:xfrm>
          <a:prstGeom prst="rect">
            <a:avLst/>
          </a:prstGeom>
        </p:spPr>
        <p:txBody>
          <a:bodyPr wrap="square" lIns="0" tIns="0" rIns="0" bIns="0" rtlCol="0" anchor="t">
            <a:spAutoFit/>
          </a:bodyPr>
          <a:lstStyle/>
          <a:p>
            <a:pPr>
              <a:lnSpc>
                <a:spcPts val="3000"/>
              </a:lnSpc>
            </a:pPr>
            <a:r>
              <a:rPr lang="es-ES" sz="2000" dirty="0">
                <a:solidFill>
                  <a:srgbClr val="254E72"/>
                </a:solidFill>
                <a:latin typeface="Assistant Regular"/>
              </a:rPr>
              <a:t>El monitoreo estratégico se </a:t>
            </a:r>
            <a:r>
              <a:rPr lang="es-ES" sz="2000" dirty="0">
                <a:solidFill>
                  <a:srgbClr val="254E72"/>
                </a:solidFill>
                <a:effectLst>
                  <a:outerShdw blurRad="38100" dist="38100" dir="2700000" algn="tl">
                    <a:srgbClr val="000000">
                      <a:alpha val="43137"/>
                    </a:srgbClr>
                  </a:outerShdw>
                </a:effectLst>
                <a:latin typeface="Assistant Regular"/>
              </a:rPr>
              <a:t>centra en los aspectos clave financieros, programáticos y de gestión del portafolio de subvenciones y en su contribución a la respuesta sanitaria nacional</a:t>
            </a:r>
            <a:r>
              <a:rPr lang="es-ES" sz="2000" dirty="0">
                <a:solidFill>
                  <a:srgbClr val="254E72"/>
                </a:solidFill>
                <a:latin typeface="Assistant Regular"/>
              </a:rPr>
              <a:t>. Esta función se enfoca en los "signos vitales" o en los elementos macro de las inversiones del Fondo Mundial y tiene como finalidad comprobar que los recursos de las subvenciones se están utilizando conforme a los planes y metas acordados</a:t>
            </a:r>
          </a:p>
        </p:txBody>
      </p:sp>
      <p:grpSp>
        <p:nvGrpSpPr>
          <p:cNvPr id="11" name="Group 11"/>
          <p:cNvGrpSpPr/>
          <p:nvPr/>
        </p:nvGrpSpPr>
        <p:grpSpPr>
          <a:xfrm rot="-10800000">
            <a:off x="16692550" y="8769298"/>
            <a:ext cx="489002" cy="489002"/>
            <a:chOff x="0" y="0"/>
            <a:chExt cx="652003" cy="652003"/>
          </a:xfrm>
        </p:grpSpPr>
        <p:grpSp>
          <p:nvGrpSpPr>
            <p:cNvPr id="12" name="Group 12"/>
            <p:cNvGrpSpPr>
              <a:grpSpLocks noChangeAspect="1"/>
            </p:cNvGrpSpPr>
            <p:nvPr/>
          </p:nvGrpSpPr>
          <p:grpSpPr>
            <a:xfrm rot="-10800000">
              <a:off x="0" y="0"/>
              <a:ext cx="652003" cy="652003"/>
              <a:chOff x="0" y="0"/>
              <a:chExt cx="6355080" cy="6355080"/>
            </a:xfrm>
          </p:grpSpPr>
          <p:sp>
            <p:nvSpPr>
              <p:cNvPr id="13" name="Freeform 13"/>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grpSp>
        <p:nvGrpSpPr>
          <p:cNvPr id="15" name="Group 15"/>
          <p:cNvGrpSpPr/>
          <p:nvPr/>
        </p:nvGrpSpPr>
        <p:grpSpPr>
          <a:xfrm>
            <a:off x="16043481" y="8769298"/>
            <a:ext cx="489002" cy="489002"/>
            <a:chOff x="0" y="0"/>
            <a:chExt cx="652003" cy="652003"/>
          </a:xfrm>
        </p:grpSpPr>
        <p:grpSp>
          <p:nvGrpSpPr>
            <p:cNvPr id="16" name="Group 16"/>
            <p:cNvGrpSpPr>
              <a:grpSpLocks noChangeAspect="1"/>
            </p:cNvGrpSpPr>
            <p:nvPr/>
          </p:nvGrpSpPr>
          <p:grpSpPr>
            <a:xfrm rot="-10800000">
              <a:off x="0" y="0"/>
              <a:ext cx="652003" cy="652003"/>
              <a:chOff x="0" y="0"/>
              <a:chExt cx="6355080" cy="6355080"/>
            </a:xfrm>
          </p:grpSpPr>
          <p:sp>
            <p:nvSpPr>
              <p:cNvPr id="17" name="Freeform 1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54E72"/>
              </a:solidFill>
            </p:spPr>
          </p:sp>
        </p:gr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08667" y="108667"/>
              <a:ext cx="434669" cy="434669"/>
            </a:xfrm>
            <a:prstGeom prst="rect">
              <a:avLst/>
            </a:prstGeom>
          </p:spPr>
        </p:pic>
      </p:grpSp>
      <p:sp>
        <p:nvSpPr>
          <p:cNvPr id="19" name="CuadroTexto 18">
            <a:extLst>
              <a:ext uri="{FF2B5EF4-FFF2-40B4-BE49-F238E27FC236}">
                <a16:creationId xmlns:a16="http://schemas.microsoft.com/office/drawing/2014/main" id="{24408B16-D70A-4213-95F5-4A6CAAAA5250}"/>
              </a:ext>
            </a:extLst>
          </p:cNvPr>
          <p:cNvSpPr txBox="1"/>
          <p:nvPr/>
        </p:nvSpPr>
        <p:spPr>
          <a:xfrm>
            <a:off x="10837675" y="6951997"/>
            <a:ext cx="6343878" cy="230832"/>
          </a:xfrm>
          <a:prstGeom prst="rect">
            <a:avLst/>
          </a:prstGeom>
          <a:noFill/>
        </p:spPr>
        <p:txBody>
          <a:bodyPr wrap="square" rtlCol="0">
            <a:spAutoFit/>
          </a:bodyPr>
          <a:lstStyle/>
          <a:p>
            <a:r>
              <a:rPr lang="es-NI" sz="900">
                <a:hlinkClick r:id="rId3" tooltip="https://iveconsultores.com/analisis-interno-de-una-empresa/"/>
              </a:rPr>
              <a:t>Esta foto</a:t>
            </a:r>
            <a:r>
              <a:rPr lang="es-NI" sz="900"/>
              <a:t> de Autor desconocido está bajo licencia </a:t>
            </a:r>
            <a:r>
              <a:rPr lang="es-NI" sz="900">
                <a:hlinkClick r:id="rId6" tooltip="https://creativecommons.org/licenses/by-sa/3.0/"/>
              </a:rPr>
              <a:t>CC BY-SA</a:t>
            </a:r>
            <a:endParaRPr lang="es-NI" sz="900"/>
          </a:p>
        </p:txBody>
      </p:sp>
      <p:sp>
        <p:nvSpPr>
          <p:cNvPr id="20" name="Rounded Rectangle 51">
            <a:extLst>
              <a:ext uri="{FF2B5EF4-FFF2-40B4-BE49-F238E27FC236}">
                <a16:creationId xmlns:a16="http://schemas.microsoft.com/office/drawing/2014/main" id="{2E6BC525-A3C9-4618-91B1-0E8A7081F13C}"/>
              </a:ext>
            </a:extLst>
          </p:cNvPr>
          <p:cNvSpPr/>
          <p:nvPr/>
        </p:nvSpPr>
        <p:spPr>
          <a:xfrm rot="16200000" flipH="1">
            <a:off x="517630" y="5628226"/>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21" name="TextBox 10">
            <a:extLst>
              <a:ext uri="{FF2B5EF4-FFF2-40B4-BE49-F238E27FC236}">
                <a16:creationId xmlns:a16="http://schemas.microsoft.com/office/drawing/2014/main" id="{9D2BF7CA-D851-4D10-A8D3-440E33CDA2B3}"/>
              </a:ext>
            </a:extLst>
          </p:cNvPr>
          <p:cNvSpPr txBox="1"/>
          <p:nvPr/>
        </p:nvSpPr>
        <p:spPr>
          <a:xfrm>
            <a:off x="1447800" y="8267700"/>
            <a:ext cx="8534400" cy="1125501"/>
          </a:xfrm>
          <a:prstGeom prst="rect">
            <a:avLst/>
          </a:prstGeom>
        </p:spPr>
        <p:txBody>
          <a:bodyPr wrap="square" lIns="0" tIns="0" rIns="0" bIns="0" rtlCol="0" anchor="t">
            <a:spAutoFit/>
          </a:bodyPr>
          <a:lstStyle/>
          <a:p>
            <a:pPr>
              <a:lnSpc>
                <a:spcPts val="3000"/>
              </a:lnSpc>
            </a:pPr>
            <a:r>
              <a:rPr lang="es-ES" sz="2000" dirty="0">
                <a:solidFill>
                  <a:srgbClr val="254E72"/>
                </a:solidFill>
                <a:latin typeface="Assistant Regular"/>
              </a:rPr>
              <a:t>El principio central del monitoreo estratégico es </a:t>
            </a:r>
            <a:r>
              <a:rPr lang="es-ES" sz="2000" dirty="0">
                <a:solidFill>
                  <a:srgbClr val="254E72"/>
                </a:solidFill>
                <a:effectLst>
                  <a:outerShdw blurRad="38100" dist="38100" dir="2700000" algn="tl">
                    <a:srgbClr val="000000">
                      <a:alpha val="43137"/>
                    </a:srgbClr>
                  </a:outerShdw>
                </a:effectLst>
                <a:latin typeface="Assistant Regular"/>
              </a:rPr>
              <a:t>garantizar que los recursos se utilicen de forma eficiente y efectiva para responder a los desafíos presentados </a:t>
            </a:r>
            <a:r>
              <a:rPr lang="es-ES" sz="2000" dirty="0">
                <a:solidFill>
                  <a:srgbClr val="254E72"/>
                </a:solidFill>
                <a:latin typeface="Assistant Regular"/>
              </a:rPr>
              <a:t>por las enfermedades y construir sistemas de salud resilientes y sostenibles.</a:t>
            </a:r>
          </a:p>
        </p:txBody>
      </p:sp>
      <p:sp>
        <p:nvSpPr>
          <p:cNvPr id="22" name="Rounded Rectangle 51">
            <a:extLst>
              <a:ext uri="{FF2B5EF4-FFF2-40B4-BE49-F238E27FC236}">
                <a16:creationId xmlns:a16="http://schemas.microsoft.com/office/drawing/2014/main" id="{DF281D7C-FBB7-4785-981C-D9A23D05A10C}"/>
              </a:ext>
            </a:extLst>
          </p:cNvPr>
          <p:cNvSpPr/>
          <p:nvPr/>
        </p:nvSpPr>
        <p:spPr>
          <a:xfrm rot="16200000" flipH="1">
            <a:off x="517630" y="8343170"/>
            <a:ext cx="541566" cy="510026"/>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animBg="1"/>
      <p:bldP spid="21"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8227238" cy="10287000"/>
          </a:xfrm>
          <a:prstGeom prst="rect">
            <a:avLst/>
          </a:prstGeom>
          <a:solidFill>
            <a:srgbClr val="254E72"/>
          </a:solidFill>
        </p:spPr>
      </p:sp>
      <p:grpSp>
        <p:nvGrpSpPr>
          <p:cNvPr id="3" name="Group 3"/>
          <p:cNvGrpSpPr/>
          <p:nvPr/>
        </p:nvGrpSpPr>
        <p:grpSpPr>
          <a:xfrm>
            <a:off x="1028700" y="0"/>
            <a:ext cx="63520" cy="10287000"/>
            <a:chOff x="0" y="0"/>
            <a:chExt cx="84693" cy="13716000"/>
          </a:xfrm>
        </p:grpSpPr>
        <p:sp>
          <p:nvSpPr>
            <p:cNvPr id="4" name="AutoShape 4"/>
            <p:cNvSpPr/>
            <p:nvPr/>
          </p:nvSpPr>
          <p:spPr>
            <a:xfrm>
              <a:off x="35961" y="1371600"/>
              <a:ext cx="12770" cy="12344400"/>
            </a:xfrm>
            <a:prstGeom prst="rect">
              <a:avLst/>
            </a:prstGeom>
            <a:solidFill>
              <a:srgbClr val="C0E8DF"/>
            </a:solidFill>
          </p:spPr>
        </p:sp>
        <p:sp>
          <p:nvSpPr>
            <p:cNvPr id="5" name="AutoShape 5"/>
            <p:cNvSpPr/>
            <p:nvPr/>
          </p:nvSpPr>
          <p:spPr>
            <a:xfrm>
              <a:off x="0" y="0"/>
              <a:ext cx="84693" cy="1649458"/>
            </a:xfrm>
            <a:prstGeom prst="rect">
              <a:avLst/>
            </a:prstGeom>
            <a:solidFill>
              <a:srgbClr val="C0E8DF"/>
            </a:solidFill>
          </p:spPr>
        </p:sp>
      </p:grpSp>
      <p:sp>
        <p:nvSpPr>
          <p:cNvPr id="14" name="TextBox 14"/>
          <p:cNvSpPr txBox="1"/>
          <p:nvPr/>
        </p:nvSpPr>
        <p:spPr>
          <a:xfrm>
            <a:off x="9282909" y="2188845"/>
            <a:ext cx="8019800" cy="5909310"/>
          </a:xfrm>
          <a:prstGeom prst="rect">
            <a:avLst/>
          </a:prstGeom>
        </p:spPr>
        <p:txBody>
          <a:bodyPr lIns="0" tIns="0" rIns="0" bIns="0" rtlCol="0" anchor="t">
            <a:spAutoFit/>
          </a:bodyPr>
          <a:lstStyle/>
          <a:p>
            <a:pPr marL="457200" indent="-457200">
              <a:buFont typeface="Arial" panose="020B0604020202020204" pitchFamily="34" charset="0"/>
              <a:buChar char="•"/>
            </a:pPr>
            <a:r>
              <a:rPr lang="es-ES" sz="2400" dirty="0">
                <a:solidFill>
                  <a:srgbClr val="254E72"/>
                </a:solidFill>
                <a:latin typeface="Assistant Regular"/>
              </a:rPr>
              <a:t>El monitoreo se centra en el nivel macro y estratégico, no en el seguimiento a la gestión del día a día, que es la responsabilidad del RP.</a:t>
            </a:r>
          </a:p>
          <a:p>
            <a:pPr marL="457200" indent="-457200">
              <a:buFont typeface="Arial" panose="020B0604020202020204" pitchFamily="34" charset="0"/>
              <a:buChar char="•"/>
            </a:pPr>
            <a:endParaRPr lang="es-ES" sz="2400" dirty="0">
              <a:solidFill>
                <a:srgbClr val="254E72"/>
              </a:solidFill>
              <a:latin typeface="Assistant Regular"/>
            </a:endParaRPr>
          </a:p>
          <a:p>
            <a:pPr marL="457200" indent="-457200">
              <a:buFont typeface="Arial" panose="020B0604020202020204" pitchFamily="34" charset="0"/>
              <a:buChar char="•"/>
            </a:pPr>
            <a:r>
              <a:rPr lang="es-ES" sz="2400" dirty="0">
                <a:solidFill>
                  <a:srgbClr val="254E72"/>
                </a:solidFill>
                <a:latin typeface="Assistant Regular"/>
              </a:rPr>
              <a:t>Se basa en un buen conocimiento de las epidemias y las subvenciones.</a:t>
            </a:r>
          </a:p>
          <a:p>
            <a:pPr marL="457200" indent="-457200">
              <a:buFont typeface="Arial" panose="020B0604020202020204" pitchFamily="34" charset="0"/>
              <a:buChar char="•"/>
            </a:pPr>
            <a:endParaRPr lang="es-ES" sz="2400" dirty="0">
              <a:solidFill>
                <a:srgbClr val="254E72"/>
              </a:solidFill>
              <a:latin typeface="Assistant Regular"/>
            </a:endParaRPr>
          </a:p>
          <a:p>
            <a:pPr marL="457200" indent="-457200">
              <a:buFont typeface="Arial" panose="020B0604020202020204" pitchFamily="34" charset="0"/>
              <a:buChar char="•"/>
            </a:pPr>
            <a:r>
              <a:rPr lang="es-ES" sz="2400" dirty="0">
                <a:solidFill>
                  <a:srgbClr val="254E72"/>
                </a:solidFill>
                <a:latin typeface="Assistant Regular"/>
              </a:rPr>
              <a:t>Requiere un buen marco de gobernanza y procesos claramente establecidos.</a:t>
            </a:r>
          </a:p>
          <a:p>
            <a:pPr marL="457200" indent="-457200">
              <a:buFont typeface="Arial" panose="020B0604020202020204" pitchFamily="34" charset="0"/>
              <a:buChar char="•"/>
            </a:pPr>
            <a:endParaRPr lang="es-ES" sz="2400" dirty="0">
              <a:solidFill>
                <a:srgbClr val="254E72"/>
              </a:solidFill>
              <a:latin typeface="Assistant Regular"/>
            </a:endParaRPr>
          </a:p>
          <a:p>
            <a:pPr marL="457200" indent="-457200">
              <a:buFont typeface="Arial" panose="020B0604020202020204" pitchFamily="34" charset="0"/>
              <a:buChar char="•"/>
            </a:pPr>
            <a:r>
              <a:rPr lang="es-ES" sz="2400" dirty="0">
                <a:solidFill>
                  <a:srgbClr val="254E72"/>
                </a:solidFill>
                <a:latin typeface="Assistant Regular"/>
              </a:rPr>
              <a:t>Se concentra en objetivos amplios: financieros, programáticos y de gestión.</a:t>
            </a:r>
          </a:p>
          <a:p>
            <a:pPr marL="457200" indent="-457200">
              <a:buFont typeface="Arial" panose="020B0604020202020204" pitchFamily="34" charset="0"/>
              <a:buChar char="•"/>
            </a:pPr>
            <a:endParaRPr lang="es-ES" sz="2400" dirty="0">
              <a:solidFill>
                <a:srgbClr val="254E72"/>
              </a:solidFill>
              <a:latin typeface="Assistant Regular"/>
            </a:endParaRPr>
          </a:p>
          <a:p>
            <a:pPr marL="457200" indent="-457200">
              <a:buFont typeface="Arial" panose="020B0604020202020204" pitchFamily="34" charset="0"/>
              <a:buChar char="•"/>
            </a:pPr>
            <a:r>
              <a:rPr lang="es-ES" sz="2400" dirty="0">
                <a:solidFill>
                  <a:srgbClr val="254E72"/>
                </a:solidFill>
                <a:latin typeface="Assistant Regular"/>
              </a:rPr>
              <a:t>Parte de preguntas estratégicas para que los miembros del MCP proporcionen soluciones a los problemas identificados.</a:t>
            </a:r>
          </a:p>
        </p:txBody>
      </p:sp>
      <p:sp>
        <p:nvSpPr>
          <p:cNvPr id="15" name="TextBox 15"/>
          <p:cNvSpPr txBox="1"/>
          <p:nvPr/>
        </p:nvSpPr>
        <p:spPr>
          <a:xfrm>
            <a:off x="1685978" y="2324149"/>
            <a:ext cx="6291202" cy="5321970"/>
          </a:xfrm>
          <a:prstGeom prst="rect">
            <a:avLst/>
          </a:prstGeom>
        </p:spPr>
        <p:txBody>
          <a:bodyPr wrap="square" lIns="0" tIns="0" rIns="0" bIns="0" rtlCol="0" anchor="t">
            <a:spAutoFit/>
          </a:bodyPr>
          <a:lstStyle/>
          <a:p>
            <a:pPr>
              <a:lnSpc>
                <a:spcPts val="8250"/>
              </a:lnSpc>
            </a:pPr>
            <a:r>
              <a:rPr lang="es-ES" sz="7500" spc="75" dirty="0">
                <a:solidFill>
                  <a:srgbClr val="FEFFFF"/>
                </a:solidFill>
                <a:latin typeface="Telegraf"/>
              </a:rPr>
              <a:t>Para el MCP entonces ¿Qué es el monitoreo estratégico?</a:t>
            </a:r>
          </a:p>
        </p:txBody>
      </p:sp>
      <p:grpSp>
        <p:nvGrpSpPr>
          <p:cNvPr id="16" name="Group 16"/>
          <p:cNvGrpSpPr/>
          <p:nvPr/>
        </p:nvGrpSpPr>
        <p:grpSpPr>
          <a:xfrm rot="-10800000">
            <a:off x="2779473" y="8769298"/>
            <a:ext cx="489002" cy="489002"/>
            <a:chOff x="0" y="0"/>
            <a:chExt cx="652003" cy="652003"/>
          </a:xfrm>
        </p:grpSpPr>
        <p:grpSp>
          <p:nvGrpSpPr>
            <p:cNvPr id="17" name="Group 17"/>
            <p:cNvGrpSpPr>
              <a:grpSpLocks noChangeAspect="1"/>
            </p:cNvGrpSpPr>
            <p:nvPr/>
          </p:nvGrpSpPr>
          <p:grpSpPr>
            <a:xfrm rot="-10800000">
              <a:off x="0" y="0"/>
              <a:ext cx="652003" cy="652003"/>
              <a:chOff x="0" y="0"/>
              <a:chExt cx="6355080" cy="6355080"/>
            </a:xfrm>
          </p:grpSpPr>
          <p:sp>
            <p:nvSpPr>
              <p:cNvPr id="18" name="Freeform 18"/>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grpSp>
        <p:nvGrpSpPr>
          <p:cNvPr id="20" name="Group 20"/>
          <p:cNvGrpSpPr/>
          <p:nvPr/>
        </p:nvGrpSpPr>
        <p:grpSpPr>
          <a:xfrm>
            <a:off x="2130405" y="8769298"/>
            <a:ext cx="489002" cy="489002"/>
            <a:chOff x="0" y="0"/>
            <a:chExt cx="652003" cy="652003"/>
          </a:xfrm>
        </p:grpSpPr>
        <p:grpSp>
          <p:nvGrpSpPr>
            <p:cNvPr id="21" name="Group 21"/>
            <p:cNvGrpSpPr>
              <a:grpSpLocks noChangeAspect="1"/>
            </p:cNvGrpSpPr>
            <p:nvPr/>
          </p:nvGrpSpPr>
          <p:grpSpPr>
            <a:xfrm rot="-10800000">
              <a:off x="0" y="0"/>
              <a:ext cx="652003" cy="652003"/>
              <a:chOff x="0" y="0"/>
              <a:chExt cx="6355080" cy="6355080"/>
            </a:xfrm>
          </p:grpSpPr>
          <p:sp>
            <p:nvSpPr>
              <p:cNvPr id="22" name="Freeform 22"/>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EFFFF"/>
              </a:solidFill>
            </p:spPr>
          </p:sp>
        </p:grpSp>
        <p:pic>
          <p:nvPicPr>
            <p:cNvPr id="23"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8667" y="108667"/>
              <a:ext cx="434669" cy="434669"/>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DBD717-77A0-4637-A4FF-4AB077C3942C}"/>
              </a:ext>
            </a:extLst>
          </p:cNvPr>
          <p:cNvSpPr txBox="1"/>
          <p:nvPr/>
        </p:nvSpPr>
        <p:spPr>
          <a:xfrm>
            <a:off x="-62348" y="2324100"/>
            <a:ext cx="6753878" cy="4483566"/>
          </a:xfrm>
          <a:prstGeom prst="rect">
            <a:avLst/>
          </a:prstGeom>
        </p:spPr>
        <p:txBody>
          <a:bodyPr vert="horz" lIns="137160" tIns="68580" rIns="137160" bIns="68580" rtlCol="0" anchor="b">
            <a:normAutofit/>
          </a:bodyPr>
          <a:lstStyle/>
          <a:p>
            <a:pPr algn="r" defTabSz="1371600">
              <a:lnSpc>
                <a:spcPct val="80000"/>
              </a:lnSpc>
              <a:spcBef>
                <a:spcPct val="0"/>
              </a:spcBef>
              <a:spcAft>
                <a:spcPts val="900"/>
              </a:spcAft>
            </a:pPr>
            <a:r>
              <a:rPr lang="es-NI" sz="6600" b="1" cap="all" spc="300" dirty="0">
                <a:solidFill>
                  <a:schemeClr val="tx1">
                    <a:lumMod val="95000"/>
                    <a:lumOff val="5000"/>
                  </a:schemeClr>
                </a:solidFill>
                <a:latin typeface="Telegraf" panose="020B0604020202020204" charset="0"/>
                <a:ea typeface="+mj-ea"/>
                <a:cs typeface="+mj-cs"/>
              </a:rPr>
              <a:t>Ver el bosque completo y no el árbol</a:t>
            </a:r>
          </a:p>
        </p:txBody>
      </p:sp>
      <p:pic>
        <p:nvPicPr>
          <p:cNvPr id="6148" name="Picture 4" descr="Resultado de imagen para bosque desde arriba">
            <a:extLst>
              <a:ext uri="{FF2B5EF4-FFF2-40B4-BE49-F238E27FC236}">
                <a16:creationId xmlns:a16="http://schemas.microsoft.com/office/drawing/2014/main" id="{D5B93D89-2148-4FED-AB05-8CDCF4C174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107" r="-2" b="10340"/>
          <a:stretch/>
        </p:blipFill>
        <p:spPr bwMode="auto">
          <a:xfrm>
            <a:off x="6982476" y="16"/>
            <a:ext cx="11300613" cy="551239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sultado de imagen para bosque desde arriba">
            <a:extLst>
              <a:ext uri="{FF2B5EF4-FFF2-40B4-BE49-F238E27FC236}">
                <a16:creationId xmlns:a16="http://schemas.microsoft.com/office/drawing/2014/main" id="{2A6C83D3-C806-4C72-B2D5-E53F43C513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108" r="1" b="18386"/>
          <a:stretch/>
        </p:blipFill>
        <p:spPr bwMode="auto">
          <a:xfrm>
            <a:off x="6982476" y="5759390"/>
            <a:ext cx="11300613" cy="4529073"/>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32">
            <a:extLst>
              <a:ext uri="{FF2B5EF4-FFF2-40B4-BE49-F238E27FC236}">
                <a16:creationId xmlns:a16="http://schemas.microsoft.com/office/drawing/2014/main" id="{3B9D467A-5565-485F-A5AE-D0AF46E84C1F}"/>
              </a:ext>
            </a:extLst>
          </p:cNvPr>
          <p:cNvSpPr/>
          <p:nvPr/>
        </p:nvSpPr>
        <p:spPr>
          <a:xfrm>
            <a:off x="6034354" y="8343900"/>
            <a:ext cx="1605299" cy="1470397"/>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12" name="Freeform 32">
            <a:extLst>
              <a:ext uri="{FF2B5EF4-FFF2-40B4-BE49-F238E27FC236}">
                <a16:creationId xmlns:a16="http://schemas.microsoft.com/office/drawing/2014/main" id="{E031A61A-00BB-42EA-AE16-9817D0D49ADC}"/>
              </a:ext>
            </a:extLst>
          </p:cNvPr>
          <p:cNvSpPr/>
          <p:nvPr/>
        </p:nvSpPr>
        <p:spPr>
          <a:xfrm rot="10800000">
            <a:off x="5888880" y="1262476"/>
            <a:ext cx="1605299" cy="1470397"/>
          </a:xfrm>
          <a:custGeom>
            <a:avLst/>
            <a:gdLst/>
            <a:ahLst/>
            <a:cxnLst/>
            <a:rect l="l" t="t" r="r" b="b"/>
            <a:pathLst>
              <a:path w="3210745" h="2940925">
                <a:moveTo>
                  <a:pt x="340528" y="2526682"/>
                </a:moveTo>
                <a:cubicBezTo>
                  <a:pt x="280875" y="2526682"/>
                  <a:pt x="232516" y="2575041"/>
                  <a:pt x="232516" y="2634694"/>
                </a:cubicBezTo>
                <a:cubicBezTo>
                  <a:pt x="232516" y="2694347"/>
                  <a:pt x="280875" y="2742706"/>
                  <a:pt x="340528" y="2742706"/>
                </a:cubicBezTo>
                <a:cubicBezTo>
                  <a:pt x="400181" y="2742706"/>
                  <a:pt x="448540" y="2694347"/>
                  <a:pt x="448540" y="2634694"/>
                </a:cubicBezTo>
                <a:cubicBezTo>
                  <a:pt x="448540" y="2575041"/>
                  <a:pt x="400181" y="2526682"/>
                  <a:pt x="340528" y="2526682"/>
                </a:cubicBezTo>
                <a:close/>
                <a:moveTo>
                  <a:pt x="1821636" y="152"/>
                </a:moveTo>
                <a:cubicBezTo>
                  <a:pt x="1920275" y="-4956"/>
                  <a:pt x="2051571" y="119306"/>
                  <a:pt x="2102482" y="278737"/>
                </a:cubicBezTo>
                <a:cubicBezTo>
                  <a:pt x="2192513" y="649582"/>
                  <a:pt x="1575154" y="1213351"/>
                  <a:pt x="2006019" y="1236931"/>
                </a:cubicBezTo>
                <a:cubicBezTo>
                  <a:pt x="2310412" y="1206920"/>
                  <a:pt x="2473326" y="1176910"/>
                  <a:pt x="2803442" y="1166192"/>
                </a:cubicBezTo>
                <a:cubicBezTo>
                  <a:pt x="3103547" y="1170479"/>
                  <a:pt x="3152850" y="1361260"/>
                  <a:pt x="3002798" y="1564903"/>
                </a:cubicBezTo>
                <a:cubicBezTo>
                  <a:pt x="3191435" y="1575621"/>
                  <a:pt x="3347919" y="1869296"/>
                  <a:pt x="3022090" y="1989338"/>
                </a:cubicBezTo>
                <a:cubicBezTo>
                  <a:pt x="3332913" y="2182262"/>
                  <a:pt x="3154994" y="2426634"/>
                  <a:pt x="2977074" y="2471650"/>
                </a:cubicBezTo>
                <a:cubicBezTo>
                  <a:pt x="3127127" y="2606697"/>
                  <a:pt x="3109978" y="2709590"/>
                  <a:pt x="2957782" y="2793191"/>
                </a:cubicBezTo>
                <a:cubicBezTo>
                  <a:pt x="2620164" y="2932526"/>
                  <a:pt x="1747715" y="3028988"/>
                  <a:pt x="1253613" y="2818914"/>
                </a:cubicBezTo>
                <a:cubicBezTo>
                  <a:pt x="1018944" y="2738561"/>
                  <a:pt x="869067" y="2654318"/>
                  <a:pt x="700568" y="2648441"/>
                </a:cubicBezTo>
                <a:lnTo>
                  <a:pt x="700568" y="2796242"/>
                </a:lnTo>
                <a:cubicBezTo>
                  <a:pt x="700568" y="2860729"/>
                  <a:pt x="648291" y="2913006"/>
                  <a:pt x="583804" y="2913006"/>
                </a:cubicBezTo>
                <a:lnTo>
                  <a:pt x="0" y="2913006"/>
                </a:lnTo>
                <a:lnTo>
                  <a:pt x="0" y="1400838"/>
                </a:lnTo>
                <a:lnTo>
                  <a:pt x="583804" y="1400838"/>
                </a:lnTo>
                <a:cubicBezTo>
                  <a:pt x="648291" y="1400838"/>
                  <a:pt x="700568" y="1453115"/>
                  <a:pt x="700568" y="1517602"/>
                </a:cubicBezTo>
                <a:lnTo>
                  <a:pt x="700568" y="1571674"/>
                </a:lnTo>
                <a:cubicBezTo>
                  <a:pt x="721537" y="1568378"/>
                  <a:pt x="746526" y="1559634"/>
                  <a:pt x="784162" y="1539180"/>
                </a:cubicBezTo>
                <a:cubicBezTo>
                  <a:pt x="831321" y="1421281"/>
                  <a:pt x="890271" y="1323747"/>
                  <a:pt x="1034964" y="1191915"/>
                </a:cubicBezTo>
                <a:cubicBezTo>
                  <a:pt x="1257900" y="851081"/>
                  <a:pt x="1628744" y="677449"/>
                  <a:pt x="1703770" y="169413"/>
                </a:cubicBezTo>
                <a:cubicBezTo>
                  <a:pt x="1715024" y="52855"/>
                  <a:pt x="1762452" y="3217"/>
                  <a:pt x="1821636" y="152"/>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pic>
        <p:nvPicPr>
          <p:cNvPr id="4" name="Imagen 3">
            <a:extLst>
              <a:ext uri="{FF2B5EF4-FFF2-40B4-BE49-F238E27FC236}">
                <a16:creationId xmlns:a16="http://schemas.microsoft.com/office/drawing/2014/main" id="{7B9A4607-6F79-DE6E-8691-45E9D00B8764}"/>
              </a:ext>
            </a:extLst>
          </p:cNvPr>
          <p:cNvPicPr>
            <a:picLocks noChangeAspect="1"/>
          </p:cNvPicPr>
          <p:nvPr/>
        </p:nvPicPr>
        <p:blipFill>
          <a:blip r:embed="rId4"/>
          <a:stretch>
            <a:fillRect/>
          </a:stretch>
        </p:blipFill>
        <p:spPr>
          <a:xfrm>
            <a:off x="14173200" y="924204"/>
            <a:ext cx="3609145" cy="36640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4625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sultado de imagen para bosque desde arriba">
            <a:extLst>
              <a:ext uri="{FF2B5EF4-FFF2-40B4-BE49-F238E27FC236}">
                <a16:creationId xmlns:a16="http://schemas.microsoft.com/office/drawing/2014/main" id="{C48B6DBB-29E3-40CA-9C4E-92CCB5FC5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659" y="2754573"/>
            <a:ext cx="7184741" cy="477785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Resultado de imagen para bosque desde arriba">
            <a:extLst>
              <a:ext uri="{FF2B5EF4-FFF2-40B4-BE49-F238E27FC236}">
                <a16:creationId xmlns:a16="http://schemas.microsoft.com/office/drawing/2014/main" id="{4DB08C91-B1AD-452D-9893-B1A7A2B9D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6601" y="2884755"/>
            <a:ext cx="7199184" cy="451748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1CA9A2CB-44FA-4ADA-B5A9-6FAA04AEB942}"/>
              </a:ext>
            </a:extLst>
          </p:cNvPr>
          <p:cNvSpPr txBox="1"/>
          <p:nvPr/>
        </p:nvSpPr>
        <p:spPr>
          <a:xfrm>
            <a:off x="1634741" y="515548"/>
            <a:ext cx="15571445" cy="1288943"/>
          </a:xfrm>
          <a:prstGeom prst="rect">
            <a:avLst/>
          </a:prstGeom>
          <a:noFill/>
        </p:spPr>
        <p:txBody>
          <a:bodyPr wrap="square" rtlCol="0">
            <a:spAutoFit/>
          </a:bodyPr>
          <a:lstStyle/>
          <a:p>
            <a:pPr algn="ctr" defTabSz="1371600">
              <a:lnSpc>
                <a:spcPct val="80000"/>
              </a:lnSpc>
              <a:spcBef>
                <a:spcPct val="0"/>
              </a:spcBef>
              <a:spcAft>
                <a:spcPts val="900"/>
              </a:spcAft>
            </a:pPr>
            <a:r>
              <a:rPr lang="es-NI" sz="4800" b="1" cap="all" spc="300" dirty="0">
                <a:solidFill>
                  <a:schemeClr val="tx1">
                    <a:lumMod val="95000"/>
                    <a:lumOff val="5000"/>
                  </a:schemeClr>
                </a:solidFill>
                <a:latin typeface="+mj-lt"/>
                <a:ea typeface="+mj-ea"/>
                <a:cs typeface="+mj-cs"/>
              </a:rPr>
              <a:t>Pero ver el bosque no significa no ver el comportamiento de los Árboles </a:t>
            </a:r>
          </a:p>
        </p:txBody>
      </p:sp>
      <p:sp>
        <p:nvSpPr>
          <p:cNvPr id="3" name="CuadroTexto 2">
            <a:extLst>
              <a:ext uri="{FF2B5EF4-FFF2-40B4-BE49-F238E27FC236}">
                <a16:creationId xmlns:a16="http://schemas.microsoft.com/office/drawing/2014/main" id="{4250FC19-28A9-457B-97CB-3086355C6274}"/>
              </a:ext>
            </a:extLst>
          </p:cNvPr>
          <p:cNvSpPr txBox="1"/>
          <p:nvPr/>
        </p:nvSpPr>
        <p:spPr>
          <a:xfrm>
            <a:off x="2281381" y="8018501"/>
            <a:ext cx="5054603" cy="507831"/>
          </a:xfrm>
          <a:prstGeom prst="rect">
            <a:avLst/>
          </a:prstGeom>
          <a:noFill/>
        </p:spPr>
        <p:txBody>
          <a:bodyPr wrap="square" rtlCol="0">
            <a:spAutoFit/>
          </a:bodyPr>
          <a:lstStyle/>
          <a:p>
            <a:r>
              <a:rPr lang="es-NI" sz="2700" dirty="0"/>
              <a:t>El comportamiento de uno </a:t>
            </a:r>
          </a:p>
        </p:txBody>
      </p:sp>
      <p:sp>
        <p:nvSpPr>
          <p:cNvPr id="7" name="CuadroTexto 6">
            <a:extLst>
              <a:ext uri="{FF2B5EF4-FFF2-40B4-BE49-F238E27FC236}">
                <a16:creationId xmlns:a16="http://schemas.microsoft.com/office/drawing/2014/main" id="{7EFD708D-8F05-4AC0-B676-913F5813AB04}"/>
              </a:ext>
            </a:extLst>
          </p:cNvPr>
          <p:cNvSpPr txBox="1"/>
          <p:nvPr/>
        </p:nvSpPr>
        <p:spPr>
          <a:xfrm>
            <a:off x="9790640" y="8018501"/>
            <a:ext cx="5054603" cy="507831"/>
          </a:xfrm>
          <a:prstGeom prst="rect">
            <a:avLst/>
          </a:prstGeom>
          <a:noFill/>
        </p:spPr>
        <p:txBody>
          <a:bodyPr wrap="square" rtlCol="0">
            <a:spAutoFit/>
          </a:bodyPr>
          <a:lstStyle/>
          <a:p>
            <a:r>
              <a:rPr lang="es-NI" sz="2700" dirty="0"/>
              <a:t>Puede incidir en todos </a:t>
            </a:r>
          </a:p>
        </p:txBody>
      </p:sp>
      <p:sp>
        <p:nvSpPr>
          <p:cNvPr id="9" name="CuadroTexto 8">
            <a:extLst>
              <a:ext uri="{FF2B5EF4-FFF2-40B4-BE49-F238E27FC236}">
                <a16:creationId xmlns:a16="http://schemas.microsoft.com/office/drawing/2014/main" id="{286F200C-798E-43E6-B037-E420B83D6D7F}"/>
              </a:ext>
            </a:extLst>
          </p:cNvPr>
          <p:cNvSpPr txBox="1"/>
          <p:nvPr/>
        </p:nvSpPr>
        <p:spPr>
          <a:xfrm>
            <a:off x="4808682" y="9012409"/>
            <a:ext cx="9144000" cy="923330"/>
          </a:xfrm>
          <a:prstGeom prst="rect">
            <a:avLst/>
          </a:prstGeom>
          <a:noFill/>
        </p:spPr>
        <p:txBody>
          <a:bodyPr wrap="square">
            <a:spAutoFit/>
          </a:bodyPr>
          <a:lstStyle/>
          <a:p>
            <a:r>
              <a:rPr lang="es-ES" sz="1800" dirty="0">
                <a:latin typeface="Telegraf"/>
              </a:rPr>
              <a:t>……involucrar en el monitoreo estratégico a las partes interesadas del programa, sean o no miembros del MCP, y en particular a los sectores constituyentes no gubernamentales y a las poblaciones clave.</a:t>
            </a:r>
            <a:endParaRPr lang="es-NI" dirty="0"/>
          </a:p>
        </p:txBody>
      </p:sp>
      <p:sp>
        <p:nvSpPr>
          <p:cNvPr id="10" name="Donut 22">
            <a:extLst>
              <a:ext uri="{FF2B5EF4-FFF2-40B4-BE49-F238E27FC236}">
                <a16:creationId xmlns:a16="http://schemas.microsoft.com/office/drawing/2014/main" id="{37CF3690-123E-4C3A-884D-4EE98FFC7010}"/>
              </a:ext>
            </a:extLst>
          </p:cNvPr>
          <p:cNvSpPr>
            <a:spLocks noChangeAspect="1"/>
          </p:cNvSpPr>
          <p:nvPr/>
        </p:nvSpPr>
        <p:spPr>
          <a:xfrm>
            <a:off x="3227329" y="9173293"/>
            <a:ext cx="1135698" cy="581705"/>
          </a:xfrm>
          <a:custGeom>
            <a:avLst/>
            <a:gdLst/>
            <a:ahLst/>
            <a:cxnLst/>
            <a:rect l="l" t="t" r="r" b="b"/>
            <a:pathLst>
              <a:path w="3372524" h="1727404">
                <a:moveTo>
                  <a:pt x="1758003" y="666958"/>
                </a:moveTo>
                <a:cubicBezTo>
                  <a:pt x="1703684" y="666958"/>
                  <a:pt x="1659649" y="710993"/>
                  <a:pt x="1659649" y="765312"/>
                </a:cubicBezTo>
                <a:cubicBezTo>
                  <a:pt x="1659649" y="819631"/>
                  <a:pt x="1703684" y="863666"/>
                  <a:pt x="1758003" y="863666"/>
                </a:cubicBezTo>
                <a:cubicBezTo>
                  <a:pt x="1812322" y="863666"/>
                  <a:pt x="1856357" y="819631"/>
                  <a:pt x="1856357" y="765312"/>
                </a:cubicBezTo>
                <a:cubicBezTo>
                  <a:pt x="1856357" y="710993"/>
                  <a:pt x="1812322" y="666958"/>
                  <a:pt x="1758003" y="666958"/>
                </a:cubicBezTo>
                <a:close/>
                <a:moveTo>
                  <a:pt x="1686261" y="586208"/>
                </a:moveTo>
                <a:cubicBezTo>
                  <a:pt x="1849880" y="586208"/>
                  <a:pt x="1982519" y="718847"/>
                  <a:pt x="1982519" y="882466"/>
                </a:cubicBezTo>
                <a:cubicBezTo>
                  <a:pt x="1982519" y="1046085"/>
                  <a:pt x="1849880" y="1178724"/>
                  <a:pt x="1686261" y="1178724"/>
                </a:cubicBezTo>
                <a:cubicBezTo>
                  <a:pt x="1522642" y="1178724"/>
                  <a:pt x="1390003" y="1046085"/>
                  <a:pt x="1390003" y="882466"/>
                </a:cubicBezTo>
                <a:cubicBezTo>
                  <a:pt x="1390003" y="718847"/>
                  <a:pt x="1522642" y="586208"/>
                  <a:pt x="1686261" y="586208"/>
                </a:cubicBezTo>
                <a:close/>
                <a:moveTo>
                  <a:pt x="1686262" y="448985"/>
                </a:moveTo>
                <a:cubicBezTo>
                  <a:pt x="1446857" y="448985"/>
                  <a:pt x="1252780" y="643062"/>
                  <a:pt x="1252780" y="882467"/>
                </a:cubicBezTo>
                <a:cubicBezTo>
                  <a:pt x="1252780" y="1121872"/>
                  <a:pt x="1446857" y="1315949"/>
                  <a:pt x="1686262" y="1315949"/>
                </a:cubicBezTo>
                <a:cubicBezTo>
                  <a:pt x="1925667" y="1315949"/>
                  <a:pt x="2119744" y="1121872"/>
                  <a:pt x="2119744" y="882467"/>
                </a:cubicBezTo>
                <a:cubicBezTo>
                  <a:pt x="2119744" y="643062"/>
                  <a:pt x="1925667" y="448985"/>
                  <a:pt x="1686262" y="448985"/>
                </a:cubicBezTo>
                <a:close/>
                <a:moveTo>
                  <a:pt x="1893261" y="271274"/>
                </a:moveTo>
                <a:cubicBezTo>
                  <a:pt x="2150128" y="355123"/>
                  <a:pt x="2334334" y="597283"/>
                  <a:pt x="2334334" y="882467"/>
                </a:cubicBezTo>
                <a:cubicBezTo>
                  <a:pt x="2334334" y="1103921"/>
                  <a:pt x="2223259" y="1299432"/>
                  <a:pt x="2053457" y="1415856"/>
                </a:cubicBezTo>
                <a:cubicBezTo>
                  <a:pt x="2494577" y="1286853"/>
                  <a:pt x="2931337" y="1005905"/>
                  <a:pt x="2940842" y="882353"/>
                </a:cubicBezTo>
                <a:lnTo>
                  <a:pt x="2946401" y="882364"/>
                </a:lnTo>
                <a:lnTo>
                  <a:pt x="2943679" y="877137"/>
                </a:lnTo>
                <a:lnTo>
                  <a:pt x="2946401" y="872130"/>
                </a:lnTo>
                <a:lnTo>
                  <a:pt x="2941077" y="872141"/>
                </a:lnTo>
                <a:cubicBezTo>
                  <a:pt x="2875996" y="732702"/>
                  <a:pt x="2369865" y="377972"/>
                  <a:pt x="1893261" y="271274"/>
                </a:cubicBezTo>
                <a:close/>
                <a:moveTo>
                  <a:pt x="1525754" y="256843"/>
                </a:moveTo>
                <a:cubicBezTo>
                  <a:pt x="984953" y="339274"/>
                  <a:pt x="426123" y="752145"/>
                  <a:pt x="426123" y="877021"/>
                </a:cubicBezTo>
                <a:lnTo>
                  <a:pt x="426123" y="877247"/>
                </a:lnTo>
                <a:cubicBezTo>
                  <a:pt x="439083" y="984175"/>
                  <a:pt x="877625" y="1311577"/>
                  <a:pt x="1355183" y="1436828"/>
                </a:cubicBezTo>
                <a:cubicBezTo>
                  <a:pt x="1164798" y="1325758"/>
                  <a:pt x="1038190" y="1118898"/>
                  <a:pt x="1038190" y="882467"/>
                </a:cubicBezTo>
                <a:cubicBezTo>
                  <a:pt x="1038190" y="580157"/>
                  <a:pt x="1245184" y="326193"/>
                  <a:pt x="1525754" y="256843"/>
                </a:cubicBezTo>
                <a:close/>
                <a:moveTo>
                  <a:pt x="1682713" y="0"/>
                </a:moveTo>
                <a:cubicBezTo>
                  <a:pt x="2385858" y="36225"/>
                  <a:pt x="3265322" y="653066"/>
                  <a:pt x="3365400" y="875412"/>
                </a:cubicBezTo>
                <a:lnTo>
                  <a:pt x="3372524" y="875397"/>
                </a:lnTo>
                <a:lnTo>
                  <a:pt x="3368881" y="882344"/>
                </a:lnTo>
                <a:lnTo>
                  <a:pt x="3372524" y="889597"/>
                </a:lnTo>
                <a:lnTo>
                  <a:pt x="3365086" y="889581"/>
                </a:lnTo>
                <a:cubicBezTo>
                  <a:pt x="3348713" y="1110249"/>
                  <a:pt x="2385134" y="1692746"/>
                  <a:pt x="1682713" y="1727404"/>
                </a:cubicBezTo>
                <a:cubicBezTo>
                  <a:pt x="901706" y="1708470"/>
                  <a:pt x="21301" y="1064732"/>
                  <a:pt x="0" y="882497"/>
                </a:cubicBezTo>
                <a:lnTo>
                  <a:pt x="0" y="882184"/>
                </a:lnTo>
                <a:cubicBezTo>
                  <a:pt x="0" y="691908"/>
                  <a:pt x="901706" y="19770"/>
                  <a:pt x="16827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Tree>
    <p:extLst>
      <p:ext uri="{BB962C8B-B14F-4D97-AF65-F5344CB8AC3E}">
        <p14:creationId xmlns:p14="http://schemas.microsoft.com/office/powerpoint/2010/main" val="37580536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1417</TotalTime>
  <Words>5421</Words>
  <Application>Microsoft Office PowerPoint</Application>
  <PresentationFormat>Personalizado</PresentationFormat>
  <Paragraphs>482</Paragraphs>
  <Slides>53</Slides>
  <Notes>11</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53</vt:i4>
      </vt:variant>
    </vt:vector>
  </HeadingPairs>
  <TitlesOfParts>
    <vt:vector size="66" baseType="lpstr">
      <vt:lpstr>Calibri</vt:lpstr>
      <vt:lpstr>Assistant Regular</vt:lpstr>
      <vt:lpstr>Arial Rounded MT Bold</vt:lpstr>
      <vt:lpstr>Arial</vt:lpstr>
      <vt:lpstr>Assistant Regular Bold</vt:lpstr>
      <vt:lpstr>Aharoni</vt:lpstr>
      <vt:lpstr>Wingdings</vt:lpstr>
      <vt:lpstr>Agency FB</vt:lpstr>
      <vt:lpstr>Angsana New</vt:lpstr>
      <vt:lpstr>Telegraf</vt:lpstr>
      <vt:lpstr>Assistant Bold</vt:lpstr>
      <vt:lpstr>Bebas Neue Cyrillic</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El enfoque de Monitoreo Estratégico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Siempre debe buscar respuesta 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Triangulación de información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Alejandro Uriza</dc:creator>
  <cp:lastModifiedBy>Administración y Comunicaciones MCP</cp:lastModifiedBy>
  <cp:revision>11</cp:revision>
  <dcterms:created xsi:type="dcterms:W3CDTF">2006-08-16T00:00:00Z</dcterms:created>
  <dcterms:modified xsi:type="dcterms:W3CDTF">2023-02-17T15:09:22Z</dcterms:modified>
  <dc:identifier>DAEsiEKZbio</dc:identifier>
</cp:coreProperties>
</file>