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62" r:id="rId8"/>
    <p:sldId id="263" r:id="rId9"/>
    <p:sldId id="264" r:id="rId10"/>
    <p:sldId id="265" r:id="rId11"/>
    <p:sldId id="270" r:id="rId1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A1E"/>
    <a:srgbClr val="0E65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18BA36-13CC-49B6-8C7D-F8E3CFC6C9EA}" v="1" dt="2023-03-16T17:09:08.3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ministración y Comunicaciones MCP" userId="6e1c2796-b399-4b97-baca-0d887e5a0dc8" providerId="ADAL" clId="{4A18BA36-13CC-49B6-8C7D-F8E3CFC6C9EA}"/>
    <pc:docChg chg="undo custSel modSld">
      <pc:chgData name="Administración y Comunicaciones MCP" userId="6e1c2796-b399-4b97-baca-0d887e5a0dc8" providerId="ADAL" clId="{4A18BA36-13CC-49B6-8C7D-F8E3CFC6C9EA}" dt="2023-03-16T20:33:10.329" v="538" actId="1076"/>
      <pc:docMkLst>
        <pc:docMk/>
      </pc:docMkLst>
      <pc:sldChg chg="modSp mod">
        <pc:chgData name="Administración y Comunicaciones MCP" userId="6e1c2796-b399-4b97-baca-0d887e5a0dc8" providerId="ADAL" clId="{4A18BA36-13CC-49B6-8C7D-F8E3CFC6C9EA}" dt="2023-03-16T16:34:15.920" v="28" actId="20577"/>
        <pc:sldMkLst>
          <pc:docMk/>
          <pc:sldMk cId="2653695485" sldId="262"/>
        </pc:sldMkLst>
        <pc:spChg chg="mod">
          <ac:chgData name="Administración y Comunicaciones MCP" userId="6e1c2796-b399-4b97-baca-0d887e5a0dc8" providerId="ADAL" clId="{4A18BA36-13CC-49B6-8C7D-F8E3CFC6C9EA}" dt="2023-03-16T16:34:15.920" v="28" actId="20577"/>
          <ac:spMkLst>
            <pc:docMk/>
            <pc:sldMk cId="2653695485" sldId="262"/>
            <ac:spMk id="4" creationId="{67CD957F-01A7-4BF6-949D-6D46B4F04F11}"/>
          </ac:spMkLst>
        </pc:spChg>
        <pc:spChg chg="mod">
          <ac:chgData name="Administración y Comunicaciones MCP" userId="6e1c2796-b399-4b97-baca-0d887e5a0dc8" providerId="ADAL" clId="{4A18BA36-13CC-49B6-8C7D-F8E3CFC6C9EA}" dt="2023-03-16T16:33:59.930" v="1" actId="20577"/>
          <ac:spMkLst>
            <pc:docMk/>
            <pc:sldMk cId="2653695485" sldId="262"/>
            <ac:spMk id="5" creationId="{6DB2126E-E612-4F2E-B488-F98B637DD2D2}"/>
          </ac:spMkLst>
        </pc:spChg>
      </pc:sldChg>
      <pc:sldChg chg="modSp mod">
        <pc:chgData name="Administración y Comunicaciones MCP" userId="6e1c2796-b399-4b97-baca-0d887e5a0dc8" providerId="ADAL" clId="{4A18BA36-13CC-49B6-8C7D-F8E3CFC6C9EA}" dt="2023-03-16T20:33:10.329" v="538" actId="1076"/>
        <pc:sldMkLst>
          <pc:docMk/>
          <pc:sldMk cId="3316061053" sldId="264"/>
        </pc:sldMkLst>
        <pc:spChg chg="mod">
          <ac:chgData name="Administración y Comunicaciones MCP" userId="6e1c2796-b399-4b97-baca-0d887e5a0dc8" providerId="ADAL" clId="{4A18BA36-13CC-49B6-8C7D-F8E3CFC6C9EA}" dt="2023-03-16T17:06:12.835" v="433" actId="255"/>
          <ac:spMkLst>
            <pc:docMk/>
            <pc:sldMk cId="3316061053" sldId="264"/>
            <ac:spMk id="2" creationId="{CA336B51-387D-4991-A688-9CB293425FE8}"/>
          </ac:spMkLst>
        </pc:spChg>
        <pc:spChg chg="mod">
          <ac:chgData name="Administración y Comunicaciones MCP" userId="6e1c2796-b399-4b97-baca-0d887e5a0dc8" providerId="ADAL" clId="{4A18BA36-13CC-49B6-8C7D-F8E3CFC6C9EA}" dt="2023-03-16T17:06:00.499" v="431" actId="14100"/>
          <ac:spMkLst>
            <pc:docMk/>
            <pc:sldMk cId="3316061053" sldId="264"/>
            <ac:spMk id="7" creationId="{7D14F696-6BB2-422E-AEAE-94A4961A6FFB}"/>
          </ac:spMkLst>
        </pc:spChg>
        <pc:graphicFrameChg chg="mod modGraphic">
          <ac:chgData name="Administración y Comunicaciones MCP" userId="6e1c2796-b399-4b97-baca-0d887e5a0dc8" providerId="ADAL" clId="{4A18BA36-13CC-49B6-8C7D-F8E3CFC6C9EA}" dt="2023-03-16T20:33:10.329" v="538" actId="1076"/>
          <ac:graphicFrameMkLst>
            <pc:docMk/>
            <pc:sldMk cId="3316061053" sldId="264"/>
            <ac:graphicFrameMk id="6" creationId="{FE5B8755-E4F4-4C5D-88AE-66649F069A7C}"/>
          </ac:graphicFrameMkLst>
        </pc:graphicFrameChg>
      </pc:sldChg>
      <pc:sldChg chg="modSp mod">
        <pc:chgData name="Administración y Comunicaciones MCP" userId="6e1c2796-b399-4b97-baca-0d887e5a0dc8" providerId="ADAL" clId="{4A18BA36-13CC-49B6-8C7D-F8E3CFC6C9EA}" dt="2023-03-16T20:32:36.152" v="532" actId="255"/>
        <pc:sldMkLst>
          <pc:docMk/>
          <pc:sldMk cId="3274748164" sldId="265"/>
        </pc:sldMkLst>
        <pc:graphicFrameChg chg="mod modGraphic">
          <ac:chgData name="Administración y Comunicaciones MCP" userId="6e1c2796-b399-4b97-baca-0d887e5a0dc8" providerId="ADAL" clId="{4A18BA36-13CC-49B6-8C7D-F8E3CFC6C9EA}" dt="2023-03-16T20:32:36.152" v="532" actId="255"/>
          <ac:graphicFrameMkLst>
            <pc:docMk/>
            <pc:sldMk cId="3274748164" sldId="265"/>
            <ac:graphicFrameMk id="4" creationId="{3E93D952-3558-4FFA-8EA4-FFDDEAF790F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240881-9F36-4352-BC6E-65925C85E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48B45A-EE80-40B5-A45E-B348F3058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A55F3A-9F86-4BAA-ABC5-A69277463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16/3/2023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A4C2BE-4D53-4AC0-A3A6-EB22C4FDF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99E85B-2DCE-4D87-8BF3-882B25D3C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267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46809-5242-4AC2-8E14-00AC8D37A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889281-A72F-40FC-A231-D7E125BE3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B77740-0C93-4EAA-99E1-694E643B5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16/3/2023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B0FC05-42A1-47F6-8020-E7CCFB6A0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4F6CAD-ABF8-4650-A046-9CC48F1C3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4979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E5C09C-6455-4013-BA3C-8B4F989709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FBA17A-9F48-4F3E-8FF7-755F16FA29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947466-998A-4A6E-951C-0824AA871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16/3/2023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9A8308-45B5-40C8-B56A-6A2D80E0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DCB3EE-9C88-406C-BB95-7E6A7356F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7628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7D7699-533D-4B43-AD04-B8FB1BD8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DE13E5-DA8E-48B8-96D4-2708BFB26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DDEDB9-9070-48D9-A607-099C80FEE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16/3/2023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8CA389-32E0-4423-94DC-5892E6EA1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C71935-7379-4F05-9DEE-8CAFAD241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9250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12FF6C-9A7E-48C8-9E5F-F6D0E9849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2A70D5-F5D5-4A3B-843C-8F464476D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A95EFA-9C29-4506-BDA7-4BE597B0B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16/3/2023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796C6B-E306-439F-A5C3-A7835E56F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5DDDAA-1767-41F4-8A22-C30B6A64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018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AD22FE-B89C-49E4-BB83-475890B5A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83780C-1816-4848-A032-768B18412C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A69BDF-1626-4882-9030-BC0693141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A52B35-D5B8-4E04-8805-A578852CD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16/3/2023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33DFDE-51ED-4F74-8F0C-3CFF0BB54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138261-D17E-4CFD-B0B6-9006BDD13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726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185552-A7E2-44CB-9A8C-3C5863725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4C39B6-4689-4719-BC88-DEF2F56D1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0AEDA0-1DFE-4BD1-8186-352167EBF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B840BD5-97A6-4AD4-A5F1-14457F8EFD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16908BE-DA4F-402D-9234-95CA28D3C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C219941-1F0B-4B2F-9CBD-D5579387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16/3/2023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D968BF5-61DD-418C-8AEA-FAAF23FB5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704E21B-1A30-482B-91D3-600DBDA5E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693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8F2445-E8B0-4D6E-9D7B-BA988F219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50450AD-A52E-4951-A0C7-A508C01B6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16/3/2023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88DDF2-D76F-46A3-9B64-78B7F41CB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925C96C-4ED9-43B0-854A-E3BCF9B9F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443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FC21ECC-A0D9-42B5-8923-916A4063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16/3/2023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42B4005-236F-4A6C-B361-C7EC026F3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A4396B1-A886-4730-8D12-A2093DF59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3718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765E1-9FD1-4A72-B406-2DA9258FB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1E775C-D15A-44F7-8C9F-10D9C8B6C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B54DB4-D016-4843-A394-1DAFB8ADC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1DC242-8B67-4278-B419-844A9E97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16/3/2023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9CA3AA-8FD2-434B-8DD7-52F497360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DB5B7D-1BDF-45C1-9CEF-3D92BF204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4897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2029A7-328A-4706-91BF-C64A1080A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429B713-81F9-446D-BBB5-DF0FBC48B4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B89128-02AC-4101-AB2E-B651C8EC5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78A0D1-E039-4705-8700-CEA324A8F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2341-80EF-4A98-A950-0BA32DD79593}" type="datetimeFigureOut">
              <a:rPr lang="es-SV" smtClean="0"/>
              <a:t>16/3/2023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C6A363-C0AD-4BEB-AEF1-CA56EC598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27836-8E48-40E6-953B-0BDD076DA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5975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9E5DF10-A5E8-44E8-A727-0E479BE7A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E63F30-782F-40DE-9939-7D3C08E31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21AD36-E66D-42FC-A931-6688A0CA1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A2341-80EF-4A98-A950-0BA32DD79593}" type="datetimeFigureOut">
              <a:rPr lang="es-SV" smtClean="0"/>
              <a:t>16/3/2023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720F55-1B03-4489-8382-877E4BA8D4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0404CB-B10C-4458-B47F-C4E5B853F1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57B2D-1961-4B1F-A71A-D8620C429A7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344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5ED20CCC-BB81-4582-A898-263680D5EBF1}"/>
              </a:ext>
            </a:extLst>
          </p:cNvPr>
          <p:cNvSpPr/>
          <p:nvPr/>
        </p:nvSpPr>
        <p:spPr>
          <a:xfrm>
            <a:off x="0" y="3737112"/>
            <a:ext cx="12192000" cy="3120887"/>
          </a:xfrm>
          <a:prstGeom prst="rect">
            <a:avLst/>
          </a:prstGeom>
          <a:solidFill>
            <a:srgbClr val="F1AA1E"/>
          </a:solidFill>
          <a:ln>
            <a:solidFill>
              <a:srgbClr val="F1A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1CCF4A0-7466-4374-997D-FA8E34152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809" y="626648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s-SV" sz="4800" b="1" dirty="0">
                <a:latin typeface="Poppins" panose="00000500000000000000" pitchFamily="2" charset="0"/>
                <a:cs typeface="Poppins" panose="00000500000000000000" pitchFamily="2" charset="0"/>
              </a:rPr>
              <a:t>Propuesta de Plan de Comunicaciones </a:t>
            </a:r>
            <a:br>
              <a:rPr lang="es-SV" sz="4800" b="1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s-SV" sz="4800" b="1" dirty="0">
                <a:latin typeface="Poppins" panose="00000500000000000000" pitchFamily="2" charset="0"/>
                <a:cs typeface="Poppins" panose="00000500000000000000" pitchFamily="2" charset="0"/>
              </a:rPr>
              <a:t>Sector de Sociedad Civil.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899F0CD-6A30-4D01-B03B-4EBB1AF7B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104" y="3863090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s-SV" sz="2800" b="1" dirty="0">
                <a:solidFill>
                  <a:schemeClr val="bg1"/>
                </a:solidFill>
                <a:latin typeface="Poppins" panose="00000500000000000000" pitchFamily="2" charset="0"/>
                <a:ea typeface="+mj-ea"/>
                <a:cs typeface="Poppins" panose="00000500000000000000" pitchFamily="2" charset="0"/>
              </a:rPr>
              <a:t>Presentado al Comité Conjunto</a:t>
            </a:r>
          </a:p>
          <a:p>
            <a:pPr algn="l"/>
            <a:r>
              <a:rPr lang="es-SV" sz="14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Ana Josefa Blanco Noyola</a:t>
            </a:r>
          </a:p>
          <a:p>
            <a:pPr algn="l"/>
            <a:r>
              <a:rPr lang="es-SV" sz="14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Representante del Sector de ONG Nacionales </a:t>
            </a:r>
            <a:endParaRPr lang="es-SV" sz="18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6113D3E-D3BD-45D9-A64C-509D6C92E874}"/>
              </a:ext>
            </a:extLst>
          </p:cNvPr>
          <p:cNvSpPr txBox="1"/>
          <p:nvPr/>
        </p:nvSpPr>
        <p:spPr>
          <a:xfrm>
            <a:off x="636104" y="4989778"/>
            <a:ext cx="5221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Jueves 16 de marzo de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5FAB4F7-885F-4BA7-AEEB-0A3BDAF36B3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4" t="12419" b="15994"/>
          <a:stretch/>
        </p:blipFill>
        <p:spPr>
          <a:xfrm>
            <a:off x="8799444" y="1101999"/>
            <a:ext cx="3141096" cy="149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57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E93D952-3558-4FFA-8EA4-FFDDEAF79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769610"/>
              </p:ext>
            </p:extLst>
          </p:nvPr>
        </p:nvGraphicFramePr>
        <p:xfrm>
          <a:off x="722244" y="1414808"/>
          <a:ext cx="10747512" cy="40022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83431">
                  <a:extLst>
                    <a:ext uri="{9D8B030D-6E8A-4147-A177-3AD203B41FA5}">
                      <a16:colId xmlns:a16="http://schemas.microsoft.com/office/drawing/2014/main" val="1098041303"/>
                    </a:ext>
                  </a:extLst>
                </a:gridCol>
                <a:gridCol w="517897">
                  <a:extLst>
                    <a:ext uri="{9D8B030D-6E8A-4147-A177-3AD203B41FA5}">
                      <a16:colId xmlns:a16="http://schemas.microsoft.com/office/drawing/2014/main" val="3935817593"/>
                    </a:ext>
                  </a:extLst>
                </a:gridCol>
                <a:gridCol w="464248">
                  <a:extLst>
                    <a:ext uri="{9D8B030D-6E8A-4147-A177-3AD203B41FA5}">
                      <a16:colId xmlns:a16="http://schemas.microsoft.com/office/drawing/2014/main" val="3306363776"/>
                    </a:ext>
                  </a:extLst>
                </a:gridCol>
                <a:gridCol w="575049">
                  <a:extLst>
                    <a:ext uri="{9D8B030D-6E8A-4147-A177-3AD203B41FA5}">
                      <a16:colId xmlns:a16="http://schemas.microsoft.com/office/drawing/2014/main" val="2822569881"/>
                    </a:ext>
                  </a:extLst>
                </a:gridCol>
                <a:gridCol w="516835">
                  <a:extLst>
                    <a:ext uri="{9D8B030D-6E8A-4147-A177-3AD203B41FA5}">
                      <a16:colId xmlns:a16="http://schemas.microsoft.com/office/drawing/2014/main" val="877655635"/>
                    </a:ext>
                  </a:extLst>
                </a:gridCol>
                <a:gridCol w="689113">
                  <a:extLst>
                    <a:ext uri="{9D8B030D-6E8A-4147-A177-3AD203B41FA5}">
                      <a16:colId xmlns:a16="http://schemas.microsoft.com/office/drawing/2014/main" val="739070809"/>
                    </a:ext>
                  </a:extLst>
                </a:gridCol>
                <a:gridCol w="596348">
                  <a:extLst>
                    <a:ext uri="{9D8B030D-6E8A-4147-A177-3AD203B41FA5}">
                      <a16:colId xmlns:a16="http://schemas.microsoft.com/office/drawing/2014/main" val="701168005"/>
                    </a:ext>
                  </a:extLst>
                </a:gridCol>
                <a:gridCol w="689113">
                  <a:extLst>
                    <a:ext uri="{9D8B030D-6E8A-4147-A177-3AD203B41FA5}">
                      <a16:colId xmlns:a16="http://schemas.microsoft.com/office/drawing/2014/main" val="1544376023"/>
                    </a:ext>
                  </a:extLst>
                </a:gridCol>
                <a:gridCol w="795131">
                  <a:extLst>
                    <a:ext uri="{9D8B030D-6E8A-4147-A177-3AD203B41FA5}">
                      <a16:colId xmlns:a16="http://schemas.microsoft.com/office/drawing/2014/main" val="172605050"/>
                    </a:ext>
                  </a:extLst>
                </a:gridCol>
                <a:gridCol w="622852">
                  <a:extLst>
                    <a:ext uri="{9D8B030D-6E8A-4147-A177-3AD203B41FA5}">
                      <a16:colId xmlns:a16="http://schemas.microsoft.com/office/drawing/2014/main" val="250086199"/>
                    </a:ext>
                  </a:extLst>
                </a:gridCol>
                <a:gridCol w="755374">
                  <a:extLst>
                    <a:ext uri="{9D8B030D-6E8A-4147-A177-3AD203B41FA5}">
                      <a16:colId xmlns:a16="http://schemas.microsoft.com/office/drawing/2014/main" val="2442616143"/>
                    </a:ext>
                  </a:extLst>
                </a:gridCol>
                <a:gridCol w="742121">
                  <a:extLst>
                    <a:ext uri="{9D8B030D-6E8A-4147-A177-3AD203B41FA5}">
                      <a16:colId xmlns:a16="http://schemas.microsoft.com/office/drawing/2014/main" val="4203184837"/>
                    </a:ext>
                  </a:extLst>
                </a:gridCol>
              </a:tblGrid>
              <a:tr h="32533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800" dirty="0">
                          <a:effectLst/>
                        </a:rPr>
                        <a:t>ACTIVIDADES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800" dirty="0">
                          <a:effectLst/>
                        </a:rPr>
                        <a:t>AÑO 2023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020435"/>
                  </a:ext>
                </a:extLst>
              </a:tr>
              <a:tr h="38043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900" dirty="0">
                          <a:effectLst/>
                        </a:rPr>
                        <a:t>Febrero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900" dirty="0">
                          <a:effectLst/>
                        </a:rPr>
                        <a:t>Marzo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</a:rPr>
                        <a:t>Abril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</a:rPr>
                        <a:t>Mayo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</a:rPr>
                        <a:t>Junio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</a:rPr>
                        <a:t>Julio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</a:rPr>
                        <a:t>Agosto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</a:rPr>
                        <a:t>Septiembre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</a:rPr>
                        <a:t>Octubre 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</a:rPr>
                        <a:t>Noviembre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</a:rPr>
                        <a:t>Diciembre 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4955632"/>
                  </a:ext>
                </a:extLst>
              </a:tr>
              <a:tr h="5166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Compartir información de actividades realizadas por el MCP-ES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endParaRPr kumimoji="0" lang="es-SV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endParaRPr kumimoji="0" lang="es-SV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endParaRPr kumimoji="0" lang="es-SV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endParaRPr kumimoji="0" lang="es-SV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endParaRPr kumimoji="0" lang="es-SV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endParaRPr kumimoji="0" lang="es-SV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endParaRPr kumimoji="0" lang="es-SV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1961233"/>
                  </a:ext>
                </a:extLst>
              </a:tr>
              <a:tr h="523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Participar en actividades conmemorativas relacionadas al rol del MCP-ES (24  de marzo TB y 1 de diciembre Día Internacional del VIH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3338886"/>
                  </a:ext>
                </a:extLst>
              </a:tr>
              <a:tr h="694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Presentación de informes en reuniones plenarias y a la dirección ejecutiva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200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2134193"/>
                  </a:ext>
                </a:extLst>
              </a:tr>
              <a:tr h="355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Presentar información relacionada al objetivo 3 de la estrategia de la participación del marco de desempeño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2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2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0832109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F5328F0F-3BA7-473E-A956-CBF987C4650C}"/>
              </a:ext>
            </a:extLst>
          </p:cNvPr>
          <p:cNvSpPr/>
          <p:nvPr/>
        </p:nvSpPr>
        <p:spPr>
          <a:xfrm>
            <a:off x="0" y="0"/>
            <a:ext cx="12192000" cy="986814"/>
          </a:xfrm>
          <a:prstGeom prst="rect">
            <a:avLst/>
          </a:prstGeom>
          <a:solidFill>
            <a:srgbClr val="F1AA1E"/>
          </a:solidFill>
          <a:ln>
            <a:solidFill>
              <a:srgbClr val="F1A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74748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078C18DF-9273-49C7-8E46-79E704702AA6}"/>
              </a:ext>
            </a:extLst>
          </p:cNvPr>
          <p:cNvSpPr txBox="1"/>
          <p:nvPr/>
        </p:nvSpPr>
        <p:spPr>
          <a:xfrm>
            <a:off x="3443444" y="2146852"/>
            <a:ext cx="47137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oppins" panose="00000500000000000000" pitchFamily="2" charset="0"/>
                <a:ea typeface="Tahoma" panose="020B0604030504040204" pitchFamily="34" charset="0"/>
                <a:cs typeface="Poppins" panose="00000500000000000000" pitchFamily="2" charset="0"/>
              </a:rPr>
              <a:t>¡Gracias por su atención!</a:t>
            </a:r>
          </a:p>
        </p:txBody>
      </p:sp>
    </p:spTree>
    <p:extLst>
      <p:ext uri="{BB962C8B-B14F-4D97-AF65-F5344CB8AC3E}">
        <p14:creationId xmlns:p14="http://schemas.microsoft.com/office/powerpoint/2010/main" val="31832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5D200AC0-E395-4A28-B769-33814CE2A70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E65A8"/>
          </a:solidFill>
          <a:ln>
            <a:solidFill>
              <a:srgbClr val="0E65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A3B16BB-BE77-42CD-8CF9-E7936149C19E}"/>
              </a:ext>
            </a:extLst>
          </p:cNvPr>
          <p:cNvSpPr/>
          <p:nvPr/>
        </p:nvSpPr>
        <p:spPr>
          <a:xfrm>
            <a:off x="106017" y="125896"/>
            <a:ext cx="11913705" cy="6606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FF5694C-133C-40DA-B5D2-F77400E45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SV" sz="4000" dirty="0">
                <a:latin typeface="Poppins" panose="00000500000000000000" pitchFamily="2" charset="0"/>
                <a:cs typeface="Poppins" panose="00000500000000000000" pitchFamily="2" charset="0"/>
              </a:rPr>
              <a:t>I. INTRODUCCIÓN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C76CF3-0CE4-4684-A670-488786CCDDFC}"/>
              </a:ext>
            </a:extLst>
          </p:cNvPr>
          <p:cNvSpPr txBox="1"/>
          <p:nvPr/>
        </p:nvSpPr>
        <p:spPr>
          <a:xfrm>
            <a:off x="1078636" y="1690688"/>
            <a:ext cx="10371242" cy="42362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comunicación efectiva desempeña un papel importante en las relaciones que se establecen y permite a una organización o equipos de trabajo transmitir conocimientos, experiencias, aprendizajes y buenas prácticas, a través de mensajes sobre los diferentes procesos que se realizan, generando con ello, confianza entre los miembros para obtener opinión e información. </a:t>
            </a:r>
            <a:endParaRPr lang="es-SV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También fomenta un trabajo articulado y una visión conjunta contribuyendo así al logro de resultados, en un clima de confianza y motivación a los receptores de la información al ser esta precisa y objetiva. La función del emisor cuyo propósito es transmitir información veraz, autentica e imparcial, genera confianza y credibilidad.</a:t>
            </a:r>
            <a:endParaRPr lang="es-SV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Mecanismo Coordinador de País está integrado por diferentes sectores, que trabajan articuladamente para lograr la erradicación del VIH, la Malaria y la Tuberculosis, a fin de construir un mundo más saludable y equitativo, cumpliendo con las metas nacionales e internacionales. El MCP-ES tiene un marco de desempeño que incluye las áreas de Monitoreo estratégico, participación, posicionamiento y operaciones. En ese sentido, es importante que todos sus miembros contribuyan con sus acciones de comunicación y difusión al logro de la estrategia de Participación en cuyo objetivo No. 3: Los miembros del mecanismo de coordinación, especialmente de la sociedad civil, realizan actividades para solicitar aportaciones y realizar observaciones a sus sectores constituyentes con el fin de contribuir a la toma de decisiones sólidas.</a:t>
            </a:r>
            <a:endParaRPr lang="es-SV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02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5D200AC0-E395-4A28-B769-33814CE2A70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E65A8"/>
          </a:solidFill>
          <a:ln>
            <a:solidFill>
              <a:srgbClr val="0E65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A3B16BB-BE77-42CD-8CF9-E7936149C19E}"/>
              </a:ext>
            </a:extLst>
          </p:cNvPr>
          <p:cNvSpPr/>
          <p:nvPr/>
        </p:nvSpPr>
        <p:spPr>
          <a:xfrm>
            <a:off x="106017" y="125896"/>
            <a:ext cx="11913705" cy="6606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B98147D0-5311-4F8B-AFB8-3A715102452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4000" dirty="0">
                <a:latin typeface="Poppins" panose="00000500000000000000" pitchFamily="2" charset="0"/>
                <a:cs typeface="Poppins" panose="00000500000000000000" pitchFamily="2" charset="0"/>
              </a:rPr>
              <a:t>II. PROPOSITO </a:t>
            </a: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E101BFEB-6387-4118-9387-362756F95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algn="just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latin typeface="Arial" panose="020B0604020202020204" pitchFamily="34" charset="0"/>
                <a:cs typeface="Times New Roman" panose="02020603050405020304" pitchFamily="18" charset="0"/>
              </a:rPr>
              <a:t>El objetivo del plan es informar a los miembros constituyentes del sector de la sociedad civil sobre las actividades estratégicas y principales hitos que realiza el MCP-ES de acuerdo a su marco de desempeño, a fin de brindar información, obtener insumos y aportes que contribuyan a generar evidencia de utilidad del MCP-ES. </a:t>
            </a:r>
          </a:p>
          <a:p>
            <a:pPr marL="0" algn="just">
              <a:lnSpc>
                <a:spcPct val="107000"/>
              </a:lnSpc>
              <a:spcAft>
                <a:spcPts val="800"/>
              </a:spcAft>
            </a:pPr>
            <a:r>
              <a:rPr lang="es-SV" sz="2000" dirty="0">
                <a:latin typeface="Arial" panose="020B0604020202020204" pitchFamily="34" charset="0"/>
                <a:cs typeface="Times New Roman" panose="02020603050405020304" pitchFamily="18" charset="0"/>
              </a:rPr>
              <a:t>Así como el de optimizar los espacios de comunicación del MCP-ES para procurar el retorno de la información a los diferentes usuarios y que la Reunión Plenaria este informada del desarrollo y resultados de dicho plan. </a:t>
            </a:r>
          </a:p>
        </p:txBody>
      </p:sp>
    </p:spTree>
    <p:extLst>
      <p:ext uri="{BB962C8B-B14F-4D97-AF65-F5344CB8AC3E}">
        <p14:creationId xmlns:p14="http://schemas.microsoft.com/office/powerpoint/2010/main" val="2657365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5D200AC0-E395-4A28-B769-33814CE2A70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E65A8"/>
          </a:solidFill>
          <a:ln>
            <a:solidFill>
              <a:srgbClr val="0E65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A3B16BB-BE77-42CD-8CF9-E7936149C19E}"/>
              </a:ext>
            </a:extLst>
          </p:cNvPr>
          <p:cNvSpPr/>
          <p:nvPr/>
        </p:nvSpPr>
        <p:spPr>
          <a:xfrm>
            <a:off x="106017" y="125896"/>
            <a:ext cx="11913705" cy="6606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9C0636F6-1488-4382-8D30-A64EC9981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622"/>
            <a:ext cx="10515600" cy="1052858"/>
          </a:xfrm>
        </p:spPr>
        <p:txBody>
          <a:bodyPr>
            <a:normAutofit/>
          </a:bodyPr>
          <a:lstStyle/>
          <a:p>
            <a:pPr algn="ctr"/>
            <a:r>
              <a:rPr lang="es-SV" sz="4000" dirty="0">
                <a:latin typeface="Poppins" panose="00000500000000000000" pitchFamily="2" charset="0"/>
                <a:cs typeface="Poppins" panose="00000500000000000000" pitchFamily="2" charset="0"/>
              </a:rPr>
              <a:t>III. ALCANCE DEL PLAN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E3D6935-F02C-40C4-AE46-FE85A43FF57E}"/>
              </a:ext>
            </a:extLst>
          </p:cNvPr>
          <p:cNvSpPr txBox="1"/>
          <p:nvPr/>
        </p:nvSpPr>
        <p:spPr>
          <a:xfrm>
            <a:off x="1060174" y="1583636"/>
            <a:ext cx="10071652" cy="47013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plan será implementado por el sector de la Sociedad Civil, durante el periodo del 2023 al 2025. Para su realización se podrán unir diferentes subsectores a fin de enriquecer su desarrollo.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Contemplará los hitos y comunicación estratégica más relevante del MCP-ES para ser conocida por los miembros constituyentes del sector de la sociedad civil y obtener así opiniones y consideraciones.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Será ejecutado por los miembros del sector de la sociedad civil, con el apoyo logístico de la Dirección Ejecutiva del MCP-ES y el apoyo financiero del Fondo Mundial.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llevará un registro con los soportes necesarios que sirvan como insumo para la evaluación correspondiente al objetivo 3 de la estrategia de participación del marco de desempeño.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 año se deberá realizar una programación de las actividades y presentarla en la reunión plenaria.</a:t>
            </a: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Permitirá a los miembros de la reunión plenaria estar informados de los resultados. 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18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5D200AC0-E395-4A28-B769-33814CE2A70C}"/>
              </a:ext>
            </a:extLst>
          </p:cNvPr>
          <p:cNvSpPr/>
          <p:nvPr/>
        </p:nvSpPr>
        <p:spPr>
          <a:xfrm rot="5400000">
            <a:off x="5549434" y="-5635401"/>
            <a:ext cx="1212402" cy="12311270"/>
          </a:xfrm>
          <a:prstGeom prst="rect">
            <a:avLst/>
          </a:prstGeom>
          <a:solidFill>
            <a:srgbClr val="0E65A8"/>
          </a:solidFill>
          <a:ln>
            <a:solidFill>
              <a:srgbClr val="0E65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585B4CEE-2B4E-4995-B5DD-FEA78586D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835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40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IV. DESARROLLO 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15CED9C-82FE-48F2-AF93-4D794022B4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634151"/>
              </p:ext>
            </p:extLst>
          </p:nvPr>
        </p:nvGraphicFramePr>
        <p:xfrm>
          <a:off x="1371600" y="1702705"/>
          <a:ext cx="10171043" cy="4250049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2538157">
                  <a:extLst>
                    <a:ext uri="{9D8B030D-6E8A-4147-A177-3AD203B41FA5}">
                      <a16:colId xmlns:a16="http://schemas.microsoft.com/office/drawing/2014/main" val="406865648"/>
                    </a:ext>
                  </a:extLst>
                </a:gridCol>
                <a:gridCol w="2903579">
                  <a:extLst>
                    <a:ext uri="{9D8B030D-6E8A-4147-A177-3AD203B41FA5}">
                      <a16:colId xmlns:a16="http://schemas.microsoft.com/office/drawing/2014/main" val="3514667386"/>
                    </a:ext>
                  </a:extLst>
                </a:gridCol>
                <a:gridCol w="2157439">
                  <a:extLst>
                    <a:ext uri="{9D8B030D-6E8A-4147-A177-3AD203B41FA5}">
                      <a16:colId xmlns:a16="http://schemas.microsoft.com/office/drawing/2014/main" val="2517218953"/>
                    </a:ext>
                  </a:extLst>
                </a:gridCol>
                <a:gridCol w="2571868">
                  <a:extLst>
                    <a:ext uri="{9D8B030D-6E8A-4147-A177-3AD203B41FA5}">
                      <a16:colId xmlns:a16="http://schemas.microsoft.com/office/drawing/2014/main" val="2200455769"/>
                    </a:ext>
                  </a:extLst>
                </a:gridCol>
              </a:tblGrid>
              <a:tr h="1025010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Línea estratégica: Participación</a:t>
                      </a:r>
                      <a:endParaRPr lang="es-SV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Objetivo: Informar sobre las actividades estratégicas y principales hitos del trabajo realizado por el MCP-ES, a fin de contribuir con su posicionamiento.</a:t>
                      </a:r>
                    </a:p>
                  </a:txBody>
                  <a:tcPr marL="41454" marR="41454" marT="0" marB="0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25199"/>
                  </a:ext>
                </a:extLst>
              </a:tr>
              <a:tr h="4843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Acción estratégica</a:t>
                      </a:r>
                      <a:endParaRPr lang="es-SV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54" marR="41454" marT="0" marB="0"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</a:t>
                      </a:r>
                      <a:endParaRPr lang="es-SV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Medios de verificación</a:t>
                      </a:r>
                      <a:endParaRPr lang="es-SV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Responsables</a:t>
                      </a:r>
                      <a:endParaRPr lang="es-SV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28267935"/>
                  </a:ext>
                </a:extLst>
              </a:tr>
              <a:tr h="507912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Reuniones con miembros constituyente del sector sociedad civil</a:t>
                      </a:r>
                      <a:endParaRPr lang="es-SV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54" marR="41454" marT="0" marB="0"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Calibri" panose="020F0502020204030204" pitchFamily="34" charset="0"/>
                        <a:buNone/>
                      </a:pPr>
                      <a:r>
                        <a:rPr lang="es-E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Realizar dos reuniones informativas al año.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Calibri" panose="020F0502020204030204" pitchFamily="34" charset="0"/>
                        <a:buNone/>
                      </a:pPr>
                      <a:endParaRPr lang="es-SV" sz="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Convocatorias</a:t>
                      </a:r>
                      <a:endParaRPr lang="es-SV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Agendas de reunión</a:t>
                      </a:r>
                      <a:endParaRPr lang="es-SV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Listas de asistencia</a:t>
                      </a:r>
                      <a:endParaRPr lang="es-SV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Fotografías</a:t>
                      </a:r>
                      <a:endParaRPr lang="es-SV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Actas</a:t>
                      </a:r>
                      <a:endParaRPr lang="es-SV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Informes en reuniones plenarias.</a:t>
                      </a:r>
                      <a:endParaRPr lang="es-SV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SV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Representantes de la sociedad civil y Dirección Ejecutiva del MCP-ES.</a:t>
                      </a:r>
                      <a:endParaRPr lang="es-SV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14951468"/>
                  </a:ext>
                </a:extLst>
              </a:tr>
              <a:tr h="75105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s-E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Realizar una reunión multisectorial sobre proceso de construcción de propuesta de país.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None/>
                      </a:pPr>
                      <a:endParaRPr lang="es-SV" sz="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551548"/>
                  </a:ext>
                </a:extLst>
              </a:tr>
              <a:tr h="52036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Calibri" panose="020F0502020204030204" pitchFamily="34" charset="0"/>
                        <a:buNone/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Reunión de representantes del MCP con otras redes Observa TB y VIH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Calibri" panose="020F0502020204030204" pitchFamily="34" charset="0"/>
                        <a:buNone/>
                      </a:pPr>
                      <a:endParaRPr lang="es-SV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529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277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5D200AC0-E395-4A28-B769-33814CE2A70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E65A8"/>
          </a:solidFill>
          <a:ln>
            <a:solidFill>
              <a:srgbClr val="0E65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A3B16BB-BE77-42CD-8CF9-E7936149C19E}"/>
              </a:ext>
            </a:extLst>
          </p:cNvPr>
          <p:cNvSpPr/>
          <p:nvPr/>
        </p:nvSpPr>
        <p:spPr>
          <a:xfrm>
            <a:off x="106017" y="125896"/>
            <a:ext cx="11913705" cy="6606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7FA1174D-B821-4AB1-B6E6-366908DDB6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945559"/>
              </p:ext>
            </p:extLst>
          </p:nvPr>
        </p:nvGraphicFramePr>
        <p:xfrm>
          <a:off x="1133060" y="1127253"/>
          <a:ext cx="9859617" cy="4230307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2538157">
                  <a:extLst>
                    <a:ext uri="{9D8B030D-6E8A-4147-A177-3AD203B41FA5}">
                      <a16:colId xmlns:a16="http://schemas.microsoft.com/office/drawing/2014/main" val="4241642051"/>
                    </a:ext>
                  </a:extLst>
                </a:gridCol>
                <a:gridCol w="2921738">
                  <a:extLst>
                    <a:ext uri="{9D8B030D-6E8A-4147-A177-3AD203B41FA5}">
                      <a16:colId xmlns:a16="http://schemas.microsoft.com/office/drawing/2014/main" val="1475128769"/>
                    </a:ext>
                  </a:extLst>
                </a:gridCol>
                <a:gridCol w="2139280">
                  <a:extLst>
                    <a:ext uri="{9D8B030D-6E8A-4147-A177-3AD203B41FA5}">
                      <a16:colId xmlns:a16="http://schemas.microsoft.com/office/drawing/2014/main" val="3457600618"/>
                    </a:ext>
                  </a:extLst>
                </a:gridCol>
                <a:gridCol w="2260442">
                  <a:extLst>
                    <a:ext uri="{9D8B030D-6E8A-4147-A177-3AD203B41FA5}">
                      <a16:colId xmlns:a16="http://schemas.microsoft.com/office/drawing/2014/main" val="1511714401"/>
                    </a:ext>
                  </a:extLst>
                </a:gridCol>
              </a:tblGrid>
              <a:tr h="3884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Acción estratégica</a:t>
                      </a:r>
                      <a:endParaRPr lang="es-SV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54" marR="41454" marT="0" marB="0"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</a:t>
                      </a:r>
                      <a:endParaRPr lang="es-SV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Medios de verificación</a:t>
                      </a:r>
                      <a:endParaRPr lang="es-SV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Responsables</a:t>
                      </a:r>
                      <a:endParaRPr lang="es-SV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150005"/>
                  </a:ext>
                </a:extLst>
              </a:tr>
              <a:tr h="50791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es-E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Participar activamente en actividades conmemorativas, resaltando el rol del MCP-ES.</a:t>
                      </a:r>
                    </a:p>
                  </a:txBody>
                  <a:tcPr marL="41454" marR="41454" marT="0" marB="0"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s-ES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Compartir la información de las actividades realizadas a través de las diferentes redes de comunicación.</a:t>
                      </a:r>
                    </a:p>
                    <a:p>
                      <a:pPr marL="0" lvl="0" indent="0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None/>
                      </a:pPr>
                      <a:endParaRPr lang="es-SV" sz="5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9F1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Publicaciones de redes sociales, fotografías, actas e informes de reuniones plenarias </a:t>
                      </a: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Integrantes del sector de la sociedad civil </a:t>
                      </a:r>
                      <a:endParaRPr lang="es-SV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14921"/>
                  </a:ext>
                </a:extLst>
              </a:tr>
              <a:tr h="63650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es-E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Participar activamente en actividades conmemorativas, resaltando el rol del MCP-ES.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kumimoji="0" lang="es-E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F1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Compartir información y fotografías de las actividades</a:t>
                      </a: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Integrantes de los diferentes sectores de la sociedad civil. </a:t>
                      </a: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89821"/>
                  </a:ext>
                </a:extLst>
              </a:tr>
              <a:tr h="52036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s-ES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Compartir en otros espacios las acciones estratégicas del MCP-ES.</a:t>
                      </a:r>
                      <a:endParaRPr lang="es-SV" sz="16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Convocatoria, agenda de reunión, listas de asistencia, fotografías, actas e informe de reuniones plenarias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SV" sz="5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SV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454" marR="41454" marT="0" marB="0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529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577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3F3EE6BE-514B-4309-A86F-06990BDC3227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F1AA1E"/>
          </a:solidFill>
          <a:ln>
            <a:solidFill>
              <a:srgbClr val="F1A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7FE9CB9-1F24-4F60-9347-3C30BADAB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SV" sz="40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V. PROPUESTA DE ORGANIZACIÓN PARA LAS REUNIONES DE LOS SECTORES 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67CD957F-01A7-4BF6-949D-6D46B4F04F11}"/>
              </a:ext>
            </a:extLst>
          </p:cNvPr>
          <p:cNvSpPr/>
          <p:nvPr/>
        </p:nvSpPr>
        <p:spPr>
          <a:xfrm>
            <a:off x="1895393" y="2168918"/>
            <a:ext cx="2769833" cy="32092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SV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Representantes ONG´s </a:t>
            </a:r>
            <a:endParaRPr lang="es-SV" sz="2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Nacionales e</a:t>
            </a:r>
            <a:endParaRPr lang="es-SV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Internacionales </a:t>
            </a:r>
            <a:endParaRPr lang="es-SV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Organizaciones Basadas en la Fe </a:t>
            </a:r>
          </a:p>
          <a:p>
            <a:endParaRPr lang="es-E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</a:rPr>
              <a:t>Academia </a:t>
            </a:r>
            <a:endParaRPr lang="es-SV" sz="2000" dirty="0">
              <a:solidFill>
                <a:srgbClr val="000000"/>
              </a:solidFill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6DB2126E-E612-4F2E-B488-F98B637DD2D2}"/>
              </a:ext>
            </a:extLst>
          </p:cNvPr>
          <p:cNvSpPr/>
          <p:nvPr/>
        </p:nvSpPr>
        <p:spPr>
          <a:xfrm>
            <a:off x="4842424" y="2168918"/>
            <a:ext cx="2798700" cy="32092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SV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Representantes de personas afectadas por </a:t>
            </a:r>
            <a:endParaRPr lang="es-SV" sz="2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VIH </a:t>
            </a:r>
            <a:endParaRPr lang="es-SV" sz="20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TUBERCULOSIS Y </a:t>
            </a:r>
            <a:endParaRPr lang="es-SV" sz="20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MALARIA </a:t>
            </a:r>
            <a:endParaRPr lang="es-SV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7C33FAC1-5D4B-408D-9358-961761DCD83B}"/>
              </a:ext>
            </a:extLst>
          </p:cNvPr>
          <p:cNvSpPr/>
          <p:nvPr/>
        </p:nvSpPr>
        <p:spPr>
          <a:xfrm>
            <a:off x="7818322" y="2168918"/>
            <a:ext cx="2810382" cy="32092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SV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Representantes de poblaciones claves </a:t>
            </a:r>
            <a:endParaRPr lang="es-SV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695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38E9C72-E117-43A8-9A59-D0C45F490964}"/>
              </a:ext>
            </a:extLst>
          </p:cNvPr>
          <p:cNvSpPr/>
          <p:nvPr/>
        </p:nvSpPr>
        <p:spPr>
          <a:xfrm>
            <a:off x="-1" y="0"/>
            <a:ext cx="3048001" cy="6858000"/>
          </a:xfrm>
          <a:prstGeom prst="rect">
            <a:avLst/>
          </a:prstGeom>
          <a:solidFill>
            <a:srgbClr val="F1AA1E"/>
          </a:solidFill>
          <a:ln>
            <a:solidFill>
              <a:srgbClr val="F1A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E3D8A7-DA90-4AE4-9379-3A69DAF7A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0951" y="575379"/>
            <a:ext cx="7567237" cy="1325563"/>
          </a:xfrm>
        </p:spPr>
        <p:txBody>
          <a:bodyPr>
            <a:normAutofit/>
          </a:bodyPr>
          <a:lstStyle/>
          <a:p>
            <a:pPr algn="ctr"/>
            <a:r>
              <a:rPr lang="es-SV" sz="4000" dirty="0">
                <a:latin typeface="Poppins" panose="00000500000000000000" pitchFamily="2" charset="0"/>
                <a:cs typeface="Poppins" panose="00000500000000000000" pitchFamily="2" charset="0"/>
              </a:rPr>
              <a:t>VI. SEGUIMIENTO Y EVALUACIÓN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2BA5ED-23C7-45BD-8562-5372A1F12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2313" y="2627312"/>
            <a:ext cx="8316555" cy="1603375"/>
          </a:xfrm>
        </p:spPr>
        <p:txBody>
          <a:bodyPr/>
          <a:lstStyle/>
          <a:p>
            <a:pPr marL="0" indent="0" algn="just">
              <a:buNone/>
            </a:pPr>
            <a:r>
              <a:rPr lang="es-E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responsables del seguimiento y cumplimiento del plan serán los miembros del sector de la sociedad civil, quienes mantendrán una coordinación efectiva con la dirección ejecutiva del MCP-ES e informaran sobre los resultados del mismo. </a:t>
            </a:r>
            <a:endParaRPr lang="es-S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s-SV" dirty="0"/>
          </a:p>
        </p:txBody>
      </p:sp>
      <p:pic>
        <p:nvPicPr>
          <p:cNvPr id="6" name="Gráfico 5" descr="Lupa">
            <a:extLst>
              <a:ext uri="{FF2B5EF4-FFF2-40B4-BE49-F238E27FC236}">
                <a16:creationId xmlns:a16="http://schemas.microsoft.com/office/drawing/2014/main" id="{DB4D2C11-C974-487F-83E7-BE567CC877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7041" y="2444282"/>
            <a:ext cx="1282961" cy="128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663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D14F696-6BB2-422E-AEAE-94A4961A6FFB}"/>
              </a:ext>
            </a:extLst>
          </p:cNvPr>
          <p:cNvSpPr/>
          <p:nvPr/>
        </p:nvSpPr>
        <p:spPr>
          <a:xfrm>
            <a:off x="740228" y="0"/>
            <a:ext cx="11451771" cy="391886"/>
          </a:xfrm>
          <a:prstGeom prst="rect">
            <a:avLst/>
          </a:prstGeom>
          <a:solidFill>
            <a:srgbClr val="F1AA1E"/>
          </a:solidFill>
          <a:ln>
            <a:solidFill>
              <a:srgbClr val="F1A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A336B51-387D-4991-A688-9CB293425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8125"/>
            <a:ext cx="10025743" cy="827314"/>
          </a:xfrm>
        </p:spPr>
        <p:txBody>
          <a:bodyPr>
            <a:normAutofit/>
          </a:bodyPr>
          <a:lstStyle/>
          <a:p>
            <a:pPr algn="ctr"/>
            <a:r>
              <a:rPr lang="es-SV" sz="11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VII. ORGANIGRAMA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FE5B8755-E4F4-4C5D-88AE-66649F069A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103285"/>
              </p:ext>
            </p:extLst>
          </p:nvPr>
        </p:nvGraphicFramePr>
        <p:xfrm>
          <a:off x="1115520" y="391886"/>
          <a:ext cx="10701186" cy="63745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51582">
                  <a:extLst>
                    <a:ext uri="{9D8B030D-6E8A-4147-A177-3AD203B41FA5}">
                      <a16:colId xmlns:a16="http://schemas.microsoft.com/office/drawing/2014/main" val="1098041303"/>
                    </a:ext>
                  </a:extLst>
                </a:gridCol>
                <a:gridCol w="509384">
                  <a:extLst>
                    <a:ext uri="{9D8B030D-6E8A-4147-A177-3AD203B41FA5}">
                      <a16:colId xmlns:a16="http://schemas.microsoft.com/office/drawing/2014/main" val="3935817593"/>
                    </a:ext>
                  </a:extLst>
                </a:gridCol>
                <a:gridCol w="456617">
                  <a:extLst>
                    <a:ext uri="{9D8B030D-6E8A-4147-A177-3AD203B41FA5}">
                      <a16:colId xmlns:a16="http://schemas.microsoft.com/office/drawing/2014/main" val="3306363776"/>
                    </a:ext>
                  </a:extLst>
                </a:gridCol>
                <a:gridCol w="565596">
                  <a:extLst>
                    <a:ext uri="{9D8B030D-6E8A-4147-A177-3AD203B41FA5}">
                      <a16:colId xmlns:a16="http://schemas.microsoft.com/office/drawing/2014/main" val="2822569881"/>
                    </a:ext>
                  </a:extLst>
                </a:gridCol>
                <a:gridCol w="508339">
                  <a:extLst>
                    <a:ext uri="{9D8B030D-6E8A-4147-A177-3AD203B41FA5}">
                      <a16:colId xmlns:a16="http://schemas.microsoft.com/office/drawing/2014/main" val="877655635"/>
                    </a:ext>
                  </a:extLst>
                </a:gridCol>
                <a:gridCol w="677786">
                  <a:extLst>
                    <a:ext uri="{9D8B030D-6E8A-4147-A177-3AD203B41FA5}">
                      <a16:colId xmlns:a16="http://schemas.microsoft.com/office/drawing/2014/main" val="739070809"/>
                    </a:ext>
                  </a:extLst>
                </a:gridCol>
                <a:gridCol w="586544">
                  <a:extLst>
                    <a:ext uri="{9D8B030D-6E8A-4147-A177-3AD203B41FA5}">
                      <a16:colId xmlns:a16="http://schemas.microsoft.com/office/drawing/2014/main" val="701168005"/>
                    </a:ext>
                  </a:extLst>
                </a:gridCol>
                <a:gridCol w="677786">
                  <a:extLst>
                    <a:ext uri="{9D8B030D-6E8A-4147-A177-3AD203B41FA5}">
                      <a16:colId xmlns:a16="http://schemas.microsoft.com/office/drawing/2014/main" val="1544376023"/>
                    </a:ext>
                  </a:extLst>
                </a:gridCol>
                <a:gridCol w="782059">
                  <a:extLst>
                    <a:ext uri="{9D8B030D-6E8A-4147-A177-3AD203B41FA5}">
                      <a16:colId xmlns:a16="http://schemas.microsoft.com/office/drawing/2014/main" val="172605050"/>
                    </a:ext>
                  </a:extLst>
                </a:gridCol>
                <a:gridCol w="612614">
                  <a:extLst>
                    <a:ext uri="{9D8B030D-6E8A-4147-A177-3AD203B41FA5}">
                      <a16:colId xmlns:a16="http://schemas.microsoft.com/office/drawing/2014/main" val="250086199"/>
                    </a:ext>
                  </a:extLst>
                </a:gridCol>
                <a:gridCol w="742957">
                  <a:extLst>
                    <a:ext uri="{9D8B030D-6E8A-4147-A177-3AD203B41FA5}">
                      <a16:colId xmlns:a16="http://schemas.microsoft.com/office/drawing/2014/main" val="2442616143"/>
                    </a:ext>
                  </a:extLst>
                </a:gridCol>
                <a:gridCol w="729922">
                  <a:extLst>
                    <a:ext uri="{9D8B030D-6E8A-4147-A177-3AD203B41FA5}">
                      <a16:colId xmlns:a16="http://schemas.microsoft.com/office/drawing/2014/main" val="4203184837"/>
                    </a:ext>
                  </a:extLst>
                </a:gridCol>
              </a:tblGrid>
              <a:tr h="25322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800" dirty="0">
                          <a:effectLst/>
                        </a:rPr>
                        <a:t>ACTIVIDADES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800" dirty="0">
                          <a:effectLst/>
                        </a:rPr>
                        <a:t>AÑO 2023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020435"/>
                  </a:ext>
                </a:extLst>
              </a:tr>
              <a:tr h="30224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900" dirty="0">
                          <a:effectLst/>
                        </a:rPr>
                        <a:t>Febrero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900" dirty="0">
                          <a:effectLst/>
                        </a:rPr>
                        <a:t>Marzo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</a:rPr>
                        <a:t>Abril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</a:rPr>
                        <a:t>Mayo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</a:rPr>
                        <a:t>Junio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</a:rPr>
                        <a:t>Julio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</a:rPr>
                        <a:t>Agosto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</a:rPr>
                        <a:t>Septiembre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</a:rPr>
                        <a:t>Octubre 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</a:rPr>
                        <a:t>Noviembre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050" dirty="0">
                          <a:effectLst/>
                        </a:rPr>
                        <a:t>Diciembre 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4955632"/>
                  </a:ext>
                </a:extLst>
              </a:tr>
              <a:tr h="518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800" dirty="0">
                          <a:effectLst/>
                        </a:rPr>
                        <a:t>Presentación de propuesta del plan a dirección del MCP-ES</a:t>
                      </a:r>
                      <a:endParaRPr lang="es-S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2000" dirty="0">
                          <a:effectLst/>
                        </a:rPr>
                        <a:t>x</a:t>
                      </a:r>
                      <a:endParaRPr lang="es-S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1961233"/>
                  </a:ext>
                </a:extLst>
              </a:tr>
              <a:tr h="518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800" dirty="0">
                          <a:effectLst/>
                        </a:rPr>
                        <a:t>Presentación de propuesta de plan reunión de comité conjunto</a:t>
                      </a:r>
                      <a:endParaRPr lang="es-S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2000">
                          <a:effectLst/>
                        </a:rPr>
                        <a:t>x</a:t>
                      </a:r>
                      <a:endParaRPr lang="es-SV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3338886"/>
                  </a:ext>
                </a:extLst>
              </a:tr>
              <a:tr h="518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800" dirty="0">
                          <a:effectLst/>
                        </a:rPr>
                        <a:t>Presentación de propuesta de plan en reunión plenaria</a:t>
                      </a:r>
                      <a:endParaRPr lang="es-S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2000" dirty="0">
                          <a:effectLst/>
                        </a:rPr>
                        <a:t>x</a:t>
                      </a:r>
                      <a:endParaRPr lang="es-S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2134193"/>
                  </a:ext>
                </a:extLst>
              </a:tr>
              <a:tr h="783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800" dirty="0">
                          <a:effectLst/>
                        </a:rPr>
                        <a:t>Realizar dos reuniones informativas al año (Sociedad Civil, Personas Afectadas y Poblaciones Clave)</a:t>
                      </a:r>
                      <a:endParaRPr lang="es-S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0832109"/>
                  </a:ext>
                </a:extLst>
              </a:tr>
              <a:tr h="2008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800" dirty="0">
                          <a:effectLst/>
                        </a:rPr>
                        <a:t>Realizar reunión multisectorial sobre procesos de construcción de propuesta de país (Poblaciones Clave, HSH, TRANS, Mujeres Trabajadoras del Sexo, Personas Afectadas por VIH y TB, Personas con Discapacidad, Adultos Mayores y Adolescentes  y Jóvenes)</a:t>
                      </a:r>
                      <a:endParaRPr lang="es-S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6155104"/>
                  </a:ext>
                </a:extLst>
              </a:tr>
              <a:tr h="1048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800" dirty="0">
                          <a:effectLst/>
                        </a:rPr>
                        <a:t>Reunión de representantes del MCP-ES con otras redes. Observa TB y VIH, </a:t>
                      </a:r>
                      <a:r>
                        <a:rPr lang="es-SV" sz="1800" dirty="0" err="1">
                          <a:effectLst/>
                        </a:rPr>
                        <a:t>Redla</a:t>
                      </a:r>
                      <a:r>
                        <a:rPr lang="es-SV" sz="1800" dirty="0">
                          <a:effectLst/>
                        </a:rPr>
                        <a:t> Trans, ALEP, </a:t>
                      </a:r>
                      <a:r>
                        <a:rPr lang="es-SV" sz="1800" dirty="0" err="1">
                          <a:effectLst/>
                        </a:rPr>
                        <a:t>RedTrasex</a:t>
                      </a:r>
                      <a:r>
                        <a:rPr lang="es-SV" sz="1800" dirty="0">
                          <a:effectLst/>
                        </a:rPr>
                        <a:t>, MM+, Solidarios por la Vida</a:t>
                      </a:r>
                      <a:endParaRPr lang="es-S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SV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6988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0610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1077</Words>
  <Application>Microsoft Office PowerPoint</Application>
  <PresentationFormat>Panorámica</PresentationFormat>
  <Paragraphs>140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Poppins</vt:lpstr>
      <vt:lpstr>Tema de Office</vt:lpstr>
      <vt:lpstr>Propuesta de Plan de Comunicaciones  Sector de Sociedad Civil. </vt:lpstr>
      <vt:lpstr>I. INTRODUCCIÓN </vt:lpstr>
      <vt:lpstr>Presentación de PowerPoint</vt:lpstr>
      <vt:lpstr>III. ALCANCE DEL PLAN </vt:lpstr>
      <vt:lpstr>IV. DESARROLLO </vt:lpstr>
      <vt:lpstr>Presentación de PowerPoint</vt:lpstr>
      <vt:lpstr>V. PROPUESTA DE ORGANIZACIÓN PARA LAS REUNIONES DE LOS SECTORES </vt:lpstr>
      <vt:lpstr>VI. SEGUIMIENTO Y EVALUACIÓN </vt:lpstr>
      <vt:lpstr>VII. ORGANIGRAMA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de Plan de Comunicaciones  Sector de Sociedad Civil.</dc:title>
  <dc:creator>Asis-Direccion</dc:creator>
  <cp:lastModifiedBy>Administración y Comunicaciones MCP</cp:lastModifiedBy>
  <cp:revision>3</cp:revision>
  <dcterms:created xsi:type="dcterms:W3CDTF">2023-03-15T22:02:39Z</dcterms:created>
  <dcterms:modified xsi:type="dcterms:W3CDTF">2023-03-16T20:33:12Z</dcterms:modified>
</cp:coreProperties>
</file>