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28"/>
  </p:notesMasterIdLst>
  <p:sldIdLst>
    <p:sldId id="256" r:id="rId6"/>
    <p:sldId id="290" r:id="rId7"/>
    <p:sldId id="628" r:id="rId8"/>
    <p:sldId id="291" r:id="rId9"/>
    <p:sldId id="629" r:id="rId10"/>
    <p:sldId id="631" r:id="rId11"/>
    <p:sldId id="632" r:id="rId12"/>
    <p:sldId id="633" r:id="rId13"/>
    <p:sldId id="634" r:id="rId14"/>
    <p:sldId id="635" r:id="rId15"/>
    <p:sldId id="636" r:id="rId16"/>
    <p:sldId id="637" r:id="rId17"/>
    <p:sldId id="638" r:id="rId18"/>
    <p:sldId id="639" r:id="rId19"/>
    <p:sldId id="640" r:id="rId20"/>
    <p:sldId id="641" r:id="rId21"/>
    <p:sldId id="642" r:id="rId22"/>
    <p:sldId id="643" r:id="rId23"/>
    <p:sldId id="644" r:id="rId24"/>
    <p:sldId id="645" r:id="rId25"/>
    <p:sldId id="630" r:id="rId26"/>
    <p:sldId id="626" r:id="rId27"/>
  </p:sldIdLst>
  <p:sldSz cx="12192000" cy="6858000"/>
  <p:notesSz cx="6858000" cy="9144000"/>
  <p:embeddedFontLs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orePaintB3W01-Regular" panose="020B0A06030302020204" charset="0"/>
      <p:regular r:id="rId36"/>
    </p:embeddedFont>
    <p:embeddedFont>
      <p:font typeface="Rockwell Condensed" panose="02060603050405020104" pitchFamily="18" charset="0"/>
      <p:regular r:id="rId37"/>
      <p:bold r:id="rId38"/>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ue Manuel Portillo Romero" initials="JMPR" lastIdx="1" clrIdx="0">
    <p:extLst>
      <p:ext uri="{19B8F6BF-5375-455C-9EA6-DF929625EA0E}">
        <p15:presenceInfo xmlns:p15="http://schemas.microsoft.com/office/powerpoint/2012/main" userId="S-1-5-21-3945798848-2646023305-2936327937-1881" providerId="AD"/>
      </p:ext>
    </p:extLst>
  </p:cmAuthor>
  <p:cmAuthor id="2" name="Gomez, MaiaSofia" initials="GM" lastIdx="1" clrIdx="1">
    <p:extLst>
      <p:ext uri="{19B8F6BF-5375-455C-9EA6-DF929625EA0E}">
        <p15:presenceInfo xmlns:p15="http://schemas.microsoft.com/office/powerpoint/2012/main" userId="S::maiasofia.gomez@plan-international.org::d357d59c-0cf2-467c-9a8d-84757340e3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579" autoAdjust="0"/>
  </p:normalViewPr>
  <p:slideViewPr>
    <p:cSldViewPr snapToGrid="0">
      <p:cViewPr varScale="1">
        <p:scale>
          <a:sx n="55" d="100"/>
          <a:sy n="55" d="100"/>
        </p:scale>
        <p:origin x="10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3-09T07:09:34.547"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5F29A-01E3-4782-B7F1-375381450D51}" type="datetimeFigureOut">
              <a:rPr lang="es-SV" smtClean="0"/>
              <a:t>9/3/2023</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E3DEF-2DAC-44B9-91DF-4AC5421414D9}" type="slidenum">
              <a:rPr lang="es-SV" smtClean="0"/>
              <a:t>‹Nº›</a:t>
            </a:fld>
            <a:endParaRPr lang="es-SV"/>
          </a:p>
        </p:txBody>
      </p:sp>
    </p:spTree>
    <p:extLst>
      <p:ext uri="{BB962C8B-B14F-4D97-AF65-F5344CB8AC3E}">
        <p14:creationId xmlns:p14="http://schemas.microsoft.com/office/powerpoint/2010/main" val="37378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400" b="1" dirty="0"/>
              <a:t>Sin embargo, debe incluir a otras partes interesadas además del MCP; todas las partes interesadas en la respuesta al VIH, la tuberculosis y la malaria y en la construcción de SSRS tienen voz a través del Diálogo de País. La valiosa aportación de estas voces debería reflejarse en el desarrollo y acuerdo de las prioridades clave dentro del limitado financiamiento del Fondo Mundial. El Diálogo de País garantiza que las intervenciones prioritarias se diseñen con el fin de obtener la mayor repercusión posible dados los limitados recursos, utilizando las pruebas y la experiencia para diseñar eficazmente una programación centrada en el paciente, que reduzca o elimine las barreras de acceso y tenga en cuenta las diferencias entre poblaciones, como las existentes entre comunidades rurales y urbanas o entre la población general y las poblaciones clave.</a:t>
            </a:r>
            <a:endParaRPr lang="es-SV" sz="1400" b="1"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3</a:t>
            </a:fld>
            <a:endParaRPr lang="es-SV"/>
          </a:p>
        </p:txBody>
      </p:sp>
    </p:spTree>
    <p:extLst>
      <p:ext uri="{BB962C8B-B14F-4D97-AF65-F5344CB8AC3E}">
        <p14:creationId xmlns:p14="http://schemas.microsoft.com/office/powerpoint/2010/main" val="42745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Análisis epidemiológico diferenciado </a:t>
            </a:r>
          </a:p>
          <a:p>
            <a:r>
              <a:rPr lang="es-MX" dirty="0"/>
              <a:t>Un análisis epidemiológico sirve para determinar la distribución y los factores determinantes del VIH, la tuberculosis y la malaria, así como su tratamiento. El análisis tiene en cuenta factores diferenciadores, como el género, la edad, la educación, el origen étnico, la ubicación geográfica, la situación económica u otros factores contextualmente apropiados. Los datos resultantes muestran dónde, cuándo y entre quién se produce la transmisión de la enfermedad, y pueden ayudar a identificar a las poblaciones clave y vulnerables pertinentes.</a:t>
            </a:r>
          </a:p>
          <a:p>
            <a:r>
              <a:rPr lang="es-MX" dirty="0"/>
              <a:t>Por ejemplo, si el análisis revela que la transmisión de la tuberculosis tiene lugar en las prisiones, el Diálogo de país debe incluir a las personas que están o han estado encarceladas, a las personas que gestionan las instalaciones y a las que supervisan las instalaciones. Otro ejemplo es si el tratamiento de la malaria se dispensa principalmente a través de centros privados, esos centros privados deberían participar en el Diálogo de país.</a:t>
            </a:r>
          </a:p>
          <a:p>
            <a:r>
              <a:rPr lang="es-MX" dirty="0"/>
              <a:t>Análisis de la equidad sanitaria </a:t>
            </a:r>
          </a:p>
          <a:p>
            <a:r>
              <a:rPr lang="es-MX" dirty="0"/>
              <a:t>Las inequidades sanitarias son diferencias en los resultados de salud que son innecesarias, evitables, injustas e inequitativas. La equidad se consigue cuando se eliminan estas diferencias y todo el mundo puede alcanzar su pleno potencial de salud y bienestar. Un análisis de la equidad sanitaria utiliza datos epidemiológicos diferenciados para identificar las diferencias de salud entre grupos de población, en lugar de limitarse a examinar la población en su conjunto. </a:t>
            </a:r>
          </a:p>
          <a:p>
            <a:r>
              <a:rPr lang="es-MX" dirty="0"/>
              <a:t>Las dimensiones comunes de la inequidad sanitaria incluyen el lugar de residencia, el nivel de ingresos, el sexo y la ocupación. Por ejemplo, si los datos muestran que las mujeres jóvenes tienen más probabilidades que los hombres jóvenes de estar infectadas por el VIH, las mujeres jóvenes deberían participar en el Diálogo de País. </a:t>
            </a:r>
          </a:p>
          <a:p>
            <a:r>
              <a:rPr lang="es-MX" dirty="0"/>
              <a:t>Otro ejemplo es si la transmisión de la enfermedad es mayor en las zonas urbanas que en las rurales, entonces los residentes de esas zonas urbanas deberían participar en el Diálogo de país.</a:t>
            </a:r>
          </a:p>
          <a:p>
            <a:endParaRPr lang="es-MX" dirty="0"/>
          </a:p>
          <a:p>
            <a:r>
              <a:rPr lang="es-MX" dirty="0"/>
              <a:t>Análisis de las deficiencias de los SSRS </a:t>
            </a:r>
          </a:p>
          <a:p>
            <a:r>
              <a:rPr lang="es-MX" dirty="0"/>
              <a:t>Cada país debe incluir a los expertos en SSRS pertinentes en el Diálogo de País. El nuevo Anexo sobre carencias y prioridades de los SSRS, que pide al MCP que identifique las prioridades para las inversiones en SSRS, puede utilizarse para identificar qué expertos deben incluirse. </a:t>
            </a:r>
          </a:p>
          <a:p>
            <a:r>
              <a:rPr lang="es-MX" dirty="0"/>
              <a:t>Por ejemplo, si se prioriza el fortalecimiento del sistema de laboratorios, la dirección nacional de laboratorios y los profesionales subnacionales de laboratorios deben ser incluidos en el Diálogo de País. </a:t>
            </a:r>
          </a:p>
          <a:p>
            <a:r>
              <a:rPr lang="es-MX" dirty="0"/>
              <a:t>Otro ejemplo: si se da prioridad a los trabajadores sanitarios de la comunidad, éstos, junto con los recursos humanos para la salud y la dirección de salud de la comunidad, deberían participar en el Diálogo de país para debatir cómo mejorar la eficiencia y la eficacia de los servicios que se prestan. </a:t>
            </a:r>
          </a:p>
          <a:p>
            <a:r>
              <a:rPr lang="es-MX" dirty="0"/>
              <a:t>Consulte la sección de recursos al final de este eLearning para averiguar qué tipo de asistencia podría estar disponible para ayudar a realizar estos análisis. </a:t>
            </a:r>
          </a:p>
          <a:p>
            <a:r>
              <a:rPr lang="es-MX" dirty="0"/>
              <a:t>Si los MCP ya incluyen representantes de algunos de los grupos identificados como importantes para el Diálogo de País, estos miembros del MCP deben llegar a sus propias redes e incluirlos en las conversaciones del Diálogo de País. Tenga en cuenta que a veces las poblaciones clave y vulnerables son criminalizadas y no pueden ser miembros del MCP, o no son escuchadas cuando están en el MCP. </a:t>
            </a:r>
          </a:p>
          <a:p>
            <a:r>
              <a:rPr lang="es-MX" dirty="0"/>
              <a:t>En algunos casos, el Equipo de País del Fondo Mundial puede utilizar la voz diplomática del Fondo Mundial para amplificar las voces de aquellos que sienten que sus voces no se reflejan en el diálogo de país o para proteger mejor a aquellos que sienten que su seguridad está amenazada. La seguridad de las poblaciones clave y de los ejecutores de programas que las atienden es una de las principales prioridades del Fondo Mundial.</a:t>
            </a:r>
          </a:p>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13</a:t>
            </a:fld>
            <a:endParaRPr lang="es-SV"/>
          </a:p>
        </p:txBody>
      </p:sp>
    </p:spTree>
    <p:extLst>
      <p:ext uri="{BB962C8B-B14F-4D97-AF65-F5344CB8AC3E}">
        <p14:creationId xmlns:p14="http://schemas.microsoft.com/office/powerpoint/2010/main" val="197046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Las poblaciones clave y vulnerables son diferentes para las distintas enfermedades, y deben identificarse mediante el análisis de datos. A continuación, se enumeran las poblaciones clave y vulnerables más comunes para el VIH, la tuberculosis y la malaria.</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14</a:t>
            </a:fld>
            <a:endParaRPr lang="es-SV"/>
          </a:p>
        </p:txBody>
      </p:sp>
    </p:spTree>
    <p:extLst>
      <p:ext uri="{BB962C8B-B14F-4D97-AF65-F5344CB8AC3E}">
        <p14:creationId xmlns:p14="http://schemas.microsoft.com/office/powerpoint/2010/main" val="1714146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15</a:t>
            </a:fld>
            <a:endParaRPr lang="es-SV"/>
          </a:p>
        </p:txBody>
      </p:sp>
    </p:spTree>
    <p:extLst>
      <p:ext uri="{BB962C8B-B14F-4D97-AF65-F5344CB8AC3E}">
        <p14:creationId xmlns:p14="http://schemas.microsoft.com/office/powerpoint/2010/main" val="107400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a:p>
            <a:r>
              <a:rPr lang="es-MX" dirty="0"/>
              <a:t>Recientemente, un país que recibe financiamiento del Fondo Mundial desarrolló un proceso de Diálogo de País que demuestra lo que significa tener un Diálogo de País eficiente, efectivo y equitativo en el contexto de ese país. </a:t>
            </a:r>
          </a:p>
          <a:p>
            <a:r>
              <a:rPr lang="es-MX" dirty="0"/>
              <a:t>El país desarrolló dos conjuntos de debates paralelos e interconectados para la creación de la Solicitud de Financiamiento. </a:t>
            </a:r>
          </a:p>
          <a:p>
            <a:r>
              <a:rPr lang="es-MX" dirty="0"/>
              <a:t>El primero se centró en el contenido técnico de la Solicitud de Financiamiento e incluyó a miembros del MCP, profesionales del sistema sanitario y de la preparación ante una pandemia, y socios técnicos. La segunda se centró en la consulta a la comunidad sobre los programas necesarios para luchar más eficazmente contra las enfermedades. </a:t>
            </a:r>
          </a:p>
          <a:p>
            <a:endParaRPr lang="es-SV" dirty="0"/>
          </a:p>
          <a:p>
            <a:r>
              <a:rPr lang="es-MX" dirty="0"/>
              <a:t>Un diálogo nacional eficiente y eficaz debe estar bien organizado y financiado, y contar con la participación de las personas adecuadas. Esto significa invitar a participar a los grupos identificados mediante los análisis epidemiológicos diferenciados, de equidad sanitaria y de carencias en SSRS. </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16</a:t>
            </a:fld>
            <a:endParaRPr lang="es-SV"/>
          </a:p>
        </p:txBody>
      </p:sp>
    </p:spTree>
    <p:extLst>
      <p:ext uri="{BB962C8B-B14F-4D97-AF65-F5344CB8AC3E}">
        <p14:creationId xmlns:p14="http://schemas.microsoft.com/office/powerpoint/2010/main" val="223093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E3DEF-2DAC-44B9-91DF-4AC5421414D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4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Al planificar cómo involucrar a los distintos grupos, los MCP deben tener en cuenta que algunos participantes pueden enfrentarse a barreras significativas que dificulten o pongan en peligro su participación en el Diálogo de País. Antes de iniciar el Diálogo de País, es importante utilizar los análisis mencionados anteriormente para entender quién se enfrenta a estas barreras. Se debe consultar a estos grupos y tener en cuenta sus aportaciones. </a:t>
            </a:r>
            <a:endParaRPr lang="es-SV"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E3DEF-2DAC-44B9-91DF-4AC5421414D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64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E3DEF-2DAC-44B9-91DF-4AC5421414D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535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E3DEF-2DAC-44B9-91DF-4AC5421414D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2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¿Qué hay de nuevo?</a:t>
            </a:r>
          </a:p>
          <a:p>
            <a:r>
              <a:rPr lang="es-MX" dirty="0"/>
              <a:t>¿Qué puede aprovecharse para apoyar debates más informados y estratégicos sobre la concesión de subvenciones?</a:t>
            </a:r>
          </a:p>
          <a:p>
            <a:endParaRPr lang="es-MX" dirty="0"/>
          </a:p>
          <a:p>
            <a:r>
              <a:rPr lang="es-MX" dirty="0"/>
              <a:t>más informadas y estratégicas?</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4</a:t>
            </a:fld>
            <a:endParaRPr lang="es-SV"/>
          </a:p>
        </p:txBody>
      </p:sp>
    </p:spTree>
    <p:extLst>
      <p:ext uri="{BB962C8B-B14F-4D97-AF65-F5344CB8AC3E}">
        <p14:creationId xmlns:p14="http://schemas.microsoft.com/office/powerpoint/2010/main" val="231195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6</a:t>
            </a:fld>
            <a:endParaRPr lang="es-SV"/>
          </a:p>
        </p:txBody>
      </p:sp>
    </p:spTree>
    <p:extLst>
      <p:ext uri="{BB962C8B-B14F-4D97-AF65-F5344CB8AC3E}">
        <p14:creationId xmlns:p14="http://schemas.microsoft.com/office/powerpoint/2010/main" val="232945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7</a:t>
            </a:fld>
            <a:endParaRPr lang="es-SV"/>
          </a:p>
        </p:txBody>
      </p:sp>
    </p:spTree>
    <p:extLst>
      <p:ext uri="{BB962C8B-B14F-4D97-AF65-F5344CB8AC3E}">
        <p14:creationId xmlns:p14="http://schemas.microsoft.com/office/powerpoint/2010/main" val="352255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8</a:t>
            </a:fld>
            <a:endParaRPr lang="es-SV"/>
          </a:p>
        </p:txBody>
      </p:sp>
    </p:spTree>
    <p:extLst>
      <p:ext uri="{BB962C8B-B14F-4D97-AF65-F5344CB8AC3E}">
        <p14:creationId xmlns:p14="http://schemas.microsoft.com/office/powerpoint/2010/main" val="313940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9</a:t>
            </a:fld>
            <a:endParaRPr lang="es-SV"/>
          </a:p>
        </p:txBody>
      </p:sp>
    </p:spTree>
    <p:extLst>
      <p:ext uri="{BB962C8B-B14F-4D97-AF65-F5344CB8AC3E}">
        <p14:creationId xmlns:p14="http://schemas.microsoft.com/office/powerpoint/2010/main" val="203042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10</a:t>
            </a:fld>
            <a:endParaRPr lang="es-SV"/>
          </a:p>
        </p:txBody>
      </p:sp>
    </p:spTree>
    <p:extLst>
      <p:ext uri="{BB962C8B-B14F-4D97-AF65-F5344CB8AC3E}">
        <p14:creationId xmlns:p14="http://schemas.microsoft.com/office/powerpoint/2010/main" val="260354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11</a:t>
            </a:fld>
            <a:endParaRPr lang="es-SV"/>
          </a:p>
        </p:txBody>
      </p:sp>
    </p:spTree>
    <p:extLst>
      <p:ext uri="{BB962C8B-B14F-4D97-AF65-F5344CB8AC3E}">
        <p14:creationId xmlns:p14="http://schemas.microsoft.com/office/powerpoint/2010/main" val="88860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12</a:t>
            </a:fld>
            <a:endParaRPr lang="es-SV"/>
          </a:p>
        </p:txBody>
      </p:sp>
    </p:spTree>
    <p:extLst>
      <p:ext uri="{BB962C8B-B14F-4D97-AF65-F5344CB8AC3E}">
        <p14:creationId xmlns:p14="http://schemas.microsoft.com/office/powerpoint/2010/main" val="314605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13249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418564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65040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34476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8768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6346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3490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4437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0085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28530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53573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820476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39058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13334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2489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9197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207242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51281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13724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1411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27374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61DE22-1541-4C7B-BECC-0DD170A72E84}" type="datetimeFigureOut">
              <a:rPr lang="es-MX" smtClean="0"/>
              <a:t>09/03/2023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0573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1DE22-1541-4C7B-BECC-0DD170A72E84}" type="datetimeFigureOut">
              <a:rPr lang="es-MX" smtClean="0"/>
              <a:t>09/03/2023</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809950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3/9/2023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3463828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theglobalfund.csod.com/client/theglobalfund/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F749842A-9730-4347-8EE0-C35ADA8815F6}"/>
              </a:ext>
            </a:extLst>
          </p:cNvPr>
          <p:cNvSpPr txBox="1">
            <a:spLocks noChangeArrowheads="1"/>
          </p:cNvSpPr>
          <p:nvPr/>
        </p:nvSpPr>
        <p:spPr bwMode="auto">
          <a:xfrm>
            <a:off x="2682039" y="2381017"/>
            <a:ext cx="70546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8000" dirty="0">
                <a:solidFill>
                  <a:schemeClr val="bg1"/>
                </a:solidFill>
                <a:latin typeface="Rockwell Condensed" panose="02060603050405020104" pitchFamily="18" charset="0"/>
              </a:rPr>
              <a:t>COORDINACION</a:t>
            </a:r>
          </a:p>
          <a:p>
            <a:pPr algn="ctr" eaLnBrk="1" hangingPunct="1">
              <a:lnSpc>
                <a:spcPct val="100000"/>
              </a:lnSpc>
              <a:spcBef>
                <a:spcPct val="0"/>
              </a:spcBef>
              <a:buFontTx/>
              <a:buNone/>
            </a:pPr>
            <a:r>
              <a:rPr lang="es-MX" altLang="es-MX" sz="8000" dirty="0">
                <a:solidFill>
                  <a:schemeClr val="bg1"/>
                </a:solidFill>
                <a:latin typeface="Rockwell Condensed" panose="02060603050405020104" pitchFamily="18" charset="0"/>
              </a:rPr>
              <a:t> PREVENCION 2023</a:t>
            </a:r>
          </a:p>
        </p:txBody>
      </p:sp>
      <p:pic>
        <p:nvPicPr>
          <p:cNvPr id="3" name="Imagen 2">
            <a:extLst>
              <a:ext uri="{FF2B5EF4-FFF2-40B4-BE49-F238E27FC236}">
                <a16:creationId xmlns:a16="http://schemas.microsoft.com/office/drawing/2014/main" id="{20FBF374-E865-BC2A-827E-39CBBC3F9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90815" cy="6858000"/>
          </a:xfrm>
          <a:prstGeom prst="rect">
            <a:avLst/>
          </a:prstGeom>
        </p:spPr>
      </p:pic>
      <p:sp>
        <p:nvSpPr>
          <p:cNvPr id="5" name="CuadroTexto 4">
            <a:extLst>
              <a:ext uri="{FF2B5EF4-FFF2-40B4-BE49-F238E27FC236}">
                <a16:creationId xmlns:a16="http://schemas.microsoft.com/office/drawing/2014/main" id="{4399E91B-5586-D887-2F74-85FD5DCE33EF}"/>
              </a:ext>
            </a:extLst>
          </p:cNvPr>
          <p:cNvSpPr txBox="1"/>
          <p:nvPr/>
        </p:nvSpPr>
        <p:spPr>
          <a:xfrm>
            <a:off x="3488698" y="1165299"/>
            <a:ext cx="8063432" cy="4678204"/>
          </a:xfrm>
          <a:prstGeom prst="rect">
            <a:avLst/>
          </a:prstGeom>
          <a:noFill/>
        </p:spPr>
        <p:txBody>
          <a:bodyPr wrap="square" rtlCol="0">
            <a:spAutoFit/>
          </a:bodyPr>
          <a:lstStyle/>
          <a:p>
            <a:pPr algn="r"/>
            <a:r>
              <a:rPr lang="es-SV" sz="6000" b="1" dirty="0">
                <a:solidFill>
                  <a:schemeClr val="bg1"/>
                </a:solidFill>
                <a:latin typeface="CorePaintB3W01-Regular" panose="020B0A06030302020204" charset="0"/>
              </a:rPr>
              <a:t> </a:t>
            </a:r>
          </a:p>
          <a:p>
            <a:pPr algn="r"/>
            <a:r>
              <a:rPr lang="es-MX" sz="6000" b="1" dirty="0">
                <a:solidFill>
                  <a:schemeClr val="bg1"/>
                </a:solidFill>
                <a:latin typeface="CorePaintB3W01-Regular" panose="020B0A06030302020204" charset="0"/>
              </a:rPr>
              <a:t>Preparación del diálogo por países en el ciclo de financiación</a:t>
            </a:r>
          </a:p>
          <a:p>
            <a:pPr algn="r"/>
            <a:r>
              <a:rPr lang="es-MX" sz="4000" b="1" dirty="0">
                <a:solidFill>
                  <a:schemeClr val="bg1"/>
                </a:solidFill>
                <a:latin typeface="CorePaintB3W01-Regular" panose="020B0A06030302020204" charset="0"/>
              </a:rPr>
              <a:t>Dra. Maía Sofía Gómez/Plan International</a:t>
            </a:r>
          </a:p>
          <a:p>
            <a:pPr algn="r"/>
            <a:r>
              <a:rPr lang="es-MX" b="1" dirty="0">
                <a:solidFill>
                  <a:schemeClr val="bg1"/>
                </a:solidFill>
                <a:latin typeface="CorePaintB3W01-Regular" panose="020B0A06030302020204" charset="0"/>
              </a:rPr>
              <a:t>Actualización 03/2023.GFSite</a:t>
            </a:r>
            <a:endParaRPr lang="es-SV" b="1" dirty="0">
              <a:solidFill>
                <a:schemeClr val="bg1"/>
              </a:solidFill>
              <a:latin typeface="CorePaintB3W01-Regular" panose="020B0A06030302020204" charset="0"/>
            </a:endParaRPr>
          </a:p>
        </p:txBody>
      </p:sp>
    </p:spTree>
    <p:extLst>
      <p:ext uri="{BB962C8B-B14F-4D97-AF65-F5344CB8AC3E}">
        <p14:creationId xmlns:p14="http://schemas.microsoft.com/office/powerpoint/2010/main" val="209036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446835" y="1006091"/>
            <a:ext cx="9653285" cy="3477875"/>
          </a:xfrm>
          <a:prstGeom prst="rect">
            <a:avLst/>
          </a:prstGeom>
          <a:noFill/>
        </p:spPr>
        <p:txBody>
          <a:bodyPr wrap="square" rtlCol="0">
            <a:spAutoFit/>
          </a:bodyPr>
          <a:lstStyle/>
          <a:p>
            <a:pPr defTabSz="609630"/>
            <a:r>
              <a:rPr lang="es-MX" sz="2000" b="1" dirty="0">
                <a:solidFill>
                  <a:schemeClr val="tx2">
                    <a:lumMod val="60000"/>
                    <a:lumOff val="40000"/>
                  </a:schemeClr>
                </a:solidFill>
                <a:latin typeface="Calibri"/>
              </a:rPr>
              <a:t>El Fondo Mundial</a:t>
            </a:r>
          </a:p>
          <a:p>
            <a:pPr defTabSz="609630"/>
            <a:r>
              <a:rPr lang="es-MX" sz="2000" dirty="0">
                <a:solidFill>
                  <a:prstClr val="black"/>
                </a:solidFill>
                <a:latin typeface="Calibri"/>
              </a:rPr>
              <a:t>•	Equipo de país</a:t>
            </a:r>
          </a:p>
          <a:p>
            <a:pPr defTabSz="609630"/>
            <a:r>
              <a:rPr lang="es-MX" sz="2000" dirty="0">
                <a:solidFill>
                  <a:prstClr val="black"/>
                </a:solidFill>
                <a:latin typeface="Calibri"/>
              </a:rPr>
              <a:t>•	Expertos técnicos en las tres enfermedades y en los diferentes pilares </a:t>
            </a:r>
            <a:r>
              <a:rPr lang="es-MX" sz="2000" dirty="0" err="1">
                <a:solidFill>
                  <a:prstClr val="black"/>
                </a:solidFill>
                <a:latin typeface="Calibri"/>
              </a:rPr>
              <a:t>delRSSH</a:t>
            </a:r>
            <a:endParaRPr lang="es-MX" sz="2000" dirty="0">
              <a:solidFill>
                <a:prstClr val="black"/>
              </a:solidFill>
              <a:latin typeface="Calibri"/>
            </a:endParaRPr>
          </a:p>
          <a:p>
            <a:pPr defTabSz="609630"/>
            <a:r>
              <a:rPr lang="es-MX" sz="2000" dirty="0">
                <a:solidFill>
                  <a:prstClr val="black"/>
                </a:solidFill>
                <a:latin typeface="Calibri"/>
              </a:rPr>
              <a:t>•	Especialistas en financiación sanitaria</a:t>
            </a:r>
          </a:p>
          <a:p>
            <a:pPr defTabSz="609630"/>
            <a:r>
              <a:rPr lang="es-MX" sz="2000" dirty="0">
                <a:solidFill>
                  <a:prstClr val="black"/>
                </a:solidFill>
                <a:latin typeface="Calibri"/>
              </a:rPr>
              <a:t>•	Especialistas en cadena de suministro y adquisiciones</a:t>
            </a:r>
          </a:p>
          <a:p>
            <a:pPr defTabSz="609630"/>
            <a:r>
              <a:rPr lang="es-MX" sz="2000" dirty="0">
                <a:solidFill>
                  <a:prstClr val="black"/>
                </a:solidFill>
                <a:latin typeface="Calibri"/>
              </a:rPr>
              <a:t>•	Especialistas en comunidad, derechos humanos y género</a:t>
            </a:r>
          </a:p>
          <a:p>
            <a:pPr defTabSz="609630"/>
            <a:r>
              <a:rPr lang="es-MX" sz="2000" b="1" dirty="0">
                <a:solidFill>
                  <a:schemeClr val="tx2">
                    <a:lumMod val="60000"/>
                    <a:lumOff val="40000"/>
                  </a:schemeClr>
                </a:solidFill>
                <a:latin typeface="Calibri"/>
              </a:rPr>
              <a:t>Juventud</a:t>
            </a:r>
            <a:r>
              <a:rPr lang="es-MX" sz="2000" dirty="0">
                <a:solidFill>
                  <a:schemeClr val="tx2">
                    <a:lumMod val="60000"/>
                    <a:lumOff val="40000"/>
                  </a:schemeClr>
                </a:solidFill>
                <a:latin typeface="Calibri"/>
              </a:rPr>
              <a:t> </a:t>
            </a:r>
          </a:p>
          <a:p>
            <a:pPr defTabSz="609630"/>
            <a:r>
              <a:rPr lang="es-MX" sz="2000" dirty="0">
                <a:solidFill>
                  <a:prstClr val="black"/>
                </a:solidFill>
                <a:latin typeface="Calibri"/>
              </a:rPr>
              <a:t>•	Adolescentes</a:t>
            </a:r>
          </a:p>
          <a:p>
            <a:pPr defTabSz="609630"/>
            <a:r>
              <a:rPr lang="es-MX" sz="2000" dirty="0">
                <a:solidFill>
                  <a:prstClr val="black"/>
                </a:solidFill>
                <a:latin typeface="Calibri"/>
              </a:rPr>
              <a:t>•	Grupos de la sociedad civil que representen a niños y otros jóvenes</a:t>
            </a:r>
          </a:p>
          <a:p>
            <a:pPr defTabSz="609630"/>
            <a:r>
              <a:rPr lang="es-MX" sz="2000" dirty="0">
                <a:solidFill>
                  <a:prstClr val="black"/>
                </a:solidFill>
                <a:latin typeface="Calibri"/>
              </a:rPr>
              <a:t>•	Grupos específicos</a:t>
            </a:r>
          </a:p>
          <a:p>
            <a:pPr defTabSz="609630"/>
            <a:endParaRPr lang="es-SV" sz="2000" dirty="0">
              <a:solidFill>
                <a:prstClr val="black"/>
              </a:solidFill>
              <a:latin typeface="Calibri"/>
            </a:endParaRPr>
          </a:p>
        </p:txBody>
      </p:sp>
    </p:spTree>
    <p:extLst>
      <p:ext uri="{BB962C8B-B14F-4D97-AF65-F5344CB8AC3E}">
        <p14:creationId xmlns:p14="http://schemas.microsoft.com/office/powerpoint/2010/main" val="13965776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269357" y="1075539"/>
            <a:ext cx="9653285" cy="5016758"/>
          </a:xfrm>
          <a:prstGeom prst="rect">
            <a:avLst/>
          </a:prstGeom>
          <a:noFill/>
        </p:spPr>
        <p:txBody>
          <a:bodyPr wrap="square" rtlCol="0">
            <a:spAutoFit/>
          </a:bodyPr>
          <a:lstStyle/>
          <a:p>
            <a:pPr defTabSz="609630"/>
            <a:r>
              <a:rPr lang="es-MX" sz="2000" b="1" dirty="0">
                <a:solidFill>
                  <a:schemeClr val="tx2">
                    <a:lumMod val="60000"/>
                    <a:lumOff val="40000"/>
                  </a:schemeClr>
                </a:solidFill>
                <a:latin typeface="Calibri"/>
              </a:rPr>
              <a:t>Socios técnicos</a:t>
            </a:r>
          </a:p>
          <a:p>
            <a:pPr defTabSz="609630"/>
            <a:r>
              <a:rPr lang="es-MX" sz="2000" dirty="0">
                <a:solidFill>
                  <a:prstClr val="black"/>
                </a:solidFill>
                <a:latin typeface="Calibri"/>
              </a:rPr>
              <a:t>•	Organización Mundial de la Salud (OMS)</a:t>
            </a:r>
          </a:p>
          <a:p>
            <a:pPr defTabSz="609630"/>
            <a:r>
              <a:rPr lang="es-MX" sz="2000" dirty="0">
                <a:solidFill>
                  <a:prstClr val="black"/>
                </a:solidFill>
                <a:latin typeface="Calibri"/>
              </a:rPr>
              <a:t>•	ONUSIDA</a:t>
            </a:r>
          </a:p>
          <a:p>
            <a:pPr defTabSz="609630"/>
            <a:r>
              <a:rPr lang="es-MX" sz="2000" dirty="0">
                <a:solidFill>
                  <a:prstClr val="black"/>
                </a:solidFill>
                <a:latin typeface="Calibri"/>
              </a:rPr>
              <a:t>•	Stop TB Asociación</a:t>
            </a:r>
          </a:p>
          <a:p>
            <a:pPr defTabSz="609630"/>
            <a:r>
              <a:rPr lang="es-MX" sz="2000" dirty="0">
                <a:solidFill>
                  <a:prstClr val="black"/>
                </a:solidFill>
                <a:latin typeface="Calibri"/>
              </a:rPr>
              <a:t>•	Roll Back Malaria</a:t>
            </a:r>
          </a:p>
          <a:p>
            <a:pPr defTabSz="609630"/>
            <a:endParaRPr lang="es-MX" sz="2000" dirty="0">
              <a:solidFill>
                <a:prstClr val="black"/>
              </a:solidFill>
              <a:latin typeface="Calibri"/>
            </a:endParaRPr>
          </a:p>
          <a:p>
            <a:pPr defTabSz="609630"/>
            <a:r>
              <a:rPr lang="es-MX" sz="2000" b="1" dirty="0">
                <a:solidFill>
                  <a:schemeClr val="tx2">
                    <a:lumMod val="60000"/>
                    <a:lumOff val="40000"/>
                  </a:schemeClr>
                </a:solidFill>
                <a:latin typeface="Calibri"/>
              </a:rPr>
              <a:t>Socios ejecutores </a:t>
            </a:r>
          </a:p>
          <a:p>
            <a:pPr defTabSz="609630"/>
            <a:r>
              <a:rPr lang="es-MX" sz="2000" dirty="0">
                <a:solidFill>
                  <a:prstClr val="black"/>
                </a:solidFill>
                <a:latin typeface="Calibri"/>
              </a:rPr>
              <a:t>•	Receptor(es) principal(es), si se conoce(n)</a:t>
            </a:r>
          </a:p>
          <a:p>
            <a:pPr defTabSz="609630"/>
            <a:r>
              <a:rPr lang="es-MX" sz="2000" dirty="0">
                <a:solidFill>
                  <a:prstClr val="black"/>
                </a:solidFill>
                <a:latin typeface="Calibri"/>
              </a:rPr>
              <a:t>•	Organizaciones e individuos de trabajadores sanitarios comunitarios y trabajadores sanitarios inter pares</a:t>
            </a:r>
          </a:p>
          <a:p>
            <a:pPr defTabSz="609630"/>
            <a:endParaRPr lang="es-MX" sz="2000" dirty="0">
              <a:solidFill>
                <a:prstClr val="black"/>
              </a:solidFill>
              <a:latin typeface="Calibri"/>
            </a:endParaRPr>
          </a:p>
          <a:p>
            <a:pPr defTabSz="609630"/>
            <a:r>
              <a:rPr lang="es-MX" sz="2000" b="1" dirty="0">
                <a:solidFill>
                  <a:schemeClr val="tx2">
                    <a:lumMod val="60000"/>
                    <a:lumOff val="40000"/>
                  </a:schemeClr>
                </a:solidFill>
                <a:latin typeface="Calibri"/>
              </a:rPr>
              <a:t>Socios del sector privado </a:t>
            </a:r>
          </a:p>
          <a:p>
            <a:pPr defTabSz="609630"/>
            <a:r>
              <a:rPr lang="es-MX" sz="2000" dirty="0">
                <a:solidFill>
                  <a:prstClr val="black"/>
                </a:solidFill>
                <a:latin typeface="Calibri"/>
              </a:rPr>
              <a:t>•	Tales como proveedores privados de asistencia sanitaria.</a:t>
            </a:r>
          </a:p>
          <a:p>
            <a:pPr defTabSz="609630"/>
            <a:r>
              <a:rPr lang="es-MX" sz="2000" dirty="0">
                <a:solidFill>
                  <a:prstClr val="black"/>
                </a:solidFill>
                <a:latin typeface="Calibri"/>
              </a:rPr>
              <a:t>Donantes y agentes humanitarios</a:t>
            </a:r>
          </a:p>
          <a:p>
            <a:pPr defTabSz="609630"/>
            <a:r>
              <a:rPr lang="es-MX" sz="2000" dirty="0">
                <a:solidFill>
                  <a:prstClr val="black"/>
                </a:solidFill>
                <a:latin typeface="Calibri"/>
              </a:rPr>
              <a:t>•	Dependiendo del contexto del país</a:t>
            </a:r>
          </a:p>
          <a:p>
            <a:pPr defTabSz="609630"/>
            <a:endParaRPr lang="es-SV" sz="2000" dirty="0">
              <a:solidFill>
                <a:prstClr val="black"/>
              </a:solidFill>
              <a:latin typeface="Calibri"/>
            </a:endParaRPr>
          </a:p>
        </p:txBody>
      </p:sp>
    </p:spTree>
    <p:extLst>
      <p:ext uri="{BB962C8B-B14F-4D97-AF65-F5344CB8AC3E}">
        <p14:creationId xmlns:p14="http://schemas.microsoft.com/office/powerpoint/2010/main" val="19489698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1077218"/>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a:t>
            </a:r>
            <a:r>
              <a:rPr lang="es-MX" sz="3200" dirty="0">
                <a:solidFill>
                  <a:schemeClr val="tx2">
                    <a:lumMod val="60000"/>
                    <a:lumOff val="40000"/>
                  </a:schemeClr>
                </a:solidFill>
                <a:latin typeface="Arial Black" panose="020B0A04020102020204" pitchFamily="34" charset="0"/>
              </a:rPr>
              <a:t>Estratégicamente</a:t>
            </a:r>
            <a:r>
              <a:rPr lang="es-MX" sz="3200" dirty="0">
                <a:solidFill>
                  <a:prstClr val="black"/>
                </a:solidFill>
                <a:latin typeface="Arial Black" panose="020B0A04020102020204" pitchFamily="34" charset="0"/>
              </a:rPr>
              <a:t>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677712" y="1296816"/>
            <a:ext cx="6643868" cy="2862322"/>
          </a:xfrm>
          <a:prstGeom prst="rect">
            <a:avLst/>
          </a:prstGeom>
          <a:noFill/>
        </p:spPr>
        <p:txBody>
          <a:bodyPr wrap="square" rtlCol="0">
            <a:spAutoFit/>
          </a:bodyPr>
          <a:lstStyle/>
          <a:p>
            <a:pPr defTabSz="609630"/>
            <a:r>
              <a:rPr lang="es-MX" sz="2000" b="1" dirty="0">
                <a:solidFill>
                  <a:prstClr val="black"/>
                </a:solidFill>
                <a:latin typeface="Calibri"/>
              </a:rPr>
              <a:t>¿Quién debe participar en el diálogo nacional? </a:t>
            </a:r>
          </a:p>
          <a:p>
            <a:pPr defTabSz="609630"/>
            <a:r>
              <a:rPr lang="es-MX" sz="2000" dirty="0">
                <a:solidFill>
                  <a:prstClr val="black"/>
                </a:solidFill>
                <a:latin typeface="Calibri"/>
              </a:rPr>
              <a:t>No todas las partes interesadas mencionadas son pertinentes para el diálogo nacional en todos los países, y es probable que haya otras partes interesadas que no figuran en la lista y que podrían ser relevantes para el contexto específico de su país. Existen varios análisis que pueden ayudar en la selección de las partes interesadas pertinentes para su Diálogo de país, con el apoyo de los socios técnicos. </a:t>
            </a:r>
          </a:p>
          <a:p>
            <a:pPr defTabSz="609630"/>
            <a:endParaRPr lang="es-SV" sz="2000" dirty="0">
              <a:solidFill>
                <a:prstClr val="black"/>
              </a:solidFill>
              <a:latin typeface="Calibri"/>
            </a:endParaRPr>
          </a:p>
        </p:txBody>
      </p:sp>
      <p:pic>
        <p:nvPicPr>
          <p:cNvPr id="3" name="Imagen 2">
            <a:extLst>
              <a:ext uri="{FF2B5EF4-FFF2-40B4-BE49-F238E27FC236}">
                <a16:creationId xmlns:a16="http://schemas.microsoft.com/office/drawing/2014/main" id="{7C9B6494-60A5-90D5-5AFF-13C33D86B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97" y="4013054"/>
            <a:ext cx="8369730" cy="2844946"/>
          </a:xfrm>
          <a:prstGeom prst="rect">
            <a:avLst/>
          </a:prstGeom>
          <a:ln>
            <a:noFill/>
          </a:ln>
          <a:effectLst>
            <a:softEdge rad="112500"/>
          </a:effectLst>
        </p:spPr>
      </p:pic>
    </p:spTree>
    <p:extLst>
      <p:ext uri="{BB962C8B-B14F-4D97-AF65-F5344CB8AC3E}">
        <p14:creationId xmlns:p14="http://schemas.microsoft.com/office/powerpoint/2010/main" val="2965444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3"/>
                                        </p:tgtEl>
                                        <p:attrNameLst>
                                          <p:attrName>style.color</p:attrName>
                                        </p:attrNameLst>
                                      </p:cBhvr>
                                      <p:by>
                                        <p:hsl h="7200000" s="0" l="0"/>
                                      </p:by>
                                    </p:animClr>
                                    <p:animClr clrSpc="hsl" dir="cw">
                                      <p:cBhvr>
                                        <p:cTn id="12" dur="500" fill="hold"/>
                                        <p:tgtEl>
                                          <p:spTgt spid="3"/>
                                        </p:tgtEl>
                                        <p:attrNameLst>
                                          <p:attrName>fillcolor</p:attrName>
                                        </p:attrNameLst>
                                      </p:cBhvr>
                                      <p:by>
                                        <p:hsl h="7200000" s="0" l="0"/>
                                      </p:by>
                                    </p:animClr>
                                    <p:animClr clrSpc="hsl" dir="cw">
                                      <p:cBhvr>
                                        <p:cTn id="13" dur="500" fill="hold"/>
                                        <p:tgtEl>
                                          <p:spTgt spid="3"/>
                                        </p:tgtEl>
                                        <p:attrNameLst>
                                          <p:attrName>stroke.color</p:attrName>
                                        </p:attrNameLst>
                                      </p:cBhvr>
                                      <p:by>
                                        <p:hsl h="7200000" s="0" l="0"/>
                                      </p:by>
                                    </p:animClr>
                                    <p:set>
                                      <p:cBhvr>
                                        <p:cTn id="14"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527860" y="1017665"/>
            <a:ext cx="5914662" cy="5016758"/>
          </a:xfrm>
          <a:prstGeom prst="rect">
            <a:avLst/>
          </a:prstGeom>
          <a:noFill/>
        </p:spPr>
        <p:txBody>
          <a:bodyPr wrap="square" rtlCol="0">
            <a:spAutoFit/>
          </a:bodyPr>
          <a:lstStyle/>
          <a:p>
            <a:pPr marL="571500" indent="-571500" defTabSz="609630">
              <a:buFont typeface="Arial" panose="020B0604020202020204" pitchFamily="34" charset="0"/>
              <a:buChar char="•"/>
            </a:pPr>
            <a:r>
              <a:rPr lang="es-MX" sz="4000" dirty="0">
                <a:solidFill>
                  <a:prstClr val="black"/>
                </a:solidFill>
                <a:latin typeface="Calibri"/>
              </a:rPr>
              <a:t>Análisis epidemiológico diferenciado </a:t>
            </a:r>
          </a:p>
          <a:p>
            <a:pPr defTabSz="609630"/>
            <a:endParaRPr lang="es-MX" sz="4000" dirty="0">
              <a:solidFill>
                <a:prstClr val="black"/>
              </a:solidFill>
              <a:latin typeface="Calibri"/>
            </a:endParaRPr>
          </a:p>
          <a:p>
            <a:pPr marL="571500" indent="-571500" defTabSz="609630">
              <a:buFont typeface="Arial" panose="020B0604020202020204" pitchFamily="34" charset="0"/>
              <a:buChar char="•"/>
            </a:pPr>
            <a:r>
              <a:rPr lang="es-MX" sz="4000" dirty="0">
                <a:solidFill>
                  <a:prstClr val="black"/>
                </a:solidFill>
                <a:latin typeface="Calibri"/>
              </a:rPr>
              <a:t>Análisis de la equidad sanitaria </a:t>
            </a:r>
          </a:p>
          <a:p>
            <a:pPr defTabSz="609630"/>
            <a:endParaRPr lang="es-MX" sz="4000" dirty="0">
              <a:solidFill>
                <a:prstClr val="black"/>
              </a:solidFill>
              <a:latin typeface="Calibri"/>
            </a:endParaRPr>
          </a:p>
          <a:p>
            <a:pPr marL="571500" indent="-571500" defTabSz="609630">
              <a:buFont typeface="Arial" panose="020B0604020202020204" pitchFamily="34" charset="0"/>
              <a:buChar char="•"/>
            </a:pPr>
            <a:r>
              <a:rPr lang="es-MX" sz="4000" dirty="0">
                <a:solidFill>
                  <a:prstClr val="black"/>
                </a:solidFill>
                <a:latin typeface="Calibri"/>
              </a:rPr>
              <a:t>Análisis de las deficiencias de los SSRS </a:t>
            </a:r>
            <a:endParaRPr lang="es-SV" sz="4000" dirty="0">
              <a:solidFill>
                <a:prstClr val="black"/>
              </a:solidFill>
              <a:latin typeface="Calibri"/>
            </a:endParaRPr>
          </a:p>
        </p:txBody>
      </p:sp>
      <p:pic>
        <p:nvPicPr>
          <p:cNvPr id="4" name="Imagen 3">
            <a:extLst>
              <a:ext uri="{FF2B5EF4-FFF2-40B4-BE49-F238E27FC236}">
                <a16:creationId xmlns:a16="http://schemas.microsoft.com/office/drawing/2014/main" id="{E35BDEA2-7329-B182-3545-CEAF7C22D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177" y="2608957"/>
            <a:ext cx="3419353" cy="1923386"/>
          </a:xfrm>
          <a:prstGeom prst="rect">
            <a:avLst/>
          </a:prstGeom>
          <a:ln>
            <a:noFill/>
          </a:ln>
          <a:effectLst>
            <a:softEdge rad="112500"/>
          </a:effectLst>
        </p:spPr>
      </p:pic>
      <p:pic>
        <p:nvPicPr>
          <p:cNvPr id="8" name="Imagen 7">
            <a:extLst>
              <a:ext uri="{FF2B5EF4-FFF2-40B4-BE49-F238E27FC236}">
                <a16:creationId xmlns:a16="http://schemas.microsoft.com/office/drawing/2014/main" id="{95E3A029-59CC-2A3C-39AD-B46A5F0FEC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905" y="4400837"/>
            <a:ext cx="3239625" cy="1522606"/>
          </a:xfrm>
          <a:prstGeom prst="rect">
            <a:avLst/>
          </a:prstGeom>
          <a:ln>
            <a:noFill/>
          </a:ln>
          <a:effectLst>
            <a:softEdge rad="112500"/>
          </a:effectLst>
        </p:spPr>
      </p:pic>
      <p:pic>
        <p:nvPicPr>
          <p:cNvPr id="10" name="Imagen 9">
            <a:extLst>
              <a:ext uri="{FF2B5EF4-FFF2-40B4-BE49-F238E27FC236}">
                <a16:creationId xmlns:a16="http://schemas.microsoft.com/office/drawing/2014/main" id="{97BE6F29-0E67-0CA4-1A14-B8519B6EF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1308" y="638672"/>
            <a:ext cx="3020927" cy="2061153"/>
          </a:xfrm>
          <a:prstGeom prst="rect">
            <a:avLst/>
          </a:prstGeom>
          <a:ln>
            <a:noFill/>
          </a:ln>
          <a:effectLst>
            <a:softEdge rad="112500"/>
          </a:effectLst>
        </p:spPr>
      </p:pic>
    </p:spTree>
    <p:extLst>
      <p:ext uri="{BB962C8B-B14F-4D97-AF65-F5344CB8AC3E}">
        <p14:creationId xmlns:p14="http://schemas.microsoft.com/office/powerpoint/2010/main" val="2471656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1077218"/>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¿¿Cómo se definen las poblaciones clave y vulnerables? </a:t>
            </a:r>
            <a:endParaRPr lang="es-SV" sz="3200" dirty="0">
              <a:solidFill>
                <a:prstClr val="black"/>
              </a:solidFill>
              <a:latin typeface="Arial Black" panose="020B0A04020102020204" pitchFamily="34" charset="0"/>
            </a:endParaRPr>
          </a:p>
        </p:txBody>
      </p:sp>
      <p:sp>
        <p:nvSpPr>
          <p:cNvPr id="7" name="CuadroTexto 6">
            <a:extLst>
              <a:ext uri="{FF2B5EF4-FFF2-40B4-BE49-F238E27FC236}">
                <a16:creationId xmlns:a16="http://schemas.microsoft.com/office/drawing/2014/main" id="{2954AB09-367A-4B1B-9E4B-3485382A3FA4}"/>
              </a:ext>
            </a:extLst>
          </p:cNvPr>
          <p:cNvSpPr txBox="1"/>
          <p:nvPr/>
        </p:nvSpPr>
        <p:spPr>
          <a:xfrm>
            <a:off x="1608883" y="1296816"/>
            <a:ext cx="9653284" cy="1323439"/>
          </a:xfrm>
          <a:prstGeom prst="rect">
            <a:avLst/>
          </a:prstGeom>
          <a:noFill/>
        </p:spPr>
        <p:txBody>
          <a:bodyPr wrap="square" rtlCol="0">
            <a:spAutoFit/>
          </a:bodyPr>
          <a:lstStyle/>
          <a:p>
            <a:pPr marL="571500" indent="-571500" defTabSz="609630">
              <a:buFont typeface="Arial" panose="020B0604020202020204" pitchFamily="34" charset="0"/>
              <a:buChar char="•"/>
            </a:pPr>
            <a:r>
              <a:rPr lang="es-MX" sz="2000" b="1" dirty="0">
                <a:solidFill>
                  <a:prstClr val="black"/>
                </a:solidFill>
                <a:latin typeface="Calibri"/>
              </a:rPr>
              <a:t>Las poblaciones clave </a:t>
            </a:r>
            <a:r>
              <a:rPr lang="es-MX" sz="2000" dirty="0">
                <a:solidFill>
                  <a:prstClr val="black"/>
                </a:solidFill>
                <a:latin typeface="Calibri"/>
              </a:rPr>
              <a:t>son aquellas personas que están más afectadas por el VIH, la tuberculosis y la malaria y que tienen menos o ningún acceso a los servicios sanitarios, a menudo debido a la estigmatización, la discriminación o la criminalización. </a:t>
            </a:r>
          </a:p>
        </p:txBody>
      </p:sp>
      <p:sp>
        <p:nvSpPr>
          <p:cNvPr id="2" name="CuadroTexto 1">
            <a:extLst>
              <a:ext uri="{FF2B5EF4-FFF2-40B4-BE49-F238E27FC236}">
                <a16:creationId xmlns:a16="http://schemas.microsoft.com/office/drawing/2014/main" id="{4ECD1026-3973-ECE0-35CE-841CB4960999}"/>
              </a:ext>
            </a:extLst>
          </p:cNvPr>
          <p:cNvSpPr txBox="1"/>
          <p:nvPr/>
        </p:nvSpPr>
        <p:spPr>
          <a:xfrm>
            <a:off x="1714985" y="3035753"/>
            <a:ext cx="9653284" cy="1631216"/>
          </a:xfrm>
          <a:prstGeom prst="rect">
            <a:avLst/>
          </a:prstGeom>
          <a:noFill/>
        </p:spPr>
        <p:txBody>
          <a:bodyPr wrap="square" rtlCol="0">
            <a:spAutoFit/>
          </a:bodyPr>
          <a:lstStyle/>
          <a:p>
            <a:pPr marL="571500" indent="-571500" defTabSz="609630">
              <a:buFont typeface="Arial" panose="020B0604020202020204" pitchFamily="34" charset="0"/>
              <a:buChar char="•"/>
            </a:pPr>
            <a:r>
              <a:rPr lang="es-MX" sz="2000" b="1" dirty="0">
                <a:solidFill>
                  <a:prstClr val="black"/>
                </a:solidFill>
                <a:latin typeface="Calibri"/>
              </a:rPr>
              <a:t>Las poblaciones vulnerables </a:t>
            </a:r>
            <a:r>
              <a:rPr lang="es-MX" sz="2000" dirty="0">
                <a:solidFill>
                  <a:prstClr val="black"/>
                </a:solidFill>
                <a:latin typeface="Calibri"/>
              </a:rPr>
              <a:t>son aquellas que se enfrentan a una mayor vulnerabilidad en contextos específicos, pero que no encajan en los criterios anteriores; por ejemplo, las adolescentes y las mujeres jóvenes o las personas que viven con discapacidades, o las parejas de cualquiera de las poblaciones que se acaban de enumerar. </a:t>
            </a:r>
          </a:p>
        </p:txBody>
      </p:sp>
    </p:spTree>
    <p:extLst>
      <p:ext uri="{BB962C8B-B14F-4D97-AF65-F5344CB8AC3E}">
        <p14:creationId xmlns:p14="http://schemas.microsoft.com/office/powerpoint/2010/main" val="26804474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1077218"/>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¿¿Cómo se definen las poblaciones clave y vulnerables? </a:t>
            </a:r>
            <a:endParaRPr lang="es-SV" sz="3200" dirty="0">
              <a:solidFill>
                <a:prstClr val="black"/>
              </a:solidFill>
              <a:latin typeface="Arial Black" panose="020B0A04020102020204" pitchFamily="34" charset="0"/>
            </a:endParaRPr>
          </a:p>
        </p:txBody>
      </p:sp>
      <p:sp>
        <p:nvSpPr>
          <p:cNvPr id="7" name="CuadroTexto 6">
            <a:extLst>
              <a:ext uri="{FF2B5EF4-FFF2-40B4-BE49-F238E27FC236}">
                <a16:creationId xmlns:a16="http://schemas.microsoft.com/office/drawing/2014/main" id="{2954AB09-367A-4B1B-9E4B-3485382A3FA4}"/>
              </a:ext>
            </a:extLst>
          </p:cNvPr>
          <p:cNvSpPr txBox="1"/>
          <p:nvPr/>
        </p:nvSpPr>
        <p:spPr>
          <a:xfrm>
            <a:off x="1608883" y="1296816"/>
            <a:ext cx="9653284" cy="1631216"/>
          </a:xfrm>
          <a:prstGeom prst="rect">
            <a:avLst/>
          </a:prstGeom>
          <a:noFill/>
        </p:spPr>
        <p:txBody>
          <a:bodyPr wrap="square" rtlCol="0">
            <a:spAutoFit/>
          </a:bodyPr>
          <a:lstStyle/>
          <a:p>
            <a:pPr marL="571500" indent="-571500" defTabSz="609630">
              <a:buFont typeface="Arial" panose="020B0604020202020204" pitchFamily="34" charset="0"/>
              <a:buChar char="•"/>
            </a:pPr>
            <a:r>
              <a:rPr lang="es-MX" sz="2000" b="1" dirty="0">
                <a:solidFill>
                  <a:prstClr val="black"/>
                </a:solidFill>
                <a:latin typeface="Calibri"/>
              </a:rPr>
              <a:t>VIH: </a:t>
            </a:r>
            <a:r>
              <a:rPr lang="es-MX" sz="2000" dirty="0">
                <a:solidFill>
                  <a:prstClr val="black"/>
                </a:solidFill>
                <a:latin typeface="Calibri"/>
              </a:rPr>
              <a:t>Personas que viven con el VIH; Niñas adolescentes y mujeres jóvenes; Hombres que tienen relaciones sexuales con hombres; Personas trans y de género diverso, con especial atención a las mujeres transgénero; Personas que se inyectan drogas; Profesionales del sexo; Personas en prisión y otros entornos cerrados; y Parejas de miembros de los grupos anteriores. </a:t>
            </a:r>
          </a:p>
        </p:txBody>
      </p:sp>
      <p:sp>
        <p:nvSpPr>
          <p:cNvPr id="2" name="CuadroTexto 1">
            <a:extLst>
              <a:ext uri="{FF2B5EF4-FFF2-40B4-BE49-F238E27FC236}">
                <a16:creationId xmlns:a16="http://schemas.microsoft.com/office/drawing/2014/main" id="{4ECD1026-3973-ECE0-35CE-841CB4960999}"/>
              </a:ext>
            </a:extLst>
          </p:cNvPr>
          <p:cNvSpPr txBox="1"/>
          <p:nvPr/>
        </p:nvSpPr>
        <p:spPr>
          <a:xfrm>
            <a:off x="1527860" y="3114361"/>
            <a:ext cx="9653284" cy="1015663"/>
          </a:xfrm>
          <a:prstGeom prst="rect">
            <a:avLst/>
          </a:prstGeom>
          <a:noFill/>
        </p:spPr>
        <p:txBody>
          <a:bodyPr wrap="square" rtlCol="0">
            <a:spAutoFit/>
          </a:bodyPr>
          <a:lstStyle/>
          <a:p>
            <a:pPr marL="571500" indent="-571500" defTabSz="609630">
              <a:buFont typeface="Arial" panose="020B0604020202020204" pitchFamily="34" charset="0"/>
              <a:buChar char="•"/>
            </a:pPr>
            <a:r>
              <a:rPr lang="es-MX" sz="2000" b="1" dirty="0">
                <a:solidFill>
                  <a:prstClr val="black"/>
                </a:solidFill>
                <a:latin typeface="Calibri"/>
              </a:rPr>
              <a:t>TB: </a:t>
            </a:r>
            <a:r>
              <a:rPr lang="es-MX" sz="2000" dirty="0">
                <a:solidFill>
                  <a:prstClr val="black"/>
                </a:solidFill>
                <a:latin typeface="Calibri"/>
              </a:rPr>
              <a:t>Personas a las que se les ha diagnosticado TB o que se han recuperado de ella; Personas en prisión y otros entornos cerrados; Personas que viven con el VIH; Migrantes, refugiados y poblaciones indígenas.</a:t>
            </a:r>
          </a:p>
        </p:txBody>
      </p:sp>
      <p:sp>
        <p:nvSpPr>
          <p:cNvPr id="3" name="CuadroTexto 2">
            <a:extLst>
              <a:ext uri="{FF2B5EF4-FFF2-40B4-BE49-F238E27FC236}">
                <a16:creationId xmlns:a16="http://schemas.microsoft.com/office/drawing/2014/main" id="{40CA333A-CE61-0CA5-8B61-9CB956EFCDA3}"/>
              </a:ext>
            </a:extLst>
          </p:cNvPr>
          <p:cNvSpPr txBox="1"/>
          <p:nvPr/>
        </p:nvSpPr>
        <p:spPr>
          <a:xfrm>
            <a:off x="1608883" y="4579241"/>
            <a:ext cx="9653284" cy="1323439"/>
          </a:xfrm>
          <a:prstGeom prst="rect">
            <a:avLst/>
          </a:prstGeom>
          <a:noFill/>
        </p:spPr>
        <p:txBody>
          <a:bodyPr wrap="square" rtlCol="0">
            <a:spAutoFit/>
          </a:bodyPr>
          <a:lstStyle/>
          <a:p>
            <a:pPr marL="571500" indent="-571500" defTabSz="609630">
              <a:buFont typeface="Arial" panose="020B0604020202020204" pitchFamily="34" charset="0"/>
              <a:buChar char="•"/>
            </a:pPr>
            <a:r>
              <a:rPr lang="es-MX" sz="2000" b="1" dirty="0">
                <a:solidFill>
                  <a:prstClr val="black"/>
                </a:solidFill>
                <a:latin typeface="Calibri"/>
              </a:rPr>
              <a:t>Malaria: </a:t>
            </a:r>
            <a:r>
              <a:rPr lang="es-MX" sz="2000" dirty="0">
                <a:solidFill>
                  <a:prstClr val="black"/>
                </a:solidFill>
                <a:latin typeface="Calibri"/>
              </a:rPr>
              <a:t>Personas a las que se ha diagnosticado paludismo o que se han recuperado de él; Mujeres embarazadas; Niños menores de 5 años; Refugiados y desplazados internos; Poblaciones de zonas donde el paludismo es endémico; Trabajadores migrantes.</a:t>
            </a:r>
          </a:p>
        </p:txBody>
      </p:sp>
    </p:spTree>
    <p:extLst>
      <p:ext uri="{BB962C8B-B14F-4D97-AF65-F5344CB8AC3E}">
        <p14:creationId xmlns:p14="http://schemas.microsoft.com/office/powerpoint/2010/main" val="3004309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1077218"/>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¿Cómo puede el Diálogo de País ser eficiente, eficaz y equitativo? </a:t>
            </a:r>
            <a:endParaRPr lang="es-SV" sz="3200" dirty="0">
              <a:solidFill>
                <a:prstClr val="black"/>
              </a:solidFill>
              <a:latin typeface="Arial Black" panose="020B0A04020102020204" pitchFamily="34" charset="0"/>
            </a:endParaRPr>
          </a:p>
        </p:txBody>
      </p:sp>
      <p:sp>
        <p:nvSpPr>
          <p:cNvPr id="4" name="CuadroTexto 3">
            <a:extLst>
              <a:ext uri="{FF2B5EF4-FFF2-40B4-BE49-F238E27FC236}">
                <a16:creationId xmlns:a16="http://schemas.microsoft.com/office/drawing/2014/main" id="{8CA9AF70-EC59-0A00-E62E-712A573A5C2A}"/>
              </a:ext>
            </a:extLst>
          </p:cNvPr>
          <p:cNvSpPr txBox="1"/>
          <p:nvPr/>
        </p:nvSpPr>
        <p:spPr>
          <a:xfrm>
            <a:off x="544010" y="1993740"/>
            <a:ext cx="10637134" cy="1077218"/>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Cómo conseguir que el Diálogo de país sea eficiente y eficaz ?</a:t>
            </a:r>
            <a:endParaRPr lang="es-SV" sz="32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9993175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954AB09-367A-4B1B-9E4B-3485382A3FA4}"/>
              </a:ext>
            </a:extLst>
          </p:cNvPr>
          <p:cNvSpPr txBox="1"/>
          <p:nvPr/>
        </p:nvSpPr>
        <p:spPr>
          <a:xfrm>
            <a:off x="1284791" y="522815"/>
            <a:ext cx="10139421" cy="2246769"/>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Compartir información: </a:t>
            </a:r>
          </a:p>
          <a:p>
            <a:pPr marR="0" lvl="0" algn="l" defTabSz="609630" rtl="0" eaLnBrk="1" fontAlgn="auto" latinLnBrk="0" hangingPunct="1">
              <a:lnSpc>
                <a:spcPct val="100000"/>
              </a:lnSpc>
              <a:spcBef>
                <a:spcPts val="0"/>
              </a:spcBef>
              <a:spcAft>
                <a:spcPts val="0"/>
              </a:spcAft>
              <a:buClrTx/>
              <a:buSzTx/>
              <a:tabLst/>
              <a:defRPr/>
            </a:pPr>
            <a:r>
              <a:rPr kumimoji="0" lang="es-MX" sz="2000" i="0" u="none" strike="noStrike" kern="1200" cap="none" spc="0" normalizeH="0" baseline="0" noProof="0" dirty="0">
                <a:ln>
                  <a:noFill/>
                </a:ln>
                <a:solidFill>
                  <a:prstClr val="black"/>
                </a:solidFill>
                <a:effectLst/>
                <a:uLnTx/>
                <a:uFillTx/>
                <a:latin typeface="Calibri"/>
                <a:ea typeface="+mn-ea"/>
                <a:cs typeface="+mn-cs"/>
              </a:rPr>
              <a:t>Los MCP deben programar y estructurar las consultas del Diálogo de País con antelación y compartir las fechas y lugares con los participantes potenciales. Los MCP deben ser proactivos en el uso de los materiales de solicitud del Fondo Mundial como herramientas y en el intercambio de información con los participantes en el Diálogo de País. Deben trabajar para garantizar la información clave, incluidos los datos epidemiológicos, materiales de solicitud y presupuestos- esté a disposición de todos en el momento oportuno.</a:t>
            </a:r>
          </a:p>
        </p:txBody>
      </p:sp>
      <p:sp>
        <p:nvSpPr>
          <p:cNvPr id="2" name="CuadroTexto 1">
            <a:extLst>
              <a:ext uri="{FF2B5EF4-FFF2-40B4-BE49-F238E27FC236}">
                <a16:creationId xmlns:a16="http://schemas.microsoft.com/office/drawing/2014/main" id="{4ECD1026-3973-ECE0-35CE-841CB4960999}"/>
              </a:ext>
            </a:extLst>
          </p:cNvPr>
          <p:cNvSpPr txBox="1"/>
          <p:nvPr/>
        </p:nvSpPr>
        <p:spPr>
          <a:xfrm>
            <a:off x="1145895" y="2769584"/>
            <a:ext cx="9653284" cy="1938992"/>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Organizar grupos de discusión: </a:t>
            </a:r>
            <a:r>
              <a:rPr kumimoji="0" lang="es-MX" sz="2000" i="0" u="none" strike="noStrike" kern="1200" cap="none" spc="0" normalizeH="0" baseline="0" noProof="0" dirty="0">
                <a:ln>
                  <a:noFill/>
                </a:ln>
                <a:solidFill>
                  <a:prstClr val="black"/>
                </a:solidFill>
                <a:effectLst/>
                <a:uLnTx/>
                <a:uFillTx/>
                <a:latin typeface="Calibri"/>
                <a:ea typeface="+mn-ea"/>
                <a:cs typeface="+mn-cs"/>
              </a:rPr>
              <a:t>Convocar a diferentes grupos de personas identificadas como partes interesadas importantes en los análisis epidemiológicos, de equidad sanitaria y de las carencias en materia de SSRS. Las reuniones colectivas pueden ayudar a los grupos a priorizar sus necesidades y crear una visión compartida. Las reuniones por separado pueden ayudar a debatir en profundidad necesidades, experiencias y problemas específicos. </a:t>
            </a:r>
          </a:p>
        </p:txBody>
      </p:sp>
      <p:sp>
        <p:nvSpPr>
          <p:cNvPr id="3" name="CuadroTexto 2">
            <a:extLst>
              <a:ext uri="{FF2B5EF4-FFF2-40B4-BE49-F238E27FC236}">
                <a16:creationId xmlns:a16="http://schemas.microsoft.com/office/drawing/2014/main" id="{40CA333A-CE61-0CA5-8B61-9CB956EFCDA3}"/>
              </a:ext>
            </a:extLst>
          </p:cNvPr>
          <p:cNvSpPr txBox="1"/>
          <p:nvPr/>
        </p:nvSpPr>
        <p:spPr>
          <a:xfrm>
            <a:off x="868103" y="4708576"/>
            <a:ext cx="9653284" cy="1323439"/>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Considerar estrategias innovadoras: </a:t>
            </a:r>
            <a:r>
              <a:rPr kumimoji="0" lang="es-MX" sz="2000" i="0" u="none" strike="noStrike" kern="1200" cap="none" spc="0" normalizeH="0" baseline="0" noProof="0" dirty="0">
                <a:ln>
                  <a:noFill/>
                </a:ln>
                <a:solidFill>
                  <a:prstClr val="black"/>
                </a:solidFill>
                <a:effectLst/>
                <a:uLnTx/>
                <a:uFillTx/>
                <a:latin typeface="Calibri"/>
                <a:ea typeface="+mn-ea"/>
                <a:cs typeface="+mn-cs"/>
              </a:rPr>
              <a:t>Los diálogos virtuales de país celebrados a raíz de COVID-19 para las aplicaciones del VIH, la tuberculosis, la malaria, los SSRS y COVID-19 siguieron siendo eficaces a la hora de recabar información importante. He aquí algunos ejemplos de innovaciones que han utilizado los países:</a:t>
            </a:r>
          </a:p>
        </p:txBody>
      </p:sp>
    </p:spTree>
    <p:extLst>
      <p:ext uri="{BB962C8B-B14F-4D97-AF65-F5344CB8AC3E}">
        <p14:creationId xmlns:p14="http://schemas.microsoft.com/office/powerpoint/2010/main" val="1708275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10772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Cómo hacer que el diálogo de país sea equitativo </a:t>
            </a:r>
            <a:endParaRPr kumimoji="0" lang="es-SV"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7" name="CuadroTexto 6">
            <a:extLst>
              <a:ext uri="{FF2B5EF4-FFF2-40B4-BE49-F238E27FC236}">
                <a16:creationId xmlns:a16="http://schemas.microsoft.com/office/drawing/2014/main" id="{2954AB09-367A-4B1B-9E4B-3485382A3FA4}"/>
              </a:ext>
            </a:extLst>
          </p:cNvPr>
          <p:cNvSpPr txBox="1"/>
          <p:nvPr/>
        </p:nvSpPr>
        <p:spPr>
          <a:xfrm>
            <a:off x="1608883" y="1296816"/>
            <a:ext cx="9653284" cy="584775"/>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Accesibilidad</a:t>
            </a:r>
          </a:p>
        </p:txBody>
      </p:sp>
      <p:sp>
        <p:nvSpPr>
          <p:cNvPr id="2" name="CuadroTexto 1">
            <a:extLst>
              <a:ext uri="{FF2B5EF4-FFF2-40B4-BE49-F238E27FC236}">
                <a16:creationId xmlns:a16="http://schemas.microsoft.com/office/drawing/2014/main" id="{4ECD1026-3973-ECE0-35CE-841CB4960999}"/>
              </a:ext>
            </a:extLst>
          </p:cNvPr>
          <p:cNvSpPr txBox="1"/>
          <p:nvPr/>
        </p:nvSpPr>
        <p:spPr>
          <a:xfrm>
            <a:off x="1527860" y="2583446"/>
            <a:ext cx="9653284" cy="584775"/>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Representación empoderada </a:t>
            </a:r>
            <a:endParaRPr kumimoji="0" lang="es-MX"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40CA333A-CE61-0CA5-8B61-9CB956EFCDA3}"/>
              </a:ext>
            </a:extLst>
          </p:cNvPr>
          <p:cNvSpPr txBox="1"/>
          <p:nvPr/>
        </p:nvSpPr>
        <p:spPr>
          <a:xfrm>
            <a:off x="1527860" y="3469966"/>
            <a:ext cx="9653284" cy="584775"/>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Desarrollo de capacidades </a:t>
            </a:r>
            <a:endParaRPr kumimoji="0" lang="es-MX"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uadroTexto 3">
            <a:extLst>
              <a:ext uri="{FF2B5EF4-FFF2-40B4-BE49-F238E27FC236}">
                <a16:creationId xmlns:a16="http://schemas.microsoft.com/office/drawing/2014/main" id="{CDF36A73-C16D-2CD5-8A22-1CADF2E2E649}"/>
              </a:ext>
            </a:extLst>
          </p:cNvPr>
          <p:cNvSpPr txBox="1"/>
          <p:nvPr/>
        </p:nvSpPr>
        <p:spPr>
          <a:xfrm>
            <a:off x="1527860" y="4156431"/>
            <a:ext cx="9653284" cy="584775"/>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Proteger a los jóvenes participantes: </a:t>
            </a:r>
            <a:endParaRPr kumimoji="0" lang="es-MX"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2748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777433" y="2351782"/>
            <a:ext cx="10637134" cy="10772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Diálogo de país más allá de la elaboración de la solicitud de financiamiento…..</a:t>
            </a:r>
            <a:endParaRPr kumimoji="0" lang="es-SV"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0997479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ighlight Device">
            <a:extLst>
              <a:ext uri="{FF2B5EF4-FFF2-40B4-BE49-F238E27FC236}">
                <a16:creationId xmlns:a16="http://schemas.microsoft.com/office/drawing/2014/main" id="{F8DAF7B6-BDE1-47E6-9124-C45D05BC9262}"/>
              </a:ext>
            </a:extLst>
          </p:cNvPr>
          <p:cNvSpPr>
            <a:spLocks/>
          </p:cNvSpPr>
          <p:nvPr/>
        </p:nvSpPr>
        <p:spPr bwMode="auto">
          <a:xfrm>
            <a:off x="1012426" y="2271774"/>
            <a:ext cx="6267521" cy="1282262"/>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5" name="CuadroTexto 4">
            <a:extLst>
              <a:ext uri="{FF2B5EF4-FFF2-40B4-BE49-F238E27FC236}">
                <a16:creationId xmlns:a16="http://schemas.microsoft.com/office/drawing/2014/main" id="{B64A1DD0-B4C6-4DED-86F9-5988A8E08045}"/>
              </a:ext>
            </a:extLst>
          </p:cNvPr>
          <p:cNvSpPr txBox="1"/>
          <p:nvPr/>
        </p:nvSpPr>
        <p:spPr>
          <a:xfrm>
            <a:off x="1183946" y="1954483"/>
            <a:ext cx="6096000" cy="3416320"/>
          </a:xfrm>
          <a:prstGeom prst="rect">
            <a:avLst/>
          </a:prstGeom>
          <a:noFill/>
        </p:spPr>
        <p:txBody>
          <a:bodyPr wrap="square">
            <a:spAutoFit/>
          </a:bodyPr>
          <a:lstStyle/>
          <a:p>
            <a:pPr algn="just" defTabSz="609630"/>
            <a:endParaRPr lang="es-SV" sz="2400" dirty="0">
              <a:solidFill>
                <a:prstClr val="black"/>
              </a:solidFill>
              <a:latin typeface="Arial" panose="020B0604020202020204" pitchFamily="34" charset="0"/>
              <a:cs typeface="Arial" panose="020B0604020202020204" pitchFamily="34" charset="0"/>
            </a:endParaRPr>
          </a:p>
          <a:p>
            <a:pPr algn="just" defTabSz="609630"/>
            <a:r>
              <a:rPr lang="es-MX" sz="2400" b="1" dirty="0">
                <a:solidFill>
                  <a:prstClr val="black"/>
                </a:solidFill>
                <a:latin typeface="Arial" panose="020B0604020202020204" pitchFamily="34" charset="0"/>
                <a:cs typeface="Arial" panose="020B0604020202020204" pitchFamily="34" charset="0"/>
              </a:rPr>
              <a:t>Objetivos de la sesión: </a:t>
            </a:r>
          </a:p>
          <a:p>
            <a:pPr algn="just" defTabSz="609630"/>
            <a:endParaRPr lang="es-SV" sz="2400" b="1" dirty="0">
              <a:solidFill>
                <a:prstClr val="black"/>
              </a:solidFill>
              <a:latin typeface="Arial" panose="020B0604020202020204" pitchFamily="34" charset="0"/>
              <a:cs typeface="Arial" panose="020B0604020202020204" pitchFamily="34" charset="0"/>
            </a:endParaRPr>
          </a:p>
          <a:p>
            <a:pPr marL="342900" indent="-342900" algn="just" defTabSz="609630">
              <a:buFont typeface="Arial" panose="020B0604020202020204" pitchFamily="34" charset="0"/>
              <a:buChar char="•"/>
            </a:pPr>
            <a:r>
              <a:rPr lang="es-MX" sz="2400" dirty="0">
                <a:solidFill>
                  <a:prstClr val="black"/>
                </a:solidFill>
                <a:latin typeface="Arial" panose="020B0604020202020204" pitchFamily="34" charset="0"/>
                <a:cs typeface="Arial" panose="020B0604020202020204" pitchFamily="34" charset="0"/>
              </a:rPr>
              <a:t>Entender qué es el Diálogo Nacional, por qué es importante y cuándo tiene lugar.</a:t>
            </a:r>
          </a:p>
          <a:p>
            <a:pPr marL="342900" indent="-342900" algn="just" defTabSz="609630">
              <a:buFont typeface="Arial" panose="020B0604020202020204" pitchFamily="34" charset="0"/>
              <a:buChar char="•"/>
            </a:pPr>
            <a:r>
              <a:rPr lang="es-MX" sz="2400" dirty="0">
                <a:solidFill>
                  <a:prstClr val="black"/>
                </a:solidFill>
                <a:latin typeface="Arial" panose="020B0604020202020204" pitchFamily="34" charset="0"/>
                <a:cs typeface="Arial" panose="020B0604020202020204" pitchFamily="34" charset="0"/>
              </a:rPr>
              <a:t>Determinar quién puede y debe participar en el diálogo nacional y cómo hacerlo de manera eficiente, eficaz y equitativa.</a:t>
            </a:r>
            <a:endParaRPr lang="es-SV" sz="2400" dirty="0">
              <a:solidFill>
                <a:prstClr val="black"/>
              </a:solidFill>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D646F56E-590D-4C3A-9897-6B1FCD499551}"/>
              </a:ext>
            </a:extLst>
          </p:cNvPr>
          <p:cNvGrpSpPr/>
          <p:nvPr/>
        </p:nvGrpSpPr>
        <p:grpSpPr>
          <a:xfrm>
            <a:off x="1" y="-42889"/>
            <a:ext cx="12222317" cy="6858000"/>
            <a:chOff x="-30317" y="0"/>
            <a:chExt cx="12222317" cy="6858000"/>
          </a:xfrm>
        </p:grpSpPr>
        <p:sp>
          <p:nvSpPr>
            <p:cNvPr id="8" name="Rectángulo 7">
              <a:extLst>
                <a:ext uri="{FF2B5EF4-FFF2-40B4-BE49-F238E27FC236}">
                  <a16:creationId xmlns:a16="http://schemas.microsoft.com/office/drawing/2014/main" id="{15C02FCF-827F-466A-AC39-5415C2E62DB1}"/>
                </a:ext>
              </a:extLst>
            </p:cNvPr>
            <p:cNvSpPr/>
            <p:nvPr/>
          </p:nvSpPr>
          <p:spPr>
            <a:xfrm rot="5400000" flipV="1">
              <a:off x="-3212929" y="3182612"/>
              <a:ext cx="6858000" cy="492775"/>
            </a:xfrm>
            <a:prstGeom prst="rect">
              <a:avLst/>
            </a:prstGeom>
            <a:solidFill>
              <a:srgbClr val="11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s-SV">
                <a:solidFill>
                  <a:prstClr val="white"/>
                </a:solidFill>
                <a:latin typeface="Calibri"/>
              </a:endParaRPr>
            </a:p>
          </p:txBody>
        </p:sp>
        <p:sp>
          <p:nvSpPr>
            <p:cNvPr id="9" name="Rectángulo 8">
              <a:extLst>
                <a:ext uri="{FF2B5EF4-FFF2-40B4-BE49-F238E27FC236}">
                  <a16:creationId xmlns:a16="http://schemas.microsoft.com/office/drawing/2014/main" id="{69CE97B4-8DB7-4D41-9EB4-52FD0D401848}"/>
                </a:ext>
              </a:extLst>
            </p:cNvPr>
            <p:cNvSpPr/>
            <p:nvPr/>
          </p:nvSpPr>
          <p:spPr>
            <a:xfrm>
              <a:off x="0" y="0"/>
              <a:ext cx="12192000" cy="1282262"/>
            </a:xfrm>
            <a:prstGeom prst="rect">
              <a:avLst/>
            </a:prstGeom>
            <a:solidFill>
              <a:srgbClr val="11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s-SV">
                <a:solidFill>
                  <a:prstClr val="white"/>
                </a:solidFill>
                <a:latin typeface="Calibri"/>
              </a:endParaRPr>
            </a:p>
          </p:txBody>
        </p:sp>
        <p:sp>
          <p:nvSpPr>
            <p:cNvPr id="10" name="Triángulo isósceles 9">
              <a:extLst>
                <a:ext uri="{FF2B5EF4-FFF2-40B4-BE49-F238E27FC236}">
                  <a16:creationId xmlns:a16="http://schemas.microsoft.com/office/drawing/2014/main" id="{292BB737-6B0B-432F-8BE3-FD53B4ACF122}"/>
                </a:ext>
              </a:extLst>
            </p:cNvPr>
            <p:cNvSpPr/>
            <p:nvPr/>
          </p:nvSpPr>
          <p:spPr>
            <a:xfrm rot="5400000">
              <a:off x="142265" y="3431769"/>
              <a:ext cx="838782" cy="575744"/>
            </a:xfrm>
            <a:prstGeom prst="triangle">
              <a:avLst/>
            </a:prstGeom>
            <a:solidFill>
              <a:srgbClr val="11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s-SV">
                <a:solidFill>
                  <a:prstClr val="white"/>
                </a:solidFill>
                <a:latin typeface="Calibri"/>
              </a:endParaRPr>
            </a:p>
          </p:txBody>
        </p:sp>
      </p:grpSp>
      <p:grpSp>
        <p:nvGrpSpPr>
          <p:cNvPr id="11" name="Google Shape;1912;p76">
            <a:extLst>
              <a:ext uri="{FF2B5EF4-FFF2-40B4-BE49-F238E27FC236}">
                <a16:creationId xmlns:a16="http://schemas.microsoft.com/office/drawing/2014/main" id="{B1EAC9A8-01CE-427B-B80C-9F11D90CCE14}"/>
              </a:ext>
            </a:extLst>
          </p:cNvPr>
          <p:cNvGrpSpPr/>
          <p:nvPr/>
        </p:nvGrpSpPr>
        <p:grpSpPr>
          <a:xfrm rot="3810935">
            <a:off x="415868" y="817254"/>
            <a:ext cx="396210" cy="370616"/>
            <a:chOff x="2434050" y="3452125"/>
            <a:chExt cx="688500" cy="644025"/>
          </a:xfrm>
          <a:solidFill>
            <a:srgbClr val="146BEA"/>
          </a:solidFill>
        </p:grpSpPr>
        <p:sp>
          <p:nvSpPr>
            <p:cNvPr id="12" name="Google Shape;1913;p76">
              <a:extLst>
                <a:ext uri="{FF2B5EF4-FFF2-40B4-BE49-F238E27FC236}">
                  <a16:creationId xmlns:a16="http://schemas.microsoft.com/office/drawing/2014/main" id="{7FD13A4B-64F8-4343-BB45-35A17C9BD01F}"/>
                </a:ext>
              </a:extLst>
            </p:cNvPr>
            <p:cNvSpPr/>
            <p:nvPr/>
          </p:nvSpPr>
          <p:spPr>
            <a:xfrm>
              <a:off x="2446975" y="3452125"/>
              <a:ext cx="675575" cy="162700"/>
            </a:xfrm>
            <a:custGeom>
              <a:avLst/>
              <a:gdLst/>
              <a:ahLst/>
              <a:cxnLst/>
              <a:rect l="l" t="t" r="r" b="b"/>
              <a:pathLst>
                <a:path w="27023" h="6508" extrusionOk="0">
                  <a:moveTo>
                    <a:pt x="20380" y="0"/>
                  </a:moveTo>
                  <a:cubicBezTo>
                    <a:pt x="15902" y="0"/>
                    <a:pt x="11344" y="556"/>
                    <a:pt x="6931" y="853"/>
                  </a:cubicBezTo>
                  <a:cubicBezTo>
                    <a:pt x="5259" y="944"/>
                    <a:pt x="3526" y="1065"/>
                    <a:pt x="2189" y="1704"/>
                  </a:cubicBezTo>
                  <a:cubicBezTo>
                    <a:pt x="821" y="2312"/>
                    <a:pt x="1" y="3588"/>
                    <a:pt x="760" y="4652"/>
                  </a:cubicBezTo>
                  <a:cubicBezTo>
                    <a:pt x="1703" y="6020"/>
                    <a:pt x="4286" y="6263"/>
                    <a:pt x="6384" y="6293"/>
                  </a:cubicBezTo>
                  <a:cubicBezTo>
                    <a:pt x="10183" y="6354"/>
                    <a:pt x="13983" y="6415"/>
                    <a:pt x="17812" y="6506"/>
                  </a:cubicBezTo>
                  <a:cubicBezTo>
                    <a:pt x="18089" y="6506"/>
                    <a:pt x="18366" y="6507"/>
                    <a:pt x="18644" y="6507"/>
                  </a:cubicBezTo>
                  <a:cubicBezTo>
                    <a:pt x="19892" y="6507"/>
                    <a:pt x="21142" y="6487"/>
                    <a:pt x="22311" y="6263"/>
                  </a:cubicBezTo>
                  <a:cubicBezTo>
                    <a:pt x="23740" y="6020"/>
                    <a:pt x="25077" y="5412"/>
                    <a:pt x="25655" y="4470"/>
                  </a:cubicBezTo>
                  <a:cubicBezTo>
                    <a:pt x="27022" y="2281"/>
                    <a:pt x="23770" y="1"/>
                    <a:pt x="20730" y="1"/>
                  </a:cubicBezTo>
                  <a:cubicBezTo>
                    <a:pt x="20614" y="1"/>
                    <a:pt x="20497" y="0"/>
                    <a:pt x="20380" y="0"/>
                  </a:cubicBezTo>
                  <a:close/>
                </a:path>
              </a:pathLst>
            </a:custGeom>
            <a:grp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sp>
          <p:nvSpPr>
            <p:cNvPr id="13" name="Google Shape;1914;p76">
              <a:extLst>
                <a:ext uri="{FF2B5EF4-FFF2-40B4-BE49-F238E27FC236}">
                  <a16:creationId xmlns:a16="http://schemas.microsoft.com/office/drawing/2014/main" id="{A6674349-F64E-4858-B009-2DA3B901BF71}"/>
                </a:ext>
              </a:extLst>
            </p:cNvPr>
            <p:cNvSpPr/>
            <p:nvPr/>
          </p:nvSpPr>
          <p:spPr>
            <a:xfrm>
              <a:off x="2446975" y="3933125"/>
              <a:ext cx="675575" cy="163025"/>
            </a:xfrm>
            <a:custGeom>
              <a:avLst/>
              <a:gdLst/>
              <a:ahLst/>
              <a:cxnLst/>
              <a:rect l="l" t="t" r="r" b="b"/>
              <a:pathLst>
                <a:path w="27023" h="6521" extrusionOk="0">
                  <a:moveTo>
                    <a:pt x="20396" y="1"/>
                  </a:moveTo>
                  <a:cubicBezTo>
                    <a:pt x="15914" y="1"/>
                    <a:pt x="11350" y="586"/>
                    <a:pt x="6931" y="853"/>
                  </a:cubicBezTo>
                  <a:cubicBezTo>
                    <a:pt x="5259" y="975"/>
                    <a:pt x="3526" y="1066"/>
                    <a:pt x="2189" y="1704"/>
                  </a:cubicBezTo>
                  <a:cubicBezTo>
                    <a:pt x="821" y="2312"/>
                    <a:pt x="1" y="3589"/>
                    <a:pt x="760" y="4683"/>
                  </a:cubicBezTo>
                  <a:cubicBezTo>
                    <a:pt x="1703" y="6020"/>
                    <a:pt x="4286" y="6263"/>
                    <a:pt x="6384" y="6294"/>
                  </a:cubicBezTo>
                  <a:cubicBezTo>
                    <a:pt x="10183" y="6385"/>
                    <a:pt x="13983" y="6446"/>
                    <a:pt x="17812" y="6507"/>
                  </a:cubicBezTo>
                  <a:cubicBezTo>
                    <a:pt x="18209" y="6514"/>
                    <a:pt x="18608" y="6520"/>
                    <a:pt x="19007" y="6520"/>
                  </a:cubicBezTo>
                  <a:cubicBezTo>
                    <a:pt x="20134" y="6520"/>
                    <a:pt x="21256" y="6473"/>
                    <a:pt x="22311" y="6294"/>
                  </a:cubicBezTo>
                  <a:cubicBezTo>
                    <a:pt x="23740" y="6020"/>
                    <a:pt x="25077" y="5412"/>
                    <a:pt x="25655" y="4470"/>
                  </a:cubicBezTo>
                  <a:cubicBezTo>
                    <a:pt x="27022" y="2312"/>
                    <a:pt x="23770" y="2"/>
                    <a:pt x="20730" y="2"/>
                  </a:cubicBezTo>
                  <a:cubicBezTo>
                    <a:pt x="20619" y="1"/>
                    <a:pt x="20508" y="1"/>
                    <a:pt x="20396" y="1"/>
                  </a:cubicBezTo>
                  <a:close/>
                </a:path>
              </a:pathLst>
            </a:custGeom>
            <a:grp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sp>
          <p:nvSpPr>
            <p:cNvPr id="14" name="Google Shape;1915;p76">
              <a:extLst>
                <a:ext uri="{FF2B5EF4-FFF2-40B4-BE49-F238E27FC236}">
                  <a16:creationId xmlns:a16="http://schemas.microsoft.com/office/drawing/2014/main" id="{8C6D5D65-6BF3-4B61-BB77-531BF8ECCD8E}"/>
                </a:ext>
              </a:extLst>
            </p:cNvPr>
            <p:cNvSpPr/>
            <p:nvPr/>
          </p:nvSpPr>
          <p:spPr>
            <a:xfrm>
              <a:off x="2434050" y="3692550"/>
              <a:ext cx="674825" cy="163150"/>
            </a:xfrm>
            <a:custGeom>
              <a:avLst/>
              <a:gdLst/>
              <a:ahLst/>
              <a:cxnLst/>
              <a:rect l="l" t="t" r="r" b="b"/>
              <a:pathLst>
                <a:path w="26993" h="6526" extrusionOk="0">
                  <a:moveTo>
                    <a:pt x="7740" y="1"/>
                  </a:moveTo>
                  <a:cubicBezTo>
                    <a:pt x="6705" y="1"/>
                    <a:pt x="5679" y="46"/>
                    <a:pt x="4682" y="233"/>
                  </a:cubicBezTo>
                  <a:cubicBezTo>
                    <a:pt x="3253" y="506"/>
                    <a:pt x="1916" y="1084"/>
                    <a:pt x="1338" y="2026"/>
                  </a:cubicBezTo>
                  <a:cubicBezTo>
                    <a:pt x="1" y="4214"/>
                    <a:pt x="3223" y="6494"/>
                    <a:pt x="6262" y="6525"/>
                  </a:cubicBezTo>
                  <a:cubicBezTo>
                    <a:pt x="6374" y="6525"/>
                    <a:pt x="6485" y="6526"/>
                    <a:pt x="6596" y="6526"/>
                  </a:cubicBezTo>
                  <a:cubicBezTo>
                    <a:pt x="11079" y="6526"/>
                    <a:pt x="15643" y="5940"/>
                    <a:pt x="20062" y="5643"/>
                  </a:cubicBezTo>
                  <a:cubicBezTo>
                    <a:pt x="21734" y="5552"/>
                    <a:pt x="23466" y="5430"/>
                    <a:pt x="24804" y="4822"/>
                  </a:cubicBezTo>
                  <a:cubicBezTo>
                    <a:pt x="26172" y="4184"/>
                    <a:pt x="26992" y="2907"/>
                    <a:pt x="26232" y="1844"/>
                  </a:cubicBezTo>
                  <a:cubicBezTo>
                    <a:pt x="25290" y="476"/>
                    <a:pt x="22706" y="233"/>
                    <a:pt x="20609" y="202"/>
                  </a:cubicBezTo>
                  <a:cubicBezTo>
                    <a:pt x="16810" y="141"/>
                    <a:pt x="13010" y="81"/>
                    <a:pt x="9180" y="20"/>
                  </a:cubicBezTo>
                  <a:cubicBezTo>
                    <a:pt x="8700" y="10"/>
                    <a:pt x="8219" y="1"/>
                    <a:pt x="7740" y="1"/>
                  </a:cubicBezTo>
                  <a:close/>
                </a:path>
              </a:pathLst>
            </a:custGeom>
            <a:grp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grpSp>
      <p:sp>
        <p:nvSpPr>
          <p:cNvPr id="15" name="Google Shape;1907;p76">
            <a:extLst>
              <a:ext uri="{FF2B5EF4-FFF2-40B4-BE49-F238E27FC236}">
                <a16:creationId xmlns:a16="http://schemas.microsoft.com/office/drawing/2014/main" id="{59FE4FE9-0874-452F-B59D-9A780A027721}"/>
              </a:ext>
            </a:extLst>
          </p:cNvPr>
          <p:cNvSpPr/>
          <p:nvPr/>
        </p:nvSpPr>
        <p:spPr>
          <a:xfrm>
            <a:off x="173585" y="42890"/>
            <a:ext cx="570893" cy="538393"/>
          </a:xfrm>
          <a:custGeom>
            <a:avLst/>
            <a:gdLst/>
            <a:ahLst/>
            <a:cxnLst/>
            <a:rect l="l" t="t" r="r" b="b"/>
            <a:pathLst>
              <a:path w="29546" h="27864" extrusionOk="0">
                <a:moveTo>
                  <a:pt x="13863" y="6297"/>
                </a:moveTo>
                <a:cubicBezTo>
                  <a:pt x="14045" y="6297"/>
                  <a:pt x="14227" y="6305"/>
                  <a:pt x="14408" y="6320"/>
                </a:cubicBezTo>
                <a:cubicBezTo>
                  <a:pt x="15867" y="6411"/>
                  <a:pt x="17296" y="6958"/>
                  <a:pt x="18542" y="7687"/>
                </a:cubicBezTo>
                <a:cubicBezTo>
                  <a:pt x="19849" y="8417"/>
                  <a:pt x="21065" y="9390"/>
                  <a:pt x="21703" y="10757"/>
                </a:cubicBezTo>
                <a:cubicBezTo>
                  <a:pt x="22585" y="12642"/>
                  <a:pt x="22159" y="14922"/>
                  <a:pt x="21126" y="16745"/>
                </a:cubicBezTo>
                <a:cubicBezTo>
                  <a:pt x="20214" y="18356"/>
                  <a:pt x="18816" y="19724"/>
                  <a:pt x="17114" y="20454"/>
                </a:cubicBezTo>
                <a:cubicBezTo>
                  <a:pt x="16228" y="20849"/>
                  <a:pt x="15261" y="21055"/>
                  <a:pt x="14297" y="21055"/>
                </a:cubicBezTo>
                <a:cubicBezTo>
                  <a:pt x="13407" y="21055"/>
                  <a:pt x="12520" y="20879"/>
                  <a:pt x="11703" y="20514"/>
                </a:cubicBezTo>
                <a:cubicBezTo>
                  <a:pt x="8390" y="19025"/>
                  <a:pt x="7569" y="14678"/>
                  <a:pt x="8116" y="11426"/>
                </a:cubicBezTo>
                <a:cubicBezTo>
                  <a:pt x="8390" y="9906"/>
                  <a:pt x="9089" y="8447"/>
                  <a:pt x="10274" y="7475"/>
                </a:cubicBezTo>
                <a:cubicBezTo>
                  <a:pt x="11286" y="6676"/>
                  <a:pt x="12578" y="6297"/>
                  <a:pt x="13863" y="6297"/>
                </a:cubicBezTo>
                <a:close/>
                <a:moveTo>
                  <a:pt x="13659" y="1"/>
                </a:moveTo>
                <a:cubicBezTo>
                  <a:pt x="9375" y="1"/>
                  <a:pt x="5156" y="1374"/>
                  <a:pt x="2645" y="4952"/>
                </a:cubicBezTo>
                <a:cubicBezTo>
                  <a:pt x="578" y="7900"/>
                  <a:pt x="1" y="11791"/>
                  <a:pt x="791" y="15286"/>
                </a:cubicBezTo>
                <a:cubicBezTo>
                  <a:pt x="1581" y="18812"/>
                  <a:pt x="3709" y="21973"/>
                  <a:pt x="6445" y="24283"/>
                </a:cubicBezTo>
                <a:cubicBezTo>
                  <a:pt x="8918" y="26393"/>
                  <a:pt x="12106" y="27864"/>
                  <a:pt x="15285" y="27864"/>
                </a:cubicBezTo>
                <a:cubicBezTo>
                  <a:pt x="16092" y="27864"/>
                  <a:pt x="16898" y="27769"/>
                  <a:pt x="17691" y="27566"/>
                </a:cubicBezTo>
                <a:cubicBezTo>
                  <a:pt x="20487" y="26837"/>
                  <a:pt x="22828" y="24861"/>
                  <a:pt x="24712" y="22642"/>
                </a:cubicBezTo>
                <a:cubicBezTo>
                  <a:pt x="26567" y="20484"/>
                  <a:pt x="28086" y="17992"/>
                  <a:pt x="28816" y="15256"/>
                </a:cubicBezTo>
                <a:cubicBezTo>
                  <a:pt x="29545" y="12490"/>
                  <a:pt x="29393" y="9450"/>
                  <a:pt x="28056" y="6928"/>
                </a:cubicBezTo>
                <a:cubicBezTo>
                  <a:pt x="26688" y="4283"/>
                  <a:pt x="24105" y="2429"/>
                  <a:pt x="21339" y="1396"/>
                </a:cubicBezTo>
                <a:cubicBezTo>
                  <a:pt x="19018" y="533"/>
                  <a:pt x="16326" y="1"/>
                  <a:pt x="13659" y="1"/>
                </a:cubicBezTo>
                <a:close/>
              </a:path>
            </a:pathLst>
          </a:custGeom>
          <a:solidFill>
            <a:srgbClr val="146BEA"/>
          </a:solid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grpSp>
        <p:nvGrpSpPr>
          <p:cNvPr id="16" name="Google Shape;1942;p76">
            <a:extLst>
              <a:ext uri="{FF2B5EF4-FFF2-40B4-BE49-F238E27FC236}">
                <a16:creationId xmlns:a16="http://schemas.microsoft.com/office/drawing/2014/main" id="{564E64FD-1198-4887-BEB3-D741894EBAC3}"/>
              </a:ext>
            </a:extLst>
          </p:cNvPr>
          <p:cNvGrpSpPr/>
          <p:nvPr/>
        </p:nvGrpSpPr>
        <p:grpSpPr>
          <a:xfrm rot="18926063">
            <a:off x="10259466" y="301730"/>
            <a:ext cx="843423" cy="922903"/>
            <a:chOff x="5523025" y="3576800"/>
            <a:chExt cx="443050" cy="484800"/>
          </a:xfrm>
          <a:solidFill>
            <a:srgbClr val="146BEA"/>
          </a:solidFill>
        </p:grpSpPr>
        <p:sp>
          <p:nvSpPr>
            <p:cNvPr id="17" name="Google Shape;1943;p76">
              <a:extLst>
                <a:ext uri="{FF2B5EF4-FFF2-40B4-BE49-F238E27FC236}">
                  <a16:creationId xmlns:a16="http://schemas.microsoft.com/office/drawing/2014/main" id="{1B9AB067-1CD9-48B7-A41A-8875BF6690C7}"/>
                </a:ext>
              </a:extLst>
            </p:cNvPr>
            <p:cNvSpPr/>
            <p:nvPr/>
          </p:nvSpPr>
          <p:spPr>
            <a:xfrm>
              <a:off x="5772275" y="3798425"/>
              <a:ext cx="87400" cy="65375"/>
            </a:xfrm>
            <a:custGeom>
              <a:avLst/>
              <a:gdLst/>
              <a:ahLst/>
              <a:cxnLst/>
              <a:rect l="l" t="t" r="r" b="b"/>
              <a:pathLst>
                <a:path w="3496" h="2615" extrusionOk="0">
                  <a:moveTo>
                    <a:pt x="1071" y="0"/>
                  </a:moveTo>
                  <a:cubicBezTo>
                    <a:pt x="861" y="0"/>
                    <a:pt x="669" y="55"/>
                    <a:pt x="517" y="192"/>
                  </a:cubicBezTo>
                  <a:cubicBezTo>
                    <a:pt x="0" y="648"/>
                    <a:pt x="152" y="1834"/>
                    <a:pt x="608" y="2290"/>
                  </a:cubicBezTo>
                  <a:cubicBezTo>
                    <a:pt x="867" y="2525"/>
                    <a:pt x="1236" y="2615"/>
                    <a:pt x="1615" y="2615"/>
                  </a:cubicBezTo>
                  <a:cubicBezTo>
                    <a:pt x="1725" y="2615"/>
                    <a:pt x="1836" y="2607"/>
                    <a:pt x="1945" y="2593"/>
                  </a:cubicBezTo>
                  <a:cubicBezTo>
                    <a:pt x="2310" y="2563"/>
                    <a:pt x="2705" y="2502"/>
                    <a:pt x="3009" y="2259"/>
                  </a:cubicBezTo>
                  <a:cubicBezTo>
                    <a:pt x="3313" y="2016"/>
                    <a:pt x="3496" y="1590"/>
                    <a:pt x="3344" y="1256"/>
                  </a:cubicBezTo>
                  <a:cubicBezTo>
                    <a:pt x="3252" y="1043"/>
                    <a:pt x="3070" y="891"/>
                    <a:pt x="2888" y="770"/>
                  </a:cubicBezTo>
                  <a:cubicBezTo>
                    <a:pt x="2500" y="496"/>
                    <a:pt x="1702" y="0"/>
                    <a:pt x="1071" y="0"/>
                  </a:cubicBezTo>
                  <a:close/>
                </a:path>
              </a:pathLst>
            </a:custGeom>
            <a:grp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grpSp>
          <p:nvGrpSpPr>
            <p:cNvPr id="18" name="Google Shape;1944;p76">
              <a:extLst>
                <a:ext uri="{FF2B5EF4-FFF2-40B4-BE49-F238E27FC236}">
                  <a16:creationId xmlns:a16="http://schemas.microsoft.com/office/drawing/2014/main" id="{BEAA72C7-35D1-47A9-8BA0-E4B8FD5FF579}"/>
                </a:ext>
              </a:extLst>
            </p:cNvPr>
            <p:cNvGrpSpPr/>
            <p:nvPr/>
          </p:nvGrpSpPr>
          <p:grpSpPr>
            <a:xfrm>
              <a:off x="5523025" y="3576800"/>
              <a:ext cx="443050" cy="484800"/>
              <a:chOff x="5523025" y="3576800"/>
              <a:chExt cx="443050" cy="484800"/>
            </a:xfrm>
            <a:grpFill/>
          </p:grpSpPr>
          <p:sp>
            <p:nvSpPr>
              <p:cNvPr id="19" name="Google Shape;1945;p76">
                <a:extLst>
                  <a:ext uri="{FF2B5EF4-FFF2-40B4-BE49-F238E27FC236}">
                    <a16:creationId xmlns:a16="http://schemas.microsoft.com/office/drawing/2014/main" id="{6301E5EE-BB9B-4CC7-BD3C-F69736F9EFEC}"/>
                  </a:ext>
                </a:extLst>
              </p:cNvPr>
              <p:cNvSpPr/>
              <p:nvPr/>
            </p:nvSpPr>
            <p:spPr>
              <a:xfrm>
                <a:off x="5663600" y="3925700"/>
                <a:ext cx="102600" cy="135900"/>
              </a:xfrm>
              <a:custGeom>
                <a:avLst/>
                <a:gdLst/>
                <a:ahLst/>
                <a:cxnLst/>
                <a:rect l="l" t="t" r="r" b="b"/>
                <a:pathLst>
                  <a:path w="4104" h="5436" extrusionOk="0">
                    <a:moveTo>
                      <a:pt x="1601" y="1"/>
                    </a:moveTo>
                    <a:cubicBezTo>
                      <a:pt x="1525" y="1"/>
                      <a:pt x="1447" y="9"/>
                      <a:pt x="1368" y="25"/>
                    </a:cubicBezTo>
                    <a:cubicBezTo>
                      <a:pt x="943" y="116"/>
                      <a:pt x="608" y="420"/>
                      <a:pt x="396" y="785"/>
                    </a:cubicBezTo>
                    <a:cubicBezTo>
                      <a:pt x="274" y="998"/>
                      <a:pt x="183" y="1241"/>
                      <a:pt x="122" y="1515"/>
                    </a:cubicBezTo>
                    <a:cubicBezTo>
                      <a:pt x="1" y="2001"/>
                      <a:pt x="1" y="2518"/>
                      <a:pt x="31" y="3004"/>
                    </a:cubicBezTo>
                    <a:cubicBezTo>
                      <a:pt x="92" y="3521"/>
                      <a:pt x="213" y="4007"/>
                      <a:pt x="487" y="4463"/>
                    </a:cubicBezTo>
                    <a:cubicBezTo>
                      <a:pt x="852" y="5010"/>
                      <a:pt x="1460" y="5436"/>
                      <a:pt x="2128" y="5436"/>
                    </a:cubicBezTo>
                    <a:cubicBezTo>
                      <a:pt x="2919" y="5436"/>
                      <a:pt x="3618" y="4828"/>
                      <a:pt x="3861" y="4068"/>
                    </a:cubicBezTo>
                    <a:cubicBezTo>
                      <a:pt x="4104" y="3308"/>
                      <a:pt x="3952" y="2487"/>
                      <a:pt x="3557" y="1788"/>
                    </a:cubicBezTo>
                    <a:cubicBezTo>
                      <a:pt x="3193" y="1088"/>
                      <a:pt x="2493" y="1"/>
                      <a:pt x="1601" y="1"/>
                    </a:cubicBezTo>
                    <a:close/>
                  </a:path>
                </a:pathLst>
              </a:custGeom>
              <a:grp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sp>
            <p:nvSpPr>
              <p:cNvPr id="20" name="Google Shape;1946;p76">
                <a:extLst>
                  <a:ext uri="{FF2B5EF4-FFF2-40B4-BE49-F238E27FC236}">
                    <a16:creationId xmlns:a16="http://schemas.microsoft.com/office/drawing/2014/main" id="{C2F4A1F8-C56A-43CB-9BBD-B0A5BF64FAAE}"/>
                  </a:ext>
                </a:extLst>
              </p:cNvPr>
              <p:cNvSpPr/>
              <p:nvPr/>
            </p:nvSpPr>
            <p:spPr>
              <a:xfrm>
                <a:off x="5870750" y="3948700"/>
                <a:ext cx="95325" cy="73625"/>
              </a:xfrm>
              <a:custGeom>
                <a:avLst/>
                <a:gdLst/>
                <a:ahLst/>
                <a:cxnLst/>
                <a:rect l="l" t="t" r="r" b="b"/>
                <a:pathLst>
                  <a:path w="3813" h="2945" extrusionOk="0">
                    <a:moveTo>
                      <a:pt x="2147" y="1"/>
                    </a:moveTo>
                    <a:cubicBezTo>
                      <a:pt x="876" y="1"/>
                      <a:pt x="1" y="1935"/>
                      <a:pt x="1380" y="2753"/>
                    </a:cubicBezTo>
                    <a:cubicBezTo>
                      <a:pt x="1591" y="2883"/>
                      <a:pt x="1839" y="2944"/>
                      <a:pt x="2089" y="2944"/>
                    </a:cubicBezTo>
                    <a:cubicBezTo>
                      <a:pt x="2598" y="2944"/>
                      <a:pt x="3122" y="2694"/>
                      <a:pt x="3387" y="2266"/>
                    </a:cubicBezTo>
                    <a:cubicBezTo>
                      <a:pt x="3812" y="1598"/>
                      <a:pt x="3569" y="625"/>
                      <a:pt x="2900" y="230"/>
                    </a:cubicBezTo>
                    <a:cubicBezTo>
                      <a:pt x="2643" y="70"/>
                      <a:pt x="2388" y="1"/>
                      <a:pt x="2147" y="1"/>
                    </a:cubicBezTo>
                    <a:close/>
                  </a:path>
                </a:pathLst>
              </a:custGeom>
              <a:grp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sp>
            <p:nvSpPr>
              <p:cNvPr id="21" name="Google Shape;1947;p76">
                <a:extLst>
                  <a:ext uri="{FF2B5EF4-FFF2-40B4-BE49-F238E27FC236}">
                    <a16:creationId xmlns:a16="http://schemas.microsoft.com/office/drawing/2014/main" id="{3028C80E-DFBC-46E7-A52B-FE3B7F773E28}"/>
                  </a:ext>
                </a:extLst>
              </p:cNvPr>
              <p:cNvSpPr/>
              <p:nvPr/>
            </p:nvSpPr>
            <p:spPr>
              <a:xfrm>
                <a:off x="5523025" y="3740000"/>
                <a:ext cx="115525" cy="91275"/>
              </a:xfrm>
              <a:custGeom>
                <a:avLst/>
                <a:gdLst/>
                <a:ahLst/>
                <a:cxnLst/>
                <a:rect l="l" t="t" r="r" b="b"/>
                <a:pathLst>
                  <a:path w="4621" h="3651" extrusionOk="0">
                    <a:moveTo>
                      <a:pt x="2627" y="0"/>
                    </a:moveTo>
                    <a:cubicBezTo>
                      <a:pt x="2080" y="0"/>
                      <a:pt x="1527" y="215"/>
                      <a:pt x="1125" y="645"/>
                    </a:cubicBezTo>
                    <a:cubicBezTo>
                      <a:pt x="0" y="1830"/>
                      <a:pt x="1703" y="3016"/>
                      <a:pt x="2645" y="3411"/>
                    </a:cubicBezTo>
                    <a:cubicBezTo>
                      <a:pt x="2909" y="3531"/>
                      <a:pt x="3192" y="3651"/>
                      <a:pt x="3480" y="3651"/>
                    </a:cubicBezTo>
                    <a:cubicBezTo>
                      <a:pt x="3556" y="3651"/>
                      <a:pt x="3632" y="3643"/>
                      <a:pt x="3709" y="3623"/>
                    </a:cubicBezTo>
                    <a:cubicBezTo>
                      <a:pt x="4104" y="3502"/>
                      <a:pt x="4377" y="3076"/>
                      <a:pt x="4469" y="2681"/>
                    </a:cubicBezTo>
                    <a:cubicBezTo>
                      <a:pt x="4621" y="2073"/>
                      <a:pt x="4590" y="1435"/>
                      <a:pt x="4286" y="918"/>
                    </a:cubicBezTo>
                    <a:cubicBezTo>
                      <a:pt x="3922" y="306"/>
                      <a:pt x="3279" y="0"/>
                      <a:pt x="2627" y="0"/>
                    </a:cubicBezTo>
                    <a:close/>
                  </a:path>
                </a:pathLst>
              </a:custGeom>
              <a:grp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sp>
            <p:nvSpPr>
              <p:cNvPr id="22" name="Google Shape;1948;p76">
                <a:extLst>
                  <a:ext uri="{FF2B5EF4-FFF2-40B4-BE49-F238E27FC236}">
                    <a16:creationId xmlns:a16="http://schemas.microsoft.com/office/drawing/2014/main" id="{6EA9F836-1C21-4CF7-B16D-F2A465BE4114}"/>
                  </a:ext>
                </a:extLst>
              </p:cNvPr>
              <p:cNvSpPr/>
              <p:nvPr/>
            </p:nvSpPr>
            <p:spPr>
              <a:xfrm>
                <a:off x="5709175" y="3629975"/>
                <a:ext cx="108700" cy="77225"/>
              </a:xfrm>
              <a:custGeom>
                <a:avLst/>
                <a:gdLst/>
                <a:ahLst/>
                <a:cxnLst/>
                <a:rect l="l" t="t" r="r" b="b"/>
                <a:pathLst>
                  <a:path w="4348" h="3089" extrusionOk="0">
                    <a:moveTo>
                      <a:pt x="3618" y="0"/>
                    </a:moveTo>
                    <a:cubicBezTo>
                      <a:pt x="2798" y="0"/>
                      <a:pt x="1400" y="578"/>
                      <a:pt x="822" y="1155"/>
                    </a:cubicBezTo>
                    <a:cubicBezTo>
                      <a:pt x="1" y="1977"/>
                      <a:pt x="895" y="3088"/>
                      <a:pt x="1857" y="3088"/>
                    </a:cubicBezTo>
                    <a:cubicBezTo>
                      <a:pt x="1927" y="3088"/>
                      <a:pt x="1998" y="3082"/>
                      <a:pt x="2068" y="3070"/>
                    </a:cubicBezTo>
                    <a:cubicBezTo>
                      <a:pt x="2585" y="2979"/>
                      <a:pt x="3010" y="2675"/>
                      <a:pt x="3345" y="2280"/>
                    </a:cubicBezTo>
                    <a:cubicBezTo>
                      <a:pt x="3679" y="1915"/>
                      <a:pt x="3922" y="1459"/>
                      <a:pt x="4166" y="1003"/>
                    </a:cubicBezTo>
                    <a:cubicBezTo>
                      <a:pt x="4257" y="790"/>
                      <a:pt x="4348" y="517"/>
                      <a:pt x="4257" y="304"/>
                    </a:cubicBezTo>
                    <a:cubicBezTo>
                      <a:pt x="4135" y="91"/>
                      <a:pt x="3862" y="0"/>
                      <a:pt x="3618" y="0"/>
                    </a:cubicBezTo>
                    <a:close/>
                  </a:path>
                </a:pathLst>
              </a:custGeom>
              <a:grp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sp>
            <p:nvSpPr>
              <p:cNvPr id="23" name="Google Shape;1949;p76">
                <a:extLst>
                  <a:ext uri="{FF2B5EF4-FFF2-40B4-BE49-F238E27FC236}">
                    <a16:creationId xmlns:a16="http://schemas.microsoft.com/office/drawing/2014/main" id="{0EF96133-6D29-493E-8582-19D277DFF6DA}"/>
                  </a:ext>
                </a:extLst>
              </p:cNvPr>
              <p:cNvSpPr/>
              <p:nvPr/>
            </p:nvSpPr>
            <p:spPr>
              <a:xfrm>
                <a:off x="5909050" y="3682975"/>
                <a:ext cx="54775" cy="49625"/>
              </a:xfrm>
              <a:custGeom>
                <a:avLst/>
                <a:gdLst/>
                <a:ahLst/>
                <a:cxnLst/>
                <a:rect l="l" t="t" r="r" b="b"/>
                <a:pathLst>
                  <a:path w="2191" h="1985" extrusionOk="0">
                    <a:moveTo>
                      <a:pt x="1065" y="0"/>
                    </a:moveTo>
                    <a:cubicBezTo>
                      <a:pt x="844" y="0"/>
                      <a:pt x="618" y="71"/>
                      <a:pt x="426" y="220"/>
                    </a:cubicBezTo>
                    <a:cubicBezTo>
                      <a:pt x="304" y="312"/>
                      <a:pt x="213" y="464"/>
                      <a:pt x="152" y="585"/>
                    </a:cubicBezTo>
                    <a:cubicBezTo>
                      <a:pt x="0" y="980"/>
                      <a:pt x="92" y="1467"/>
                      <a:pt x="426" y="1771"/>
                    </a:cubicBezTo>
                    <a:cubicBezTo>
                      <a:pt x="612" y="1919"/>
                      <a:pt x="816" y="1984"/>
                      <a:pt x="1015" y="1984"/>
                    </a:cubicBezTo>
                    <a:cubicBezTo>
                      <a:pt x="1628" y="1984"/>
                      <a:pt x="2190" y="1365"/>
                      <a:pt x="2006" y="676"/>
                    </a:cubicBezTo>
                    <a:cubicBezTo>
                      <a:pt x="1868" y="242"/>
                      <a:pt x="1474" y="0"/>
                      <a:pt x="1065" y="0"/>
                    </a:cubicBezTo>
                    <a:close/>
                  </a:path>
                </a:pathLst>
              </a:custGeom>
              <a:grp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sp>
            <p:nvSpPr>
              <p:cNvPr id="24" name="Google Shape;1950;p76">
                <a:extLst>
                  <a:ext uri="{FF2B5EF4-FFF2-40B4-BE49-F238E27FC236}">
                    <a16:creationId xmlns:a16="http://schemas.microsoft.com/office/drawing/2014/main" id="{2A039B4B-3756-4220-BAF5-657CB9D7E252}"/>
                  </a:ext>
                </a:extLst>
              </p:cNvPr>
              <p:cNvSpPr/>
              <p:nvPr/>
            </p:nvSpPr>
            <p:spPr>
              <a:xfrm>
                <a:off x="5599000" y="3576800"/>
                <a:ext cx="47650" cy="49750"/>
              </a:xfrm>
              <a:custGeom>
                <a:avLst/>
                <a:gdLst/>
                <a:ahLst/>
                <a:cxnLst/>
                <a:rect l="l" t="t" r="r" b="b"/>
                <a:pathLst>
                  <a:path w="1906" h="1990" extrusionOk="0">
                    <a:moveTo>
                      <a:pt x="1258" y="1"/>
                    </a:moveTo>
                    <a:cubicBezTo>
                      <a:pt x="977" y="1"/>
                      <a:pt x="660" y="134"/>
                      <a:pt x="457" y="364"/>
                    </a:cubicBezTo>
                    <a:cubicBezTo>
                      <a:pt x="153" y="729"/>
                      <a:pt x="1" y="1732"/>
                      <a:pt x="578" y="1945"/>
                    </a:cubicBezTo>
                    <a:cubicBezTo>
                      <a:pt x="642" y="1976"/>
                      <a:pt x="709" y="1990"/>
                      <a:pt x="776" y="1990"/>
                    </a:cubicBezTo>
                    <a:cubicBezTo>
                      <a:pt x="902" y="1990"/>
                      <a:pt x="1027" y="1943"/>
                      <a:pt x="1126" y="1884"/>
                    </a:cubicBezTo>
                    <a:cubicBezTo>
                      <a:pt x="1308" y="1762"/>
                      <a:pt x="1430" y="1610"/>
                      <a:pt x="1551" y="1428"/>
                    </a:cubicBezTo>
                    <a:cubicBezTo>
                      <a:pt x="1703" y="1215"/>
                      <a:pt x="1855" y="972"/>
                      <a:pt x="1855" y="698"/>
                    </a:cubicBezTo>
                    <a:cubicBezTo>
                      <a:pt x="1906" y="209"/>
                      <a:pt x="1610" y="1"/>
                      <a:pt x="1258" y="1"/>
                    </a:cubicBezTo>
                    <a:close/>
                  </a:path>
                </a:pathLst>
              </a:custGeom>
              <a:grpFill/>
              <a:ln>
                <a:noFill/>
              </a:ln>
            </p:spPr>
            <p:txBody>
              <a:bodyPr spcFirstLastPara="1" wrap="square" lIns="91425" tIns="91425" rIns="91425" bIns="91425" anchor="ctr" anchorCtr="0">
                <a:noAutofit/>
              </a:bodyPr>
              <a:lstStyle/>
              <a:p>
                <a:pPr defTabSz="609630"/>
                <a:endParaRPr>
                  <a:solidFill>
                    <a:prstClr val="black"/>
                  </a:solidFill>
                  <a:latin typeface="Calibri"/>
                </a:endParaRPr>
              </a:p>
            </p:txBody>
          </p:sp>
        </p:grpSp>
      </p:grpSp>
      <p:sp>
        <p:nvSpPr>
          <p:cNvPr id="25" name="Highlight Device">
            <a:extLst>
              <a:ext uri="{FF2B5EF4-FFF2-40B4-BE49-F238E27FC236}">
                <a16:creationId xmlns:a16="http://schemas.microsoft.com/office/drawing/2014/main" id="{C3C848B5-C310-4226-AE31-2746B6E0C61C}"/>
              </a:ext>
            </a:extLst>
          </p:cNvPr>
          <p:cNvSpPr>
            <a:spLocks/>
          </p:cNvSpPr>
          <p:nvPr/>
        </p:nvSpPr>
        <p:spPr bwMode="auto">
          <a:xfrm>
            <a:off x="2418152" y="350102"/>
            <a:ext cx="8448411" cy="632490"/>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327EEE"/>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26" name="CuadroTexto 25">
            <a:extLst>
              <a:ext uri="{FF2B5EF4-FFF2-40B4-BE49-F238E27FC236}">
                <a16:creationId xmlns:a16="http://schemas.microsoft.com/office/drawing/2014/main" id="{173FA4CE-E4C3-4F61-89BF-C4BAEE02C02E}"/>
              </a:ext>
            </a:extLst>
          </p:cNvPr>
          <p:cNvSpPr txBox="1"/>
          <p:nvPr/>
        </p:nvSpPr>
        <p:spPr>
          <a:xfrm>
            <a:off x="3539070" y="298141"/>
            <a:ext cx="6904020" cy="707886"/>
          </a:xfrm>
          <a:prstGeom prst="rect">
            <a:avLst/>
          </a:prstGeom>
          <a:noFill/>
        </p:spPr>
        <p:txBody>
          <a:bodyPr wrap="square" rtlCol="0">
            <a:spAutoFit/>
          </a:bodyPr>
          <a:lstStyle/>
          <a:p>
            <a:pPr marL="0" lvl="1" algn="ctr" defTabSz="609630"/>
            <a:r>
              <a:rPr lang="en-US" sz="4000" b="1" dirty="0" err="1">
                <a:solidFill>
                  <a:prstClr val="white"/>
                </a:solidFill>
                <a:latin typeface="Veneer" panose="02000806000000000000" pitchFamily="50" charset="0"/>
              </a:rPr>
              <a:t>Diálogos</a:t>
            </a:r>
            <a:r>
              <a:rPr lang="en-US" sz="4000" b="1" dirty="0">
                <a:solidFill>
                  <a:prstClr val="white"/>
                </a:solidFill>
                <a:latin typeface="Veneer" panose="02000806000000000000" pitchFamily="50" charset="0"/>
              </a:rPr>
              <a:t> de </a:t>
            </a:r>
            <a:r>
              <a:rPr lang="en-US" sz="4000" b="1" dirty="0" err="1">
                <a:solidFill>
                  <a:prstClr val="white"/>
                </a:solidFill>
                <a:latin typeface="Veneer" panose="02000806000000000000" pitchFamily="50" charset="0"/>
              </a:rPr>
              <a:t>pais</a:t>
            </a:r>
            <a:endParaRPr lang="en-GB" sz="4000" b="1" dirty="0">
              <a:solidFill>
                <a:prstClr val="white"/>
              </a:solidFill>
              <a:latin typeface="Veneer" panose="02000806000000000000" pitchFamily="50" charset="0"/>
            </a:endParaRPr>
          </a:p>
        </p:txBody>
      </p:sp>
      <p:pic>
        <p:nvPicPr>
          <p:cNvPr id="27" name="Imagen 26">
            <a:extLst>
              <a:ext uri="{FF2B5EF4-FFF2-40B4-BE49-F238E27FC236}">
                <a16:creationId xmlns:a16="http://schemas.microsoft.com/office/drawing/2014/main" id="{CD04E1F1-2B8D-4AB1-87E4-24E0CADC8A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795" y="131759"/>
            <a:ext cx="981123" cy="981123"/>
          </a:xfrm>
          <a:prstGeom prst="rect">
            <a:avLst/>
          </a:prstGeom>
        </p:spPr>
      </p:pic>
      <p:pic>
        <p:nvPicPr>
          <p:cNvPr id="2" name="Imagen 1">
            <a:extLst>
              <a:ext uri="{FF2B5EF4-FFF2-40B4-BE49-F238E27FC236}">
                <a16:creationId xmlns:a16="http://schemas.microsoft.com/office/drawing/2014/main" id="{6D6046C5-D2F5-41AB-8F66-4AF4866745F4}"/>
              </a:ext>
            </a:extLst>
          </p:cNvPr>
          <p:cNvPicPr>
            <a:picLocks noChangeAspect="1"/>
          </p:cNvPicPr>
          <p:nvPr/>
        </p:nvPicPr>
        <p:blipFill>
          <a:blip r:embed="rId3"/>
          <a:stretch>
            <a:fillRect/>
          </a:stretch>
        </p:blipFill>
        <p:spPr>
          <a:xfrm>
            <a:off x="8273151" y="2357399"/>
            <a:ext cx="2979821" cy="2979821"/>
          </a:xfrm>
          <a:prstGeom prst="rect">
            <a:avLst/>
          </a:prstGeom>
        </p:spPr>
      </p:pic>
    </p:spTree>
    <p:extLst>
      <p:ext uri="{BB962C8B-B14F-4D97-AF65-F5344CB8AC3E}">
        <p14:creationId xmlns:p14="http://schemas.microsoft.com/office/powerpoint/2010/main" val="425778290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777433" y="2351782"/>
            <a:ext cx="10637134" cy="10772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hlinkClick r:id="rId3"/>
              </a:rPr>
              <a:t>https://theglobalfund.csod.com/client/theglobalfund/default.aspx</a:t>
            </a:r>
            <a:r>
              <a:rPr kumimoji="0" lang="es-MX"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endParaRPr kumimoji="0" lang="es-SV"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13477793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4623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F066CE3-FF01-42AB-B61C-DC632121B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73038"/>
            <a:ext cx="11877675"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7">
            <a:extLst>
              <a:ext uri="{FF2B5EF4-FFF2-40B4-BE49-F238E27FC236}">
                <a16:creationId xmlns:a16="http://schemas.microsoft.com/office/drawing/2014/main" id="{FF8FE229-93C6-4ECD-BB47-8E69CF3C4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573" y="2254958"/>
            <a:ext cx="2850855" cy="108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7116" y="3612570"/>
            <a:ext cx="3117769" cy="592306"/>
          </a:xfrm>
          <a:prstGeom prst="rect">
            <a:avLst/>
          </a:prstGeom>
        </p:spPr>
      </p:pic>
      <p:sp>
        <p:nvSpPr>
          <p:cNvPr id="7" name="CuadroTexto 4">
            <a:extLst>
              <a:ext uri="{FF2B5EF4-FFF2-40B4-BE49-F238E27FC236}">
                <a16:creationId xmlns:a16="http://schemas.microsoft.com/office/drawing/2014/main" id="{F749842A-9730-4347-8EE0-C35ADA8815F6}"/>
              </a:ext>
            </a:extLst>
          </p:cNvPr>
          <p:cNvSpPr txBox="1">
            <a:spLocks noChangeArrowheads="1"/>
          </p:cNvSpPr>
          <p:nvPr/>
        </p:nvSpPr>
        <p:spPr bwMode="auto">
          <a:xfrm>
            <a:off x="4537116" y="3587655"/>
            <a:ext cx="31177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3600" dirty="0">
                <a:solidFill>
                  <a:schemeClr val="bg1"/>
                </a:solidFill>
                <a:latin typeface="CorePaintB3W01-Regular" panose="020B0A06030302020204" charset="0"/>
              </a:rPr>
              <a:t>¡Muchas Gracias!</a:t>
            </a:r>
          </a:p>
        </p:txBody>
      </p:sp>
    </p:spTree>
    <p:extLst>
      <p:ext uri="{BB962C8B-B14F-4D97-AF65-F5344CB8AC3E}">
        <p14:creationId xmlns:p14="http://schemas.microsoft.com/office/powerpoint/2010/main" val="360655417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DBBAAB4-EFB9-4D2B-993F-E597E10E7D72}"/>
              </a:ext>
            </a:extLst>
          </p:cNvPr>
          <p:cNvSpPr txBox="1"/>
          <p:nvPr/>
        </p:nvSpPr>
        <p:spPr>
          <a:xfrm>
            <a:off x="4023263" y="533400"/>
            <a:ext cx="4930709" cy="461665"/>
          </a:xfrm>
          <a:prstGeom prst="rect">
            <a:avLst/>
          </a:prstGeom>
          <a:noFill/>
        </p:spPr>
        <p:txBody>
          <a:bodyPr wrap="none" rtlCol="0">
            <a:spAutoFit/>
          </a:bodyPr>
          <a:lstStyle/>
          <a:p>
            <a:pPr algn="ctr" defTabSz="609630"/>
            <a:r>
              <a:rPr lang="es-MX" sz="2400" dirty="0">
                <a:solidFill>
                  <a:prstClr val="black"/>
                </a:solidFill>
                <a:latin typeface="Arial Black" panose="020B0A04020102020204" pitchFamily="34" charset="0"/>
              </a:rPr>
              <a:t>¿Qué es el Diálogo de País? </a:t>
            </a:r>
            <a:endParaRPr lang="es-SV" sz="2400" dirty="0">
              <a:solidFill>
                <a:prstClr val="black"/>
              </a:solidFill>
              <a:latin typeface="Arial Black" panose="020B0A04020102020204" pitchFamily="34" charset="0"/>
            </a:endParaRPr>
          </a:p>
        </p:txBody>
      </p:sp>
      <p:sp>
        <p:nvSpPr>
          <p:cNvPr id="4" name="CuadroTexto 3">
            <a:extLst>
              <a:ext uri="{FF2B5EF4-FFF2-40B4-BE49-F238E27FC236}">
                <a16:creationId xmlns:a16="http://schemas.microsoft.com/office/drawing/2014/main" id="{7BEBA68A-CC78-46BE-90A7-7D6157C3C475}"/>
              </a:ext>
            </a:extLst>
          </p:cNvPr>
          <p:cNvSpPr txBox="1"/>
          <p:nvPr/>
        </p:nvSpPr>
        <p:spPr>
          <a:xfrm>
            <a:off x="1752600" y="1905199"/>
            <a:ext cx="8686800" cy="3540200"/>
          </a:xfrm>
          <a:prstGeom prst="rect">
            <a:avLst/>
          </a:prstGeom>
          <a:noFill/>
        </p:spPr>
        <p:txBody>
          <a:bodyPr wrap="square" rtlCol="0">
            <a:spAutoFit/>
          </a:bodyPr>
          <a:lstStyle/>
          <a:p>
            <a:pPr marL="304815" indent="-304815" defTabSz="609630">
              <a:buFont typeface="Arial" panose="020B0604020202020204" pitchFamily="34" charset="0"/>
              <a:buChar char="•"/>
            </a:pPr>
            <a:r>
              <a:rPr lang="es-MX" sz="1867" dirty="0">
                <a:solidFill>
                  <a:prstClr val="black"/>
                </a:solidFill>
                <a:latin typeface="Calibri"/>
              </a:rPr>
              <a:t>El Diálogo de País es un elemento crucial en la preparación y ejecución de las subvenciones del Fondo Mundial. </a:t>
            </a:r>
          </a:p>
          <a:p>
            <a:pPr marL="304815" indent="-304815" defTabSz="609630">
              <a:buFont typeface="Arial" panose="020B0604020202020204" pitchFamily="34" charset="0"/>
              <a:buChar char="•"/>
            </a:pPr>
            <a:r>
              <a:rPr lang="es-MX" sz="1867" dirty="0">
                <a:solidFill>
                  <a:prstClr val="black"/>
                </a:solidFill>
                <a:latin typeface="Calibri"/>
              </a:rPr>
              <a:t>Es la forma en que se reúnen todas las partes interesadas implicadas en la respuesta o afectadas por las tres enfermedades y los sistemas de salud.</a:t>
            </a:r>
          </a:p>
          <a:p>
            <a:pPr marL="304815" indent="-304815" defTabSz="609630">
              <a:buFont typeface="Arial" panose="020B0604020202020204" pitchFamily="34" charset="0"/>
              <a:buChar char="•"/>
            </a:pPr>
            <a:r>
              <a:rPr lang="es-MX" sz="1867" dirty="0">
                <a:solidFill>
                  <a:prstClr val="black"/>
                </a:solidFill>
                <a:latin typeface="Calibri"/>
              </a:rPr>
              <a:t>El Diálogo de país pretende ser un proceso inclusivo, abierto y con múltiples partes interesadas, que incluya tanto a expertos como a personas con experiencia de vida en relación con el VIH, la tuberculosis y la malaria. </a:t>
            </a:r>
          </a:p>
          <a:p>
            <a:pPr marL="304815" indent="-304815" defTabSz="609630">
              <a:buFont typeface="Arial" panose="020B0604020202020204" pitchFamily="34" charset="0"/>
              <a:buChar char="•"/>
            </a:pPr>
            <a:r>
              <a:rPr lang="es-MX" sz="1867" dirty="0">
                <a:solidFill>
                  <a:prstClr val="black"/>
                </a:solidFill>
                <a:latin typeface="Calibri"/>
              </a:rPr>
              <a:t>Está dirigido por el Mecanismo de Coordinación de País (MCP) y es responsabilidad e iniciativa del país.</a:t>
            </a:r>
          </a:p>
          <a:p>
            <a:pPr marL="304815" indent="-304815" defTabSz="609630">
              <a:buFont typeface="Arial" panose="020B0604020202020204" pitchFamily="34" charset="0"/>
              <a:buChar char="•"/>
            </a:pPr>
            <a:endParaRPr lang="es-SV" sz="1867" dirty="0">
              <a:solidFill>
                <a:prstClr val="black"/>
              </a:solidFill>
              <a:latin typeface="Calibri"/>
            </a:endParaRPr>
          </a:p>
          <a:p>
            <a:pPr marL="304815" indent="-304815" defTabSz="609630">
              <a:buFont typeface="Arial" panose="020B0604020202020204" pitchFamily="34" charset="0"/>
              <a:buChar char="•"/>
            </a:pPr>
            <a:endParaRPr lang="es-SV" sz="1867" dirty="0">
              <a:solidFill>
                <a:prstClr val="black"/>
              </a:solidFill>
              <a:latin typeface="Calibri"/>
            </a:endParaRPr>
          </a:p>
          <a:p>
            <a:pPr marL="304815" indent="-304815" defTabSz="609630">
              <a:buFont typeface="Arial" panose="020B0604020202020204" pitchFamily="34" charset="0"/>
              <a:buChar char="•"/>
            </a:pPr>
            <a:endParaRPr lang="es-SV" sz="1867" b="1" dirty="0">
              <a:solidFill>
                <a:prstClr val="black"/>
              </a:solidFill>
              <a:latin typeface="Calibri"/>
            </a:endParaRPr>
          </a:p>
        </p:txBody>
      </p:sp>
      <p:pic>
        <p:nvPicPr>
          <p:cNvPr id="5" name="Imagen 4">
            <a:extLst>
              <a:ext uri="{FF2B5EF4-FFF2-40B4-BE49-F238E27FC236}">
                <a16:creationId xmlns:a16="http://schemas.microsoft.com/office/drawing/2014/main" id="{42133829-5390-4FE5-A915-14C6B703F05A}"/>
              </a:ext>
            </a:extLst>
          </p:cNvPr>
          <p:cNvPicPr>
            <a:picLocks noChangeAspect="1"/>
          </p:cNvPicPr>
          <p:nvPr/>
        </p:nvPicPr>
        <p:blipFill>
          <a:blip r:embed="rId3"/>
          <a:stretch>
            <a:fillRect/>
          </a:stretch>
        </p:blipFill>
        <p:spPr>
          <a:xfrm>
            <a:off x="10590463" y="1600200"/>
            <a:ext cx="1270000" cy="1270000"/>
          </a:xfrm>
          <a:prstGeom prst="rect">
            <a:avLst/>
          </a:prstGeom>
        </p:spPr>
      </p:pic>
      <p:pic>
        <p:nvPicPr>
          <p:cNvPr id="6" name="Imagen 5">
            <a:extLst>
              <a:ext uri="{FF2B5EF4-FFF2-40B4-BE49-F238E27FC236}">
                <a16:creationId xmlns:a16="http://schemas.microsoft.com/office/drawing/2014/main" id="{9E981CEF-97F6-4CDF-97BA-DBE14683F58F}"/>
              </a:ext>
            </a:extLst>
          </p:cNvPr>
          <p:cNvPicPr>
            <a:picLocks noChangeAspect="1"/>
          </p:cNvPicPr>
          <p:nvPr/>
        </p:nvPicPr>
        <p:blipFill>
          <a:blip r:embed="rId4"/>
          <a:stretch>
            <a:fillRect/>
          </a:stretch>
        </p:blipFill>
        <p:spPr>
          <a:xfrm>
            <a:off x="10692063" y="3218031"/>
            <a:ext cx="1066800" cy="1066800"/>
          </a:xfrm>
          <a:prstGeom prst="rect">
            <a:avLst/>
          </a:prstGeom>
        </p:spPr>
      </p:pic>
      <p:pic>
        <p:nvPicPr>
          <p:cNvPr id="7" name="Imagen 6">
            <a:extLst>
              <a:ext uri="{FF2B5EF4-FFF2-40B4-BE49-F238E27FC236}">
                <a16:creationId xmlns:a16="http://schemas.microsoft.com/office/drawing/2014/main" id="{9C7A9D57-CBC7-4375-97E9-6EC0D29AEE12}"/>
              </a:ext>
            </a:extLst>
          </p:cNvPr>
          <p:cNvPicPr>
            <a:picLocks noChangeAspect="1"/>
          </p:cNvPicPr>
          <p:nvPr/>
        </p:nvPicPr>
        <p:blipFill>
          <a:blip r:embed="rId5"/>
          <a:stretch>
            <a:fillRect/>
          </a:stretch>
        </p:blipFill>
        <p:spPr>
          <a:xfrm>
            <a:off x="10692063" y="4632661"/>
            <a:ext cx="1066800" cy="1066800"/>
          </a:xfrm>
          <a:prstGeom prst="rect">
            <a:avLst/>
          </a:prstGeom>
        </p:spPr>
      </p:pic>
    </p:spTree>
    <p:extLst>
      <p:ext uri="{BB962C8B-B14F-4D97-AF65-F5344CB8AC3E}">
        <p14:creationId xmlns:p14="http://schemas.microsoft.com/office/powerpoint/2010/main" val="31099232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ghlight Device">
            <a:extLst>
              <a:ext uri="{FF2B5EF4-FFF2-40B4-BE49-F238E27FC236}">
                <a16:creationId xmlns:a16="http://schemas.microsoft.com/office/drawing/2014/main" id="{CBA2380B-A27F-4190-B2BC-2F42A2EAB84D}"/>
              </a:ext>
            </a:extLst>
          </p:cNvPr>
          <p:cNvSpPr>
            <a:spLocks/>
          </p:cNvSpPr>
          <p:nvPr/>
        </p:nvSpPr>
        <p:spPr bwMode="auto">
          <a:xfrm>
            <a:off x="1453064" y="536448"/>
            <a:ext cx="6672364" cy="1766914"/>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4" name="Rectángulo 3"/>
          <p:cNvSpPr/>
          <p:nvPr/>
        </p:nvSpPr>
        <p:spPr>
          <a:xfrm>
            <a:off x="1565008" y="1132584"/>
            <a:ext cx="6560420" cy="64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s-MX" sz="3200" cap="small" dirty="0">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latin typeface="Veneer" panose="02000806000000000000" pitchFamily="50" charset="0"/>
              </a:rPr>
              <a:t>¿En qué se diferencia el Diálogo de País del Ciclo de Financiamiento 2023-2025?</a:t>
            </a:r>
            <a:endParaRPr lang="es-SV" sz="3200" dirty="0">
              <a:solidFill>
                <a:srgbClr val="FF0000"/>
              </a:solidFill>
              <a:latin typeface="Veneer" panose="02000806000000000000" pitchFamily="50" charset="0"/>
              <a:cs typeface="Calibri" panose="020F0502020204030204" pitchFamily="34" charset="0"/>
            </a:endParaRPr>
          </a:p>
        </p:txBody>
      </p:sp>
      <p:sp>
        <p:nvSpPr>
          <p:cNvPr id="5" name="AutoShape 2">
            <a:extLst>
              <a:ext uri="{FF2B5EF4-FFF2-40B4-BE49-F238E27FC236}">
                <a16:creationId xmlns:a16="http://schemas.microsoft.com/office/drawing/2014/main" id="{BFEFC786-9C2B-466B-8A2D-1B5107D4321A}"/>
              </a:ext>
            </a:extLst>
          </p:cNvPr>
          <p:cNvSpPr>
            <a:spLocks noChangeAspect="1" noChangeArrowheads="1"/>
          </p:cNvSpPr>
          <p:nvPr/>
        </p:nvSpPr>
        <p:spPr bwMode="auto">
          <a:xfrm>
            <a:off x="6158763" y="3574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09630"/>
            <a:endParaRPr lang="es-SV">
              <a:solidFill>
                <a:prstClr val="black"/>
              </a:solidFill>
              <a:latin typeface="Calibri"/>
            </a:endParaRPr>
          </a:p>
        </p:txBody>
      </p:sp>
      <p:sp>
        <p:nvSpPr>
          <p:cNvPr id="2" name="CuadroTexto 1">
            <a:extLst>
              <a:ext uri="{FF2B5EF4-FFF2-40B4-BE49-F238E27FC236}">
                <a16:creationId xmlns:a16="http://schemas.microsoft.com/office/drawing/2014/main" id="{4F954D55-6D82-047A-4A92-AF3F25D3574D}"/>
              </a:ext>
            </a:extLst>
          </p:cNvPr>
          <p:cNvSpPr txBox="1"/>
          <p:nvPr/>
        </p:nvSpPr>
        <p:spPr>
          <a:xfrm>
            <a:off x="838266" y="2557492"/>
            <a:ext cx="6933236" cy="3540200"/>
          </a:xfrm>
          <a:prstGeom prst="rect">
            <a:avLst/>
          </a:prstGeom>
          <a:noFill/>
        </p:spPr>
        <p:txBody>
          <a:bodyPr wrap="square" rtlCol="0">
            <a:spAutoFit/>
          </a:bodyPr>
          <a:lstStyle/>
          <a:p>
            <a:pPr marL="304815" indent="-304815" algn="just" defTabSz="609630">
              <a:buFont typeface="Arial" panose="020B0604020202020204" pitchFamily="34" charset="0"/>
              <a:buChar char="•"/>
            </a:pPr>
            <a:r>
              <a:rPr lang="es-MX" sz="1867" dirty="0">
                <a:solidFill>
                  <a:prstClr val="black"/>
                </a:solidFill>
                <a:latin typeface="Calibri"/>
              </a:rPr>
              <a:t>La asociación del Fondo Mundial ha desarrollado su nueva Estrategia 2023-2028, que describe la forma de trabajar juntos para alcanzar los objetivos mundiales de acabar con el sida, la tuberculosis y la malaria para 2030. Para garantizar que los programas de los países están en el buen camino para alcanzar sus objetivos nacionales y mundiales, es necesario prestar más atención al Diálogo de País. El Fondo Mundial sigue exigiendo un Diálogo de País transparente e inclusivo; sin embargo, a continuación se indican algunas de las formas en que han evolucionado las expectativas del Diálogo de País.</a:t>
            </a:r>
            <a:endParaRPr lang="es-SV" sz="1867" dirty="0">
              <a:solidFill>
                <a:prstClr val="black"/>
              </a:solidFill>
              <a:latin typeface="Calibri"/>
            </a:endParaRPr>
          </a:p>
          <a:p>
            <a:pPr marL="304815" indent="-304815" defTabSz="609630">
              <a:buFont typeface="Arial" panose="020B0604020202020204" pitchFamily="34" charset="0"/>
              <a:buChar char="•"/>
            </a:pPr>
            <a:endParaRPr lang="es-SV" sz="1867" dirty="0">
              <a:solidFill>
                <a:prstClr val="black"/>
              </a:solidFill>
              <a:latin typeface="Calibri"/>
            </a:endParaRPr>
          </a:p>
          <a:p>
            <a:pPr marL="304815" indent="-304815" defTabSz="609630">
              <a:buFont typeface="Arial" panose="020B0604020202020204" pitchFamily="34" charset="0"/>
              <a:buChar char="•"/>
            </a:pPr>
            <a:endParaRPr lang="es-SV" sz="1867" b="1" dirty="0">
              <a:solidFill>
                <a:prstClr val="black"/>
              </a:solidFill>
              <a:latin typeface="Calibri"/>
            </a:endParaRPr>
          </a:p>
        </p:txBody>
      </p:sp>
      <p:pic>
        <p:nvPicPr>
          <p:cNvPr id="7" name="Imagen 6">
            <a:extLst>
              <a:ext uri="{FF2B5EF4-FFF2-40B4-BE49-F238E27FC236}">
                <a16:creationId xmlns:a16="http://schemas.microsoft.com/office/drawing/2014/main" id="{280C8BDC-1C1E-DDCA-2953-24AC64C7E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502" y="2280616"/>
            <a:ext cx="4179270" cy="3144704"/>
          </a:xfrm>
          <a:prstGeom prst="rect">
            <a:avLst/>
          </a:prstGeom>
          <a:ln>
            <a:noFill/>
          </a:ln>
          <a:effectLst>
            <a:softEdge rad="112500"/>
          </a:effectLst>
        </p:spPr>
      </p:pic>
    </p:spTree>
    <p:extLst>
      <p:ext uri="{BB962C8B-B14F-4D97-AF65-F5344CB8AC3E}">
        <p14:creationId xmlns:p14="http://schemas.microsoft.com/office/powerpoint/2010/main" val="38388317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2400006" y="219598"/>
            <a:ext cx="6620170" cy="255454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¿En qué se diferencia el Diálogo de País del Ciclo de Financiamiento 2023-2025?</a:t>
            </a:r>
          </a:p>
          <a:p>
            <a:pPr algn="ctr" defTabSz="609630"/>
            <a:endParaRPr lang="es-MX" sz="3200" dirty="0">
              <a:solidFill>
                <a:prstClr val="black"/>
              </a:solidFill>
              <a:latin typeface="Arial Black" panose="020B0A04020102020204" pitchFamily="34" charset="0"/>
            </a:endParaRPr>
          </a:p>
          <a:p>
            <a:pPr algn="ctr" defTabSz="609630"/>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545873" y="1747779"/>
            <a:ext cx="8246121" cy="8424679"/>
          </a:xfrm>
          <a:prstGeom prst="rect">
            <a:avLst/>
          </a:prstGeom>
          <a:noFill/>
        </p:spPr>
        <p:txBody>
          <a:bodyPr wrap="square" rtlCol="0">
            <a:spAutoFit/>
          </a:bodyPr>
          <a:lstStyle/>
          <a:p>
            <a:pPr marL="342900" indent="-342900" defTabSz="609630">
              <a:buFont typeface="Arial" panose="020B0604020202020204" pitchFamily="34" charset="0"/>
              <a:buChar char="•"/>
            </a:pPr>
            <a:r>
              <a:rPr lang="es-MX" sz="1867" b="1" dirty="0">
                <a:solidFill>
                  <a:prstClr val="black"/>
                </a:solidFill>
                <a:latin typeface="Calibri"/>
              </a:rPr>
              <a:t>Necesidad de una mayor alineación en la priorización de las deficiencias programáticas</a:t>
            </a:r>
            <a:r>
              <a:rPr lang="es-MX" sz="1867" dirty="0">
                <a:solidFill>
                  <a:prstClr val="black"/>
                </a:solidFill>
                <a:latin typeface="Calibri"/>
              </a:rPr>
              <a:t>: </a:t>
            </a:r>
          </a:p>
          <a:p>
            <a:pPr defTabSz="609630"/>
            <a:r>
              <a:rPr lang="es-MX" sz="1867" dirty="0">
                <a:solidFill>
                  <a:prstClr val="black"/>
                </a:solidFill>
                <a:latin typeface="Calibri"/>
              </a:rPr>
              <a:t>El debate sobre las carencias programáticas y el establecimiento de prioridades siempre ha sido una expectativa del Diálogo de País.</a:t>
            </a:r>
          </a:p>
          <a:p>
            <a:pPr defTabSz="609630"/>
            <a:endParaRPr lang="es-MX" sz="1867" dirty="0">
              <a:solidFill>
                <a:prstClr val="black"/>
              </a:solidFill>
              <a:latin typeface="Calibri"/>
            </a:endParaRPr>
          </a:p>
          <a:p>
            <a:pPr defTabSz="609630"/>
            <a:r>
              <a:rPr lang="es-MX" sz="1867" dirty="0">
                <a:solidFill>
                  <a:prstClr val="black"/>
                </a:solidFill>
                <a:latin typeface="Calibri"/>
              </a:rPr>
              <a:t>Las estrategias nacionales del sector de la salud, los planes estratégicos nacionales y otros marcos estratégicos desarrollados a nivel nacional también serán importantes a la hora de priorizar las inversiones. Asimismo, los solicitantes deberán tener muy en cuenta las distintas dimensiones de la rentabilidad a la hora de priorizar su solicitud.</a:t>
            </a:r>
          </a:p>
          <a:p>
            <a:pPr defTabSz="609630"/>
            <a:endParaRPr lang="es-MX" sz="1867" dirty="0">
              <a:solidFill>
                <a:prstClr val="black"/>
              </a:solidFill>
              <a:latin typeface="Calibri"/>
            </a:endParaRPr>
          </a:p>
          <a:p>
            <a:pPr marL="342900" indent="-342900" defTabSz="609630">
              <a:buFont typeface="Arial" panose="020B0604020202020204" pitchFamily="34" charset="0"/>
              <a:buChar char="•"/>
            </a:pPr>
            <a:r>
              <a:rPr lang="es-MX" sz="1867" b="1" dirty="0">
                <a:solidFill>
                  <a:prstClr val="black"/>
                </a:solidFill>
                <a:latin typeface="Calibri"/>
              </a:rPr>
              <a:t>Narrativa del diálogo con el país que se espera con cada solicitud de financiación</a:t>
            </a:r>
          </a:p>
          <a:p>
            <a:pPr defTabSz="609630"/>
            <a:r>
              <a:rPr lang="es-MX" sz="1867" dirty="0">
                <a:solidFill>
                  <a:prstClr val="black"/>
                </a:solidFill>
                <a:latin typeface="Calibri"/>
              </a:rPr>
              <a:t>Este es el Requisito de Elegibilidad 1 del MCP. Las expectativas relacionadas con la demostración del cumplimiento de los Requisitos de Elegibilidad del MCP en la presentación de la Solicitud de Financiamiento no han cambiado</a:t>
            </a:r>
          </a:p>
          <a:p>
            <a:pPr defTabSz="609630"/>
            <a:endParaRPr lang="es-MX" sz="1867" dirty="0">
              <a:solidFill>
                <a:prstClr val="black"/>
              </a:solidFill>
              <a:latin typeface="Calibri"/>
            </a:endParaRPr>
          </a:p>
          <a:p>
            <a:pPr defTabSz="609630"/>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defTabSz="609630"/>
            <a:endParaRPr lang="es-SV" sz="1867" dirty="0">
              <a:solidFill>
                <a:prstClr val="black"/>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255454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Prioridades de la sociedad civil y las comunidades más afectadas por las tres enfermedades presentadas con cada Solicitud de Financiamiento</a:t>
            </a:r>
          </a:p>
          <a:p>
            <a:pPr algn="ctr" defTabSz="609630"/>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268080" y="2774143"/>
            <a:ext cx="9913064" cy="6247864"/>
          </a:xfrm>
          <a:prstGeom prst="rect">
            <a:avLst/>
          </a:prstGeom>
          <a:noFill/>
        </p:spPr>
        <p:txBody>
          <a:bodyPr wrap="square" rtlCol="0">
            <a:spAutoFit/>
          </a:bodyPr>
          <a:lstStyle/>
          <a:p>
            <a:pPr marL="342900" indent="-342900" defTabSz="609630">
              <a:buFont typeface="Arial" panose="020B0604020202020204" pitchFamily="34" charset="0"/>
              <a:buChar char="•"/>
            </a:pPr>
            <a:r>
              <a:rPr lang="es-MX" sz="2000" b="1" dirty="0">
                <a:solidFill>
                  <a:prstClr val="black"/>
                </a:solidFill>
                <a:latin typeface="Calibri"/>
              </a:rPr>
              <a:t>Hay tres razones principales por las que se solicita:</a:t>
            </a:r>
          </a:p>
          <a:p>
            <a:pPr marL="342900" indent="-342900" defTabSz="609630">
              <a:buFont typeface="Arial" panose="020B0604020202020204" pitchFamily="34" charset="0"/>
              <a:buChar char="•"/>
            </a:pPr>
            <a:endParaRPr lang="es-MX" sz="2000" b="1" dirty="0">
              <a:solidFill>
                <a:prstClr val="black"/>
              </a:solidFill>
              <a:latin typeface="Calibri"/>
            </a:endParaRPr>
          </a:p>
          <a:p>
            <a:pPr marL="342900" indent="-342900" defTabSz="609630">
              <a:buFont typeface="Arial" panose="020B0604020202020204" pitchFamily="34" charset="0"/>
              <a:buChar char="•"/>
            </a:pPr>
            <a:r>
              <a:rPr lang="es-MX" sz="2000" dirty="0">
                <a:solidFill>
                  <a:prstClr val="black"/>
                </a:solidFill>
                <a:latin typeface="Calibri"/>
              </a:rPr>
              <a:t>Acordar prioridades es un ejercicio importante y útil para la sociedad civil y los grupos comunitarios,</a:t>
            </a:r>
          </a:p>
          <a:p>
            <a:pPr marL="342900" indent="-342900" defTabSz="609630">
              <a:buFont typeface="Arial" panose="020B0604020202020204" pitchFamily="34" charset="0"/>
              <a:buChar char="•"/>
            </a:pPr>
            <a:r>
              <a:rPr lang="es-MX" sz="2000" dirty="0">
                <a:solidFill>
                  <a:prstClr val="black"/>
                </a:solidFill>
                <a:latin typeface="Calibri"/>
              </a:rPr>
              <a:t>El anexo será un aporte valioso para el MCP al considerar la priorización general para la Solicitud de Financiamiento, y</a:t>
            </a:r>
          </a:p>
          <a:p>
            <a:pPr marL="342900" indent="-342900" defTabSz="609630">
              <a:buFont typeface="Arial" panose="020B0604020202020204" pitchFamily="34" charset="0"/>
              <a:buChar char="•"/>
            </a:pPr>
            <a:r>
              <a:rPr lang="es-MX" sz="2000" dirty="0">
                <a:solidFill>
                  <a:prstClr val="black"/>
                </a:solidFill>
                <a:latin typeface="Calibri"/>
              </a:rPr>
              <a:t>El anexo permite al Fondo Mundial evaluar si las prioridades de la sociedad civil y de la comunidad se incluyen en la Solicitud de Financiamiento final y se reflejan en la concesión de subvenciones, así como si se aplican en las subvenciones finales.</a:t>
            </a: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defTabSz="609630"/>
            <a:endParaRPr lang="es-SV" sz="2000" dirty="0">
              <a:solidFill>
                <a:prstClr val="black"/>
              </a:solidFill>
              <a:latin typeface="Calibri"/>
            </a:endParaRPr>
          </a:p>
        </p:txBody>
      </p:sp>
    </p:spTree>
    <p:extLst>
      <p:ext uri="{BB962C8B-B14F-4D97-AF65-F5344CB8AC3E}">
        <p14:creationId xmlns:p14="http://schemas.microsoft.com/office/powerpoint/2010/main" val="2971081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7222602" y="1535652"/>
            <a:ext cx="3958541" cy="2554545"/>
          </a:xfrm>
          <a:prstGeom prst="rect">
            <a:avLst/>
          </a:prstGeom>
          <a:noFill/>
        </p:spPr>
        <p:txBody>
          <a:bodyPr wrap="square" rtlCol="0">
            <a:spAutoFit/>
          </a:bodyPr>
          <a:lstStyle/>
          <a:p>
            <a:pPr marL="342900" indent="-342900" defTabSz="609630">
              <a:buFont typeface="Arial" panose="020B0604020202020204" pitchFamily="34" charset="0"/>
              <a:buChar char="•"/>
            </a:pPr>
            <a:r>
              <a:rPr lang="es-MX" sz="2000" b="1" dirty="0">
                <a:solidFill>
                  <a:prstClr val="black"/>
                </a:solidFill>
                <a:latin typeface="Calibri"/>
              </a:rPr>
              <a:t>Organizaciones de la sociedad civil y comunitarias </a:t>
            </a:r>
          </a:p>
          <a:p>
            <a:pPr marL="342900" indent="-342900" defTabSz="609630">
              <a:buFont typeface="Arial" panose="020B0604020202020204" pitchFamily="34" charset="0"/>
              <a:buChar char="•"/>
            </a:pPr>
            <a:r>
              <a:rPr lang="es-MX" sz="2000" b="1" dirty="0">
                <a:solidFill>
                  <a:prstClr val="black"/>
                </a:solidFill>
                <a:latin typeface="Calibri"/>
              </a:rPr>
              <a:t>Grupos de mujeres</a:t>
            </a:r>
          </a:p>
          <a:p>
            <a:pPr marL="342900" indent="-342900" defTabSz="609630">
              <a:buFont typeface="Arial" panose="020B0604020202020204" pitchFamily="34" charset="0"/>
              <a:buChar char="•"/>
            </a:pPr>
            <a:r>
              <a:rPr lang="es-MX" sz="2000" b="1" dirty="0">
                <a:solidFill>
                  <a:prstClr val="black"/>
                </a:solidFill>
                <a:latin typeface="Calibri"/>
              </a:rPr>
              <a:t>Grupos de refugiados</a:t>
            </a:r>
          </a:p>
          <a:p>
            <a:pPr marL="342900" indent="-342900" defTabSz="609630">
              <a:buFont typeface="Arial" panose="020B0604020202020204" pitchFamily="34" charset="0"/>
              <a:buChar char="•"/>
            </a:pPr>
            <a:r>
              <a:rPr lang="es-MX" sz="2000" b="1" dirty="0">
                <a:solidFill>
                  <a:prstClr val="black"/>
                </a:solidFill>
                <a:latin typeface="Calibri"/>
              </a:rPr>
              <a:t>Asociaciones de trabajadores o proveedores sanitarios de la comunidad Clave</a:t>
            </a:r>
          </a:p>
          <a:p>
            <a:pPr defTabSz="609630"/>
            <a:endParaRPr lang="es-SV" sz="2000" dirty="0">
              <a:solidFill>
                <a:prstClr val="black"/>
              </a:solidFill>
              <a:latin typeface="Calibri"/>
            </a:endParaRPr>
          </a:p>
        </p:txBody>
      </p:sp>
      <p:pic>
        <p:nvPicPr>
          <p:cNvPr id="3" name="Imagen 2">
            <a:extLst>
              <a:ext uri="{FF2B5EF4-FFF2-40B4-BE49-F238E27FC236}">
                <a16:creationId xmlns:a16="http://schemas.microsoft.com/office/drawing/2014/main" id="{16F40A7E-D3CE-7BAD-2D8C-631C248F7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815" y="1434997"/>
            <a:ext cx="3892750" cy="3988005"/>
          </a:xfrm>
          <a:prstGeom prst="rect">
            <a:avLst/>
          </a:prstGeom>
        </p:spPr>
      </p:pic>
    </p:spTree>
    <p:extLst>
      <p:ext uri="{BB962C8B-B14F-4D97-AF65-F5344CB8AC3E}">
        <p14:creationId xmlns:p14="http://schemas.microsoft.com/office/powerpoint/2010/main" val="358193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7222602" y="1535652"/>
            <a:ext cx="3958541" cy="3785652"/>
          </a:xfrm>
          <a:prstGeom prst="rect">
            <a:avLst/>
          </a:prstGeom>
          <a:noFill/>
        </p:spPr>
        <p:txBody>
          <a:bodyPr wrap="square" rtlCol="0">
            <a:spAutoFit/>
          </a:bodyPr>
          <a:lstStyle/>
          <a:p>
            <a:pPr defTabSz="609630"/>
            <a:r>
              <a:rPr lang="es-MX" sz="2000" b="1" dirty="0">
                <a:solidFill>
                  <a:prstClr val="black"/>
                </a:solidFill>
                <a:latin typeface="Calibri"/>
              </a:rPr>
              <a:t>•	Personas que viven con el VIH</a:t>
            </a:r>
          </a:p>
          <a:p>
            <a:pPr defTabSz="609630"/>
            <a:r>
              <a:rPr lang="es-MX" sz="2000" b="1" dirty="0">
                <a:solidFill>
                  <a:prstClr val="black"/>
                </a:solidFill>
                <a:latin typeface="Calibri"/>
              </a:rPr>
              <a:t>•	Sobrevivientes de tuberculosis-Trabajadores sexuales</a:t>
            </a:r>
          </a:p>
          <a:p>
            <a:pPr defTabSz="609630"/>
            <a:r>
              <a:rPr lang="es-MX" sz="2000" b="1" dirty="0">
                <a:solidFill>
                  <a:prstClr val="black"/>
                </a:solidFill>
                <a:latin typeface="Calibri"/>
              </a:rPr>
              <a:t>•	Mujeres embarazadas y niños menores de 5 años</a:t>
            </a:r>
          </a:p>
          <a:p>
            <a:pPr defTabSz="609630"/>
            <a:r>
              <a:rPr lang="es-MX" sz="2000" b="1" dirty="0">
                <a:solidFill>
                  <a:prstClr val="black"/>
                </a:solidFill>
                <a:latin typeface="Calibri"/>
              </a:rPr>
              <a:t>•	Niñas adolescentes y mujeres jóvenes</a:t>
            </a:r>
          </a:p>
          <a:p>
            <a:pPr defTabSz="609630"/>
            <a:r>
              <a:rPr lang="es-MX" sz="2000" b="1" dirty="0">
                <a:solidFill>
                  <a:prstClr val="black"/>
                </a:solidFill>
                <a:latin typeface="Calibri"/>
              </a:rPr>
              <a:t>•	Otros grupos de población clave y vulnerables específicos de cada país definidos por los socios técnicos.</a:t>
            </a:r>
          </a:p>
          <a:p>
            <a:pPr defTabSz="609630"/>
            <a:endParaRPr lang="es-SV" sz="2000" dirty="0">
              <a:solidFill>
                <a:prstClr val="black"/>
              </a:solidFill>
              <a:latin typeface="Calibri"/>
            </a:endParaRPr>
          </a:p>
        </p:txBody>
      </p:sp>
      <p:pic>
        <p:nvPicPr>
          <p:cNvPr id="4" name="Imagen 3">
            <a:extLst>
              <a:ext uri="{FF2B5EF4-FFF2-40B4-BE49-F238E27FC236}">
                <a16:creationId xmlns:a16="http://schemas.microsoft.com/office/drawing/2014/main" id="{40A29A3E-6394-E8F8-85B8-B5B8B9A3C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765" y="1535652"/>
            <a:ext cx="3873699" cy="3886400"/>
          </a:xfrm>
          <a:prstGeom prst="rect">
            <a:avLst/>
          </a:prstGeom>
        </p:spPr>
      </p:pic>
    </p:spTree>
    <p:extLst>
      <p:ext uri="{BB962C8B-B14F-4D97-AF65-F5344CB8AC3E}">
        <p14:creationId xmlns:p14="http://schemas.microsoft.com/office/powerpoint/2010/main" val="180875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446835" y="1006091"/>
            <a:ext cx="9653285" cy="5632311"/>
          </a:xfrm>
          <a:prstGeom prst="rect">
            <a:avLst/>
          </a:prstGeom>
          <a:noFill/>
        </p:spPr>
        <p:txBody>
          <a:bodyPr wrap="square" rtlCol="0">
            <a:spAutoFit/>
          </a:bodyPr>
          <a:lstStyle/>
          <a:p>
            <a:pPr defTabSz="609630"/>
            <a:r>
              <a:rPr lang="es-MX" sz="2000" b="1" dirty="0">
                <a:solidFill>
                  <a:schemeClr val="tx2">
                    <a:lumMod val="60000"/>
                    <a:lumOff val="40000"/>
                  </a:schemeClr>
                </a:solidFill>
                <a:latin typeface="Calibri"/>
              </a:rPr>
              <a:t>Sector académico </a:t>
            </a:r>
          </a:p>
          <a:p>
            <a:pPr defTabSz="609630"/>
            <a:r>
              <a:rPr lang="es-MX" sz="2000" dirty="0">
                <a:solidFill>
                  <a:prstClr val="black"/>
                </a:solidFill>
                <a:latin typeface="Calibri"/>
              </a:rPr>
              <a:t>•	Organismos de acreditación profesional</a:t>
            </a:r>
          </a:p>
          <a:p>
            <a:pPr defTabSz="609630"/>
            <a:r>
              <a:rPr lang="es-MX" sz="2000" dirty="0">
                <a:solidFill>
                  <a:prstClr val="black"/>
                </a:solidFill>
                <a:latin typeface="Calibri"/>
              </a:rPr>
              <a:t>•	Expertos en género</a:t>
            </a:r>
          </a:p>
          <a:p>
            <a:pPr defTabSz="609630"/>
            <a:r>
              <a:rPr lang="es-MX" sz="2000" dirty="0">
                <a:solidFill>
                  <a:prstClr val="black"/>
                </a:solidFill>
                <a:latin typeface="Calibri"/>
              </a:rPr>
              <a:t>•	Expertos en VIH, tuberculosis y malaria</a:t>
            </a:r>
          </a:p>
          <a:p>
            <a:pPr defTabSz="609630"/>
            <a:r>
              <a:rPr lang="es-MX" sz="2000" b="1" dirty="0">
                <a:solidFill>
                  <a:schemeClr val="tx2">
                    <a:lumMod val="60000"/>
                    <a:lumOff val="40000"/>
                  </a:schemeClr>
                </a:solidFill>
                <a:latin typeface="Calibri"/>
              </a:rPr>
              <a:t>Gobiernos</a:t>
            </a:r>
            <a:r>
              <a:rPr lang="es-MX" sz="2000" dirty="0">
                <a:solidFill>
                  <a:prstClr val="black"/>
                </a:solidFill>
                <a:latin typeface="Calibri"/>
              </a:rPr>
              <a:t> </a:t>
            </a:r>
          </a:p>
          <a:p>
            <a:pPr defTabSz="609630"/>
            <a:r>
              <a:rPr lang="es-MX" sz="2000" dirty="0">
                <a:solidFill>
                  <a:prstClr val="black"/>
                </a:solidFill>
                <a:latin typeface="Calibri"/>
              </a:rPr>
              <a:t>•	Departamentos del Ministerio de Sanidad (atención primaria; recursos humanos para la salud; salud reproductiva, materna, neonatal, infantil y adolescente; emergencias; información sanitaria; planificación; laboratorios).</a:t>
            </a:r>
          </a:p>
          <a:p>
            <a:pPr defTabSz="609630"/>
            <a:r>
              <a:rPr lang="es-MX" sz="2000" dirty="0">
                <a:solidFill>
                  <a:prstClr val="black"/>
                </a:solidFill>
                <a:latin typeface="Calibri"/>
              </a:rPr>
              <a:t>•	Departamentos de finanzas; ministerios de género; departamentos estatales (como los de prisiones y refugiados).</a:t>
            </a:r>
          </a:p>
          <a:p>
            <a:pPr defTabSz="609630"/>
            <a:r>
              <a:rPr lang="es-MX" sz="2000" dirty="0">
                <a:solidFill>
                  <a:prstClr val="black"/>
                </a:solidFill>
                <a:latin typeface="Calibri"/>
              </a:rPr>
              <a:t>•	Gobiernos subnacionales y locales</a:t>
            </a:r>
          </a:p>
          <a:p>
            <a:pPr defTabSz="609630"/>
            <a:endParaRPr lang="es-MX" sz="2000" dirty="0">
              <a:solidFill>
                <a:prstClr val="black"/>
              </a:solidFill>
              <a:latin typeface="Calibri"/>
            </a:endParaRPr>
          </a:p>
          <a:p>
            <a:pPr defTabSz="609630"/>
            <a:r>
              <a:rPr lang="es-MX" sz="2000" b="1" dirty="0">
                <a:solidFill>
                  <a:schemeClr val="tx2">
                    <a:lumMod val="60000"/>
                    <a:lumOff val="40000"/>
                  </a:schemeClr>
                </a:solidFill>
                <a:latin typeface="Calibri"/>
              </a:rPr>
              <a:t>Profesionales del sistema sanitario y de la preparación ante pandemias</a:t>
            </a:r>
          </a:p>
          <a:p>
            <a:pPr defTabSz="609630"/>
            <a:r>
              <a:rPr lang="es-MX" sz="2000" b="1" dirty="0">
                <a:solidFill>
                  <a:schemeClr val="tx2">
                    <a:lumMod val="60000"/>
                    <a:lumOff val="40000"/>
                  </a:schemeClr>
                </a:solidFill>
                <a:latin typeface="Calibri"/>
              </a:rPr>
              <a:t>Actores nacionales y subnacionales para</a:t>
            </a:r>
            <a:r>
              <a:rPr lang="es-MX" sz="2000" dirty="0">
                <a:solidFill>
                  <a:prstClr val="black"/>
                </a:solidFill>
                <a:latin typeface="Calibri"/>
              </a:rPr>
              <a:t>:</a:t>
            </a:r>
          </a:p>
          <a:p>
            <a:pPr defTabSz="609630"/>
            <a:r>
              <a:rPr lang="es-MX" sz="2000" dirty="0">
                <a:solidFill>
                  <a:prstClr val="black"/>
                </a:solidFill>
                <a:latin typeface="Calibri"/>
              </a:rPr>
              <a:t>•	Preparación y respuesta ante pandemias</a:t>
            </a:r>
          </a:p>
          <a:p>
            <a:pPr defTabSz="609630"/>
            <a:r>
              <a:rPr lang="es-MX" sz="2000" dirty="0">
                <a:solidFill>
                  <a:prstClr val="black"/>
                </a:solidFill>
                <a:latin typeface="Calibri"/>
              </a:rPr>
              <a:t>•	Laboratorios</a:t>
            </a:r>
          </a:p>
          <a:p>
            <a:pPr defTabSz="609630"/>
            <a:r>
              <a:rPr lang="es-MX" sz="2000" dirty="0">
                <a:solidFill>
                  <a:prstClr val="black"/>
                </a:solidFill>
                <a:latin typeface="Calibri"/>
              </a:rPr>
              <a:t>•	Cadena de suministro -Fortalecimiento del sistema comunitario</a:t>
            </a:r>
          </a:p>
          <a:p>
            <a:pPr defTabSz="609630"/>
            <a:endParaRPr lang="es-SV" sz="2000" dirty="0">
              <a:solidFill>
                <a:prstClr val="black"/>
              </a:solidFill>
              <a:latin typeface="Calibri"/>
            </a:endParaRPr>
          </a:p>
        </p:txBody>
      </p:sp>
    </p:spTree>
    <p:extLst>
      <p:ext uri="{BB962C8B-B14F-4D97-AF65-F5344CB8AC3E}">
        <p14:creationId xmlns:p14="http://schemas.microsoft.com/office/powerpoint/2010/main" val="4256891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8EB5A24D907742A151664C26FA8A08" ma:contentTypeVersion="2" ma:contentTypeDescription="Create a new document." ma:contentTypeScope="" ma:versionID="11ea86511db53f61ef8c81fb810976bd">
  <xsd:schema xmlns:xsd="http://www.w3.org/2001/XMLSchema" xmlns:xs="http://www.w3.org/2001/XMLSchema" xmlns:p="http://schemas.microsoft.com/office/2006/metadata/properties" xmlns:ns3="62f26841-f5f5-4e74-87d7-d8bb5904fa89" targetNamespace="http://schemas.microsoft.com/office/2006/metadata/properties" ma:root="true" ma:fieldsID="81993c1a451202967eec454cc7974acf" ns3:_="">
    <xsd:import namespace="62f26841-f5f5-4e74-87d7-d8bb5904fa8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26841-f5f5-4e74-87d7-d8bb5904f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21BB2D-48EA-464C-9A15-F210CB515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26841-f5f5-4e74-87d7-d8bb5904fa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2E4554-2326-493F-AF83-98CEFD675EE7}">
  <ds:schemaRefs>
    <ds:schemaRef ds:uri="http://schemas.microsoft.com/sharepoint/v3/contenttype/forms"/>
  </ds:schemaRefs>
</ds:datastoreItem>
</file>

<file path=customXml/itemProps3.xml><?xml version="1.0" encoding="utf-8"?>
<ds:datastoreItem xmlns:ds="http://schemas.openxmlformats.org/officeDocument/2006/customXml" ds:itemID="{64C5197F-36E3-4B3B-B2A4-8E02C911382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62f26841-f5f5-4e74-87d7-d8bb5904fa8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6005</TotalTime>
  <Words>3895</Words>
  <Application>Microsoft Office PowerPoint</Application>
  <PresentationFormat>Panorámica</PresentationFormat>
  <Paragraphs>205</Paragraphs>
  <Slides>22</Slides>
  <Notes>17</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22</vt:i4>
      </vt:variant>
    </vt:vector>
  </HeadingPairs>
  <TitlesOfParts>
    <vt:vector size="32" baseType="lpstr">
      <vt:lpstr>CorePaintB3W01-Regular</vt:lpstr>
      <vt:lpstr>Veneer</vt:lpstr>
      <vt:lpstr>Arial Black</vt:lpstr>
      <vt:lpstr>Arial</vt:lpstr>
      <vt:lpstr>Calibri</vt:lpstr>
      <vt:lpstr>Arial Regular</vt:lpstr>
      <vt:lpstr>Calibri Light</vt:lpstr>
      <vt:lpstr>Rockwell Condensed</vt: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 Valle</dc:creator>
  <cp:lastModifiedBy>Gomez, MaiaSofia</cp:lastModifiedBy>
  <cp:revision>48</cp:revision>
  <dcterms:created xsi:type="dcterms:W3CDTF">2021-04-08T22:19:23Z</dcterms:created>
  <dcterms:modified xsi:type="dcterms:W3CDTF">2023-03-09T15:07:57Z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0x0101004C8EB5A24D907742A151664C26FA8A08</vt:lpwstr>
  </property>
</Properties>
</file>