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8" r:id="rId11"/>
    <p:sldId id="266" r:id="rId12"/>
    <p:sldId id="267" r:id="rId13"/>
    <p:sldId id="265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93C-E9EE-4F90-A686-E92557623D11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11D-1C88-4D1C-9281-7657EBE04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436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93C-E9EE-4F90-A686-E92557623D11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11D-1C88-4D1C-9281-7657EBE04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311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93C-E9EE-4F90-A686-E92557623D11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11D-1C88-4D1C-9281-7657EBE04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827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93C-E9EE-4F90-A686-E92557623D11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11D-1C88-4D1C-9281-7657EBE04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078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93C-E9EE-4F90-A686-E92557623D11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11D-1C88-4D1C-9281-7657EBE04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078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93C-E9EE-4F90-A686-E92557623D11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11D-1C88-4D1C-9281-7657EBE04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894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93C-E9EE-4F90-A686-E92557623D11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11D-1C88-4D1C-9281-7657EBE04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857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93C-E9EE-4F90-A686-E92557623D11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11D-1C88-4D1C-9281-7657EBE04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126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93C-E9EE-4F90-A686-E92557623D11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11D-1C88-4D1C-9281-7657EBE04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558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93C-E9EE-4F90-A686-E92557623D11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11D-1C88-4D1C-9281-7657EBE04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62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D93C-E9EE-4F90-A686-E92557623D11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11D-1C88-4D1C-9281-7657EBE04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51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1D93C-E9EE-4F90-A686-E92557623D11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3911D-1C88-4D1C-9281-7657EBE04C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667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1521" y="2217068"/>
            <a:ext cx="10715223" cy="23876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Comité Nacional de Docencia. Sus</a:t>
            </a:r>
            <a:br>
              <a:rPr lang="es-MX" dirty="0" smtClean="0"/>
            </a:br>
            <a:r>
              <a:rPr lang="es-MX" dirty="0" smtClean="0"/>
              <a:t>objetivos y su participación en la</a:t>
            </a:r>
            <a:br>
              <a:rPr lang="es-MX" dirty="0" smtClean="0"/>
            </a:br>
            <a:r>
              <a:rPr lang="es-MX" dirty="0" smtClean="0"/>
              <a:t>respuesta nacional al VIH y TB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62918" y="5151550"/>
            <a:ext cx="5653826" cy="1287888"/>
          </a:xfrm>
        </p:spPr>
        <p:txBody>
          <a:bodyPr>
            <a:normAutofit lnSpcReduction="10000"/>
          </a:bodyPr>
          <a:lstStyle/>
          <a:p>
            <a:r>
              <a:rPr lang="es-MX" dirty="0" err="1" smtClean="0"/>
              <a:t>Willian</a:t>
            </a:r>
            <a:r>
              <a:rPr lang="es-MX" dirty="0" smtClean="0"/>
              <a:t> Armando Merino Reyes, </a:t>
            </a:r>
            <a:endParaRPr lang="es-MX" dirty="0" smtClean="0"/>
          </a:p>
          <a:p>
            <a:r>
              <a:rPr lang="es-MX" dirty="0" smtClean="0"/>
              <a:t>SECTOR ACADÉMICO, </a:t>
            </a:r>
            <a:r>
              <a:rPr lang="es-MX" dirty="0" smtClean="0"/>
              <a:t>UES</a:t>
            </a:r>
            <a:r>
              <a:rPr lang="es-MX" dirty="0" smtClean="0"/>
              <a:t>,</a:t>
            </a:r>
          </a:p>
          <a:p>
            <a:r>
              <a:rPr lang="es-MX" dirty="0" smtClean="0"/>
              <a:t> 23 de marzo de2023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D4234100-DAED-A05F-B0DE-B95B060EC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331076" cy="236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8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6836" y="2670443"/>
            <a:ext cx="10515600" cy="1325563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ACTIVIDAD DEL COMITÉ NACIONAL PARA LA ENSEÑANZA DE LA TB</a:t>
            </a:r>
            <a:endParaRPr lang="es-MX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8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41142" y="1635618"/>
            <a:ext cx="2471671" cy="7083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PLANIFICACIÓN ANUAL 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08140" y="2518161"/>
            <a:ext cx="3657600" cy="8027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CAPACITACIÓN PERMANENTE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07066" y="4453168"/>
            <a:ext cx="3657600" cy="9659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PROCESO ADMINISTRATIVO DE EVALUCIÓN DE CONOCIMIENTOS EN TB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19945" y="3505885"/>
            <a:ext cx="3657600" cy="74053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DISCUSIÓN DE CARTAS DIDACTICAS Y CONTENIDOS TEMÁTICOS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618666" y="455057"/>
            <a:ext cx="3657600" cy="9659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REUNIONES EXTRAORDINARIAS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618666" y="1742942"/>
            <a:ext cx="3657600" cy="9659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TALLERES DE TRABAJO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708819" y="5018464"/>
            <a:ext cx="3657600" cy="9659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LINEAMIENTOS TÉCNICOS PARA LA ENSEÑANZA DE LA TUBERCULOSIS</a:t>
            </a:r>
          </a:p>
          <a:p>
            <a:pPr algn="ctr"/>
            <a:r>
              <a:rPr lang="es-MX" b="1" dirty="0" smtClean="0">
                <a:solidFill>
                  <a:srgbClr val="C00000"/>
                </a:solidFill>
              </a:rPr>
              <a:t>2022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8132588" y="2897743"/>
            <a:ext cx="62975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531512" y="455056"/>
            <a:ext cx="3657600" cy="9659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REUNIONES BIMESTRALES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08819" y="4030891"/>
            <a:ext cx="3657600" cy="72141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ELABORACIÓN DE DOCUMENTOS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 rot="16200000">
            <a:off x="-624491" y="3128786"/>
            <a:ext cx="3657600" cy="9659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ACTIVIDADES DE PROMOCIÓN</a:t>
            </a:r>
            <a:endParaRPr lang="es-MX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4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71073" y="1676018"/>
            <a:ext cx="2471671" cy="9659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DOCUMENTOS DEL PROGRAMA NACIONAL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49309" y="2831008"/>
            <a:ext cx="3657600" cy="9659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NORMA TÉCNICA PARA LA PREVENCIÓN Y CONTROL DE LA TB 2022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52760" y="3955946"/>
            <a:ext cx="2596703" cy="50227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PREVENCIÓN Y CONTROL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65905" y="3934481"/>
            <a:ext cx="2538211" cy="52374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DIAGNÓSTICO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779912" y="1564590"/>
            <a:ext cx="3657600" cy="9659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TEMÁTICAS DE INTERES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151791" y="4275402"/>
            <a:ext cx="3642644" cy="965915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PREVENCIÓN DE ESTIGMA Y DISCRIMINACIÓN DE LA TB DESDE LA FORMACIÓN DE GRADO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494191" y="2861065"/>
            <a:ext cx="3657600" cy="9659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LINEAMIENTOS TÉCNICOS DEL PROGRAMA NACIONAL DE TUBERCULOSIS</a:t>
            </a:r>
          </a:p>
        </p:txBody>
      </p:sp>
      <p:sp>
        <p:nvSpPr>
          <p:cNvPr id="9" name="Flecha abajo 8"/>
          <p:cNvSpPr/>
          <p:nvPr/>
        </p:nvSpPr>
        <p:spPr>
          <a:xfrm>
            <a:off x="9515574" y="2632460"/>
            <a:ext cx="864797" cy="1540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4652760" y="4587190"/>
            <a:ext cx="2596703" cy="52374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TRATAMIENTO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151791" y="5435385"/>
            <a:ext cx="3642644" cy="965915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smtClean="0">
                <a:solidFill>
                  <a:srgbClr val="C00000"/>
                </a:solidFill>
              </a:rPr>
              <a:t>ESTRATÉGIAS INTERNACIONALES PARA PREVENCIÓN Y CONTROL DE LA TB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885682" y="4595782"/>
            <a:ext cx="2608509" cy="59028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COINFECCIÓN VIH - TB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138158" y="5315396"/>
            <a:ext cx="2236630" cy="5301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RESISTENCIAS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672077" y="5238099"/>
            <a:ext cx="2558067" cy="5301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DEFINICIONES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098960" y="286745"/>
            <a:ext cx="3657600" cy="9659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CAPACITACIÓN PERMANENTE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38158" y="5984927"/>
            <a:ext cx="2260906" cy="41637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TB INFANTIL</a:t>
            </a:r>
            <a:endParaRPr lang="es-MX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7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="" xmlns:a16="http://schemas.microsoft.com/office/drawing/2014/main" id="{97577171-D853-8DC8-7211-F74235526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37" y="942699"/>
            <a:ext cx="9669640" cy="435133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414468" y="5498645"/>
            <a:ext cx="634923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 smtClean="0"/>
              <a:t>INFORMACIÓN Y FOTOGRAFÍA TOMADOS DE:</a:t>
            </a:r>
          </a:p>
          <a:p>
            <a:r>
              <a:rPr lang="es-MX" dirty="0" smtClean="0"/>
              <a:t>PRESENTACIÓN DE LA UNIDAD DE PREVENCION Y </a:t>
            </a:r>
          </a:p>
          <a:p>
            <a:r>
              <a:rPr lang="es-MX" dirty="0" smtClean="0"/>
              <a:t>CONTROL DE TUBERCULOSIS Y ENFERMEDADES RESPIRATORIAS A </a:t>
            </a:r>
          </a:p>
          <a:p>
            <a:r>
              <a:rPr lang="es-MX" dirty="0" smtClean="0"/>
              <a:t>COMITÉ NACIONAL DE DOCENCIA DE TB. FEBRERO 2023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400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6061915-4075-4392-AC9E-F7255C74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s-SV" altLang="es-SV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SV" altLang="es-SV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s-SV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4051BD5-969E-4E2B-9641-41598EFD7706}"/>
              </a:ext>
            </a:extLst>
          </p:cNvPr>
          <p:cNvSpPr txBox="1">
            <a:spLocks/>
          </p:cNvSpPr>
          <p:nvPr/>
        </p:nvSpPr>
        <p:spPr>
          <a:xfrm>
            <a:off x="956111" y="535366"/>
            <a:ext cx="9856921" cy="889233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SV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SOCIOS</a:t>
            </a:r>
            <a:r>
              <a:rPr lang="es-SV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SV" sz="28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56111" y="1996226"/>
            <a:ext cx="3989376" cy="11590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UNIVERSIDADES Y ESCUELAS FORMADORAS DE RECURSOS EN SALUD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83369" y="1970468"/>
            <a:ext cx="5048518" cy="115909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PROGRAMA NACIONAL DE TUBERCULOSIS Y ENFERMEDADES RESPIRATORIAS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75773" y="4780275"/>
            <a:ext cx="5100035" cy="115909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COMITÉ NACIONAL DE ENFERMERÍA PARA LA PREVENCIÓN Y EL CONTROL DE LA TUBERCULOSIS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774287" y="3409346"/>
            <a:ext cx="3657600" cy="115909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COMITÉ NACIONAL DE TUBERCULOSIS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56111" y="3409346"/>
            <a:ext cx="2598458" cy="115909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OPS/OMS</a:t>
            </a:r>
            <a:endParaRPr lang="es-MX" sz="2800" b="1" dirty="0">
              <a:solidFill>
                <a:srgbClr val="C0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728434" y="3541019"/>
            <a:ext cx="2871988" cy="89575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MCP – ES/ FONDO GLOBAL</a:t>
            </a:r>
            <a:endParaRPr lang="es-MX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2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975EB3-9C68-42E6-A1BD-10201DAD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57" y="287855"/>
            <a:ext cx="10528883" cy="806849"/>
          </a:xfrm>
          <a:solidFill>
            <a:schemeClr val="tx2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INSTITUCIONES QUE LO CONFORMAN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D537743-34F9-A2BF-19B1-451C1DD5C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59" y="1265546"/>
            <a:ext cx="10757481" cy="5457225"/>
          </a:xfrm>
        </p:spPr>
        <p:txBody>
          <a:bodyPr>
            <a:noAutofit/>
          </a:bodyPr>
          <a:lstStyle/>
          <a:p>
            <a:r>
              <a:rPr lang="es-ES" sz="1800" b="1" dirty="0">
                <a:solidFill>
                  <a:srgbClr val="C00000"/>
                </a:solidFill>
              </a:rPr>
              <a:t>1</a:t>
            </a:r>
            <a:r>
              <a:rPr lang="es-ES" sz="1800" b="1" dirty="0" smtClean="0">
                <a:solidFill>
                  <a:srgbClr val="C00000"/>
                </a:solidFill>
              </a:rPr>
              <a:t>. </a:t>
            </a:r>
            <a:r>
              <a:rPr lang="es-ES" sz="1800" b="1" dirty="0">
                <a:solidFill>
                  <a:srgbClr val="C00000"/>
                </a:solidFill>
              </a:rPr>
              <a:t>UES Universidad de El Salvador </a:t>
            </a:r>
            <a:r>
              <a:rPr lang="es-ES" sz="1800" b="1" dirty="0" smtClean="0">
                <a:solidFill>
                  <a:srgbClr val="C00000"/>
                </a:solidFill>
              </a:rPr>
              <a:t> (REPRESENTACION MCP-ES)</a:t>
            </a:r>
            <a:endParaRPr lang="es-ES" sz="1800" b="1" dirty="0">
              <a:solidFill>
                <a:srgbClr val="C00000"/>
              </a:solidFill>
            </a:endParaRPr>
          </a:p>
          <a:p>
            <a:r>
              <a:rPr lang="es-ES" sz="1800" dirty="0"/>
              <a:t>2</a:t>
            </a:r>
            <a:r>
              <a:rPr lang="es-ES" sz="1800" dirty="0" smtClean="0"/>
              <a:t>. </a:t>
            </a:r>
            <a:r>
              <a:rPr lang="es-ES" sz="1800" dirty="0"/>
              <a:t>UEES Universidad Evangélica de El Salvador </a:t>
            </a:r>
          </a:p>
          <a:p>
            <a:r>
              <a:rPr lang="es-ES" sz="1800" dirty="0" smtClean="0"/>
              <a:t>3. UJMD </a:t>
            </a:r>
            <a:r>
              <a:rPr lang="es-ES" sz="1800" dirty="0"/>
              <a:t>Universidad Dr. José Matías Delgado </a:t>
            </a:r>
          </a:p>
          <a:p>
            <a:r>
              <a:rPr lang="es-ES" sz="1800" dirty="0"/>
              <a:t>4. USAM Universidad Salvadoreña Alberto Masferrer </a:t>
            </a:r>
          </a:p>
          <a:p>
            <a:r>
              <a:rPr lang="es-ES" sz="1800" dirty="0"/>
              <a:t>5. UNAB Universidad Dr. Andrés Bello </a:t>
            </a:r>
          </a:p>
          <a:p>
            <a:r>
              <a:rPr lang="es-ES" sz="1800" dirty="0"/>
              <a:t>6. UNSSA Universidad Nueva San Salvador </a:t>
            </a:r>
          </a:p>
          <a:p>
            <a:r>
              <a:rPr lang="es-ES" sz="1800" dirty="0"/>
              <a:t>7. ITETPS Instituto Tecnológico Escuela Técnica para la Salud</a:t>
            </a:r>
          </a:p>
          <a:p>
            <a:r>
              <a:rPr lang="es-ES" sz="1800" dirty="0" smtClean="0"/>
              <a:t>8</a:t>
            </a:r>
            <a:r>
              <a:rPr lang="es-ES" sz="1800" dirty="0"/>
              <a:t>. UNASA Universidad Autónoma de Santa Ana </a:t>
            </a:r>
          </a:p>
          <a:p>
            <a:r>
              <a:rPr lang="es-ES" sz="1800" dirty="0"/>
              <a:t>9. UNICAES Universidad Católica de El Salvador </a:t>
            </a:r>
          </a:p>
          <a:p>
            <a:r>
              <a:rPr lang="es-ES" sz="1800" dirty="0"/>
              <a:t>10. UGB Universidad Gerardo Barrios </a:t>
            </a:r>
          </a:p>
          <a:p>
            <a:r>
              <a:rPr lang="es-ES" sz="1800" b="1" dirty="0">
                <a:solidFill>
                  <a:srgbClr val="C00000"/>
                </a:solidFill>
              </a:rPr>
              <a:t>11. IEPROES Instituto Especializado de Educación Superior de Profesionales </a:t>
            </a:r>
            <a:r>
              <a:rPr lang="es-ES" sz="1800" b="1" dirty="0" smtClean="0">
                <a:solidFill>
                  <a:srgbClr val="C00000"/>
                </a:solidFill>
              </a:rPr>
              <a:t>de la </a:t>
            </a:r>
            <a:r>
              <a:rPr lang="es-ES" sz="1800" b="1" dirty="0">
                <a:solidFill>
                  <a:srgbClr val="C00000"/>
                </a:solidFill>
              </a:rPr>
              <a:t>Salud de El Salvador </a:t>
            </a:r>
            <a:r>
              <a:rPr lang="es-ES" sz="1800" b="1" dirty="0" smtClean="0">
                <a:solidFill>
                  <a:srgbClr val="C00000"/>
                </a:solidFill>
              </a:rPr>
              <a:t> (REPRESENTACION MCP-ES)</a:t>
            </a:r>
            <a:endParaRPr lang="es-ES" sz="1800" b="1" dirty="0">
              <a:solidFill>
                <a:srgbClr val="C00000"/>
              </a:solidFill>
            </a:endParaRPr>
          </a:p>
          <a:p>
            <a:r>
              <a:rPr lang="es-ES" sz="1800" dirty="0"/>
              <a:t>12. UNIVO Universidad de Oriente </a:t>
            </a:r>
          </a:p>
          <a:p>
            <a:r>
              <a:rPr lang="es-ES" sz="1800" dirty="0"/>
              <a:t>13. Universidad de oriente - San Miguel</a:t>
            </a:r>
          </a:p>
          <a:p>
            <a:r>
              <a:rPr lang="es-ES" sz="1800" dirty="0"/>
              <a:t>14 ESM Escuela de Sanidad Militar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155431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Resolución Ministerial Nº 808 la cual RESUELVE:</a:t>
            </a:r>
            <a:br>
              <a:rPr lang="es-ES" dirty="0" smtClean="0"/>
            </a:b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535548" y="1853003"/>
            <a:ext cx="108182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/>
              <a:t>Comité Nacional de Docencia para el Control de la Tuberculosis, el cual estará constituido por </a:t>
            </a:r>
            <a:r>
              <a:rPr lang="es-ES" sz="2800" b="1" dirty="0" smtClean="0">
                <a:solidFill>
                  <a:srgbClr val="C00000"/>
                </a:solidFill>
              </a:rPr>
              <a:t>Profesionales docentes </a:t>
            </a:r>
            <a:r>
              <a:rPr lang="es-ES" sz="2800" dirty="0" smtClean="0"/>
              <a:t>representantes de las diferentes </a:t>
            </a:r>
            <a:r>
              <a:rPr lang="es-ES" sz="2800" b="1" dirty="0" smtClean="0"/>
              <a:t>instituciones formadoras de recursos</a:t>
            </a:r>
            <a:r>
              <a:rPr lang="es-ES" sz="2800" dirty="0" smtClean="0"/>
              <a:t>, </a:t>
            </a:r>
            <a:r>
              <a:rPr lang="es-ES" sz="2800" b="1" dirty="0" smtClean="0">
                <a:solidFill>
                  <a:srgbClr val="C00000"/>
                </a:solidFill>
              </a:rPr>
              <a:t>teniendo función de apoyo formativa. </a:t>
            </a:r>
          </a:p>
          <a:p>
            <a:pPr algn="just"/>
            <a:endParaRPr lang="es-ES" sz="2800" b="1" dirty="0" smtClean="0">
              <a:solidFill>
                <a:srgbClr val="C00000"/>
              </a:solidFill>
            </a:endParaRPr>
          </a:p>
          <a:p>
            <a:pPr algn="just"/>
            <a:r>
              <a:rPr lang="es-ES" sz="2800" dirty="0" smtClean="0"/>
              <a:t>• Dicho Comité será de </a:t>
            </a:r>
            <a:r>
              <a:rPr lang="es-ES" sz="2800" b="1" dirty="0" smtClean="0">
                <a:solidFill>
                  <a:srgbClr val="C00000"/>
                </a:solidFill>
              </a:rPr>
              <a:t>carácter permanente</a:t>
            </a:r>
            <a:r>
              <a:rPr lang="es-ES" sz="2800" dirty="0" smtClean="0"/>
              <a:t>, pero sus </a:t>
            </a:r>
            <a:r>
              <a:rPr lang="es-ES" sz="2800" b="1" dirty="0" smtClean="0">
                <a:solidFill>
                  <a:srgbClr val="C00000"/>
                </a:solidFill>
              </a:rPr>
              <a:t>miembros podrán ser sustituidos o ratificados cada dos años</a:t>
            </a:r>
            <a:r>
              <a:rPr lang="es-ES" sz="2800" dirty="0" smtClean="0"/>
              <a:t> por escrito por cada una de las Instituciones que los designan, realizando su función con carácter ad honores.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6042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79882A4D-D692-4A6A-940F-AD8CCC4561DF}"/>
              </a:ext>
            </a:extLst>
          </p:cNvPr>
          <p:cNvSpPr txBox="1">
            <a:spLocks/>
          </p:cNvSpPr>
          <p:nvPr/>
        </p:nvSpPr>
        <p:spPr>
          <a:xfrm>
            <a:off x="838200" y="202239"/>
            <a:ext cx="10515600" cy="80981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bg1"/>
                </a:solidFill>
              </a:rPr>
              <a:t>OBJETIVO GENERAL</a:t>
            </a:r>
            <a:endParaRPr lang="es-SV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5EB8B951-453D-F3E2-4AFD-CF0F9E017933}"/>
              </a:ext>
            </a:extLst>
          </p:cNvPr>
          <p:cNvSpPr txBox="1"/>
          <p:nvPr/>
        </p:nvSpPr>
        <p:spPr>
          <a:xfrm>
            <a:off x="838200" y="1230112"/>
            <a:ext cx="105156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400" dirty="0" smtClean="0">
                <a:solidFill>
                  <a:srgbClr val="C00000"/>
                </a:solidFill>
              </a:rPr>
              <a:t>PARTICIPACIÓN EN LA RESPUESTA NACIONAL A LA TB:</a:t>
            </a:r>
          </a:p>
          <a:p>
            <a:pPr algn="just"/>
            <a:r>
              <a:rPr lang="es-ES" sz="4400" dirty="0" smtClean="0">
                <a:solidFill>
                  <a:srgbClr val="C00000"/>
                </a:solidFill>
              </a:rPr>
              <a:t>Contribuir</a:t>
            </a:r>
            <a:r>
              <a:rPr lang="es-ES" sz="4400" dirty="0" smtClean="0"/>
              <a:t> </a:t>
            </a:r>
            <a:r>
              <a:rPr lang="es-ES" sz="4400" dirty="0"/>
              <a:t>a través de la </a:t>
            </a:r>
            <a:r>
              <a:rPr lang="es-ES" sz="4400" b="1" dirty="0"/>
              <a:t>capacitación y formación de recursos humanos </a:t>
            </a:r>
            <a:r>
              <a:rPr lang="es-ES" sz="4400" dirty="0"/>
              <a:t>de las diferentes Escuelas del país, a elevar el nivel de salud de la población salvadoreña, </a:t>
            </a:r>
            <a:r>
              <a:rPr lang="es-ES" sz="4400" dirty="0">
                <a:solidFill>
                  <a:srgbClr val="C00000"/>
                </a:solidFill>
              </a:rPr>
              <a:t>mediante la reducción de la incidencia, prevalencia y mortalidad por Tuberculosis</a:t>
            </a:r>
            <a:endParaRPr lang="es-SV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9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4875A9A6-28C1-4515-9370-676B5CAD0A8C}"/>
              </a:ext>
            </a:extLst>
          </p:cNvPr>
          <p:cNvSpPr txBox="1">
            <a:spLocks/>
          </p:cNvSpPr>
          <p:nvPr/>
        </p:nvSpPr>
        <p:spPr>
          <a:xfrm>
            <a:off x="838200" y="188987"/>
            <a:ext cx="10515600" cy="80981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SV" sz="3200" dirty="0">
                <a:solidFill>
                  <a:schemeClr val="bg1"/>
                </a:solidFill>
              </a:rPr>
              <a:t>OBJETIVOS ESPECÍFICOS</a:t>
            </a:r>
            <a:endParaRPr lang="es-SV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471E7BF-99B9-1F92-8907-4C44BC4DEDC6}"/>
              </a:ext>
            </a:extLst>
          </p:cNvPr>
          <p:cNvSpPr txBox="1"/>
          <p:nvPr/>
        </p:nvSpPr>
        <p:spPr>
          <a:xfrm>
            <a:off x="954157" y="1003693"/>
            <a:ext cx="1039964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solidFill>
                  <a:srgbClr val="C00000"/>
                </a:solidFill>
              </a:rPr>
              <a:t>Fortalecer el proceso de enseñanza aprendizaje de la Tuberculosis</a:t>
            </a:r>
            <a:r>
              <a:rPr lang="es-ES" sz="2800" dirty="0"/>
              <a:t>, </a:t>
            </a:r>
            <a:r>
              <a:rPr lang="es-ES" sz="2800" b="1" dirty="0"/>
              <a:t>integrando los materiales oficiales</a:t>
            </a:r>
            <a:r>
              <a:rPr lang="es-ES" sz="2800" dirty="0"/>
              <a:t> de control de la tuberculosis (Instrumentos técnicos jurídicos) </a:t>
            </a:r>
            <a:r>
              <a:rPr lang="es-ES" sz="2800" b="1" dirty="0"/>
              <a:t>a los programas académicos</a:t>
            </a:r>
            <a:r>
              <a:rPr lang="es-ES" sz="2800" dirty="0"/>
              <a:t> así como de la estrategia FIN A LA TB </a:t>
            </a:r>
          </a:p>
          <a:p>
            <a:endParaRPr lang="es-ES" sz="2800" dirty="0"/>
          </a:p>
          <a:p>
            <a:pPr algn="just"/>
            <a:r>
              <a:rPr lang="es-ES" sz="2800" dirty="0"/>
              <a:t>• </a:t>
            </a:r>
            <a:r>
              <a:rPr lang="es-ES" sz="2800" dirty="0">
                <a:solidFill>
                  <a:srgbClr val="C00000"/>
                </a:solidFill>
              </a:rPr>
              <a:t>Establecer un mecanismo permanente de incorporación de nuevos conocimientos y técnicas</a:t>
            </a:r>
            <a:r>
              <a:rPr lang="es-ES" sz="2800" dirty="0"/>
              <a:t> sanitarias para contribuir al control de la TB.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 • </a:t>
            </a:r>
            <a:r>
              <a:rPr lang="es-ES" sz="2800" dirty="0">
                <a:solidFill>
                  <a:srgbClr val="C00000"/>
                </a:solidFill>
              </a:rPr>
              <a:t>Instituir una política de investigación coherente con las necesidades relacionadas con el problema de la </a:t>
            </a:r>
            <a:r>
              <a:rPr lang="es-ES" sz="2800" dirty="0" smtClean="0">
                <a:solidFill>
                  <a:srgbClr val="C00000"/>
                </a:solidFill>
              </a:rPr>
              <a:t>TB. </a:t>
            </a:r>
            <a:r>
              <a:rPr lang="es-ES" sz="2800" dirty="0" smtClean="0"/>
              <a:t>Potenciando </a:t>
            </a:r>
            <a:r>
              <a:rPr lang="es-ES" sz="2800" dirty="0"/>
              <a:t>la investigación de calidad en las áreas clínicas, epidemiológica operativa, pasantías, tesis pre y pos-grado, tecnológicas y de gestión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153850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2FACB5B-59B2-B751-0484-0E89FD70C834}"/>
              </a:ext>
            </a:extLst>
          </p:cNvPr>
          <p:cNvSpPr txBox="1"/>
          <p:nvPr/>
        </p:nvSpPr>
        <p:spPr>
          <a:xfrm>
            <a:off x="632558" y="348102"/>
            <a:ext cx="1038639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C00000"/>
                </a:solidFill>
              </a:rPr>
              <a:t>Promover la homogenización de los mecanismos para la evaluación periódica del trabajo </a:t>
            </a:r>
            <a:r>
              <a:rPr lang="es-ES" sz="3200" dirty="0"/>
              <a:t>y de los avances de cada una de las instituciones académicas en cuanto a la temática especifica de la TB. </a:t>
            </a:r>
          </a:p>
          <a:p>
            <a:pPr algn="just"/>
            <a:r>
              <a:rPr lang="es-ES" sz="3200" dirty="0"/>
              <a:t>•   </a:t>
            </a:r>
            <a:r>
              <a:rPr lang="es-ES" sz="3200" dirty="0">
                <a:solidFill>
                  <a:srgbClr val="C00000"/>
                </a:solidFill>
              </a:rPr>
              <a:t>Vigilar y garantizar los procesos de enseñanza para los médicos </a:t>
            </a:r>
            <a:r>
              <a:rPr lang="es-ES" sz="3200" dirty="0"/>
              <a:t>de       </a:t>
            </a:r>
            <a:r>
              <a:rPr lang="es-ES" sz="3200" b="1" dirty="0"/>
              <a:t>staff de   medicina interna, infectología y residentes contratados </a:t>
            </a:r>
            <a:r>
              <a:rPr lang="es-ES" sz="3200" dirty="0">
                <a:solidFill>
                  <a:srgbClr val="C00000"/>
                </a:solidFill>
              </a:rPr>
              <a:t>por las diferentes escuelas formadoras de recursos </a:t>
            </a:r>
            <a:r>
              <a:rPr lang="es-ES" sz="3200" dirty="0"/>
              <a:t>de los diferentes hospitales de enseñanza, en cuanto a que se </a:t>
            </a:r>
            <a:r>
              <a:rPr lang="es-ES" sz="3200" b="1" dirty="0"/>
              <a:t>aplique</a:t>
            </a:r>
            <a:r>
              <a:rPr lang="es-ES" sz="3200" dirty="0"/>
              <a:t> la Normativa Nacional del Programa de Tuberculosis en el manejo de pacientes a fin de alcanzar un nivel de calidad óptimo (elaboración de criterios y estándares generales). </a:t>
            </a:r>
          </a:p>
        </p:txBody>
      </p:sp>
    </p:spTree>
    <p:extLst>
      <p:ext uri="{BB962C8B-B14F-4D97-AF65-F5344CB8AC3E}">
        <p14:creationId xmlns:p14="http://schemas.microsoft.com/office/powerpoint/2010/main" val="425198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9E7E9F01-6EF9-198C-D9F0-62DC127BB57F}"/>
              </a:ext>
            </a:extLst>
          </p:cNvPr>
          <p:cNvSpPr txBox="1"/>
          <p:nvPr/>
        </p:nvSpPr>
        <p:spPr>
          <a:xfrm>
            <a:off x="593035" y="813787"/>
            <a:ext cx="1100593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C00000"/>
                </a:solidFill>
              </a:rPr>
              <a:t>Vigilar que los estudiantes practicantes externos reciban la instrucción sobre el manejo de la Tuberculosis </a:t>
            </a:r>
            <a:r>
              <a:rPr lang="es-ES" sz="3200" dirty="0"/>
              <a:t>según la Normativa del Programa Nacional de Tuberculosis por sus profesores docentes </a:t>
            </a:r>
          </a:p>
          <a:p>
            <a:pPr algn="just"/>
            <a:endParaRPr lang="es-E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C00000"/>
                </a:solidFill>
              </a:rPr>
              <a:t>Asegurar que los egresados, incorporados o acreditados por las diferentes instituciones docentes tengan los conocimientos básicos necesarios en cuanto al manejo de pacientes </a:t>
            </a:r>
            <a:r>
              <a:rPr lang="es-ES" sz="3200" dirty="0"/>
              <a:t>según la Normativa del Programa Nacional de Tuberculosis. </a:t>
            </a:r>
          </a:p>
          <a:p>
            <a:pPr algn="just"/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274942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D50ADEB-22F5-FE97-46A7-0248E98ED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6253"/>
            <a:ext cx="10515600" cy="5541363"/>
          </a:xfrm>
        </p:spPr>
        <p:txBody>
          <a:bodyPr>
            <a:noAutofit/>
          </a:bodyPr>
          <a:lstStyle/>
          <a:p>
            <a:pPr algn="just"/>
            <a:r>
              <a:rPr lang="es-ES" dirty="0">
                <a:solidFill>
                  <a:srgbClr val="C00000"/>
                </a:solidFill>
              </a:rPr>
              <a:t>Sostener los cambios curriculares necesarios en el proceso de enseñanza de la Tuberculosis que garanticen el ambiente académico que permita el desarrollo de habilidades y aptitudes</a:t>
            </a:r>
            <a:r>
              <a:rPr lang="es-ES" dirty="0"/>
              <a:t> y la adopción del conocimiento, necesarios para que los profesionales de la salud puedan participar efectivamente en las actividades de control de la Tuberculosis. </a:t>
            </a:r>
          </a:p>
          <a:p>
            <a:pPr marL="0" indent="0" algn="just">
              <a:buNone/>
            </a:pPr>
            <a:endParaRPr lang="es-SV" dirty="0"/>
          </a:p>
          <a:p>
            <a:pPr algn="just"/>
            <a:r>
              <a:rPr lang="es-ES" b="1" dirty="0"/>
              <a:t>Promover la divulgación de información </a:t>
            </a:r>
            <a:r>
              <a:rPr lang="es-ES" dirty="0"/>
              <a:t>por medio de boletines de noticias y material informativo. 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/>
              <a:t> </a:t>
            </a:r>
            <a:r>
              <a:rPr lang="es-ES" b="1" dirty="0"/>
              <a:t>Vigilar la enseñanza de la atención directa al paciente a través de los cuidados de enfermería</a:t>
            </a:r>
            <a:r>
              <a:rPr lang="es-ES" dirty="0"/>
              <a:t> según lo establecido en la Normativa Nacional del Programa de Tuberculosis</a:t>
            </a:r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753111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822</Words>
  <Application>Microsoft Office PowerPoint</Application>
  <PresentationFormat>Panorámica</PresentationFormat>
  <Paragraphs>80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Comité Nacional de Docencia. Sus objetivos y su participación en la respuesta nacional al VIH y TB</vt:lpstr>
      <vt:lpstr> </vt:lpstr>
      <vt:lpstr>INSTITUCIONES QUE LO CONFORMAN</vt:lpstr>
      <vt:lpstr>Resolución Ministerial Nº 808 la cual RESUELVE: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 DEL COMITÉ NACIONAL PARA LA ENSEÑANZA DE LA TB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Nacional de Docencia. Sus objetivos y su participación en la respuesta nacional al VIH y TB</dc:title>
  <dc:creator>Usuario de Windows</dc:creator>
  <cp:lastModifiedBy>Usuario de Windows</cp:lastModifiedBy>
  <cp:revision>9</cp:revision>
  <dcterms:created xsi:type="dcterms:W3CDTF">2023-03-22T16:42:12Z</dcterms:created>
  <dcterms:modified xsi:type="dcterms:W3CDTF">2023-03-23T04:31:42Z</dcterms:modified>
</cp:coreProperties>
</file>