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66" r:id="rId5"/>
    <p:sldId id="267" r:id="rId6"/>
    <p:sldId id="268" r:id="rId7"/>
    <p:sldId id="269" r:id="rId8"/>
    <p:sldId id="271" r:id="rId9"/>
    <p:sldId id="262" r:id="rId10"/>
    <p:sldId id="263" r:id="rId11"/>
    <p:sldId id="264" r:id="rId12"/>
    <p:sldId id="265" r:id="rId13"/>
    <p:sldId id="273" r:id="rId14"/>
  </p:sldIdLst>
  <p:sldSz cx="12192000" cy="6858000"/>
  <p:notesSz cx="7102475" cy="93884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8D692"/>
    <a:srgbClr val="E61C36"/>
    <a:srgbClr val="F1AA1E"/>
    <a:srgbClr val="0E65A8"/>
    <a:srgbClr val="E9F4FD"/>
    <a:srgbClr val="629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ECA9C1-EC7A-4D20-9C66-139A7AE6BC85}" v="6" dt="2023-04-19T16:49:12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FFECA9C1-EC7A-4D20-9C66-139A7AE6BC85}"/>
    <pc:docChg chg="undo custSel modSld">
      <pc:chgData name="Administración y Comunicaciones MCP" userId="6e1c2796-b399-4b97-baca-0d887e5a0dc8" providerId="ADAL" clId="{FFECA9C1-EC7A-4D20-9C66-139A7AE6BC85}" dt="2023-04-19T16:50:02.451" v="707" actId="255"/>
      <pc:docMkLst>
        <pc:docMk/>
      </pc:docMkLst>
      <pc:sldChg chg="addSp delSp modSp mod">
        <pc:chgData name="Administración y Comunicaciones MCP" userId="6e1c2796-b399-4b97-baca-0d887e5a0dc8" providerId="ADAL" clId="{FFECA9C1-EC7A-4D20-9C66-139A7AE6BC85}" dt="2023-04-19T16:33:37.712" v="95" actId="1076"/>
        <pc:sldMkLst>
          <pc:docMk/>
          <pc:sldMk cId="1748257438" sldId="256"/>
        </pc:sldMkLst>
        <pc:spChg chg="mod">
          <ac:chgData name="Administración y Comunicaciones MCP" userId="6e1c2796-b399-4b97-baca-0d887e5a0dc8" providerId="ADAL" clId="{FFECA9C1-EC7A-4D20-9C66-139A7AE6BC85}" dt="2023-04-19T16:33:37.712" v="95" actId="1076"/>
          <ac:spMkLst>
            <pc:docMk/>
            <pc:sldMk cId="1748257438" sldId="256"/>
            <ac:spMk id="3" creationId="{9899F0CD-6A30-4D01-B03B-4EBB1AF7BD7C}"/>
          </ac:spMkLst>
        </pc:spChg>
        <pc:spChg chg="add del mod">
          <ac:chgData name="Administración y Comunicaciones MCP" userId="6e1c2796-b399-4b97-baca-0d887e5a0dc8" providerId="ADAL" clId="{FFECA9C1-EC7A-4D20-9C66-139A7AE6BC85}" dt="2023-04-19T16:31:52.961" v="71"/>
          <ac:spMkLst>
            <pc:docMk/>
            <pc:sldMk cId="1748257438" sldId="256"/>
            <ac:spMk id="4" creationId="{5030C542-1024-D9FC-C258-36C2C0297134}"/>
          </ac:spMkLst>
        </pc:spChg>
        <pc:spChg chg="mod">
          <ac:chgData name="Administración y Comunicaciones MCP" userId="6e1c2796-b399-4b97-baca-0d887e5a0dc8" providerId="ADAL" clId="{FFECA9C1-EC7A-4D20-9C66-139A7AE6BC85}" dt="2023-04-19T16:32:11.538" v="76" actId="1076"/>
          <ac:spMkLst>
            <pc:docMk/>
            <pc:sldMk cId="1748257438" sldId="256"/>
            <ac:spMk id="6" creationId="{5ED20CCC-BB81-4582-A898-263680D5EBF1}"/>
          </ac:spMkLst>
        </pc:spChg>
        <pc:spChg chg="add mod">
          <ac:chgData name="Administración y Comunicaciones MCP" userId="6e1c2796-b399-4b97-baca-0d887e5a0dc8" providerId="ADAL" clId="{FFECA9C1-EC7A-4D20-9C66-139A7AE6BC85}" dt="2023-04-19T16:33:34.648" v="94" actId="1076"/>
          <ac:spMkLst>
            <pc:docMk/>
            <pc:sldMk cId="1748257438" sldId="256"/>
            <ac:spMk id="8" creationId="{9C1BFF0E-CE2A-6484-31FC-FC5E4B917AE8}"/>
          </ac:spMkLst>
        </pc:spChg>
        <pc:spChg chg="add del mod">
          <ac:chgData name="Administración y Comunicaciones MCP" userId="6e1c2796-b399-4b97-baca-0d887e5a0dc8" providerId="ADAL" clId="{FFECA9C1-EC7A-4D20-9C66-139A7AE6BC85}" dt="2023-04-19T16:32:58.043" v="86"/>
          <ac:spMkLst>
            <pc:docMk/>
            <pc:sldMk cId="1748257438" sldId="256"/>
            <ac:spMk id="9" creationId="{C56EBEC0-3F9E-4E69-9EA3-259FFBFD6433}"/>
          </ac:spMkLst>
        </pc:spChg>
        <pc:spChg chg="add mod">
          <ac:chgData name="Administración y Comunicaciones MCP" userId="6e1c2796-b399-4b97-baca-0d887e5a0dc8" providerId="ADAL" clId="{FFECA9C1-EC7A-4D20-9C66-139A7AE6BC85}" dt="2023-04-19T16:33:27.981" v="93" actId="1076"/>
          <ac:spMkLst>
            <pc:docMk/>
            <pc:sldMk cId="1748257438" sldId="256"/>
            <ac:spMk id="10" creationId="{550D762D-97A6-F2BC-CED8-C07533C10ACC}"/>
          </ac:spMkLst>
        </pc:spChg>
      </pc:sldChg>
      <pc:sldChg chg="addSp modSp mod">
        <pc:chgData name="Administración y Comunicaciones MCP" userId="6e1c2796-b399-4b97-baca-0d887e5a0dc8" providerId="ADAL" clId="{FFECA9C1-EC7A-4D20-9C66-139A7AE6BC85}" dt="2023-04-19T16:50:02.451" v="707" actId="255"/>
        <pc:sldMkLst>
          <pc:docMk/>
          <pc:sldMk cId="2653695485" sldId="262"/>
        </pc:sldMkLst>
        <pc:spChg chg="mod">
          <ac:chgData name="Administración y Comunicaciones MCP" userId="6e1c2796-b399-4b97-baca-0d887e5a0dc8" providerId="ADAL" clId="{FFECA9C1-EC7A-4D20-9C66-139A7AE6BC85}" dt="2023-04-19T16:49:34.747" v="704" actId="255"/>
          <ac:spMkLst>
            <pc:docMk/>
            <pc:sldMk cId="2653695485" sldId="262"/>
            <ac:spMk id="3" creationId="{B0D7FEDE-67E7-4099-943B-34AD9AD1F0C7}"/>
          </ac:spMkLst>
        </pc:spChg>
        <pc:spChg chg="mod">
          <ac:chgData name="Administración y Comunicaciones MCP" userId="6e1c2796-b399-4b97-baca-0d887e5a0dc8" providerId="ADAL" clId="{FFECA9C1-EC7A-4D20-9C66-139A7AE6BC85}" dt="2023-04-19T16:46:56.851" v="607" actId="255"/>
          <ac:spMkLst>
            <pc:docMk/>
            <pc:sldMk cId="2653695485" sldId="262"/>
            <ac:spMk id="4" creationId="{67CD957F-01A7-4BF6-949D-6D46B4F04F11}"/>
          </ac:spMkLst>
        </pc:spChg>
        <pc:spChg chg="mod">
          <ac:chgData name="Administración y Comunicaciones MCP" userId="6e1c2796-b399-4b97-baca-0d887e5a0dc8" providerId="ADAL" clId="{FFECA9C1-EC7A-4D20-9C66-139A7AE6BC85}" dt="2023-04-19T16:48:40.520" v="697" actId="14100"/>
          <ac:spMkLst>
            <pc:docMk/>
            <pc:sldMk cId="2653695485" sldId="262"/>
            <ac:spMk id="5" creationId="{6DB2126E-E612-4F2E-B488-F98B637DD2D2}"/>
          </ac:spMkLst>
        </pc:spChg>
        <pc:spChg chg="mod">
          <ac:chgData name="Administración y Comunicaciones MCP" userId="6e1c2796-b399-4b97-baca-0d887e5a0dc8" providerId="ADAL" clId="{FFECA9C1-EC7A-4D20-9C66-139A7AE6BC85}" dt="2023-04-19T16:49:51.310" v="706" actId="255"/>
          <ac:spMkLst>
            <pc:docMk/>
            <pc:sldMk cId="2653695485" sldId="262"/>
            <ac:spMk id="6" creationId="{7C33FAC1-5D4B-408D-9358-961761DCD83B}"/>
          </ac:spMkLst>
        </pc:spChg>
        <pc:spChg chg="mod">
          <ac:chgData name="Administración y Comunicaciones MCP" userId="6e1c2796-b399-4b97-baca-0d887e5a0dc8" providerId="ADAL" clId="{FFECA9C1-EC7A-4D20-9C66-139A7AE6BC85}" dt="2023-04-19T16:49:44.117" v="705" actId="255"/>
          <ac:spMkLst>
            <pc:docMk/>
            <pc:sldMk cId="2653695485" sldId="262"/>
            <ac:spMk id="8" creationId="{B52B4E08-E138-47DE-A04A-C63E167A09E0}"/>
          </ac:spMkLst>
        </pc:spChg>
        <pc:spChg chg="add mod">
          <ac:chgData name="Administración y Comunicaciones MCP" userId="6e1c2796-b399-4b97-baca-0d887e5a0dc8" providerId="ADAL" clId="{FFECA9C1-EC7A-4D20-9C66-139A7AE6BC85}" dt="2023-04-19T16:50:02.451" v="707" actId="255"/>
          <ac:spMkLst>
            <pc:docMk/>
            <pc:sldMk cId="2653695485" sldId="262"/>
            <ac:spMk id="9" creationId="{8875A694-9D85-16C7-2C70-3BB6CE0A272B}"/>
          </ac:spMkLst>
        </pc:spChg>
      </pc:sldChg>
      <pc:sldChg chg="modSp mod">
        <pc:chgData name="Administración y Comunicaciones MCP" userId="6e1c2796-b399-4b97-baca-0d887e5a0dc8" providerId="ADAL" clId="{FFECA9C1-EC7A-4D20-9C66-139A7AE6BC85}" dt="2023-04-19T16:41:11.051" v="399" actId="20577"/>
        <pc:sldMkLst>
          <pc:docMk/>
          <pc:sldMk cId="2657365415" sldId="266"/>
        </pc:sldMkLst>
        <pc:spChg chg="mod">
          <ac:chgData name="Administración y Comunicaciones MCP" userId="6e1c2796-b399-4b97-baca-0d887e5a0dc8" providerId="ADAL" clId="{FFECA9C1-EC7A-4D20-9C66-139A7AE6BC85}" dt="2023-04-19T16:37:23.328" v="238" actId="20577"/>
          <ac:spMkLst>
            <pc:docMk/>
            <pc:sldMk cId="2657365415" sldId="266"/>
            <ac:spMk id="8" creationId="{B98147D0-5311-4F8B-AFB8-3A7151024529}"/>
          </ac:spMkLst>
        </pc:spChg>
        <pc:spChg chg="mod">
          <ac:chgData name="Administración y Comunicaciones MCP" userId="6e1c2796-b399-4b97-baca-0d887e5a0dc8" providerId="ADAL" clId="{FFECA9C1-EC7A-4D20-9C66-139A7AE6BC85}" dt="2023-04-19T16:41:11.051" v="399" actId="20577"/>
          <ac:spMkLst>
            <pc:docMk/>
            <pc:sldMk cId="2657365415" sldId="266"/>
            <ac:spMk id="9" creationId="{E101BFEB-6387-4118-9387-362756F95D1B}"/>
          </ac:spMkLst>
        </pc:spChg>
      </pc:sldChg>
      <pc:sldChg chg="modSp mod">
        <pc:chgData name="Administración y Comunicaciones MCP" userId="6e1c2796-b399-4b97-baca-0d887e5a0dc8" providerId="ADAL" clId="{FFECA9C1-EC7A-4D20-9C66-139A7AE6BC85}" dt="2023-04-19T16:42:41.307" v="498" actId="20577"/>
        <pc:sldMkLst>
          <pc:docMk/>
          <pc:sldMk cId="3226183225" sldId="267"/>
        </pc:sldMkLst>
        <pc:spChg chg="mod">
          <ac:chgData name="Administración y Comunicaciones MCP" userId="6e1c2796-b399-4b97-baca-0d887e5a0dc8" providerId="ADAL" clId="{FFECA9C1-EC7A-4D20-9C66-139A7AE6BC85}" dt="2023-04-19T16:42:41.307" v="498" actId="20577"/>
          <ac:spMkLst>
            <pc:docMk/>
            <pc:sldMk cId="3226183225" sldId="267"/>
            <ac:spMk id="11" creationId="{CE3D6935-F02C-40C4-AE46-FE85A43FF57E}"/>
          </ac:spMkLst>
        </pc:spChg>
      </pc:sldChg>
      <pc:sldChg chg="modSp mod">
        <pc:chgData name="Administración y Comunicaciones MCP" userId="6e1c2796-b399-4b97-baca-0d887e5a0dc8" providerId="ADAL" clId="{FFECA9C1-EC7A-4D20-9C66-139A7AE6BC85}" dt="2023-04-19T16:37:09.082" v="234" actId="20577"/>
        <pc:sldMkLst>
          <pc:docMk/>
          <pc:sldMk cId="1350302330" sldId="270"/>
        </pc:sldMkLst>
        <pc:spChg chg="mod">
          <ac:chgData name="Administración y Comunicaciones MCP" userId="6e1c2796-b399-4b97-baca-0d887e5a0dc8" providerId="ADAL" clId="{FFECA9C1-EC7A-4D20-9C66-139A7AE6BC85}" dt="2023-04-19T16:37:09.082" v="234" actId="20577"/>
          <ac:spMkLst>
            <pc:docMk/>
            <pc:sldMk cId="1350302330" sldId="270"/>
            <ac:spMk id="10" creationId="{CFDF7C6C-6669-4995-B5FB-F4C8DCB82F87}"/>
          </ac:spMkLst>
        </pc:spChg>
        <pc:spChg chg="mod">
          <ac:chgData name="Administración y Comunicaciones MCP" userId="6e1c2796-b399-4b97-baca-0d887e5a0dc8" providerId="ADAL" clId="{FFECA9C1-EC7A-4D20-9C66-139A7AE6BC85}" dt="2023-04-19T16:35:17.848" v="96" actId="207"/>
          <ac:spMkLst>
            <pc:docMk/>
            <pc:sldMk cId="1350302330" sldId="270"/>
            <ac:spMk id="18" creationId="{7AC5D89C-3B66-41A0-8CAA-99FEDABA2612}"/>
          </ac:spMkLst>
        </pc:spChg>
        <pc:spChg chg="mod">
          <ac:chgData name="Administración y Comunicaciones MCP" userId="6e1c2796-b399-4b97-baca-0d887e5a0dc8" providerId="ADAL" clId="{FFECA9C1-EC7A-4D20-9C66-139A7AE6BC85}" dt="2023-04-19T16:36:57.977" v="231" actId="1076"/>
          <ac:spMkLst>
            <pc:docMk/>
            <pc:sldMk cId="1350302330" sldId="270"/>
            <ac:spMk id="28" creationId="{BFEE11C5-FD1B-4A5A-9AFF-F3395F633E90}"/>
          </ac:spMkLst>
        </pc:spChg>
        <pc:spChg chg="mod">
          <ac:chgData name="Administración y Comunicaciones MCP" userId="6e1c2796-b399-4b97-baca-0d887e5a0dc8" providerId="ADAL" clId="{FFECA9C1-EC7A-4D20-9C66-139A7AE6BC85}" dt="2023-04-19T16:36:55.422" v="230" actId="1076"/>
          <ac:spMkLst>
            <pc:docMk/>
            <pc:sldMk cId="1350302330" sldId="270"/>
            <ac:spMk id="36" creationId="{44336890-C255-4EC3-B67F-29858BF47459}"/>
          </ac:spMkLst>
        </pc:spChg>
        <pc:spChg chg="mod">
          <ac:chgData name="Administración y Comunicaciones MCP" userId="6e1c2796-b399-4b97-baca-0d887e5a0dc8" providerId="ADAL" clId="{FFECA9C1-EC7A-4D20-9C66-139A7AE6BC85}" dt="2023-04-19T16:36:53.697" v="229" actId="1076"/>
          <ac:spMkLst>
            <pc:docMk/>
            <pc:sldMk cId="1350302330" sldId="270"/>
            <ac:spMk id="37" creationId="{A2A67896-0B68-44BF-8305-BD98E4E91A4C}"/>
          </ac:spMkLst>
        </pc:spChg>
        <pc:spChg chg="mod">
          <ac:chgData name="Administración y Comunicaciones MCP" userId="6e1c2796-b399-4b97-baca-0d887e5a0dc8" providerId="ADAL" clId="{FFECA9C1-EC7A-4D20-9C66-139A7AE6BC85}" dt="2023-04-19T16:36:47.977" v="227" actId="1076"/>
          <ac:spMkLst>
            <pc:docMk/>
            <pc:sldMk cId="1350302330" sldId="270"/>
            <ac:spMk id="39" creationId="{20865654-8B93-4BDB-94BB-0BB6198A9418}"/>
          </ac:spMkLst>
        </pc:spChg>
        <pc:spChg chg="mod">
          <ac:chgData name="Administración y Comunicaciones MCP" userId="6e1c2796-b399-4b97-baca-0d887e5a0dc8" providerId="ADAL" clId="{FFECA9C1-EC7A-4D20-9C66-139A7AE6BC85}" dt="2023-04-19T16:36:50.605" v="228" actId="1076"/>
          <ac:spMkLst>
            <pc:docMk/>
            <pc:sldMk cId="1350302330" sldId="270"/>
            <ac:spMk id="40" creationId="{7E13577D-1B65-46B3-9AAE-75361B3147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116F962-9D51-44BB-8782-4989222FC210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A0D510F-9984-4E77-A966-509F00357FC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152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40881-9F36-4352-BC6E-65925C85E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48B45A-EE80-40B5-A45E-B348F3058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A55F3A-9F86-4BAA-ABC5-A6927746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A4C2BE-4D53-4AC0-A3A6-EB22C4FD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99E85B-2DCE-4D87-8BF3-882B25D3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267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46809-5242-4AC2-8E14-00AC8D37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889281-A72F-40FC-A231-D7E125BE3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B77740-0C93-4EAA-99E1-694E643B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B0FC05-42A1-47F6-8020-E7CCFB6A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F6CAD-ABF8-4650-A046-9CC48F1C3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97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E5C09C-6455-4013-BA3C-8B4F98970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FBA17A-9F48-4F3E-8FF7-755F16FA2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947466-998A-4A6E-951C-0824AA87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A8308-45B5-40C8-B56A-6A2D80E0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CB3EE-9C88-406C-BB95-7E6A7356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628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D7699-533D-4B43-AD04-B8FB1BD8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DE13E5-DA8E-48B8-96D4-2708BFB26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DDEDB9-9070-48D9-A607-099C80FE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8CA389-32E0-4423-94DC-5892E6EA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C71935-7379-4F05-9DEE-8CAFAD24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9250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2FF6C-9A7E-48C8-9E5F-F6D0E984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2A70D5-F5D5-4A3B-843C-8F464476D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A95EFA-9C29-4506-BDA7-4BE597B0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96C6B-E306-439F-A5C3-A7835E56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DDDAA-1767-41F4-8A22-C30B6A64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018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D22FE-B89C-49E4-BB83-475890B5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3780C-1816-4848-A032-768B18412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69BDF-1626-4882-9030-BC069314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52B35-D5B8-4E04-8805-A578852C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3DFDE-51ED-4F74-8F0C-3CFF0BB5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138261-D17E-4CFD-B0B6-9006BDD1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726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85552-A7E2-44CB-9A8C-3C586372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4C39B6-4689-4719-BC88-DEF2F56D1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0AEDA0-1DFE-4BD1-8186-352167EBF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840BD5-97A6-4AD4-A5F1-14457F8EF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6908BE-DA4F-402D-9234-95CA28D3C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219941-1F0B-4B2F-9CBD-D5579387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968BF5-61DD-418C-8AEA-FAAF23FB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704E21B-1A30-482B-91D3-600DBDA5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693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F2445-E8B0-4D6E-9D7B-BA988F21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0450AD-A52E-4951-A0C7-A508C01B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8DDF2-D76F-46A3-9B64-78B7F41C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25C96C-4ED9-43B0-854A-E3BCF9B9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4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C21ECC-A0D9-42B5-8923-916A4063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2B4005-236F-4A6C-B361-C7EC026F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4396B1-A886-4730-8D12-A2093DF5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718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765E1-9FD1-4A72-B406-2DA9258F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E775C-D15A-44F7-8C9F-10D9C8B6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B54DB4-D016-4843-A394-1DAFB8ADC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1DC242-8B67-4278-B419-844A9E97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CA3AA-8FD2-434B-8DD7-52F49736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DB5B7D-1BDF-45C1-9CEF-3D92BF20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489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029A7-328A-4706-91BF-C64A1080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29B713-81F9-446D-BBB5-DF0FBC48B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B89128-02AC-4101-AB2E-B651C8EC5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78A0D1-E039-4705-8700-CEA324A8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C6A363-C0AD-4BEB-AEF1-CA56EC59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27836-8E48-40E6-953B-0BDD076D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97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E5DF10-A5E8-44E8-A727-0E479BE7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E63F30-782F-40DE-9939-7D3C08E3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21AD36-E66D-42FC-A931-6688A0CA1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2341-80EF-4A98-A950-0BA32DD79593}" type="datetimeFigureOut">
              <a:rPr lang="es-SV" smtClean="0"/>
              <a:t>20/4/2023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20F55-1B03-4489-8382-877E4BA8D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404CB-B10C-4458-B47F-C4E5B853F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4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ED20CCC-BB81-4582-A898-263680D5EBF1}"/>
              </a:ext>
            </a:extLst>
          </p:cNvPr>
          <p:cNvSpPr/>
          <p:nvPr/>
        </p:nvSpPr>
        <p:spPr>
          <a:xfrm>
            <a:off x="0" y="3489600"/>
            <a:ext cx="12192000" cy="3368400"/>
          </a:xfrm>
          <a:prstGeom prst="rect">
            <a:avLst/>
          </a:prstGeom>
          <a:solidFill>
            <a:srgbClr val="E61C36"/>
          </a:solidFill>
          <a:ln>
            <a:solidFill>
              <a:srgbClr val="E61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CCF4A0-7466-4374-997D-FA8E34152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9" y="62664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s-SV" sz="4800" b="1" dirty="0">
                <a:latin typeface="Poppins" panose="00000500000000000000" pitchFamily="2" charset="0"/>
                <a:cs typeface="Poppins" panose="00000500000000000000" pitchFamily="2" charset="0"/>
              </a:rPr>
              <a:t>Propuesta de Plan de Comunicaciones </a:t>
            </a:r>
            <a:br>
              <a:rPr lang="es-SV" sz="4800" b="1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SV" sz="4800" b="1" dirty="0">
                <a:latin typeface="Poppins" panose="00000500000000000000" pitchFamily="2" charset="0"/>
                <a:cs typeface="Poppins" panose="00000500000000000000" pitchFamily="2" charset="0"/>
              </a:rPr>
              <a:t>Sector de Sociedad Civil.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99F0CD-6A30-4D01-B03B-4EBB1AF7B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65" y="4483247"/>
            <a:ext cx="5458172" cy="1655762"/>
          </a:xfrm>
        </p:spPr>
        <p:txBody>
          <a:bodyPr>
            <a:normAutofit/>
          </a:bodyPr>
          <a:lstStyle/>
          <a:p>
            <a:pPr algn="l"/>
            <a:r>
              <a:rPr lang="es-SV" sz="2800" b="1" dirty="0">
                <a:solidFill>
                  <a:schemeClr val="bg1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rPr>
              <a:t>Presentado por: </a:t>
            </a:r>
          </a:p>
          <a:p>
            <a:pPr algn="l"/>
            <a:r>
              <a:rPr lang="es-SV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Lcda. Ana Josefa Blanco Noyola</a:t>
            </a:r>
          </a:p>
          <a:p>
            <a:pPr algn="l"/>
            <a:r>
              <a:rPr lang="es-SV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Coordinadora del Área de Comunicaciones del MCP-ES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FAB4F7-885F-4BA7-AEEB-0A3BDAF36B3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4" t="12419" b="15994"/>
          <a:stretch/>
        </p:blipFill>
        <p:spPr>
          <a:xfrm>
            <a:off x="8799444" y="1101999"/>
            <a:ext cx="3141096" cy="14974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27B8A36-F2B1-411C-9378-616D87F356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31" r="3044" b="6473"/>
          <a:stretch/>
        </p:blipFill>
        <p:spPr>
          <a:xfrm>
            <a:off x="6492718" y="3560563"/>
            <a:ext cx="5606517" cy="3226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C1BFF0E-CE2A-6484-31FC-FC5E4B917AE8}"/>
              </a:ext>
            </a:extLst>
          </p:cNvPr>
          <p:cNvSpPr txBox="1"/>
          <p:nvPr/>
        </p:nvSpPr>
        <p:spPr>
          <a:xfrm>
            <a:off x="168676" y="6494648"/>
            <a:ext cx="3604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Jueves 20 de marzo de 2023</a:t>
            </a:r>
          </a:p>
          <a:p>
            <a:endParaRPr lang="es-SV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0D762D-97A6-F2BC-CED8-C07533C10ACC}"/>
              </a:ext>
            </a:extLst>
          </p:cNvPr>
          <p:cNvSpPr txBox="1"/>
          <p:nvPr/>
        </p:nvSpPr>
        <p:spPr>
          <a:xfrm>
            <a:off x="8799444" y="493777"/>
            <a:ext cx="314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800" dirty="0">
                <a:latin typeface="Poppins" panose="00000500000000000000" pitchFamily="2" charset="0"/>
                <a:cs typeface="Poppins" panose="00000500000000000000" pitchFamily="2" charset="0"/>
              </a:rPr>
              <a:t>Reunión Plenaria 03-2023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4825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38E9C72-E117-43A8-9A59-D0C45F490964}"/>
              </a:ext>
            </a:extLst>
          </p:cNvPr>
          <p:cNvSpPr/>
          <p:nvPr/>
        </p:nvSpPr>
        <p:spPr>
          <a:xfrm>
            <a:off x="0" y="0"/>
            <a:ext cx="2849218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E3D8A7-DA90-4AE4-9379-3A69DAF7A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7880" y="736744"/>
            <a:ext cx="7567237" cy="1325563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>
                <a:latin typeface="Poppins" panose="00000500000000000000" pitchFamily="2" charset="0"/>
                <a:cs typeface="Poppins" panose="00000500000000000000" pitchFamily="2" charset="0"/>
              </a:rPr>
              <a:t>SEGUIMIENTO Y EVALUACIÓN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BA5ED-23C7-45BD-8562-5372A1F1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971" y="2062307"/>
            <a:ext cx="7999054" cy="2700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s-ES" sz="2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Los responsables del seguimiento y cumplimiento del plan serán los miembros del sector de la sociedad civil, quienes mantendrán una coordinación efectiva con la dirección ejecutiva del MCP-ES e informaran sobre los resultados del mismo.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s-ES" sz="2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Adem</a:t>
            </a:r>
            <a:r>
              <a:rPr lang="es-ES" sz="2400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ás al final del año se procurará realizar la evaluación de las reuniones realizadas y los principales logros. </a:t>
            </a:r>
            <a:endParaRPr lang="es-SV" sz="2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s-SV" sz="3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Gráfico 5" descr="Lupa">
            <a:extLst>
              <a:ext uri="{FF2B5EF4-FFF2-40B4-BE49-F238E27FC236}">
                <a16:creationId xmlns:a16="http://schemas.microsoft.com/office/drawing/2014/main" id="{DB4D2C11-C974-487F-83E7-BE567CC87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267" y="2470786"/>
            <a:ext cx="1282961" cy="128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6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D14F696-6BB2-422E-AEAE-94A4961A6FFB}"/>
              </a:ext>
            </a:extLst>
          </p:cNvPr>
          <p:cNvSpPr/>
          <p:nvPr/>
        </p:nvSpPr>
        <p:spPr>
          <a:xfrm>
            <a:off x="0" y="0"/>
            <a:ext cx="12192000" cy="986814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336B51-387D-4991-A688-9CB29342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81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>
                <a:latin typeface="Poppins" panose="00000500000000000000" pitchFamily="2" charset="0"/>
                <a:cs typeface="Poppins" panose="00000500000000000000" pitchFamily="2" charset="0"/>
              </a:rPr>
              <a:t>ORGANIGRAMA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C04A29D-B409-4818-8027-302FAE16A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0946"/>
              </p:ext>
            </p:extLst>
          </p:nvPr>
        </p:nvGraphicFramePr>
        <p:xfrm>
          <a:off x="403412" y="1104940"/>
          <a:ext cx="11312338" cy="56801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10968">
                  <a:extLst>
                    <a:ext uri="{9D8B030D-6E8A-4147-A177-3AD203B41FA5}">
                      <a16:colId xmlns:a16="http://schemas.microsoft.com/office/drawing/2014/main" val="1098041303"/>
                    </a:ext>
                  </a:extLst>
                </a:gridCol>
                <a:gridCol w="699055">
                  <a:extLst>
                    <a:ext uri="{9D8B030D-6E8A-4147-A177-3AD203B41FA5}">
                      <a16:colId xmlns:a16="http://schemas.microsoft.com/office/drawing/2014/main" val="3935817593"/>
                    </a:ext>
                  </a:extLst>
                </a:gridCol>
                <a:gridCol w="482695">
                  <a:extLst>
                    <a:ext uri="{9D8B030D-6E8A-4147-A177-3AD203B41FA5}">
                      <a16:colId xmlns:a16="http://schemas.microsoft.com/office/drawing/2014/main" val="3306363776"/>
                    </a:ext>
                  </a:extLst>
                </a:gridCol>
                <a:gridCol w="597898">
                  <a:extLst>
                    <a:ext uri="{9D8B030D-6E8A-4147-A177-3AD203B41FA5}">
                      <a16:colId xmlns:a16="http://schemas.microsoft.com/office/drawing/2014/main" val="2822569881"/>
                    </a:ext>
                  </a:extLst>
                </a:gridCol>
                <a:gridCol w="537370">
                  <a:extLst>
                    <a:ext uri="{9D8B030D-6E8A-4147-A177-3AD203B41FA5}">
                      <a16:colId xmlns:a16="http://schemas.microsoft.com/office/drawing/2014/main" val="877655635"/>
                    </a:ext>
                  </a:extLst>
                </a:gridCol>
                <a:gridCol w="716494">
                  <a:extLst>
                    <a:ext uri="{9D8B030D-6E8A-4147-A177-3AD203B41FA5}">
                      <a16:colId xmlns:a16="http://schemas.microsoft.com/office/drawing/2014/main" val="739070809"/>
                    </a:ext>
                  </a:extLst>
                </a:gridCol>
                <a:gridCol w="620043">
                  <a:extLst>
                    <a:ext uri="{9D8B030D-6E8A-4147-A177-3AD203B41FA5}">
                      <a16:colId xmlns:a16="http://schemas.microsoft.com/office/drawing/2014/main" val="701168005"/>
                    </a:ext>
                  </a:extLst>
                </a:gridCol>
                <a:gridCol w="716494">
                  <a:extLst>
                    <a:ext uri="{9D8B030D-6E8A-4147-A177-3AD203B41FA5}">
                      <a16:colId xmlns:a16="http://schemas.microsoft.com/office/drawing/2014/main" val="1544376023"/>
                    </a:ext>
                  </a:extLst>
                </a:gridCol>
                <a:gridCol w="826724">
                  <a:extLst>
                    <a:ext uri="{9D8B030D-6E8A-4147-A177-3AD203B41FA5}">
                      <a16:colId xmlns:a16="http://schemas.microsoft.com/office/drawing/2014/main" val="172605050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val="250086199"/>
                    </a:ext>
                  </a:extLst>
                </a:gridCol>
                <a:gridCol w="785388">
                  <a:extLst>
                    <a:ext uri="{9D8B030D-6E8A-4147-A177-3AD203B41FA5}">
                      <a16:colId xmlns:a16="http://schemas.microsoft.com/office/drawing/2014/main" val="2442616143"/>
                    </a:ext>
                  </a:extLst>
                </a:gridCol>
                <a:gridCol w="771608">
                  <a:extLst>
                    <a:ext uri="{9D8B030D-6E8A-4147-A177-3AD203B41FA5}">
                      <a16:colId xmlns:a16="http://schemas.microsoft.com/office/drawing/2014/main" val="4203184837"/>
                    </a:ext>
                  </a:extLst>
                </a:gridCol>
              </a:tblGrid>
              <a:tr h="2744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ACTIVIDADES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AÑO 2023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20435"/>
                  </a:ext>
                </a:extLst>
              </a:tr>
              <a:tr h="32090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Febrero</a:t>
                      </a:r>
                      <a:endParaRPr lang="es-SV" sz="12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Marzo</a:t>
                      </a:r>
                      <a:endParaRPr lang="es-SV" sz="12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Abril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Mayo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Junio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Julio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Agosto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Septiembre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Octubre 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Noviembre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Diciembre 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955632"/>
                  </a:ext>
                </a:extLst>
              </a:tr>
              <a:tr h="515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Presentación de propuesta del plan a dirección del MCP-ES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961233"/>
                  </a:ext>
                </a:extLst>
              </a:tr>
              <a:tr h="515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Presentación de propuesta de plan reunión de comité conjunto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  <a:endParaRPr lang="es-SV" sz="160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338886"/>
                  </a:ext>
                </a:extLst>
              </a:tr>
              <a:tr h="515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Presentación de propuesta de plan en reunión plenaria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34193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Realizar dos reuniones informativas al año (Sociedad Civil, Personas Afectadas y Poblaciones Clave)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832109"/>
                  </a:ext>
                </a:extLst>
              </a:tr>
              <a:tr h="1832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Realizar reunión multisectorial sobre procesos de construcción de propuesta de país (Poblaciones Clave, HSH, TRANS, Mujeres Trabajadoras del Sexo, Personas Afectadas por VIH y TB, Personas con Discapacidad, Adultos Mayores y Adolescentes  y Jóvenes)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155104"/>
                  </a:ext>
                </a:extLst>
              </a:tr>
              <a:tr h="12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Reunión de representantes del MCP-ES con otras redes. Observa TB y VIH, </a:t>
                      </a:r>
                      <a:r>
                        <a:rPr lang="es-SV" sz="14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Redla</a:t>
                      </a: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Trans, ALEP, </a:t>
                      </a:r>
                      <a:r>
                        <a:rPr lang="es-SV" sz="14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RedTrasex</a:t>
                      </a:r>
                      <a:r>
                        <a:rPr lang="es-SV" sz="14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, MM+, Solidarios por la Vida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698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5328F0F-3BA7-473E-A956-CBF987C4650C}"/>
              </a:ext>
            </a:extLst>
          </p:cNvPr>
          <p:cNvSpPr/>
          <p:nvPr/>
        </p:nvSpPr>
        <p:spPr>
          <a:xfrm>
            <a:off x="0" y="0"/>
            <a:ext cx="12192000" cy="986814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ED88DD8-303D-4383-BD81-94D55CB0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04647"/>
              </p:ext>
            </p:extLst>
          </p:nvPr>
        </p:nvGraphicFramePr>
        <p:xfrm>
          <a:off x="722244" y="1292030"/>
          <a:ext cx="10747512" cy="45863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83431">
                  <a:extLst>
                    <a:ext uri="{9D8B030D-6E8A-4147-A177-3AD203B41FA5}">
                      <a16:colId xmlns:a16="http://schemas.microsoft.com/office/drawing/2014/main" val="1098041303"/>
                    </a:ext>
                  </a:extLst>
                </a:gridCol>
                <a:gridCol w="517897">
                  <a:extLst>
                    <a:ext uri="{9D8B030D-6E8A-4147-A177-3AD203B41FA5}">
                      <a16:colId xmlns:a16="http://schemas.microsoft.com/office/drawing/2014/main" val="3935817593"/>
                    </a:ext>
                  </a:extLst>
                </a:gridCol>
                <a:gridCol w="464248">
                  <a:extLst>
                    <a:ext uri="{9D8B030D-6E8A-4147-A177-3AD203B41FA5}">
                      <a16:colId xmlns:a16="http://schemas.microsoft.com/office/drawing/2014/main" val="3306363776"/>
                    </a:ext>
                  </a:extLst>
                </a:gridCol>
                <a:gridCol w="575049">
                  <a:extLst>
                    <a:ext uri="{9D8B030D-6E8A-4147-A177-3AD203B41FA5}">
                      <a16:colId xmlns:a16="http://schemas.microsoft.com/office/drawing/2014/main" val="2822569881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877655635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739070809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701168005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1544376023"/>
                    </a:ext>
                  </a:extLst>
                </a:gridCol>
                <a:gridCol w="795131">
                  <a:extLst>
                    <a:ext uri="{9D8B030D-6E8A-4147-A177-3AD203B41FA5}">
                      <a16:colId xmlns:a16="http://schemas.microsoft.com/office/drawing/2014/main" val="172605050"/>
                    </a:ext>
                  </a:extLst>
                </a:gridCol>
                <a:gridCol w="622852">
                  <a:extLst>
                    <a:ext uri="{9D8B030D-6E8A-4147-A177-3AD203B41FA5}">
                      <a16:colId xmlns:a16="http://schemas.microsoft.com/office/drawing/2014/main" val="250086199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2442616143"/>
                    </a:ext>
                  </a:extLst>
                </a:gridCol>
                <a:gridCol w="742121">
                  <a:extLst>
                    <a:ext uri="{9D8B030D-6E8A-4147-A177-3AD203B41FA5}">
                      <a16:colId xmlns:a16="http://schemas.microsoft.com/office/drawing/2014/main" val="4203184837"/>
                    </a:ext>
                  </a:extLst>
                </a:gridCol>
              </a:tblGrid>
              <a:tr h="3253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ACTIVIDADES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AÑO 2023</a:t>
                      </a:r>
                      <a:endParaRPr lang="es-SV" sz="14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20435"/>
                  </a:ext>
                </a:extLst>
              </a:tr>
              <a:tr h="38043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Febrero</a:t>
                      </a:r>
                      <a:endParaRPr lang="es-SV" sz="12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Marzo</a:t>
                      </a:r>
                      <a:endParaRPr lang="es-SV" sz="12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Abril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Mayo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Junio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Julio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Agosto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Septiembre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Octubre 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Noviembre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Diciembre 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955632"/>
                  </a:ext>
                </a:extLst>
              </a:tr>
              <a:tr h="516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Compartir información de actividades realizadas por el MCP-ES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961233"/>
                  </a:ext>
                </a:extLst>
              </a:tr>
              <a:tr h="523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Participar en actividades conmemorativas relacionadas al rol del MCP-ES (24  de marzo TB y 1 de diciembre Día Internacional del VIH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8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100" dirty="0"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338886"/>
                  </a:ext>
                </a:extLst>
              </a:tr>
              <a:tr h="69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Presentación de informes en reuniones plenarias y a la dirección ejecutiva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8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100" dirty="0"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11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34193"/>
                  </a:ext>
                </a:extLst>
              </a:tr>
              <a:tr h="355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Presentar información relacionada al objetivo 3 de la estrategia de la participación del marco de desempeño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8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20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20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83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74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5328F0F-3BA7-473E-A956-CBF987C465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19F5A1D-8DD4-4216-A1B1-A542DB737975}"/>
              </a:ext>
            </a:extLst>
          </p:cNvPr>
          <p:cNvSpPr txBox="1"/>
          <p:nvPr/>
        </p:nvSpPr>
        <p:spPr>
          <a:xfrm>
            <a:off x="2067339" y="5372005"/>
            <a:ext cx="7633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¡GRACIAS!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79179CB-45AB-4370-879C-DE656C072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8" b="30434"/>
          <a:stretch/>
        </p:blipFill>
        <p:spPr>
          <a:xfrm>
            <a:off x="154963" y="738377"/>
            <a:ext cx="11882074" cy="456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2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B76D2040-DB50-4CD9-90E8-55C114381424}"/>
              </a:ext>
            </a:extLst>
          </p:cNvPr>
          <p:cNvSpPr/>
          <p:nvPr/>
        </p:nvSpPr>
        <p:spPr>
          <a:xfrm>
            <a:off x="0" y="-33130"/>
            <a:ext cx="12192000" cy="1689652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F5694C-133C-40DA-B5D2-F77400E4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044" y="261213"/>
            <a:ext cx="7737617" cy="1325563"/>
          </a:xfrm>
        </p:spPr>
        <p:txBody>
          <a:bodyPr>
            <a:noAutofit/>
          </a:bodyPr>
          <a:lstStyle/>
          <a:p>
            <a:pPr algn="ctr"/>
            <a:r>
              <a:rPr lang="es-SV" sz="4500" b="1" dirty="0">
                <a:latin typeface="Poppins" panose="00000500000000000000" pitchFamily="2" charset="0"/>
                <a:cs typeface="Poppins" panose="00000500000000000000" pitchFamily="2" charset="0"/>
              </a:rPr>
              <a:t>Importancia de la comunicación efectiva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C76CF3-0CE4-4684-A670-488786CCDDFC}"/>
              </a:ext>
            </a:extLst>
          </p:cNvPr>
          <p:cNvSpPr txBox="1"/>
          <p:nvPr/>
        </p:nvSpPr>
        <p:spPr>
          <a:xfrm>
            <a:off x="608409" y="1997591"/>
            <a:ext cx="9209792" cy="4238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comunicación efectiva desempeña un papel importante en las relaciones que se establecen entre sus diferentes miembros.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Permite a una organización o equipos de trabajo transmitir conocimientos, experiencias, aprendizajes y buenas prácticas, a través de mensajes sobre los diferentes procesos que se realizan, generando con ello, confianza entre los miembros para obtener opinión e información. </a:t>
            </a:r>
            <a:endParaRPr lang="es-SV" sz="20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Fomenta un trabajo articulado y una visión conjunta contribuyendo así al logro de resultados, en un clima de confianza y motivación a los receptores de la información al ser esta precisa y objetiva y perite de alguna manera obtener retorno de la misma para fortalecer y mejorar proceso. </a:t>
            </a:r>
          </a:p>
        </p:txBody>
      </p:sp>
      <p:pic>
        <p:nvPicPr>
          <p:cNvPr id="10" name="Gráfico 9" descr="Piezas de rompecabezas">
            <a:extLst>
              <a:ext uri="{FF2B5EF4-FFF2-40B4-BE49-F238E27FC236}">
                <a16:creationId xmlns:a16="http://schemas.microsoft.com/office/drawing/2014/main" id="{0D2D186E-0386-4506-8778-781A7411C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199" y="2842592"/>
            <a:ext cx="1944758" cy="194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B7C823B3-E368-4563-942B-D9057ADD0530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E9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FDF7C6C-6669-4995-B5FB-F4C8DCB82F87}"/>
              </a:ext>
            </a:extLst>
          </p:cNvPr>
          <p:cNvSpPr txBox="1"/>
          <p:nvPr/>
        </p:nvSpPr>
        <p:spPr>
          <a:xfrm>
            <a:off x="332182" y="272368"/>
            <a:ext cx="11211339" cy="1564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El Mecanismo Coordinador de País está integrado por diferentes sectores, que trabajan articuladamente para lograr la erradicación del VIH, la Malaria y la Tuberculosis, a fin de construir un mundo más saludable y equitativo, cumpliendo con las metas nacionales e internacionales.  A continuación, mostramos las áreas del marco de desempeño, según la Estrategia de Evolución de los </a:t>
            </a:r>
            <a:r>
              <a:rPr lang="es-ES" sz="1800" dirty="0" err="1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MCP´s</a:t>
            </a: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AC5D89C-3B66-41A0-8CAA-99FEDABA2612}"/>
              </a:ext>
            </a:extLst>
          </p:cNvPr>
          <p:cNvSpPr txBox="1"/>
          <p:nvPr/>
        </p:nvSpPr>
        <p:spPr>
          <a:xfrm>
            <a:off x="5937852" y="3368736"/>
            <a:ext cx="4730148" cy="1384995"/>
          </a:xfrm>
          <a:prstGeom prst="rect">
            <a:avLst/>
          </a:prstGeom>
          <a:solidFill>
            <a:srgbClr val="F1AA1E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miembros del mecanismo de coordinación, especialmente de la sociedad civil, realizan actividades para solicitar aportaciones y realizar observaciones a sus sectores constituyentes con el fin de contribuir a la toma de decisiones sólidas.</a:t>
            </a:r>
            <a:endParaRPr lang="es-SV" sz="1400" dirty="0">
              <a:solidFill>
                <a:schemeClr val="tx1"/>
              </a:solidFill>
            </a:endParaRPr>
          </a:p>
          <a:p>
            <a:pPr algn="ctr"/>
            <a:endParaRPr lang="es-SV" sz="1400" dirty="0">
              <a:solidFill>
                <a:schemeClr val="bg1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FEE11C5-FD1B-4A5A-9AFF-F3395F633E90}"/>
              </a:ext>
            </a:extLst>
          </p:cNvPr>
          <p:cNvSpPr txBox="1"/>
          <p:nvPr/>
        </p:nvSpPr>
        <p:spPr>
          <a:xfrm>
            <a:off x="2488969" y="1828716"/>
            <a:ext cx="3448882" cy="830997"/>
          </a:xfrm>
          <a:prstGeom prst="rect">
            <a:avLst/>
          </a:prstGeom>
          <a:solidFill>
            <a:srgbClr val="0E65A8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Marco de Desempeño MCP-ES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E61142BB-E235-40D6-9805-8D5D9230B0BF}"/>
              </a:ext>
            </a:extLst>
          </p:cNvPr>
          <p:cNvCxnSpPr/>
          <p:nvPr/>
        </p:nvCxnSpPr>
        <p:spPr>
          <a:xfrm>
            <a:off x="5459902" y="3931670"/>
            <a:ext cx="372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Diagrama de flujo: conector fuera de página 35">
            <a:extLst>
              <a:ext uri="{FF2B5EF4-FFF2-40B4-BE49-F238E27FC236}">
                <a16:creationId xmlns:a16="http://schemas.microsoft.com/office/drawing/2014/main" id="{44336890-C255-4EC3-B67F-29858BF47459}"/>
              </a:ext>
            </a:extLst>
          </p:cNvPr>
          <p:cNvSpPr/>
          <p:nvPr/>
        </p:nvSpPr>
        <p:spPr>
          <a:xfrm>
            <a:off x="2869889" y="2680096"/>
            <a:ext cx="2484784" cy="1046729"/>
          </a:xfrm>
          <a:prstGeom prst="flowChartOffpageConnector">
            <a:avLst/>
          </a:prstGeom>
          <a:solidFill>
            <a:srgbClr val="F1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Monitoreo Estratégico </a:t>
            </a:r>
          </a:p>
        </p:txBody>
      </p:sp>
      <p:sp>
        <p:nvSpPr>
          <p:cNvPr id="37" name="Diagrama de flujo: conector fuera de página 36">
            <a:extLst>
              <a:ext uri="{FF2B5EF4-FFF2-40B4-BE49-F238E27FC236}">
                <a16:creationId xmlns:a16="http://schemas.microsoft.com/office/drawing/2014/main" id="{A2A67896-0B68-44BF-8305-BD98E4E91A4C}"/>
              </a:ext>
            </a:extLst>
          </p:cNvPr>
          <p:cNvSpPr/>
          <p:nvPr/>
        </p:nvSpPr>
        <p:spPr>
          <a:xfrm>
            <a:off x="2869889" y="3707002"/>
            <a:ext cx="2484784" cy="1046729"/>
          </a:xfrm>
          <a:prstGeom prst="flowChartOffpageConnector">
            <a:avLst/>
          </a:prstGeom>
          <a:solidFill>
            <a:srgbClr val="0E6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Participación </a:t>
            </a:r>
          </a:p>
        </p:txBody>
      </p:sp>
      <p:sp>
        <p:nvSpPr>
          <p:cNvPr id="39" name="Diagrama de flujo: conector fuera de página 38">
            <a:extLst>
              <a:ext uri="{FF2B5EF4-FFF2-40B4-BE49-F238E27FC236}">
                <a16:creationId xmlns:a16="http://schemas.microsoft.com/office/drawing/2014/main" id="{20865654-8B93-4BDB-94BB-0BB6198A9418}"/>
              </a:ext>
            </a:extLst>
          </p:cNvPr>
          <p:cNvSpPr/>
          <p:nvPr/>
        </p:nvSpPr>
        <p:spPr>
          <a:xfrm>
            <a:off x="2849213" y="5780637"/>
            <a:ext cx="2484784" cy="1046729"/>
          </a:xfrm>
          <a:prstGeom prst="flowChartOffpageConnector">
            <a:avLst/>
          </a:prstGeom>
          <a:solidFill>
            <a:srgbClr val="F1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Operaciones </a:t>
            </a:r>
          </a:p>
        </p:txBody>
      </p:sp>
      <p:sp>
        <p:nvSpPr>
          <p:cNvPr id="40" name="Diagrama de flujo: conector fuera de página 39">
            <a:extLst>
              <a:ext uri="{FF2B5EF4-FFF2-40B4-BE49-F238E27FC236}">
                <a16:creationId xmlns:a16="http://schemas.microsoft.com/office/drawing/2014/main" id="{7E13577D-1B65-46B3-9AAE-75361B314702}"/>
              </a:ext>
            </a:extLst>
          </p:cNvPr>
          <p:cNvSpPr/>
          <p:nvPr/>
        </p:nvSpPr>
        <p:spPr>
          <a:xfrm>
            <a:off x="2849213" y="4753731"/>
            <a:ext cx="2484784" cy="1046729"/>
          </a:xfrm>
          <a:prstGeom prst="flowChartOffpageConnector">
            <a:avLst/>
          </a:prstGeom>
          <a:solidFill>
            <a:srgbClr val="E61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Posicionamiento </a:t>
            </a:r>
          </a:p>
        </p:txBody>
      </p:sp>
    </p:spTree>
    <p:extLst>
      <p:ext uri="{BB962C8B-B14F-4D97-AF65-F5344CB8AC3E}">
        <p14:creationId xmlns:p14="http://schemas.microsoft.com/office/powerpoint/2010/main" val="135030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DE23C82C-A80B-4CB3-8120-5429CE82974F}"/>
              </a:ext>
            </a:extLst>
          </p:cNvPr>
          <p:cNvSpPr/>
          <p:nvPr/>
        </p:nvSpPr>
        <p:spPr>
          <a:xfrm>
            <a:off x="-13252" y="0"/>
            <a:ext cx="12192000" cy="1563757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98147D0-5311-4F8B-AFB8-3A7151024529}"/>
              </a:ext>
            </a:extLst>
          </p:cNvPr>
          <p:cNvSpPr txBox="1">
            <a:spLocks/>
          </p:cNvSpPr>
          <p:nvPr/>
        </p:nvSpPr>
        <p:spPr>
          <a:xfrm>
            <a:off x="838200" y="2381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000" b="1" dirty="0">
                <a:latin typeface="Poppins" panose="00000500000000000000" pitchFamily="2" charset="0"/>
                <a:cs typeface="Poppins" panose="00000500000000000000" pitchFamily="2" charset="0"/>
              </a:rPr>
              <a:t>PROPÓSITO 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E101BFEB-6387-4118-9387-362756F9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24" y="1993620"/>
            <a:ext cx="10730752" cy="4351338"/>
          </a:xfrm>
        </p:spPr>
        <p:txBody>
          <a:bodyPr>
            <a:normAutofit/>
          </a:bodyPr>
          <a:lstStyle/>
          <a:p>
            <a:pPr marL="0" algn="just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Poppins" panose="00000500000000000000" pitchFamily="2" charset="0"/>
                <a:cs typeface="Poppins" panose="00000500000000000000" pitchFamily="2" charset="0"/>
              </a:rPr>
              <a:t>El objetivo del plan es informar a los miembros constituyentes del sector de la sociedad civil sobre las actividades estratégicas y principales hitos que realiza el MCP-ES de acuerdo a su marco de desempeño, a fin de brindar información, obtener insumos y aportes que contribuyan a generar evidencia de utilidad del MCP-ES. </a:t>
            </a:r>
          </a:p>
          <a:p>
            <a:pPr marL="0" algn="just">
              <a:lnSpc>
                <a:spcPct val="107000"/>
              </a:lnSpc>
              <a:spcAft>
                <a:spcPts val="800"/>
              </a:spcAft>
            </a:pPr>
            <a:r>
              <a:rPr lang="es-SV" sz="2400" dirty="0">
                <a:latin typeface="Poppins" panose="00000500000000000000" pitchFamily="2" charset="0"/>
                <a:cs typeface="Poppins" panose="00000500000000000000" pitchFamily="2" charset="0"/>
              </a:rPr>
              <a:t>Los espacios de comunicación del MCP-ES procurarán el retorno de la información de y para los diferentes usuarios y como aspecto importante se deberá retroalimentar a la Asamblea en sus reuniones plenarias de la ejecución de este plan. </a:t>
            </a:r>
          </a:p>
        </p:txBody>
      </p:sp>
      <p:pic>
        <p:nvPicPr>
          <p:cNvPr id="11" name="Gráfico 10">
            <a:extLst>
              <a:ext uri="{FF2B5EF4-FFF2-40B4-BE49-F238E27FC236}">
                <a16:creationId xmlns:a16="http://schemas.microsoft.com/office/drawing/2014/main" id="{8CC86685-5F02-4B86-9E4F-62C1B64C8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0668" y="238194"/>
            <a:ext cx="1153132" cy="115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6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9C0636F6-1488-4382-8D30-A64EC998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74434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>
                <a:latin typeface="Poppins" panose="00000500000000000000" pitchFamily="2" charset="0"/>
                <a:cs typeface="Poppins" panose="00000500000000000000" pitchFamily="2" charset="0"/>
              </a:rPr>
              <a:t>ALCANCE DEL PLAN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E3D6935-F02C-40C4-AE46-FE85A43FF57E}"/>
              </a:ext>
            </a:extLst>
          </p:cNvPr>
          <p:cNvSpPr txBox="1"/>
          <p:nvPr/>
        </p:nvSpPr>
        <p:spPr>
          <a:xfrm>
            <a:off x="2507796" y="1179703"/>
            <a:ext cx="9361715" cy="5594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El plan será implementado por el sector de la Sociedad Civil, durante el periodo del 2023 al 2025</a:t>
            </a:r>
            <a:r>
              <a:rPr lang="es-ES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, p</a:t>
            </a: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ara su realización se podrán unir diferentes subsectores a fin de enriquecer su desarrollo.</a:t>
            </a:r>
            <a:endParaRPr lang="es-SV" sz="18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Contemplará los hitos y comunicación estratégica más relevante del MCP-ES para ser conocida por los miembros constituyentes del sector de la sociedad civil y obtener así opiniones y consideraciones.</a:t>
            </a:r>
            <a:endParaRPr lang="es-SV" sz="18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Será ejecutado</a:t>
            </a:r>
            <a:r>
              <a:rPr lang="es-ES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con el apoyo logístico de la Dirección Ejecutiva del MCP-ES, utilizando para esto los  fondos proporcionados para la sostenibilidad del mecanismo por </a:t>
            </a: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el Fondo Mundial.</a:t>
            </a:r>
            <a:endParaRPr lang="es-SV" sz="18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Se llevará un registro con los soportes necesarios que sirvan como insumo para la evaluación correspondiente al objetivo 3 de la estrategia de participación del marco de desempeño.</a:t>
            </a: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Permitirá a los miembros de la reunión plenaria estar informados de los resultados. </a:t>
            </a:r>
            <a:endParaRPr lang="es-SV" sz="18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Cada año se deberá realizar una programación de las actividades y presentarla en la reunión plenaria.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CEAB7B0-54D6-45D2-A90E-F401F58DE884}"/>
              </a:ext>
            </a:extLst>
          </p:cNvPr>
          <p:cNvSpPr/>
          <p:nvPr/>
        </p:nvSpPr>
        <p:spPr>
          <a:xfrm rot="5400000">
            <a:off x="-2373086" y="2373085"/>
            <a:ext cx="6858000" cy="2111829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02A3056-A3C3-499D-9DA1-B315C8C28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2489" y="2938461"/>
            <a:ext cx="14668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8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 rot="5400000">
            <a:off x="5549434" y="-5594455"/>
            <a:ext cx="1212402" cy="1231127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585B4CEE-2B4E-4995-B5DD-FEA78586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>
                <a:latin typeface="Poppins" panose="00000500000000000000" pitchFamily="2" charset="0"/>
                <a:cs typeface="Poppins" panose="00000500000000000000" pitchFamily="2" charset="0"/>
              </a:rPr>
              <a:t>PARTICIPACIÓN</a:t>
            </a:r>
            <a:r>
              <a:rPr lang="es-SV" sz="4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15CED9C-82FE-48F2-AF93-4D794022B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20984"/>
              </p:ext>
            </p:extLst>
          </p:nvPr>
        </p:nvGraphicFramePr>
        <p:xfrm>
          <a:off x="838201" y="1572075"/>
          <a:ext cx="10515598" cy="461100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624140">
                  <a:extLst>
                    <a:ext uri="{9D8B030D-6E8A-4147-A177-3AD203B41FA5}">
                      <a16:colId xmlns:a16="http://schemas.microsoft.com/office/drawing/2014/main" val="406865648"/>
                    </a:ext>
                  </a:extLst>
                </a:gridCol>
                <a:gridCol w="3001941">
                  <a:extLst>
                    <a:ext uri="{9D8B030D-6E8A-4147-A177-3AD203B41FA5}">
                      <a16:colId xmlns:a16="http://schemas.microsoft.com/office/drawing/2014/main" val="3514667386"/>
                    </a:ext>
                  </a:extLst>
                </a:gridCol>
                <a:gridCol w="2230524">
                  <a:extLst>
                    <a:ext uri="{9D8B030D-6E8A-4147-A177-3AD203B41FA5}">
                      <a16:colId xmlns:a16="http://schemas.microsoft.com/office/drawing/2014/main" val="2517218953"/>
                    </a:ext>
                  </a:extLst>
                </a:gridCol>
                <a:gridCol w="2658993">
                  <a:extLst>
                    <a:ext uri="{9D8B030D-6E8A-4147-A177-3AD203B41FA5}">
                      <a16:colId xmlns:a16="http://schemas.microsoft.com/office/drawing/2014/main" val="2200455769"/>
                    </a:ext>
                  </a:extLst>
                </a:gridCol>
              </a:tblGrid>
              <a:tr h="111206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Línea estratégica: Participación</a:t>
                      </a:r>
                      <a:endParaRPr lang="es-SV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Objetivo: Informar sobre las actividades estratégicas y principales hitos del trabajo realizado por el MCP-ES, a fin de contribuir con su posicionamiento.</a:t>
                      </a:r>
                    </a:p>
                  </a:txBody>
                  <a:tcPr marL="41454" marR="41454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25199"/>
                  </a:ext>
                </a:extLst>
              </a:tr>
              <a:tr h="54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Acción estratégica</a:t>
                      </a:r>
                      <a:endParaRPr lang="es-SV" sz="16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Actividades</a:t>
                      </a:r>
                      <a:endParaRPr lang="es-SV" sz="16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Medios de verificación</a:t>
                      </a:r>
                      <a:endParaRPr lang="es-SV" sz="16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Responsables</a:t>
                      </a:r>
                      <a:endParaRPr lang="es-SV" sz="16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8267935"/>
                  </a:ext>
                </a:extLst>
              </a:tr>
              <a:tr h="66461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1. Reuniones con miembros constituyente del sector sociedad civil</a:t>
                      </a:r>
                      <a:endParaRPr lang="es-SV" sz="16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Realizar dos reuniones informativas al año.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endParaRPr lang="es-SV" sz="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Convocatorias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Agendas de reunión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Listas de asistencia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Fotografías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Actas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Informes en reuniones plenarias.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 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Representantes de la sociedad civil y Dirección Ejecutiva del MCP-ES.</a:t>
                      </a:r>
                      <a:endParaRPr lang="es-SV" sz="1600" b="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4951468"/>
                  </a:ext>
                </a:extLst>
              </a:tr>
              <a:tr h="130828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s-ES" sz="16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Realizar una reunión multisectorial sobre proceso de construcción de propuesta de país.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endParaRPr lang="es-SV" sz="400" b="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51548"/>
                  </a:ext>
                </a:extLst>
              </a:tr>
              <a:tr h="98048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r>
                        <a:rPr lang="es-ES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Reunión de representantes del MCP con otras redes Observa TB y VIH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endParaRPr lang="es-SV" sz="8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29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27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3B16BB-BE77-42CD-8CF9-E7936149C19E}"/>
              </a:ext>
            </a:extLst>
          </p:cNvPr>
          <p:cNvSpPr/>
          <p:nvPr/>
        </p:nvSpPr>
        <p:spPr>
          <a:xfrm>
            <a:off x="106017" y="125896"/>
            <a:ext cx="11913705" cy="660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FA1174D-B821-4AB1-B6E6-366908DDB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47778"/>
              </p:ext>
            </p:extLst>
          </p:nvPr>
        </p:nvGraphicFramePr>
        <p:xfrm>
          <a:off x="438741" y="615255"/>
          <a:ext cx="11248256" cy="5272901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605295">
                  <a:extLst>
                    <a:ext uri="{9D8B030D-6E8A-4147-A177-3AD203B41FA5}">
                      <a16:colId xmlns:a16="http://schemas.microsoft.com/office/drawing/2014/main" val="4241642051"/>
                    </a:ext>
                  </a:extLst>
                </a:gridCol>
                <a:gridCol w="3480616">
                  <a:extLst>
                    <a:ext uri="{9D8B030D-6E8A-4147-A177-3AD203B41FA5}">
                      <a16:colId xmlns:a16="http://schemas.microsoft.com/office/drawing/2014/main" val="1475128769"/>
                    </a:ext>
                  </a:extLst>
                </a:gridCol>
                <a:gridCol w="2763820">
                  <a:extLst>
                    <a:ext uri="{9D8B030D-6E8A-4147-A177-3AD203B41FA5}">
                      <a16:colId xmlns:a16="http://schemas.microsoft.com/office/drawing/2014/main" val="3457600618"/>
                    </a:ext>
                  </a:extLst>
                </a:gridCol>
                <a:gridCol w="2398525">
                  <a:extLst>
                    <a:ext uri="{9D8B030D-6E8A-4147-A177-3AD203B41FA5}">
                      <a16:colId xmlns:a16="http://schemas.microsoft.com/office/drawing/2014/main" val="1511714401"/>
                    </a:ext>
                  </a:extLst>
                </a:gridCol>
              </a:tblGrid>
              <a:tr h="3957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Acción estratégica</a:t>
                      </a:r>
                      <a:endParaRPr lang="es-SV" sz="15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Actividades</a:t>
                      </a:r>
                      <a:endParaRPr lang="es-SV" sz="15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Medios de verificación</a:t>
                      </a:r>
                      <a:endParaRPr lang="es-SV" sz="15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Responsables</a:t>
                      </a:r>
                      <a:endParaRPr lang="es-SV" sz="1500" b="1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150005"/>
                  </a:ext>
                </a:extLst>
              </a:tr>
              <a:tr h="115515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s-E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2. Contribuir con el posicionamiento del MCP-ES</a:t>
                      </a: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s-ES" sz="1500" b="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Compartir la información de las actividades realizadas a través de las diferentes redes de comunicación.</a:t>
                      </a:r>
                    </a:p>
                    <a:p>
                      <a:pPr marL="0" lvl="0" indent="0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endParaRPr lang="es-SV" sz="1500" b="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F1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Publicaciones de redes sociales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Fotografías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Reuniones y visitas de campo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Integrantes del sector de la sociedad civil </a:t>
                      </a:r>
                      <a:endParaRPr lang="es-SV" sz="15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14921"/>
                  </a:ext>
                </a:extLst>
              </a:tr>
              <a:tr h="115515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s-E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Participar activamente en actividades conmemorativas, resaltando el rol del MCP-ES.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s-E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F1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Compartir información y fotografías de las actividades</a:t>
                      </a:r>
                      <a:endParaRPr lang="es-SV" sz="15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5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Integrantes de los diferentes sectores de la sociedad civil. </a:t>
                      </a: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89821"/>
                  </a:ext>
                </a:extLst>
              </a:tr>
              <a:tr h="149077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s-ES" sz="1500" b="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Compartir en otros espacios las acciones estratégicas del MCP-ES.</a:t>
                      </a:r>
                      <a:endParaRPr lang="es-SV" sz="1500" b="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Convocatoria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Agenda de reunión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Listas de asistencia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Fotografías</a:t>
                      </a:r>
                      <a:endParaRPr lang="es-SV" sz="150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Actas e informe en reuniones plenarias.</a:t>
                      </a:r>
                      <a:endParaRPr lang="es-SV" sz="15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SV" sz="15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29003"/>
                  </a:ext>
                </a:extLst>
              </a:tr>
              <a:tr h="889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s-E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ED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Elaborar 4 boletines informativos al año, sobre el quehacer del MCP-ES a diferentes actores claves </a:t>
                      </a:r>
                      <a:endParaRPr lang="es-SV" sz="1500" b="0" kern="1200" dirty="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Boletines elaborados </a:t>
                      </a:r>
                    </a:p>
                    <a:p>
                      <a:r>
                        <a:rPr lang="es-SV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Lista de instituciones a donde se promovió el boletín</a:t>
                      </a:r>
                      <a:endParaRPr lang="es-SV" sz="15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5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Dirección Ejecutiva y Comunicaciones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SV" sz="15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59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7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3B16BB-BE77-42CD-8CF9-E7936149C19E}"/>
              </a:ext>
            </a:extLst>
          </p:cNvPr>
          <p:cNvSpPr/>
          <p:nvPr/>
        </p:nvSpPr>
        <p:spPr>
          <a:xfrm>
            <a:off x="139147" y="125896"/>
            <a:ext cx="11913705" cy="660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D0345DEC-60D3-4E2D-BF1E-E38BE836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9243"/>
              </p:ext>
            </p:extLst>
          </p:nvPr>
        </p:nvGraphicFramePr>
        <p:xfrm>
          <a:off x="1352825" y="886785"/>
          <a:ext cx="9486348" cy="421949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71643">
                  <a:extLst>
                    <a:ext uri="{9D8B030D-6E8A-4147-A177-3AD203B41FA5}">
                      <a16:colId xmlns:a16="http://schemas.microsoft.com/office/drawing/2014/main" val="1537204943"/>
                    </a:ext>
                  </a:extLst>
                </a:gridCol>
                <a:gridCol w="3546061">
                  <a:extLst>
                    <a:ext uri="{9D8B030D-6E8A-4147-A177-3AD203B41FA5}">
                      <a16:colId xmlns:a16="http://schemas.microsoft.com/office/drawing/2014/main" val="3660542639"/>
                    </a:ext>
                  </a:extLst>
                </a:gridCol>
                <a:gridCol w="1881809">
                  <a:extLst>
                    <a:ext uri="{9D8B030D-6E8A-4147-A177-3AD203B41FA5}">
                      <a16:colId xmlns:a16="http://schemas.microsoft.com/office/drawing/2014/main" val="754278604"/>
                    </a:ext>
                  </a:extLst>
                </a:gridCol>
                <a:gridCol w="1786835">
                  <a:extLst>
                    <a:ext uri="{9D8B030D-6E8A-4147-A177-3AD203B41FA5}">
                      <a16:colId xmlns:a16="http://schemas.microsoft.com/office/drawing/2014/main" val="1927133090"/>
                    </a:ext>
                  </a:extLst>
                </a:gridCol>
              </a:tblGrid>
              <a:tr h="671283">
                <a:tc>
                  <a:txBody>
                    <a:bodyPr/>
                    <a:lstStyle/>
                    <a:p>
                      <a:r>
                        <a:rPr lang="es-SV" dirty="0"/>
                        <a:t>Acción Estratégica </a:t>
                      </a:r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dirty="0"/>
                        <a:t>Actividades </a:t>
                      </a:r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dirty="0"/>
                        <a:t>Medios de verificación </a:t>
                      </a:r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dirty="0"/>
                        <a:t>Responsables </a:t>
                      </a: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552144"/>
                  </a:ext>
                </a:extLst>
              </a:tr>
              <a:tr h="3548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3. Estimular el desempeño y los aportes de los miembros del MCPE-ES al quehacer del mismo </a:t>
                      </a:r>
                      <a:endParaRPr kumimoji="0" lang="es-E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endParaRPr lang="es-SV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Generar diferentes acciones que promuevan y fortalezcan la convivencia armónica de los diferentes sectores miembros del MCP-ES</a:t>
                      </a:r>
                      <a:endParaRPr kumimoji="0" lang="es-SV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endParaRPr lang="es-SV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SV" sz="18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Agendas </a:t>
                      </a:r>
                    </a:p>
                    <a:p>
                      <a:r>
                        <a:rPr lang="es-SV" sz="1800" kern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Fotografías </a:t>
                      </a:r>
                      <a:endParaRPr lang="es-SV" sz="18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endParaRPr lang="es-SV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Dirección Ejecutiva  y comunicaciones  </a:t>
                      </a:r>
                      <a:endParaRPr lang="es-SV" sz="1800" b="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endParaRPr lang="es-SV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665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F3EE6BE-514B-4309-A86F-06990BDC3227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FE9CB9-1F24-4F60-9347-3C30BADA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b="1" dirty="0">
                <a:latin typeface="Poppins" panose="00000500000000000000" pitchFamily="2" charset="0"/>
                <a:cs typeface="Poppins" panose="00000500000000000000" pitchFamily="2" charset="0"/>
              </a:rPr>
              <a:t>PROPUESTA DE ORGANIZACIÓN PARA LAS REUNIONES DE LOS SECTORES 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7CD957F-01A7-4BF6-949D-6D46B4F04F11}"/>
              </a:ext>
            </a:extLst>
          </p:cNvPr>
          <p:cNvSpPr/>
          <p:nvPr/>
        </p:nvSpPr>
        <p:spPr>
          <a:xfrm>
            <a:off x="1895393" y="2168917"/>
            <a:ext cx="2875009" cy="43239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SV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Sub sector Sociedad Civil</a:t>
            </a:r>
            <a:endParaRPr lang="es-SV" sz="2000" dirty="0">
              <a:solidFill>
                <a:srgbClr val="00000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sz="19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ONG´s:</a:t>
            </a: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  <a:r>
              <a:rPr lang="es-ES" sz="19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Nacionales e</a:t>
            </a:r>
            <a:r>
              <a:rPr lang="es-SV" sz="19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  <a:r>
              <a:rPr lang="es-ES" sz="19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Internacionales </a:t>
            </a:r>
            <a:endParaRPr lang="es-SV" sz="1900" dirty="0">
              <a:solidFill>
                <a:srgbClr val="00000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9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Organizaciones Basadas en la Fe</a:t>
            </a:r>
          </a:p>
          <a:p>
            <a:pPr marL="457200" indent="-457200">
              <a:buFont typeface="+mj-lt"/>
              <a:buAutoNum type="arabicPeriod"/>
            </a:pPr>
            <a:endParaRPr lang="es-ES" sz="1900" dirty="0">
              <a:solidFill>
                <a:srgbClr val="00000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Academia </a:t>
            </a:r>
          </a:p>
          <a:p>
            <a:pPr marL="457200" indent="-457200">
              <a:buFont typeface="+mj-lt"/>
              <a:buAutoNum type="arabicPeriod"/>
            </a:pPr>
            <a:endParaRPr lang="es-ES" sz="1900" dirty="0">
              <a:solidFill>
                <a:srgbClr val="00000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9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Privado</a:t>
            </a:r>
          </a:p>
          <a:p>
            <a:endParaRPr lang="es-SV" sz="20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DB2126E-E612-4F2E-B488-F98B637DD2D2}"/>
              </a:ext>
            </a:extLst>
          </p:cNvPr>
          <p:cNvSpPr/>
          <p:nvPr/>
        </p:nvSpPr>
        <p:spPr>
          <a:xfrm>
            <a:off x="4842424" y="2168918"/>
            <a:ext cx="2798700" cy="42407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SV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s-SV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C33FAC1-5D4B-408D-9358-961761DCD83B}"/>
              </a:ext>
            </a:extLst>
          </p:cNvPr>
          <p:cNvSpPr/>
          <p:nvPr/>
        </p:nvSpPr>
        <p:spPr>
          <a:xfrm>
            <a:off x="7818322" y="2168917"/>
            <a:ext cx="2810382" cy="42407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SV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HSH/TRANS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Mujeres Trabajadoras Sexuales </a:t>
            </a:r>
            <a:endParaRPr lang="es-SV" sz="19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0D7FEDE-67E7-4099-943B-34AD9AD1F0C7}"/>
              </a:ext>
            </a:extLst>
          </p:cNvPr>
          <p:cNvSpPr txBox="1"/>
          <p:nvPr/>
        </p:nvSpPr>
        <p:spPr>
          <a:xfrm>
            <a:off x="4806414" y="2488921"/>
            <a:ext cx="27986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9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Sub sector de personas afectadas </a:t>
            </a:r>
            <a:endParaRPr lang="es-SV" sz="19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2B4E08-E138-47DE-A04A-C63E167A09E0}"/>
              </a:ext>
            </a:extLst>
          </p:cNvPr>
          <p:cNvSpPr txBox="1"/>
          <p:nvPr/>
        </p:nvSpPr>
        <p:spPr>
          <a:xfrm>
            <a:off x="5063087" y="3539185"/>
            <a:ext cx="2285352" cy="1226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VIH </a:t>
            </a:r>
            <a:endParaRPr lang="es-SV" sz="19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TUBERCULOSIS Y </a:t>
            </a:r>
            <a:endParaRPr lang="es-SV" sz="19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9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MALARIA </a:t>
            </a:r>
            <a:endParaRPr lang="es-SV" sz="19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875A694-9D85-16C7-2C70-3BB6CE0A272B}"/>
              </a:ext>
            </a:extLst>
          </p:cNvPr>
          <p:cNvSpPr txBox="1"/>
          <p:nvPr/>
        </p:nvSpPr>
        <p:spPr>
          <a:xfrm>
            <a:off x="7931647" y="2350421"/>
            <a:ext cx="25837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Sub sector de poblaciones claves: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53695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1148</Words>
  <Application>Microsoft Office PowerPoint</Application>
  <PresentationFormat>Panorámica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Poppins</vt:lpstr>
      <vt:lpstr>Tema de Office</vt:lpstr>
      <vt:lpstr>Propuesta de Plan de Comunicaciones  Sector de Sociedad Civil. </vt:lpstr>
      <vt:lpstr>Importancia de la comunicación efectiva</vt:lpstr>
      <vt:lpstr>Presentación de PowerPoint</vt:lpstr>
      <vt:lpstr>Presentación de PowerPoint</vt:lpstr>
      <vt:lpstr>ALCANCE DEL PLAN </vt:lpstr>
      <vt:lpstr>PARTICIPACIÓN </vt:lpstr>
      <vt:lpstr>Presentación de PowerPoint</vt:lpstr>
      <vt:lpstr>Presentación de PowerPoint</vt:lpstr>
      <vt:lpstr>PROPUESTA DE ORGANIZACIÓN PARA LAS REUNIONES DE LOS SECTORES </vt:lpstr>
      <vt:lpstr>SEGUIMIENTO Y EVALUACIÓN </vt:lpstr>
      <vt:lpstr>ORGANIGRAMA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Plan de Comunicaciones  Sector de Sociedad Civil.</dc:title>
  <dc:creator>Asis-Direccion</dc:creator>
  <cp:lastModifiedBy>Direccion</cp:lastModifiedBy>
  <cp:revision>20</cp:revision>
  <cp:lastPrinted>2023-04-19T17:04:17Z</cp:lastPrinted>
  <dcterms:created xsi:type="dcterms:W3CDTF">2023-03-15T22:02:39Z</dcterms:created>
  <dcterms:modified xsi:type="dcterms:W3CDTF">2023-04-20T14:12:51Z</dcterms:modified>
</cp:coreProperties>
</file>