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handoutMasterIdLst>
    <p:handoutMasterId r:id="rId23"/>
  </p:handoutMasterIdLst>
  <p:sldIdLst>
    <p:sldId id="259" r:id="rId3"/>
    <p:sldId id="631" r:id="rId4"/>
    <p:sldId id="632" r:id="rId5"/>
    <p:sldId id="633" r:id="rId6"/>
    <p:sldId id="634" r:id="rId7"/>
    <p:sldId id="620" r:id="rId8"/>
    <p:sldId id="788" r:id="rId9"/>
    <p:sldId id="622" r:id="rId10"/>
    <p:sldId id="298" r:id="rId11"/>
    <p:sldId id="639" r:id="rId12"/>
    <p:sldId id="636" r:id="rId13"/>
    <p:sldId id="637" r:id="rId14"/>
    <p:sldId id="638" r:id="rId15"/>
    <p:sldId id="362" r:id="rId16"/>
    <p:sldId id="628" r:id="rId17"/>
    <p:sldId id="343" r:id="rId18"/>
    <p:sldId id="349" r:id="rId19"/>
    <p:sldId id="627" r:id="rId20"/>
    <p:sldId id="630" r:id="rId21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CDE2BD3-5D23-427E-9E8F-81BD97EFD4E5}">
          <p14:sldIdLst>
            <p14:sldId id="259"/>
            <p14:sldId id="631"/>
            <p14:sldId id="632"/>
            <p14:sldId id="633"/>
            <p14:sldId id="634"/>
            <p14:sldId id="620"/>
            <p14:sldId id="788"/>
            <p14:sldId id="622"/>
            <p14:sldId id="298"/>
            <p14:sldId id="639"/>
            <p14:sldId id="636"/>
            <p14:sldId id="637"/>
            <p14:sldId id="638"/>
            <p14:sldId id="362"/>
            <p14:sldId id="628"/>
            <p14:sldId id="343"/>
            <p14:sldId id="349"/>
            <p14:sldId id="627"/>
            <p14:sldId id="630"/>
          </p14:sldIdLst>
        </p14:section>
        <p14:section name="Sección sin título" id="{252BD1B4-FCE3-470B-AF0D-E7BD496C7D18}">
          <p14:sldIdLst/>
        </p14:section>
        <p14:section name="Sección sin título" id="{895E6CD7-6AF8-48E5-BADF-973EA6D4E71F}">
          <p14:sldIdLst/>
        </p14:section>
        <p14:section name="Sección sin título" id="{29207E02-CF9E-4FCD-AB13-EF8B2BDC25F7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F9999"/>
    <a:srgbClr val="FFCCFF"/>
    <a:srgbClr val="FFCC99"/>
    <a:srgbClr val="F3C0AB"/>
    <a:srgbClr val="FF7C80"/>
    <a:srgbClr val="F8CAAA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85571587125416"/>
          <c:y val="4.0783034257748776E-2"/>
          <c:w val="0.78468368479467254"/>
          <c:h val="0.83197389885807504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Casos</c:v>
                </c:pt>
              </c:strCache>
            </c:strRef>
          </c:tx>
          <c:spPr>
            <a:ln w="5872">
              <a:solidFill>
                <a:srgbClr val="00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Sheet1!$B$1:$P$1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Sheet1!$B$2:$P$2</c:f>
              <c:numCache>
                <c:formatCode>General</c:formatCode>
                <c:ptCount val="13"/>
                <c:pt idx="0">
                  <c:v>1700</c:v>
                </c:pt>
                <c:pt idx="1">
                  <c:v>1896</c:v>
                </c:pt>
                <c:pt idx="2">
                  <c:v>2053</c:v>
                </c:pt>
                <c:pt idx="3">
                  <c:v>2176</c:v>
                </c:pt>
                <c:pt idx="4">
                  <c:v>2206</c:v>
                </c:pt>
                <c:pt idx="5">
                  <c:v>2452</c:v>
                </c:pt>
                <c:pt idx="6">
                  <c:v>3034</c:v>
                </c:pt>
                <c:pt idx="7">
                  <c:v>3666</c:v>
                </c:pt>
                <c:pt idx="8">
                  <c:v>3615</c:v>
                </c:pt>
                <c:pt idx="9">
                  <c:v>3009</c:v>
                </c:pt>
                <c:pt idx="10">
                  <c:v>2042</c:v>
                </c:pt>
                <c:pt idx="11">
                  <c:v>1941</c:v>
                </c:pt>
                <c:pt idx="12">
                  <c:v>2530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7F-41C8-9C16-7A0BC771F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150111"/>
        <c:axId val="1"/>
      </c:line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Tasas</c:v>
                </c:pt>
              </c:strCache>
            </c:strRef>
          </c:tx>
          <c:spPr>
            <a:ln w="5872">
              <a:solidFill>
                <a:srgbClr val="8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9933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Sheet1!$B$1:$P$1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Sheet1!$B$3:$P$3</c:f>
              <c:numCache>
                <c:formatCode>General</c:formatCode>
                <c:ptCount val="13"/>
                <c:pt idx="0">
                  <c:v>27.5</c:v>
                </c:pt>
                <c:pt idx="1">
                  <c:v>30.5</c:v>
                </c:pt>
                <c:pt idx="2">
                  <c:v>32.799999999999997</c:v>
                </c:pt>
                <c:pt idx="3">
                  <c:v>34.6</c:v>
                </c:pt>
                <c:pt idx="4">
                  <c:v>34.5</c:v>
                </c:pt>
                <c:pt idx="5">
                  <c:v>37.9</c:v>
                </c:pt>
                <c:pt idx="6">
                  <c:v>46.5</c:v>
                </c:pt>
                <c:pt idx="7">
                  <c:v>55.7</c:v>
                </c:pt>
                <c:pt idx="8">
                  <c:v>54.4</c:v>
                </c:pt>
                <c:pt idx="9">
                  <c:v>44.9</c:v>
                </c:pt>
                <c:pt idx="10">
                  <c:v>32.299999999999997</c:v>
                </c:pt>
                <c:pt idx="11">
                  <c:v>28.4</c:v>
                </c:pt>
                <c:pt idx="12">
                  <c:v>36.700000000000003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7F-41C8-9C16-7A0BC771F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341150111"/>
        <c:scaling>
          <c:orientation val="minMax"/>
        </c:scaling>
        <c:delete val="0"/>
        <c:axPos val="t"/>
        <c:numFmt formatCode="General" sourceLinked="1"/>
        <c:majorTickMark val="cross"/>
        <c:minorTickMark val="none"/>
        <c:tickLblPos val="nextTo"/>
        <c:spPr>
          <a:ln w="14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46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SV"/>
          </a:p>
        </c:txPr>
        <c:crossAx val="1"/>
        <c:crosses val="max"/>
        <c:auto val="0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469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461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s-SV" sz="1430" baseline="0"/>
                  <a:t>Casos</a:t>
                </a:r>
              </a:p>
            </c:rich>
          </c:tx>
          <c:layout>
            <c:manualLayout>
              <c:xMode val="edge"/>
              <c:yMode val="edge"/>
              <c:x val="5.7713688616024453E-2"/>
              <c:y val="0.46003224429894107"/>
            </c:manualLayout>
          </c:layout>
          <c:overlay val="0"/>
          <c:spPr>
            <a:noFill/>
            <a:ln w="11744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1469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91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s-SV"/>
          </a:p>
        </c:txPr>
        <c:crossAx val="341150111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 algn="ctr">
                  <a:defRPr sz="463" b="0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s-SV" sz="1170"/>
                  <a:t>Tasa por 100,000 hab</a:t>
                </a:r>
                <a:r>
                  <a:rPr lang="es-SV"/>
                  <a:t>.
</a:t>
                </a:r>
              </a:p>
            </c:rich>
          </c:tx>
          <c:layout>
            <c:manualLayout>
              <c:xMode val="edge"/>
              <c:yMode val="edge"/>
              <c:x val="0.94734878009599532"/>
              <c:y val="0.36902434006634222"/>
            </c:manualLayout>
          </c:layout>
          <c:overlay val="0"/>
          <c:spPr>
            <a:noFill/>
            <a:ln w="11744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1469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s-SV"/>
          </a:p>
        </c:txPr>
        <c:crossAx val="3"/>
        <c:crosses val="max"/>
        <c:crossBetween val="between"/>
      </c:valAx>
      <c:dTable>
        <c:showHorzBorder val="1"/>
        <c:showVertBorder val="1"/>
        <c:showOutline val="1"/>
        <c:showKeys val="1"/>
        <c:spPr>
          <a:ln w="1469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117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SV"/>
          </a:p>
        </c:txPr>
      </c:dTable>
      <c:spPr>
        <a:solidFill>
          <a:srgbClr val="CCFFCC">
            <a:alpha val="28000"/>
          </a:srgbClr>
        </a:solidFill>
        <a:ln w="1469">
          <a:solidFill>
            <a:srgbClr val="CCFF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6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4349094750665"/>
          <c:y val="0.11730205278592376"/>
          <c:w val="0.78316239599689907"/>
          <c:h val="0.6686217008797653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Casos TB penal</c:v>
                </c:pt>
              </c:strCache>
            </c:strRef>
          </c:tx>
          <c:spPr>
            <a:solidFill>
              <a:schemeClr val="accent2">
                <a:lumMod val="75000"/>
                <a:alpha val="38000"/>
              </a:schemeClr>
            </a:solidFill>
            <a:ln w="6122">
              <a:solidFill>
                <a:srgbClr val="8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Sheet1!$B$2:$N$2</c:f>
              <c:numCache>
                <c:formatCode>General</c:formatCode>
                <c:ptCount val="13"/>
                <c:pt idx="0">
                  <c:v>183</c:v>
                </c:pt>
                <c:pt idx="1">
                  <c:v>225</c:v>
                </c:pt>
                <c:pt idx="2">
                  <c:v>277</c:v>
                </c:pt>
                <c:pt idx="3">
                  <c:v>376</c:v>
                </c:pt>
                <c:pt idx="4">
                  <c:v>504</c:v>
                </c:pt>
                <c:pt idx="5">
                  <c:v>724</c:v>
                </c:pt>
                <c:pt idx="6">
                  <c:v>957</c:v>
                </c:pt>
                <c:pt idx="7">
                  <c:v>1869</c:v>
                </c:pt>
                <c:pt idx="8">
                  <c:v>2006</c:v>
                </c:pt>
                <c:pt idx="9">
                  <c:v>1328</c:v>
                </c:pt>
                <c:pt idx="10">
                  <c:v>952</c:v>
                </c:pt>
                <c:pt idx="11">
                  <c:v>626</c:v>
                </c:pt>
                <c:pt idx="12">
                  <c:v>1017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D0-45E7-802F-EA3F7D986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647904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Tasa penales</c:v>
                </c:pt>
              </c:strCache>
            </c:strRef>
          </c:tx>
          <c:spPr>
            <a:ln w="24493">
              <a:solidFill>
                <a:srgbClr val="0000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846.5</c:v>
                </c:pt>
                <c:pt idx="1">
                  <c:v>900</c:v>
                </c:pt>
                <c:pt idx="2">
                  <c:v>984.4</c:v>
                </c:pt>
                <c:pt idx="3">
                  <c:v>1426.5</c:v>
                </c:pt>
                <c:pt idx="4">
                  <c:v>1681</c:v>
                </c:pt>
                <c:pt idx="5">
                  <c:v>2384</c:v>
                </c:pt>
                <c:pt idx="6">
                  <c:v>2599</c:v>
                </c:pt>
                <c:pt idx="7">
                  <c:v>4734</c:v>
                </c:pt>
                <c:pt idx="8">
                  <c:v>5266.8</c:v>
                </c:pt>
                <c:pt idx="9">
                  <c:v>3355</c:v>
                </c:pt>
                <c:pt idx="10">
                  <c:v>2275</c:v>
                </c:pt>
                <c:pt idx="11">
                  <c:v>2116.1</c:v>
                </c:pt>
                <c:pt idx="12">
                  <c:v>1017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D0-45E7-802F-EA3F7D986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49564790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61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84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SV"/>
          </a:p>
        </c:txPr>
        <c:crossAx val="1"/>
        <c:crosses val="autoZero"/>
        <c:auto val="0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122">
              <a:solidFill>
                <a:srgbClr val="CCFFCC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61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s-SV"/>
          </a:p>
        </c:txPr>
        <c:crossAx val="495647904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numFmt formatCode="General" sourceLinked="1"/>
        <c:majorTickMark val="cross"/>
        <c:minorTickMark val="none"/>
        <c:tickLblPos val="nextTo"/>
        <c:spPr>
          <a:ln w="61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s-SV"/>
          </a:p>
        </c:txPr>
        <c:crossAx val="3"/>
        <c:crosses val="max"/>
        <c:crossBetween val="between"/>
      </c:valAx>
      <c:dTable>
        <c:showHorzBorder val="1"/>
        <c:showVertBorder val="1"/>
        <c:showOutline val="1"/>
        <c:showKeys val="1"/>
        <c:spPr>
          <a:ln w="6122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96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SV"/>
          </a:p>
        </c:txPr>
      </c:dTable>
      <c:spPr>
        <a:solidFill>
          <a:srgbClr val="CCFFCC">
            <a:alpha val="20000"/>
          </a:srgbClr>
        </a:solidFill>
        <a:ln w="24493">
          <a:solidFill>
            <a:srgbClr val="CCFFCC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8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S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s-SV" sz="1600" b="1" kern="1200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pPr>
            <a:r>
              <a:rPr lang="es-SV" sz="1600" b="1" kern="1200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Pruebas moleculares realizadas y resultado CMTB detectado o no detectado, en Población Privada de Libertad, El Salvador, años 2017 -  mayo</a:t>
            </a:r>
            <a:r>
              <a:rPr lang="es-SV" sz="1600" b="1" kern="1200" baseline="0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 </a:t>
            </a:r>
            <a:r>
              <a:rPr lang="es-SV" sz="1600" b="1" kern="1200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2023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PPL!$D$5</c:f>
              <c:strCache>
                <c:ptCount val="1"/>
                <c:pt idx="0">
                  <c:v>Total de Pruebas Xpert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PPL!$C$6:$C$12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 (12 mayo)</c:v>
                </c:pt>
              </c:strCache>
            </c:strRef>
          </c:cat>
          <c:val>
            <c:numRef>
              <c:f>PPL!$D$6:$D$12</c:f>
              <c:numCache>
                <c:formatCode>General</c:formatCode>
                <c:ptCount val="7"/>
                <c:pt idx="0">
                  <c:v>17452</c:v>
                </c:pt>
                <c:pt idx="1">
                  <c:v>25900</c:v>
                </c:pt>
                <c:pt idx="2">
                  <c:v>30564</c:v>
                </c:pt>
                <c:pt idx="3">
                  <c:v>22232</c:v>
                </c:pt>
                <c:pt idx="4">
                  <c:v>28592</c:v>
                </c:pt>
                <c:pt idx="5">
                  <c:v>32477</c:v>
                </c:pt>
                <c:pt idx="6">
                  <c:v>17695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11-474A-84A8-55C7D192C57C}"/>
            </c:ext>
          </c:extLst>
        </c:ser>
        <c:ser>
          <c:idx val="1"/>
          <c:order val="1"/>
          <c:tx>
            <c:strRef>
              <c:f>PPL!$E$5</c:f>
              <c:strCache>
                <c:ptCount val="1"/>
                <c:pt idx="0">
                  <c:v>Total Xpert realizados a PPL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PPL!$C$6:$C$12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 (12 mayo)</c:v>
                </c:pt>
              </c:strCache>
            </c:strRef>
          </c:cat>
          <c:val>
            <c:numRef>
              <c:f>PPL!$E$6:$E$12</c:f>
              <c:numCache>
                <c:formatCode>General</c:formatCode>
                <c:ptCount val="7"/>
                <c:pt idx="0">
                  <c:v>10294</c:v>
                </c:pt>
                <c:pt idx="1">
                  <c:v>17693</c:v>
                </c:pt>
                <c:pt idx="2">
                  <c:v>20167</c:v>
                </c:pt>
                <c:pt idx="3">
                  <c:v>17032</c:v>
                </c:pt>
                <c:pt idx="4">
                  <c:v>17042</c:v>
                </c:pt>
                <c:pt idx="5">
                  <c:v>17672</c:v>
                </c:pt>
                <c:pt idx="6">
                  <c:v>10594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11-474A-84A8-55C7D192C57C}"/>
            </c:ext>
          </c:extLst>
        </c:ser>
        <c:ser>
          <c:idx val="2"/>
          <c:order val="2"/>
          <c:tx>
            <c:strRef>
              <c:f>PPL!$F$5</c:f>
              <c:strCache>
                <c:ptCount val="1"/>
                <c:pt idx="0">
                  <c:v>CMTB no detectado (Negativos)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PPL!$C$6:$C$12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 (12 mayo)</c:v>
                </c:pt>
              </c:strCache>
            </c:strRef>
          </c:cat>
          <c:val>
            <c:numRef>
              <c:f>PPL!$F$6:$F$12</c:f>
              <c:numCache>
                <c:formatCode>General</c:formatCode>
                <c:ptCount val="7"/>
                <c:pt idx="0">
                  <c:v>8002</c:v>
                </c:pt>
                <c:pt idx="1">
                  <c:v>15081</c:v>
                </c:pt>
                <c:pt idx="2">
                  <c:v>18004</c:v>
                </c:pt>
                <c:pt idx="3">
                  <c:v>15739</c:v>
                </c:pt>
                <c:pt idx="4">
                  <c:v>15876</c:v>
                </c:pt>
                <c:pt idx="5">
                  <c:v>16633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11-474A-84A8-55C7D192C57C}"/>
            </c:ext>
          </c:extLst>
        </c:ser>
        <c:ser>
          <c:idx val="3"/>
          <c:order val="3"/>
          <c:tx>
            <c:strRef>
              <c:f>PPL!$G$5</c:f>
              <c:strCache>
                <c:ptCount val="1"/>
                <c:pt idx="0">
                  <c:v>CMTB detectado (Positivos)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trendline>
            <c:spPr>
              <a:ln w="31750"/>
            </c:spPr>
            <c:trendlineType val="linear"/>
            <c:dispRSqr val="0"/>
            <c:dispEq val="0"/>
          </c:trendline>
          <c:cat>
            <c:strRef>
              <c:f>PPL!$C$6:$C$12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 (12 mayo)</c:v>
                </c:pt>
              </c:strCache>
            </c:strRef>
          </c:cat>
          <c:val>
            <c:numRef>
              <c:f>PPL!$G$6:$G$12</c:f>
              <c:numCache>
                <c:formatCode>General</c:formatCode>
                <c:ptCount val="7"/>
                <c:pt idx="0">
                  <c:v>1866</c:v>
                </c:pt>
                <c:pt idx="1">
                  <c:v>2228</c:v>
                </c:pt>
                <c:pt idx="2">
                  <c:v>1535</c:v>
                </c:pt>
                <c:pt idx="3">
                  <c:v>1045</c:v>
                </c:pt>
                <c:pt idx="4">
                  <c:v>718</c:v>
                </c:pt>
                <c:pt idx="5">
                  <c:v>1039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11-474A-84A8-55C7D192C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487968"/>
        <c:axId val="1"/>
      </c:barChart>
      <c:catAx>
        <c:axId val="33948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9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9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394879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0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9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65755053507728"/>
          <c:y val="7.0663811563169171E-2"/>
          <c:w val="0.73840665873959577"/>
          <c:h val="0.7109207708779443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CASOS TB</c:v>
                </c:pt>
              </c:strCache>
            </c:strRef>
          </c:tx>
          <c:spPr>
            <a:solidFill>
              <a:srgbClr val="FF0000">
                <a:alpha val="29000"/>
              </a:srgbClr>
            </a:solidFill>
            <a:ln w="13292">
              <a:solidFill>
                <a:srgbClr val="FF0000">
                  <a:alpha val="31000"/>
                </a:srgbClr>
              </a:solidFill>
              <a:prstDash val="solid"/>
            </a:ln>
          </c:spPr>
          <c:invertIfNegative val="0"/>
          <c:cat>
            <c:strRef>
              <c:f>Sheet1!$B$1:$N$1</c:f>
              <c:strCache>
                <c:ptCount val="13"/>
                <c:pt idx="0">
                  <c:v>Año 2010</c:v>
                </c:pt>
                <c:pt idx="1">
                  <c:v>Año 2011</c:v>
                </c:pt>
                <c:pt idx="2">
                  <c:v>Año 2012</c:v>
                </c:pt>
                <c:pt idx="3">
                  <c:v>Año 2013</c:v>
                </c:pt>
                <c:pt idx="4">
                  <c:v>Año 2014</c:v>
                </c:pt>
                <c:pt idx="5">
                  <c:v>Año 2015</c:v>
                </c:pt>
                <c:pt idx="6">
                  <c:v>Año 2016</c:v>
                </c:pt>
                <c:pt idx="7">
                  <c:v>Año 2017</c:v>
                </c:pt>
                <c:pt idx="8">
                  <c:v>Año 2018</c:v>
                </c:pt>
                <c:pt idx="9">
                  <c:v>Año 2019</c:v>
                </c:pt>
                <c:pt idx="10">
                  <c:v>Año 2020</c:v>
                </c:pt>
                <c:pt idx="11">
                  <c:v>Año 2021</c:v>
                </c:pt>
                <c:pt idx="12">
                  <c:v>Año 2022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1700</c:v>
                </c:pt>
                <c:pt idx="1">
                  <c:v>1896</c:v>
                </c:pt>
                <c:pt idx="2">
                  <c:v>2053</c:v>
                </c:pt>
                <c:pt idx="3">
                  <c:v>2176</c:v>
                </c:pt>
                <c:pt idx="4">
                  <c:v>2206</c:v>
                </c:pt>
                <c:pt idx="5">
                  <c:v>2452</c:v>
                </c:pt>
                <c:pt idx="6">
                  <c:v>3034</c:v>
                </c:pt>
                <c:pt idx="7">
                  <c:v>3666</c:v>
                </c:pt>
                <c:pt idx="8">
                  <c:v>3615</c:v>
                </c:pt>
                <c:pt idx="9">
                  <c:v>3009</c:v>
                </c:pt>
                <c:pt idx="10">
                  <c:v>2042</c:v>
                </c:pt>
                <c:pt idx="11">
                  <c:v>1941</c:v>
                </c:pt>
                <c:pt idx="12">
                  <c:v>2517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F2-4958-B610-8F5230B0DAF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CASOS TB/VIH</c:v>
                </c:pt>
              </c:strCache>
            </c:strRef>
          </c:tx>
          <c:spPr>
            <a:solidFill>
              <a:srgbClr val="FFFF00"/>
            </a:solidFill>
            <a:ln w="3323">
              <a:solidFill>
                <a:srgbClr val="33CCCC"/>
              </a:solidFill>
              <a:prstDash val="solid"/>
            </a:ln>
          </c:spPr>
          <c:invertIfNegative val="0"/>
          <c:cat>
            <c:strRef>
              <c:f>Sheet1!$B$1:$N$1</c:f>
              <c:strCache>
                <c:ptCount val="13"/>
                <c:pt idx="0">
                  <c:v>Año 2010</c:v>
                </c:pt>
                <c:pt idx="1">
                  <c:v>Año 2011</c:v>
                </c:pt>
                <c:pt idx="2">
                  <c:v>Año 2012</c:v>
                </c:pt>
                <c:pt idx="3">
                  <c:v>Año 2013</c:v>
                </c:pt>
                <c:pt idx="4">
                  <c:v>Año 2014</c:v>
                </c:pt>
                <c:pt idx="5">
                  <c:v>Año 2015</c:v>
                </c:pt>
                <c:pt idx="6">
                  <c:v>Año 2016</c:v>
                </c:pt>
                <c:pt idx="7">
                  <c:v>Año 2017</c:v>
                </c:pt>
                <c:pt idx="8">
                  <c:v>Año 2018</c:v>
                </c:pt>
                <c:pt idx="9">
                  <c:v>Año 2019</c:v>
                </c:pt>
                <c:pt idx="10">
                  <c:v>Año 2020</c:v>
                </c:pt>
                <c:pt idx="11">
                  <c:v>Año 2021</c:v>
                </c:pt>
                <c:pt idx="12">
                  <c:v>Año 2022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13"/>
                <c:pt idx="0">
                  <c:v>180</c:v>
                </c:pt>
                <c:pt idx="1">
                  <c:v>194</c:v>
                </c:pt>
                <c:pt idx="2">
                  <c:v>214</c:v>
                </c:pt>
                <c:pt idx="3">
                  <c:v>203</c:v>
                </c:pt>
                <c:pt idx="4">
                  <c:v>203</c:v>
                </c:pt>
                <c:pt idx="5">
                  <c:v>182</c:v>
                </c:pt>
                <c:pt idx="6">
                  <c:v>201</c:v>
                </c:pt>
                <c:pt idx="7">
                  <c:v>169</c:v>
                </c:pt>
                <c:pt idx="8">
                  <c:v>209</c:v>
                </c:pt>
                <c:pt idx="9">
                  <c:v>185</c:v>
                </c:pt>
                <c:pt idx="10">
                  <c:v>123</c:v>
                </c:pt>
                <c:pt idx="11">
                  <c:v>126</c:v>
                </c:pt>
                <c:pt idx="12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F2-4958-B610-8F5230B0D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6827008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% Coinfección TB/VIH</c:v>
                </c:pt>
              </c:strCache>
            </c:strRef>
          </c:tx>
          <c:spPr>
            <a:ln w="13292">
              <a:solidFill>
                <a:srgbClr val="0000FF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strRef>
              <c:f>Sheet1!$B$1:$N$1</c:f>
              <c:strCache>
                <c:ptCount val="13"/>
                <c:pt idx="0">
                  <c:v>Año 2010</c:v>
                </c:pt>
                <c:pt idx="1">
                  <c:v>Año 2011</c:v>
                </c:pt>
                <c:pt idx="2">
                  <c:v>Año 2012</c:v>
                </c:pt>
                <c:pt idx="3">
                  <c:v>Año 2013</c:v>
                </c:pt>
                <c:pt idx="4">
                  <c:v>Año 2014</c:v>
                </c:pt>
                <c:pt idx="5">
                  <c:v>Año 2015</c:v>
                </c:pt>
                <c:pt idx="6">
                  <c:v>Año 2016</c:v>
                </c:pt>
                <c:pt idx="7">
                  <c:v>Año 2017</c:v>
                </c:pt>
                <c:pt idx="8">
                  <c:v>Año 2018</c:v>
                </c:pt>
                <c:pt idx="9">
                  <c:v>Año 2019</c:v>
                </c:pt>
                <c:pt idx="10">
                  <c:v>Año 2020</c:v>
                </c:pt>
                <c:pt idx="11">
                  <c:v>Año 2021</c:v>
                </c:pt>
                <c:pt idx="12">
                  <c:v>Año 2022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3"/>
                <c:pt idx="0">
                  <c:v>10.6</c:v>
                </c:pt>
                <c:pt idx="1">
                  <c:v>10.199999999999999</c:v>
                </c:pt>
                <c:pt idx="2">
                  <c:v>10.4</c:v>
                </c:pt>
                <c:pt idx="3">
                  <c:v>9.3000000000000007</c:v>
                </c:pt>
                <c:pt idx="4">
                  <c:v>9.1999999999999993</c:v>
                </c:pt>
                <c:pt idx="5">
                  <c:v>7.4</c:v>
                </c:pt>
                <c:pt idx="6">
                  <c:v>6.6</c:v>
                </c:pt>
                <c:pt idx="7">
                  <c:v>4.5999999999999996</c:v>
                </c:pt>
                <c:pt idx="8">
                  <c:v>5.8</c:v>
                </c:pt>
                <c:pt idx="9">
                  <c:v>6.1</c:v>
                </c:pt>
                <c:pt idx="10">
                  <c:v>6</c:v>
                </c:pt>
                <c:pt idx="11">
                  <c:v>6.5</c:v>
                </c:pt>
                <c:pt idx="12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F2-4958-B610-8F5230B0D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80682700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SV"/>
          </a:p>
        </c:txPr>
        <c:crossAx val="1"/>
        <c:crosses val="autoZero"/>
        <c:auto val="0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323">
              <a:solidFill>
                <a:schemeClr val="bg2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3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SV"/>
                  <a:t>Casos</a:t>
                </a:r>
              </a:p>
            </c:rich>
          </c:tx>
          <c:layout>
            <c:manualLayout>
              <c:xMode val="edge"/>
              <c:yMode val="edge"/>
              <c:x val="8.6801486209172191E-2"/>
              <c:y val="0.44325496219826654"/>
            </c:manualLayout>
          </c:layout>
          <c:overlay val="0"/>
          <c:spPr>
            <a:noFill/>
            <a:ln w="26584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132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42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s-SV"/>
          </a:p>
        </c:txPr>
        <c:crossAx val="806827008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83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SV"/>
                  <a:t>Porcentaje(%)</a:t>
                </a:r>
              </a:p>
            </c:rich>
          </c:tx>
          <c:layout>
            <c:manualLayout>
              <c:xMode val="edge"/>
              <c:yMode val="edge"/>
              <c:x val="0.94292510795507611"/>
              <c:y val="0.37687373436844124"/>
            </c:manualLayout>
          </c:layout>
          <c:overlay val="0"/>
          <c:spPr>
            <a:noFill/>
            <a:ln w="26584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132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42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s-SV"/>
          </a:p>
        </c:txPr>
        <c:crossAx val="3"/>
        <c:crosses val="max"/>
        <c:crossBetween val="between"/>
      </c:valAx>
      <c:dTable>
        <c:showHorzBorder val="1"/>
        <c:showVertBorder val="1"/>
        <c:showOutline val="1"/>
        <c:showKeys val="1"/>
        <c:spPr>
          <a:ln w="13292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83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s-SV"/>
          </a:p>
        </c:txPr>
      </c:dTable>
      <c:spPr>
        <a:noFill/>
        <a:ln w="3323">
          <a:solidFill>
            <a:srgbClr val="969696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SV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34352DC-8E49-5678-0B40-E1FD222046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75C738-4DB3-62CD-BC19-B69029D9ED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B59E4-07CB-488B-83B6-05643CCC8A5F}" type="datetimeFigureOut">
              <a:rPr lang="es-SV" smtClean="0"/>
              <a:t>29/5/2023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A0F9CF-FD12-DD07-924F-A9BFCED3B2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9DC4FB-AB0F-8A01-1E3A-D250B4E808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D37DA-93F0-4A3B-8C70-A78C927B28F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0066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4A9FF-4355-443B-8A0C-F9FAF2A4913E}" type="datetimeFigureOut">
              <a:rPr lang="es-SV" smtClean="0"/>
              <a:t>29/5/2023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61AD7-9373-4D88-B7E3-407737A16E4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922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imagen de diapositiva 1">
            <a:extLst>
              <a:ext uri="{FF2B5EF4-FFF2-40B4-BE49-F238E27FC236}">
                <a16:creationId xmlns:a16="http://schemas.microsoft.com/office/drawing/2014/main" id="{08E62EF9-C6BC-88EF-FFA7-CD2FDF560A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Marcador de notas 2">
            <a:extLst>
              <a:ext uri="{FF2B5EF4-FFF2-40B4-BE49-F238E27FC236}">
                <a16:creationId xmlns:a16="http://schemas.microsoft.com/office/drawing/2014/main" id="{036206A3-A44D-7837-A726-E8CD1D3EB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15364" name="Marcador de número de diapositiva 3">
            <a:extLst>
              <a:ext uri="{FF2B5EF4-FFF2-40B4-BE49-F238E27FC236}">
                <a16:creationId xmlns:a16="http://schemas.microsoft.com/office/drawing/2014/main" id="{E4E7487F-3940-F711-2283-8C33C80EFE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7D692B-E5F1-4759-872F-4625D1421786}" type="slidenum">
              <a:rPr lang="es-ES" altLang="es-SV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s-ES" altLang="es-SV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>
            <a:extLst>
              <a:ext uri="{FF2B5EF4-FFF2-40B4-BE49-F238E27FC236}">
                <a16:creationId xmlns:a16="http://schemas.microsoft.com/office/drawing/2014/main" id="{C86CD2CA-AE2D-6C56-B846-955AAC143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>
            <a:extLst>
              <a:ext uri="{FF2B5EF4-FFF2-40B4-BE49-F238E27FC236}">
                <a16:creationId xmlns:a16="http://schemas.microsoft.com/office/drawing/2014/main" id="{0F7C4B84-257F-0560-2850-8AE6CB8B65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20484" name="3 Marcador de número de diapositiva">
            <a:extLst>
              <a:ext uri="{FF2B5EF4-FFF2-40B4-BE49-F238E27FC236}">
                <a16:creationId xmlns:a16="http://schemas.microsoft.com/office/drawing/2014/main" id="{B47C761D-077F-720C-534C-E976C08CEE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F65173-B628-4526-B54C-31AC8270AD4F}" type="slidenum">
              <a:rPr lang="es-SV" altLang="es-ES" smtClean="0"/>
              <a:pPr>
                <a:spcBef>
                  <a:spcPct val="0"/>
                </a:spcBef>
              </a:pPr>
              <a:t>7</a:t>
            </a:fld>
            <a:endParaRPr lang="es-SV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 descr="Resultado de imagen para fin de la tb">
            <a:extLst>
              <a:ext uri="{FF2B5EF4-FFF2-40B4-BE49-F238E27FC236}">
                <a16:creationId xmlns:a16="http://schemas.microsoft.com/office/drawing/2014/main" id="{5B39C36B-9549-4E83-8C53-88939ECFCE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" y="1588"/>
            <a:ext cx="728781" cy="6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86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ángulo 6"/>
          <p:cNvSpPr/>
          <p:nvPr userDrawn="1"/>
        </p:nvSpPr>
        <p:spPr>
          <a:xfrm rot="16200000">
            <a:off x="5766597" y="432595"/>
            <a:ext cx="65881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6235246"/>
            <a:ext cx="1155790" cy="586696"/>
          </a:xfrm>
          <a:prstGeom prst="rect">
            <a:avLst/>
          </a:prstGeom>
        </p:spPr>
      </p:pic>
      <p:pic>
        <p:nvPicPr>
          <p:cNvPr id="10" name="Imagen 9" descr="Resultado de imagen para fin de la tb">
            <a:extLst>
              <a:ext uri="{FF2B5EF4-FFF2-40B4-BE49-F238E27FC236}">
                <a16:creationId xmlns:a16="http://schemas.microsoft.com/office/drawing/2014/main" id="{B3D25564-EDCD-4C27-9904-AB370B2CDB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" y="1588"/>
            <a:ext cx="728781" cy="6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Vista previa de imagen">
            <a:extLst>
              <a:ext uri="{FF2B5EF4-FFF2-40B4-BE49-F238E27FC236}">
                <a16:creationId xmlns:a16="http://schemas.microsoft.com/office/drawing/2014/main" id="{52BFC6C3-2FE4-0175-0E3F-B3B7D3CCD3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6" y="6235246"/>
            <a:ext cx="1151467" cy="5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81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ángulo 6"/>
          <p:cNvSpPr/>
          <p:nvPr userDrawn="1"/>
        </p:nvSpPr>
        <p:spPr>
          <a:xfrm rot="16200000">
            <a:off x="5766597" y="432595"/>
            <a:ext cx="65881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6235246"/>
            <a:ext cx="1155790" cy="586696"/>
          </a:xfrm>
          <a:prstGeom prst="rect">
            <a:avLst/>
          </a:prstGeom>
        </p:spPr>
      </p:pic>
      <p:pic>
        <p:nvPicPr>
          <p:cNvPr id="10" name="Imagen 9" descr="Resultado de imagen para fin de la tb">
            <a:extLst>
              <a:ext uri="{FF2B5EF4-FFF2-40B4-BE49-F238E27FC236}">
                <a16:creationId xmlns:a16="http://schemas.microsoft.com/office/drawing/2014/main" id="{EA9AADD8-9F98-4109-BF80-0A0554292A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" y="1588"/>
            <a:ext cx="728781" cy="6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Vista previa de imagen">
            <a:extLst>
              <a:ext uri="{FF2B5EF4-FFF2-40B4-BE49-F238E27FC236}">
                <a16:creationId xmlns:a16="http://schemas.microsoft.com/office/drawing/2014/main" id="{A2572E7E-4CE6-0EC6-3790-0479A9CE7A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6" y="6235246"/>
            <a:ext cx="1151467" cy="5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79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5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 rot="5400000">
            <a:off x="5755482" y="421481"/>
            <a:ext cx="681038" cy="12192001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6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85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97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389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34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877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4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 rot="16200000">
            <a:off x="5766597" y="432595"/>
            <a:ext cx="65881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5824" y="7937476"/>
            <a:ext cx="993141" cy="4571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8421" y="3246104"/>
            <a:ext cx="4115157" cy="36579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6235246"/>
            <a:ext cx="1155790" cy="586696"/>
          </a:xfrm>
          <a:prstGeom prst="rect">
            <a:avLst/>
          </a:prstGeom>
        </p:spPr>
      </p:pic>
      <p:pic>
        <p:nvPicPr>
          <p:cNvPr id="11" name="Imagen 10" descr="Resultado de imagen para fin de la tb">
            <a:extLst>
              <a:ext uri="{FF2B5EF4-FFF2-40B4-BE49-F238E27FC236}">
                <a16:creationId xmlns:a16="http://schemas.microsoft.com/office/drawing/2014/main" id="{67028C65-F5EE-4730-9ED6-5E6A39674F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" y="1588"/>
            <a:ext cx="728781" cy="6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Vista previa de imagen">
            <a:extLst>
              <a:ext uri="{FF2B5EF4-FFF2-40B4-BE49-F238E27FC236}">
                <a16:creationId xmlns:a16="http://schemas.microsoft.com/office/drawing/2014/main" id="{671EB279-4ABD-1373-D91E-1A910503BC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6" y="6235246"/>
            <a:ext cx="1151467" cy="5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827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11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49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52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609600" y="1600203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es-SV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824849-88AE-06DA-863A-9C6033177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AB9F3F-E3E0-76ED-61A7-B18561DD97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F31039-E979-CF88-88D8-EA7918C23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EE17D-9FA3-42F5-A915-E1BE5B285491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57886233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21020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608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ángulo 6"/>
          <p:cNvSpPr/>
          <p:nvPr userDrawn="1"/>
        </p:nvSpPr>
        <p:spPr>
          <a:xfrm rot="16200000">
            <a:off x="5766597" y="432595"/>
            <a:ext cx="65881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6235246"/>
            <a:ext cx="1155790" cy="586696"/>
          </a:xfrm>
          <a:prstGeom prst="rect">
            <a:avLst/>
          </a:prstGeom>
        </p:spPr>
      </p:pic>
      <p:pic>
        <p:nvPicPr>
          <p:cNvPr id="10" name="Imagen 9" descr="Resultado de imagen para fin de la tb">
            <a:extLst>
              <a:ext uri="{FF2B5EF4-FFF2-40B4-BE49-F238E27FC236}">
                <a16:creationId xmlns:a16="http://schemas.microsoft.com/office/drawing/2014/main" id="{9BD40D4C-79D4-426C-BECA-3D3894A814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" y="1588"/>
            <a:ext cx="728781" cy="6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Vista previa de imagen">
            <a:extLst>
              <a:ext uri="{FF2B5EF4-FFF2-40B4-BE49-F238E27FC236}">
                <a16:creationId xmlns:a16="http://schemas.microsoft.com/office/drawing/2014/main" id="{98048C4A-A975-39A5-8EA9-6B2A902080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6" y="6235246"/>
            <a:ext cx="1151467" cy="5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84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ángulo 7"/>
          <p:cNvSpPr/>
          <p:nvPr userDrawn="1"/>
        </p:nvSpPr>
        <p:spPr>
          <a:xfrm rot="16200000">
            <a:off x="5766597" y="432595"/>
            <a:ext cx="65881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6235246"/>
            <a:ext cx="1155790" cy="586696"/>
          </a:xfrm>
          <a:prstGeom prst="rect">
            <a:avLst/>
          </a:prstGeom>
        </p:spPr>
      </p:pic>
      <p:pic>
        <p:nvPicPr>
          <p:cNvPr id="11" name="Imagen 10" descr="Resultado de imagen para fin de la tb">
            <a:extLst>
              <a:ext uri="{FF2B5EF4-FFF2-40B4-BE49-F238E27FC236}">
                <a16:creationId xmlns:a16="http://schemas.microsoft.com/office/drawing/2014/main" id="{77E1B308-9A60-404F-9CDA-352EAD08BE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" y="1588"/>
            <a:ext cx="728781" cy="6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Vista previa de imagen">
            <a:extLst>
              <a:ext uri="{FF2B5EF4-FFF2-40B4-BE49-F238E27FC236}">
                <a16:creationId xmlns:a16="http://schemas.microsoft.com/office/drawing/2014/main" id="{E54D81A2-15C0-F006-2BD1-0DB8E7CC25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6" y="6235246"/>
            <a:ext cx="1151467" cy="5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2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ángulo 9"/>
          <p:cNvSpPr/>
          <p:nvPr userDrawn="1"/>
        </p:nvSpPr>
        <p:spPr>
          <a:xfrm rot="16200000">
            <a:off x="5766597" y="432595"/>
            <a:ext cx="65881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6235246"/>
            <a:ext cx="1155790" cy="586696"/>
          </a:xfrm>
          <a:prstGeom prst="rect">
            <a:avLst/>
          </a:prstGeom>
        </p:spPr>
      </p:pic>
      <p:pic>
        <p:nvPicPr>
          <p:cNvPr id="12" name="Imagen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227" y="6286903"/>
            <a:ext cx="1063171" cy="483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 descr="Resultado de imagen para fin de la tb">
            <a:extLst>
              <a:ext uri="{FF2B5EF4-FFF2-40B4-BE49-F238E27FC236}">
                <a16:creationId xmlns:a16="http://schemas.microsoft.com/office/drawing/2014/main" id="{0BDE4E4B-BAF1-41AE-BDBA-031B51D991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" y="1588"/>
            <a:ext cx="728781" cy="6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40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ángulo 5"/>
          <p:cNvSpPr/>
          <p:nvPr userDrawn="1"/>
        </p:nvSpPr>
        <p:spPr>
          <a:xfrm rot="16200000">
            <a:off x="5766597" y="432595"/>
            <a:ext cx="65881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6235246"/>
            <a:ext cx="1155790" cy="586696"/>
          </a:xfrm>
          <a:prstGeom prst="rect">
            <a:avLst/>
          </a:prstGeom>
        </p:spPr>
      </p:pic>
      <p:pic>
        <p:nvPicPr>
          <p:cNvPr id="9" name="Imagen 8" descr="Resultado de imagen para fin de la tb">
            <a:extLst>
              <a:ext uri="{FF2B5EF4-FFF2-40B4-BE49-F238E27FC236}">
                <a16:creationId xmlns:a16="http://schemas.microsoft.com/office/drawing/2014/main" id="{A432808D-E1B8-4E08-9662-DEA770F729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" y="1588"/>
            <a:ext cx="728781" cy="6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Vista previa de imagen">
            <a:extLst>
              <a:ext uri="{FF2B5EF4-FFF2-40B4-BE49-F238E27FC236}">
                <a16:creationId xmlns:a16="http://schemas.microsoft.com/office/drawing/2014/main" id="{7BEA225E-1D0A-16C9-352B-A60D311805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6" y="6235246"/>
            <a:ext cx="1151467" cy="5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34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ángulo 4"/>
          <p:cNvSpPr/>
          <p:nvPr userDrawn="1"/>
        </p:nvSpPr>
        <p:spPr>
          <a:xfrm rot="16200000">
            <a:off x="5766597" y="432595"/>
            <a:ext cx="65881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6235246"/>
            <a:ext cx="1155790" cy="586696"/>
          </a:xfrm>
          <a:prstGeom prst="rect">
            <a:avLst/>
          </a:prstGeom>
        </p:spPr>
      </p:pic>
      <p:pic>
        <p:nvPicPr>
          <p:cNvPr id="9" name="Picture 4" descr="Vista previa de imagen">
            <a:extLst>
              <a:ext uri="{FF2B5EF4-FFF2-40B4-BE49-F238E27FC236}">
                <a16:creationId xmlns:a16="http://schemas.microsoft.com/office/drawing/2014/main" id="{1C257B79-CF2F-0571-67AA-02643EDD5C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6" y="6235246"/>
            <a:ext cx="1151467" cy="5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1" descr="header_seal_MINSAL">
            <a:extLst>
              <a:ext uri="{FF2B5EF4-FFF2-40B4-BE49-F238E27FC236}">
                <a16:creationId xmlns:a16="http://schemas.microsoft.com/office/drawing/2014/main" id="{7CF8FE43-4D3B-26D1-008B-A68546C8A0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0638"/>
            <a:ext cx="12827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2">
            <a:extLst>
              <a:ext uri="{FF2B5EF4-FFF2-40B4-BE49-F238E27FC236}">
                <a16:creationId xmlns:a16="http://schemas.microsoft.com/office/drawing/2014/main" id="{51A85F44-952C-071E-BCA1-F96EEDD02D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6" y="136523"/>
            <a:ext cx="126047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25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ángulo 7"/>
          <p:cNvSpPr/>
          <p:nvPr userDrawn="1"/>
        </p:nvSpPr>
        <p:spPr>
          <a:xfrm rot="16200000">
            <a:off x="5766597" y="432595"/>
            <a:ext cx="65881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6235246"/>
            <a:ext cx="1155790" cy="586696"/>
          </a:xfrm>
          <a:prstGeom prst="rect">
            <a:avLst/>
          </a:prstGeom>
        </p:spPr>
      </p:pic>
      <p:pic>
        <p:nvPicPr>
          <p:cNvPr id="11" name="Imagen 10" descr="Resultado de imagen para fin de la tb">
            <a:extLst>
              <a:ext uri="{FF2B5EF4-FFF2-40B4-BE49-F238E27FC236}">
                <a16:creationId xmlns:a16="http://schemas.microsoft.com/office/drawing/2014/main" id="{AF61F36B-BFDE-4A5D-BC8F-E615929EE6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" y="1588"/>
            <a:ext cx="728781" cy="6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Vista previa de imagen">
            <a:extLst>
              <a:ext uri="{FF2B5EF4-FFF2-40B4-BE49-F238E27FC236}">
                <a16:creationId xmlns:a16="http://schemas.microsoft.com/office/drawing/2014/main" id="{1A8FAE9F-B5FA-BDB5-F954-507E45B843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6" y="6235246"/>
            <a:ext cx="1151467" cy="5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04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ángulo 7"/>
          <p:cNvSpPr/>
          <p:nvPr userDrawn="1"/>
        </p:nvSpPr>
        <p:spPr>
          <a:xfrm rot="16200000">
            <a:off x="5766597" y="432595"/>
            <a:ext cx="65881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6235246"/>
            <a:ext cx="1155790" cy="586696"/>
          </a:xfrm>
          <a:prstGeom prst="rect">
            <a:avLst/>
          </a:prstGeom>
        </p:spPr>
      </p:pic>
      <p:pic>
        <p:nvPicPr>
          <p:cNvPr id="11" name="Imagen 10" descr="Resultado de imagen para fin de la tb">
            <a:extLst>
              <a:ext uri="{FF2B5EF4-FFF2-40B4-BE49-F238E27FC236}">
                <a16:creationId xmlns:a16="http://schemas.microsoft.com/office/drawing/2014/main" id="{349626F9-FD78-4F63-9E15-843B9B1003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" y="1588"/>
            <a:ext cx="728781" cy="6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Vista previa de imagen">
            <a:extLst>
              <a:ext uri="{FF2B5EF4-FFF2-40B4-BE49-F238E27FC236}">
                <a16:creationId xmlns:a16="http://schemas.microsoft.com/office/drawing/2014/main" id="{13E3E0CE-9212-59BE-539E-74DFFD1DCE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6" y="6235246"/>
            <a:ext cx="1151467" cy="5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95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71EC39-6FBB-44DE-A8A2-819E73D35477}" type="datetimeFigureOut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29/5/2023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1C1C8A-A3BD-412E-AD11-8CFD26E30B40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ángulo 6"/>
          <p:cNvSpPr/>
          <p:nvPr userDrawn="1"/>
        </p:nvSpPr>
        <p:spPr>
          <a:xfrm rot="16200000">
            <a:off x="5766597" y="432595"/>
            <a:ext cx="65881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6235246"/>
            <a:ext cx="1155790" cy="586696"/>
          </a:xfrm>
          <a:prstGeom prst="rect">
            <a:avLst/>
          </a:prstGeom>
        </p:spPr>
      </p:pic>
      <p:pic>
        <p:nvPicPr>
          <p:cNvPr id="10" name="Imagen 9" descr="Resultado de imagen para fin de la tb">
            <a:extLst>
              <a:ext uri="{FF2B5EF4-FFF2-40B4-BE49-F238E27FC236}">
                <a16:creationId xmlns:a16="http://schemas.microsoft.com/office/drawing/2014/main" id="{C838A59E-1A90-4D69-A028-B7EC904EDE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" y="1588"/>
            <a:ext cx="728781" cy="6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Vista previa de imagen">
            <a:extLst>
              <a:ext uri="{FF2B5EF4-FFF2-40B4-BE49-F238E27FC236}">
                <a16:creationId xmlns:a16="http://schemas.microsoft.com/office/drawing/2014/main" id="{2E81C215-C244-D6BF-879B-8052531880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66" y="6235246"/>
            <a:ext cx="1151467" cy="5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7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39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209800" y="654427"/>
            <a:ext cx="7772400" cy="706942"/>
          </a:xfrm>
        </p:spPr>
        <p:txBody>
          <a:bodyPr>
            <a:noAutofit/>
          </a:bodyPr>
          <a:lstStyle/>
          <a:p>
            <a:br>
              <a:rPr lang="es-SV" sz="2400" dirty="0">
                <a:solidFill>
                  <a:srgbClr val="F5F5F5"/>
                </a:solidFill>
              </a:rPr>
            </a:br>
            <a:endParaRPr lang="es-SV" sz="2400" dirty="0">
              <a:solidFill>
                <a:srgbClr val="F5F5F5"/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1026" name="Picture 2" descr="http://www.salud.gob.sv/archivos/pdf/plantillas_institucionales/logos-minsal-062019/logos_minsal_062019-White_transparente_2536x128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-6838"/>
            <a:ext cx="1908820" cy="96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3"/>
          <p:cNvSpPr txBox="1">
            <a:spLocks/>
          </p:cNvSpPr>
          <p:nvPr/>
        </p:nvSpPr>
        <p:spPr>
          <a:xfrm>
            <a:off x="2209800" y="4962445"/>
            <a:ext cx="7772400" cy="3995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s-SV" sz="2400" dirty="0">
              <a:solidFill>
                <a:srgbClr val="F5F5F5"/>
              </a:solidFill>
              <a:latin typeface="Copperplate Gothic Light" panose="020E0507020206020404" pitchFamily="34" charset="0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2362200" y="5132717"/>
            <a:ext cx="7772400" cy="9055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s-SV" sz="1800" dirty="0">
              <a:solidFill>
                <a:srgbClr val="F5F5F5"/>
              </a:solidFill>
              <a:latin typeface="Copperplate Gothic Light" panose="020E0507020206020404" pitchFamily="34" charset="0"/>
            </a:endParaRPr>
          </a:p>
          <a:p>
            <a:pPr>
              <a:defRPr/>
            </a:pPr>
            <a:r>
              <a:rPr lang="es-SV" sz="1800" dirty="0">
                <a:solidFill>
                  <a:srgbClr val="F5F5F5"/>
                </a:solidFill>
                <a:latin typeface="Copperplate Gothic Light" panose="020E0507020206020404" pitchFamily="34" charset="0"/>
              </a:rPr>
              <a:t>DR. JULIO GARAY RAMOS</a:t>
            </a:r>
          </a:p>
          <a:p>
            <a:pPr>
              <a:defRPr/>
            </a:pPr>
            <a:r>
              <a:rPr lang="es-SV" sz="1800" dirty="0">
                <a:solidFill>
                  <a:srgbClr val="F5F5F5"/>
                </a:solidFill>
                <a:latin typeface="Copperplate Gothic Light" panose="020E0507020206020404" pitchFamily="34" charset="0"/>
              </a:rPr>
              <a:t>El Salvador mayo 2023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5333680-25A5-43CA-9553-022E212C0CE2}"/>
              </a:ext>
            </a:extLst>
          </p:cNvPr>
          <p:cNvSpPr txBox="1"/>
          <p:nvPr/>
        </p:nvSpPr>
        <p:spPr>
          <a:xfrm>
            <a:off x="741662" y="72943"/>
            <a:ext cx="107086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MINISTERIO DE SALUD</a:t>
            </a:r>
          </a:p>
          <a:p>
            <a:pPr algn="ctr"/>
            <a:r>
              <a:rPr lang="es-SV" sz="1400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UNIDAD DE PREVENCIÓN Y CONTROL DE LA TUBERCULOSIS Y</a:t>
            </a:r>
          </a:p>
          <a:p>
            <a:pPr algn="ctr"/>
            <a:r>
              <a:rPr lang="es-SV" sz="1400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 ENFERMEDADES RESPIRATORIAS </a:t>
            </a:r>
          </a:p>
        </p:txBody>
      </p:sp>
      <p:sp>
        <p:nvSpPr>
          <p:cNvPr id="3" name="3 Rectángulo">
            <a:extLst>
              <a:ext uri="{FF2B5EF4-FFF2-40B4-BE49-F238E27FC236}">
                <a16:creationId xmlns:a16="http://schemas.microsoft.com/office/drawing/2014/main" id="{EC459022-1886-05DD-5B58-E2DCF1E60117}"/>
              </a:ext>
            </a:extLst>
          </p:cNvPr>
          <p:cNvSpPr/>
          <p:nvPr/>
        </p:nvSpPr>
        <p:spPr>
          <a:xfrm>
            <a:off x="2007781" y="2672640"/>
            <a:ext cx="7974419" cy="1569660"/>
          </a:xfrm>
          <a:prstGeom prst="rect">
            <a:avLst/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SV" sz="3200" b="1" spc="-50" dirty="0">
                <a:solidFill>
                  <a:srgbClr val="000066"/>
                </a:solidFill>
                <a:latin typeface="Copperplate Gothic Light" panose="020E0507020206020404" pitchFamily="34" charset="0"/>
                <a:ea typeface="+mj-ea"/>
                <a:cs typeface="+mj-cs"/>
              </a:rPr>
              <a:t>Situación epidemiológica y operativa de la tuberculosis </a:t>
            </a:r>
          </a:p>
          <a:p>
            <a:pPr algn="ctr">
              <a:defRPr/>
            </a:pPr>
            <a:r>
              <a:rPr lang="es-SV" sz="3200" b="1" spc="-50" dirty="0">
                <a:solidFill>
                  <a:srgbClr val="000066"/>
                </a:solidFill>
                <a:latin typeface="Copperplate Gothic Light" panose="020E0507020206020404" pitchFamily="34" charset="0"/>
                <a:ea typeface="+mj-ea"/>
                <a:cs typeface="+mj-cs"/>
              </a:rPr>
              <a:t>El Salvador año 2022 – MAYO 2023</a:t>
            </a:r>
          </a:p>
        </p:txBody>
      </p:sp>
    </p:spTree>
    <p:extLst>
      <p:ext uri="{BB962C8B-B14F-4D97-AF65-F5344CB8AC3E}">
        <p14:creationId xmlns:p14="http://schemas.microsoft.com/office/powerpoint/2010/main" val="100550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3">
            <a:extLst>
              <a:ext uri="{FF2B5EF4-FFF2-40B4-BE49-F238E27FC236}">
                <a16:creationId xmlns:a16="http://schemas.microsoft.com/office/drawing/2014/main" id="{2F4B17AB-0856-7879-A6A0-08D7D76D04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681671"/>
              </p:ext>
            </p:extLst>
          </p:nvPr>
        </p:nvGraphicFramePr>
        <p:xfrm>
          <a:off x="1687514" y="974558"/>
          <a:ext cx="8980487" cy="4989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9429635" imgH="5457927" progId="MSGraph.Chart.8">
                  <p:embed followColorScheme="full"/>
                </p:oleObj>
              </mc:Choice>
              <mc:Fallback>
                <p:oleObj name="Chart" r:id="rId2" imgW="9429635" imgH="5457927" progId="MSGraph.Chart.8">
                  <p:embed followColorScheme="full"/>
                  <p:pic>
                    <p:nvPicPr>
                      <p:cNvPr id="23554" name="Object 3">
                        <a:extLst>
                          <a:ext uri="{FF2B5EF4-FFF2-40B4-BE49-F238E27FC236}">
                            <a16:creationId xmlns:a16="http://schemas.microsoft.com/office/drawing/2014/main" id="{2F4B17AB-0856-7879-A6A0-08D7D76D04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 l="4195" t="4085" r="2103" b="2956"/>
                      <a:stretch>
                        <a:fillRect/>
                      </a:stretch>
                    </p:blipFill>
                    <p:spPr bwMode="auto">
                      <a:xfrm>
                        <a:off x="1687514" y="974558"/>
                        <a:ext cx="8980487" cy="49896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2806C16-273D-D526-FF6E-5B6FCE12A5C0}"/>
              </a:ext>
            </a:extLst>
          </p:cNvPr>
          <p:cNvSpPr txBox="1">
            <a:spLocks noChangeArrowheads="1"/>
          </p:cNvSpPr>
          <p:nvPr/>
        </p:nvSpPr>
        <p:spPr>
          <a:xfrm>
            <a:off x="2206625" y="142875"/>
            <a:ext cx="7778750" cy="830997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225"/>
              </a:spcAft>
              <a:defRPr/>
            </a:pP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Tasa de mortalidad de tuberculosis</a:t>
            </a:r>
            <a:b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</a:b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estimada y notificada </a:t>
            </a:r>
            <a:b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</a:b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Años 2010-2022</a:t>
            </a:r>
            <a:endParaRPr lang="es-ES" altLang="es-SV" sz="1600" b="1" dirty="0">
              <a:solidFill>
                <a:srgbClr val="002060"/>
              </a:solidFill>
              <a:latin typeface="Copperplate Gothic Light" panose="020E0507020206020404" pitchFamily="34" charset="0"/>
              <a:ea typeface="+mn-ea"/>
              <a:cs typeface="+mn-cs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A1F3716-96D8-AEF1-4F4D-6AFE33B69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514" y="5683168"/>
            <a:ext cx="3578225" cy="196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SV" altLang="es-SV" sz="675" dirty="0">
                <a:latin typeface="Arial" panose="020B0604020202020204" pitchFamily="34" charset="0"/>
              </a:rPr>
              <a:t>Fuente: Sistema de </a:t>
            </a:r>
            <a:r>
              <a:rPr lang="es-SV" altLang="es-SV" sz="675" dirty="0" err="1">
                <a:latin typeface="Arial" panose="020B0604020202020204" pitchFamily="34" charset="0"/>
              </a:rPr>
              <a:t>Morbi</a:t>
            </a:r>
            <a:r>
              <a:rPr lang="es-SV" altLang="es-SV" sz="675" dirty="0">
                <a:latin typeface="Arial" panose="020B0604020202020204" pitchFamily="34" charset="0"/>
              </a:rPr>
              <a:t>-Mortalidad del MINSAL/ Global TB </a:t>
            </a:r>
            <a:r>
              <a:rPr lang="es-SV" altLang="es-SV" sz="675" dirty="0" err="1">
                <a:latin typeface="Arial" panose="020B0604020202020204" pitchFamily="34" charset="0"/>
              </a:rPr>
              <a:t>Report</a:t>
            </a:r>
            <a:r>
              <a:rPr lang="es-SV" altLang="es-SV" sz="675" dirty="0">
                <a:latin typeface="Arial" panose="020B0604020202020204" pitchFamily="34" charset="0"/>
              </a:rPr>
              <a:t> OMS 2022</a:t>
            </a:r>
            <a:endParaRPr lang="es-ES" altLang="es-SV" sz="675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3 Marcador de contenido">
            <a:extLst>
              <a:ext uri="{FF2B5EF4-FFF2-40B4-BE49-F238E27FC236}">
                <a16:creationId xmlns:a16="http://schemas.microsoft.com/office/drawing/2014/main" id="{8677276E-A265-0F3A-AB3C-7E86968F5EC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422327"/>
              </p:ext>
            </p:extLst>
          </p:nvPr>
        </p:nvGraphicFramePr>
        <p:xfrm>
          <a:off x="1531938" y="1049338"/>
          <a:ext cx="8624887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629612" imgH="5019811" progId="Excel.Chart.8">
                  <p:embed/>
                </p:oleObj>
              </mc:Choice>
              <mc:Fallback>
                <p:oleObj name="Chart" r:id="rId2" imgW="8629612" imgH="5019811" progId="Excel.Chart.8">
                  <p:embed/>
                  <p:pic>
                    <p:nvPicPr>
                      <p:cNvPr id="24578" name="3 Marcador de contenido">
                        <a:extLst>
                          <a:ext uri="{FF2B5EF4-FFF2-40B4-BE49-F238E27FC236}">
                            <a16:creationId xmlns:a16="http://schemas.microsoft.com/office/drawing/2014/main" id="{8677276E-A265-0F3A-AB3C-7E86968F5ECE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1049338"/>
                        <a:ext cx="8624887" cy="501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2 CuadroTexto">
            <a:extLst>
              <a:ext uri="{FF2B5EF4-FFF2-40B4-BE49-F238E27FC236}">
                <a16:creationId xmlns:a16="http://schemas.microsoft.com/office/drawing/2014/main" id="{53AD7D01-866E-003F-D7BC-1600422DA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026" y="343997"/>
            <a:ext cx="84740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SV" altLang="es-SV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curación de casos nuevos </a:t>
            </a:r>
            <a:r>
              <a:rPr lang="es-SV" altLang="es-SV" b="1" dirty="0" err="1">
                <a:solidFill>
                  <a:srgbClr val="002060"/>
                </a:solidFill>
                <a:latin typeface="Copperplate Gothic Light" panose="020E0507020206020404" pitchFamily="34" charset="0"/>
              </a:rPr>
              <a:t>tb</a:t>
            </a:r>
            <a:r>
              <a:rPr lang="es-SV" altLang="es-SV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SV" altLang="es-SV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bacteriológicamente confirmados. Años 2010 a 2021</a:t>
            </a:r>
          </a:p>
        </p:txBody>
      </p:sp>
      <p:sp>
        <p:nvSpPr>
          <p:cNvPr id="24580" name="Text Box 3">
            <a:extLst>
              <a:ext uri="{FF2B5EF4-FFF2-40B4-BE49-F238E27FC236}">
                <a16:creationId xmlns:a16="http://schemas.microsoft.com/office/drawing/2014/main" id="{E08DCE34-C9BD-A803-C2B0-B033DAC9A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413" y="5823243"/>
            <a:ext cx="20304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dirty="0">
                <a:solidFill>
                  <a:srgbClr val="000000"/>
                </a:solidFill>
                <a:latin typeface="Arial" panose="020B0604020202020204" pitchFamily="34" charset="0"/>
              </a:rPr>
              <a:t>Fuente: UPCTYER EL SALVADOR</a:t>
            </a:r>
            <a:endParaRPr lang="en-GB" altLang="es-SV" sz="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581" name="Text Box 3">
            <a:extLst>
              <a:ext uri="{FF2B5EF4-FFF2-40B4-BE49-F238E27FC236}">
                <a16:creationId xmlns:a16="http://schemas.microsoft.com/office/drawing/2014/main" id="{565723C4-C721-5CA5-7357-CD386396D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5163" y="5808662"/>
            <a:ext cx="20304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>
                <a:solidFill>
                  <a:srgbClr val="000000"/>
                </a:solidFill>
                <a:latin typeface="Arial" panose="020B0604020202020204" pitchFamily="34" charset="0"/>
              </a:rPr>
              <a:t>AÑO 2021: PRELIMINAR</a:t>
            </a:r>
            <a:endParaRPr lang="en-GB" altLang="es-SV" sz="90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080F575-67E8-C84A-6124-61CD0E9F5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5163" y="408072"/>
            <a:ext cx="8461375" cy="646331"/>
          </a:xfrm>
        </p:spPr>
        <p:txBody>
          <a:bodyPr>
            <a:spAutoFit/>
          </a:bodyPr>
          <a:lstStyle/>
          <a:p>
            <a:pPr algn="ctr">
              <a:defRPr/>
            </a:pPr>
            <a:r>
              <a:rPr lang="es-SV" altLang="es-SV" sz="1800" b="1" dirty="0">
                <a:solidFill>
                  <a:schemeClr val="accent2">
                    <a:lumMod val="75000"/>
                  </a:schemeClr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 </a:t>
            </a:r>
            <a:r>
              <a:rPr lang="es-SV" altLang="es-SV" sz="20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éxito del tratamiento de casos nuevos.</a:t>
            </a:r>
            <a:br>
              <a:rPr lang="es-SV" altLang="es-SV" sz="20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</a:br>
            <a:r>
              <a:rPr lang="es-SV" altLang="es-SV" sz="20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Años 2010  A  2021</a:t>
            </a:r>
            <a:endParaRPr lang="es-ES" altLang="es-SV" sz="2000" b="1" dirty="0">
              <a:solidFill>
                <a:srgbClr val="002060"/>
              </a:solidFill>
              <a:latin typeface="Copperplate Gothic Light" panose="020E0507020206020404" pitchFamily="34" charset="0"/>
              <a:ea typeface="+mn-ea"/>
              <a:cs typeface="+mn-cs"/>
            </a:endParaRPr>
          </a:p>
        </p:txBody>
      </p:sp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4E3912BB-7EF6-6E07-E201-938A009D6E29}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79310088"/>
              </p:ext>
            </p:extLst>
          </p:nvPr>
        </p:nvGraphicFramePr>
        <p:xfrm>
          <a:off x="1526089" y="498587"/>
          <a:ext cx="8778875" cy="587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772429" imgH="5867264" progId="Excel.Chart.8">
                  <p:embed/>
                </p:oleObj>
              </mc:Choice>
              <mc:Fallback>
                <p:oleObj name="Chart" r:id="rId2" imgW="8772429" imgH="5867264" progId="Excel.Chart.8">
                  <p:embed/>
                  <p:pic>
                    <p:nvPicPr>
                      <p:cNvPr id="25603" name="Object 3">
                        <a:extLst>
                          <a:ext uri="{FF2B5EF4-FFF2-40B4-BE49-F238E27FC236}">
                            <a16:creationId xmlns:a16="http://schemas.microsoft.com/office/drawing/2014/main" id="{4E3912BB-7EF6-6E07-E201-938A009D6E29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089" y="498587"/>
                        <a:ext cx="8778875" cy="587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4">
            <a:extLst>
              <a:ext uri="{FF2B5EF4-FFF2-40B4-BE49-F238E27FC236}">
                <a16:creationId xmlns:a16="http://schemas.microsoft.com/office/drawing/2014/main" id="{9A23F8B3-F8F1-6DDF-3FDA-159B3B7A90C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99887" y="3362476"/>
            <a:ext cx="2079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SV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% de éxito del tratamiento</a:t>
            </a:r>
            <a:endParaRPr lang="es-ES" altLang="es-SV" sz="1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5605" name="Text Box 3">
            <a:extLst>
              <a:ext uri="{FF2B5EF4-FFF2-40B4-BE49-F238E27FC236}">
                <a16:creationId xmlns:a16="http://schemas.microsoft.com/office/drawing/2014/main" id="{51991ACA-8B59-D7CF-075D-72CD3C820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089" y="5814933"/>
            <a:ext cx="20304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dirty="0">
                <a:solidFill>
                  <a:srgbClr val="000000"/>
                </a:solidFill>
                <a:latin typeface="Arial" panose="020B0604020202020204" pitchFamily="34" charset="0"/>
              </a:rPr>
              <a:t>Fuente: UPCTYER EL SALVADOR</a:t>
            </a:r>
            <a:endParaRPr lang="en-GB" altLang="es-SV" sz="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06" name="Text Box 3">
            <a:extLst>
              <a:ext uri="{FF2B5EF4-FFF2-40B4-BE49-F238E27FC236}">
                <a16:creationId xmlns:a16="http://schemas.microsoft.com/office/drawing/2014/main" id="{FF2AD835-673B-A908-CAE3-1D9D02F9A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6305" y="5754269"/>
            <a:ext cx="32194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b="1" dirty="0">
                <a:solidFill>
                  <a:srgbClr val="000000"/>
                </a:solidFill>
                <a:latin typeface="Arial" panose="020B0604020202020204" pitchFamily="34" charset="0"/>
              </a:rPr>
              <a:t>AÑO 2021: PRELIMINAR</a:t>
            </a:r>
            <a:endParaRPr lang="en-GB" altLang="es-SV" sz="9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13A3E5C-166F-3982-5CA4-F0CB8FD88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275322"/>
            <a:ext cx="7543800" cy="64633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SV" sz="20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Casos de TB-RR/TB-MDR. </a:t>
            </a:r>
            <a:br>
              <a:rPr lang="es-SV" sz="20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</a:br>
            <a:r>
              <a:rPr lang="es-SV" sz="20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Años 2010 – 2022 </a:t>
            </a:r>
          </a:p>
        </p:txBody>
      </p:sp>
      <p:graphicFrame>
        <p:nvGraphicFramePr>
          <p:cNvPr id="27651" name="3 Marcador de contenido">
            <a:extLst>
              <a:ext uri="{FF2B5EF4-FFF2-40B4-BE49-F238E27FC236}">
                <a16:creationId xmlns:a16="http://schemas.microsoft.com/office/drawing/2014/main" id="{0A6F746C-867A-385A-B443-AC45BA5B235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936620"/>
              </p:ext>
            </p:extLst>
          </p:nvPr>
        </p:nvGraphicFramePr>
        <p:xfrm>
          <a:off x="1862138" y="598488"/>
          <a:ext cx="8767762" cy="556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772429" imgH="5572125" progId="Excel.Chart.8">
                  <p:embed/>
                </p:oleObj>
              </mc:Choice>
              <mc:Fallback>
                <p:oleObj name="Chart" r:id="rId2" imgW="8772429" imgH="5572125" progId="Excel.Chart.8">
                  <p:embed/>
                  <p:pic>
                    <p:nvPicPr>
                      <p:cNvPr id="27651" name="3 Marcador de contenido">
                        <a:extLst>
                          <a:ext uri="{FF2B5EF4-FFF2-40B4-BE49-F238E27FC236}">
                            <a16:creationId xmlns:a16="http://schemas.microsoft.com/office/drawing/2014/main" id="{0A6F746C-867A-385A-B443-AC45BA5B2356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598488"/>
                        <a:ext cx="8767762" cy="556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3">
            <a:extLst>
              <a:ext uri="{FF2B5EF4-FFF2-40B4-BE49-F238E27FC236}">
                <a16:creationId xmlns:a16="http://schemas.microsoft.com/office/drawing/2014/main" id="{66405599-0780-A64E-2B0E-A4280D003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751" y="5937251"/>
            <a:ext cx="20304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dirty="0">
                <a:solidFill>
                  <a:srgbClr val="000000"/>
                </a:solidFill>
                <a:latin typeface="Arial" panose="020B0604020202020204" pitchFamily="34" charset="0"/>
              </a:rPr>
              <a:t>Fuente: UPCTYER EL SALVADOR</a:t>
            </a:r>
            <a:endParaRPr lang="en-GB" altLang="es-SV" sz="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 descr="Resultado de imagen para prueba de azucar">
            <a:extLst>
              <a:ext uri="{FF2B5EF4-FFF2-40B4-BE49-F238E27FC236}">
                <a16:creationId xmlns:a16="http://schemas.microsoft.com/office/drawing/2014/main" id="{4B95BB1C-4CFC-508F-BB30-8D58FE65A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845" y="1202267"/>
            <a:ext cx="4710878" cy="3086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3" descr="Resultado de imagen para tb diabetes">
            <a:extLst>
              <a:ext uri="{FF2B5EF4-FFF2-40B4-BE49-F238E27FC236}">
                <a16:creationId xmlns:a16="http://schemas.microsoft.com/office/drawing/2014/main" id="{E2AA4DDE-AB60-BDD8-4C99-D61FE7EE9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754" y="1154113"/>
            <a:ext cx="4041245" cy="3086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B9D95BEE-94F2-9666-6B30-DA0A44200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014" y="365125"/>
            <a:ext cx="5915025" cy="7445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s-SV" sz="1350" b="1" dirty="0"/>
            </a:br>
            <a:r>
              <a:rPr lang="es-SV" sz="22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SR CON FACTORES DE RIESGO PARA DM</a:t>
            </a:r>
            <a:br>
              <a:rPr lang="es-SV" sz="22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</a:br>
            <a:r>
              <a:rPr lang="es-SV" sz="22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 AÑO  2021 y 2022</a:t>
            </a:r>
          </a:p>
        </p:txBody>
      </p:sp>
      <p:graphicFrame>
        <p:nvGraphicFramePr>
          <p:cNvPr id="28675" name="Marcador de contenido 8">
            <a:extLst>
              <a:ext uri="{FF2B5EF4-FFF2-40B4-BE49-F238E27FC236}">
                <a16:creationId xmlns:a16="http://schemas.microsoft.com/office/drawing/2014/main" id="{44019526-E093-AA5D-7816-8B51F6346C6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9715597"/>
              </p:ext>
            </p:extLst>
          </p:nvPr>
        </p:nvGraphicFramePr>
        <p:xfrm>
          <a:off x="1847850" y="1066800"/>
          <a:ext cx="8534400" cy="409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725027" imgH="4295741" progId="Excel.Chart.8">
                  <p:embed/>
                </p:oleObj>
              </mc:Choice>
              <mc:Fallback>
                <p:oleObj name="Chart" r:id="rId2" imgW="8725027" imgH="4295741" progId="Excel.Chart.8">
                  <p:embed/>
                  <p:pic>
                    <p:nvPicPr>
                      <p:cNvPr id="28675" name="Marcador de contenido 8">
                        <a:extLst>
                          <a:ext uri="{FF2B5EF4-FFF2-40B4-BE49-F238E27FC236}">
                            <a16:creationId xmlns:a16="http://schemas.microsoft.com/office/drawing/2014/main" id="{44019526-E093-AA5D-7816-8B51F6346C62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066800"/>
                        <a:ext cx="8534400" cy="409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CuadroTexto 10">
            <a:extLst>
              <a:ext uri="{FF2B5EF4-FFF2-40B4-BE49-F238E27FC236}">
                <a16:creationId xmlns:a16="http://schemas.microsoft.com/office/drawing/2014/main" id="{FE9C4271-2798-6345-B43A-11623CF7B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5164138"/>
            <a:ext cx="2228850" cy="207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s-SV" altLang="es-SV" sz="750" dirty="0">
                <a:solidFill>
                  <a:schemeClr val="tx1"/>
                </a:solidFill>
              </a:rPr>
              <a:t>SR CON FACTORES DE RIESGO PARA DM</a:t>
            </a:r>
          </a:p>
        </p:txBody>
      </p:sp>
      <p:sp>
        <p:nvSpPr>
          <p:cNvPr id="45061" name="4 CuadroTexto">
            <a:extLst>
              <a:ext uri="{FF2B5EF4-FFF2-40B4-BE49-F238E27FC236}">
                <a16:creationId xmlns:a16="http://schemas.microsoft.com/office/drawing/2014/main" id="{BF6BA71C-45C8-5ABF-019A-24F955A9E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748" y="5443538"/>
            <a:ext cx="3741401" cy="49629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s-SV" altLang="es-SV" sz="900" dirty="0">
                <a:latin typeface="Century Gothic" panose="020B0502020202020204" pitchFamily="34" charset="0"/>
              </a:rPr>
              <a:t>TOTAL AÑO 2022: 11,539  SR CON FACTORES DE RIESGO</a:t>
            </a:r>
          </a:p>
          <a:p>
            <a:pPr>
              <a:defRPr/>
            </a:pPr>
            <a:r>
              <a:rPr lang="es-SV" altLang="es-SV" sz="900" dirty="0">
                <a:latin typeface="Century Gothic" panose="020B0502020202020204" pitchFamily="34" charset="0"/>
              </a:rPr>
              <a:t>            18.1  % DEL TOTAL DE SR IDENTIFICADOS</a:t>
            </a:r>
          </a:p>
          <a:p>
            <a:pPr>
              <a:defRPr/>
            </a:pPr>
            <a:endParaRPr lang="es-SV" altLang="es-SV" sz="825" dirty="0">
              <a:latin typeface="Century Gothic" panose="020B0502020202020204" pitchFamily="34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4FF8D73-C0EA-34A0-B5DE-AF1C962AF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6" y="5883121"/>
            <a:ext cx="3235325" cy="1698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GB" altLang="es-SV" sz="506" dirty="0">
                <a:solidFill>
                  <a:srgbClr val="000000"/>
                </a:solidFill>
                <a:latin typeface="Arial" panose="020B0604020202020204" pitchFamily="34" charset="0"/>
                <a:cs typeface="Arial" charset="0"/>
              </a:rPr>
              <a:t>FUENTE:  EVALUACIONES NACIONALES UPCNTYER EL SALVADOR</a:t>
            </a:r>
            <a:endParaRPr lang="en-GB" altLang="es-SV" sz="506" dirty="0">
              <a:solidFill>
                <a:srgbClr val="000000"/>
              </a:solidFill>
              <a:latin typeface="Bookman Old Style" panose="02050604050505020204" pitchFamily="18" charset="0"/>
              <a:cs typeface="Arial" charset="0"/>
            </a:endParaRPr>
          </a:p>
        </p:txBody>
      </p:sp>
      <p:sp>
        <p:nvSpPr>
          <p:cNvPr id="45063" name="4 CuadroTexto">
            <a:extLst>
              <a:ext uri="{FF2B5EF4-FFF2-40B4-BE49-F238E27FC236}">
                <a16:creationId xmlns:a16="http://schemas.microsoft.com/office/drawing/2014/main" id="{595E6AFC-C4B1-E36B-59ED-3B04B1B50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408" y="5471763"/>
            <a:ext cx="2971800" cy="4962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es-SV" altLang="es-SV" sz="900" dirty="0">
                <a:latin typeface="Century Gothic" panose="020B0502020202020204" pitchFamily="34" charset="0"/>
              </a:rPr>
              <a:t>TOTAL AÑO 2021: 4948 SR FACTORES DE RIESGO</a:t>
            </a:r>
          </a:p>
          <a:p>
            <a:pPr algn="ctr">
              <a:defRPr/>
            </a:pPr>
            <a:r>
              <a:rPr lang="es-SV" altLang="es-SV" sz="900" dirty="0">
                <a:latin typeface="Century Gothic" panose="020B0502020202020204" pitchFamily="34" charset="0"/>
              </a:rPr>
              <a:t>10.4 % DEL TOTAL DE SR IDENTIFICADOS</a:t>
            </a:r>
          </a:p>
          <a:p>
            <a:pPr>
              <a:defRPr/>
            </a:pPr>
            <a:endParaRPr lang="es-SV" altLang="es-SV" sz="825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949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7707D1EF-8063-9B60-8410-C6260B948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1850" y="171448"/>
            <a:ext cx="8543925" cy="854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MX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SINTOMATICOS RESPIRATORIOS CAPTADOS EN PERSONAS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MX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DIAGNOSTICADAS CON DIABETES MELLITUS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MX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  </a:t>
            </a: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AÑOS 2020 - 2022</a:t>
            </a:r>
            <a:endParaRPr lang="es-ES" altLang="es-SV" sz="1600" b="1" dirty="0">
              <a:solidFill>
                <a:srgbClr val="002060"/>
              </a:solidFill>
              <a:latin typeface="Copperplate Gothic Light" panose="020E0507020206020404" pitchFamily="34" charset="0"/>
            </a:endParaRPr>
          </a:p>
        </p:txBody>
      </p:sp>
      <p:graphicFrame>
        <p:nvGraphicFramePr>
          <p:cNvPr id="29699" name="1 Objeto">
            <a:extLst>
              <a:ext uri="{FF2B5EF4-FFF2-40B4-BE49-F238E27FC236}">
                <a16:creationId xmlns:a16="http://schemas.microsoft.com/office/drawing/2014/main" id="{05EAFABB-6D08-5BDF-2C66-D1132C9186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905801"/>
              </p:ext>
            </p:extLst>
          </p:nvPr>
        </p:nvGraphicFramePr>
        <p:xfrm>
          <a:off x="1725613" y="1277937"/>
          <a:ext cx="8026400" cy="491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5934120" imgH="3781391" progId="MSGraph.Chart.8">
                  <p:embed followColorScheme="full"/>
                </p:oleObj>
              </mc:Choice>
              <mc:Fallback>
                <p:oleObj name="Chart" r:id="rId2" imgW="5934120" imgH="3781391" progId="MSGraph.Chart.8">
                  <p:embed followColorScheme="full"/>
                  <p:pic>
                    <p:nvPicPr>
                      <p:cNvPr id="29699" name="1 Objeto">
                        <a:extLst>
                          <a:ext uri="{FF2B5EF4-FFF2-40B4-BE49-F238E27FC236}">
                            <a16:creationId xmlns:a16="http://schemas.microsoft.com/office/drawing/2014/main" id="{05EAFABB-6D08-5BDF-2C66-D1132C9186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1277937"/>
                        <a:ext cx="8026400" cy="491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>
            <a:extLst>
              <a:ext uri="{FF2B5EF4-FFF2-40B4-BE49-F238E27FC236}">
                <a16:creationId xmlns:a16="http://schemas.microsoft.com/office/drawing/2014/main" id="{E31A10E8-A186-F11A-EF83-32C0F227041B}"/>
              </a:ext>
            </a:extLst>
          </p:cNvPr>
          <p:cNvSpPr txBox="1"/>
          <p:nvPr/>
        </p:nvSpPr>
        <p:spPr>
          <a:xfrm>
            <a:off x="6772275" y="1457326"/>
            <a:ext cx="2590800" cy="576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SV" sz="1050" b="1" dirty="0">
                <a:latin typeface="Calibri" charset="0"/>
                <a:cs typeface="Arial" charset="0"/>
              </a:rPr>
              <a:t>AÑO 2021:  3499  SR  </a:t>
            </a:r>
          </a:p>
          <a:p>
            <a:pPr>
              <a:defRPr/>
            </a:pPr>
            <a:r>
              <a:rPr lang="es-SV" sz="1050" b="1" dirty="0">
                <a:latin typeface="Calibri" charset="0"/>
                <a:cs typeface="Arial" charset="0"/>
              </a:rPr>
              <a:t>7.4 % DEL TOTAL DE SR CAPTADOS A NIVEL NACIONAL 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1C62CDF1-5C03-2513-AE1A-C84C7C339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5921375"/>
            <a:ext cx="4313238" cy="196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None/>
              <a:defRPr/>
            </a:pPr>
            <a:r>
              <a:rPr lang="en-GB" altLang="es-SV" sz="675" dirty="0">
                <a:solidFill>
                  <a:srgbClr val="000000"/>
                </a:solidFill>
                <a:latin typeface="Arial" panose="020B0604020202020204" pitchFamily="34" charset="0"/>
                <a:cs typeface="Arial" charset="0"/>
              </a:rPr>
              <a:t>FUENTE:  EVALUACIONES NACIONALES UPCTYER EL SALVADOR</a:t>
            </a:r>
            <a:endParaRPr lang="en-GB" altLang="es-SV" sz="675" dirty="0">
              <a:solidFill>
                <a:srgbClr val="000000"/>
              </a:solidFill>
              <a:latin typeface="Bookman Old Style" panose="02050604050505020204" pitchFamily="18" charset="0"/>
              <a:cs typeface="Arial" charset="0"/>
            </a:endParaRPr>
          </a:p>
        </p:txBody>
      </p:sp>
      <p:sp>
        <p:nvSpPr>
          <p:cNvPr id="2" name="7 CuadroTexto">
            <a:extLst>
              <a:ext uri="{FF2B5EF4-FFF2-40B4-BE49-F238E27FC236}">
                <a16:creationId xmlns:a16="http://schemas.microsoft.com/office/drawing/2014/main" id="{12C0B9CA-0579-6DB7-4DA0-A0438C9A755E}"/>
              </a:ext>
            </a:extLst>
          </p:cNvPr>
          <p:cNvSpPr txBox="1"/>
          <p:nvPr/>
        </p:nvSpPr>
        <p:spPr>
          <a:xfrm>
            <a:off x="6772275" y="2033588"/>
            <a:ext cx="2590800" cy="576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SV" sz="1050" b="1" dirty="0">
                <a:latin typeface="Calibri" charset="0"/>
                <a:cs typeface="Arial" charset="0"/>
              </a:rPr>
              <a:t>AÑO 2022:  4619  SR  </a:t>
            </a:r>
          </a:p>
          <a:p>
            <a:pPr>
              <a:defRPr/>
            </a:pPr>
            <a:r>
              <a:rPr lang="es-SV" sz="1050" b="1" dirty="0">
                <a:latin typeface="Calibri" charset="0"/>
                <a:cs typeface="Arial" charset="0"/>
              </a:rPr>
              <a:t>7.2 % DEL TOTAL DE SR CAPTADOS A NIVEL NACIONAL </a:t>
            </a:r>
          </a:p>
        </p:txBody>
      </p:sp>
    </p:spTree>
    <p:extLst>
      <p:ext uri="{BB962C8B-B14F-4D97-AF65-F5344CB8AC3E}">
        <p14:creationId xmlns:p14="http://schemas.microsoft.com/office/powerpoint/2010/main" val="3660193828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2 Objeto">
            <a:extLst>
              <a:ext uri="{FF2B5EF4-FFF2-40B4-BE49-F238E27FC236}">
                <a16:creationId xmlns:a16="http://schemas.microsoft.com/office/drawing/2014/main" id="{A11667A7-1595-AEF2-DFB3-6D0B69A7F8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258769"/>
              </p:ext>
            </p:extLst>
          </p:nvPr>
        </p:nvGraphicFramePr>
        <p:xfrm>
          <a:off x="2027238" y="1133475"/>
          <a:ext cx="8469312" cy="482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5934120" imgH="3771900" progId="MSGraph.Chart.8">
                  <p:embed followColorScheme="full"/>
                </p:oleObj>
              </mc:Choice>
              <mc:Fallback>
                <p:oleObj name="Chart" r:id="rId2" imgW="5934120" imgH="3771900" progId="MSGraph.Chart.8">
                  <p:embed followColorScheme="full"/>
                  <p:pic>
                    <p:nvPicPr>
                      <p:cNvPr id="30722" name="2 Objeto">
                        <a:extLst>
                          <a:ext uri="{FF2B5EF4-FFF2-40B4-BE49-F238E27FC236}">
                            <a16:creationId xmlns:a16="http://schemas.microsoft.com/office/drawing/2014/main" id="{A11667A7-1595-AEF2-DFB3-6D0B69A7F8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133475"/>
                        <a:ext cx="8469312" cy="482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10 CuadroTexto">
            <a:extLst>
              <a:ext uri="{FF2B5EF4-FFF2-40B4-BE49-F238E27FC236}">
                <a16:creationId xmlns:a16="http://schemas.microsoft.com/office/drawing/2014/main" id="{971E4FCD-87C9-0828-B8AA-D93D249EBC60}"/>
              </a:ext>
            </a:extLst>
          </p:cNvPr>
          <p:cNvSpPr txBox="1"/>
          <p:nvPr/>
        </p:nvSpPr>
        <p:spPr>
          <a:xfrm>
            <a:off x="6261894" y="1625601"/>
            <a:ext cx="3176585" cy="4143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SV" sz="1050" b="1" dirty="0">
                <a:latin typeface="Calibri" charset="0"/>
                <a:cs typeface="Arial" charset="0"/>
              </a:rPr>
              <a:t>AÑO 2021:  215  CASOS  11.1 % DEL TOTAL DE CASOS DE TB TF</a:t>
            </a:r>
          </a:p>
        </p:txBody>
      </p:sp>
      <p:sp>
        <p:nvSpPr>
          <p:cNvPr id="6" name="9 CuadroTexto">
            <a:extLst>
              <a:ext uri="{FF2B5EF4-FFF2-40B4-BE49-F238E27FC236}">
                <a16:creationId xmlns:a16="http://schemas.microsoft.com/office/drawing/2014/main" id="{65A7E387-83E3-4A1D-2B98-EA33122F6C6D}"/>
              </a:ext>
            </a:extLst>
          </p:cNvPr>
          <p:cNvSpPr txBox="1"/>
          <p:nvPr/>
        </p:nvSpPr>
        <p:spPr>
          <a:xfrm>
            <a:off x="6261894" y="1211265"/>
            <a:ext cx="3176587" cy="4143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SV" sz="1050" b="1" dirty="0">
                <a:latin typeface="Calibri" charset="0"/>
                <a:cs typeface="Arial" charset="0"/>
              </a:rPr>
              <a:t>AÑO 2020: 169 CASOS 8.3 % DEL TOTAL DE CASOS DE TB TF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50C0B1-40E2-D342-BE82-6C49AFD19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039" y="209551"/>
            <a:ext cx="8543925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MX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CASOS DE TUBERCULOSIS EN PERSONAS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MX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DM / TB Y TB/ DM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MX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  </a:t>
            </a: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AÑOS 2020 - 2022</a:t>
            </a:r>
            <a:endParaRPr lang="es-ES" altLang="es-SV" sz="1600" b="1" dirty="0">
              <a:solidFill>
                <a:srgbClr val="002060"/>
              </a:solidFill>
              <a:latin typeface="Copperplate Gothic Light" panose="020E0507020206020404" pitchFamily="3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356F3C1D-A42D-0A1C-C8E3-C0A70ABCC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5781675"/>
            <a:ext cx="4313238" cy="196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None/>
              <a:defRPr/>
            </a:pPr>
            <a:r>
              <a:rPr lang="en-GB" altLang="es-SV" sz="675" dirty="0">
                <a:solidFill>
                  <a:srgbClr val="000000"/>
                </a:solidFill>
                <a:latin typeface="Arial" panose="020B0604020202020204" pitchFamily="34" charset="0"/>
                <a:cs typeface="Arial" charset="0"/>
              </a:rPr>
              <a:t>FUENTE:  EVALUACIONES NACIONALES UPCTYER EL SALVADOR</a:t>
            </a:r>
            <a:endParaRPr lang="en-GB" altLang="es-SV" sz="675" dirty="0">
              <a:solidFill>
                <a:srgbClr val="000000"/>
              </a:solidFill>
              <a:latin typeface="Bookman Old Style" panose="02050604050505020204" pitchFamily="18" charset="0"/>
              <a:cs typeface="Arial" charset="0"/>
            </a:endParaRPr>
          </a:p>
        </p:txBody>
      </p:sp>
      <p:sp>
        <p:nvSpPr>
          <p:cNvPr id="2" name="10 CuadroTexto">
            <a:extLst>
              <a:ext uri="{FF2B5EF4-FFF2-40B4-BE49-F238E27FC236}">
                <a16:creationId xmlns:a16="http://schemas.microsoft.com/office/drawing/2014/main" id="{E7A0611C-50BA-1451-7095-2A96FA40721D}"/>
              </a:ext>
            </a:extLst>
          </p:cNvPr>
          <p:cNvSpPr txBox="1"/>
          <p:nvPr/>
        </p:nvSpPr>
        <p:spPr>
          <a:xfrm>
            <a:off x="6261893" y="2022476"/>
            <a:ext cx="3176585" cy="4143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SV" sz="1050" b="1" dirty="0">
                <a:latin typeface="Calibri" charset="0"/>
                <a:cs typeface="Arial" charset="0"/>
              </a:rPr>
              <a:t>AÑO 2022:  316  CASOS  12.2 % DEL TOTAL DE CASOS DE TB TF</a:t>
            </a:r>
          </a:p>
        </p:txBody>
      </p:sp>
    </p:spTree>
    <p:extLst>
      <p:ext uri="{BB962C8B-B14F-4D97-AF65-F5344CB8AC3E}">
        <p14:creationId xmlns:p14="http://schemas.microsoft.com/office/powerpoint/2010/main" val="171889743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332B3F7-79BB-E451-E596-FD298B39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52400"/>
            <a:ext cx="7886700" cy="7747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s-SV" sz="1800" b="1" dirty="0"/>
            </a:br>
            <a:br>
              <a:rPr lang="es-SV" sz="1800" b="1" dirty="0"/>
            </a:br>
            <a:r>
              <a:rPr lang="es-SV" sz="18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CASOS DE TB/DM Y DM/TB </a:t>
            </a:r>
            <a:br>
              <a:rPr lang="es-SV" sz="18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</a:br>
            <a:r>
              <a:rPr lang="es-SV" sz="18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 AÑO  2022</a:t>
            </a:r>
          </a:p>
        </p:txBody>
      </p:sp>
      <p:graphicFrame>
        <p:nvGraphicFramePr>
          <p:cNvPr id="31747" name="Marcador de contenido 8">
            <a:extLst>
              <a:ext uri="{FF2B5EF4-FFF2-40B4-BE49-F238E27FC236}">
                <a16:creationId xmlns:a16="http://schemas.microsoft.com/office/drawing/2014/main" id="{EBA7F976-6AFA-022B-2E7C-C2F4DDA992E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8112512"/>
              </p:ext>
            </p:extLst>
          </p:nvPr>
        </p:nvGraphicFramePr>
        <p:xfrm>
          <a:off x="2414588" y="1123950"/>
          <a:ext cx="7829550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772429" imgH="4962559" progId="Excel.Chart.8">
                  <p:embed/>
                </p:oleObj>
              </mc:Choice>
              <mc:Fallback>
                <p:oleObj name="Chart" r:id="rId2" imgW="8772429" imgH="4962559" progId="Excel.Chart.8">
                  <p:embed/>
                  <p:pic>
                    <p:nvPicPr>
                      <p:cNvPr id="31747" name="Marcador de contenido 8">
                        <a:extLst>
                          <a:ext uri="{FF2B5EF4-FFF2-40B4-BE49-F238E27FC236}">
                            <a16:creationId xmlns:a16="http://schemas.microsoft.com/office/drawing/2014/main" id="{EBA7F976-6AFA-022B-2E7C-C2F4DDA992E2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1123950"/>
                        <a:ext cx="7829550" cy="442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2 CuadroTexto">
            <a:extLst>
              <a:ext uri="{FF2B5EF4-FFF2-40B4-BE49-F238E27FC236}">
                <a16:creationId xmlns:a16="http://schemas.microsoft.com/office/drawing/2014/main" id="{7BF23FF3-8C41-9819-34F8-C1A797778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8613" y="1731963"/>
            <a:ext cx="3965575" cy="431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s-SV" altLang="es-SV" sz="1050" dirty="0">
                <a:latin typeface="Copperplate Gothic Light" panose="020E0507020206020404" pitchFamily="34" charset="0"/>
              </a:rPr>
              <a:t>TOTAL: 316 TB/DM Y DM/TB</a:t>
            </a:r>
          </a:p>
          <a:p>
            <a:pPr>
              <a:defRPr/>
            </a:pPr>
            <a:r>
              <a:rPr lang="es-SV" altLang="es-SV" sz="1050" dirty="0">
                <a:latin typeface="Copperplate Gothic Light" panose="020E0507020206020404" pitchFamily="34" charset="0"/>
              </a:rPr>
              <a:t>TB/DM BACTERIOLOGICAMENTE ( + ) : 289 ( 91 % ) 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24498845-BCBC-2A12-51BB-BCE322DE9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5553075"/>
            <a:ext cx="4314825" cy="196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None/>
              <a:defRPr/>
            </a:pPr>
            <a:r>
              <a:rPr lang="en-GB" altLang="es-SV" sz="675" dirty="0">
                <a:solidFill>
                  <a:srgbClr val="000000"/>
                </a:solidFill>
                <a:latin typeface="Arial" panose="020B0604020202020204" pitchFamily="34" charset="0"/>
                <a:cs typeface="Arial" charset="0"/>
              </a:rPr>
              <a:t>FUENTE:  EVALUACIONES NACIONALES UPCTYER EL SALVADOR</a:t>
            </a:r>
            <a:endParaRPr lang="en-GB" altLang="es-SV" sz="675" dirty="0">
              <a:solidFill>
                <a:srgbClr val="000000"/>
              </a:solidFill>
              <a:latin typeface="Bookman Old Style" panose="020506040505050202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212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18746E3-2801-CE27-7D56-5E0D88B5624E}"/>
              </a:ext>
            </a:extLst>
          </p:cNvPr>
          <p:cNvSpPr txBox="1"/>
          <p:nvPr/>
        </p:nvSpPr>
        <p:spPr>
          <a:xfrm>
            <a:off x="5051844" y="5432760"/>
            <a:ext cx="2681287" cy="715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SV" sz="4050" b="1" dirty="0"/>
              <a:t>GRACIAS</a:t>
            </a:r>
          </a:p>
        </p:txBody>
      </p:sp>
      <p:pic>
        <p:nvPicPr>
          <p:cNvPr id="33795" name="Picture 7" descr="/">
            <a:extLst>
              <a:ext uri="{FF2B5EF4-FFF2-40B4-BE49-F238E27FC236}">
                <a16:creationId xmlns:a16="http://schemas.microsoft.com/office/drawing/2014/main" id="{59EF4A14-F7D8-785C-CF40-E4588BD11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641" y="0"/>
            <a:ext cx="8004718" cy="533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4A916-DB35-845B-D8F8-1D49DD88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0784" y="102623"/>
            <a:ext cx="7445375" cy="590931"/>
          </a:xfrm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18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Incidencia de casos con tuberculosis todas las formas</a:t>
            </a:r>
            <a:br>
              <a:rPr lang="es-SV" sz="18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</a:br>
            <a:r>
              <a:rPr lang="es-SV" sz="18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Años 2010 – 2022</a:t>
            </a:r>
            <a:endParaRPr lang="es-ES" sz="1800" b="1" dirty="0">
              <a:solidFill>
                <a:srgbClr val="002060"/>
              </a:solidFill>
              <a:latin typeface="Copperplate Gothic Light" panose="020E0507020206020404" pitchFamily="34" charset="0"/>
              <a:ea typeface="+mn-ea"/>
              <a:cs typeface="+mn-cs"/>
            </a:endParaRPr>
          </a:p>
        </p:txBody>
      </p:sp>
      <p:graphicFrame>
        <p:nvGraphicFramePr>
          <p:cNvPr id="9" name="Object 9">
            <a:extLst>
              <a:ext uri="{FF2B5EF4-FFF2-40B4-BE49-F238E27FC236}">
                <a16:creationId xmlns:a16="http://schemas.microsoft.com/office/drawing/2014/main" id="{AC009C4C-4F72-CF68-1B95-12A86EBB39A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216906"/>
              </p:ext>
            </p:extLst>
          </p:nvPr>
        </p:nvGraphicFramePr>
        <p:xfrm>
          <a:off x="317500" y="746125"/>
          <a:ext cx="11299825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 Box 3">
            <a:extLst>
              <a:ext uri="{FF2B5EF4-FFF2-40B4-BE49-F238E27FC236}">
                <a16:creationId xmlns:a16="http://schemas.microsoft.com/office/drawing/2014/main" id="{0F59AA51-72C3-266A-9919-CA03F51C6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153" y="5875338"/>
            <a:ext cx="20304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dirty="0">
                <a:solidFill>
                  <a:srgbClr val="000000"/>
                </a:solidFill>
                <a:latin typeface="Arial" panose="020B0604020202020204" pitchFamily="34" charset="0"/>
              </a:rPr>
              <a:t>Fuente: UPCTYER EL SALVADOR</a:t>
            </a:r>
            <a:endParaRPr lang="en-GB" altLang="es-SV" sz="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341" name="Text Box 3">
            <a:extLst>
              <a:ext uri="{FF2B5EF4-FFF2-40B4-BE49-F238E27FC236}">
                <a16:creationId xmlns:a16="http://schemas.microsoft.com/office/drawing/2014/main" id="{2293E916-8B8E-81AE-54C3-4B6FD4DA2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2017" y="5875337"/>
            <a:ext cx="20304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>
                <a:solidFill>
                  <a:srgbClr val="000000"/>
                </a:solidFill>
                <a:latin typeface="Arial" panose="020B0604020202020204" pitchFamily="34" charset="0"/>
              </a:rPr>
              <a:t>AÑO 2022: PRELIMINAR</a:t>
            </a:r>
            <a:endParaRPr lang="en-GB" altLang="es-SV" sz="90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65B53D41-BD87-17D8-89DC-5AD165762909}"/>
              </a:ext>
            </a:extLst>
          </p:cNvPr>
          <p:cNvSpPr/>
          <p:nvPr/>
        </p:nvSpPr>
        <p:spPr>
          <a:xfrm>
            <a:off x="8304139" y="2995851"/>
            <a:ext cx="260350" cy="263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1EF2184-94EF-545A-6989-DF71655C9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4566" y="2976562"/>
            <a:ext cx="75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MX" altLang="es-SV" sz="1400" dirty="0"/>
              <a:t>32 %</a:t>
            </a:r>
            <a:endParaRPr lang="es-SV" altLang="es-SV" sz="1400" dirty="0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88DB6DCE-CD4B-B16F-D570-755D0057770D}"/>
              </a:ext>
            </a:extLst>
          </p:cNvPr>
          <p:cNvSpPr/>
          <p:nvPr/>
        </p:nvSpPr>
        <p:spPr>
          <a:xfrm>
            <a:off x="9205705" y="3208322"/>
            <a:ext cx="260350" cy="263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023F74D-1E8A-C821-9F8D-74D5265F8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7266" y="3208322"/>
            <a:ext cx="75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MX" altLang="es-SV" sz="1400" dirty="0"/>
              <a:t>5 %</a:t>
            </a:r>
            <a:endParaRPr lang="es-SV" altLang="es-SV" sz="1400" dirty="0"/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BA7DDC8B-C27B-E187-6F87-64B94A0A7640}"/>
              </a:ext>
            </a:extLst>
          </p:cNvPr>
          <p:cNvSpPr/>
          <p:nvPr/>
        </p:nvSpPr>
        <p:spPr>
          <a:xfrm rot="10800000">
            <a:off x="9851368" y="2257536"/>
            <a:ext cx="260350" cy="263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373B99A-4E34-DB49-8F72-9983081A6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1718" y="2213086"/>
            <a:ext cx="75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MX" altLang="es-SV" sz="1400" dirty="0"/>
              <a:t>30 %</a:t>
            </a:r>
            <a:endParaRPr lang="es-SV" altLang="es-SV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3">
            <a:extLst>
              <a:ext uri="{FF2B5EF4-FFF2-40B4-BE49-F238E27FC236}">
                <a16:creationId xmlns:a16="http://schemas.microsoft.com/office/drawing/2014/main" id="{0D2720A8-DE2C-A28A-964D-E431A3D8E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1" y="5457825"/>
            <a:ext cx="1522413" cy="196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defTabSz="68580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s-SV" sz="675">
                <a:solidFill>
                  <a:prstClr val="white"/>
                </a:solidFill>
                <a:latin typeface="Arial" panose="020B0604020202020204" pitchFamily="34" charset="0"/>
              </a:rPr>
              <a:t>Fuente: UPTYER EL SALVADOR</a:t>
            </a:r>
            <a:endParaRPr lang="en-GB" altLang="es-SV" sz="675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16387" name="2 Gráfico">
            <a:extLst>
              <a:ext uri="{FF2B5EF4-FFF2-40B4-BE49-F238E27FC236}">
                <a16:creationId xmlns:a16="http://schemas.microsoft.com/office/drawing/2014/main" id="{9B37105E-B2B8-D7EB-A379-5DFE9B4807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606366"/>
              </p:ext>
            </p:extLst>
          </p:nvPr>
        </p:nvGraphicFramePr>
        <p:xfrm>
          <a:off x="1354138" y="828164"/>
          <a:ext cx="9280525" cy="5101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686771" imgH="3200298" progId="Excel.Sheet.8">
                  <p:embed/>
                </p:oleObj>
              </mc:Choice>
              <mc:Fallback>
                <p:oleObj name="Worksheet" r:id="rId2" imgW="7686771" imgH="3200298" progId="Excel.Sheet.8">
                  <p:embed/>
                  <p:pic>
                    <p:nvPicPr>
                      <p:cNvPr id="16387" name="2 Gráfico">
                        <a:extLst>
                          <a:ext uri="{FF2B5EF4-FFF2-40B4-BE49-F238E27FC236}">
                            <a16:creationId xmlns:a16="http://schemas.microsoft.com/office/drawing/2014/main" id="{9B37105E-B2B8-D7EB-A379-5DFE9B48073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828164"/>
                        <a:ext cx="9280525" cy="5101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2 CuadroTexto">
            <a:extLst>
              <a:ext uri="{FF2B5EF4-FFF2-40B4-BE49-F238E27FC236}">
                <a16:creationId xmlns:a16="http://schemas.microsoft.com/office/drawing/2014/main" id="{EF68534F-7694-B1EC-16F4-E0E3E5088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597" y="182052"/>
            <a:ext cx="7521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</a:pPr>
            <a:r>
              <a:rPr lang="es-SV" altLang="es-SV" sz="1800" b="1" dirty="0">
                <a:solidFill>
                  <a:srgbClr val="1D6295"/>
                </a:solidFill>
                <a:latin typeface="Copperplate Gothic Light" panose="020E0507020206020404" pitchFamily="34" charset="0"/>
              </a:rPr>
              <a:t>Proveedores que participan en la detección y notificación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</a:pPr>
            <a:r>
              <a:rPr lang="es-SV" altLang="es-SV" sz="1800" b="1" dirty="0">
                <a:solidFill>
                  <a:srgbClr val="1D6295"/>
                </a:solidFill>
                <a:latin typeface="Copperplate Gothic Light" panose="020E0507020206020404" pitchFamily="34" charset="0"/>
              </a:rPr>
              <a:t>de casos de tuberculosis todas las formas. Año 2022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E7E83E3-8851-C8E9-B680-39F0D2BBE2E9}"/>
              </a:ext>
            </a:extLst>
          </p:cNvPr>
          <p:cNvSpPr txBox="1"/>
          <p:nvPr/>
        </p:nvSpPr>
        <p:spPr>
          <a:xfrm>
            <a:off x="7486651" y="5373689"/>
            <a:ext cx="1812925" cy="212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>
              <a:defRPr/>
            </a:pPr>
            <a:r>
              <a:rPr lang="es-SV" sz="788" dirty="0">
                <a:solidFill>
                  <a:prstClr val="white"/>
                </a:solidFill>
              </a:rPr>
              <a:t>Año 2020: DATO PRELIMINAR</a:t>
            </a:r>
          </a:p>
        </p:txBody>
      </p:sp>
      <p:sp>
        <p:nvSpPr>
          <p:cNvPr id="16390" name="Text Box 3">
            <a:extLst>
              <a:ext uri="{FF2B5EF4-FFF2-40B4-BE49-F238E27FC236}">
                <a16:creationId xmlns:a16="http://schemas.microsoft.com/office/drawing/2014/main" id="{4EFE9D1B-2CBD-EE2B-C615-C8E4A3156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88" y="5905500"/>
            <a:ext cx="20304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dirty="0">
                <a:solidFill>
                  <a:srgbClr val="000000"/>
                </a:solidFill>
                <a:latin typeface="Arial" panose="020B0604020202020204" pitchFamily="34" charset="0"/>
              </a:rPr>
              <a:t>Fuente: UPCTYER EL SALVADOR</a:t>
            </a:r>
            <a:endParaRPr lang="en-GB" altLang="es-SV" sz="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6391" name="Text Box 3">
            <a:extLst>
              <a:ext uri="{FF2B5EF4-FFF2-40B4-BE49-F238E27FC236}">
                <a16:creationId xmlns:a16="http://schemas.microsoft.com/office/drawing/2014/main" id="{ADF9B15F-A2DD-CF52-7E5B-CA47B76A0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3576" y="5895975"/>
            <a:ext cx="20304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>
                <a:solidFill>
                  <a:srgbClr val="000000"/>
                </a:solidFill>
                <a:latin typeface="Arial" panose="020B0604020202020204" pitchFamily="34" charset="0"/>
              </a:rPr>
              <a:t>AÑO 2022: PRELIMINAR</a:t>
            </a:r>
            <a:endParaRPr lang="en-GB" altLang="es-SV" sz="90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CuadroTexto">
            <a:extLst>
              <a:ext uri="{FF2B5EF4-FFF2-40B4-BE49-F238E27FC236}">
                <a16:creationId xmlns:a16="http://schemas.microsoft.com/office/drawing/2014/main" id="{5DD09EA5-3FD2-4FF7-AD89-1D5C6CB5B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238" y="73090"/>
            <a:ext cx="8794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Incidencia de casos de tuberculosis todas las  formas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población general / centros penales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años 2010-2022</a:t>
            </a:r>
          </a:p>
        </p:txBody>
      </p:sp>
      <p:grpSp>
        <p:nvGrpSpPr>
          <p:cNvPr id="17411" name="Grupo 1">
            <a:extLst>
              <a:ext uri="{FF2B5EF4-FFF2-40B4-BE49-F238E27FC236}">
                <a16:creationId xmlns:a16="http://schemas.microsoft.com/office/drawing/2014/main" id="{10A27F91-E5CC-57E6-D26E-12391267BA0F}"/>
              </a:ext>
            </a:extLst>
          </p:cNvPr>
          <p:cNvGrpSpPr>
            <a:grpSpLocks/>
          </p:cNvGrpSpPr>
          <p:nvPr/>
        </p:nvGrpSpPr>
        <p:grpSpPr bwMode="auto">
          <a:xfrm>
            <a:off x="1493193" y="859230"/>
            <a:ext cx="8794750" cy="5137501"/>
            <a:chOff x="788156" y="786534"/>
            <a:chExt cx="7590211" cy="8358714"/>
          </a:xfrm>
        </p:grpSpPr>
        <p:graphicFrame>
          <p:nvGraphicFramePr>
            <p:cNvPr id="17414" name="Object 2">
              <a:extLst>
                <a:ext uri="{FF2B5EF4-FFF2-40B4-BE49-F238E27FC236}">
                  <a16:creationId xmlns:a16="http://schemas.microsoft.com/office/drawing/2014/main" id="{F640A31B-6727-FF64-541E-E50AAC03E2B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3422463"/>
                </p:ext>
              </p:extLst>
            </p:nvPr>
          </p:nvGraphicFramePr>
          <p:xfrm>
            <a:off x="788156" y="786534"/>
            <a:ext cx="7590211" cy="8270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hart" r:id="rId2" imgW="8239080" imgH="5295968" progId="Excel.Chart.8">
                    <p:embed/>
                  </p:oleObj>
                </mc:Choice>
                <mc:Fallback>
                  <p:oleObj name="Chart" r:id="rId2" imgW="8239080" imgH="5295968" progId="Excel.Chart.8">
                    <p:embed/>
                    <p:pic>
                      <p:nvPicPr>
                        <p:cNvPr id="17414" name="Object 2">
                          <a:extLst>
                            <a:ext uri="{FF2B5EF4-FFF2-40B4-BE49-F238E27FC236}">
                              <a16:creationId xmlns:a16="http://schemas.microsoft.com/office/drawing/2014/main" id="{F640A31B-6727-FF64-541E-E50AAC03E2B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156" y="786534"/>
                          <a:ext cx="7590211" cy="8270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5" name="Text Box 3">
              <a:extLst>
                <a:ext uri="{FF2B5EF4-FFF2-40B4-BE49-F238E27FC236}">
                  <a16:creationId xmlns:a16="http://schemas.microsoft.com/office/drawing/2014/main" id="{4353FAAA-7463-6D61-CED0-C98EF3F50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7621" y="8769684"/>
              <a:ext cx="2079649" cy="375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es-SV" sz="900" dirty="0">
                  <a:solidFill>
                    <a:srgbClr val="000000"/>
                  </a:solidFill>
                  <a:latin typeface="Arial" panose="020B0604020202020204" pitchFamily="34" charset="0"/>
                </a:rPr>
                <a:t>Fuente: UPCTYER EL SALVADOR</a:t>
              </a:r>
              <a:endParaRPr lang="en-GB" altLang="es-SV" sz="900" dirty="0">
                <a:solidFill>
                  <a:srgbClr val="000000"/>
                </a:solidFill>
                <a:latin typeface="Bookman Old Style" panose="02050604050505020204" pitchFamily="18" charset="0"/>
              </a:endParaRPr>
            </a:p>
          </p:txBody>
        </p:sp>
      </p:grpSp>
      <p:sp>
        <p:nvSpPr>
          <p:cNvPr id="9" name="8 Flecha derecha">
            <a:extLst>
              <a:ext uri="{FF2B5EF4-FFF2-40B4-BE49-F238E27FC236}">
                <a16:creationId xmlns:a16="http://schemas.microsoft.com/office/drawing/2014/main" id="{0FB22D48-492A-8FFB-9FAE-E7F0747558A6}"/>
              </a:ext>
            </a:extLst>
          </p:cNvPr>
          <p:cNvSpPr/>
          <p:nvPr/>
        </p:nvSpPr>
        <p:spPr bwMode="auto">
          <a:xfrm rot="16200000" flipV="1">
            <a:off x="9569130" y="3896402"/>
            <a:ext cx="820738" cy="223838"/>
          </a:xfrm>
          <a:prstGeom prst="rightArrow">
            <a:avLst>
              <a:gd name="adj1" fmla="val 50000"/>
              <a:gd name="adj2" fmla="val 60200"/>
            </a:avLst>
          </a:prstGeom>
          <a:solidFill>
            <a:srgbClr val="FFFFCC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3115529-5914-88D4-8600-9B5D8FC10C03}"/>
              </a:ext>
            </a:extLst>
          </p:cNvPr>
          <p:cNvSpPr txBox="1"/>
          <p:nvPr/>
        </p:nvSpPr>
        <p:spPr>
          <a:xfrm>
            <a:off x="8773201" y="5765899"/>
            <a:ext cx="609887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altLang="es-SV" sz="900" dirty="0">
                <a:latin typeface="Copperplate Gothic Light" panose="020E0507020206020404" pitchFamily="34" charset="0"/>
              </a:rPr>
              <a:t>año 2022 preliminar</a:t>
            </a:r>
            <a:endParaRPr lang="es-SV" sz="900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B28B89C4-9F63-5793-696A-B3244FE11DEB}"/>
              </a:ext>
            </a:extLst>
          </p:cNvPr>
          <p:cNvSpPr/>
          <p:nvPr/>
        </p:nvSpPr>
        <p:spPr>
          <a:xfrm>
            <a:off x="8895460" y="4333179"/>
            <a:ext cx="1146146" cy="55399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SV" sz="900" b="1" dirty="0">
                <a:solidFill>
                  <a:schemeClr val="tx1"/>
                </a:solidFill>
              </a:rPr>
              <a:t>PENALES </a:t>
            </a:r>
          </a:p>
          <a:p>
            <a:pPr algn="ctr">
              <a:defRPr/>
            </a:pPr>
            <a:r>
              <a:rPr lang="es-SV" sz="900" b="1" dirty="0">
                <a:solidFill>
                  <a:schemeClr val="tx1"/>
                </a:solidFill>
              </a:rPr>
              <a:t>TASA NOTIFICADA</a:t>
            </a:r>
          </a:p>
          <a:p>
            <a:pPr algn="ctr">
              <a:defRPr/>
            </a:pPr>
            <a:r>
              <a:rPr lang="es-SV" sz="900" b="1" dirty="0">
                <a:solidFill>
                  <a:schemeClr val="tx1"/>
                </a:solidFill>
              </a:rPr>
              <a:t>1017 por 10</a:t>
            </a:r>
            <a:r>
              <a:rPr lang="es-SV" sz="1200" b="1" dirty="0">
                <a:solidFill>
                  <a:schemeClr val="tx1"/>
                </a:solidFill>
              </a:rPr>
              <a:t>⁵</a:t>
            </a:r>
            <a:r>
              <a:rPr lang="es-SV" sz="900" b="1" dirty="0">
                <a:solidFill>
                  <a:schemeClr val="tx1"/>
                </a:solidFill>
              </a:rPr>
              <a:t>HAB</a:t>
            </a:r>
            <a:endParaRPr lang="es-SV" sz="900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6A6361A3-1566-0C82-2009-D12926E9580C}"/>
              </a:ext>
            </a:extLst>
          </p:cNvPr>
          <p:cNvSpPr/>
          <p:nvPr/>
        </p:nvSpPr>
        <p:spPr>
          <a:xfrm>
            <a:off x="8945272" y="1228078"/>
            <a:ext cx="1146146" cy="55399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SV" sz="900" b="1" dirty="0">
                <a:solidFill>
                  <a:schemeClr val="tx1"/>
                </a:solidFill>
              </a:rPr>
              <a:t>POB. GENERAL</a:t>
            </a:r>
          </a:p>
          <a:p>
            <a:pPr algn="ctr">
              <a:defRPr/>
            </a:pPr>
            <a:r>
              <a:rPr lang="es-SV" sz="900" b="1" dirty="0">
                <a:solidFill>
                  <a:schemeClr val="tx1"/>
                </a:solidFill>
              </a:rPr>
              <a:t>TASA NOTIFICADA</a:t>
            </a:r>
          </a:p>
          <a:p>
            <a:pPr algn="ctr">
              <a:defRPr/>
            </a:pPr>
            <a:r>
              <a:rPr lang="es-SV" sz="900" b="1" dirty="0">
                <a:solidFill>
                  <a:schemeClr val="tx1"/>
                </a:solidFill>
              </a:rPr>
              <a:t>22.2  por 10</a:t>
            </a:r>
            <a:r>
              <a:rPr lang="es-SV" sz="1200" b="1" dirty="0">
                <a:solidFill>
                  <a:schemeClr val="tx1"/>
                </a:solidFill>
              </a:rPr>
              <a:t>⁵</a:t>
            </a:r>
            <a:r>
              <a:rPr lang="es-SV" sz="900" b="1" dirty="0">
                <a:solidFill>
                  <a:schemeClr val="tx1"/>
                </a:solidFill>
              </a:rPr>
              <a:t>HAB</a:t>
            </a:r>
            <a:endParaRPr lang="es-SV" sz="900" dirty="0"/>
          </a:p>
        </p:txBody>
      </p:sp>
      <p:sp>
        <p:nvSpPr>
          <p:cNvPr id="12" name="8 Flecha derecha">
            <a:extLst>
              <a:ext uri="{FF2B5EF4-FFF2-40B4-BE49-F238E27FC236}">
                <a16:creationId xmlns:a16="http://schemas.microsoft.com/office/drawing/2014/main" id="{7585BEAC-73ED-9B37-4FE5-C9D61C4EE28D}"/>
              </a:ext>
            </a:extLst>
          </p:cNvPr>
          <p:cNvSpPr/>
          <p:nvPr/>
        </p:nvSpPr>
        <p:spPr bwMode="auto">
          <a:xfrm rot="5400000" flipV="1">
            <a:off x="9519318" y="2080526"/>
            <a:ext cx="820738" cy="223838"/>
          </a:xfrm>
          <a:prstGeom prst="rightArrow">
            <a:avLst>
              <a:gd name="adj1" fmla="val 50000"/>
              <a:gd name="adj2" fmla="val 60200"/>
            </a:avLst>
          </a:prstGeom>
          <a:solidFill>
            <a:srgbClr val="FFFFCC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D6F2C04-B152-4D4E-CBE5-EE390B3CB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998" y="326639"/>
            <a:ext cx="78797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SV" altLang="es-SV" sz="1800" b="1" dirty="0">
                <a:solidFill>
                  <a:srgbClr val="1D6295"/>
                </a:solidFill>
                <a:latin typeface="Copperplate Gothic Light" panose="020E0507020206020404" pitchFamily="34" charset="0"/>
              </a:rPr>
              <a:t>Incidencia de casos de tuberculosis todas las formas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SV" altLang="es-SV" sz="1800" b="1" dirty="0">
                <a:solidFill>
                  <a:srgbClr val="1D6295"/>
                </a:solidFill>
                <a:latin typeface="Copperplate Gothic Light" panose="020E0507020206020404" pitchFamily="34" charset="0"/>
              </a:rPr>
              <a:t>en Centros Penitenciarios. Años 2010 –2022 </a:t>
            </a:r>
          </a:p>
        </p:txBody>
      </p:sp>
      <p:grpSp>
        <p:nvGrpSpPr>
          <p:cNvPr id="18435" name="Grupo 1">
            <a:extLst>
              <a:ext uri="{FF2B5EF4-FFF2-40B4-BE49-F238E27FC236}">
                <a16:creationId xmlns:a16="http://schemas.microsoft.com/office/drawing/2014/main" id="{316B07EC-5D6E-2630-4449-85C625B8FE0D}"/>
              </a:ext>
            </a:extLst>
          </p:cNvPr>
          <p:cNvGrpSpPr>
            <a:grpSpLocks/>
          </p:cNvGrpSpPr>
          <p:nvPr/>
        </p:nvGrpSpPr>
        <p:grpSpPr bwMode="auto">
          <a:xfrm>
            <a:off x="1933074" y="325470"/>
            <a:ext cx="9220665" cy="6327712"/>
            <a:chOff x="975437" y="-255069"/>
            <a:chExt cx="7960039" cy="6410138"/>
          </a:xfrm>
        </p:grpSpPr>
        <p:graphicFrame>
          <p:nvGraphicFramePr>
            <p:cNvPr id="2" name="Object 3">
              <a:extLst>
                <a:ext uri="{FF2B5EF4-FFF2-40B4-BE49-F238E27FC236}">
                  <a16:creationId xmlns:a16="http://schemas.microsoft.com/office/drawing/2014/main" id="{F0DE5190-203E-F6F8-DA0C-A87BF6617C8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810283"/>
                </p:ext>
              </p:extLst>
            </p:nvPr>
          </p:nvGraphicFramePr>
          <p:xfrm>
            <a:off x="1041684" y="-255069"/>
            <a:ext cx="7893792" cy="64101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7046" name="1 CuadroTexto">
              <a:extLst>
                <a:ext uri="{FF2B5EF4-FFF2-40B4-BE49-F238E27FC236}">
                  <a16:creationId xmlns:a16="http://schemas.microsoft.com/office/drawing/2014/main" id="{2256E8EB-4F52-E12A-1A97-0EE0476143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436599" y="2382253"/>
              <a:ext cx="1296192" cy="21851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68580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r>
                <a:rPr lang="es-SV" altLang="es-SV" sz="825" dirty="0">
                  <a:solidFill>
                    <a:prstClr val="black"/>
                  </a:solidFill>
                  <a:latin typeface="Arial" panose="020B0604020202020204" pitchFamily="34" charset="0"/>
                </a:rPr>
                <a:t>Casos TB</a:t>
              </a:r>
            </a:p>
          </p:txBody>
        </p:sp>
        <p:sp>
          <p:nvSpPr>
            <p:cNvPr id="87047" name="9 CuadroTexto">
              <a:extLst>
                <a:ext uri="{FF2B5EF4-FFF2-40B4-BE49-F238E27FC236}">
                  <a16:creationId xmlns:a16="http://schemas.microsoft.com/office/drawing/2014/main" id="{4D777240-678A-525C-050E-42A07573A5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7829617" y="3468078"/>
              <a:ext cx="1971627" cy="21851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68580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r>
                <a:rPr lang="es-SV" altLang="es-SV" sz="825">
                  <a:solidFill>
                    <a:prstClr val="black"/>
                  </a:solidFill>
                  <a:latin typeface="Arial" panose="020B0604020202020204" pitchFamily="34" charset="0"/>
                </a:rPr>
                <a:t>Tasa por 100,000 hab.</a:t>
              </a:r>
            </a:p>
          </p:txBody>
        </p:sp>
        <p:sp>
          <p:nvSpPr>
            <p:cNvPr id="87048" name="Rectangle 4">
              <a:extLst>
                <a:ext uri="{FF2B5EF4-FFF2-40B4-BE49-F238E27FC236}">
                  <a16:creationId xmlns:a16="http://schemas.microsoft.com/office/drawing/2014/main" id="{1E3A9E8A-EBC9-F19E-986A-C5D3EA939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953" y="5424417"/>
              <a:ext cx="2135542" cy="17514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68336" tIns="34175" rIns="68336" bIns="34175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defTabSz="68580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r>
                <a:rPr lang="en-US" altLang="es-SV" sz="675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Fuente: UPCTYER y DGCP </a:t>
              </a:r>
              <a:r>
                <a:rPr lang="en-GB" altLang="es-SV" sz="675" dirty="0">
                  <a:solidFill>
                    <a:srgbClr val="000000"/>
                  </a:solidFill>
                  <a:latin typeface="Arial" panose="020B0604020202020204" pitchFamily="34" charset="0"/>
                </a:rPr>
                <a:t>EL SALVADOR</a:t>
              </a:r>
              <a:endParaRPr lang="en-US" altLang="es-SV" sz="675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8436" name="Text Box 3">
            <a:extLst>
              <a:ext uri="{FF2B5EF4-FFF2-40B4-BE49-F238E27FC236}">
                <a16:creationId xmlns:a16="http://schemas.microsoft.com/office/drawing/2014/main" id="{6F35937B-1980-8DBF-C13A-EF65C7605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7709" y="5919715"/>
            <a:ext cx="20304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dirty="0">
                <a:solidFill>
                  <a:srgbClr val="000000"/>
                </a:solidFill>
                <a:latin typeface="Arial" panose="020B0604020202020204" pitchFamily="34" charset="0"/>
              </a:rPr>
              <a:t>AÑO 2022: PRELIMINAR</a:t>
            </a:r>
            <a:endParaRPr lang="en-GB" altLang="es-SV" sz="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3">
            <a:extLst>
              <a:ext uri="{FF2B5EF4-FFF2-40B4-BE49-F238E27FC236}">
                <a16:creationId xmlns:a16="http://schemas.microsoft.com/office/drawing/2014/main" id="{8D22B8F9-0EF1-A622-31D5-87EA643447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758844"/>
              </p:ext>
            </p:extLst>
          </p:nvPr>
        </p:nvGraphicFramePr>
        <p:xfrm>
          <a:off x="2049537" y="619993"/>
          <a:ext cx="833755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3">
            <a:extLst>
              <a:ext uri="{FF2B5EF4-FFF2-40B4-BE49-F238E27FC236}">
                <a16:creationId xmlns:a16="http://schemas.microsoft.com/office/drawing/2014/main" id="{80786DCF-EA6E-2CAC-C8FA-4DAD2F1A1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853" y="5855568"/>
            <a:ext cx="20304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dirty="0">
                <a:solidFill>
                  <a:srgbClr val="000000"/>
                </a:solidFill>
                <a:latin typeface="Arial" panose="020B0604020202020204" pitchFamily="34" charset="0"/>
              </a:rPr>
              <a:t>Fuente: UPCTYER EL SALVADOR</a:t>
            </a:r>
            <a:endParaRPr lang="en-GB" altLang="es-SV" sz="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D03363D6-861D-B7E6-9F73-2A57A9A4EDC1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60812"/>
              </p:ext>
            </p:extLst>
          </p:nvPr>
        </p:nvGraphicFramePr>
        <p:xfrm>
          <a:off x="2098675" y="736600"/>
          <a:ext cx="8289925" cy="541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Text Box 3">
            <a:extLst>
              <a:ext uri="{FF2B5EF4-FFF2-40B4-BE49-F238E27FC236}">
                <a16:creationId xmlns:a16="http://schemas.microsoft.com/office/drawing/2014/main" id="{9B10381F-BD1B-2590-EF61-9B8699535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0136" y="5748337"/>
            <a:ext cx="20304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dirty="0">
                <a:solidFill>
                  <a:srgbClr val="000000"/>
                </a:solidFill>
                <a:latin typeface="Arial" panose="020B0604020202020204" pitchFamily="34" charset="0"/>
              </a:rPr>
              <a:t>Fuente: UPCTYER EL SALVADOR</a:t>
            </a:r>
            <a:endParaRPr lang="en-GB" altLang="es-SV" sz="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460" name="2 CuadroTexto">
            <a:extLst>
              <a:ext uri="{FF2B5EF4-FFF2-40B4-BE49-F238E27FC236}">
                <a16:creationId xmlns:a16="http://schemas.microsoft.com/office/drawing/2014/main" id="{10D46C84-1CE6-B829-0F87-48F882590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4" y="325438"/>
            <a:ext cx="69373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Coinfección TB/VIH. Años 2010 – 2022 </a:t>
            </a:r>
          </a:p>
        </p:txBody>
      </p:sp>
      <p:sp>
        <p:nvSpPr>
          <p:cNvPr id="19461" name="Text Box 3">
            <a:extLst>
              <a:ext uri="{FF2B5EF4-FFF2-40B4-BE49-F238E27FC236}">
                <a16:creationId xmlns:a16="http://schemas.microsoft.com/office/drawing/2014/main" id="{61DA8CAC-0C8F-6439-9A3A-C6B71CEF8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4117" y="5735136"/>
            <a:ext cx="20304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dirty="0">
                <a:solidFill>
                  <a:srgbClr val="000000"/>
                </a:solidFill>
                <a:latin typeface="Arial" panose="020B0604020202020204" pitchFamily="34" charset="0"/>
              </a:rPr>
              <a:t>AÑO 2022: PRELIMINAR</a:t>
            </a:r>
            <a:endParaRPr lang="en-GB" altLang="es-SV" sz="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9C8CB77-F83B-CF64-3CB0-3577C4CB0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5312" y="213709"/>
            <a:ext cx="8461375" cy="784830"/>
          </a:xfr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SV" altLang="es-SV" sz="1800" b="1" dirty="0">
                <a:solidFill>
                  <a:schemeClr val="accent2">
                    <a:lumMod val="75000"/>
                  </a:schemeClr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 </a:t>
            </a: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casos de tuberculosis clínicamente diagnosticados</a:t>
            </a:r>
            <a:b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</a:b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en menores de 10 años</a:t>
            </a:r>
            <a:b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</a:br>
            <a:r>
              <a:rPr lang="es-SV" altLang="es-SV" sz="1600" b="1" dirty="0" err="1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AÑOS</a:t>
            </a:r>
            <a:r>
              <a:rPr lang="es-SV" altLang="es-SV" sz="1600" b="1" dirty="0">
                <a:solidFill>
                  <a:srgbClr val="002060"/>
                </a:solidFill>
                <a:latin typeface="Copperplate Gothic Light" panose="020E0507020206020404" pitchFamily="34" charset="0"/>
                <a:ea typeface="+mn-ea"/>
                <a:cs typeface="+mn-cs"/>
              </a:rPr>
              <a:t> 2015 - 2022</a:t>
            </a:r>
            <a:endParaRPr lang="es-ES" altLang="es-SV" sz="1600" b="1" dirty="0">
              <a:solidFill>
                <a:srgbClr val="002060"/>
              </a:solidFill>
              <a:latin typeface="Copperplate Gothic Light" panose="020E0507020206020404" pitchFamily="34" charset="0"/>
              <a:ea typeface="+mn-ea"/>
              <a:cs typeface="+mn-cs"/>
            </a:endParaRPr>
          </a:p>
        </p:txBody>
      </p:sp>
      <p:graphicFrame>
        <p:nvGraphicFramePr>
          <p:cNvPr id="21507" name="Object 3">
            <a:extLst>
              <a:ext uri="{FF2B5EF4-FFF2-40B4-BE49-F238E27FC236}">
                <a16:creationId xmlns:a16="http://schemas.microsoft.com/office/drawing/2014/main" id="{79D761AC-F4C6-7FF2-1759-50C4EE01EAF3}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84019652"/>
              </p:ext>
            </p:extLst>
          </p:nvPr>
        </p:nvGraphicFramePr>
        <p:xfrm>
          <a:off x="1695451" y="998539"/>
          <a:ext cx="8734425" cy="487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820137" imgH="4981541" progId="MSGraph.Chart.8">
                  <p:embed followColorScheme="full"/>
                </p:oleObj>
              </mc:Choice>
              <mc:Fallback>
                <p:oleObj name="Chart" r:id="rId2" imgW="8820137" imgH="4981541" progId="MSGraph.Chart.8">
                  <p:embed followColorScheme="full"/>
                  <p:pic>
                    <p:nvPicPr>
                      <p:cNvPr id="21507" name="Object 3">
                        <a:extLst>
                          <a:ext uri="{FF2B5EF4-FFF2-40B4-BE49-F238E27FC236}">
                            <a16:creationId xmlns:a16="http://schemas.microsoft.com/office/drawing/2014/main" id="{79D761AC-F4C6-7FF2-1759-50C4EE01EAF3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 l="2876" t="9589" r="1721" b="7706"/>
                      <a:stretch>
                        <a:fillRect/>
                      </a:stretch>
                    </p:blipFill>
                    <p:spPr bwMode="auto">
                      <a:xfrm>
                        <a:off x="1695451" y="998539"/>
                        <a:ext cx="8734425" cy="487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>
            <a:extLst>
              <a:ext uri="{FF2B5EF4-FFF2-40B4-BE49-F238E27FC236}">
                <a16:creationId xmlns:a16="http://schemas.microsoft.com/office/drawing/2014/main" id="{CA07459F-218D-043D-CED9-8815EBD81C5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049056" y="3255356"/>
            <a:ext cx="2079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SV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CASOS DE TB INFANTIL</a:t>
            </a:r>
            <a:endParaRPr lang="es-ES" altLang="es-SV" sz="1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1509" name="Text Box 3">
            <a:extLst>
              <a:ext uri="{FF2B5EF4-FFF2-40B4-BE49-F238E27FC236}">
                <a16:creationId xmlns:a16="http://schemas.microsoft.com/office/drawing/2014/main" id="{738A34F0-A6D4-D27B-F2C1-795D37444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3" y="5808664"/>
            <a:ext cx="20304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dirty="0">
                <a:solidFill>
                  <a:srgbClr val="000000"/>
                </a:solidFill>
                <a:latin typeface="Arial" panose="020B0604020202020204" pitchFamily="34" charset="0"/>
              </a:rPr>
              <a:t>Fuente: UPCTYER EL SALVADOR</a:t>
            </a:r>
            <a:endParaRPr lang="en-GB" altLang="es-SV" sz="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510" name="Text Box 3">
            <a:extLst>
              <a:ext uri="{FF2B5EF4-FFF2-40B4-BE49-F238E27FC236}">
                <a16:creationId xmlns:a16="http://schemas.microsoft.com/office/drawing/2014/main" id="{A63652A4-6A7A-ED22-82AE-EB2862D10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7588" y="5859464"/>
            <a:ext cx="20304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 dirty="0">
                <a:solidFill>
                  <a:srgbClr val="000000"/>
                </a:solidFill>
                <a:latin typeface="Arial" panose="020B0604020202020204" pitchFamily="34" charset="0"/>
              </a:rPr>
              <a:t>AÑO 2022: PRELIMINAR</a:t>
            </a:r>
            <a:endParaRPr lang="en-GB" altLang="es-SV" sz="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72E1D07-AA67-2AE1-0B1C-370C48344C3A}"/>
              </a:ext>
            </a:extLst>
          </p:cNvPr>
          <p:cNvSpPr txBox="1"/>
          <p:nvPr/>
        </p:nvSpPr>
        <p:spPr>
          <a:xfrm>
            <a:off x="8330745" y="2230522"/>
            <a:ext cx="185156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900" dirty="0"/>
              <a:t>REPRESENTA EL 2.8 % DE LOS CASOS DE TUBERCULOSIS</a:t>
            </a: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D9462163-32F4-5251-8260-FA8E5D17C524}"/>
              </a:ext>
            </a:extLst>
          </p:cNvPr>
          <p:cNvSpPr/>
          <p:nvPr/>
        </p:nvSpPr>
        <p:spPr>
          <a:xfrm>
            <a:off x="9628064" y="2599854"/>
            <a:ext cx="415622" cy="61257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3">
            <a:extLst>
              <a:ext uri="{FF2B5EF4-FFF2-40B4-BE49-F238E27FC236}">
                <a16:creationId xmlns:a16="http://schemas.microsoft.com/office/drawing/2014/main" id="{59FC0773-C48C-E51B-3ECB-522E1794EE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754752"/>
              </p:ext>
            </p:extLst>
          </p:nvPr>
        </p:nvGraphicFramePr>
        <p:xfrm>
          <a:off x="2032000" y="971551"/>
          <a:ext cx="8326438" cy="491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5648178" imgH="3400527" progId="MSGraph.Chart.8">
                  <p:embed followColorScheme="full"/>
                </p:oleObj>
              </mc:Choice>
              <mc:Fallback>
                <p:oleObj name="Chart" r:id="rId2" imgW="5648178" imgH="3400527" progId="MSGraph.Chart.8">
                  <p:embed followColorScheme="full"/>
                  <p:pic>
                    <p:nvPicPr>
                      <p:cNvPr id="22530" name="Object 3">
                        <a:extLst>
                          <a:ext uri="{FF2B5EF4-FFF2-40B4-BE49-F238E27FC236}">
                            <a16:creationId xmlns:a16="http://schemas.microsoft.com/office/drawing/2014/main" id="{59FC0773-C48C-E51B-3ECB-522E1794EE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 l="5675" t="9589" r="12317" b="6732"/>
                      <a:stretch>
                        <a:fillRect/>
                      </a:stretch>
                    </p:blipFill>
                    <p:spPr bwMode="auto">
                      <a:xfrm>
                        <a:off x="2032000" y="971551"/>
                        <a:ext cx="8326438" cy="491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ext Box 4">
            <a:extLst>
              <a:ext uri="{FF2B5EF4-FFF2-40B4-BE49-F238E27FC236}">
                <a16:creationId xmlns:a16="http://schemas.microsoft.com/office/drawing/2014/main" id="{A6F8FDD6-0C13-2DC7-FAB8-E2E1DBF9D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4" y="5838831"/>
            <a:ext cx="22526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</a:pPr>
            <a:r>
              <a:rPr lang="es-MX" altLang="es-SV" sz="800" dirty="0">
                <a:solidFill>
                  <a:srgbClr val="000000"/>
                </a:solidFill>
                <a:latin typeface="Arial" panose="020B0604020202020204" pitchFamily="34" charset="0"/>
              </a:rPr>
              <a:t>Fuente: UPCTYER </a:t>
            </a:r>
            <a:r>
              <a:rPr lang="en-GB" altLang="es-SV" sz="800" dirty="0">
                <a:solidFill>
                  <a:srgbClr val="000000"/>
                </a:solidFill>
                <a:latin typeface="Arial" panose="020B0604020202020204" pitchFamily="34" charset="0"/>
              </a:rPr>
              <a:t>EL SALVADOR</a:t>
            </a:r>
            <a:endParaRPr lang="es-MX" altLang="es-SV" sz="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6ECB8967-D5DE-5CC3-DD14-E15A56A72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63" y="506413"/>
            <a:ext cx="718661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SV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Recaídas. Años 2010  -  2022</a:t>
            </a:r>
          </a:p>
        </p:txBody>
      </p:sp>
      <p:sp>
        <p:nvSpPr>
          <p:cNvPr id="4" name="3 Flecha derecha">
            <a:extLst>
              <a:ext uri="{FF2B5EF4-FFF2-40B4-BE49-F238E27FC236}">
                <a16:creationId xmlns:a16="http://schemas.microsoft.com/office/drawing/2014/main" id="{91915406-2107-FC0C-F3A8-6970838582BF}"/>
              </a:ext>
            </a:extLst>
          </p:cNvPr>
          <p:cNvSpPr/>
          <p:nvPr/>
        </p:nvSpPr>
        <p:spPr>
          <a:xfrm rot="2393317">
            <a:off x="4460876" y="3408364"/>
            <a:ext cx="1019175" cy="301625"/>
          </a:xfrm>
          <a:prstGeom prst="rightArrow">
            <a:avLst>
              <a:gd name="adj1" fmla="val 39383"/>
              <a:gd name="adj2" fmla="val 89546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54F7AFD5-A8E2-F1F5-BF23-AAEA270DD907}"/>
              </a:ext>
            </a:extLst>
          </p:cNvPr>
          <p:cNvSpPr txBox="1"/>
          <p:nvPr/>
        </p:nvSpPr>
        <p:spPr>
          <a:xfrm>
            <a:off x="3448051" y="2743200"/>
            <a:ext cx="2252663" cy="554038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SV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de Gene </a:t>
            </a:r>
            <a:r>
              <a:rPr lang="es-SV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Xpert</a:t>
            </a:r>
            <a:r>
              <a:rPr lang="es-SV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sospecha de fármacorresistencia, la mayor parte de casos en centros penales</a:t>
            </a:r>
          </a:p>
        </p:txBody>
      </p:sp>
      <p:sp>
        <p:nvSpPr>
          <p:cNvPr id="22535" name="4 CuadroTexto">
            <a:extLst>
              <a:ext uri="{FF2B5EF4-FFF2-40B4-BE49-F238E27FC236}">
                <a16:creationId xmlns:a16="http://schemas.microsoft.com/office/drawing/2014/main" id="{0A7317A6-0D00-8A0A-ECD4-67ADD04ED2C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620044" y="3178969"/>
            <a:ext cx="16129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SV" altLang="es-ES" sz="1100">
                <a:latin typeface="Arial" panose="020B0604020202020204" pitchFamily="34" charset="0"/>
              </a:rPr>
              <a:t>Casos de recaídas</a:t>
            </a:r>
          </a:p>
        </p:txBody>
      </p:sp>
      <p:sp>
        <p:nvSpPr>
          <p:cNvPr id="22538" name="Text Box 3">
            <a:extLst>
              <a:ext uri="{FF2B5EF4-FFF2-40B4-BE49-F238E27FC236}">
                <a16:creationId xmlns:a16="http://schemas.microsoft.com/office/drawing/2014/main" id="{19BE41C8-6DCB-3650-A649-BA1DB2716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5655" y="5891214"/>
            <a:ext cx="20304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>
                <a:solidFill>
                  <a:srgbClr val="000000"/>
                </a:solidFill>
                <a:latin typeface="Arial" panose="020B0604020202020204" pitchFamily="34" charset="0"/>
              </a:rPr>
              <a:t>AÑO 2022: PRELIMINAR</a:t>
            </a:r>
            <a:endParaRPr lang="en-GB" altLang="es-SV" sz="90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627</Words>
  <Application>Microsoft Office PowerPoint</Application>
  <PresentationFormat>Panorámica</PresentationFormat>
  <Paragraphs>98</Paragraphs>
  <Slides>19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30" baseType="lpstr">
      <vt:lpstr>Arial</vt:lpstr>
      <vt:lpstr>Arial Narrow</vt:lpstr>
      <vt:lpstr>Bookman Old Style</vt:lpstr>
      <vt:lpstr>Calibri</vt:lpstr>
      <vt:lpstr>Calibri Light</vt:lpstr>
      <vt:lpstr>Century Gothic</vt:lpstr>
      <vt:lpstr>Copperplate Gothic Light</vt:lpstr>
      <vt:lpstr>1_Tema de Office</vt:lpstr>
      <vt:lpstr>2_Tema de Office</vt:lpstr>
      <vt:lpstr>Worksheet</vt:lpstr>
      <vt:lpstr>Chart</vt:lpstr>
      <vt:lpstr> </vt:lpstr>
      <vt:lpstr>Incidencia de casos con tuberculosis todas las formas Años 2010 – 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casos de tuberculosis clínicamente diagnosticados en menores de 10 años AÑOS 2015 - 2022</vt:lpstr>
      <vt:lpstr>Presentación de PowerPoint</vt:lpstr>
      <vt:lpstr>Presentación de PowerPoint</vt:lpstr>
      <vt:lpstr>Presentación de PowerPoint</vt:lpstr>
      <vt:lpstr> éxito del tratamiento de casos nuevos. Años 2010  A  2021</vt:lpstr>
      <vt:lpstr>Casos de TB-RR/TB-MDR.  Años 2010 – 2022 </vt:lpstr>
      <vt:lpstr>Presentación de PowerPoint</vt:lpstr>
      <vt:lpstr> SR CON FACTORES DE RIESGO PARA DM  AÑO  2021 y 2022</vt:lpstr>
      <vt:lpstr>Presentación de PowerPoint</vt:lpstr>
      <vt:lpstr>Presentación de PowerPoint</vt:lpstr>
      <vt:lpstr>  CASOS DE TB/DM Y DM/TB   AÑO  2022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DEL PROGRAMA NACIONAL DE TUBERCULOSIS Y ENFERMEDADES RESPIRATORIAS</dc:title>
  <dc:creator>Lic. Yanira Chita</dc:creator>
  <cp:lastModifiedBy>GILBERTO ANIBAL AYALA HERNANDEZ</cp:lastModifiedBy>
  <cp:revision>220</cp:revision>
  <dcterms:created xsi:type="dcterms:W3CDTF">2021-07-19T16:39:20Z</dcterms:created>
  <dcterms:modified xsi:type="dcterms:W3CDTF">2023-05-29T16:49:47Z</dcterms:modified>
</cp:coreProperties>
</file>