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60" r:id="rId5"/>
  </p:sldMasterIdLst>
  <p:notesMasterIdLst>
    <p:notesMasterId r:id="rId19"/>
  </p:notesMasterIdLst>
  <p:sldIdLst>
    <p:sldId id="256" r:id="rId6"/>
    <p:sldId id="290" r:id="rId7"/>
    <p:sldId id="628" r:id="rId8"/>
    <p:sldId id="291" r:id="rId9"/>
    <p:sldId id="629" r:id="rId10"/>
    <p:sldId id="631" r:id="rId11"/>
    <p:sldId id="632" r:id="rId12"/>
    <p:sldId id="634" r:id="rId13"/>
    <p:sldId id="635" r:id="rId14"/>
    <p:sldId id="637" r:id="rId15"/>
    <p:sldId id="641" r:id="rId16"/>
    <p:sldId id="643" r:id="rId17"/>
    <p:sldId id="645" r:id="rId18"/>
  </p:sldIdLst>
  <p:sldSz cx="12192000" cy="6858000"/>
  <p:notesSz cx="6858000" cy="9144000"/>
  <p:embeddedFontLst>
    <p:embeddedFont>
      <p:font typeface="Arial Black" panose="020B0A04020102020204" pitchFamily="34" charset="0"/>
      <p:bold r:id="rId20"/>
    </p:embeddedFon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Rockwell Condensed" panose="02060603050405020104" pitchFamily="18" charset="0"/>
      <p:regular r:id="rId27"/>
      <p:bold r:id="rId28"/>
    </p:embeddedFont>
  </p:embeddedFontLst>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ue Manuel Portillo Romero" initials="JMPR" lastIdx="1" clrIdx="0">
    <p:extLst>
      <p:ext uri="{19B8F6BF-5375-455C-9EA6-DF929625EA0E}">
        <p15:presenceInfo xmlns:p15="http://schemas.microsoft.com/office/powerpoint/2012/main" userId="S-1-5-21-3945798848-2646023305-2936327937-1881" providerId="AD"/>
      </p:ext>
    </p:extLst>
  </p:cmAuthor>
  <p:cmAuthor id="2" name="Gomez, MaiaSofia" initials="GM" lastIdx="1" clrIdx="1">
    <p:extLst>
      <p:ext uri="{19B8F6BF-5375-455C-9EA6-DF929625EA0E}">
        <p15:presenceInfo xmlns:p15="http://schemas.microsoft.com/office/powerpoint/2012/main" userId="S::maiasofia.gomez@plan-international.org::d357d59c-0cf2-467c-9a8d-84757340e34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979AA7-40B7-43FF-847A-417A0F5612DB}" v="155" dt="2023-05-02T20:41:57.446"/>
    <p1510:client id="{54A596B1-54B1-461A-BC62-B5F17094B233}" v="77" dt="2023-05-02T21:29:47.306"/>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6629" autoAdjust="0"/>
  </p:normalViewPr>
  <p:slideViewPr>
    <p:cSldViewPr snapToGrid="0">
      <p:cViewPr varScale="1">
        <p:scale>
          <a:sx n="74" d="100"/>
          <a:sy n="74" d="100"/>
        </p:scale>
        <p:origin x="317"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1.fntdata"/><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5.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SV"/>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B5F29A-01E3-4782-B7F1-375381450D51}" type="datetimeFigureOut">
              <a:rPr lang="es-SV" smtClean="0"/>
              <a:t>4/5/2023</a:t>
            </a:fld>
            <a:endParaRPr lang="es-SV"/>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SV"/>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SV"/>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AE3DEF-2DAC-44B9-91DF-4AC5421414D9}" type="slidenum">
              <a:rPr lang="es-SV" smtClean="0"/>
              <a:t>‹Nº›</a:t>
            </a:fld>
            <a:endParaRPr lang="es-SV"/>
          </a:p>
        </p:txBody>
      </p:sp>
    </p:spTree>
    <p:extLst>
      <p:ext uri="{BB962C8B-B14F-4D97-AF65-F5344CB8AC3E}">
        <p14:creationId xmlns:p14="http://schemas.microsoft.com/office/powerpoint/2010/main" val="373785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SV" dirty="0"/>
              <a:t>Corregir la ciudad San Salvador.</a:t>
            </a:r>
          </a:p>
        </p:txBody>
      </p:sp>
      <p:sp>
        <p:nvSpPr>
          <p:cNvPr id="4" name="Marcador de número de diapositiva 3"/>
          <p:cNvSpPr>
            <a:spLocks noGrp="1"/>
          </p:cNvSpPr>
          <p:nvPr>
            <p:ph type="sldNum" sz="quarter" idx="5"/>
          </p:nvPr>
        </p:nvSpPr>
        <p:spPr/>
        <p:txBody>
          <a:bodyPr/>
          <a:lstStyle/>
          <a:p>
            <a:fld id="{61AE3DEF-2DAC-44B9-91DF-4AC5421414D9}" type="slidenum">
              <a:rPr lang="es-SV" smtClean="0"/>
              <a:t>1</a:t>
            </a:fld>
            <a:endParaRPr lang="es-SV"/>
          </a:p>
        </p:txBody>
      </p:sp>
    </p:spTree>
    <p:extLst>
      <p:ext uri="{BB962C8B-B14F-4D97-AF65-F5344CB8AC3E}">
        <p14:creationId xmlns:p14="http://schemas.microsoft.com/office/powerpoint/2010/main" val="2717442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Fondo Mundial pide ahora a todos los solicitantes que presenten con sus Solicitudes de Financiamiento una lista de las principales prioridades que la sociedad civil y las comunidades hayan identificado durante el Diálogo de País, independientemente de que se hayan incluido o no en las Solicitudes de Financiamiento. Este nuevo anexo, que se puso a prueba con las Solicitudes de Financiamiento para el Mecanismo de Respuesta de Emergencia COVID-19 del Fondo Mundial, es una oportunidad para que la sociedad civil y los grupos comunitarios propongan las inversiones que, desde su punto de vista, tendrían el impacto más significativo.</a:t>
            </a:r>
          </a:p>
          <a:p>
            <a:endParaRPr lang="es-MX" dirty="0"/>
          </a:p>
          <a:p>
            <a:r>
              <a:rPr lang="es-MX" dirty="0"/>
              <a:t>Se espera que los representantes de la sociedad civil en el MCP organicen este debate de priorización. La Iniciativa Estratégica de Participación Comunitaria del Fondo Mundial, los asociados técnicos y los MCP ofrecen apoyo para organizar estos debates. Se pueden presentar hasta 20 prioridades por solicitud de financiamiento.</a:t>
            </a:r>
            <a:endParaRPr lang="es-SV" dirty="0"/>
          </a:p>
        </p:txBody>
      </p:sp>
      <p:sp>
        <p:nvSpPr>
          <p:cNvPr id="4" name="Marcador de número de diapositiva 3"/>
          <p:cNvSpPr>
            <a:spLocks noGrp="1"/>
          </p:cNvSpPr>
          <p:nvPr>
            <p:ph type="sldNum" sz="quarter" idx="5"/>
          </p:nvPr>
        </p:nvSpPr>
        <p:spPr/>
        <p:txBody>
          <a:bodyPr/>
          <a:lstStyle/>
          <a:p>
            <a:fld id="{61AE3DEF-2DAC-44B9-91DF-4AC5421414D9}" type="slidenum">
              <a:rPr lang="es-SV" smtClean="0"/>
              <a:t>10</a:t>
            </a:fld>
            <a:endParaRPr lang="es-SV"/>
          </a:p>
        </p:txBody>
      </p:sp>
    </p:spTree>
    <p:extLst>
      <p:ext uri="{BB962C8B-B14F-4D97-AF65-F5344CB8AC3E}">
        <p14:creationId xmlns:p14="http://schemas.microsoft.com/office/powerpoint/2010/main" val="3146053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a:p>
            <a:r>
              <a:rPr lang="es-MX" dirty="0"/>
              <a:t>Recientemente, un país que recibe financiamiento del Fondo Mundial desarrolló un proceso de Diálogo de País que demuestra lo que significa tener un Diálogo de País eficiente, efectivo y equitativo en el contexto de ese país. </a:t>
            </a:r>
          </a:p>
          <a:p>
            <a:r>
              <a:rPr lang="es-MX" dirty="0"/>
              <a:t>El país desarrolló dos conjuntos de debates paralelos e interconectados para la creación de la Solicitud de Financiamiento. </a:t>
            </a:r>
          </a:p>
          <a:p>
            <a:r>
              <a:rPr lang="es-MX" dirty="0"/>
              <a:t>El primero se centró en el contenido técnico de la Solicitud de Financiamiento e incluyó a miembros del MCP, profesionales del sistema sanitario y de la preparación ante una pandemia, y socios técnicos. La segunda se centró en la consulta a la comunidad sobre los programas necesarios para luchar más eficazmente contra las enfermedades. </a:t>
            </a:r>
          </a:p>
          <a:p>
            <a:endParaRPr lang="es-SV" dirty="0"/>
          </a:p>
          <a:p>
            <a:r>
              <a:rPr lang="es-MX" dirty="0"/>
              <a:t>Un diálogo nacional eficiente y eficaz debe estar bien organizado y financiado, y contar con la participación de las personas adecuadas. Esto significa invitar a participar a los grupos identificados mediante los análisis epidemiológicos diferenciados, de equidad sanitaria y de carencias en SSRS. </a:t>
            </a:r>
            <a:endParaRPr lang="es-SV" dirty="0"/>
          </a:p>
        </p:txBody>
      </p:sp>
      <p:sp>
        <p:nvSpPr>
          <p:cNvPr id="4" name="Marcador de número de diapositiva 3"/>
          <p:cNvSpPr>
            <a:spLocks noGrp="1"/>
          </p:cNvSpPr>
          <p:nvPr>
            <p:ph type="sldNum" sz="quarter" idx="5"/>
          </p:nvPr>
        </p:nvSpPr>
        <p:spPr/>
        <p:txBody>
          <a:bodyPr/>
          <a:lstStyle/>
          <a:p>
            <a:fld id="{61AE3DEF-2DAC-44B9-91DF-4AC5421414D9}" type="slidenum">
              <a:rPr lang="es-SV" smtClean="0"/>
              <a:t>11</a:t>
            </a:fld>
            <a:endParaRPr lang="es-SV"/>
          </a:p>
        </p:txBody>
      </p:sp>
    </p:spTree>
    <p:extLst>
      <p:ext uri="{BB962C8B-B14F-4D97-AF65-F5344CB8AC3E}">
        <p14:creationId xmlns:p14="http://schemas.microsoft.com/office/powerpoint/2010/main" val="2230937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Al planificar cómo involucrar a los distintos grupos, los MCP deben tener en cuenta que algunos participantes pueden enfrentarse a barreras significativas que dificulten o pongan en peligro su participación en el Diálogo de País. Antes de iniciar el Diálogo de País, es importante utilizar los análisis mencionados anteriormente para entender quién se enfrenta a estas barreras. Se debe consultar a estos grupos y tener en cuenta sus aportaciones. </a:t>
            </a:r>
            <a:endParaRPr lang="es-SV"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AE3DEF-2DAC-44B9-91DF-4AC5421414D9}" type="slidenum">
              <a:rPr kumimoji="0" lang="es-S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S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9643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AE3DEF-2DAC-44B9-91DF-4AC5421414D9}" type="slidenum">
              <a:rPr kumimoji="0" lang="es-S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s-S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8308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5"/>
          </p:nvPr>
        </p:nvSpPr>
        <p:spPr/>
        <p:txBody>
          <a:bodyPr/>
          <a:lstStyle/>
          <a:p>
            <a:fld id="{61AE3DEF-2DAC-44B9-91DF-4AC5421414D9}" type="slidenum">
              <a:rPr lang="es-SV" smtClean="0"/>
              <a:t>2</a:t>
            </a:fld>
            <a:endParaRPr lang="es-SV"/>
          </a:p>
        </p:txBody>
      </p:sp>
    </p:spTree>
    <p:extLst>
      <p:ext uri="{BB962C8B-B14F-4D97-AF65-F5344CB8AC3E}">
        <p14:creationId xmlns:p14="http://schemas.microsoft.com/office/powerpoint/2010/main" val="4155410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400" b="1" dirty="0"/>
              <a:t>Sin embargo, debe incluir a otras partes interesadas además del MCP; todas las partes interesadas en la respuesta al VIH, la tuberculosis y la malaria y en la construcción de SSRS tienen voz a través del Diálogo de País. La valiosa aportación de estas voces debería reflejarse en el desarrollo y acuerdo de las prioridades clave dentro del limitado financiamiento del Fondo Mundial. El Diálogo de País garantiza que las intervenciones prioritarias se diseñen con el fin de obtener la mayor repercusión posible dados los limitados recursos, utilizando las pruebas y la experiencia para diseñar eficazmente una programación centrada en el paciente, que reduzca o elimine las barreras de acceso y tenga en cuenta las diferencias entre poblaciones, como las existentes entre comunidades rurales y urbanas o entre la población general y las poblaciones clave.</a:t>
            </a:r>
            <a:endParaRPr lang="es-SV" sz="1400" b="1" dirty="0"/>
          </a:p>
        </p:txBody>
      </p:sp>
      <p:sp>
        <p:nvSpPr>
          <p:cNvPr id="4" name="Marcador de número de diapositiva 3"/>
          <p:cNvSpPr>
            <a:spLocks noGrp="1"/>
          </p:cNvSpPr>
          <p:nvPr>
            <p:ph type="sldNum" sz="quarter" idx="5"/>
          </p:nvPr>
        </p:nvSpPr>
        <p:spPr/>
        <p:txBody>
          <a:bodyPr/>
          <a:lstStyle/>
          <a:p>
            <a:fld id="{61AE3DEF-2DAC-44B9-91DF-4AC5421414D9}" type="slidenum">
              <a:rPr lang="es-SV" smtClean="0"/>
              <a:t>3</a:t>
            </a:fld>
            <a:endParaRPr lang="es-SV"/>
          </a:p>
        </p:txBody>
      </p:sp>
    </p:spTree>
    <p:extLst>
      <p:ext uri="{BB962C8B-B14F-4D97-AF65-F5344CB8AC3E}">
        <p14:creationId xmlns:p14="http://schemas.microsoft.com/office/powerpoint/2010/main" val="4274520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¿Qué hay de nuevo?</a:t>
            </a:r>
          </a:p>
          <a:p>
            <a:r>
              <a:rPr lang="es-MX" dirty="0"/>
              <a:t>¿Qué puede aprovecharse para apoyar debates más informados y estratégicos sobre la concesión de subvenciones?</a:t>
            </a:r>
          </a:p>
          <a:p>
            <a:endParaRPr lang="es-MX" dirty="0"/>
          </a:p>
          <a:p>
            <a:r>
              <a:rPr lang="es-MX" dirty="0"/>
              <a:t>más informadas y estratégicas?</a:t>
            </a:r>
            <a:endParaRPr lang="es-SV" dirty="0"/>
          </a:p>
        </p:txBody>
      </p:sp>
      <p:sp>
        <p:nvSpPr>
          <p:cNvPr id="4" name="Marcador de número de diapositiva 3"/>
          <p:cNvSpPr>
            <a:spLocks noGrp="1"/>
          </p:cNvSpPr>
          <p:nvPr>
            <p:ph type="sldNum" sz="quarter" idx="5"/>
          </p:nvPr>
        </p:nvSpPr>
        <p:spPr/>
        <p:txBody>
          <a:bodyPr/>
          <a:lstStyle/>
          <a:p>
            <a:fld id="{61AE3DEF-2DAC-44B9-91DF-4AC5421414D9}" type="slidenum">
              <a:rPr lang="es-SV" smtClean="0"/>
              <a:t>4</a:t>
            </a:fld>
            <a:endParaRPr lang="es-SV"/>
          </a:p>
        </p:txBody>
      </p:sp>
    </p:spTree>
    <p:extLst>
      <p:ext uri="{BB962C8B-B14F-4D97-AF65-F5344CB8AC3E}">
        <p14:creationId xmlns:p14="http://schemas.microsoft.com/office/powerpoint/2010/main" val="2311950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5"/>
          </p:nvPr>
        </p:nvSpPr>
        <p:spPr/>
        <p:txBody>
          <a:bodyPr/>
          <a:lstStyle/>
          <a:p>
            <a:fld id="{61AE3DEF-2DAC-44B9-91DF-4AC5421414D9}" type="slidenum">
              <a:rPr lang="es-SV" smtClean="0"/>
              <a:t>5</a:t>
            </a:fld>
            <a:endParaRPr lang="es-SV"/>
          </a:p>
        </p:txBody>
      </p:sp>
    </p:spTree>
    <p:extLst>
      <p:ext uri="{BB962C8B-B14F-4D97-AF65-F5344CB8AC3E}">
        <p14:creationId xmlns:p14="http://schemas.microsoft.com/office/powerpoint/2010/main" val="1520804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Fondo Mundial pide ahora a todos los solicitantes que presenten con sus Solicitudes de Financiamiento una lista de las principales prioridades que la sociedad civil y las comunidades hayan identificado durante el Diálogo de País, independientemente de que se hayan incluido o no en las Solicitudes de Financiamiento. Este nuevo anexo, que se puso a prueba con las Solicitudes de Financiamiento para el Mecanismo de Respuesta de Emergencia COVID-19 del Fondo Mundial, es una oportunidad para que la sociedad civil y los grupos comunitarios propongan las inversiones que, desde su punto de vista, tendrían el impacto más significativo.</a:t>
            </a:r>
          </a:p>
          <a:p>
            <a:endParaRPr lang="es-MX" dirty="0"/>
          </a:p>
          <a:p>
            <a:r>
              <a:rPr lang="es-MX" dirty="0"/>
              <a:t>Se espera que los representantes de la sociedad civil en el MCP organicen este debate de priorización. La Iniciativa Estratégica de Participación Comunitaria del Fondo Mundial, los asociados técnicos y los MCP ofrecen apoyo para organizar estos debates. Se pueden presentar hasta 20 prioridades por solicitud de financiamiento.</a:t>
            </a:r>
            <a:endParaRPr lang="es-SV" dirty="0"/>
          </a:p>
        </p:txBody>
      </p:sp>
      <p:sp>
        <p:nvSpPr>
          <p:cNvPr id="4" name="Marcador de número de diapositiva 3"/>
          <p:cNvSpPr>
            <a:spLocks noGrp="1"/>
          </p:cNvSpPr>
          <p:nvPr>
            <p:ph type="sldNum" sz="quarter" idx="5"/>
          </p:nvPr>
        </p:nvSpPr>
        <p:spPr/>
        <p:txBody>
          <a:bodyPr/>
          <a:lstStyle/>
          <a:p>
            <a:fld id="{61AE3DEF-2DAC-44B9-91DF-4AC5421414D9}" type="slidenum">
              <a:rPr lang="es-SV" smtClean="0"/>
              <a:t>6</a:t>
            </a:fld>
            <a:endParaRPr lang="es-SV"/>
          </a:p>
        </p:txBody>
      </p:sp>
    </p:spTree>
    <p:extLst>
      <p:ext uri="{BB962C8B-B14F-4D97-AF65-F5344CB8AC3E}">
        <p14:creationId xmlns:p14="http://schemas.microsoft.com/office/powerpoint/2010/main" val="2329452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Fondo Mundial pide ahora a todos los solicitantes que presenten con sus Solicitudes de Financiamiento una lista de las principales prioridades que la sociedad civil y las comunidades hayan identificado durante el Diálogo de País, independientemente de que se hayan incluido o no en las Solicitudes de Financiamiento. Este nuevo anexo, que se puso a prueba con las Solicitudes de Financiamiento para el Mecanismo de Respuesta de Emergencia COVID-19 del Fondo Mundial, es una oportunidad para que la sociedad civil y los grupos comunitarios propongan las inversiones que, desde su punto de vista, tendrían el impacto más significativo.</a:t>
            </a:r>
          </a:p>
          <a:p>
            <a:endParaRPr lang="es-MX" dirty="0"/>
          </a:p>
          <a:p>
            <a:r>
              <a:rPr lang="es-MX" dirty="0"/>
              <a:t>Se espera que los representantes de la sociedad civil en el MCP organicen este debate de priorización. La Iniciativa Estratégica de Participación Comunitaria del Fondo Mundial, los asociados técnicos y los MCP ofrecen apoyo para organizar estos debates. Se pueden presentar hasta 20 prioridades por solicitud de financiamiento.</a:t>
            </a:r>
            <a:endParaRPr lang="es-SV" dirty="0"/>
          </a:p>
        </p:txBody>
      </p:sp>
      <p:sp>
        <p:nvSpPr>
          <p:cNvPr id="4" name="Marcador de número de diapositiva 3"/>
          <p:cNvSpPr>
            <a:spLocks noGrp="1"/>
          </p:cNvSpPr>
          <p:nvPr>
            <p:ph type="sldNum" sz="quarter" idx="5"/>
          </p:nvPr>
        </p:nvSpPr>
        <p:spPr/>
        <p:txBody>
          <a:bodyPr/>
          <a:lstStyle/>
          <a:p>
            <a:fld id="{61AE3DEF-2DAC-44B9-91DF-4AC5421414D9}" type="slidenum">
              <a:rPr lang="es-SV" smtClean="0"/>
              <a:t>7</a:t>
            </a:fld>
            <a:endParaRPr lang="es-SV"/>
          </a:p>
        </p:txBody>
      </p:sp>
    </p:spTree>
    <p:extLst>
      <p:ext uri="{BB962C8B-B14F-4D97-AF65-F5344CB8AC3E}">
        <p14:creationId xmlns:p14="http://schemas.microsoft.com/office/powerpoint/2010/main" val="3522550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Fondo Mundial pide ahora a todos los solicitantes que presenten con sus Solicitudes de Financiamiento una lista de las principales prioridades que la sociedad civil y las comunidades hayan identificado durante el Diálogo de País, independientemente de que se hayan incluido o no en las Solicitudes de Financiamiento. Este nuevo anexo, que se puso a prueba con las Solicitudes de Financiamiento para el Mecanismo de Respuesta de Emergencia COVID-19 del Fondo Mundial, es una oportunidad para que la sociedad civil y los grupos comunitarios propongan las inversiones que, desde su punto de vista, tendrían el impacto más significativo.</a:t>
            </a:r>
          </a:p>
          <a:p>
            <a:endParaRPr lang="es-MX" dirty="0"/>
          </a:p>
          <a:p>
            <a:r>
              <a:rPr lang="es-MX" dirty="0"/>
              <a:t>Se espera que los representantes de la sociedad civil en el MCP organicen este debate de priorización. La Iniciativa Estratégica de Participación Comunitaria del Fondo Mundial, los asociados técnicos y los MCP ofrecen apoyo para organizar estos debates. Se pueden presentar hasta 20 prioridades por solicitud de financiamiento.</a:t>
            </a:r>
            <a:endParaRPr lang="es-SV" dirty="0"/>
          </a:p>
        </p:txBody>
      </p:sp>
      <p:sp>
        <p:nvSpPr>
          <p:cNvPr id="4" name="Marcador de número de diapositiva 3"/>
          <p:cNvSpPr>
            <a:spLocks noGrp="1"/>
          </p:cNvSpPr>
          <p:nvPr>
            <p:ph type="sldNum" sz="quarter" idx="5"/>
          </p:nvPr>
        </p:nvSpPr>
        <p:spPr/>
        <p:txBody>
          <a:bodyPr/>
          <a:lstStyle/>
          <a:p>
            <a:fld id="{61AE3DEF-2DAC-44B9-91DF-4AC5421414D9}" type="slidenum">
              <a:rPr lang="es-SV" smtClean="0"/>
              <a:t>8</a:t>
            </a:fld>
            <a:endParaRPr lang="es-SV"/>
          </a:p>
        </p:txBody>
      </p:sp>
    </p:spTree>
    <p:extLst>
      <p:ext uri="{BB962C8B-B14F-4D97-AF65-F5344CB8AC3E}">
        <p14:creationId xmlns:p14="http://schemas.microsoft.com/office/powerpoint/2010/main" val="2030425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Fondo Mundial pide ahora a todos los solicitantes que presenten con sus Solicitudes de Financiamiento una lista de las principales prioridades que la sociedad civil y las comunidades hayan identificado durante el Diálogo de País, independientemente de que se hayan incluido o no en las Solicitudes de Financiamiento. Este nuevo anexo, que se puso a prueba con las Solicitudes de Financiamiento para el Mecanismo de Respuesta de Emergencia COVID-19 del Fondo Mundial, es una oportunidad para que la sociedad civil y los grupos comunitarios propongan las inversiones que, desde su punto de vista, tendrían el impacto más significativo.</a:t>
            </a:r>
          </a:p>
          <a:p>
            <a:endParaRPr lang="es-MX" dirty="0"/>
          </a:p>
          <a:p>
            <a:r>
              <a:rPr lang="es-MX" dirty="0"/>
              <a:t>Se espera que los representantes de la sociedad civil en el MCP organicen este debate de priorización. La Iniciativa Estratégica de Participación Comunitaria del Fondo Mundial, los asociados técnicos y los MCP ofrecen apoyo para organizar estos debates. Se pueden presentar hasta 20 prioridades por solicitud de financiamiento.</a:t>
            </a:r>
            <a:endParaRPr lang="es-SV" dirty="0"/>
          </a:p>
        </p:txBody>
      </p:sp>
      <p:sp>
        <p:nvSpPr>
          <p:cNvPr id="4" name="Marcador de número de diapositiva 3"/>
          <p:cNvSpPr>
            <a:spLocks noGrp="1"/>
          </p:cNvSpPr>
          <p:nvPr>
            <p:ph type="sldNum" sz="quarter" idx="5"/>
          </p:nvPr>
        </p:nvSpPr>
        <p:spPr/>
        <p:txBody>
          <a:bodyPr/>
          <a:lstStyle/>
          <a:p>
            <a:fld id="{61AE3DEF-2DAC-44B9-91DF-4AC5421414D9}" type="slidenum">
              <a:rPr lang="es-SV" smtClean="0"/>
              <a:t>9</a:t>
            </a:fld>
            <a:endParaRPr lang="es-SV"/>
          </a:p>
        </p:txBody>
      </p:sp>
    </p:spTree>
    <p:extLst>
      <p:ext uri="{BB962C8B-B14F-4D97-AF65-F5344CB8AC3E}">
        <p14:creationId xmlns:p14="http://schemas.microsoft.com/office/powerpoint/2010/main" val="2603546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MX"/>
          </a:p>
        </p:txBody>
      </p:sp>
      <p:sp>
        <p:nvSpPr>
          <p:cNvPr id="4" name="Marcador de fecha 3"/>
          <p:cNvSpPr>
            <a:spLocks noGrp="1"/>
          </p:cNvSpPr>
          <p:nvPr>
            <p:ph type="dt" sz="half" idx="10"/>
          </p:nvPr>
        </p:nvSpPr>
        <p:spPr/>
        <p:txBody>
          <a:bodyPr/>
          <a:lstStyle/>
          <a:p>
            <a:fld id="{6261DE22-1541-4C7B-BECC-0DD170A72E84}" type="datetimeFigureOut">
              <a:rPr lang="es-MX" smtClean="0"/>
              <a:t>04/05/2023</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181A6125-1601-480A-89F7-9DD2EEB18D9F}" type="slidenum">
              <a:rPr lang="es-MX" smtClean="0"/>
              <a:t>‹Nº›</a:t>
            </a:fld>
            <a:endParaRPr lang="es-MX" dirty="0"/>
          </a:p>
        </p:txBody>
      </p:sp>
    </p:spTree>
    <p:extLst>
      <p:ext uri="{BB962C8B-B14F-4D97-AF65-F5344CB8AC3E}">
        <p14:creationId xmlns:p14="http://schemas.microsoft.com/office/powerpoint/2010/main" val="1132498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6261DE22-1541-4C7B-BECC-0DD170A72E84}" type="datetimeFigureOut">
              <a:rPr lang="es-MX" smtClean="0"/>
              <a:t>04/05/2023</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181A6125-1601-480A-89F7-9DD2EEB18D9F}" type="slidenum">
              <a:rPr lang="es-MX" smtClean="0"/>
              <a:t>‹Nº›</a:t>
            </a:fld>
            <a:endParaRPr lang="es-MX" dirty="0"/>
          </a:p>
        </p:txBody>
      </p:sp>
    </p:spTree>
    <p:extLst>
      <p:ext uri="{BB962C8B-B14F-4D97-AF65-F5344CB8AC3E}">
        <p14:creationId xmlns:p14="http://schemas.microsoft.com/office/powerpoint/2010/main" val="4185640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6261DE22-1541-4C7B-BECC-0DD170A72E84}" type="datetimeFigureOut">
              <a:rPr lang="es-MX" smtClean="0"/>
              <a:t>04/05/2023</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181A6125-1601-480A-89F7-9DD2EEB18D9F}" type="slidenum">
              <a:rPr lang="es-MX" smtClean="0"/>
              <a:t>‹Nº›</a:t>
            </a:fld>
            <a:endParaRPr lang="es-MX" dirty="0"/>
          </a:p>
        </p:txBody>
      </p:sp>
    </p:spTree>
    <p:extLst>
      <p:ext uri="{BB962C8B-B14F-4D97-AF65-F5344CB8AC3E}">
        <p14:creationId xmlns:p14="http://schemas.microsoft.com/office/powerpoint/2010/main" val="3650405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344764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22876842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37634652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37349063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36443748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2000857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4285304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535739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6261DE22-1541-4C7B-BECC-0DD170A72E84}" type="datetimeFigureOut">
              <a:rPr lang="es-MX" smtClean="0"/>
              <a:t>04/05/2023</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181A6125-1601-480A-89F7-9DD2EEB18D9F}" type="slidenum">
              <a:rPr lang="es-MX" smtClean="0"/>
              <a:t>‹Nº›</a:t>
            </a:fld>
            <a:endParaRPr lang="es-MX" dirty="0"/>
          </a:p>
        </p:txBody>
      </p:sp>
    </p:spTree>
    <p:extLst>
      <p:ext uri="{BB962C8B-B14F-4D97-AF65-F5344CB8AC3E}">
        <p14:creationId xmlns:p14="http://schemas.microsoft.com/office/powerpoint/2010/main" val="18204765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20390587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39133341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824890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6261DE22-1541-4C7B-BECC-0DD170A72E84}" type="datetimeFigureOut">
              <a:rPr lang="es-MX" smtClean="0"/>
              <a:t>04/05/2023</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181A6125-1601-480A-89F7-9DD2EEB18D9F}" type="slidenum">
              <a:rPr lang="es-MX" smtClean="0"/>
              <a:t>‹Nº›</a:t>
            </a:fld>
            <a:endParaRPr lang="es-MX" dirty="0"/>
          </a:p>
        </p:txBody>
      </p:sp>
    </p:spTree>
    <p:extLst>
      <p:ext uri="{BB962C8B-B14F-4D97-AF65-F5344CB8AC3E}">
        <p14:creationId xmlns:p14="http://schemas.microsoft.com/office/powerpoint/2010/main" val="191979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6261DE22-1541-4C7B-BECC-0DD170A72E84}" type="datetimeFigureOut">
              <a:rPr lang="es-MX" smtClean="0"/>
              <a:t>04/05/2023</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181A6125-1601-480A-89F7-9DD2EEB18D9F}" type="slidenum">
              <a:rPr lang="es-MX" smtClean="0"/>
              <a:t>‹Nº›</a:t>
            </a:fld>
            <a:endParaRPr lang="es-MX" dirty="0"/>
          </a:p>
        </p:txBody>
      </p:sp>
    </p:spTree>
    <p:extLst>
      <p:ext uri="{BB962C8B-B14F-4D97-AF65-F5344CB8AC3E}">
        <p14:creationId xmlns:p14="http://schemas.microsoft.com/office/powerpoint/2010/main" val="2072421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6261DE22-1541-4C7B-BECC-0DD170A72E84}" type="datetimeFigureOut">
              <a:rPr lang="es-MX" smtClean="0"/>
              <a:t>04/05/2023</a:t>
            </a:fld>
            <a:endParaRPr lang="es-MX" dirty="0"/>
          </a:p>
        </p:txBody>
      </p:sp>
      <p:sp>
        <p:nvSpPr>
          <p:cNvPr id="8" name="Marcador de pie de página 7"/>
          <p:cNvSpPr>
            <a:spLocks noGrp="1"/>
          </p:cNvSpPr>
          <p:nvPr>
            <p:ph type="ftr" sz="quarter" idx="11"/>
          </p:nvPr>
        </p:nvSpPr>
        <p:spPr/>
        <p:txBody>
          <a:bodyPr/>
          <a:lstStyle/>
          <a:p>
            <a:endParaRPr lang="es-MX" dirty="0"/>
          </a:p>
        </p:txBody>
      </p:sp>
      <p:sp>
        <p:nvSpPr>
          <p:cNvPr id="9" name="Marcador de número de diapositiva 8"/>
          <p:cNvSpPr>
            <a:spLocks noGrp="1"/>
          </p:cNvSpPr>
          <p:nvPr>
            <p:ph type="sldNum" sz="quarter" idx="12"/>
          </p:nvPr>
        </p:nvSpPr>
        <p:spPr/>
        <p:txBody>
          <a:bodyPr/>
          <a:lstStyle/>
          <a:p>
            <a:fld id="{181A6125-1601-480A-89F7-9DD2EEB18D9F}" type="slidenum">
              <a:rPr lang="es-MX" smtClean="0"/>
              <a:t>‹Nº›</a:t>
            </a:fld>
            <a:endParaRPr lang="es-MX" dirty="0"/>
          </a:p>
        </p:txBody>
      </p:sp>
    </p:spTree>
    <p:extLst>
      <p:ext uri="{BB962C8B-B14F-4D97-AF65-F5344CB8AC3E}">
        <p14:creationId xmlns:p14="http://schemas.microsoft.com/office/powerpoint/2010/main" val="1512815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6261DE22-1541-4C7B-BECC-0DD170A72E84}" type="datetimeFigureOut">
              <a:rPr lang="es-MX" smtClean="0"/>
              <a:t>04/05/2023</a:t>
            </a:fld>
            <a:endParaRPr lang="es-MX" dirty="0"/>
          </a:p>
        </p:txBody>
      </p:sp>
      <p:sp>
        <p:nvSpPr>
          <p:cNvPr id="4" name="Marcador de pie de página 3"/>
          <p:cNvSpPr>
            <a:spLocks noGrp="1"/>
          </p:cNvSpPr>
          <p:nvPr>
            <p:ph type="ftr" sz="quarter" idx="11"/>
          </p:nvPr>
        </p:nvSpPr>
        <p:spPr/>
        <p:txBody>
          <a:bodyPr/>
          <a:lstStyle/>
          <a:p>
            <a:endParaRPr lang="es-MX" dirty="0"/>
          </a:p>
        </p:txBody>
      </p:sp>
      <p:sp>
        <p:nvSpPr>
          <p:cNvPr id="5" name="Marcador de número de diapositiva 4"/>
          <p:cNvSpPr>
            <a:spLocks noGrp="1"/>
          </p:cNvSpPr>
          <p:nvPr>
            <p:ph type="sldNum" sz="quarter" idx="12"/>
          </p:nvPr>
        </p:nvSpPr>
        <p:spPr/>
        <p:txBody>
          <a:bodyPr/>
          <a:lstStyle/>
          <a:p>
            <a:fld id="{181A6125-1601-480A-89F7-9DD2EEB18D9F}" type="slidenum">
              <a:rPr lang="es-MX" smtClean="0"/>
              <a:t>‹Nº›</a:t>
            </a:fld>
            <a:endParaRPr lang="es-MX" dirty="0"/>
          </a:p>
        </p:txBody>
      </p:sp>
    </p:spTree>
    <p:extLst>
      <p:ext uri="{BB962C8B-B14F-4D97-AF65-F5344CB8AC3E}">
        <p14:creationId xmlns:p14="http://schemas.microsoft.com/office/powerpoint/2010/main" val="3137247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261DE22-1541-4C7B-BECC-0DD170A72E84}" type="datetimeFigureOut">
              <a:rPr lang="es-MX" smtClean="0"/>
              <a:t>04/05/2023</a:t>
            </a:fld>
            <a:endParaRPr lang="es-MX" dirty="0"/>
          </a:p>
        </p:txBody>
      </p:sp>
      <p:sp>
        <p:nvSpPr>
          <p:cNvPr id="3" name="Marcador de pie de página 2"/>
          <p:cNvSpPr>
            <a:spLocks noGrp="1"/>
          </p:cNvSpPr>
          <p:nvPr>
            <p:ph type="ftr" sz="quarter" idx="11"/>
          </p:nvPr>
        </p:nvSpPr>
        <p:spPr/>
        <p:txBody>
          <a:bodyPr/>
          <a:lstStyle/>
          <a:p>
            <a:endParaRPr lang="es-MX" dirty="0"/>
          </a:p>
        </p:txBody>
      </p:sp>
      <p:sp>
        <p:nvSpPr>
          <p:cNvPr id="4" name="Marcador de número de diapositiva 3"/>
          <p:cNvSpPr>
            <a:spLocks noGrp="1"/>
          </p:cNvSpPr>
          <p:nvPr>
            <p:ph type="sldNum" sz="quarter" idx="12"/>
          </p:nvPr>
        </p:nvSpPr>
        <p:spPr/>
        <p:txBody>
          <a:bodyPr/>
          <a:lstStyle/>
          <a:p>
            <a:fld id="{181A6125-1601-480A-89F7-9DD2EEB18D9F}" type="slidenum">
              <a:rPr lang="es-MX" smtClean="0"/>
              <a:t>‹Nº›</a:t>
            </a:fld>
            <a:endParaRPr lang="es-MX" dirty="0"/>
          </a:p>
        </p:txBody>
      </p:sp>
    </p:spTree>
    <p:extLst>
      <p:ext uri="{BB962C8B-B14F-4D97-AF65-F5344CB8AC3E}">
        <p14:creationId xmlns:p14="http://schemas.microsoft.com/office/powerpoint/2010/main" val="1141177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6261DE22-1541-4C7B-BECC-0DD170A72E84}" type="datetimeFigureOut">
              <a:rPr lang="es-MX" smtClean="0"/>
              <a:t>04/05/2023</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181A6125-1601-480A-89F7-9DD2EEB18D9F}" type="slidenum">
              <a:rPr lang="es-MX" smtClean="0"/>
              <a:t>‹Nº›</a:t>
            </a:fld>
            <a:endParaRPr lang="es-MX" dirty="0"/>
          </a:p>
        </p:txBody>
      </p:sp>
    </p:spTree>
    <p:extLst>
      <p:ext uri="{BB962C8B-B14F-4D97-AF65-F5344CB8AC3E}">
        <p14:creationId xmlns:p14="http://schemas.microsoft.com/office/powerpoint/2010/main" val="1273745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6261DE22-1541-4C7B-BECC-0DD170A72E84}" type="datetimeFigureOut">
              <a:rPr lang="es-MX" smtClean="0"/>
              <a:t>04/05/2023</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181A6125-1601-480A-89F7-9DD2EEB18D9F}" type="slidenum">
              <a:rPr lang="es-MX" smtClean="0"/>
              <a:t>‹Nº›</a:t>
            </a:fld>
            <a:endParaRPr lang="es-MX" dirty="0"/>
          </a:p>
        </p:txBody>
      </p:sp>
    </p:spTree>
    <p:extLst>
      <p:ext uri="{BB962C8B-B14F-4D97-AF65-F5344CB8AC3E}">
        <p14:creationId xmlns:p14="http://schemas.microsoft.com/office/powerpoint/2010/main" val="1057393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61DE22-1541-4C7B-BECC-0DD170A72E84}" type="datetimeFigureOut">
              <a:rPr lang="es-MX" smtClean="0"/>
              <a:t>04/05/2023</a:t>
            </a:fld>
            <a:endParaRPr lang="es-MX"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1A6125-1601-480A-89F7-9DD2EEB18D9F}" type="slidenum">
              <a:rPr lang="es-MX" smtClean="0"/>
              <a:t>‹Nº›</a:t>
            </a:fld>
            <a:endParaRPr lang="es-MX" dirty="0"/>
          </a:p>
        </p:txBody>
      </p:sp>
    </p:spTree>
    <p:extLst>
      <p:ext uri="{BB962C8B-B14F-4D97-AF65-F5344CB8AC3E}">
        <p14:creationId xmlns:p14="http://schemas.microsoft.com/office/powerpoint/2010/main" val="3809950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5/4/2023</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‹Nº›</a:t>
            </a:fld>
            <a:endParaRPr lang="en-US"/>
          </a:p>
        </p:txBody>
      </p:sp>
    </p:spTree>
    <p:extLst>
      <p:ext uri="{BB962C8B-B14F-4D97-AF65-F5344CB8AC3E}">
        <p14:creationId xmlns:p14="http://schemas.microsoft.com/office/powerpoint/2010/main" val="34638280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4">
            <a:extLst>
              <a:ext uri="{FF2B5EF4-FFF2-40B4-BE49-F238E27FC236}">
                <a16:creationId xmlns:a16="http://schemas.microsoft.com/office/drawing/2014/main" id="{F749842A-9730-4347-8EE0-C35ADA8815F6}"/>
              </a:ext>
            </a:extLst>
          </p:cNvPr>
          <p:cNvSpPr txBox="1">
            <a:spLocks noChangeArrowheads="1"/>
          </p:cNvSpPr>
          <p:nvPr/>
        </p:nvSpPr>
        <p:spPr bwMode="auto">
          <a:xfrm>
            <a:off x="2682039" y="2381017"/>
            <a:ext cx="705462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MX" altLang="es-MX" sz="8000" dirty="0">
                <a:solidFill>
                  <a:schemeClr val="bg1"/>
                </a:solidFill>
                <a:latin typeface="Rockwell Condensed" panose="02060603050405020104" pitchFamily="18" charset="0"/>
              </a:rPr>
              <a:t>COORDINACION</a:t>
            </a:r>
          </a:p>
          <a:p>
            <a:pPr algn="ctr" eaLnBrk="1" hangingPunct="1">
              <a:lnSpc>
                <a:spcPct val="100000"/>
              </a:lnSpc>
              <a:spcBef>
                <a:spcPct val="0"/>
              </a:spcBef>
              <a:buFontTx/>
              <a:buNone/>
            </a:pPr>
            <a:r>
              <a:rPr lang="es-MX" altLang="es-MX" sz="8000" dirty="0">
                <a:solidFill>
                  <a:schemeClr val="bg1"/>
                </a:solidFill>
                <a:latin typeface="Rockwell Condensed" panose="02060603050405020104" pitchFamily="18" charset="0"/>
              </a:rPr>
              <a:t> PREVENCION 2023</a:t>
            </a:r>
          </a:p>
        </p:txBody>
      </p:sp>
      <p:pic>
        <p:nvPicPr>
          <p:cNvPr id="3" name="Imagen 2">
            <a:extLst>
              <a:ext uri="{FF2B5EF4-FFF2-40B4-BE49-F238E27FC236}">
                <a16:creationId xmlns:a16="http://schemas.microsoft.com/office/drawing/2014/main" id="{20FBF374-E865-BC2A-827E-39CBBC3F9B4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85" y="333"/>
            <a:ext cx="12190814" cy="6857333"/>
          </a:xfrm>
          <a:prstGeom prst="rect">
            <a:avLst/>
          </a:prstGeom>
        </p:spPr>
      </p:pic>
    </p:spTree>
    <p:extLst>
      <p:ext uri="{BB962C8B-B14F-4D97-AF65-F5344CB8AC3E}">
        <p14:creationId xmlns:p14="http://schemas.microsoft.com/office/powerpoint/2010/main" val="2090364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96046F0B-9915-473C-9F18-704D46467941}"/>
              </a:ext>
            </a:extLst>
          </p:cNvPr>
          <p:cNvSpPr txBox="1"/>
          <p:nvPr/>
        </p:nvSpPr>
        <p:spPr>
          <a:xfrm>
            <a:off x="1039668" y="755626"/>
            <a:ext cx="10637134" cy="1077218"/>
          </a:xfrm>
          <a:prstGeom prst="rect">
            <a:avLst/>
          </a:prstGeom>
          <a:noFill/>
        </p:spPr>
        <p:txBody>
          <a:bodyPr wrap="square" rtlCol="0">
            <a:spAutoFit/>
          </a:bodyPr>
          <a:lstStyle/>
          <a:p>
            <a:pPr algn="ctr" defTabSz="609630"/>
            <a:r>
              <a:rPr lang="es-MX" sz="3200" dirty="0">
                <a:solidFill>
                  <a:prstClr val="black"/>
                </a:solidFill>
                <a:latin typeface="Arial Black" panose="020B0A04020102020204" pitchFamily="34" charset="0"/>
              </a:rPr>
              <a:t>¿Quién debe participar </a:t>
            </a:r>
            <a:r>
              <a:rPr lang="es-MX" sz="3200" dirty="0">
                <a:solidFill>
                  <a:schemeClr val="tx2">
                    <a:lumMod val="60000"/>
                    <a:lumOff val="40000"/>
                  </a:schemeClr>
                </a:solidFill>
                <a:latin typeface="Arial Black" panose="020B0A04020102020204" pitchFamily="34" charset="0"/>
              </a:rPr>
              <a:t>Estratégicamente</a:t>
            </a:r>
            <a:r>
              <a:rPr lang="es-MX" sz="3200" dirty="0">
                <a:solidFill>
                  <a:prstClr val="black"/>
                </a:solidFill>
                <a:latin typeface="Arial Black" panose="020B0A04020102020204" pitchFamily="34" charset="0"/>
              </a:rPr>
              <a:t> en el Diálogo de País? </a:t>
            </a:r>
            <a:r>
              <a:rPr lang="es-SV" sz="3200" dirty="0">
                <a:solidFill>
                  <a:prstClr val="black"/>
                </a:solidFill>
                <a:latin typeface="Arial Black" panose="020B0A04020102020204" pitchFamily="34" charset="0"/>
              </a:rPr>
              <a:t> </a:t>
            </a:r>
          </a:p>
        </p:txBody>
      </p:sp>
      <p:sp>
        <p:nvSpPr>
          <p:cNvPr id="7" name="CuadroTexto 6">
            <a:extLst>
              <a:ext uri="{FF2B5EF4-FFF2-40B4-BE49-F238E27FC236}">
                <a16:creationId xmlns:a16="http://schemas.microsoft.com/office/drawing/2014/main" id="{2954AB09-367A-4B1B-9E4B-3485382A3FA4}"/>
              </a:ext>
            </a:extLst>
          </p:cNvPr>
          <p:cNvSpPr txBox="1"/>
          <p:nvPr/>
        </p:nvSpPr>
        <p:spPr>
          <a:xfrm>
            <a:off x="1535327" y="2321575"/>
            <a:ext cx="9645817" cy="3354765"/>
          </a:xfrm>
          <a:prstGeom prst="rect">
            <a:avLst/>
          </a:prstGeom>
          <a:noFill/>
        </p:spPr>
        <p:txBody>
          <a:bodyPr wrap="square" rtlCol="0">
            <a:spAutoFit/>
          </a:bodyPr>
          <a:lstStyle/>
          <a:p>
            <a:pPr algn="just" defTabSz="609630"/>
            <a:r>
              <a:rPr lang="es-MX" sz="2400" b="1" dirty="0">
                <a:solidFill>
                  <a:prstClr val="black"/>
                </a:solidFill>
                <a:latin typeface="Calibri"/>
              </a:rPr>
              <a:t>¿Quién debe participar en el diálogo nacional? </a:t>
            </a:r>
          </a:p>
          <a:p>
            <a:pPr algn="just" defTabSz="609630"/>
            <a:endParaRPr lang="es-MX" sz="2400" b="1" dirty="0">
              <a:solidFill>
                <a:prstClr val="black"/>
              </a:solidFill>
              <a:latin typeface="Calibri"/>
            </a:endParaRPr>
          </a:p>
          <a:p>
            <a:pPr algn="just" defTabSz="609630"/>
            <a:r>
              <a:rPr lang="es-MX" sz="2400" dirty="0">
                <a:solidFill>
                  <a:prstClr val="black"/>
                </a:solidFill>
                <a:latin typeface="Calibri"/>
              </a:rPr>
              <a:t>No todas las partes interesadas mencionadas son pertinentes para el diálogo nacional en todos los países, y es probable que haya otras partes interesadas que no figuran en la lista y que podrían ser relevantes para el contexto específico de su país. Existen varios análisis que pueden ayudar en la selección de las partes interesadas pertinentes para su Diálogo de país, con el apoyo de los socios técnicos. </a:t>
            </a:r>
          </a:p>
          <a:p>
            <a:pPr defTabSz="609630"/>
            <a:endParaRPr lang="es-SV" sz="2000" dirty="0">
              <a:solidFill>
                <a:prstClr val="black"/>
              </a:solidFill>
              <a:latin typeface="Calibri"/>
            </a:endParaRPr>
          </a:p>
        </p:txBody>
      </p:sp>
      <p:sp>
        <p:nvSpPr>
          <p:cNvPr id="2" name="Rectángulo 1">
            <a:extLst>
              <a:ext uri="{FF2B5EF4-FFF2-40B4-BE49-F238E27FC236}">
                <a16:creationId xmlns:a16="http://schemas.microsoft.com/office/drawing/2014/main" id="{75E493E8-B48B-98D0-D69F-B9F2AB1FC3D9}"/>
              </a:ext>
            </a:extLst>
          </p:cNvPr>
          <p:cNvSpPr/>
          <p:nvPr/>
        </p:nvSpPr>
        <p:spPr>
          <a:xfrm>
            <a:off x="7553195" y="5824603"/>
            <a:ext cx="4638805" cy="10333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4" name="Imagen 3">
            <a:extLst>
              <a:ext uri="{FF2B5EF4-FFF2-40B4-BE49-F238E27FC236}">
                <a16:creationId xmlns:a16="http://schemas.microsoft.com/office/drawing/2014/main" id="{263622AD-9239-E62D-BEE4-EE3E5B1DC5E2}"/>
              </a:ext>
            </a:extLst>
          </p:cNvPr>
          <p:cNvPicPr>
            <a:picLocks noChangeAspect="1"/>
          </p:cNvPicPr>
          <p:nvPr/>
        </p:nvPicPr>
        <p:blipFill>
          <a:blip r:embed="rId3"/>
          <a:stretch>
            <a:fillRect/>
          </a:stretch>
        </p:blipFill>
        <p:spPr>
          <a:xfrm>
            <a:off x="9521721" y="5824603"/>
            <a:ext cx="2670279" cy="1042506"/>
          </a:xfrm>
          <a:prstGeom prst="rect">
            <a:avLst/>
          </a:prstGeom>
        </p:spPr>
      </p:pic>
    </p:spTree>
    <p:extLst>
      <p:ext uri="{BB962C8B-B14F-4D97-AF65-F5344CB8AC3E}">
        <p14:creationId xmlns:p14="http://schemas.microsoft.com/office/powerpoint/2010/main" val="29654446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96046F0B-9915-473C-9F18-704D46467941}"/>
              </a:ext>
            </a:extLst>
          </p:cNvPr>
          <p:cNvSpPr txBox="1"/>
          <p:nvPr/>
        </p:nvSpPr>
        <p:spPr>
          <a:xfrm>
            <a:off x="994948" y="2644170"/>
            <a:ext cx="10637134" cy="1569660"/>
          </a:xfrm>
          <a:prstGeom prst="rect">
            <a:avLst/>
          </a:prstGeom>
          <a:noFill/>
        </p:spPr>
        <p:txBody>
          <a:bodyPr wrap="square" rtlCol="0">
            <a:spAutoFit/>
          </a:bodyPr>
          <a:lstStyle/>
          <a:p>
            <a:pPr algn="ctr" defTabSz="609630"/>
            <a:r>
              <a:rPr lang="es-MX" sz="3200" dirty="0">
                <a:solidFill>
                  <a:prstClr val="black"/>
                </a:solidFill>
                <a:latin typeface="Arial Black" panose="020B0A04020102020204" pitchFamily="34" charset="0"/>
              </a:rPr>
              <a:t>¿Cómo puede el Diálogo de País ser eficiente, eficaz y equitativo? </a:t>
            </a:r>
          </a:p>
          <a:p>
            <a:pPr algn="ctr" defTabSz="609630"/>
            <a:endParaRPr lang="es-SV" sz="3200" dirty="0">
              <a:solidFill>
                <a:prstClr val="black"/>
              </a:solidFill>
              <a:latin typeface="Arial Black" panose="020B0A04020102020204" pitchFamily="34" charset="0"/>
            </a:endParaRPr>
          </a:p>
        </p:txBody>
      </p:sp>
      <p:sp>
        <p:nvSpPr>
          <p:cNvPr id="2" name="Rectángulo 1">
            <a:extLst>
              <a:ext uri="{FF2B5EF4-FFF2-40B4-BE49-F238E27FC236}">
                <a16:creationId xmlns:a16="http://schemas.microsoft.com/office/drawing/2014/main" id="{6A07898E-5C6C-F092-7473-522E3635EE2B}"/>
              </a:ext>
            </a:extLst>
          </p:cNvPr>
          <p:cNvSpPr/>
          <p:nvPr/>
        </p:nvSpPr>
        <p:spPr>
          <a:xfrm>
            <a:off x="7315200" y="5699342"/>
            <a:ext cx="4876800" cy="1158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3" name="Imagen 2">
            <a:extLst>
              <a:ext uri="{FF2B5EF4-FFF2-40B4-BE49-F238E27FC236}">
                <a16:creationId xmlns:a16="http://schemas.microsoft.com/office/drawing/2014/main" id="{910519FC-9F72-217F-57A9-ED560ABD6262}"/>
              </a:ext>
            </a:extLst>
          </p:cNvPr>
          <p:cNvPicPr>
            <a:picLocks noChangeAspect="1"/>
          </p:cNvPicPr>
          <p:nvPr/>
        </p:nvPicPr>
        <p:blipFill>
          <a:blip r:embed="rId3"/>
          <a:stretch>
            <a:fillRect/>
          </a:stretch>
        </p:blipFill>
        <p:spPr>
          <a:xfrm>
            <a:off x="9433069" y="5815494"/>
            <a:ext cx="2670279" cy="1042506"/>
          </a:xfrm>
          <a:prstGeom prst="rect">
            <a:avLst/>
          </a:prstGeom>
        </p:spPr>
      </p:pic>
    </p:spTree>
    <p:extLst>
      <p:ext uri="{BB962C8B-B14F-4D97-AF65-F5344CB8AC3E}">
        <p14:creationId xmlns:p14="http://schemas.microsoft.com/office/powerpoint/2010/main" val="39993175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96046F0B-9915-473C-9F18-704D46467941}"/>
              </a:ext>
            </a:extLst>
          </p:cNvPr>
          <p:cNvSpPr txBox="1"/>
          <p:nvPr/>
        </p:nvSpPr>
        <p:spPr>
          <a:xfrm>
            <a:off x="1080038" y="874887"/>
            <a:ext cx="10637134" cy="1077218"/>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s-MX" sz="32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Cómo hacer que el diálogo de país sea equitativo </a:t>
            </a:r>
            <a:endParaRPr kumimoji="0" lang="es-SV" sz="32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7" name="CuadroTexto 6">
            <a:extLst>
              <a:ext uri="{FF2B5EF4-FFF2-40B4-BE49-F238E27FC236}">
                <a16:creationId xmlns:a16="http://schemas.microsoft.com/office/drawing/2014/main" id="{2954AB09-367A-4B1B-9E4B-3485382A3FA4}"/>
              </a:ext>
            </a:extLst>
          </p:cNvPr>
          <p:cNvSpPr txBox="1"/>
          <p:nvPr/>
        </p:nvSpPr>
        <p:spPr>
          <a:xfrm>
            <a:off x="1427652" y="2253495"/>
            <a:ext cx="9653284" cy="584775"/>
          </a:xfrm>
          <a:prstGeom prst="rect">
            <a:avLst/>
          </a:prstGeom>
          <a:noFill/>
        </p:spPr>
        <p:txBody>
          <a:bodyPr wrap="square" rtlCol="0">
            <a:spAutoFit/>
          </a:bodyPr>
          <a:lstStyle/>
          <a:p>
            <a:pPr marL="571500" marR="0" lvl="0" indent="-571500" algn="l" defTabSz="60963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3200" b="1" i="0" u="none" strike="noStrike" kern="1200" cap="none" spc="0" normalizeH="0" baseline="0" noProof="0" dirty="0">
                <a:ln>
                  <a:noFill/>
                </a:ln>
                <a:solidFill>
                  <a:prstClr val="black"/>
                </a:solidFill>
                <a:effectLst/>
                <a:uLnTx/>
                <a:uFillTx/>
                <a:latin typeface="Calibri"/>
                <a:ea typeface="+mn-ea"/>
                <a:cs typeface="+mn-cs"/>
              </a:rPr>
              <a:t>Accesibilidad</a:t>
            </a:r>
          </a:p>
        </p:txBody>
      </p:sp>
      <p:sp>
        <p:nvSpPr>
          <p:cNvPr id="2" name="CuadroTexto 1">
            <a:extLst>
              <a:ext uri="{FF2B5EF4-FFF2-40B4-BE49-F238E27FC236}">
                <a16:creationId xmlns:a16="http://schemas.microsoft.com/office/drawing/2014/main" id="{4ECD1026-3973-ECE0-35CE-841CB4960999}"/>
              </a:ext>
            </a:extLst>
          </p:cNvPr>
          <p:cNvSpPr txBox="1"/>
          <p:nvPr/>
        </p:nvSpPr>
        <p:spPr>
          <a:xfrm>
            <a:off x="1427652" y="3175215"/>
            <a:ext cx="9653284" cy="584775"/>
          </a:xfrm>
          <a:prstGeom prst="rect">
            <a:avLst/>
          </a:prstGeom>
          <a:noFill/>
        </p:spPr>
        <p:txBody>
          <a:bodyPr wrap="square" rtlCol="0">
            <a:spAutoFit/>
          </a:bodyPr>
          <a:lstStyle/>
          <a:p>
            <a:pPr marL="571500" marR="0" lvl="0" indent="-571500" algn="l" defTabSz="60963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3200" b="1" i="0" u="none" strike="noStrike" kern="1200" cap="none" spc="0" normalizeH="0" baseline="0" noProof="0" dirty="0">
                <a:ln>
                  <a:noFill/>
                </a:ln>
                <a:solidFill>
                  <a:prstClr val="black"/>
                </a:solidFill>
                <a:effectLst/>
                <a:uLnTx/>
                <a:uFillTx/>
                <a:latin typeface="Calibri"/>
                <a:ea typeface="+mn-ea"/>
                <a:cs typeface="+mn-cs"/>
              </a:rPr>
              <a:t>Representación empoderada </a:t>
            </a:r>
            <a:endParaRPr kumimoji="0" lang="es-MX"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CuadroTexto 2">
            <a:extLst>
              <a:ext uri="{FF2B5EF4-FFF2-40B4-BE49-F238E27FC236}">
                <a16:creationId xmlns:a16="http://schemas.microsoft.com/office/drawing/2014/main" id="{40CA333A-CE61-0CA5-8B61-9CB956EFCDA3}"/>
              </a:ext>
            </a:extLst>
          </p:cNvPr>
          <p:cNvSpPr txBox="1"/>
          <p:nvPr/>
        </p:nvSpPr>
        <p:spPr>
          <a:xfrm>
            <a:off x="1427652" y="3979326"/>
            <a:ext cx="9653284" cy="584775"/>
          </a:xfrm>
          <a:prstGeom prst="rect">
            <a:avLst/>
          </a:prstGeom>
          <a:noFill/>
        </p:spPr>
        <p:txBody>
          <a:bodyPr wrap="square" rtlCol="0">
            <a:spAutoFit/>
          </a:bodyPr>
          <a:lstStyle/>
          <a:p>
            <a:pPr marL="571500" marR="0" lvl="0" indent="-571500" algn="l" defTabSz="60963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3200" b="1" i="0" u="none" strike="noStrike" kern="1200" cap="none" spc="0" normalizeH="0" baseline="0" noProof="0" dirty="0">
                <a:ln>
                  <a:noFill/>
                </a:ln>
                <a:solidFill>
                  <a:prstClr val="black"/>
                </a:solidFill>
                <a:effectLst/>
                <a:uLnTx/>
                <a:uFillTx/>
                <a:latin typeface="Calibri"/>
                <a:ea typeface="+mn-ea"/>
                <a:cs typeface="+mn-cs"/>
              </a:rPr>
              <a:t>Desarrollo de capacidades </a:t>
            </a:r>
            <a:endParaRPr kumimoji="0" lang="es-MX"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ectángulo 4">
            <a:extLst>
              <a:ext uri="{FF2B5EF4-FFF2-40B4-BE49-F238E27FC236}">
                <a16:creationId xmlns:a16="http://schemas.microsoft.com/office/drawing/2014/main" id="{216CF322-7046-B865-48CA-C8FD6FDB3933}"/>
              </a:ext>
            </a:extLst>
          </p:cNvPr>
          <p:cNvSpPr/>
          <p:nvPr/>
        </p:nvSpPr>
        <p:spPr>
          <a:xfrm>
            <a:off x="7515616" y="5974915"/>
            <a:ext cx="4676384" cy="883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8" name="Imagen 7">
            <a:extLst>
              <a:ext uri="{FF2B5EF4-FFF2-40B4-BE49-F238E27FC236}">
                <a16:creationId xmlns:a16="http://schemas.microsoft.com/office/drawing/2014/main" id="{FAA3EC3D-51EE-8687-E88F-FA6317DD68A7}"/>
              </a:ext>
            </a:extLst>
          </p:cNvPr>
          <p:cNvPicPr>
            <a:picLocks noChangeAspect="1"/>
          </p:cNvPicPr>
          <p:nvPr/>
        </p:nvPicPr>
        <p:blipFill>
          <a:blip r:embed="rId3"/>
          <a:stretch>
            <a:fillRect/>
          </a:stretch>
        </p:blipFill>
        <p:spPr>
          <a:xfrm>
            <a:off x="9295282" y="5815494"/>
            <a:ext cx="2670279" cy="1042506"/>
          </a:xfrm>
          <a:prstGeom prst="rect">
            <a:avLst/>
          </a:prstGeom>
        </p:spPr>
      </p:pic>
    </p:spTree>
    <p:extLst>
      <p:ext uri="{BB962C8B-B14F-4D97-AF65-F5344CB8AC3E}">
        <p14:creationId xmlns:p14="http://schemas.microsoft.com/office/powerpoint/2010/main" val="5392748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216CF322-7046-B865-48CA-C8FD6FDB3933}"/>
              </a:ext>
            </a:extLst>
          </p:cNvPr>
          <p:cNvSpPr/>
          <p:nvPr/>
        </p:nvSpPr>
        <p:spPr>
          <a:xfrm>
            <a:off x="7515616" y="5974915"/>
            <a:ext cx="4676384" cy="883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10" name="Imagen 9" descr="Texto&#10;&#10;Descripción generada automáticamente">
            <a:extLst>
              <a:ext uri="{FF2B5EF4-FFF2-40B4-BE49-F238E27FC236}">
                <a16:creationId xmlns:a16="http://schemas.microsoft.com/office/drawing/2014/main" id="{2A490AA4-3528-B465-B712-ECF5553AA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8EF99EFA-4995-41E0-ACB6-4E6B70836E7B}"/>
              </a:ext>
            </a:extLst>
          </p:cNvPr>
          <p:cNvSpPr txBox="1"/>
          <p:nvPr/>
        </p:nvSpPr>
        <p:spPr>
          <a:xfrm>
            <a:off x="1340068" y="5411450"/>
            <a:ext cx="9254359" cy="1446550"/>
          </a:xfrm>
          <a:prstGeom prst="rect">
            <a:avLst/>
          </a:prstGeom>
          <a:noFill/>
        </p:spPr>
        <p:txBody>
          <a:bodyPr wrap="square" rtlCol="0">
            <a:spAutoFit/>
          </a:bodyPr>
          <a:lstStyle/>
          <a:p>
            <a:pPr algn="ctr"/>
            <a:r>
              <a:rPr lang="es-SV" sz="8800" i="1" dirty="0"/>
              <a:t>GRACIAS</a:t>
            </a:r>
          </a:p>
        </p:txBody>
      </p:sp>
    </p:spTree>
    <p:extLst>
      <p:ext uri="{BB962C8B-B14F-4D97-AF65-F5344CB8AC3E}">
        <p14:creationId xmlns:p14="http://schemas.microsoft.com/office/powerpoint/2010/main" val="10158024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Highlight Device">
            <a:extLst>
              <a:ext uri="{FF2B5EF4-FFF2-40B4-BE49-F238E27FC236}">
                <a16:creationId xmlns:a16="http://schemas.microsoft.com/office/drawing/2014/main" id="{F8DAF7B6-BDE1-47E6-9124-C45D05BC9262}"/>
              </a:ext>
            </a:extLst>
          </p:cNvPr>
          <p:cNvSpPr>
            <a:spLocks/>
          </p:cNvSpPr>
          <p:nvPr/>
        </p:nvSpPr>
        <p:spPr bwMode="auto">
          <a:xfrm>
            <a:off x="1162738" y="1374330"/>
            <a:ext cx="6267521" cy="1282262"/>
          </a:xfrm>
          <a:custGeom>
            <a:avLst/>
            <a:gdLst>
              <a:gd name="T0" fmla="*/ 2 w 467"/>
              <a:gd name="T1" fmla="*/ 118 h 125"/>
              <a:gd name="T2" fmla="*/ 4 w 467"/>
              <a:gd name="T3" fmla="*/ 113 h 125"/>
              <a:gd name="T4" fmla="*/ 2 w 467"/>
              <a:gd name="T5" fmla="*/ 103 h 125"/>
              <a:gd name="T6" fmla="*/ 5 w 467"/>
              <a:gd name="T7" fmla="*/ 96 h 125"/>
              <a:gd name="T8" fmla="*/ 3 w 467"/>
              <a:gd name="T9" fmla="*/ 83 h 125"/>
              <a:gd name="T10" fmla="*/ 3 w 467"/>
              <a:gd name="T11" fmla="*/ 71 h 125"/>
              <a:gd name="T12" fmla="*/ 4 w 467"/>
              <a:gd name="T13" fmla="*/ 63 h 125"/>
              <a:gd name="T14" fmla="*/ 3 w 467"/>
              <a:gd name="T15" fmla="*/ 46 h 125"/>
              <a:gd name="T16" fmla="*/ 5 w 467"/>
              <a:gd name="T17" fmla="*/ 39 h 125"/>
              <a:gd name="T18" fmla="*/ 5 w 467"/>
              <a:gd name="T19" fmla="*/ 30 h 125"/>
              <a:gd name="T20" fmla="*/ 5 w 467"/>
              <a:gd name="T21" fmla="*/ 19 h 125"/>
              <a:gd name="T22" fmla="*/ 6 w 467"/>
              <a:gd name="T23" fmla="*/ 14 h 125"/>
              <a:gd name="T24" fmla="*/ 43 w 467"/>
              <a:gd name="T25" fmla="*/ 11 h 125"/>
              <a:gd name="T26" fmla="*/ 64 w 467"/>
              <a:gd name="T27" fmla="*/ 10 h 125"/>
              <a:gd name="T28" fmla="*/ 80 w 467"/>
              <a:gd name="T29" fmla="*/ 10 h 125"/>
              <a:gd name="T30" fmla="*/ 102 w 467"/>
              <a:gd name="T31" fmla="*/ 9 h 125"/>
              <a:gd name="T32" fmla="*/ 112 w 467"/>
              <a:gd name="T33" fmla="*/ 9 h 125"/>
              <a:gd name="T34" fmla="*/ 133 w 467"/>
              <a:gd name="T35" fmla="*/ 8 h 125"/>
              <a:gd name="T36" fmla="*/ 157 w 467"/>
              <a:gd name="T37" fmla="*/ 8 h 125"/>
              <a:gd name="T38" fmla="*/ 180 w 467"/>
              <a:gd name="T39" fmla="*/ 8 h 125"/>
              <a:gd name="T40" fmla="*/ 199 w 467"/>
              <a:gd name="T41" fmla="*/ 7 h 125"/>
              <a:gd name="T42" fmla="*/ 229 w 467"/>
              <a:gd name="T43" fmla="*/ 7 h 125"/>
              <a:gd name="T44" fmla="*/ 241 w 467"/>
              <a:gd name="T45" fmla="*/ 8 h 125"/>
              <a:gd name="T46" fmla="*/ 263 w 467"/>
              <a:gd name="T47" fmla="*/ 8 h 125"/>
              <a:gd name="T48" fmla="*/ 297 w 467"/>
              <a:gd name="T49" fmla="*/ 8 h 125"/>
              <a:gd name="T50" fmla="*/ 314 w 467"/>
              <a:gd name="T51" fmla="*/ 8 h 125"/>
              <a:gd name="T52" fmla="*/ 331 w 467"/>
              <a:gd name="T53" fmla="*/ 8 h 125"/>
              <a:gd name="T54" fmla="*/ 347 w 467"/>
              <a:gd name="T55" fmla="*/ 9 h 125"/>
              <a:gd name="T56" fmla="*/ 374 w 467"/>
              <a:gd name="T57" fmla="*/ 9 h 125"/>
              <a:gd name="T58" fmla="*/ 386 w 467"/>
              <a:gd name="T59" fmla="*/ 7 h 125"/>
              <a:gd name="T60" fmla="*/ 397 w 467"/>
              <a:gd name="T61" fmla="*/ 7 h 125"/>
              <a:gd name="T62" fmla="*/ 443 w 467"/>
              <a:gd name="T63" fmla="*/ 3 h 125"/>
              <a:gd name="T64" fmla="*/ 465 w 467"/>
              <a:gd name="T65" fmla="*/ 0 h 125"/>
              <a:gd name="T66" fmla="*/ 463 w 467"/>
              <a:gd name="T67" fmla="*/ 6 h 125"/>
              <a:gd name="T68" fmla="*/ 463 w 467"/>
              <a:gd name="T69" fmla="*/ 20 h 125"/>
              <a:gd name="T70" fmla="*/ 465 w 467"/>
              <a:gd name="T71" fmla="*/ 31 h 125"/>
              <a:gd name="T72" fmla="*/ 464 w 467"/>
              <a:gd name="T73" fmla="*/ 37 h 125"/>
              <a:gd name="T74" fmla="*/ 463 w 467"/>
              <a:gd name="T75" fmla="*/ 44 h 125"/>
              <a:gd name="T76" fmla="*/ 464 w 467"/>
              <a:gd name="T77" fmla="*/ 54 h 125"/>
              <a:gd name="T78" fmla="*/ 464 w 467"/>
              <a:gd name="T79" fmla="*/ 69 h 125"/>
              <a:gd name="T80" fmla="*/ 464 w 467"/>
              <a:gd name="T81" fmla="*/ 87 h 125"/>
              <a:gd name="T82" fmla="*/ 465 w 467"/>
              <a:gd name="T83" fmla="*/ 92 h 125"/>
              <a:gd name="T84" fmla="*/ 462 w 467"/>
              <a:gd name="T85" fmla="*/ 101 h 125"/>
              <a:gd name="T86" fmla="*/ 463 w 467"/>
              <a:gd name="T87" fmla="*/ 115 h 125"/>
              <a:gd name="T88" fmla="*/ 444 w 467"/>
              <a:gd name="T89" fmla="*/ 117 h 125"/>
              <a:gd name="T90" fmla="*/ 420 w 467"/>
              <a:gd name="T91" fmla="*/ 118 h 125"/>
              <a:gd name="T92" fmla="*/ 403 w 467"/>
              <a:gd name="T93" fmla="*/ 120 h 125"/>
              <a:gd name="T94" fmla="*/ 390 w 467"/>
              <a:gd name="T95" fmla="*/ 118 h 125"/>
              <a:gd name="T96" fmla="*/ 317 w 467"/>
              <a:gd name="T97" fmla="*/ 119 h 125"/>
              <a:gd name="T98" fmla="*/ 303 w 467"/>
              <a:gd name="T99" fmla="*/ 119 h 125"/>
              <a:gd name="T100" fmla="*/ 282 w 467"/>
              <a:gd name="T101" fmla="*/ 119 h 125"/>
              <a:gd name="T102" fmla="*/ 258 w 467"/>
              <a:gd name="T103" fmla="*/ 118 h 125"/>
              <a:gd name="T104" fmla="*/ 227 w 467"/>
              <a:gd name="T105" fmla="*/ 119 h 125"/>
              <a:gd name="T106" fmla="*/ 210 w 467"/>
              <a:gd name="T107" fmla="*/ 118 h 125"/>
              <a:gd name="T108" fmla="*/ 195 w 467"/>
              <a:gd name="T109" fmla="*/ 119 h 125"/>
              <a:gd name="T110" fmla="*/ 182 w 467"/>
              <a:gd name="T111" fmla="*/ 119 h 125"/>
              <a:gd name="T112" fmla="*/ 167 w 467"/>
              <a:gd name="T113" fmla="*/ 120 h 125"/>
              <a:gd name="T114" fmla="*/ 137 w 467"/>
              <a:gd name="T115" fmla="*/ 121 h 125"/>
              <a:gd name="T116" fmla="*/ 108 w 467"/>
              <a:gd name="T117" fmla="*/ 121 h 125"/>
              <a:gd name="T118" fmla="*/ 92 w 467"/>
              <a:gd name="T119" fmla="*/ 122 h 125"/>
              <a:gd name="T120" fmla="*/ 51 w 467"/>
              <a:gd name="T121" fmla="*/ 123 h 125"/>
              <a:gd name="T122" fmla="*/ 13 w 467"/>
              <a:gd name="T123" fmla="*/ 12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7" h="125">
                <a:moveTo>
                  <a:pt x="10" y="120"/>
                </a:moveTo>
                <a:cubicBezTo>
                  <a:pt x="10" y="121"/>
                  <a:pt x="8" y="121"/>
                  <a:pt x="8" y="122"/>
                </a:cubicBezTo>
                <a:cubicBezTo>
                  <a:pt x="8" y="122"/>
                  <a:pt x="8" y="122"/>
                  <a:pt x="8" y="122"/>
                </a:cubicBezTo>
                <a:cubicBezTo>
                  <a:pt x="4" y="122"/>
                  <a:pt x="2" y="121"/>
                  <a:pt x="2" y="118"/>
                </a:cubicBezTo>
                <a:cubicBezTo>
                  <a:pt x="2" y="117"/>
                  <a:pt x="2" y="117"/>
                  <a:pt x="1" y="117"/>
                </a:cubicBezTo>
                <a:cubicBezTo>
                  <a:pt x="0" y="117"/>
                  <a:pt x="0" y="116"/>
                  <a:pt x="0" y="116"/>
                </a:cubicBezTo>
                <a:cubicBezTo>
                  <a:pt x="2" y="116"/>
                  <a:pt x="2" y="114"/>
                  <a:pt x="4" y="114"/>
                </a:cubicBezTo>
                <a:cubicBezTo>
                  <a:pt x="5" y="113"/>
                  <a:pt x="4" y="113"/>
                  <a:pt x="4" y="113"/>
                </a:cubicBezTo>
                <a:cubicBezTo>
                  <a:pt x="0" y="112"/>
                  <a:pt x="0" y="110"/>
                  <a:pt x="3" y="108"/>
                </a:cubicBezTo>
                <a:cubicBezTo>
                  <a:pt x="5" y="108"/>
                  <a:pt x="5" y="107"/>
                  <a:pt x="3" y="106"/>
                </a:cubicBezTo>
                <a:cubicBezTo>
                  <a:pt x="2" y="106"/>
                  <a:pt x="2" y="105"/>
                  <a:pt x="3" y="105"/>
                </a:cubicBezTo>
                <a:cubicBezTo>
                  <a:pt x="3" y="104"/>
                  <a:pt x="4" y="104"/>
                  <a:pt x="2" y="103"/>
                </a:cubicBezTo>
                <a:cubicBezTo>
                  <a:pt x="2" y="103"/>
                  <a:pt x="3" y="103"/>
                  <a:pt x="3" y="102"/>
                </a:cubicBezTo>
                <a:cubicBezTo>
                  <a:pt x="6" y="102"/>
                  <a:pt x="6" y="101"/>
                  <a:pt x="4" y="100"/>
                </a:cubicBezTo>
                <a:cubicBezTo>
                  <a:pt x="3" y="99"/>
                  <a:pt x="2" y="98"/>
                  <a:pt x="4" y="97"/>
                </a:cubicBezTo>
                <a:cubicBezTo>
                  <a:pt x="5" y="96"/>
                  <a:pt x="5" y="96"/>
                  <a:pt x="5" y="96"/>
                </a:cubicBezTo>
                <a:cubicBezTo>
                  <a:pt x="5" y="94"/>
                  <a:pt x="4" y="92"/>
                  <a:pt x="4" y="91"/>
                </a:cubicBezTo>
                <a:cubicBezTo>
                  <a:pt x="4" y="91"/>
                  <a:pt x="4" y="90"/>
                  <a:pt x="4" y="90"/>
                </a:cubicBezTo>
                <a:cubicBezTo>
                  <a:pt x="1" y="89"/>
                  <a:pt x="2" y="88"/>
                  <a:pt x="4" y="88"/>
                </a:cubicBezTo>
                <a:cubicBezTo>
                  <a:pt x="2" y="86"/>
                  <a:pt x="1" y="85"/>
                  <a:pt x="3" y="83"/>
                </a:cubicBezTo>
                <a:cubicBezTo>
                  <a:pt x="3" y="83"/>
                  <a:pt x="3" y="83"/>
                  <a:pt x="3" y="83"/>
                </a:cubicBezTo>
                <a:cubicBezTo>
                  <a:pt x="2" y="81"/>
                  <a:pt x="5" y="79"/>
                  <a:pt x="5" y="77"/>
                </a:cubicBezTo>
                <a:cubicBezTo>
                  <a:pt x="4" y="75"/>
                  <a:pt x="2" y="74"/>
                  <a:pt x="2" y="72"/>
                </a:cubicBezTo>
                <a:cubicBezTo>
                  <a:pt x="3" y="72"/>
                  <a:pt x="2" y="71"/>
                  <a:pt x="3" y="71"/>
                </a:cubicBezTo>
                <a:cubicBezTo>
                  <a:pt x="4" y="71"/>
                  <a:pt x="4" y="70"/>
                  <a:pt x="4" y="70"/>
                </a:cubicBezTo>
                <a:cubicBezTo>
                  <a:pt x="3" y="69"/>
                  <a:pt x="3" y="68"/>
                  <a:pt x="5" y="68"/>
                </a:cubicBezTo>
                <a:cubicBezTo>
                  <a:pt x="3" y="67"/>
                  <a:pt x="3" y="66"/>
                  <a:pt x="4" y="65"/>
                </a:cubicBezTo>
                <a:cubicBezTo>
                  <a:pt x="5" y="64"/>
                  <a:pt x="5" y="64"/>
                  <a:pt x="4" y="63"/>
                </a:cubicBezTo>
                <a:cubicBezTo>
                  <a:pt x="3" y="62"/>
                  <a:pt x="2" y="61"/>
                  <a:pt x="4" y="60"/>
                </a:cubicBezTo>
                <a:cubicBezTo>
                  <a:pt x="4" y="60"/>
                  <a:pt x="4" y="60"/>
                  <a:pt x="4" y="60"/>
                </a:cubicBezTo>
                <a:cubicBezTo>
                  <a:pt x="3" y="57"/>
                  <a:pt x="5" y="54"/>
                  <a:pt x="5" y="52"/>
                </a:cubicBezTo>
                <a:cubicBezTo>
                  <a:pt x="5" y="49"/>
                  <a:pt x="2" y="48"/>
                  <a:pt x="3" y="46"/>
                </a:cubicBezTo>
                <a:cubicBezTo>
                  <a:pt x="3" y="45"/>
                  <a:pt x="3" y="45"/>
                  <a:pt x="2" y="45"/>
                </a:cubicBezTo>
                <a:cubicBezTo>
                  <a:pt x="1" y="45"/>
                  <a:pt x="1" y="45"/>
                  <a:pt x="1" y="44"/>
                </a:cubicBezTo>
                <a:cubicBezTo>
                  <a:pt x="3" y="44"/>
                  <a:pt x="2" y="43"/>
                  <a:pt x="4" y="42"/>
                </a:cubicBezTo>
                <a:cubicBezTo>
                  <a:pt x="6" y="41"/>
                  <a:pt x="7" y="41"/>
                  <a:pt x="5" y="39"/>
                </a:cubicBezTo>
                <a:cubicBezTo>
                  <a:pt x="4" y="39"/>
                  <a:pt x="3" y="39"/>
                  <a:pt x="5" y="38"/>
                </a:cubicBezTo>
                <a:cubicBezTo>
                  <a:pt x="7" y="37"/>
                  <a:pt x="7" y="35"/>
                  <a:pt x="5" y="34"/>
                </a:cubicBezTo>
                <a:cubicBezTo>
                  <a:pt x="4" y="33"/>
                  <a:pt x="4" y="32"/>
                  <a:pt x="5" y="31"/>
                </a:cubicBezTo>
                <a:cubicBezTo>
                  <a:pt x="6" y="31"/>
                  <a:pt x="6" y="30"/>
                  <a:pt x="5" y="30"/>
                </a:cubicBezTo>
                <a:cubicBezTo>
                  <a:pt x="5" y="29"/>
                  <a:pt x="5" y="29"/>
                  <a:pt x="4" y="29"/>
                </a:cubicBezTo>
                <a:cubicBezTo>
                  <a:pt x="7" y="28"/>
                  <a:pt x="2" y="26"/>
                  <a:pt x="5" y="25"/>
                </a:cubicBezTo>
                <a:cubicBezTo>
                  <a:pt x="7" y="24"/>
                  <a:pt x="4" y="21"/>
                  <a:pt x="6" y="20"/>
                </a:cubicBezTo>
                <a:cubicBezTo>
                  <a:pt x="7" y="19"/>
                  <a:pt x="6" y="19"/>
                  <a:pt x="5" y="19"/>
                </a:cubicBezTo>
                <a:cubicBezTo>
                  <a:pt x="5" y="18"/>
                  <a:pt x="4" y="17"/>
                  <a:pt x="6" y="17"/>
                </a:cubicBezTo>
                <a:cubicBezTo>
                  <a:pt x="7" y="17"/>
                  <a:pt x="8" y="17"/>
                  <a:pt x="8" y="17"/>
                </a:cubicBezTo>
                <a:cubicBezTo>
                  <a:pt x="8" y="16"/>
                  <a:pt x="8" y="15"/>
                  <a:pt x="7" y="15"/>
                </a:cubicBezTo>
                <a:cubicBezTo>
                  <a:pt x="6" y="15"/>
                  <a:pt x="6" y="15"/>
                  <a:pt x="6" y="14"/>
                </a:cubicBezTo>
                <a:cubicBezTo>
                  <a:pt x="6" y="13"/>
                  <a:pt x="7" y="13"/>
                  <a:pt x="8" y="13"/>
                </a:cubicBezTo>
                <a:cubicBezTo>
                  <a:pt x="11" y="14"/>
                  <a:pt x="13" y="14"/>
                  <a:pt x="14" y="11"/>
                </a:cubicBezTo>
                <a:cubicBezTo>
                  <a:pt x="14" y="11"/>
                  <a:pt x="15" y="11"/>
                  <a:pt x="15" y="11"/>
                </a:cubicBezTo>
                <a:cubicBezTo>
                  <a:pt x="25" y="11"/>
                  <a:pt x="34" y="10"/>
                  <a:pt x="43" y="11"/>
                </a:cubicBezTo>
                <a:cubicBezTo>
                  <a:pt x="46" y="11"/>
                  <a:pt x="50" y="10"/>
                  <a:pt x="53" y="10"/>
                </a:cubicBezTo>
                <a:cubicBezTo>
                  <a:pt x="54" y="11"/>
                  <a:pt x="55" y="9"/>
                  <a:pt x="57" y="9"/>
                </a:cubicBezTo>
                <a:cubicBezTo>
                  <a:pt x="58" y="10"/>
                  <a:pt x="59" y="9"/>
                  <a:pt x="60" y="10"/>
                </a:cubicBezTo>
                <a:cubicBezTo>
                  <a:pt x="61" y="11"/>
                  <a:pt x="64" y="11"/>
                  <a:pt x="64" y="10"/>
                </a:cubicBezTo>
                <a:cubicBezTo>
                  <a:pt x="65" y="9"/>
                  <a:pt x="66" y="10"/>
                  <a:pt x="68" y="10"/>
                </a:cubicBezTo>
                <a:cubicBezTo>
                  <a:pt x="70" y="10"/>
                  <a:pt x="73" y="10"/>
                  <a:pt x="76" y="10"/>
                </a:cubicBezTo>
                <a:cubicBezTo>
                  <a:pt x="77" y="10"/>
                  <a:pt x="77" y="10"/>
                  <a:pt x="77" y="10"/>
                </a:cubicBezTo>
                <a:cubicBezTo>
                  <a:pt x="78" y="9"/>
                  <a:pt x="80" y="9"/>
                  <a:pt x="80" y="10"/>
                </a:cubicBezTo>
                <a:cubicBezTo>
                  <a:pt x="81" y="10"/>
                  <a:pt x="82" y="10"/>
                  <a:pt x="82" y="10"/>
                </a:cubicBezTo>
                <a:cubicBezTo>
                  <a:pt x="86" y="9"/>
                  <a:pt x="90" y="10"/>
                  <a:pt x="94" y="9"/>
                </a:cubicBezTo>
                <a:cubicBezTo>
                  <a:pt x="96" y="9"/>
                  <a:pt x="98" y="10"/>
                  <a:pt x="100" y="9"/>
                </a:cubicBezTo>
                <a:cubicBezTo>
                  <a:pt x="100" y="9"/>
                  <a:pt x="102" y="9"/>
                  <a:pt x="102" y="9"/>
                </a:cubicBezTo>
                <a:cubicBezTo>
                  <a:pt x="103" y="10"/>
                  <a:pt x="104" y="10"/>
                  <a:pt x="105" y="9"/>
                </a:cubicBezTo>
                <a:cubicBezTo>
                  <a:pt x="106" y="9"/>
                  <a:pt x="107" y="9"/>
                  <a:pt x="107" y="9"/>
                </a:cubicBezTo>
                <a:cubicBezTo>
                  <a:pt x="108" y="10"/>
                  <a:pt x="109" y="10"/>
                  <a:pt x="110" y="9"/>
                </a:cubicBezTo>
                <a:cubicBezTo>
                  <a:pt x="111" y="9"/>
                  <a:pt x="111" y="9"/>
                  <a:pt x="112" y="9"/>
                </a:cubicBezTo>
                <a:cubicBezTo>
                  <a:pt x="115" y="9"/>
                  <a:pt x="118" y="9"/>
                  <a:pt x="121" y="9"/>
                </a:cubicBezTo>
                <a:cubicBezTo>
                  <a:pt x="121" y="9"/>
                  <a:pt x="122" y="10"/>
                  <a:pt x="122" y="9"/>
                </a:cubicBezTo>
                <a:cubicBezTo>
                  <a:pt x="122" y="8"/>
                  <a:pt x="123" y="8"/>
                  <a:pt x="124" y="8"/>
                </a:cubicBezTo>
                <a:cubicBezTo>
                  <a:pt x="127" y="10"/>
                  <a:pt x="130" y="8"/>
                  <a:pt x="133" y="8"/>
                </a:cubicBezTo>
                <a:cubicBezTo>
                  <a:pt x="137" y="9"/>
                  <a:pt x="140" y="9"/>
                  <a:pt x="144" y="9"/>
                </a:cubicBezTo>
                <a:cubicBezTo>
                  <a:pt x="146" y="9"/>
                  <a:pt x="148" y="9"/>
                  <a:pt x="149" y="8"/>
                </a:cubicBezTo>
                <a:cubicBezTo>
                  <a:pt x="149" y="8"/>
                  <a:pt x="150" y="8"/>
                  <a:pt x="150" y="8"/>
                </a:cubicBezTo>
                <a:cubicBezTo>
                  <a:pt x="153" y="10"/>
                  <a:pt x="155" y="8"/>
                  <a:pt x="157" y="8"/>
                </a:cubicBezTo>
                <a:cubicBezTo>
                  <a:pt x="160" y="8"/>
                  <a:pt x="163" y="8"/>
                  <a:pt x="166" y="8"/>
                </a:cubicBezTo>
                <a:cubicBezTo>
                  <a:pt x="167" y="8"/>
                  <a:pt x="168" y="9"/>
                  <a:pt x="169" y="8"/>
                </a:cubicBezTo>
                <a:cubicBezTo>
                  <a:pt x="169" y="7"/>
                  <a:pt x="174" y="7"/>
                  <a:pt x="175" y="8"/>
                </a:cubicBezTo>
                <a:cubicBezTo>
                  <a:pt x="176" y="9"/>
                  <a:pt x="178" y="9"/>
                  <a:pt x="180" y="8"/>
                </a:cubicBezTo>
                <a:cubicBezTo>
                  <a:pt x="180" y="8"/>
                  <a:pt x="181" y="8"/>
                  <a:pt x="182" y="8"/>
                </a:cubicBezTo>
                <a:cubicBezTo>
                  <a:pt x="184" y="8"/>
                  <a:pt x="187" y="8"/>
                  <a:pt x="189" y="8"/>
                </a:cubicBezTo>
                <a:cubicBezTo>
                  <a:pt x="191" y="8"/>
                  <a:pt x="193" y="9"/>
                  <a:pt x="194" y="7"/>
                </a:cubicBezTo>
                <a:cubicBezTo>
                  <a:pt x="195" y="7"/>
                  <a:pt x="197" y="7"/>
                  <a:pt x="199" y="7"/>
                </a:cubicBezTo>
                <a:cubicBezTo>
                  <a:pt x="200" y="7"/>
                  <a:pt x="201" y="7"/>
                  <a:pt x="203" y="7"/>
                </a:cubicBezTo>
                <a:cubicBezTo>
                  <a:pt x="210" y="7"/>
                  <a:pt x="218" y="8"/>
                  <a:pt x="225" y="8"/>
                </a:cubicBezTo>
                <a:cubicBezTo>
                  <a:pt x="226" y="8"/>
                  <a:pt x="227" y="8"/>
                  <a:pt x="228" y="7"/>
                </a:cubicBezTo>
                <a:cubicBezTo>
                  <a:pt x="228" y="6"/>
                  <a:pt x="228" y="7"/>
                  <a:pt x="229" y="7"/>
                </a:cubicBezTo>
                <a:cubicBezTo>
                  <a:pt x="230" y="8"/>
                  <a:pt x="231" y="8"/>
                  <a:pt x="233" y="7"/>
                </a:cubicBezTo>
                <a:cubicBezTo>
                  <a:pt x="233" y="7"/>
                  <a:pt x="233" y="7"/>
                  <a:pt x="233" y="7"/>
                </a:cubicBezTo>
                <a:cubicBezTo>
                  <a:pt x="236" y="7"/>
                  <a:pt x="238" y="6"/>
                  <a:pt x="240" y="8"/>
                </a:cubicBezTo>
                <a:cubicBezTo>
                  <a:pt x="240" y="8"/>
                  <a:pt x="241" y="8"/>
                  <a:pt x="241" y="8"/>
                </a:cubicBezTo>
                <a:cubicBezTo>
                  <a:pt x="244" y="6"/>
                  <a:pt x="247" y="8"/>
                  <a:pt x="250" y="7"/>
                </a:cubicBezTo>
                <a:cubicBezTo>
                  <a:pt x="253" y="7"/>
                  <a:pt x="256" y="8"/>
                  <a:pt x="257" y="7"/>
                </a:cubicBezTo>
                <a:cubicBezTo>
                  <a:pt x="259" y="7"/>
                  <a:pt x="260" y="7"/>
                  <a:pt x="261" y="8"/>
                </a:cubicBezTo>
                <a:cubicBezTo>
                  <a:pt x="261" y="8"/>
                  <a:pt x="262" y="8"/>
                  <a:pt x="263" y="8"/>
                </a:cubicBezTo>
                <a:cubicBezTo>
                  <a:pt x="263" y="7"/>
                  <a:pt x="264" y="6"/>
                  <a:pt x="265" y="8"/>
                </a:cubicBezTo>
                <a:cubicBezTo>
                  <a:pt x="265" y="8"/>
                  <a:pt x="266" y="8"/>
                  <a:pt x="266" y="8"/>
                </a:cubicBezTo>
                <a:cubicBezTo>
                  <a:pt x="268" y="6"/>
                  <a:pt x="271" y="7"/>
                  <a:pt x="273" y="7"/>
                </a:cubicBezTo>
                <a:cubicBezTo>
                  <a:pt x="281" y="7"/>
                  <a:pt x="289" y="7"/>
                  <a:pt x="297" y="8"/>
                </a:cubicBezTo>
                <a:cubicBezTo>
                  <a:pt x="300" y="8"/>
                  <a:pt x="302" y="8"/>
                  <a:pt x="305" y="8"/>
                </a:cubicBezTo>
                <a:cubicBezTo>
                  <a:pt x="306" y="8"/>
                  <a:pt x="308" y="8"/>
                  <a:pt x="308" y="7"/>
                </a:cubicBezTo>
                <a:cubicBezTo>
                  <a:pt x="308" y="7"/>
                  <a:pt x="310" y="6"/>
                  <a:pt x="311" y="7"/>
                </a:cubicBezTo>
                <a:cubicBezTo>
                  <a:pt x="312" y="8"/>
                  <a:pt x="313" y="8"/>
                  <a:pt x="314" y="8"/>
                </a:cubicBezTo>
                <a:cubicBezTo>
                  <a:pt x="316" y="6"/>
                  <a:pt x="317" y="7"/>
                  <a:pt x="318" y="8"/>
                </a:cubicBezTo>
                <a:cubicBezTo>
                  <a:pt x="319" y="7"/>
                  <a:pt x="320" y="6"/>
                  <a:pt x="322" y="8"/>
                </a:cubicBezTo>
                <a:cubicBezTo>
                  <a:pt x="322" y="8"/>
                  <a:pt x="324" y="8"/>
                  <a:pt x="325" y="8"/>
                </a:cubicBezTo>
                <a:cubicBezTo>
                  <a:pt x="327" y="7"/>
                  <a:pt x="329" y="7"/>
                  <a:pt x="331" y="8"/>
                </a:cubicBezTo>
                <a:cubicBezTo>
                  <a:pt x="331" y="8"/>
                  <a:pt x="332" y="8"/>
                  <a:pt x="332" y="8"/>
                </a:cubicBezTo>
                <a:cubicBezTo>
                  <a:pt x="335" y="7"/>
                  <a:pt x="339" y="7"/>
                  <a:pt x="342" y="8"/>
                </a:cubicBezTo>
                <a:cubicBezTo>
                  <a:pt x="343" y="9"/>
                  <a:pt x="343" y="8"/>
                  <a:pt x="344" y="8"/>
                </a:cubicBezTo>
                <a:cubicBezTo>
                  <a:pt x="345" y="8"/>
                  <a:pt x="347" y="7"/>
                  <a:pt x="347" y="9"/>
                </a:cubicBezTo>
                <a:cubicBezTo>
                  <a:pt x="347" y="9"/>
                  <a:pt x="348" y="9"/>
                  <a:pt x="349" y="9"/>
                </a:cubicBezTo>
                <a:cubicBezTo>
                  <a:pt x="355" y="9"/>
                  <a:pt x="362" y="9"/>
                  <a:pt x="369" y="9"/>
                </a:cubicBezTo>
                <a:cubicBezTo>
                  <a:pt x="369" y="9"/>
                  <a:pt x="369" y="9"/>
                  <a:pt x="369" y="9"/>
                </a:cubicBezTo>
                <a:cubicBezTo>
                  <a:pt x="371" y="8"/>
                  <a:pt x="373" y="9"/>
                  <a:pt x="374" y="9"/>
                </a:cubicBezTo>
                <a:cubicBezTo>
                  <a:pt x="375" y="9"/>
                  <a:pt x="377" y="9"/>
                  <a:pt x="377" y="8"/>
                </a:cubicBezTo>
                <a:cubicBezTo>
                  <a:pt x="377" y="8"/>
                  <a:pt x="378" y="8"/>
                  <a:pt x="379" y="8"/>
                </a:cubicBezTo>
                <a:cubicBezTo>
                  <a:pt x="381" y="9"/>
                  <a:pt x="383" y="8"/>
                  <a:pt x="385" y="7"/>
                </a:cubicBezTo>
                <a:cubicBezTo>
                  <a:pt x="385" y="7"/>
                  <a:pt x="385" y="7"/>
                  <a:pt x="386" y="7"/>
                </a:cubicBezTo>
                <a:cubicBezTo>
                  <a:pt x="387" y="8"/>
                  <a:pt x="389" y="8"/>
                  <a:pt x="389" y="7"/>
                </a:cubicBezTo>
                <a:cubicBezTo>
                  <a:pt x="389" y="7"/>
                  <a:pt x="392" y="6"/>
                  <a:pt x="392" y="7"/>
                </a:cubicBezTo>
                <a:cubicBezTo>
                  <a:pt x="392" y="7"/>
                  <a:pt x="394" y="7"/>
                  <a:pt x="394" y="7"/>
                </a:cubicBezTo>
                <a:cubicBezTo>
                  <a:pt x="396" y="10"/>
                  <a:pt x="396" y="7"/>
                  <a:pt x="397" y="7"/>
                </a:cubicBezTo>
                <a:cubicBezTo>
                  <a:pt x="398" y="5"/>
                  <a:pt x="400" y="6"/>
                  <a:pt x="401" y="6"/>
                </a:cubicBezTo>
                <a:cubicBezTo>
                  <a:pt x="402" y="7"/>
                  <a:pt x="404" y="7"/>
                  <a:pt x="404" y="6"/>
                </a:cubicBezTo>
                <a:cubicBezTo>
                  <a:pt x="408" y="5"/>
                  <a:pt x="413" y="5"/>
                  <a:pt x="417" y="5"/>
                </a:cubicBezTo>
                <a:cubicBezTo>
                  <a:pt x="425" y="4"/>
                  <a:pt x="434" y="4"/>
                  <a:pt x="443" y="3"/>
                </a:cubicBezTo>
                <a:cubicBezTo>
                  <a:pt x="443" y="3"/>
                  <a:pt x="444" y="3"/>
                  <a:pt x="444" y="3"/>
                </a:cubicBezTo>
                <a:cubicBezTo>
                  <a:pt x="445" y="1"/>
                  <a:pt x="448" y="2"/>
                  <a:pt x="450" y="2"/>
                </a:cubicBezTo>
                <a:cubicBezTo>
                  <a:pt x="451" y="1"/>
                  <a:pt x="453" y="1"/>
                  <a:pt x="454" y="1"/>
                </a:cubicBezTo>
                <a:cubicBezTo>
                  <a:pt x="457" y="0"/>
                  <a:pt x="461" y="0"/>
                  <a:pt x="465" y="0"/>
                </a:cubicBezTo>
                <a:cubicBezTo>
                  <a:pt x="466" y="0"/>
                  <a:pt x="465" y="1"/>
                  <a:pt x="466" y="1"/>
                </a:cubicBezTo>
                <a:cubicBezTo>
                  <a:pt x="466" y="2"/>
                  <a:pt x="467" y="1"/>
                  <a:pt x="467" y="2"/>
                </a:cubicBezTo>
                <a:cubicBezTo>
                  <a:pt x="467" y="2"/>
                  <a:pt x="466" y="2"/>
                  <a:pt x="466" y="2"/>
                </a:cubicBezTo>
                <a:cubicBezTo>
                  <a:pt x="466" y="4"/>
                  <a:pt x="463" y="5"/>
                  <a:pt x="463" y="6"/>
                </a:cubicBezTo>
                <a:cubicBezTo>
                  <a:pt x="462" y="7"/>
                  <a:pt x="462" y="8"/>
                  <a:pt x="463" y="9"/>
                </a:cubicBezTo>
                <a:cubicBezTo>
                  <a:pt x="465" y="10"/>
                  <a:pt x="465" y="12"/>
                  <a:pt x="464" y="13"/>
                </a:cubicBezTo>
                <a:cubicBezTo>
                  <a:pt x="464" y="14"/>
                  <a:pt x="464" y="14"/>
                  <a:pt x="464" y="15"/>
                </a:cubicBezTo>
                <a:cubicBezTo>
                  <a:pt x="463" y="17"/>
                  <a:pt x="465" y="18"/>
                  <a:pt x="463" y="20"/>
                </a:cubicBezTo>
                <a:cubicBezTo>
                  <a:pt x="463" y="20"/>
                  <a:pt x="462" y="22"/>
                  <a:pt x="465" y="22"/>
                </a:cubicBezTo>
                <a:cubicBezTo>
                  <a:pt x="465" y="22"/>
                  <a:pt x="465" y="22"/>
                  <a:pt x="465" y="23"/>
                </a:cubicBezTo>
                <a:cubicBezTo>
                  <a:pt x="464" y="24"/>
                  <a:pt x="464" y="25"/>
                  <a:pt x="464" y="27"/>
                </a:cubicBezTo>
                <a:cubicBezTo>
                  <a:pt x="463" y="29"/>
                  <a:pt x="463" y="29"/>
                  <a:pt x="465" y="31"/>
                </a:cubicBezTo>
                <a:cubicBezTo>
                  <a:pt x="465" y="31"/>
                  <a:pt x="465" y="32"/>
                  <a:pt x="465" y="32"/>
                </a:cubicBezTo>
                <a:cubicBezTo>
                  <a:pt x="463" y="33"/>
                  <a:pt x="464" y="34"/>
                  <a:pt x="463" y="35"/>
                </a:cubicBezTo>
                <a:cubicBezTo>
                  <a:pt x="463" y="35"/>
                  <a:pt x="463" y="35"/>
                  <a:pt x="463" y="35"/>
                </a:cubicBezTo>
                <a:cubicBezTo>
                  <a:pt x="461" y="36"/>
                  <a:pt x="465" y="36"/>
                  <a:pt x="464" y="37"/>
                </a:cubicBezTo>
                <a:cubicBezTo>
                  <a:pt x="463" y="38"/>
                  <a:pt x="463" y="39"/>
                  <a:pt x="464" y="39"/>
                </a:cubicBezTo>
                <a:cubicBezTo>
                  <a:pt x="465" y="39"/>
                  <a:pt x="465" y="40"/>
                  <a:pt x="465" y="40"/>
                </a:cubicBezTo>
                <a:cubicBezTo>
                  <a:pt x="462" y="41"/>
                  <a:pt x="465" y="42"/>
                  <a:pt x="463" y="43"/>
                </a:cubicBezTo>
                <a:cubicBezTo>
                  <a:pt x="463" y="43"/>
                  <a:pt x="463" y="44"/>
                  <a:pt x="463" y="44"/>
                </a:cubicBezTo>
                <a:cubicBezTo>
                  <a:pt x="466" y="44"/>
                  <a:pt x="464" y="46"/>
                  <a:pt x="465" y="47"/>
                </a:cubicBezTo>
                <a:cubicBezTo>
                  <a:pt x="465" y="47"/>
                  <a:pt x="465" y="47"/>
                  <a:pt x="464" y="48"/>
                </a:cubicBezTo>
                <a:cubicBezTo>
                  <a:pt x="463" y="48"/>
                  <a:pt x="463" y="48"/>
                  <a:pt x="463" y="49"/>
                </a:cubicBezTo>
                <a:cubicBezTo>
                  <a:pt x="464" y="51"/>
                  <a:pt x="464" y="52"/>
                  <a:pt x="464" y="54"/>
                </a:cubicBezTo>
                <a:cubicBezTo>
                  <a:pt x="463" y="55"/>
                  <a:pt x="464" y="56"/>
                  <a:pt x="465" y="57"/>
                </a:cubicBezTo>
                <a:cubicBezTo>
                  <a:pt x="466" y="59"/>
                  <a:pt x="465" y="61"/>
                  <a:pt x="464" y="63"/>
                </a:cubicBezTo>
                <a:cubicBezTo>
                  <a:pt x="464" y="65"/>
                  <a:pt x="465" y="66"/>
                  <a:pt x="465" y="67"/>
                </a:cubicBezTo>
                <a:cubicBezTo>
                  <a:pt x="465" y="68"/>
                  <a:pt x="466" y="69"/>
                  <a:pt x="464" y="69"/>
                </a:cubicBezTo>
                <a:cubicBezTo>
                  <a:pt x="463" y="69"/>
                  <a:pt x="464" y="70"/>
                  <a:pt x="464" y="70"/>
                </a:cubicBezTo>
                <a:cubicBezTo>
                  <a:pt x="465" y="73"/>
                  <a:pt x="466" y="76"/>
                  <a:pt x="465" y="79"/>
                </a:cubicBezTo>
                <a:cubicBezTo>
                  <a:pt x="465" y="81"/>
                  <a:pt x="466" y="83"/>
                  <a:pt x="464" y="85"/>
                </a:cubicBezTo>
                <a:cubicBezTo>
                  <a:pt x="463" y="85"/>
                  <a:pt x="463" y="87"/>
                  <a:pt x="464" y="87"/>
                </a:cubicBezTo>
                <a:cubicBezTo>
                  <a:pt x="466" y="87"/>
                  <a:pt x="465" y="88"/>
                  <a:pt x="466" y="88"/>
                </a:cubicBezTo>
                <a:cubicBezTo>
                  <a:pt x="466" y="89"/>
                  <a:pt x="466" y="90"/>
                  <a:pt x="464" y="91"/>
                </a:cubicBezTo>
                <a:cubicBezTo>
                  <a:pt x="463" y="91"/>
                  <a:pt x="463" y="91"/>
                  <a:pt x="464" y="92"/>
                </a:cubicBezTo>
                <a:cubicBezTo>
                  <a:pt x="465" y="92"/>
                  <a:pt x="465" y="92"/>
                  <a:pt x="465" y="92"/>
                </a:cubicBezTo>
                <a:cubicBezTo>
                  <a:pt x="465" y="94"/>
                  <a:pt x="463" y="95"/>
                  <a:pt x="466" y="96"/>
                </a:cubicBezTo>
                <a:cubicBezTo>
                  <a:pt x="466" y="96"/>
                  <a:pt x="466" y="97"/>
                  <a:pt x="465" y="97"/>
                </a:cubicBezTo>
                <a:cubicBezTo>
                  <a:pt x="462" y="97"/>
                  <a:pt x="463" y="98"/>
                  <a:pt x="463" y="99"/>
                </a:cubicBezTo>
                <a:cubicBezTo>
                  <a:pt x="463" y="100"/>
                  <a:pt x="463" y="100"/>
                  <a:pt x="462" y="101"/>
                </a:cubicBezTo>
                <a:cubicBezTo>
                  <a:pt x="462" y="102"/>
                  <a:pt x="462" y="103"/>
                  <a:pt x="463" y="104"/>
                </a:cubicBezTo>
                <a:cubicBezTo>
                  <a:pt x="465" y="105"/>
                  <a:pt x="465" y="106"/>
                  <a:pt x="464" y="107"/>
                </a:cubicBezTo>
                <a:cubicBezTo>
                  <a:pt x="464" y="108"/>
                  <a:pt x="463" y="109"/>
                  <a:pt x="463" y="109"/>
                </a:cubicBezTo>
                <a:cubicBezTo>
                  <a:pt x="463" y="111"/>
                  <a:pt x="462" y="113"/>
                  <a:pt x="463" y="115"/>
                </a:cubicBezTo>
                <a:cubicBezTo>
                  <a:pt x="463" y="115"/>
                  <a:pt x="460" y="116"/>
                  <a:pt x="460" y="116"/>
                </a:cubicBezTo>
                <a:cubicBezTo>
                  <a:pt x="458" y="115"/>
                  <a:pt x="456" y="115"/>
                  <a:pt x="455" y="116"/>
                </a:cubicBezTo>
                <a:cubicBezTo>
                  <a:pt x="455" y="117"/>
                  <a:pt x="454" y="117"/>
                  <a:pt x="453" y="117"/>
                </a:cubicBezTo>
                <a:cubicBezTo>
                  <a:pt x="450" y="117"/>
                  <a:pt x="447" y="117"/>
                  <a:pt x="444" y="117"/>
                </a:cubicBezTo>
                <a:cubicBezTo>
                  <a:pt x="441" y="118"/>
                  <a:pt x="437" y="117"/>
                  <a:pt x="434" y="117"/>
                </a:cubicBezTo>
                <a:cubicBezTo>
                  <a:pt x="432" y="117"/>
                  <a:pt x="430" y="117"/>
                  <a:pt x="429" y="118"/>
                </a:cubicBezTo>
                <a:cubicBezTo>
                  <a:pt x="428" y="118"/>
                  <a:pt x="427" y="119"/>
                  <a:pt x="426" y="118"/>
                </a:cubicBezTo>
                <a:cubicBezTo>
                  <a:pt x="426" y="118"/>
                  <a:pt x="421" y="118"/>
                  <a:pt x="420" y="118"/>
                </a:cubicBezTo>
                <a:cubicBezTo>
                  <a:pt x="417" y="119"/>
                  <a:pt x="417" y="119"/>
                  <a:pt x="413" y="118"/>
                </a:cubicBezTo>
                <a:cubicBezTo>
                  <a:pt x="413" y="118"/>
                  <a:pt x="410" y="118"/>
                  <a:pt x="409" y="119"/>
                </a:cubicBezTo>
                <a:cubicBezTo>
                  <a:pt x="409" y="120"/>
                  <a:pt x="408" y="120"/>
                  <a:pt x="407" y="120"/>
                </a:cubicBezTo>
                <a:cubicBezTo>
                  <a:pt x="406" y="120"/>
                  <a:pt x="404" y="120"/>
                  <a:pt x="403" y="120"/>
                </a:cubicBezTo>
                <a:cubicBezTo>
                  <a:pt x="402" y="120"/>
                  <a:pt x="401" y="121"/>
                  <a:pt x="400" y="120"/>
                </a:cubicBezTo>
                <a:cubicBezTo>
                  <a:pt x="399" y="119"/>
                  <a:pt x="396" y="120"/>
                  <a:pt x="395" y="120"/>
                </a:cubicBezTo>
                <a:cubicBezTo>
                  <a:pt x="393" y="120"/>
                  <a:pt x="392" y="120"/>
                  <a:pt x="392" y="119"/>
                </a:cubicBezTo>
                <a:cubicBezTo>
                  <a:pt x="392" y="118"/>
                  <a:pt x="391" y="118"/>
                  <a:pt x="390" y="118"/>
                </a:cubicBezTo>
                <a:cubicBezTo>
                  <a:pt x="380" y="118"/>
                  <a:pt x="370" y="118"/>
                  <a:pt x="360" y="118"/>
                </a:cubicBezTo>
                <a:cubicBezTo>
                  <a:pt x="359" y="118"/>
                  <a:pt x="358" y="118"/>
                  <a:pt x="358" y="119"/>
                </a:cubicBezTo>
                <a:cubicBezTo>
                  <a:pt x="358" y="120"/>
                  <a:pt x="357" y="120"/>
                  <a:pt x="356" y="120"/>
                </a:cubicBezTo>
                <a:cubicBezTo>
                  <a:pt x="343" y="119"/>
                  <a:pt x="330" y="119"/>
                  <a:pt x="317" y="119"/>
                </a:cubicBezTo>
                <a:cubicBezTo>
                  <a:pt x="315" y="119"/>
                  <a:pt x="314" y="118"/>
                  <a:pt x="313" y="119"/>
                </a:cubicBezTo>
                <a:cubicBezTo>
                  <a:pt x="313" y="120"/>
                  <a:pt x="310" y="120"/>
                  <a:pt x="309" y="119"/>
                </a:cubicBezTo>
                <a:cubicBezTo>
                  <a:pt x="308" y="118"/>
                  <a:pt x="306" y="118"/>
                  <a:pt x="304" y="119"/>
                </a:cubicBezTo>
                <a:cubicBezTo>
                  <a:pt x="304" y="119"/>
                  <a:pt x="303" y="119"/>
                  <a:pt x="303" y="119"/>
                </a:cubicBezTo>
                <a:cubicBezTo>
                  <a:pt x="300" y="118"/>
                  <a:pt x="300" y="118"/>
                  <a:pt x="296" y="119"/>
                </a:cubicBezTo>
                <a:cubicBezTo>
                  <a:pt x="295" y="120"/>
                  <a:pt x="293" y="120"/>
                  <a:pt x="292" y="119"/>
                </a:cubicBezTo>
                <a:cubicBezTo>
                  <a:pt x="291" y="118"/>
                  <a:pt x="290" y="118"/>
                  <a:pt x="289" y="118"/>
                </a:cubicBezTo>
                <a:cubicBezTo>
                  <a:pt x="287" y="120"/>
                  <a:pt x="285" y="119"/>
                  <a:pt x="282" y="119"/>
                </a:cubicBezTo>
                <a:cubicBezTo>
                  <a:pt x="281" y="119"/>
                  <a:pt x="282" y="118"/>
                  <a:pt x="280" y="118"/>
                </a:cubicBezTo>
                <a:cubicBezTo>
                  <a:pt x="279" y="118"/>
                  <a:pt x="278" y="119"/>
                  <a:pt x="277" y="119"/>
                </a:cubicBezTo>
                <a:cubicBezTo>
                  <a:pt x="272" y="119"/>
                  <a:pt x="266" y="119"/>
                  <a:pt x="261" y="119"/>
                </a:cubicBezTo>
                <a:cubicBezTo>
                  <a:pt x="260" y="118"/>
                  <a:pt x="259" y="119"/>
                  <a:pt x="258" y="118"/>
                </a:cubicBezTo>
                <a:cubicBezTo>
                  <a:pt x="257" y="117"/>
                  <a:pt x="256" y="118"/>
                  <a:pt x="255" y="118"/>
                </a:cubicBezTo>
                <a:cubicBezTo>
                  <a:pt x="252" y="118"/>
                  <a:pt x="249" y="119"/>
                  <a:pt x="245" y="118"/>
                </a:cubicBezTo>
                <a:cubicBezTo>
                  <a:pt x="241" y="118"/>
                  <a:pt x="237" y="118"/>
                  <a:pt x="233" y="118"/>
                </a:cubicBezTo>
                <a:cubicBezTo>
                  <a:pt x="231" y="118"/>
                  <a:pt x="229" y="119"/>
                  <a:pt x="227" y="119"/>
                </a:cubicBezTo>
                <a:cubicBezTo>
                  <a:pt x="226" y="119"/>
                  <a:pt x="224" y="119"/>
                  <a:pt x="224" y="118"/>
                </a:cubicBezTo>
                <a:cubicBezTo>
                  <a:pt x="223" y="117"/>
                  <a:pt x="222" y="117"/>
                  <a:pt x="222" y="118"/>
                </a:cubicBezTo>
                <a:cubicBezTo>
                  <a:pt x="222" y="119"/>
                  <a:pt x="220" y="119"/>
                  <a:pt x="220" y="119"/>
                </a:cubicBezTo>
                <a:cubicBezTo>
                  <a:pt x="216" y="118"/>
                  <a:pt x="213" y="118"/>
                  <a:pt x="210" y="118"/>
                </a:cubicBezTo>
                <a:cubicBezTo>
                  <a:pt x="209" y="118"/>
                  <a:pt x="209" y="118"/>
                  <a:pt x="208" y="119"/>
                </a:cubicBezTo>
                <a:cubicBezTo>
                  <a:pt x="208" y="119"/>
                  <a:pt x="207" y="119"/>
                  <a:pt x="207" y="118"/>
                </a:cubicBezTo>
                <a:cubicBezTo>
                  <a:pt x="207" y="118"/>
                  <a:pt x="206" y="118"/>
                  <a:pt x="206" y="118"/>
                </a:cubicBezTo>
                <a:cubicBezTo>
                  <a:pt x="202" y="120"/>
                  <a:pt x="199" y="119"/>
                  <a:pt x="195" y="119"/>
                </a:cubicBezTo>
                <a:cubicBezTo>
                  <a:pt x="195" y="119"/>
                  <a:pt x="194" y="119"/>
                  <a:pt x="194" y="118"/>
                </a:cubicBezTo>
                <a:cubicBezTo>
                  <a:pt x="194" y="118"/>
                  <a:pt x="193" y="118"/>
                  <a:pt x="192" y="118"/>
                </a:cubicBezTo>
                <a:cubicBezTo>
                  <a:pt x="190" y="119"/>
                  <a:pt x="187" y="118"/>
                  <a:pt x="184" y="119"/>
                </a:cubicBezTo>
                <a:cubicBezTo>
                  <a:pt x="183" y="119"/>
                  <a:pt x="182" y="118"/>
                  <a:pt x="182" y="119"/>
                </a:cubicBezTo>
                <a:cubicBezTo>
                  <a:pt x="182" y="119"/>
                  <a:pt x="181" y="120"/>
                  <a:pt x="181" y="120"/>
                </a:cubicBezTo>
                <a:cubicBezTo>
                  <a:pt x="177" y="118"/>
                  <a:pt x="173" y="120"/>
                  <a:pt x="169" y="119"/>
                </a:cubicBezTo>
                <a:cubicBezTo>
                  <a:pt x="169" y="119"/>
                  <a:pt x="168" y="119"/>
                  <a:pt x="168" y="120"/>
                </a:cubicBezTo>
                <a:cubicBezTo>
                  <a:pt x="168" y="121"/>
                  <a:pt x="167" y="120"/>
                  <a:pt x="167" y="120"/>
                </a:cubicBezTo>
                <a:cubicBezTo>
                  <a:pt x="165" y="119"/>
                  <a:pt x="165" y="119"/>
                  <a:pt x="165" y="120"/>
                </a:cubicBezTo>
                <a:cubicBezTo>
                  <a:pt x="164" y="121"/>
                  <a:pt x="164" y="120"/>
                  <a:pt x="163" y="120"/>
                </a:cubicBezTo>
                <a:cubicBezTo>
                  <a:pt x="158" y="120"/>
                  <a:pt x="152" y="120"/>
                  <a:pt x="148" y="120"/>
                </a:cubicBezTo>
                <a:cubicBezTo>
                  <a:pt x="144" y="121"/>
                  <a:pt x="141" y="121"/>
                  <a:pt x="137" y="121"/>
                </a:cubicBezTo>
                <a:cubicBezTo>
                  <a:pt x="133" y="120"/>
                  <a:pt x="129" y="120"/>
                  <a:pt x="125" y="121"/>
                </a:cubicBezTo>
                <a:cubicBezTo>
                  <a:pt x="122" y="121"/>
                  <a:pt x="118" y="121"/>
                  <a:pt x="115" y="121"/>
                </a:cubicBezTo>
                <a:cubicBezTo>
                  <a:pt x="113" y="121"/>
                  <a:pt x="112" y="121"/>
                  <a:pt x="110" y="121"/>
                </a:cubicBezTo>
                <a:cubicBezTo>
                  <a:pt x="110" y="121"/>
                  <a:pt x="108" y="121"/>
                  <a:pt x="108" y="121"/>
                </a:cubicBezTo>
                <a:cubicBezTo>
                  <a:pt x="106" y="123"/>
                  <a:pt x="103" y="122"/>
                  <a:pt x="100" y="122"/>
                </a:cubicBezTo>
                <a:cubicBezTo>
                  <a:pt x="98" y="122"/>
                  <a:pt x="97" y="121"/>
                  <a:pt x="95" y="122"/>
                </a:cubicBezTo>
                <a:cubicBezTo>
                  <a:pt x="95" y="122"/>
                  <a:pt x="94" y="122"/>
                  <a:pt x="94" y="122"/>
                </a:cubicBezTo>
                <a:cubicBezTo>
                  <a:pt x="93" y="121"/>
                  <a:pt x="92" y="121"/>
                  <a:pt x="92" y="122"/>
                </a:cubicBezTo>
                <a:cubicBezTo>
                  <a:pt x="92" y="122"/>
                  <a:pt x="91" y="122"/>
                  <a:pt x="91" y="122"/>
                </a:cubicBezTo>
                <a:cubicBezTo>
                  <a:pt x="88" y="121"/>
                  <a:pt x="84" y="123"/>
                  <a:pt x="81" y="122"/>
                </a:cubicBezTo>
                <a:cubicBezTo>
                  <a:pt x="78" y="122"/>
                  <a:pt x="76" y="121"/>
                  <a:pt x="72" y="121"/>
                </a:cubicBezTo>
                <a:cubicBezTo>
                  <a:pt x="65" y="122"/>
                  <a:pt x="58" y="123"/>
                  <a:pt x="51" y="123"/>
                </a:cubicBezTo>
                <a:cubicBezTo>
                  <a:pt x="47" y="125"/>
                  <a:pt x="42" y="124"/>
                  <a:pt x="38" y="124"/>
                </a:cubicBezTo>
                <a:cubicBezTo>
                  <a:pt x="33" y="125"/>
                  <a:pt x="28" y="125"/>
                  <a:pt x="23" y="125"/>
                </a:cubicBezTo>
                <a:cubicBezTo>
                  <a:pt x="22" y="125"/>
                  <a:pt x="19" y="123"/>
                  <a:pt x="18" y="123"/>
                </a:cubicBezTo>
                <a:cubicBezTo>
                  <a:pt x="17" y="122"/>
                  <a:pt x="15" y="122"/>
                  <a:pt x="13" y="122"/>
                </a:cubicBezTo>
                <a:cubicBezTo>
                  <a:pt x="12" y="121"/>
                  <a:pt x="11" y="121"/>
                  <a:pt x="10" y="120"/>
                </a:cubicBezTo>
              </a:path>
            </a:pathLst>
          </a:custGeom>
          <a:solidFill>
            <a:srgbClr val="FFD824"/>
          </a:solidFill>
          <a:ln w="9525">
            <a:noFill/>
            <a:round/>
            <a:headEnd/>
            <a:tailEnd/>
          </a:ln>
        </p:spPr>
        <p:txBody>
          <a:bodyPr rot="0" vert="horz" wrap="square" lIns="71993" tIns="35997" rIns="71993" bIns="35997" anchor="t" anchorCtr="0" upright="1">
            <a:noAutofit/>
          </a:bodyPr>
          <a:lstStyle/>
          <a:p>
            <a:pPr defTabSz="609630"/>
            <a:endParaRPr lang="en-US" sz="1417" dirty="0">
              <a:solidFill>
                <a:prstClr val="black"/>
              </a:solidFill>
              <a:latin typeface="Arial Regular"/>
            </a:endParaRPr>
          </a:p>
        </p:txBody>
      </p:sp>
      <p:sp>
        <p:nvSpPr>
          <p:cNvPr id="5" name="CuadroTexto 4">
            <a:extLst>
              <a:ext uri="{FF2B5EF4-FFF2-40B4-BE49-F238E27FC236}">
                <a16:creationId xmlns:a16="http://schemas.microsoft.com/office/drawing/2014/main" id="{B64A1DD0-B4C6-4DED-86F9-5988A8E08045}"/>
              </a:ext>
            </a:extLst>
          </p:cNvPr>
          <p:cNvSpPr txBox="1"/>
          <p:nvPr/>
        </p:nvSpPr>
        <p:spPr>
          <a:xfrm>
            <a:off x="1334259" y="1621416"/>
            <a:ext cx="9926640" cy="3477875"/>
          </a:xfrm>
          <a:prstGeom prst="rect">
            <a:avLst/>
          </a:prstGeom>
          <a:noFill/>
        </p:spPr>
        <p:txBody>
          <a:bodyPr wrap="square">
            <a:spAutoFit/>
          </a:bodyPr>
          <a:lstStyle/>
          <a:p>
            <a:pPr algn="just" defTabSz="609630"/>
            <a:endParaRPr lang="es-SV" sz="2400" dirty="0">
              <a:solidFill>
                <a:prstClr val="black"/>
              </a:solidFill>
              <a:latin typeface="Arial" panose="020B0604020202020204" pitchFamily="34" charset="0"/>
              <a:cs typeface="Arial" panose="020B0604020202020204" pitchFamily="34" charset="0"/>
            </a:endParaRPr>
          </a:p>
          <a:p>
            <a:pPr algn="just" defTabSz="609630"/>
            <a:r>
              <a:rPr lang="es-MX" sz="3200" b="1" dirty="0">
                <a:solidFill>
                  <a:prstClr val="black"/>
                </a:solidFill>
                <a:latin typeface="Arial" panose="020B0604020202020204" pitchFamily="34" charset="0"/>
                <a:cs typeface="Arial" panose="020B0604020202020204" pitchFamily="34" charset="0"/>
              </a:rPr>
              <a:t>Objetivos del diálogo: </a:t>
            </a:r>
          </a:p>
          <a:p>
            <a:pPr algn="just" defTabSz="609630"/>
            <a:endParaRPr lang="es-SV" sz="2400" b="1" dirty="0">
              <a:solidFill>
                <a:prstClr val="black"/>
              </a:solidFill>
              <a:latin typeface="Arial" panose="020B0604020202020204" pitchFamily="34" charset="0"/>
              <a:cs typeface="Arial" panose="020B0604020202020204" pitchFamily="34" charset="0"/>
            </a:endParaRPr>
          </a:p>
          <a:p>
            <a:pPr marL="342900" indent="-342900" algn="just" defTabSz="609630">
              <a:buFont typeface="Arial" panose="020B0604020202020204" pitchFamily="34" charset="0"/>
              <a:buChar char="•"/>
            </a:pPr>
            <a:r>
              <a:rPr lang="es-MX" sz="2800" dirty="0">
                <a:solidFill>
                  <a:prstClr val="black"/>
                </a:solidFill>
                <a:latin typeface="Arial" panose="020B0604020202020204" pitchFamily="34" charset="0"/>
                <a:cs typeface="Arial" panose="020B0604020202020204" pitchFamily="34" charset="0"/>
              </a:rPr>
              <a:t>Comprender qué es el Diálogo Nacional, por qué es importante y cuándo tiene lugar.</a:t>
            </a:r>
          </a:p>
          <a:p>
            <a:pPr algn="just" defTabSz="609630"/>
            <a:endParaRPr lang="es-MX" sz="2800" dirty="0">
              <a:solidFill>
                <a:prstClr val="black"/>
              </a:solidFill>
              <a:latin typeface="Arial" panose="020B0604020202020204" pitchFamily="34" charset="0"/>
              <a:cs typeface="Arial" panose="020B0604020202020204" pitchFamily="34" charset="0"/>
            </a:endParaRPr>
          </a:p>
          <a:p>
            <a:pPr marL="342900" indent="-342900" algn="just" defTabSz="609630">
              <a:buFont typeface="Arial" panose="020B0604020202020204" pitchFamily="34" charset="0"/>
              <a:buChar char="•"/>
            </a:pPr>
            <a:r>
              <a:rPr lang="es-MX" sz="2800" dirty="0">
                <a:solidFill>
                  <a:prstClr val="black"/>
                </a:solidFill>
                <a:latin typeface="Arial" panose="020B0604020202020204" pitchFamily="34" charset="0"/>
                <a:cs typeface="Arial" panose="020B0604020202020204" pitchFamily="34" charset="0"/>
              </a:rPr>
              <a:t>Determinar quienes pueden y deben participar y cómo hacerlo de manera eficiente, eficaz y equitativa.</a:t>
            </a:r>
            <a:endParaRPr lang="es-SV" sz="2800" dirty="0">
              <a:solidFill>
                <a:prstClr val="black"/>
              </a:solidFill>
              <a:latin typeface="Arial" panose="020B0604020202020204" pitchFamily="34" charset="0"/>
              <a:cs typeface="Arial" panose="020B0604020202020204" pitchFamily="34" charset="0"/>
            </a:endParaRPr>
          </a:p>
        </p:txBody>
      </p:sp>
      <p:sp>
        <p:nvSpPr>
          <p:cNvPr id="25" name="Highlight Device">
            <a:extLst>
              <a:ext uri="{FF2B5EF4-FFF2-40B4-BE49-F238E27FC236}">
                <a16:creationId xmlns:a16="http://schemas.microsoft.com/office/drawing/2014/main" id="{C3C848B5-C310-4226-AE31-2746B6E0C61C}"/>
              </a:ext>
            </a:extLst>
          </p:cNvPr>
          <p:cNvSpPr>
            <a:spLocks/>
          </p:cNvSpPr>
          <p:nvPr/>
        </p:nvSpPr>
        <p:spPr bwMode="auto">
          <a:xfrm>
            <a:off x="2001268" y="705677"/>
            <a:ext cx="7356837" cy="632490"/>
          </a:xfrm>
          <a:custGeom>
            <a:avLst/>
            <a:gdLst>
              <a:gd name="T0" fmla="*/ 2 w 467"/>
              <a:gd name="T1" fmla="*/ 118 h 125"/>
              <a:gd name="T2" fmla="*/ 4 w 467"/>
              <a:gd name="T3" fmla="*/ 113 h 125"/>
              <a:gd name="T4" fmla="*/ 2 w 467"/>
              <a:gd name="T5" fmla="*/ 103 h 125"/>
              <a:gd name="T6" fmla="*/ 5 w 467"/>
              <a:gd name="T7" fmla="*/ 96 h 125"/>
              <a:gd name="T8" fmla="*/ 3 w 467"/>
              <a:gd name="T9" fmla="*/ 83 h 125"/>
              <a:gd name="T10" fmla="*/ 3 w 467"/>
              <a:gd name="T11" fmla="*/ 71 h 125"/>
              <a:gd name="T12" fmla="*/ 4 w 467"/>
              <a:gd name="T13" fmla="*/ 63 h 125"/>
              <a:gd name="T14" fmla="*/ 3 w 467"/>
              <a:gd name="T15" fmla="*/ 46 h 125"/>
              <a:gd name="T16" fmla="*/ 5 w 467"/>
              <a:gd name="T17" fmla="*/ 39 h 125"/>
              <a:gd name="T18" fmla="*/ 5 w 467"/>
              <a:gd name="T19" fmla="*/ 30 h 125"/>
              <a:gd name="T20" fmla="*/ 5 w 467"/>
              <a:gd name="T21" fmla="*/ 19 h 125"/>
              <a:gd name="T22" fmla="*/ 6 w 467"/>
              <a:gd name="T23" fmla="*/ 14 h 125"/>
              <a:gd name="T24" fmla="*/ 43 w 467"/>
              <a:gd name="T25" fmla="*/ 11 h 125"/>
              <a:gd name="T26" fmla="*/ 64 w 467"/>
              <a:gd name="T27" fmla="*/ 10 h 125"/>
              <a:gd name="T28" fmla="*/ 80 w 467"/>
              <a:gd name="T29" fmla="*/ 10 h 125"/>
              <a:gd name="T30" fmla="*/ 102 w 467"/>
              <a:gd name="T31" fmla="*/ 9 h 125"/>
              <a:gd name="T32" fmla="*/ 112 w 467"/>
              <a:gd name="T33" fmla="*/ 9 h 125"/>
              <a:gd name="T34" fmla="*/ 133 w 467"/>
              <a:gd name="T35" fmla="*/ 8 h 125"/>
              <a:gd name="T36" fmla="*/ 157 w 467"/>
              <a:gd name="T37" fmla="*/ 8 h 125"/>
              <a:gd name="T38" fmla="*/ 180 w 467"/>
              <a:gd name="T39" fmla="*/ 8 h 125"/>
              <a:gd name="T40" fmla="*/ 199 w 467"/>
              <a:gd name="T41" fmla="*/ 7 h 125"/>
              <a:gd name="T42" fmla="*/ 229 w 467"/>
              <a:gd name="T43" fmla="*/ 7 h 125"/>
              <a:gd name="T44" fmla="*/ 241 w 467"/>
              <a:gd name="T45" fmla="*/ 8 h 125"/>
              <a:gd name="T46" fmla="*/ 263 w 467"/>
              <a:gd name="T47" fmla="*/ 8 h 125"/>
              <a:gd name="T48" fmla="*/ 297 w 467"/>
              <a:gd name="T49" fmla="*/ 8 h 125"/>
              <a:gd name="T50" fmla="*/ 314 w 467"/>
              <a:gd name="T51" fmla="*/ 8 h 125"/>
              <a:gd name="T52" fmla="*/ 331 w 467"/>
              <a:gd name="T53" fmla="*/ 8 h 125"/>
              <a:gd name="T54" fmla="*/ 347 w 467"/>
              <a:gd name="T55" fmla="*/ 9 h 125"/>
              <a:gd name="T56" fmla="*/ 374 w 467"/>
              <a:gd name="T57" fmla="*/ 9 h 125"/>
              <a:gd name="T58" fmla="*/ 386 w 467"/>
              <a:gd name="T59" fmla="*/ 7 h 125"/>
              <a:gd name="T60" fmla="*/ 397 w 467"/>
              <a:gd name="T61" fmla="*/ 7 h 125"/>
              <a:gd name="T62" fmla="*/ 443 w 467"/>
              <a:gd name="T63" fmla="*/ 3 h 125"/>
              <a:gd name="T64" fmla="*/ 465 w 467"/>
              <a:gd name="T65" fmla="*/ 0 h 125"/>
              <a:gd name="T66" fmla="*/ 463 w 467"/>
              <a:gd name="T67" fmla="*/ 6 h 125"/>
              <a:gd name="T68" fmla="*/ 463 w 467"/>
              <a:gd name="T69" fmla="*/ 20 h 125"/>
              <a:gd name="T70" fmla="*/ 465 w 467"/>
              <a:gd name="T71" fmla="*/ 31 h 125"/>
              <a:gd name="T72" fmla="*/ 464 w 467"/>
              <a:gd name="T73" fmla="*/ 37 h 125"/>
              <a:gd name="T74" fmla="*/ 463 w 467"/>
              <a:gd name="T75" fmla="*/ 44 h 125"/>
              <a:gd name="T76" fmla="*/ 464 w 467"/>
              <a:gd name="T77" fmla="*/ 54 h 125"/>
              <a:gd name="T78" fmla="*/ 464 w 467"/>
              <a:gd name="T79" fmla="*/ 69 h 125"/>
              <a:gd name="T80" fmla="*/ 464 w 467"/>
              <a:gd name="T81" fmla="*/ 87 h 125"/>
              <a:gd name="T82" fmla="*/ 465 w 467"/>
              <a:gd name="T83" fmla="*/ 92 h 125"/>
              <a:gd name="T84" fmla="*/ 462 w 467"/>
              <a:gd name="T85" fmla="*/ 101 h 125"/>
              <a:gd name="T86" fmla="*/ 463 w 467"/>
              <a:gd name="T87" fmla="*/ 115 h 125"/>
              <a:gd name="T88" fmla="*/ 444 w 467"/>
              <a:gd name="T89" fmla="*/ 117 h 125"/>
              <a:gd name="T90" fmla="*/ 420 w 467"/>
              <a:gd name="T91" fmla="*/ 118 h 125"/>
              <a:gd name="T92" fmla="*/ 403 w 467"/>
              <a:gd name="T93" fmla="*/ 120 h 125"/>
              <a:gd name="T94" fmla="*/ 390 w 467"/>
              <a:gd name="T95" fmla="*/ 118 h 125"/>
              <a:gd name="T96" fmla="*/ 317 w 467"/>
              <a:gd name="T97" fmla="*/ 119 h 125"/>
              <a:gd name="T98" fmla="*/ 303 w 467"/>
              <a:gd name="T99" fmla="*/ 119 h 125"/>
              <a:gd name="T100" fmla="*/ 282 w 467"/>
              <a:gd name="T101" fmla="*/ 119 h 125"/>
              <a:gd name="T102" fmla="*/ 258 w 467"/>
              <a:gd name="T103" fmla="*/ 118 h 125"/>
              <a:gd name="T104" fmla="*/ 227 w 467"/>
              <a:gd name="T105" fmla="*/ 119 h 125"/>
              <a:gd name="T106" fmla="*/ 210 w 467"/>
              <a:gd name="T107" fmla="*/ 118 h 125"/>
              <a:gd name="T108" fmla="*/ 195 w 467"/>
              <a:gd name="T109" fmla="*/ 119 h 125"/>
              <a:gd name="T110" fmla="*/ 182 w 467"/>
              <a:gd name="T111" fmla="*/ 119 h 125"/>
              <a:gd name="T112" fmla="*/ 167 w 467"/>
              <a:gd name="T113" fmla="*/ 120 h 125"/>
              <a:gd name="T114" fmla="*/ 137 w 467"/>
              <a:gd name="T115" fmla="*/ 121 h 125"/>
              <a:gd name="T116" fmla="*/ 108 w 467"/>
              <a:gd name="T117" fmla="*/ 121 h 125"/>
              <a:gd name="T118" fmla="*/ 92 w 467"/>
              <a:gd name="T119" fmla="*/ 122 h 125"/>
              <a:gd name="T120" fmla="*/ 51 w 467"/>
              <a:gd name="T121" fmla="*/ 123 h 125"/>
              <a:gd name="T122" fmla="*/ 13 w 467"/>
              <a:gd name="T123" fmla="*/ 12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7" h="125">
                <a:moveTo>
                  <a:pt x="10" y="120"/>
                </a:moveTo>
                <a:cubicBezTo>
                  <a:pt x="10" y="121"/>
                  <a:pt x="8" y="121"/>
                  <a:pt x="8" y="122"/>
                </a:cubicBezTo>
                <a:cubicBezTo>
                  <a:pt x="8" y="122"/>
                  <a:pt x="8" y="122"/>
                  <a:pt x="8" y="122"/>
                </a:cubicBezTo>
                <a:cubicBezTo>
                  <a:pt x="4" y="122"/>
                  <a:pt x="2" y="121"/>
                  <a:pt x="2" y="118"/>
                </a:cubicBezTo>
                <a:cubicBezTo>
                  <a:pt x="2" y="117"/>
                  <a:pt x="2" y="117"/>
                  <a:pt x="1" y="117"/>
                </a:cubicBezTo>
                <a:cubicBezTo>
                  <a:pt x="0" y="117"/>
                  <a:pt x="0" y="116"/>
                  <a:pt x="0" y="116"/>
                </a:cubicBezTo>
                <a:cubicBezTo>
                  <a:pt x="2" y="116"/>
                  <a:pt x="2" y="114"/>
                  <a:pt x="4" y="114"/>
                </a:cubicBezTo>
                <a:cubicBezTo>
                  <a:pt x="5" y="113"/>
                  <a:pt x="4" y="113"/>
                  <a:pt x="4" y="113"/>
                </a:cubicBezTo>
                <a:cubicBezTo>
                  <a:pt x="0" y="112"/>
                  <a:pt x="0" y="110"/>
                  <a:pt x="3" y="108"/>
                </a:cubicBezTo>
                <a:cubicBezTo>
                  <a:pt x="5" y="108"/>
                  <a:pt x="5" y="107"/>
                  <a:pt x="3" y="106"/>
                </a:cubicBezTo>
                <a:cubicBezTo>
                  <a:pt x="2" y="106"/>
                  <a:pt x="2" y="105"/>
                  <a:pt x="3" y="105"/>
                </a:cubicBezTo>
                <a:cubicBezTo>
                  <a:pt x="3" y="104"/>
                  <a:pt x="4" y="104"/>
                  <a:pt x="2" y="103"/>
                </a:cubicBezTo>
                <a:cubicBezTo>
                  <a:pt x="2" y="103"/>
                  <a:pt x="3" y="103"/>
                  <a:pt x="3" y="102"/>
                </a:cubicBezTo>
                <a:cubicBezTo>
                  <a:pt x="6" y="102"/>
                  <a:pt x="6" y="101"/>
                  <a:pt x="4" y="100"/>
                </a:cubicBezTo>
                <a:cubicBezTo>
                  <a:pt x="3" y="99"/>
                  <a:pt x="2" y="98"/>
                  <a:pt x="4" y="97"/>
                </a:cubicBezTo>
                <a:cubicBezTo>
                  <a:pt x="5" y="96"/>
                  <a:pt x="5" y="96"/>
                  <a:pt x="5" y="96"/>
                </a:cubicBezTo>
                <a:cubicBezTo>
                  <a:pt x="5" y="94"/>
                  <a:pt x="4" y="92"/>
                  <a:pt x="4" y="91"/>
                </a:cubicBezTo>
                <a:cubicBezTo>
                  <a:pt x="4" y="91"/>
                  <a:pt x="4" y="90"/>
                  <a:pt x="4" y="90"/>
                </a:cubicBezTo>
                <a:cubicBezTo>
                  <a:pt x="1" y="89"/>
                  <a:pt x="2" y="88"/>
                  <a:pt x="4" y="88"/>
                </a:cubicBezTo>
                <a:cubicBezTo>
                  <a:pt x="2" y="86"/>
                  <a:pt x="1" y="85"/>
                  <a:pt x="3" y="83"/>
                </a:cubicBezTo>
                <a:cubicBezTo>
                  <a:pt x="3" y="83"/>
                  <a:pt x="3" y="83"/>
                  <a:pt x="3" y="83"/>
                </a:cubicBezTo>
                <a:cubicBezTo>
                  <a:pt x="2" y="81"/>
                  <a:pt x="5" y="79"/>
                  <a:pt x="5" y="77"/>
                </a:cubicBezTo>
                <a:cubicBezTo>
                  <a:pt x="4" y="75"/>
                  <a:pt x="2" y="74"/>
                  <a:pt x="2" y="72"/>
                </a:cubicBezTo>
                <a:cubicBezTo>
                  <a:pt x="3" y="72"/>
                  <a:pt x="2" y="71"/>
                  <a:pt x="3" y="71"/>
                </a:cubicBezTo>
                <a:cubicBezTo>
                  <a:pt x="4" y="71"/>
                  <a:pt x="4" y="70"/>
                  <a:pt x="4" y="70"/>
                </a:cubicBezTo>
                <a:cubicBezTo>
                  <a:pt x="3" y="69"/>
                  <a:pt x="3" y="68"/>
                  <a:pt x="5" y="68"/>
                </a:cubicBezTo>
                <a:cubicBezTo>
                  <a:pt x="3" y="67"/>
                  <a:pt x="3" y="66"/>
                  <a:pt x="4" y="65"/>
                </a:cubicBezTo>
                <a:cubicBezTo>
                  <a:pt x="5" y="64"/>
                  <a:pt x="5" y="64"/>
                  <a:pt x="4" y="63"/>
                </a:cubicBezTo>
                <a:cubicBezTo>
                  <a:pt x="3" y="62"/>
                  <a:pt x="2" y="61"/>
                  <a:pt x="4" y="60"/>
                </a:cubicBezTo>
                <a:cubicBezTo>
                  <a:pt x="4" y="60"/>
                  <a:pt x="4" y="60"/>
                  <a:pt x="4" y="60"/>
                </a:cubicBezTo>
                <a:cubicBezTo>
                  <a:pt x="3" y="57"/>
                  <a:pt x="5" y="54"/>
                  <a:pt x="5" y="52"/>
                </a:cubicBezTo>
                <a:cubicBezTo>
                  <a:pt x="5" y="49"/>
                  <a:pt x="2" y="48"/>
                  <a:pt x="3" y="46"/>
                </a:cubicBezTo>
                <a:cubicBezTo>
                  <a:pt x="3" y="45"/>
                  <a:pt x="3" y="45"/>
                  <a:pt x="2" y="45"/>
                </a:cubicBezTo>
                <a:cubicBezTo>
                  <a:pt x="1" y="45"/>
                  <a:pt x="1" y="45"/>
                  <a:pt x="1" y="44"/>
                </a:cubicBezTo>
                <a:cubicBezTo>
                  <a:pt x="3" y="44"/>
                  <a:pt x="2" y="43"/>
                  <a:pt x="4" y="42"/>
                </a:cubicBezTo>
                <a:cubicBezTo>
                  <a:pt x="6" y="41"/>
                  <a:pt x="7" y="41"/>
                  <a:pt x="5" y="39"/>
                </a:cubicBezTo>
                <a:cubicBezTo>
                  <a:pt x="4" y="39"/>
                  <a:pt x="3" y="39"/>
                  <a:pt x="5" y="38"/>
                </a:cubicBezTo>
                <a:cubicBezTo>
                  <a:pt x="7" y="37"/>
                  <a:pt x="7" y="35"/>
                  <a:pt x="5" y="34"/>
                </a:cubicBezTo>
                <a:cubicBezTo>
                  <a:pt x="4" y="33"/>
                  <a:pt x="4" y="32"/>
                  <a:pt x="5" y="31"/>
                </a:cubicBezTo>
                <a:cubicBezTo>
                  <a:pt x="6" y="31"/>
                  <a:pt x="6" y="30"/>
                  <a:pt x="5" y="30"/>
                </a:cubicBezTo>
                <a:cubicBezTo>
                  <a:pt x="5" y="29"/>
                  <a:pt x="5" y="29"/>
                  <a:pt x="4" y="29"/>
                </a:cubicBezTo>
                <a:cubicBezTo>
                  <a:pt x="7" y="28"/>
                  <a:pt x="2" y="26"/>
                  <a:pt x="5" y="25"/>
                </a:cubicBezTo>
                <a:cubicBezTo>
                  <a:pt x="7" y="24"/>
                  <a:pt x="4" y="21"/>
                  <a:pt x="6" y="20"/>
                </a:cubicBezTo>
                <a:cubicBezTo>
                  <a:pt x="7" y="19"/>
                  <a:pt x="6" y="19"/>
                  <a:pt x="5" y="19"/>
                </a:cubicBezTo>
                <a:cubicBezTo>
                  <a:pt x="5" y="18"/>
                  <a:pt x="4" y="17"/>
                  <a:pt x="6" y="17"/>
                </a:cubicBezTo>
                <a:cubicBezTo>
                  <a:pt x="7" y="17"/>
                  <a:pt x="8" y="17"/>
                  <a:pt x="8" y="17"/>
                </a:cubicBezTo>
                <a:cubicBezTo>
                  <a:pt x="8" y="16"/>
                  <a:pt x="8" y="15"/>
                  <a:pt x="7" y="15"/>
                </a:cubicBezTo>
                <a:cubicBezTo>
                  <a:pt x="6" y="15"/>
                  <a:pt x="6" y="15"/>
                  <a:pt x="6" y="14"/>
                </a:cubicBezTo>
                <a:cubicBezTo>
                  <a:pt x="6" y="13"/>
                  <a:pt x="7" y="13"/>
                  <a:pt x="8" y="13"/>
                </a:cubicBezTo>
                <a:cubicBezTo>
                  <a:pt x="11" y="14"/>
                  <a:pt x="13" y="14"/>
                  <a:pt x="14" y="11"/>
                </a:cubicBezTo>
                <a:cubicBezTo>
                  <a:pt x="14" y="11"/>
                  <a:pt x="15" y="11"/>
                  <a:pt x="15" y="11"/>
                </a:cubicBezTo>
                <a:cubicBezTo>
                  <a:pt x="25" y="11"/>
                  <a:pt x="34" y="10"/>
                  <a:pt x="43" y="11"/>
                </a:cubicBezTo>
                <a:cubicBezTo>
                  <a:pt x="46" y="11"/>
                  <a:pt x="50" y="10"/>
                  <a:pt x="53" y="10"/>
                </a:cubicBezTo>
                <a:cubicBezTo>
                  <a:pt x="54" y="11"/>
                  <a:pt x="55" y="9"/>
                  <a:pt x="57" y="9"/>
                </a:cubicBezTo>
                <a:cubicBezTo>
                  <a:pt x="58" y="10"/>
                  <a:pt x="59" y="9"/>
                  <a:pt x="60" y="10"/>
                </a:cubicBezTo>
                <a:cubicBezTo>
                  <a:pt x="61" y="11"/>
                  <a:pt x="64" y="11"/>
                  <a:pt x="64" y="10"/>
                </a:cubicBezTo>
                <a:cubicBezTo>
                  <a:pt x="65" y="9"/>
                  <a:pt x="66" y="10"/>
                  <a:pt x="68" y="10"/>
                </a:cubicBezTo>
                <a:cubicBezTo>
                  <a:pt x="70" y="10"/>
                  <a:pt x="73" y="10"/>
                  <a:pt x="76" y="10"/>
                </a:cubicBezTo>
                <a:cubicBezTo>
                  <a:pt x="77" y="10"/>
                  <a:pt x="77" y="10"/>
                  <a:pt x="77" y="10"/>
                </a:cubicBezTo>
                <a:cubicBezTo>
                  <a:pt x="78" y="9"/>
                  <a:pt x="80" y="9"/>
                  <a:pt x="80" y="10"/>
                </a:cubicBezTo>
                <a:cubicBezTo>
                  <a:pt x="81" y="10"/>
                  <a:pt x="82" y="10"/>
                  <a:pt x="82" y="10"/>
                </a:cubicBezTo>
                <a:cubicBezTo>
                  <a:pt x="86" y="9"/>
                  <a:pt x="90" y="10"/>
                  <a:pt x="94" y="9"/>
                </a:cubicBezTo>
                <a:cubicBezTo>
                  <a:pt x="96" y="9"/>
                  <a:pt x="98" y="10"/>
                  <a:pt x="100" y="9"/>
                </a:cubicBezTo>
                <a:cubicBezTo>
                  <a:pt x="100" y="9"/>
                  <a:pt x="102" y="9"/>
                  <a:pt x="102" y="9"/>
                </a:cubicBezTo>
                <a:cubicBezTo>
                  <a:pt x="103" y="10"/>
                  <a:pt x="104" y="10"/>
                  <a:pt x="105" y="9"/>
                </a:cubicBezTo>
                <a:cubicBezTo>
                  <a:pt x="106" y="9"/>
                  <a:pt x="107" y="9"/>
                  <a:pt x="107" y="9"/>
                </a:cubicBezTo>
                <a:cubicBezTo>
                  <a:pt x="108" y="10"/>
                  <a:pt x="109" y="10"/>
                  <a:pt x="110" y="9"/>
                </a:cubicBezTo>
                <a:cubicBezTo>
                  <a:pt x="111" y="9"/>
                  <a:pt x="111" y="9"/>
                  <a:pt x="112" y="9"/>
                </a:cubicBezTo>
                <a:cubicBezTo>
                  <a:pt x="115" y="9"/>
                  <a:pt x="118" y="9"/>
                  <a:pt x="121" y="9"/>
                </a:cubicBezTo>
                <a:cubicBezTo>
                  <a:pt x="121" y="9"/>
                  <a:pt x="122" y="10"/>
                  <a:pt x="122" y="9"/>
                </a:cubicBezTo>
                <a:cubicBezTo>
                  <a:pt x="122" y="8"/>
                  <a:pt x="123" y="8"/>
                  <a:pt x="124" y="8"/>
                </a:cubicBezTo>
                <a:cubicBezTo>
                  <a:pt x="127" y="10"/>
                  <a:pt x="130" y="8"/>
                  <a:pt x="133" y="8"/>
                </a:cubicBezTo>
                <a:cubicBezTo>
                  <a:pt x="137" y="9"/>
                  <a:pt x="140" y="9"/>
                  <a:pt x="144" y="9"/>
                </a:cubicBezTo>
                <a:cubicBezTo>
                  <a:pt x="146" y="9"/>
                  <a:pt x="148" y="9"/>
                  <a:pt x="149" y="8"/>
                </a:cubicBezTo>
                <a:cubicBezTo>
                  <a:pt x="149" y="8"/>
                  <a:pt x="150" y="8"/>
                  <a:pt x="150" y="8"/>
                </a:cubicBezTo>
                <a:cubicBezTo>
                  <a:pt x="153" y="10"/>
                  <a:pt x="155" y="8"/>
                  <a:pt x="157" y="8"/>
                </a:cubicBezTo>
                <a:cubicBezTo>
                  <a:pt x="160" y="8"/>
                  <a:pt x="163" y="8"/>
                  <a:pt x="166" y="8"/>
                </a:cubicBezTo>
                <a:cubicBezTo>
                  <a:pt x="167" y="8"/>
                  <a:pt x="168" y="9"/>
                  <a:pt x="169" y="8"/>
                </a:cubicBezTo>
                <a:cubicBezTo>
                  <a:pt x="169" y="7"/>
                  <a:pt x="174" y="7"/>
                  <a:pt x="175" y="8"/>
                </a:cubicBezTo>
                <a:cubicBezTo>
                  <a:pt x="176" y="9"/>
                  <a:pt x="178" y="9"/>
                  <a:pt x="180" y="8"/>
                </a:cubicBezTo>
                <a:cubicBezTo>
                  <a:pt x="180" y="8"/>
                  <a:pt x="181" y="8"/>
                  <a:pt x="182" y="8"/>
                </a:cubicBezTo>
                <a:cubicBezTo>
                  <a:pt x="184" y="8"/>
                  <a:pt x="187" y="8"/>
                  <a:pt x="189" y="8"/>
                </a:cubicBezTo>
                <a:cubicBezTo>
                  <a:pt x="191" y="8"/>
                  <a:pt x="193" y="9"/>
                  <a:pt x="194" y="7"/>
                </a:cubicBezTo>
                <a:cubicBezTo>
                  <a:pt x="195" y="7"/>
                  <a:pt x="197" y="7"/>
                  <a:pt x="199" y="7"/>
                </a:cubicBezTo>
                <a:cubicBezTo>
                  <a:pt x="200" y="7"/>
                  <a:pt x="201" y="7"/>
                  <a:pt x="203" y="7"/>
                </a:cubicBezTo>
                <a:cubicBezTo>
                  <a:pt x="210" y="7"/>
                  <a:pt x="218" y="8"/>
                  <a:pt x="225" y="8"/>
                </a:cubicBezTo>
                <a:cubicBezTo>
                  <a:pt x="226" y="8"/>
                  <a:pt x="227" y="8"/>
                  <a:pt x="228" y="7"/>
                </a:cubicBezTo>
                <a:cubicBezTo>
                  <a:pt x="228" y="6"/>
                  <a:pt x="228" y="7"/>
                  <a:pt x="229" y="7"/>
                </a:cubicBezTo>
                <a:cubicBezTo>
                  <a:pt x="230" y="8"/>
                  <a:pt x="231" y="8"/>
                  <a:pt x="233" y="7"/>
                </a:cubicBezTo>
                <a:cubicBezTo>
                  <a:pt x="233" y="7"/>
                  <a:pt x="233" y="7"/>
                  <a:pt x="233" y="7"/>
                </a:cubicBezTo>
                <a:cubicBezTo>
                  <a:pt x="236" y="7"/>
                  <a:pt x="238" y="6"/>
                  <a:pt x="240" y="8"/>
                </a:cubicBezTo>
                <a:cubicBezTo>
                  <a:pt x="240" y="8"/>
                  <a:pt x="241" y="8"/>
                  <a:pt x="241" y="8"/>
                </a:cubicBezTo>
                <a:cubicBezTo>
                  <a:pt x="244" y="6"/>
                  <a:pt x="247" y="8"/>
                  <a:pt x="250" y="7"/>
                </a:cubicBezTo>
                <a:cubicBezTo>
                  <a:pt x="253" y="7"/>
                  <a:pt x="256" y="8"/>
                  <a:pt x="257" y="7"/>
                </a:cubicBezTo>
                <a:cubicBezTo>
                  <a:pt x="259" y="7"/>
                  <a:pt x="260" y="7"/>
                  <a:pt x="261" y="8"/>
                </a:cubicBezTo>
                <a:cubicBezTo>
                  <a:pt x="261" y="8"/>
                  <a:pt x="262" y="8"/>
                  <a:pt x="263" y="8"/>
                </a:cubicBezTo>
                <a:cubicBezTo>
                  <a:pt x="263" y="7"/>
                  <a:pt x="264" y="6"/>
                  <a:pt x="265" y="8"/>
                </a:cubicBezTo>
                <a:cubicBezTo>
                  <a:pt x="265" y="8"/>
                  <a:pt x="266" y="8"/>
                  <a:pt x="266" y="8"/>
                </a:cubicBezTo>
                <a:cubicBezTo>
                  <a:pt x="268" y="6"/>
                  <a:pt x="271" y="7"/>
                  <a:pt x="273" y="7"/>
                </a:cubicBezTo>
                <a:cubicBezTo>
                  <a:pt x="281" y="7"/>
                  <a:pt x="289" y="7"/>
                  <a:pt x="297" y="8"/>
                </a:cubicBezTo>
                <a:cubicBezTo>
                  <a:pt x="300" y="8"/>
                  <a:pt x="302" y="8"/>
                  <a:pt x="305" y="8"/>
                </a:cubicBezTo>
                <a:cubicBezTo>
                  <a:pt x="306" y="8"/>
                  <a:pt x="308" y="8"/>
                  <a:pt x="308" y="7"/>
                </a:cubicBezTo>
                <a:cubicBezTo>
                  <a:pt x="308" y="7"/>
                  <a:pt x="310" y="6"/>
                  <a:pt x="311" y="7"/>
                </a:cubicBezTo>
                <a:cubicBezTo>
                  <a:pt x="312" y="8"/>
                  <a:pt x="313" y="8"/>
                  <a:pt x="314" y="8"/>
                </a:cubicBezTo>
                <a:cubicBezTo>
                  <a:pt x="316" y="6"/>
                  <a:pt x="317" y="7"/>
                  <a:pt x="318" y="8"/>
                </a:cubicBezTo>
                <a:cubicBezTo>
                  <a:pt x="319" y="7"/>
                  <a:pt x="320" y="6"/>
                  <a:pt x="322" y="8"/>
                </a:cubicBezTo>
                <a:cubicBezTo>
                  <a:pt x="322" y="8"/>
                  <a:pt x="324" y="8"/>
                  <a:pt x="325" y="8"/>
                </a:cubicBezTo>
                <a:cubicBezTo>
                  <a:pt x="327" y="7"/>
                  <a:pt x="329" y="7"/>
                  <a:pt x="331" y="8"/>
                </a:cubicBezTo>
                <a:cubicBezTo>
                  <a:pt x="331" y="8"/>
                  <a:pt x="332" y="8"/>
                  <a:pt x="332" y="8"/>
                </a:cubicBezTo>
                <a:cubicBezTo>
                  <a:pt x="335" y="7"/>
                  <a:pt x="339" y="7"/>
                  <a:pt x="342" y="8"/>
                </a:cubicBezTo>
                <a:cubicBezTo>
                  <a:pt x="343" y="9"/>
                  <a:pt x="343" y="8"/>
                  <a:pt x="344" y="8"/>
                </a:cubicBezTo>
                <a:cubicBezTo>
                  <a:pt x="345" y="8"/>
                  <a:pt x="347" y="7"/>
                  <a:pt x="347" y="9"/>
                </a:cubicBezTo>
                <a:cubicBezTo>
                  <a:pt x="347" y="9"/>
                  <a:pt x="348" y="9"/>
                  <a:pt x="349" y="9"/>
                </a:cubicBezTo>
                <a:cubicBezTo>
                  <a:pt x="355" y="9"/>
                  <a:pt x="362" y="9"/>
                  <a:pt x="369" y="9"/>
                </a:cubicBezTo>
                <a:cubicBezTo>
                  <a:pt x="369" y="9"/>
                  <a:pt x="369" y="9"/>
                  <a:pt x="369" y="9"/>
                </a:cubicBezTo>
                <a:cubicBezTo>
                  <a:pt x="371" y="8"/>
                  <a:pt x="373" y="9"/>
                  <a:pt x="374" y="9"/>
                </a:cubicBezTo>
                <a:cubicBezTo>
                  <a:pt x="375" y="9"/>
                  <a:pt x="377" y="9"/>
                  <a:pt x="377" y="8"/>
                </a:cubicBezTo>
                <a:cubicBezTo>
                  <a:pt x="377" y="8"/>
                  <a:pt x="378" y="8"/>
                  <a:pt x="379" y="8"/>
                </a:cubicBezTo>
                <a:cubicBezTo>
                  <a:pt x="381" y="9"/>
                  <a:pt x="383" y="8"/>
                  <a:pt x="385" y="7"/>
                </a:cubicBezTo>
                <a:cubicBezTo>
                  <a:pt x="385" y="7"/>
                  <a:pt x="385" y="7"/>
                  <a:pt x="386" y="7"/>
                </a:cubicBezTo>
                <a:cubicBezTo>
                  <a:pt x="387" y="8"/>
                  <a:pt x="389" y="8"/>
                  <a:pt x="389" y="7"/>
                </a:cubicBezTo>
                <a:cubicBezTo>
                  <a:pt x="389" y="7"/>
                  <a:pt x="392" y="6"/>
                  <a:pt x="392" y="7"/>
                </a:cubicBezTo>
                <a:cubicBezTo>
                  <a:pt x="392" y="7"/>
                  <a:pt x="394" y="7"/>
                  <a:pt x="394" y="7"/>
                </a:cubicBezTo>
                <a:cubicBezTo>
                  <a:pt x="396" y="10"/>
                  <a:pt x="396" y="7"/>
                  <a:pt x="397" y="7"/>
                </a:cubicBezTo>
                <a:cubicBezTo>
                  <a:pt x="398" y="5"/>
                  <a:pt x="400" y="6"/>
                  <a:pt x="401" y="6"/>
                </a:cubicBezTo>
                <a:cubicBezTo>
                  <a:pt x="402" y="7"/>
                  <a:pt x="404" y="7"/>
                  <a:pt x="404" y="6"/>
                </a:cubicBezTo>
                <a:cubicBezTo>
                  <a:pt x="408" y="5"/>
                  <a:pt x="413" y="5"/>
                  <a:pt x="417" y="5"/>
                </a:cubicBezTo>
                <a:cubicBezTo>
                  <a:pt x="425" y="4"/>
                  <a:pt x="434" y="4"/>
                  <a:pt x="443" y="3"/>
                </a:cubicBezTo>
                <a:cubicBezTo>
                  <a:pt x="443" y="3"/>
                  <a:pt x="444" y="3"/>
                  <a:pt x="444" y="3"/>
                </a:cubicBezTo>
                <a:cubicBezTo>
                  <a:pt x="445" y="1"/>
                  <a:pt x="448" y="2"/>
                  <a:pt x="450" y="2"/>
                </a:cubicBezTo>
                <a:cubicBezTo>
                  <a:pt x="451" y="1"/>
                  <a:pt x="453" y="1"/>
                  <a:pt x="454" y="1"/>
                </a:cubicBezTo>
                <a:cubicBezTo>
                  <a:pt x="457" y="0"/>
                  <a:pt x="461" y="0"/>
                  <a:pt x="465" y="0"/>
                </a:cubicBezTo>
                <a:cubicBezTo>
                  <a:pt x="466" y="0"/>
                  <a:pt x="465" y="1"/>
                  <a:pt x="466" y="1"/>
                </a:cubicBezTo>
                <a:cubicBezTo>
                  <a:pt x="466" y="2"/>
                  <a:pt x="467" y="1"/>
                  <a:pt x="467" y="2"/>
                </a:cubicBezTo>
                <a:cubicBezTo>
                  <a:pt x="467" y="2"/>
                  <a:pt x="466" y="2"/>
                  <a:pt x="466" y="2"/>
                </a:cubicBezTo>
                <a:cubicBezTo>
                  <a:pt x="466" y="4"/>
                  <a:pt x="463" y="5"/>
                  <a:pt x="463" y="6"/>
                </a:cubicBezTo>
                <a:cubicBezTo>
                  <a:pt x="462" y="7"/>
                  <a:pt x="462" y="8"/>
                  <a:pt x="463" y="9"/>
                </a:cubicBezTo>
                <a:cubicBezTo>
                  <a:pt x="465" y="10"/>
                  <a:pt x="465" y="12"/>
                  <a:pt x="464" y="13"/>
                </a:cubicBezTo>
                <a:cubicBezTo>
                  <a:pt x="464" y="14"/>
                  <a:pt x="464" y="14"/>
                  <a:pt x="464" y="15"/>
                </a:cubicBezTo>
                <a:cubicBezTo>
                  <a:pt x="463" y="17"/>
                  <a:pt x="465" y="18"/>
                  <a:pt x="463" y="20"/>
                </a:cubicBezTo>
                <a:cubicBezTo>
                  <a:pt x="463" y="20"/>
                  <a:pt x="462" y="22"/>
                  <a:pt x="465" y="22"/>
                </a:cubicBezTo>
                <a:cubicBezTo>
                  <a:pt x="465" y="22"/>
                  <a:pt x="465" y="22"/>
                  <a:pt x="465" y="23"/>
                </a:cubicBezTo>
                <a:cubicBezTo>
                  <a:pt x="464" y="24"/>
                  <a:pt x="464" y="25"/>
                  <a:pt x="464" y="27"/>
                </a:cubicBezTo>
                <a:cubicBezTo>
                  <a:pt x="463" y="29"/>
                  <a:pt x="463" y="29"/>
                  <a:pt x="465" y="31"/>
                </a:cubicBezTo>
                <a:cubicBezTo>
                  <a:pt x="465" y="31"/>
                  <a:pt x="465" y="32"/>
                  <a:pt x="465" y="32"/>
                </a:cubicBezTo>
                <a:cubicBezTo>
                  <a:pt x="463" y="33"/>
                  <a:pt x="464" y="34"/>
                  <a:pt x="463" y="35"/>
                </a:cubicBezTo>
                <a:cubicBezTo>
                  <a:pt x="463" y="35"/>
                  <a:pt x="463" y="35"/>
                  <a:pt x="463" y="35"/>
                </a:cubicBezTo>
                <a:cubicBezTo>
                  <a:pt x="461" y="36"/>
                  <a:pt x="465" y="36"/>
                  <a:pt x="464" y="37"/>
                </a:cubicBezTo>
                <a:cubicBezTo>
                  <a:pt x="463" y="38"/>
                  <a:pt x="463" y="39"/>
                  <a:pt x="464" y="39"/>
                </a:cubicBezTo>
                <a:cubicBezTo>
                  <a:pt x="465" y="39"/>
                  <a:pt x="465" y="40"/>
                  <a:pt x="465" y="40"/>
                </a:cubicBezTo>
                <a:cubicBezTo>
                  <a:pt x="462" y="41"/>
                  <a:pt x="465" y="42"/>
                  <a:pt x="463" y="43"/>
                </a:cubicBezTo>
                <a:cubicBezTo>
                  <a:pt x="463" y="43"/>
                  <a:pt x="463" y="44"/>
                  <a:pt x="463" y="44"/>
                </a:cubicBezTo>
                <a:cubicBezTo>
                  <a:pt x="466" y="44"/>
                  <a:pt x="464" y="46"/>
                  <a:pt x="465" y="47"/>
                </a:cubicBezTo>
                <a:cubicBezTo>
                  <a:pt x="465" y="47"/>
                  <a:pt x="465" y="47"/>
                  <a:pt x="464" y="48"/>
                </a:cubicBezTo>
                <a:cubicBezTo>
                  <a:pt x="463" y="48"/>
                  <a:pt x="463" y="48"/>
                  <a:pt x="463" y="49"/>
                </a:cubicBezTo>
                <a:cubicBezTo>
                  <a:pt x="464" y="51"/>
                  <a:pt x="464" y="52"/>
                  <a:pt x="464" y="54"/>
                </a:cubicBezTo>
                <a:cubicBezTo>
                  <a:pt x="463" y="55"/>
                  <a:pt x="464" y="56"/>
                  <a:pt x="465" y="57"/>
                </a:cubicBezTo>
                <a:cubicBezTo>
                  <a:pt x="466" y="59"/>
                  <a:pt x="465" y="61"/>
                  <a:pt x="464" y="63"/>
                </a:cubicBezTo>
                <a:cubicBezTo>
                  <a:pt x="464" y="65"/>
                  <a:pt x="465" y="66"/>
                  <a:pt x="465" y="67"/>
                </a:cubicBezTo>
                <a:cubicBezTo>
                  <a:pt x="465" y="68"/>
                  <a:pt x="466" y="69"/>
                  <a:pt x="464" y="69"/>
                </a:cubicBezTo>
                <a:cubicBezTo>
                  <a:pt x="463" y="69"/>
                  <a:pt x="464" y="70"/>
                  <a:pt x="464" y="70"/>
                </a:cubicBezTo>
                <a:cubicBezTo>
                  <a:pt x="465" y="73"/>
                  <a:pt x="466" y="76"/>
                  <a:pt x="465" y="79"/>
                </a:cubicBezTo>
                <a:cubicBezTo>
                  <a:pt x="465" y="81"/>
                  <a:pt x="466" y="83"/>
                  <a:pt x="464" y="85"/>
                </a:cubicBezTo>
                <a:cubicBezTo>
                  <a:pt x="463" y="85"/>
                  <a:pt x="463" y="87"/>
                  <a:pt x="464" y="87"/>
                </a:cubicBezTo>
                <a:cubicBezTo>
                  <a:pt x="466" y="87"/>
                  <a:pt x="465" y="88"/>
                  <a:pt x="466" y="88"/>
                </a:cubicBezTo>
                <a:cubicBezTo>
                  <a:pt x="466" y="89"/>
                  <a:pt x="466" y="90"/>
                  <a:pt x="464" y="91"/>
                </a:cubicBezTo>
                <a:cubicBezTo>
                  <a:pt x="463" y="91"/>
                  <a:pt x="463" y="91"/>
                  <a:pt x="464" y="92"/>
                </a:cubicBezTo>
                <a:cubicBezTo>
                  <a:pt x="465" y="92"/>
                  <a:pt x="465" y="92"/>
                  <a:pt x="465" y="92"/>
                </a:cubicBezTo>
                <a:cubicBezTo>
                  <a:pt x="465" y="94"/>
                  <a:pt x="463" y="95"/>
                  <a:pt x="466" y="96"/>
                </a:cubicBezTo>
                <a:cubicBezTo>
                  <a:pt x="466" y="96"/>
                  <a:pt x="466" y="97"/>
                  <a:pt x="465" y="97"/>
                </a:cubicBezTo>
                <a:cubicBezTo>
                  <a:pt x="462" y="97"/>
                  <a:pt x="463" y="98"/>
                  <a:pt x="463" y="99"/>
                </a:cubicBezTo>
                <a:cubicBezTo>
                  <a:pt x="463" y="100"/>
                  <a:pt x="463" y="100"/>
                  <a:pt x="462" y="101"/>
                </a:cubicBezTo>
                <a:cubicBezTo>
                  <a:pt x="462" y="102"/>
                  <a:pt x="462" y="103"/>
                  <a:pt x="463" y="104"/>
                </a:cubicBezTo>
                <a:cubicBezTo>
                  <a:pt x="465" y="105"/>
                  <a:pt x="465" y="106"/>
                  <a:pt x="464" y="107"/>
                </a:cubicBezTo>
                <a:cubicBezTo>
                  <a:pt x="464" y="108"/>
                  <a:pt x="463" y="109"/>
                  <a:pt x="463" y="109"/>
                </a:cubicBezTo>
                <a:cubicBezTo>
                  <a:pt x="463" y="111"/>
                  <a:pt x="462" y="113"/>
                  <a:pt x="463" y="115"/>
                </a:cubicBezTo>
                <a:cubicBezTo>
                  <a:pt x="463" y="115"/>
                  <a:pt x="460" y="116"/>
                  <a:pt x="460" y="116"/>
                </a:cubicBezTo>
                <a:cubicBezTo>
                  <a:pt x="458" y="115"/>
                  <a:pt x="456" y="115"/>
                  <a:pt x="455" y="116"/>
                </a:cubicBezTo>
                <a:cubicBezTo>
                  <a:pt x="455" y="117"/>
                  <a:pt x="454" y="117"/>
                  <a:pt x="453" y="117"/>
                </a:cubicBezTo>
                <a:cubicBezTo>
                  <a:pt x="450" y="117"/>
                  <a:pt x="447" y="117"/>
                  <a:pt x="444" y="117"/>
                </a:cubicBezTo>
                <a:cubicBezTo>
                  <a:pt x="441" y="118"/>
                  <a:pt x="437" y="117"/>
                  <a:pt x="434" y="117"/>
                </a:cubicBezTo>
                <a:cubicBezTo>
                  <a:pt x="432" y="117"/>
                  <a:pt x="430" y="117"/>
                  <a:pt x="429" y="118"/>
                </a:cubicBezTo>
                <a:cubicBezTo>
                  <a:pt x="428" y="118"/>
                  <a:pt x="427" y="119"/>
                  <a:pt x="426" y="118"/>
                </a:cubicBezTo>
                <a:cubicBezTo>
                  <a:pt x="426" y="118"/>
                  <a:pt x="421" y="118"/>
                  <a:pt x="420" y="118"/>
                </a:cubicBezTo>
                <a:cubicBezTo>
                  <a:pt x="417" y="119"/>
                  <a:pt x="417" y="119"/>
                  <a:pt x="413" y="118"/>
                </a:cubicBezTo>
                <a:cubicBezTo>
                  <a:pt x="413" y="118"/>
                  <a:pt x="410" y="118"/>
                  <a:pt x="409" y="119"/>
                </a:cubicBezTo>
                <a:cubicBezTo>
                  <a:pt x="409" y="120"/>
                  <a:pt x="408" y="120"/>
                  <a:pt x="407" y="120"/>
                </a:cubicBezTo>
                <a:cubicBezTo>
                  <a:pt x="406" y="120"/>
                  <a:pt x="404" y="120"/>
                  <a:pt x="403" y="120"/>
                </a:cubicBezTo>
                <a:cubicBezTo>
                  <a:pt x="402" y="120"/>
                  <a:pt x="401" y="121"/>
                  <a:pt x="400" y="120"/>
                </a:cubicBezTo>
                <a:cubicBezTo>
                  <a:pt x="399" y="119"/>
                  <a:pt x="396" y="120"/>
                  <a:pt x="395" y="120"/>
                </a:cubicBezTo>
                <a:cubicBezTo>
                  <a:pt x="393" y="120"/>
                  <a:pt x="392" y="120"/>
                  <a:pt x="392" y="119"/>
                </a:cubicBezTo>
                <a:cubicBezTo>
                  <a:pt x="392" y="118"/>
                  <a:pt x="391" y="118"/>
                  <a:pt x="390" y="118"/>
                </a:cubicBezTo>
                <a:cubicBezTo>
                  <a:pt x="380" y="118"/>
                  <a:pt x="370" y="118"/>
                  <a:pt x="360" y="118"/>
                </a:cubicBezTo>
                <a:cubicBezTo>
                  <a:pt x="359" y="118"/>
                  <a:pt x="358" y="118"/>
                  <a:pt x="358" y="119"/>
                </a:cubicBezTo>
                <a:cubicBezTo>
                  <a:pt x="358" y="120"/>
                  <a:pt x="357" y="120"/>
                  <a:pt x="356" y="120"/>
                </a:cubicBezTo>
                <a:cubicBezTo>
                  <a:pt x="343" y="119"/>
                  <a:pt x="330" y="119"/>
                  <a:pt x="317" y="119"/>
                </a:cubicBezTo>
                <a:cubicBezTo>
                  <a:pt x="315" y="119"/>
                  <a:pt x="314" y="118"/>
                  <a:pt x="313" y="119"/>
                </a:cubicBezTo>
                <a:cubicBezTo>
                  <a:pt x="313" y="120"/>
                  <a:pt x="310" y="120"/>
                  <a:pt x="309" y="119"/>
                </a:cubicBezTo>
                <a:cubicBezTo>
                  <a:pt x="308" y="118"/>
                  <a:pt x="306" y="118"/>
                  <a:pt x="304" y="119"/>
                </a:cubicBezTo>
                <a:cubicBezTo>
                  <a:pt x="304" y="119"/>
                  <a:pt x="303" y="119"/>
                  <a:pt x="303" y="119"/>
                </a:cubicBezTo>
                <a:cubicBezTo>
                  <a:pt x="300" y="118"/>
                  <a:pt x="300" y="118"/>
                  <a:pt x="296" y="119"/>
                </a:cubicBezTo>
                <a:cubicBezTo>
                  <a:pt x="295" y="120"/>
                  <a:pt x="293" y="120"/>
                  <a:pt x="292" y="119"/>
                </a:cubicBezTo>
                <a:cubicBezTo>
                  <a:pt x="291" y="118"/>
                  <a:pt x="290" y="118"/>
                  <a:pt x="289" y="118"/>
                </a:cubicBezTo>
                <a:cubicBezTo>
                  <a:pt x="287" y="120"/>
                  <a:pt x="285" y="119"/>
                  <a:pt x="282" y="119"/>
                </a:cubicBezTo>
                <a:cubicBezTo>
                  <a:pt x="281" y="119"/>
                  <a:pt x="282" y="118"/>
                  <a:pt x="280" y="118"/>
                </a:cubicBezTo>
                <a:cubicBezTo>
                  <a:pt x="279" y="118"/>
                  <a:pt x="278" y="119"/>
                  <a:pt x="277" y="119"/>
                </a:cubicBezTo>
                <a:cubicBezTo>
                  <a:pt x="272" y="119"/>
                  <a:pt x="266" y="119"/>
                  <a:pt x="261" y="119"/>
                </a:cubicBezTo>
                <a:cubicBezTo>
                  <a:pt x="260" y="118"/>
                  <a:pt x="259" y="119"/>
                  <a:pt x="258" y="118"/>
                </a:cubicBezTo>
                <a:cubicBezTo>
                  <a:pt x="257" y="117"/>
                  <a:pt x="256" y="118"/>
                  <a:pt x="255" y="118"/>
                </a:cubicBezTo>
                <a:cubicBezTo>
                  <a:pt x="252" y="118"/>
                  <a:pt x="249" y="119"/>
                  <a:pt x="245" y="118"/>
                </a:cubicBezTo>
                <a:cubicBezTo>
                  <a:pt x="241" y="118"/>
                  <a:pt x="237" y="118"/>
                  <a:pt x="233" y="118"/>
                </a:cubicBezTo>
                <a:cubicBezTo>
                  <a:pt x="231" y="118"/>
                  <a:pt x="229" y="119"/>
                  <a:pt x="227" y="119"/>
                </a:cubicBezTo>
                <a:cubicBezTo>
                  <a:pt x="226" y="119"/>
                  <a:pt x="224" y="119"/>
                  <a:pt x="224" y="118"/>
                </a:cubicBezTo>
                <a:cubicBezTo>
                  <a:pt x="223" y="117"/>
                  <a:pt x="222" y="117"/>
                  <a:pt x="222" y="118"/>
                </a:cubicBezTo>
                <a:cubicBezTo>
                  <a:pt x="222" y="119"/>
                  <a:pt x="220" y="119"/>
                  <a:pt x="220" y="119"/>
                </a:cubicBezTo>
                <a:cubicBezTo>
                  <a:pt x="216" y="118"/>
                  <a:pt x="213" y="118"/>
                  <a:pt x="210" y="118"/>
                </a:cubicBezTo>
                <a:cubicBezTo>
                  <a:pt x="209" y="118"/>
                  <a:pt x="209" y="118"/>
                  <a:pt x="208" y="119"/>
                </a:cubicBezTo>
                <a:cubicBezTo>
                  <a:pt x="208" y="119"/>
                  <a:pt x="207" y="119"/>
                  <a:pt x="207" y="118"/>
                </a:cubicBezTo>
                <a:cubicBezTo>
                  <a:pt x="207" y="118"/>
                  <a:pt x="206" y="118"/>
                  <a:pt x="206" y="118"/>
                </a:cubicBezTo>
                <a:cubicBezTo>
                  <a:pt x="202" y="120"/>
                  <a:pt x="199" y="119"/>
                  <a:pt x="195" y="119"/>
                </a:cubicBezTo>
                <a:cubicBezTo>
                  <a:pt x="195" y="119"/>
                  <a:pt x="194" y="119"/>
                  <a:pt x="194" y="118"/>
                </a:cubicBezTo>
                <a:cubicBezTo>
                  <a:pt x="194" y="118"/>
                  <a:pt x="193" y="118"/>
                  <a:pt x="192" y="118"/>
                </a:cubicBezTo>
                <a:cubicBezTo>
                  <a:pt x="190" y="119"/>
                  <a:pt x="187" y="118"/>
                  <a:pt x="184" y="119"/>
                </a:cubicBezTo>
                <a:cubicBezTo>
                  <a:pt x="183" y="119"/>
                  <a:pt x="182" y="118"/>
                  <a:pt x="182" y="119"/>
                </a:cubicBezTo>
                <a:cubicBezTo>
                  <a:pt x="182" y="119"/>
                  <a:pt x="181" y="120"/>
                  <a:pt x="181" y="120"/>
                </a:cubicBezTo>
                <a:cubicBezTo>
                  <a:pt x="177" y="118"/>
                  <a:pt x="173" y="120"/>
                  <a:pt x="169" y="119"/>
                </a:cubicBezTo>
                <a:cubicBezTo>
                  <a:pt x="169" y="119"/>
                  <a:pt x="168" y="119"/>
                  <a:pt x="168" y="120"/>
                </a:cubicBezTo>
                <a:cubicBezTo>
                  <a:pt x="168" y="121"/>
                  <a:pt x="167" y="120"/>
                  <a:pt x="167" y="120"/>
                </a:cubicBezTo>
                <a:cubicBezTo>
                  <a:pt x="165" y="119"/>
                  <a:pt x="165" y="119"/>
                  <a:pt x="165" y="120"/>
                </a:cubicBezTo>
                <a:cubicBezTo>
                  <a:pt x="164" y="121"/>
                  <a:pt x="164" y="120"/>
                  <a:pt x="163" y="120"/>
                </a:cubicBezTo>
                <a:cubicBezTo>
                  <a:pt x="158" y="120"/>
                  <a:pt x="152" y="120"/>
                  <a:pt x="148" y="120"/>
                </a:cubicBezTo>
                <a:cubicBezTo>
                  <a:pt x="144" y="121"/>
                  <a:pt x="141" y="121"/>
                  <a:pt x="137" y="121"/>
                </a:cubicBezTo>
                <a:cubicBezTo>
                  <a:pt x="133" y="120"/>
                  <a:pt x="129" y="120"/>
                  <a:pt x="125" y="121"/>
                </a:cubicBezTo>
                <a:cubicBezTo>
                  <a:pt x="122" y="121"/>
                  <a:pt x="118" y="121"/>
                  <a:pt x="115" y="121"/>
                </a:cubicBezTo>
                <a:cubicBezTo>
                  <a:pt x="113" y="121"/>
                  <a:pt x="112" y="121"/>
                  <a:pt x="110" y="121"/>
                </a:cubicBezTo>
                <a:cubicBezTo>
                  <a:pt x="110" y="121"/>
                  <a:pt x="108" y="121"/>
                  <a:pt x="108" y="121"/>
                </a:cubicBezTo>
                <a:cubicBezTo>
                  <a:pt x="106" y="123"/>
                  <a:pt x="103" y="122"/>
                  <a:pt x="100" y="122"/>
                </a:cubicBezTo>
                <a:cubicBezTo>
                  <a:pt x="98" y="122"/>
                  <a:pt x="97" y="121"/>
                  <a:pt x="95" y="122"/>
                </a:cubicBezTo>
                <a:cubicBezTo>
                  <a:pt x="95" y="122"/>
                  <a:pt x="94" y="122"/>
                  <a:pt x="94" y="122"/>
                </a:cubicBezTo>
                <a:cubicBezTo>
                  <a:pt x="93" y="121"/>
                  <a:pt x="92" y="121"/>
                  <a:pt x="92" y="122"/>
                </a:cubicBezTo>
                <a:cubicBezTo>
                  <a:pt x="92" y="122"/>
                  <a:pt x="91" y="122"/>
                  <a:pt x="91" y="122"/>
                </a:cubicBezTo>
                <a:cubicBezTo>
                  <a:pt x="88" y="121"/>
                  <a:pt x="84" y="123"/>
                  <a:pt x="81" y="122"/>
                </a:cubicBezTo>
                <a:cubicBezTo>
                  <a:pt x="78" y="122"/>
                  <a:pt x="76" y="121"/>
                  <a:pt x="72" y="121"/>
                </a:cubicBezTo>
                <a:cubicBezTo>
                  <a:pt x="65" y="122"/>
                  <a:pt x="58" y="123"/>
                  <a:pt x="51" y="123"/>
                </a:cubicBezTo>
                <a:cubicBezTo>
                  <a:pt x="47" y="125"/>
                  <a:pt x="42" y="124"/>
                  <a:pt x="38" y="124"/>
                </a:cubicBezTo>
                <a:cubicBezTo>
                  <a:pt x="33" y="125"/>
                  <a:pt x="28" y="125"/>
                  <a:pt x="23" y="125"/>
                </a:cubicBezTo>
                <a:cubicBezTo>
                  <a:pt x="22" y="125"/>
                  <a:pt x="19" y="123"/>
                  <a:pt x="18" y="123"/>
                </a:cubicBezTo>
                <a:cubicBezTo>
                  <a:pt x="17" y="122"/>
                  <a:pt x="15" y="122"/>
                  <a:pt x="13" y="122"/>
                </a:cubicBezTo>
                <a:cubicBezTo>
                  <a:pt x="12" y="121"/>
                  <a:pt x="11" y="121"/>
                  <a:pt x="10" y="120"/>
                </a:cubicBezTo>
              </a:path>
            </a:pathLst>
          </a:custGeom>
          <a:solidFill>
            <a:srgbClr val="327EEE"/>
          </a:solidFill>
          <a:ln w="9525">
            <a:noFill/>
            <a:round/>
            <a:headEnd/>
            <a:tailEnd/>
          </a:ln>
        </p:spPr>
        <p:txBody>
          <a:bodyPr rot="0" vert="horz" wrap="square" lIns="71993" tIns="35997" rIns="71993" bIns="35997" anchor="t" anchorCtr="0" upright="1">
            <a:noAutofit/>
          </a:bodyPr>
          <a:lstStyle/>
          <a:p>
            <a:pPr defTabSz="609630"/>
            <a:endParaRPr lang="en-US" sz="1417" dirty="0">
              <a:solidFill>
                <a:prstClr val="black"/>
              </a:solidFill>
              <a:latin typeface="Arial Regular"/>
            </a:endParaRPr>
          </a:p>
        </p:txBody>
      </p:sp>
      <p:sp>
        <p:nvSpPr>
          <p:cNvPr id="26" name="CuadroTexto 25">
            <a:extLst>
              <a:ext uri="{FF2B5EF4-FFF2-40B4-BE49-F238E27FC236}">
                <a16:creationId xmlns:a16="http://schemas.microsoft.com/office/drawing/2014/main" id="{173FA4CE-E4C3-4F61-89BF-C4BAEE02C02E}"/>
              </a:ext>
            </a:extLst>
          </p:cNvPr>
          <p:cNvSpPr txBox="1"/>
          <p:nvPr/>
        </p:nvSpPr>
        <p:spPr>
          <a:xfrm>
            <a:off x="1799689" y="557393"/>
            <a:ext cx="7356837" cy="830997"/>
          </a:xfrm>
          <a:prstGeom prst="rect">
            <a:avLst/>
          </a:prstGeom>
          <a:noFill/>
        </p:spPr>
        <p:txBody>
          <a:bodyPr wrap="square" rtlCol="0">
            <a:spAutoFit/>
          </a:bodyPr>
          <a:lstStyle/>
          <a:p>
            <a:pPr marL="0" lvl="1" algn="ctr" defTabSz="609630"/>
            <a:r>
              <a:rPr lang="en-US" sz="4800" b="1" dirty="0" err="1">
                <a:solidFill>
                  <a:prstClr val="white"/>
                </a:solidFill>
                <a:latin typeface="Veneer" panose="02000806000000000000" pitchFamily="50" charset="0"/>
              </a:rPr>
              <a:t>Diálogos</a:t>
            </a:r>
            <a:r>
              <a:rPr lang="en-US" sz="4800" b="1" dirty="0">
                <a:solidFill>
                  <a:prstClr val="white"/>
                </a:solidFill>
                <a:latin typeface="Veneer" panose="02000806000000000000" pitchFamily="50" charset="0"/>
              </a:rPr>
              <a:t> de </a:t>
            </a:r>
            <a:r>
              <a:rPr lang="en-US" sz="4800" b="1" dirty="0" err="1">
                <a:solidFill>
                  <a:prstClr val="white"/>
                </a:solidFill>
                <a:latin typeface="Veneer" panose="02000806000000000000" pitchFamily="50" charset="0"/>
              </a:rPr>
              <a:t>pais</a:t>
            </a:r>
            <a:endParaRPr lang="en-GB" sz="4800" b="1" dirty="0">
              <a:solidFill>
                <a:prstClr val="white"/>
              </a:solidFill>
              <a:latin typeface="Veneer" panose="02000806000000000000" pitchFamily="50" charset="0"/>
            </a:endParaRPr>
          </a:p>
        </p:txBody>
      </p:sp>
      <p:sp>
        <p:nvSpPr>
          <p:cNvPr id="4" name="Rectángulo 3">
            <a:extLst>
              <a:ext uri="{FF2B5EF4-FFF2-40B4-BE49-F238E27FC236}">
                <a16:creationId xmlns:a16="http://schemas.microsoft.com/office/drawing/2014/main" id="{DBBD28DF-2924-F44D-8B19-B65A8955D138}"/>
              </a:ext>
            </a:extLst>
          </p:cNvPr>
          <p:cNvSpPr/>
          <p:nvPr/>
        </p:nvSpPr>
        <p:spPr>
          <a:xfrm>
            <a:off x="7077205" y="5761973"/>
            <a:ext cx="4997885" cy="1048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29" name="Imagen 28">
            <a:extLst>
              <a:ext uri="{FF2B5EF4-FFF2-40B4-BE49-F238E27FC236}">
                <a16:creationId xmlns:a16="http://schemas.microsoft.com/office/drawing/2014/main" id="{B08BFEC7-10E1-D93C-8A4E-94E0CCFD73DF}"/>
              </a:ext>
            </a:extLst>
          </p:cNvPr>
          <p:cNvPicPr>
            <a:picLocks noChangeAspect="1"/>
          </p:cNvPicPr>
          <p:nvPr/>
        </p:nvPicPr>
        <p:blipFill>
          <a:blip r:embed="rId3"/>
          <a:stretch>
            <a:fillRect/>
          </a:stretch>
        </p:blipFill>
        <p:spPr>
          <a:xfrm>
            <a:off x="10063481" y="12412"/>
            <a:ext cx="2128519" cy="830997"/>
          </a:xfrm>
          <a:prstGeom prst="rect">
            <a:avLst/>
          </a:prstGeom>
        </p:spPr>
      </p:pic>
    </p:spTree>
    <p:extLst>
      <p:ext uri="{BB962C8B-B14F-4D97-AF65-F5344CB8AC3E}">
        <p14:creationId xmlns:p14="http://schemas.microsoft.com/office/powerpoint/2010/main" val="4257782906"/>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DBBAAB4-EFB9-4D2B-993F-E597E10E7D72}"/>
              </a:ext>
            </a:extLst>
          </p:cNvPr>
          <p:cNvSpPr txBox="1"/>
          <p:nvPr/>
        </p:nvSpPr>
        <p:spPr>
          <a:xfrm>
            <a:off x="2922481" y="533400"/>
            <a:ext cx="7132272" cy="830997"/>
          </a:xfrm>
          <a:prstGeom prst="rect">
            <a:avLst/>
          </a:prstGeom>
          <a:noFill/>
        </p:spPr>
        <p:txBody>
          <a:bodyPr wrap="none" rtlCol="0">
            <a:spAutoFit/>
          </a:bodyPr>
          <a:lstStyle/>
          <a:p>
            <a:pPr algn="ctr" defTabSz="609630"/>
            <a:r>
              <a:rPr lang="es-MX" sz="4800" dirty="0">
                <a:solidFill>
                  <a:prstClr val="black"/>
                </a:solidFill>
                <a:latin typeface="Veneer"/>
              </a:rPr>
              <a:t>¿Qué es el Diálogo de País? </a:t>
            </a:r>
            <a:endParaRPr lang="es-SV" sz="4800" dirty="0">
              <a:solidFill>
                <a:prstClr val="black"/>
              </a:solidFill>
              <a:latin typeface="Veneer"/>
            </a:endParaRPr>
          </a:p>
        </p:txBody>
      </p:sp>
      <p:sp>
        <p:nvSpPr>
          <p:cNvPr id="4" name="CuadroTexto 3">
            <a:extLst>
              <a:ext uri="{FF2B5EF4-FFF2-40B4-BE49-F238E27FC236}">
                <a16:creationId xmlns:a16="http://schemas.microsoft.com/office/drawing/2014/main" id="{7BEBA68A-CC78-46BE-90A7-7D6157C3C475}"/>
              </a:ext>
            </a:extLst>
          </p:cNvPr>
          <p:cNvSpPr txBox="1"/>
          <p:nvPr/>
        </p:nvSpPr>
        <p:spPr>
          <a:xfrm>
            <a:off x="1790178" y="1471717"/>
            <a:ext cx="9934184" cy="5755615"/>
          </a:xfrm>
          <a:prstGeom prst="rect">
            <a:avLst/>
          </a:prstGeom>
          <a:noFill/>
        </p:spPr>
        <p:txBody>
          <a:bodyPr wrap="square" rtlCol="0">
            <a:spAutoFit/>
          </a:bodyPr>
          <a:lstStyle/>
          <a:p>
            <a:pPr marL="304815" indent="-304815" defTabSz="609630">
              <a:buFont typeface="Arial" panose="020B0604020202020204" pitchFamily="34" charset="0"/>
              <a:buChar char="•"/>
            </a:pPr>
            <a:r>
              <a:rPr lang="es-MX" sz="2400" dirty="0">
                <a:solidFill>
                  <a:prstClr val="black"/>
                </a:solidFill>
                <a:latin typeface="Arial" panose="020B0604020202020204" pitchFamily="34" charset="0"/>
                <a:cs typeface="Arial" panose="020B0604020202020204" pitchFamily="34" charset="0"/>
              </a:rPr>
              <a:t>Es un espacio crucial en la preparación y ejecución de las subvenciones del Fondo Mundial. </a:t>
            </a:r>
          </a:p>
          <a:p>
            <a:pPr defTabSz="609630"/>
            <a:endParaRPr lang="es-MX" sz="2400" dirty="0">
              <a:solidFill>
                <a:prstClr val="black"/>
              </a:solidFill>
              <a:latin typeface="Arial" panose="020B0604020202020204" pitchFamily="34" charset="0"/>
              <a:cs typeface="Arial" panose="020B0604020202020204" pitchFamily="34" charset="0"/>
            </a:endParaRPr>
          </a:p>
          <a:p>
            <a:pPr marL="304815" indent="-304815" defTabSz="609630">
              <a:buFont typeface="Arial" panose="020B0604020202020204" pitchFamily="34" charset="0"/>
              <a:buChar char="•"/>
            </a:pPr>
            <a:r>
              <a:rPr lang="es-MX" sz="2400" dirty="0">
                <a:solidFill>
                  <a:prstClr val="black"/>
                </a:solidFill>
                <a:latin typeface="Arial" panose="020B0604020202020204" pitchFamily="34" charset="0"/>
                <a:cs typeface="Arial" panose="020B0604020202020204" pitchFamily="34" charset="0"/>
              </a:rPr>
              <a:t>Es la forma en que se reúnen todas las partes interesadas implicadas en la respuesta o afectadas por las tres enfermedades y los sistemas de salud.</a:t>
            </a:r>
          </a:p>
          <a:p>
            <a:pPr defTabSz="609630"/>
            <a:endParaRPr lang="es-MX" sz="2400" dirty="0">
              <a:solidFill>
                <a:prstClr val="black"/>
              </a:solidFill>
              <a:latin typeface="Arial" panose="020B0604020202020204" pitchFamily="34" charset="0"/>
              <a:cs typeface="Arial" panose="020B0604020202020204" pitchFamily="34" charset="0"/>
            </a:endParaRPr>
          </a:p>
          <a:p>
            <a:pPr marL="304815" indent="-304815" defTabSz="609630">
              <a:buFont typeface="Arial" panose="020B0604020202020204" pitchFamily="34" charset="0"/>
              <a:buChar char="•"/>
            </a:pPr>
            <a:r>
              <a:rPr lang="es-MX" sz="2400" dirty="0">
                <a:solidFill>
                  <a:prstClr val="black"/>
                </a:solidFill>
                <a:latin typeface="Arial" panose="020B0604020202020204" pitchFamily="34" charset="0"/>
                <a:cs typeface="Arial" panose="020B0604020202020204" pitchFamily="34" charset="0"/>
              </a:rPr>
              <a:t>Es un proceso inclusivo, abierto y con múltiples partes interesadas, que incluye tanto a expertos como a personas con experiencia de vida en relación con el VIH y la tuberculosis. </a:t>
            </a:r>
          </a:p>
          <a:p>
            <a:pPr defTabSz="609630"/>
            <a:endParaRPr lang="es-MX" sz="2400" dirty="0">
              <a:solidFill>
                <a:prstClr val="black"/>
              </a:solidFill>
              <a:latin typeface="Arial" panose="020B0604020202020204" pitchFamily="34" charset="0"/>
              <a:cs typeface="Arial" panose="020B0604020202020204" pitchFamily="34" charset="0"/>
            </a:endParaRPr>
          </a:p>
          <a:p>
            <a:pPr marL="304815" indent="-304815" defTabSz="609630">
              <a:buFont typeface="Arial" panose="020B0604020202020204" pitchFamily="34" charset="0"/>
              <a:buChar char="•"/>
            </a:pPr>
            <a:r>
              <a:rPr lang="es-MX" sz="2400" dirty="0">
                <a:solidFill>
                  <a:prstClr val="black"/>
                </a:solidFill>
                <a:latin typeface="Arial" panose="020B0604020202020204" pitchFamily="34" charset="0"/>
                <a:cs typeface="Arial" panose="020B0604020202020204" pitchFamily="34" charset="0"/>
              </a:rPr>
              <a:t>Está dirigido por el Mecanismo de Coordinación de País MCP-ES y es responsabilidad e iniciativa del país.</a:t>
            </a:r>
          </a:p>
          <a:p>
            <a:pPr marL="304815" indent="-304815" defTabSz="609630">
              <a:buFont typeface="Arial" panose="020B0604020202020204" pitchFamily="34" charset="0"/>
              <a:buChar char="•"/>
            </a:pPr>
            <a:endParaRPr lang="es-SV" sz="1867" dirty="0">
              <a:solidFill>
                <a:prstClr val="black"/>
              </a:solidFill>
              <a:latin typeface="Calibri"/>
            </a:endParaRPr>
          </a:p>
          <a:p>
            <a:pPr marL="304815" indent="-304815" defTabSz="609630">
              <a:buFont typeface="Arial" panose="020B0604020202020204" pitchFamily="34" charset="0"/>
              <a:buChar char="•"/>
            </a:pPr>
            <a:endParaRPr lang="es-SV" sz="1867" dirty="0">
              <a:solidFill>
                <a:prstClr val="black"/>
              </a:solidFill>
              <a:latin typeface="Calibri"/>
            </a:endParaRPr>
          </a:p>
          <a:p>
            <a:pPr marL="304815" indent="-304815" defTabSz="609630">
              <a:buFont typeface="Arial" panose="020B0604020202020204" pitchFamily="34" charset="0"/>
              <a:buChar char="•"/>
            </a:pPr>
            <a:endParaRPr lang="es-SV" sz="1867" b="1" dirty="0">
              <a:solidFill>
                <a:prstClr val="black"/>
              </a:solidFill>
              <a:latin typeface="Calibri"/>
            </a:endParaRPr>
          </a:p>
        </p:txBody>
      </p:sp>
      <p:sp>
        <p:nvSpPr>
          <p:cNvPr id="3" name="Rectángulo 2">
            <a:extLst>
              <a:ext uri="{FF2B5EF4-FFF2-40B4-BE49-F238E27FC236}">
                <a16:creationId xmlns:a16="http://schemas.microsoft.com/office/drawing/2014/main" id="{FCF4C12B-7408-BD19-EBB8-FC5D438CE752}"/>
              </a:ext>
            </a:extLst>
          </p:cNvPr>
          <p:cNvSpPr/>
          <p:nvPr/>
        </p:nvSpPr>
        <p:spPr>
          <a:xfrm>
            <a:off x="7315200" y="5837129"/>
            <a:ext cx="4784942" cy="876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8" name="Imagen 7">
            <a:extLst>
              <a:ext uri="{FF2B5EF4-FFF2-40B4-BE49-F238E27FC236}">
                <a16:creationId xmlns:a16="http://schemas.microsoft.com/office/drawing/2014/main" id="{8403A317-36C6-5673-D301-F2375BCF4D4B}"/>
              </a:ext>
            </a:extLst>
          </p:cNvPr>
          <p:cNvPicPr>
            <a:picLocks noChangeAspect="1"/>
          </p:cNvPicPr>
          <p:nvPr/>
        </p:nvPicPr>
        <p:blipFill>
          <a:blip r:embed="rId3"/>
          <a:stretch>
            <a:fillRect/>
          </a:stretch>
        </p:blipFill>
        <p:spPr>
          <a:xfrm>
            <a:off x="10304068" y="57329"/>
            <a:ext cx="1796074" cy="701207"/>
          </a:xfrm>
          <a:prstGeom prst="rect">
            <a:avLst/>
          </a:prstGeom>
        </p:spPr>
      </p:pic>
    </p:spTree>
    <p:extLst>
      <p:ext uri="{BB962C8B-B14F-4D97-AF65-F5344CB8AC3E}">
        <p14:creationId xmlns:p14="http://schemas.microsoft.com/office/powerpoint/2010/main" val="31099232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ighlight Device">
            <a:extLst>
              <a:ext uri="{FF2B5EF4-FFF2-40B4-BE49-F238E27FC236}">
                <a16:creationId xmlns:a16="http://schemas.microsoft.com/office/drawing/2014/main" id="{CBA2380B-A27F-4190-B2BC-2F42A2EAB84D}"/>
              </a:ext>
            </a:extLst>
          </p:cNvPr>
          <p:cNvSpPr>
            <a:spLocks/>
          </p:cNvSpPr>
          <p:nvPr/>
        </p:nvSpPr>
        <p:spPr bwMode="auto">
          <a:xfrm>
            <a:off x="891273" y="31817"/>
            <a:ext cx="8816398" cy="1489228"/>
          </a:xfrm>
          <a:custGeom>
            <a:avLst/>
            <a:gdLst>
              <a:gd name="T0" fmla="*/ 2 w 467"/>
              <a:gd name="T1" fmla="*/ 118 h 125"/>
              <a:gd name="T2" fmla="*/ 4 w 467"/>
              <a:gd name="T3" fmla="*/ 113 h 125"/>
              <a:gd name="T4" fmla="*/ 2 w 467"/>
              <a:gd name="T5" fmla="*/ 103 h 125"/>
              <a:gd name="T6" fmla="*/ 5 w 467"/>
              <a:gd name="T7" fmla="*/ 96 h 125"/>
              <a:gd name="T8" fmla="*/ 3 w 467"/>
              <a:gd name="T9" fmla="*/ 83 h 125"/>
              <a:gd name="T10" fmla="*/ 3 w 467"/>
              <a:gd name="T11" fmla="*/ 71 h 125"/>
              <a:gd name="T12" fmla="*/ 4 w 467"/>
              <a:gd name="T13" fmla="*/ 63 h 125"/>
              <a:gd name="T14" fmla="*/ 3 w 467"/>
              <a:gd name="T15" fmla="*/ 46 h 125"/>
              <a:gd name="T16" fmla="*/ 5 w 467"/>
              <a:gd name="T17" fmla="*/ 39 h 125"/>
              <a:gd name="T18" fmla="*/ 5 w 467"/>
              <a:gd name="T19" fmla="*/ 30 h 125"/>
              <a:gd name="T20" fmla="*/ 5 w 467"/>
              <a:gd name="T21" fmla="*/ 19 h 125"/>
              <a:gd name="T22" fmla="*/ 6 w 467"/>
              <a:gd name="T23" fmla="*/ 14 h 125"/>
              <a:gd name="T24" fmla="*/ 43 w 467"/>
              <a:gd name="T25" fmla="*/ 11 h 125"/>
              <a:gd name="T26" fmla="*/ 64 w 467"/>
              <a:gd name="T27" fmla="*/ 10 h 125"/>
              <a:gd name="T28" fmla="*/ 80 w 467"/>
              <a:gd name="T29" fmla="*/ 10 h 125"/>
              <a:gd name="T30" fmla="*/ 102 w 467"/>
              <a:gd name="T31" fmla="*/ 9 h 125"/>
              <a:gd name="T32" fmla="*/ 112 w 467"/>
              <a:gd name="T33" fmla="*/ 9 h 125"/>
              <a:gd name="T34" fmla="*/ 133 w 467"/>
              <a:gd name="T35" fmla="*/ 8 h 125"/>
              <a:gd name="T36" fmla="*/ 157 w 467"/>
              <a:gd name="T37" fmla="*/ 8 h 125"/>
              <a:gd name="T38" fmla="*/ 180 w 467"/>
              <a:gd name="T39" fmla="*/ 8 h 125"/>
              <a:gd name="T40" fmla="*/ 199 w 467"/>
              <a:gd name="T41" fmla="*/ 7 h 125"/>
              <a:gd name="T42" fmla="*/ 229 w 467"/>
              <a:gd name="T43" fmla="*/ 7 h 125"/>
              <a:gd name="T44" fmla="*/ 241 w 467"/>
              <a:gd name="T45" fmla="*/ 8 h 125"/>
              <a:gd name="T46" fmla="*/ 263 w 467"/>
              <a:gd name="T47" fmla="*/ 8 h 125"/>
              <a:gd name="T48" fmla="*/ 297 w 467"/>
              <a:gd name="T49" fmla="*/ 8 h 125"/>
              <a:gd name="T50" fmla="*/ 314 w 467"/>
              <a:gd name="T51" fmla="*/ 8 h 125"/>
              <a:gd name="T52" fmla="*/ 331 w 467"/>
              <a:gd name="T53" fmla="*/ 8 h 125"/>
              <a:gd name="T54" fmla="*/ 347 w 467"/>
              <a:gd name="T55" fmla="*/ 9 h 125"/>
              <a:gd name="T56" fmla="*/ 374 w 467"/>
              <a:gd name="T57" fmla="*/ 9 h 125"/>
              <a:gd name="T58" fmla="*/ 386 w 467"/>
              <a:gd name="T59" fmla="*/ 7 h 125"/>
              <a:gd name="T60" fmla="*/ 397 w 467"/>
              <a:gd name="T61" fmla="*/ 7 h 125"/>
              <a:gd name="T62" fmla="*/ 443 w 467"/>
              <a:gd name="T63" fmla="*/ 3 h 125"/>
              <a:gd name="T64" fmla="*/ 465 w 467"/>
              <a:gd name="T65" fmla="*/ 0 h 125"/>
              <a:gd name="T66" fmla="*/ 463 w 467"/>
              <a:gd name="T67" fmla="*/ 6 h 125"/>
              <a:gd name="T68" fmla="*/ 463 w 467"/>
              <a:gd name="T69" fmla="*/ 20 h 125"/>
              <a:gd name="T70" fmla="*/ 465 w 467"/>
              <a:gd name="T71" fmla="*/ 31 h 125"/>
              <a:gd name="T72" fmla="*/ 464 w 467"/>
              <a:gd name="T73" fmla="*/ 37 h 125"/>
              <a:gd name="T74" fmla="*/ 463 w 467"/>
              <a:gd name="T75" fmla="*/ 44 h 125"/>
              <a:gd name="T76" fmla="*/ 464 w 467"/>
              <a:gd name="T77" fmla="*/ 54 h 125"/>
              <a:gd name="T78" fmla="*/ 464 w 467"/>
              <a:gd name="T79" fmla="*/ 69 h 125"/>
              <a:gd name="T80" fmla="*/ 464 w 467"/>
              <a:gd name="T81" fmla="*/ 87 h 125"/>
              <a:gd name="T82" fmla="*/ 465 w 467"/>
              <a:gd name="T83" fmla="*/ 92 h 125"/>
              <a:gd name="T84" fmla="*/ 462 w 467"/>
              <a:gd name="T85" fmla="*/ 101 h 125"/>
              <a:gd name="T86" fmla="*/ 463 w 467"/>
              <a:gd name="T87" fmla="*/ 115 h 125"/>
              <a:gd name="T88" fmla="*/ 444 w 467"/>
              <a:gd name="T89" fmla="*/ 117 h 125"/>
              <a:gd name="T90" fmla="*/ 420 w 467"/>
              <a:gd name="T91" fmla="*/ 118 h 125"/>
              <a:gd name="T92" fmla="*/ 403 w 467"/>
              <a:gd name="T93" fmla="*/ 120 h 125"/>
              <a:gd name="T94" fmla="*/ 390 w 467"/>
              <a:gd name="T95" fmla="*/ 118 h 125"/>
              <a:gd name="T96" fmla="*/ 317 w 467"/>
              <a:gd name="T97" fmla="*/ 119 h 125"/>
              <a:gd name="T98" fmla="*/ 303 w 467"/>
              <a:gd name="T99" fmla="*/ 119 h 125"/>
              <a:gd name="T100" fmla="*/ 282 w 467"/>
              <a:gd name="T101" fmla="*/ 119 h 125"/>
              <a:gd name="T102" fmla="*/ 258 w 467"/>
              <a:gd name="T103" fmla="*/ 118 h 125"/>
              <a:gd name="T104" fmla="*/ 227 w 467"/>
              <a:gd name="T105" fmla="*/ 119 h 125"/>
              <a:gd name="T106" fmla="*/ 210 w 467"/>
              <a:gd name="T107" fmla="*/ 118 h 125"/>
              <a:gd name="T108" fmla="*/ 195 w 467"/>
              <a:gd name="T109" fmla="*/ 119 h 125"/>
              <a:gd name="T110" fmla="*/ 182 w 467"/>
              <a:gd name="T111" fmla="*/ 119 h 125"/>
              <a:gd name="T112" fmla="*/ 167 w 467"/>
              <a:gd name="T113" fmla="*/ 120 h 125"/>
              <a:gd name="T114" fmla="*/ 137 w 467"/>
              <a:gd name="T115" fmla="*/ 121 h 125"/>
              <a:gd name="T116" fmla="*/ 108 w 467"/>
              <a:gd name="T117" fmla="*/ 121 h 125"/>
              <a:gd name="T118" fmla="*/ 92 w 467"/>
              <a:gd name="T119" fmla="*/ 122 h 125"/>
              <a:gd name="T120" fmla="*/ 51 w 467"/>
              <a:gd name="T121" fmla="*/ 123 h 125"/>
              <a:gd name="T122" fmla="*/ 13 w 467"/>
              <a:gd name="T123" fmla="*/ 12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7" h="125">
                <a:moveTo>
                  <a:pt x="10" y="120"/>
                </a:moveTo>
                <a:cubicBezTo>
                  <a:pt x="10" y="121"/>
                  <a:pt x="8" y="121"/>
                  <a:pt x="8" y="122"/>
                </a:cubicBezTo>
                <a:cubicBezTo>
                  <a:pt x="8" y="122"/>
                  <a:pt x="8" y="122"/>
                  <a:pt x="8" y="122"/>
                </a:cubicBezTo>
                <a:cubicBezTo>
                  <a:pt x="4" y="122"/>
                  <a:pt x="2" y="121"/>
                  <a:pt x="2" y="118"/>
                </a:cubicBezTo>
                <a:cubicBezTo>
                  <a:pt x="2" y="117"/>
                  <a:pt x="2" y="117"/>
                  <a:pt x="1" y="117"/>
                </a:cubicBezTo>
                <a:cubicBezTo>
                  <a:pt x="0" y="117"/>
                  <a:pt x="0" y="116"/>
                  <a:pt x="0" y="116"/>
                </a:cubicBezTo>
                <a:cubicBezTo>
                  <a:pt x="2" y="116"/>
                  <a:pt x="2" y="114"/>
                  <a:pt x="4" y="114"/>
                </a:cubicBezTo>
                <a:cubicBezTo>
                  <a:pt x="5" y="113"/>
                  <a:pt x="4" y="113"/>
                  <a:pt x="4" y="113"/>
                </a:cubicBezTo>
                <a:cubicBezTo>
                  <a:pt x="0" y="112"/>
                  <a:pt x="0" y="110"/>
                  <a:pt x="3" y="108"/>
                </a:cubicBezTo>
                <a:cubicBezTo>
                  <a:pt x="5" y="108"/>
                  <a:pt x="5" y="107"/>
                  <a:pt x="3" y="106"/>
                </a:cubicBezTo>
                <a:cubicBezTo>
                  <a:pt x="2" y="106"/>
                  <a:pt x="2" y="105"/>
                  <a:pt x="3" y="105"/>
                </a:cubicBezTo>
                <a:cubicBezTo>
                  <a:pt x="3" y="104"/>
                  <a:pt x="4" y="104"/>
                  <a:pt x="2" y="103"/>
                </a:cubicBezTo>
                <a:cubicBezTo>
                  <a:pt x="2" y="103"/>
                  <a:pt x="3" y="103"/>
                  <a:pt x="3" y="102"/>
                </a:cubicBezTo>
                <a:cubicBezTo>
                  <a:pt x="6" y="102"/>
                  <a:pt x="6" y="101"/>
                  <a:pt x="4" y="100"/>
                </a:cubicBezTo>
                <a:cubicBezTo>
                  <a:pt x="3" y="99"/>
                  <a:pt x="2" y="98"/>
                  <a:pt x="4" y="97"/>
                </a:cubicBezTo>
                <a:cubicBezTo>
                  <a:pt x="5" y="96"/>
                  <a:pt x="5" y="96"/>
                  <a:pt x="5" y="96"/>
                </a:cubicBezTo>
                <a:cubicBezTo>
                  <a:pt x="5" y="94"/>
                  <a:pt x="4" y="92"/>
                  <a:pt x="4" y="91"/>
                </a:cubicBezTo>
                <a:cubicBezTo>
                  <a:pt x="4" y="91"/>
                  <a:pt x="4" y="90"/>
                  <a:pt x="4" y="90"/>
                </a:cubicBezTo>
                <a:cubicBezTo>
                  <a:pt x="1" y="89"/>
                  <a:pt x="2" y="88"/>
                  <a:pt x="4" y="88"/>
                </a:cubicBezTo>
                <a:cubicBezTo>
                  <a:pt x="2" y="86"/>
                  <a:pt x="1" y="85"/>
                  <a:pt x="3" y="83"/>
                </a:cubicBezTo>
                <a:cubicBezTo>
                  <a:pt x="3" y="83"/>
                  <a:pt x="3" y="83"/>
                  <a:pt x="3" y="83"/>
                </a:cubicBezTo>
                <a:cubicBezTo>
                  <a:pt x="2" y="81"/>
                  <a:pt x="5" y="79"/>
                  <a:pt x="5" y="77"/>
                </a:cubicBezTo>
                <a:cubicBezTo>
                  <a:pt x="4" y="75"/>
                  <a:pt x="2" y="74"/>
                  <a:pt x="2" y="72"/>
                </a:cubicBezTo>
                <a:cubicBezTo>
                  <a:pt x="3" y="72"/>
                  <a:pt x="2" y="71"/>
                  <a:pt x="3" y="71"/>
                </a:cubicBezTo>
                <a:cubicBezTo>
                  <a:pt x="4" y="71"/>
                  <a:pt x="4" y="70"/>
                  <a:pt x="4" y="70"/>
                </a:cubicBezTo>
                <a:cubicBezTo>
                  <a:pt x="3" y="69"/>
                  <a:pt x="3" y="68"/>
                  <a:pt x="5" y="68"/>
                </a:cubicBezTo>
                <a:cubicBezTo>
                  <a:pt x="3" y="67"/>
                  <a:pt x="3" y="66"/>
                  <a:pt x="4" y="65"/>
                </a:cubicBezTo>
                <a:cubicBezTo>
                  <a:pt x="5" y="64"/>
                  <a:pt x="5" y="64"/>
                  <a:pt x="4" y="63"/>
                </a:cubicBezTo>
                <a:cubicBezTo>
                  <a:pt x="3" y="62"/>
                  <a:pt x="2" y="61"/>
                  <a:pt x="4" y="60"/>
                </a:cubicBezTo>
                <a:cubicBezTo>
                  <a:pt x="4" y="60"/>
                  <a:pt x="4" y="60"/>
                  <a:pt x="4" y="60"/>
                </a:cubicBezTo>
                <a:cubicBezTo>
                  <a:pt x="3" y="57"/>
                  <a:pt x="5" y="54"/>
                  <a:pt x="5" y="52"/>
                </a:cubicBezTo>
                <a:cubicBezTo>
                  <a:pt x="5" y="49"/>
                  <a:pt x="2" y="48"/>
                  <a:pt x="3" y="46"/>
                </a:cubicBezTo>
                <a:cubicBezTo>
                  <a:pt x="3" y="45"/>
                  <a:pt x="3" y="45"/>
                  <a:pt x="2" y="45"/>
                </a:cubicBezTo>
                <a:cubicBezTo>
                  <a:pt x="1" y="45"/>
                  <a:pt x="1" y="45"/>
                  <a:pt x="1" y="44"/>
                </a:cubicBezTo>
                <a:cubicBezTo>
                  <a:pt x="3" y="44"/>
                  <a:pt x="2" y="43"/>
                  <a:pt x="4" y="42"/>
                </a:cubicBezTo>
                <a:cubicBezTo>
                  <a:pt x="6" y="41"/>
                  <a:pt x="7" y="41"/>
                  <a:pt x="5" y="39"/>
                </a:cubicBezTo>
                <a:cubicBezTo>
                  <a:pt x="4" y="39"/>
                  <a:pt x="3" y="39"/>
                  <a:pt x="5" y="38"/>
                </a:cubicBezTo>
                <a:cubicBezTo>
                  <a:pt x="7" y="37"/>
                  <a:pt x="7" y="35"/>
                  <a:pt x="5" y="34"/>
                </a:cubicBezTo>
                <a:cubicBezTo>
                  <a:pt x="4" y="33"/>
                  <a:pt x="4" y="32"/>
                  <a:pt x="5" y="31"/>
                </a:cubicBezTo>
                <a:cubicBezTo>
                  <a:pt x="6" y="31"/>
                  <a:pt x="6" y="30"/>
                  <a:pt x="5" y="30"/>
                </a:cubicBezTo>
                <a:cubicBezTo>
                  <a:pt x="5" y="29"/>
                  <a:pt x="5" y="29"/>
                  <a:pt x="4" y="29"/>
                </a:cubicBezTo>
                <a:cubicBezTo>
                  <a:pt x="7" y="28"/>
                  <a:pt x="2" y="26"/>
                  <a:pt x="5" y="25"/>
                </a:cubicBezTo>
                <a:cubicBezTo>
                  <a:pt x="7" y="24"/>
                  <a:pt x="4" y="21"/>
                  <a:pt x="6" y="20"/>
                </a:cubicBezTo>
                <a:cubicBezTo>
                  <a:pt x="7" y="19"/>
                  <a:pt x="6" y="19"/>
                  <a:pt x="5" y="19"/>
                </a:cubicBezTo>
                <a:cubicBezTo>
                  <a:pt x="5" y="18"/>
                  <a:pt x="4" y="17"/>
                  <a:pt x="6" y="17"/>
                </a:cubicBezTo>
                <a:cubicBezTo>
                  <a:pt x="7" y="17"/>
                  <a:pt x="8" y="17"/>
                  <a:pt x="8" y="17"/>
                </a:cubicBezTo>
                <a:cubicBezTo>
                  <a:pt x="8" y="16"/>
                  <a:pt x="8" y="15"/>
                  <a:pt x="7" y="15"/>
                </a:cubicBezTo>
                <a:cubicBezTo>
                  <a:pt x="6" y="15"/>
                  <a:pt x="6" y="15"/>
                  <a:pt x="6" y="14"/>
                </a:cubicBezTo>
                <a:cubicBezTo>
                  <a:pt x="6" y="13"/>
                  <a:pt x="7" y="13"/>
                  <a:pt x="8" y="13"/>
                </a:cubicBezTo>
                <a:cubicBezTo>
                  <a:pt x="11" y="14"/>
                  <a:pt x="13" y="14"/>
                  <a:pt x="14" y="11"/>
                </a:cubicBezTo>
                <a:cubicBezTo>
                  <a:pt x="14" y="11"/>
                  <a:pt x="15" y="11"/>
                  <a:pt x="15" y="11"/>
                </a:cubicBezTo>
                <a:cubicBezTo>
                  <a:pt x="25" y="11"/>
                  <a:pt x="34" y="10"/>
                  <a:pt x="43" y="11"/>
                </a:cubicBezTo>
                <a:cubicBezTo>
                  <a:pt x="46" y="11"/>
                  <a:pt x="50" y="10"/>
                  <a:pt x="53" y="10"/>
                </a:cubicBezTo>
                <a:cubicBezTo>
                  <a:pt x="54" y="11"/>
                  <a:pt x="55" y="9"/>
                  <a:pt x="57" y="9"/>
                </a:cubicBezTo>
                <a:cubicBezTo>
                  <a:pt x="58" y="10"/>
                  <a:pt x="59" y="9"/>
                  <a:pt x="60" y="10"/>
                </a:cubicBezTo>
                <a:cubicBezTo>
                  <a:pt x="61" y="11"/>
                  <a:pt x="64" y="11"/>
                  <a:pt x="64" y="10"/>
                </a:cubicBezTo>
                <a:cubicBezTo>
                  <a:pt x="65" y="9"/>
                  <a:pt x="66" y="10"/>
                  <a:pt x="68" y="10"/>
                </a:cubicBezTo>
                <a:cubicBezTo>
                  <a:pt x="70" y="10"/>
                  <a:pt x="73" y="10"/>
                  <a:pt x="76" y="10"/>
                </a:cubicBezTo>
                <a:cubicBezTo>
                  <a:pt x="77" y="10"/>
                  <a:pt x="77" y="10"/>
                  <a:pt x="77" y="10"/>
                </a:cubicBezTo>
                <a:cubicBezTo>
                  <a:pt x="78" y="9"/>
                  <a:pt x="80" y="9"/>
                  <a:pt x="80" y="10"/>
                </a:cubicBezTo>
                <a:cubicBezTo>
                  <a:pt x="81" y="10"/>
                  <a:pt x="82" y="10"/>
                  <a:pt x="82" y="10"/>
                </a:cubicBezTo>
                <a:cubicBezTo>
                  <a:pt x="86" y="9"/>
                  <a:pt x="90" y="10"/>
                  <a:pt x="94" y="9"/>
                </a:cubicBezTo>
                <a:cubicBezTo>
                  <a:pt x="96" y="9"/>
                  <a:pt x="98" y="10"/>
                  <a:pt x="100" y="9"/>
                </a:cubicBezTo>
                <a:cubicBezTo>
                  <a:pt x="100" y="9"/>
                  <a:pt x="102" y="9"/>
                  <a:pt x="102" y="9"/>
                </a:cubicBezTo>
                <a:cubicBezTo>
                  <a:pt x="103" y="10"/>
                  <a:pt x="104" y="10"/>
                  <a:pt x="105" y="9"/>
                </a:cubicBezTo>
                <a:cubicBezTo>
                  <a:pt x="106" y="9"/>
                  <a:pt x="107" y="9"/>
                  <a:pt x="107" y="9"/>
                </a:cubicBezTo>
                <a:cubicBezTo>
                  <a:pt x="108" y="10"/>
                  <a:pt x="109" y="10"/>
                  <a:pt x="110" y="9"/>
                </a:cubicBezTo>
                <a:cubicBezTo>
                  <a:pt x="111" y="9"/>
                  <a:pt x="111" y="9"/>
                  <a:pt x="112" y="9"/>
                </a:cubicBezTo>
                <a:cubicBezTo>
                  <a:pt x="115" y="9"/>
                  <a:pt x="118" y="9"/>
                  <a:pt x="121" y="9"/>
                </a:cubicBezTo>
                <a:cubicBezTo>
                  <a:pt x="121" y="9"/>
                  <a:pt x="122" y="10"/>
                  <a:pt x="122" y="9"/>
                </a:cubicBezTo>
                <a:cubicBezTo>
                  <a:pt x="122" y="8"/>
                  <a:pt x="123" y="8"/>
                  <a:pt x="124" y="8"/>
                </a:cubicBezTo>
                <a:cubicBezTo>
                  <a:pt x="127" y="10"/>
                  <a:pt x="130" y="8"/>
                  <a:pt x="133" y="8"/>
                </a:cubicBezTo>
                <a:cubicBezTo>
                  <a:pt x="137" y="9"/>
                  <a:pt x="140" y="9"/>
                  <a:pt x="144" y="9"/>
                </a:cubicBezTo>
                <a:cubicBezTo>
                  <a:pt x="146" y="9"/>
                  <a:pt x="148" y="9"/>
                  <a:pt x="149" y="8"/>
                </a:cubicBezTo>
                <a:cubicBezTo>
                  <a:pt x="149" y="8"/>
                  <a:pt x="150" y="8"/>
                  <a:pt x="150" y="8"/>
                </a:cubicBezTo>
                <a:cubicBezTo>
                  <a:pt x="153" y="10"/>
                  <a:pt x="155" y="8"/>
                  <a:pt x="157" y="8"/>
                </a:cubicBezTo>
                <a:cubicBezTo>
                  <a:pt x="160" y="8"/>
                  <a:pt x="163" y="8"/>
                  <a:pt x="166" y="8"/>
                </a:cubicBezTo>
                <a:cubicBezTo>
                  <a:pt x="167" y="8"/>
                  <a:pt x="168" y="9"/>
                  <a:pt x="169" y="8"/>
                </a:cubicBezTo>
                <a:cubicBezTo>
                  <a:pt x="169" y="7"/>
                  <a:pt x="174" y="7"/>
                  <a:pt x="175" y="8"/>
                </a:cubicBezTo>
                <a:cubicBezTo>
                  <a:pt x="176" y="9"/>
                  <a:pt x="178" y="9"/>
                  <a:pt x="180" y="8"/>
                </a:cubicBezTo>
                <a:cubicBezTo>
                  <a:pt x="180" y="8"/>
                  <a:pt x="181" y="8"/>
                  <a:pt x="182" y="8"/>
                </a:cubicBezTo>
                <a:cubicBezTo>
                  <a:pt x="184" y="8"/>
                  <a:pt x="187" y="8"/>
                  <a:pt x="189" y="8"/>
                </a:cubicBezTo>
                <a:cubicBezTo>
                  <a:pt x="191" y="8"/>
                  <a:pt x="193" y="9"/>
                  <a:pt x="194" y="7"/>
                </a:cubicBezTo>
                <a:cubicBezTo>
                  <a:pt x="195" y="7"/>
                  <a:pt x="197" y="7"/>
                  <a:pt x="199" y="7"/>
                </a:cubicBezTo>
                <a:cubicBezTo>
                  <a:pt x="200" y="7"/>
                  <a:pt x="201" y="7"/>
                  <a:pt x="203" y="7"/>
                </a:cubicBezTo>
                <a:cubicBezTo>
                  <a:pt x="210" y="7"/>
                  <a:pt x="218" y="8"/>
                  <a:pt x="225" y="8"/>
                </a:cubicBezTo>
                <a:cubicBezTo>
                  <a:pt x="226" y="8"/>
                  <a:pt x="227" y="8"/>
                  <a:pt x="228" y="7"/>
                </a:cubicBezTo>
                <a:cubicBezTo>
                  <a:pt x="228" y="6"/>
                  <a:pt x="228" y="7"/>
                  <a:pt x="229" y="7"/>
                </a:cubicBezTo>
                <a:cubicBezTo>
                  <a:pt x="230" y="8"/>
                  <a:pt x="231" y="8"/>
                  <a:pt x="233" y="7"/>
                </a:cubicBezTo>
                <a:cubicBezTo>
                  <a:pt x="233" y="7"/>
                  <a:pt x="233" y="7"/>
                  <a:pt x="233" y="7"/>
                </a:cubicBezTo>
                <a:cubicBezTo>
                  <a:pt x="236" y="7"/>
                  <a:pt x="238" y="6"/>
                  <a:pt x="240" y="8"/>
                </a:cubicBezTo>
                <a:cubicBezTo>
                  <a:pt x="240" y="8"/>
                  <a:pt x="241" y="8"/>
                  <a:pt x="241" y="8"/>
                </a:cubicBezTo>
                <a:cubicBezTo>
                  <a:pt x="244" y="6"/>
                  <a:pt x="247" y="8"/>
                  <a:pt x="250" y="7"/>
                </a:cubicBezTo>
                <a:cubicBezTo>
                  <a:pt x="253" y="7"/>
                  <a:pt x="256" y="8"/>
                  <a:pt x="257" y="7"/>
                </a:cubicBezTo>
                <a:cubicBezTo>
                  <a:pt x="259" y="7"/>
                  <a:pt x="260" y="7"/>
                  <a:pt x="261" y="8"/>
                </a:cubicBezTo>
                <a:cubicBezTo>
                  <a:pt x="261" y="8"/>
                  <a:pt x="262" y="8"/>
                  <a:pt x="263" y="8"/>
                </a:cubicBezTo>
                <a:cubicBezTo>
                  <a:pt x="263" y="7"/>
                  <a:pt x="264" y="6"/>
                  <a:pt x="265" y="8"/>
                </a:cubicBezTo>
                <a:cubicBezTo>
                  <a:pt x="265" y="8"/>
                  <a:pt x="266" y="8"/>
                  <a:pt x="266" y="8"/>
                </a:cubicBezTo>
                <a:cubicBezTo>
                  <a:pt x="268" y="6"/>
                  <a:pt x="271" y="7"/>
                  <a:pt x="273" y="7"/>
                </a:cubicBezTo>
                <a:cubicBezTo>
                  <a:pt x="281" y="7"/>
                  <a:pt x="289" y="7"/>
                  <a:pt x="297" y="8"/>
                </a:cubicBezTo>
                <a:cubicBezTo>
                  <a:pt x="300" y="8"/>
                  <a:pt x="302" y="8"/>
                  <a:pt x="305" y="8"/>
                </a:cubicBezTo>
                <a:cubicBezTo>
                  <a:pt x="306" y="8"/>
                  <a:pt x="308" y="8"/>
                  <a:pt x="308" y="7"/>
                </a:cubicBezTo>
                <a:cubicBezTo>
                  <a:pt x="308" y="7"/>
                  <a:pt x="310" y="6"/>
                  <a:pt x="311" y="7"/>
                </a:cubicBezTo>
                <a:cubicBezTo>
                  <a:pt x="312" y="8"/>
                  <a:pt x="313" y="8"/>
                  <a:pt x="314" y="8"/>
                </a:cubicBezTo>
                <a:cubicBezTo>
                  <a:pt x="316" y="6"/>
                  <a:pt x="317" y="7"/>
                  <a:pt x="318" y="8"/>
                </a:cubicBezTo>
                <a:cubicBezTo>
                  <a:pt x="319" y="7"/>
                  <a:pt x="320" y="6"/>
                  <a:pt x="322" y="8"/>
                </a:cubicBezTo>
                <a:cubicBezTo>
                  <a:pt x="322" y="8"/>
                  <a:pt x="324" y="8"/>
                  <a:pt x="325" y="8"/>
                </a:cubicBezTo>
                <a:cubicBezTo>
                  <a:pt x="327" y="7"/>
                  <a:pt x="329" y="7"/>
                  <a:pt x="331" y="8"/>
                </a:cubicBezTo>
                <a:cubicBezTo>
                  <a:pt x="331" y="8"/>
                  <a:pt x="332" y="8"/>
                  <a:pt x="332" y="8"/>
                </a:cubicBezTo>
                <a:cubicBezTo>
                  <a:pt x="335" y="7"/>
                  <a:pt x="339" y="7"/>
                  <a:pt x="342" y="8"/>
                </a:cubicBezTo>
                <a:cubicBezTo>
                  <a:pt x="343" y="9"/>
                  <a:pt x="343" y="8"/>
                  <a:pt x="344" y="8"/>
                </a:cubicBezTo>
                <a:cubicBezTo>
                  <a:pt x="345" y="8"/>
                  <a:pt x="347" y="7"/>
                  <a:pt x="347" y="9"/>
                </a:cubicBezTo>
                <a:cubicBezTo>
                  <a:pt x="347" y="9"/>
                  <a:pt x="348" y="9"/>
                  <a:pt x="349" y="9"/>
                </a:cubicBezTo>
                <a:cubicBezTo>
                  <a:pt x="355" y="9"/>
                  <a:pt x="362" y="9"/>
                  <a:pt x="369" y="9"/>
                </a:cubicBezTo>
                <a:cubicBezTo>
                  <a:pt x="369" y="9"/>
                  <a:pt x="369" y="9"/>
                  <a:pt x="369" y="9"/>
                </a:cubicBezTo>
                <a:cubicBezTo>
                  <a:pt x="371" y="8"/>
                  <a:pt x="373" y="9"/>
                  <a:pt x="374" y="9"/>
                </a:cubicBezTo>
                <a:cubicBezTo>
                  <a:pt x="375" y="9"/>
                  <a:pt x="377" y="9"/>
                  <a:pt x="377" y="8"/>
                </a:cubicBezTo>
                <a:cubicBezTo>
                  <a:pt x="377" y="8"/>
                  <a:pt x="378" y="8"/>
                  <a:pt x="379" y="8"/>
                </a:cubicBezTo>
                <a:cubicBezTo>
                  <a:pt x="381" y="9"/>
                  <a:pt x="383" y="8"/>
                  <a:pt x="385" y="7"/>
                </a:cubicBezTo>
                <a:cubicBezTo>
                  <a:pt x="385" y="7"/>
                  <a:pt x="385" y="7"/>
                  <a:pt x="386" y="7"/>
                </a:cubicBezTo>
                <a:cubicBezTo>
                  <a:pt x="387" y="8"/>
                  <a:pt x="389" y="8"/>
                  <a:pt x="389" y="7"/>
                </a:cubicBezTo>
                <a:cubicBezTo>
                  <a:pt x="389" y="7"/>
                  <a:pt x="392" y="6"/>
                  <a:pt x="392" y="7"/>
                </a:cubicBezTo>
                <a:cubicBezTo>
                  <a:pt x="392" y="7"/>
                  <a:pt x="394" y="7"/>
                  <a:pt x="394" y="7"/>
                </a:cubicBezTo>
                <a:cubicBezTo>
                  <a:pt x="396" y="10"/>
                  <a:pt x="396" y="7"/>
                  <a:pt x="397" y="7"/>
                </a:cubicBezTo>
                <a:cubicBezTo>
                  <a:pt x="398" y="5"/>
                  <a:pt x="400" y="6"/>
                  <a:pt x="401" y="6"/>
                </a:cubicBezTo>
                <a:cubicBezTo>
                  <a:pt x="402" y="7"/>
                  <a:pt x="404" y="7"/>
                  <a:pt x="404" y="6"/>
                </a:cubicBezTo>
                <a:cubicBezTo>
                  <a:pt x="408" y="5"/>
                  <a:pt x="413" y="5"/>
                  <a:pt x="417" y="5"/>
                </a:cubicBezTo>
                <a:cubicBezTo>
                  <a:pt x="425" y="4"/>
                  <a:pt x="434" y="4"/>
                  <a:pt x="443" y="3"/>
                </a:cubicBezTo>
                <a:cubicBezTo>
                  <a:pt x="443" y="3"/>
                  <a:pt x="444" y="3"/>
                  <a:pt x="444" y="3"/>
                </a:cubicBezTo>
                <a:cubicBezTo>
                  <a:pt x="445" y="1"/>
                  <a:pt x="448" y="2"/>
                  <a:pt x="450" y="2"/>
                </a:cubicBezTo>
                <a:cubicBezTo>
                  <a:pt x="451" y="1"/>
                  <a:pt x="453" y="1"/>
                  <a:pt x="454" y="1"/>
                </a:cubicBezTo>
                <a:cubicBezTo>
                  <a:pt x="457" y="0"/>
                  <a:pt x="461" y="0"/>
                  <a:pt x="465" y="0"/>
                </a:cubicBezTo>
                <a:cubicBezTo>
                  <a:pt x="466" y="0"/>
                  <a:pt x="465" y="1"/>
                  <a:pt x="466" y="1"/>
                </a:cubicBezTo>
                <a:cubicBezTo>
                  <a:pt x="466" y="2"/>
                  <a:pt x="467" y="1"/>
                  <a:pt x="467" y="2"/>
                </a:cubicBezTo>
                <a:cubicBezTo>
                  <a:pt x="467" y="2"/>
                  <a:pt x="466" y="2"/>
                  <a:pt x="466" y="2"/>
                </a:cubicBezTo>
                <a:cubicBezTo>
                  <a:pt x="466" y="4"/>
                  <a:pt x="463" y="5"/>
                  <a:pt x="463" y="6"/>
                </a:cubicBezTo>
                <a:cubicBezTo>
                  <a:pt x="462" y="7"/>
                  <a:pt x="462" y="8"/>
                  <a:pt x="463" y="9"/>
                </a:cubicBezTo>
                <a:cubicBezTo>
                  <a:pt x="465" y="10"/>
                  <a:pt x="465" y="12"/>
                  <a:pt x="464" y="13"/>
                </a:cubicBezTo>
                <a:cubicBezTo>
                  <a:pt x="464" y="14"/>
                  <a:pt x="464" y="14"/>
                  <a:pt x="464" y="15"/>
                </a:cubicBezTo>
                <a:cubicBezTo>
                  <a:pt x="463" y="17"/>
                  <a:pt x="465" y="18"/>
                  <a:pt x="463" y="20"/>
                </a:cubicBezTo>
                <a:cubicBezTo>
                  <a:pt x="463" y="20"/>
                  <a:pt x="462" y="22"/>
                  <a:pt x="465" y="22"/>
                </a:cubicBezTo>
                <a:cubicBezTo>
                  <a:pt x="465" y="22"/>
                  <a:pt x="465" y="22"/>
                  <a:pt x="465" y="23"/>
                </a:cubicBezTo>
                <a:cubicBezTo>
                  <a:pt x="464" y="24"/>
                  <a:pt x="464" y="25"/>
                  <a:pt x="464" y="27"/>
                </a:cubicBezTo>
                <a:cubicBezTo>
                  <a:pt x="463" y="29"/>
                  <a:pt x="463" y="29"/>
                  <a:pt x="465" y="31"/>
                </a:cubicBezTo>
                <a:cubicBezTo>
                  <a:pt x="465" y="31"/>
                  <a:pt x="465" y="32"/>
                  <a:pt x="465" y="32"/>
                </a:cubicBezTo>
                <a:cubicBezTo>
                  <a:pt x="463" y="33"/>
                  <a:pt x="464" y="34"/>
                  <a:pt x="463" y="35"/>
                </a:cubicBezTo>
                <a:cubicBezTo>
                  <a:pt x="463" y="35"/>
                  <a:pt x="463" y="35"/>
                  <a:pt x="463" y="35"/>
                </a:cubicBezTo>
                <a:cubicBezTo>
                  <a:pt x="461" y="36"/>
                  <a:pt x="465" y="36"/>
                  <a:pt x="464" y="37"/>
                </a:cubicBezTo>
                <a:cubicBezTo>
                  <a:pt x="463" y="38"/>
                  <a:pt x="463" y="39"/>
                  <a:pt x="464" y="39"/>
                </a:cubicBezTo>
                <a:cubicBezTo>
                  <a:pt x="465" y="39"/>
                  <a:pt x="465" y="40"/>
                  <a:pt x="465" y="40"/>
                </a:cubicBezTo>
                <a:cubicBezTo>
                  <a:pt x="462" y="41"/>
                  <a:pt x="465" y="42"/>
                  <a:pt x="463" y="43"/>
                </a:cubicBezTo>
                <a:cubicBezTo>
                  <a:pt x="463" y="43"/>
                  <a:pt x="463" y="44"/>
                  <a:pt x="463" y="44"/>
                </a:cubicBezTo>
                <a:cubicBezTo>
                  <a:pt x="466" y="44"/>
                  <a:pt x="464" y="46"/>
                  <a:pt x="465" y="47"/>
                </a:cubicBezTo>
                <a:cubicBezTo>
                  <a:pt x="465" y="47"/>
                  <a:pt x="465" y="47"/>
                  <a:pt x="464" y="48"/>
                </a:cubicBezTo>
                <a:cubicBezTo>
                  <a:pt x="463" y="48"/>
                  <a:pt x="463" y="48"/>
                  <a:pt x="463" y="49"/>
                </a:cubicBezTo>
                <a:cubicBezTo>
                  <a:pt x="464" y="51"/>
                  <a:pt x="464" y="52"/>
                  <a:pt x="464" y="54"/>
                </a:cubicBezTo>
                <a:cubicBezTo>
                  <a:pt x="463" y="55"/>
                  <a:pt x="464" y="56"/>
                  <a:pt x="465" y="57"/>
                </a:cubicBezTo>
                <a:cubicBezTo>
                  <a:pt x="466" y="59"/>
                  <a:pt x="465" y="61"/>
                  <a:pt x="464" y="63"/>
                </a:cubicBezTo>
                <a:cubicBezTo>
                  <a:pt x="464" y="65"/>
                  <a:pt x="465" y="66"/>
                  <a:pt x="465" y="67"/>
                </a:cubicBezTo>
                <a:cubicBezTo>
                  <a:pt x="465" y="68"/>
                  <a:pt x="466" y="69"/>
                  <a:pt x="464" y="69"/>
                </a:cubicBezTo>
                <a:cubicBezTo>
                  <a:pt x="463" y="69"/>
                  <a:pt x="464" y="70"/>
                  <a:pt x="464" y="70"/>
                </a:cubicBezTo>
                <a:cubicBezTo>
                  <a:pt x="465" y="73"/>
                  <a:pt x="466" y="76"/>
                  <a:pt x="465" y="79"/>
                </a:cubicBezTo>
                <a:cubicBezTo>
                  <a:pt x="465" y="81"/>
                  <a:pt x="466" y="83"/>
                  <a:pt x="464" y="85"/>
                </a:cubicBezTo>
                <a:cubicBezTo>
                  <a:pt x="463" y="85"/>
                  <a:pt x="463" y="87"/>
                  <a:pt x="464" y="87"/>
                </a:cubicBezTo>
                <a:cubicBezTo>
                  <a:pt x="466" y="87"/>
                  <a:pt x="465" y="88"/>
                  <a:pt x="466" y="88"/>
                </a:cubicBezTo>
                <a:cubicBezTo>
                  <a:pt x="466" y="89"/>
                  <a:pt x="466" y="90"/>
                  <a:pt x="464" y="91"/>
                </a:cubicBezTo>
                <a:cubicBezTo>
                  <a:pt x="463" y="91"/>
                  <a:pt x="463" y="91"/>
                  <a:pt x="464" y="92"/>
                </a:cubicBezTo>
                <a:cubicBezTo>
                  <a:pt x="465" y="92"/>
                  <a:pt x="465" y="92"/>
                  <a:pt x="465" y="92"/>
                </a:cubicBezTo>
                <a:cubicBezTo>
                  <a:pt x="465" y="94"/>
                  <a:pt x="463" y="95"/>
                  <a:pt x="466" y="96"/>
                </a:cubicBezTo>
                <a:cubicBezTo>
                  <a:pt x="466" y="96"/>
                  <a:pt x="466" y="97"/>
                  <a:pt x="465" y="97"/>
                </a:cubicBezTo>
                <a:cubicBezTo>
                  <a:pt x="462" y="97"/>
                  <a:pt x="463" y="98"/>
                  <a:pt x="463" y="99"/>
                </a:cubicBezTo>
                <a:cubicBezTo>
                  <a:pt x="463" y="100"/>
                  <a:pt x="463" y="100"/>
                  <a:pt x="462" y="101"/>
                </a:cubicBezTo>
                <a:cubicBezTo>
                  <a:pt x="462" y="102"/>
                  <a:pt x="462" y="103"/>
                  <a:pt x="463" y="104"/>
                </a:cubicBezTo>
                <a:cubicBezTo>
                  <a:pt x="465" y="105"/>
                  <a:pt x="465" y="106"/>
                  <a:pt x="464" y="107"/>
                </a:cubicBezTo>
                <a:cubicBezTo>
                  <a:pt x="464" y="108"/>
                  <a:pt x="463" y="109"/>
                  <a:pt x="463" y="109"/>
                </a:cubicBezTo>
                <a:cubicBezTo>
                  <a:pt x="463" y="111"/>
                  <a:pt x="462" y="113"/>
                  <a:pt x="463" y="115"/>
                </a:cubicBezTo>
                <a:cubicBezTo>
                  <a:pt x="463" y="115"/>
                  <a:pt x="460" y="116"/>
                  <a:pt x="460" y="116"/>
                </a:cubicBezTo>
                <a:cubicBezTo>
                  <a:pt x="458" y="115"/>
                  <a:pt x="456" y="115"/>
                  <a:pt x="455" y="116"/>
                </a:cubicBezTo>
                <a:cubicBezTo>
                  <a:pt x="455" y="117"/>
                  <a:pt x="454" y="117"/>
                  <a:pt x="453" y="117"/>
                </a:cubicBezTo>
                <a:cubicBezTo>
                  <a:pt x="450" y="117"/>
                  <a:pt x="447" y="117"/>
                  <a:pt x="444" y="117"/>
                </a:cubicBezTo>
                <a:cubicBezTo>
                  <a:pt x="441" y="118"/>
                  <a:pt x="437" y="117"/>
                  <a:pt x="434" y="117"/>
                </a:cubicBezTo>
                <a:cubicBezTo>
                  <a:pt x="432" y="117"/>
                  <a:pt x="430" y="117"/>
                  <a:pt x="429" y="118"/>
                </a:cubicBezTo>
                <a:cubicBezTo>
                  <a:pt x="428" y="118"/>
                  <a:pt x="427" y="119"/>
                  <a:pt x="426" y="118"/>
                </a:cubicBezTo>
                <a:cubicBezTo>
                  <a:pt x="426" y="118"/>
                  <a:pt x="421" y="118"/>
                  <a:pt x="420" y="118"/>
                </a:cubicBezTo>
                <a:cubicBezTo>
                  <a:pt x="417" y="119"/>
                  <a:pt x="417" y="119"/>
                  <a:pt x="413" y="118"/>
                </a:cubicBezTo>
                <a:cubicBezTo>
                  <a:pt x="413" y="118"/>
                  <a:pt x="410" y="118"/>
                  <a:pt x="409" y="119"/>
                </a:cubicBezTo>
                <a:cubicBezTo>
                  <a:pt x="409" y="120"/>
                  <a:pt x="408" y="120"/>
                  <a:pt x="407" y="120"/>
                </a:cubicBezTo>
                <a:cubicBezTo>
                  <a:pt x="406" y="120"/>
                  <a:pt x="404" y="120"/>
                  <a:pt x="403" y="120"/>
                </a:cubicBezTo>
                <a:cubicBezTo>
                  <a:pt x="402" y="120"/>
                  <a:pt x="401" y="121"/>
                  <a:pt x="400" y="120"/>
                </a:cubicBezTo>
                <a:cubicBezTo>
                  <a:pt x="399" y="119"/>
                  <a:pt x="396" y="120"/>
                  <a:pt x="395" y="120"/>
                </a:cubicBezTo>
                <a:cubicBezTo>
                  <a:pt x="393" y="120"/>
                  <a:pt x="392" y="120"/>
                  <a:pt x="392" y="119"/>
                </a:cubicBezTo>
                <a:cubicBezTo>
                  <a:pt x="392" y="118"/>
                  <a:pt x="391" y="118"/>
                  <a:pt x="390" y="118"/>
                </a:cubicBezTo>
                <a:cubicBezTo>
                  <a:pt x="380" y="118"/>
                  <a:pt x="370" y="118"/>
                  <a:pt x="360" y="118"/>
                </a:cubicBezTo>
                <a:cubicBezTo>
                  <a:pt x="359" y="118"/>
                  <a:pt x="358" y="118"/>
                  <a:pt x="358" y="119"/>
                </a:cubicBezTo>
                <a:cubicBezTo>
                  <a:pt x="358" y="120"/>
                  <a:pt x="357" y="120"/>
                  <a:pt x="356" y="120"/>
                </a:cubicBezTo>
                <a:cubicBezTo>
                  <a:pt x="343" y="119"/>
                  <a:pt x="330" y="119"/>
                  <a:pt x="317" y="119"/>
                </a:cubicBezTo>
                <a:cubicBezTo>
                  <a:pt x="315" y="119"/>
                  <a:pt x="314" y="118"/>
                  <a:pt x="313" y="119"/>
                </a:cubicBezTo>
                <a:cubicBezTo>
                  <a:pt x="313" y="120"/>
                  <a:pt x="310" y="120"/>
                  <a:pt x="309" y="119"/>
                </a:cubicBezTo>
                <a:cubicBezTo>
                  <a:pt x="308" y="118"/>
                  <a:pt x="306" y="118"/>
                  <a:pt x="304" y="119"/>
                </a:cubicBezTo>
                <a:cubicBezTo>
                  <a:pt x="304" y="119"/>
                  <a:pt x="303" y="119"/>
                  <a:pt x="303" y="119"/>
                </a:cubicBezTo>
                <a:cubicBezTo>
                  <a:pt x="300" y="118"/>
                  <a:pt x="300" y="118"/>
                  <a:pt x="296" y="119"/>
                </a:cubicBezTo>
                <a:cubicBezTo>
                  <a:pt x="295" y="120"/>
                  <a:pt x="293" y="120"/>
                  <a:pt x="292" y="119"/>
                </a:cubicBezTo>
                <a:cubicBezTo>
                  <a:pt x="291" y="118"/>
                  <a:pt x="290" y="118"/>
                  <a:pt x="289" y="118"/>
                </a:cubicBezTo>
                <a:cubicBezTo>
                  <a:pt x="287" y="120"/>
                  <a:pt x="285" y="119"/>
                  <a:pt x="282" y="119"/>
                </a:cubicBezTo>
                <a:cubicBezTo>
                  <a:pt x="281" y="119"/>
                  <a:pt x="282" y="118"/>
                  <a:pt x="280" y="118"/>
                </a:cubicBezTo>
                <a:cubicBezTo>
                  <a:pt x="279" y="118"/>
                  <a:pt x="278" y="119"/>
                  <a:pt x="277" y="119"/>
                </a:cubicBezTo>
                <a:cubicBezTo>
                  <a:pt x="272" y="119"/>
                  <a:pt x="266" y="119"/>
                  <a:pt x="261" y="119"/>
                </a:cubicBezTo>
                <a:cubicBezTo>
                  <a:pt x="260" y="118"/>
                  <a:pt x="259" y="119"/>
                  <a:pt x="258" y="118"/>
                </a:cubicBezTo>
                <a:cubicBezTo>
                  <a:pt x="257" y="117"/>
                  <a:pt x="256" y="118"/>
                  <a:pt x="255" y="118"/>
                </a:cubicBezTo>
                <a:cubicBezTo>
                  <a:pt x="252" y="118"/>
                  <a:pt x="249" y="119"/>
                  <a:pt x="245" y="118"/>
                </a:cubicBezTo>
                <a:cubicBezTo>
                  <a:pt x="241" y="118"/>
                  <a:pt x="237" y="118"/>
                  <a:pt x="233" y="118"/>
                </a:cubicBezTo>
                <a:cubicBezTo>
                  <a:pt x="231" y="118"/>
                  <a:pt x="229" y="119"/>
                  <a:pt x="227" y="119"/>
                </a:cubicBezTo>
                <a:cubicBezTo>
                  <a:pt x="226" y="119"/>
                  <a:pt x="224" y="119"/>
                  <a:pt x="224" y="118"/>
                </a:cubicBezTo>
                <a:cubicBezTo>
                  <a:pt x="223" y="117"/>
                  <a:pt x="222" y="117"/>
                  <a:pt x="222" y="118"/>
                </a:cubicBezTo>
                <a:cubicBezTo>
                  <a:pt x="222" y="119"/>
                  <a:pt x="220" y="119"/>
                  <a:pt x="220" y="119"/>
                </a:cubicBezTo>
                <a:cubicBezTo>
                  <a:pt x="216" y="118"/>
                  <a:pt x="213" y="118"/>
                  <a:pt x="210" y="118"/>
                </a:cubicBezTo>
                <a:cubicBezTo>
                  <a:pt x="209" y="118"/>
                  <a:pt x="209" y="118"/>
                  <a:pt x="208" y="119"/>
                </a:cubicBezTo>
                <a:cubicBezTo>
                  <a:pt x="208" y="119"/>
                  <a:pt x="207" y="119"/>
                  <a:pt x="207" y="118"/>
                </a:cubicBezTo>
                <a:cubicBezTo>
                  <a:pt x="207" y="118"/>
                  <a:pt x="206" y="118"/>
                  <a:pt x="206" y="118"/>
                </a:cubicBezTo>
                <a:cubicBezTo>
                  <a:pt x="202" y="120"/>
                  <a:pt x="199" y="119"/>
                  <a:pt x="195" y="119"/>
                </a:cubicBezTo>
                <a:cubicBezTo>
                  <a:pt x="195" y="119"/>
                  <a:pt x="194" y="119"/>
                  <a:pt x="194" y="118"/>
                </a:cubicBezTo>
                <a:cubicBezTo>
                  <a:pt x="194" y="118"/>
                  <a:pt x="193" y="118"/>
                  <a:pt x="192" y="118"/>
                </a:cubicBezTo>
                <a:cubicBezTo>
                  <a:pt x="190" y="119"/>
                  <a:pt x="187" y="118"/>
                  <a:pt x="184" y="119"/>
                </a:cubicBezTo>
                <a:cubicBezTo>
                  <a:pt x="183" y="119"/>
                  <a:pt x="182" y="118"/>
                  <a:pt x="182" y="119"/>
                </a:cubicBezTo>
                <a:cubicBezTo>
                  <a:pt x="182" y="119"/>
                  <a:pt x="181" y="120"/>
                  <a:pt x="181" y="120"/>
                </a:cubicBezTo>
                <a:cubicBezTo>
                  <a:pt x="177" y="118"/>
                  <a:pt x="173" y="120"/>
                  <a:pt x="169" y="119"/>
                </a:cubicBezTo>
                <a:cubicBezTo>
                  <a:pt x="169" y="119"/>
                  <a:pt x="168" y="119"/>
                  <a:pt x="168" y="120"/>
                </a:cubicBezTo>
                <a:cubicBezTo>
                  <a:pt x="168" y="121"/>
                  <a:pt x="167" y="120"/>
                  <a:pt x="167" y="120"/>
                </a:cubicBezTo>
                <a:cubicBezTo>
                  <a:pt x="165" y="119"/>
                  <a:pt x="165" y="119"/>
                  <a:pt x="165" y="120"/>
                </a:cubicBezTo>
                <a:cubicBezTo>
                  <a:pt x="164" y="121"/>
                  <a:pt x="164" y="120"/>
                  <a:pt x="163" y="120"/>
                </a:cubicBezTo>
                <a:cubicBezTo>
                  <a:pt x="158" y="120"/>
                  <a:pt x="152" y="120"/>
                  <a:pt x="148" y="120"/>
                </a:cubicBezTo>
                <a:cubicBezTo>
                  <a:pt x="144" y="121"/>
                  <a:pt x="141" y="121"/>
                  <a:pt x="137" y="121"/>
                </a:cubicBezTo>
                <a:cubicBezTo>
                  <a:pt x="133" y="120"/>
                  <a:pt x="129" y="120"/>
                  <a:pt x="125" y="121"/>
                </a:cubicBezTo>
                <a:cubicBezTo>
                  <a:pt x="122" y="121"/>
                  <a:pt x="118" y="121"/>
                  <a:pt x="115" y="121"/>
                </a:cubicBezTo>
                <a:cubicBezTo>
                  <a:pt x="113" y="121"/>
                  <a:pt x="112" y="121"/>
                  <a:pt x="110" y="121"/>
                </a:cubicBezTo>
                <a:cubicBezTo>
                  <a:pt x="110" y="121"/>
                  <a:pt x="108" y="121"/>
                  <a:pt x="108" y="121"/>
                </a:cubicBezTo>
                <a:cubicBezTo>
                  <a:pt x="106" y="123"/>
                  <a:pt x="103" y="122"/>
                  <a:pt x="100" y="122"/>
                </a:cubicBezTo>
                <a:cubicBezTo>
                  <a:pt x="98" y="122"/>
                  <a:pt x="97" y="121"/>
                  <a:pt x="95" y="122"/>
                </a:cubicBezTo>
                <a:cubicBezTo>
                  <a:pt x="95" y="122"/>
                  <a:pt x="94" y="122"/>
                  <a:pt x="94" y="122"/>
                </a:cubicBezTo>
                <a:cubicBezTo>
                  <a:pt x="93" y="121"/>
                  <a:pt x="92" y="121"/>
                  <a:pt x="92" y="122"/>
                </a:cubicBezTo>
                <a:cubicBezTo>
                  <a:pt x="92" y="122"/>
                  <a:pt x="91" y="122"/>
                  <a:pt x="91" y="122"/>
                </a:cubicBezTo>
                <a:cubicBezTo>
                  <a:pt x="88" y="121"/>
                  <a:pt x="84" y="123"/>
                  <a:pt x="81" y="122"/>
                </a:cubicBezTo>
                <a:cubicBezTo>
                  <a:pt x="78" y="122"/>
                  <a:pt x="76" y="121"/>
                  <a:pt x="72" y="121"/>
                </a:cubicBezTo>
                <a:cubicBezTo>
                  <a:pt x="65" y="122"/>
                  <a:pt x="58" y="123"/>
                  <a:pt x="51" y="123"/>
                </a:cubicBezTo>
                <a:cubicBezTo>
                  <a:pt x="47" y="125"/>
                  <a:pt x="42" y="124"/>
                  <a:pt x="38" y="124"/>
                </a:cubicBezTo>
                <a:cubicBezTo>
                  <a:pt x="33" y="125"/>
                  <a:pt x="28" y="125"/>
                  <a:pt x="23" y="125"/>
                </a:cubicBezTo>
                <a:cubicBezTo>
                  <a:pt x="22" y="125"/>
                  <a:pt x="19" y="123"/>
                  <a:pt x="18" y="123"/>
                </a:cubicBezTo>
                <a:cubicBezTo>
                  <a:pt x="17" y="122"/>
                  <a:pt x="15" y="122"/>
                  <a:pt x="13" y="122"/>
                </a:cubicBezTo>
                <a:cubicBezTo>
                  <a:pt x="12" y="121"/>
                  <a:pt x="11" y="121"/>
                  <a:pt x="10" y="120"/>
                </a:cubicBezTo>
              </a:path>
            </a:pathLst>
          </a:custGeom>
          <a:solidFill>
            <a:srgbClr val="FFD824"/>
          </a:solidFill>
          <a:ln w="9525">
            <a:noFill/>
            <a:round/>
            <a:headEnd/>
            <a:tailEnd/>
          </a:ln>
        </p:spPr>
        <p:txBody>
          <a:bodyPr rot="0" vert="horz" wrap="square" lIns="71993" tIns="35997" rIns="71993" bIns="35997" anchor="t" anchorCtr="0" upright="1">
            <a:noAutofit/>
          </a:bodyPr>
          <a:lstStyle/>
          <a:p>
            <a:pPr defTabSz="609630"/>
            <a:endParaRPr lang="en-US" sz="1417" dirty="0">
              <a:solidFill>
                <a:prstClr val="black"/>
              </a:solidFill>
              <a:latin typeface="Arial Regular"/>
            </a:endParaRPr>
          </a:p>
        </p:txBody>
      </p:sp>
      <p:sp>
        <p:nvSpPr>
          <p:cNvPr id="4" name="Rectángulo 3"/>
          <p:cNvSpPr/>
          <p:nvPr/>
        </p:nvSpPr>
        <p:spPr>
          <a:xfrm>
            <a:off x="1237691" y="419237"/>
            <a:ext cx="8330553" cy="648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r>
              <a:rPr lang="es-MX" sz="3200" cap="small" dirty="0">
                <a:solidFill>
                  <a:srgbClr val="FF0000"/>
                </a:solidFill>
                <a:effectLst>
                  <a:glow rad="38100">
                    <a:prstClr val="white">
                      <a:lumMod val="50000"/>
                      <a:lumOff val="50000"/>
                      <a:alpha val="20000"/>
                    </a:prstClr>
                  </a:glow>
                  <a:outerShdw blurRad="44450" dist="12700" dir="13860000" algn="tl" rotWithShape="0">
                    <a:srgbClr val="000000">
                      <a:alpha val="20000"/>
                    </a:srgbClr>
                  </a:outerShdw>
                </a:effectLst>
                <a:latin typeface="Veneer" panose="02000806000000000000" pitchFamily="50" charset="0"/>
              </a:rPr>
              <a:t>¿En qué se diferencia el Diálogo de País del Ciclo de Financiamiento 2023-2025?</a:t>
            </a:r>
            <a:endParaRPr lang="es-SV" sz="3200" dirty="0">
              <a:solidFill>
                <a:srgbClr val="FF0000"/>
              </a:solidFill>
              <a:latin typeface="Veneer" panose="02000806000000000000" pitchFamily="50" charset="0"/>
              <a:cs typeface="Calibri" panose="020F0502020204030204" pitchFamily="34" charset="0"/>
            </a:endParaRPr>
          </a:p>
        </p:txBody>
      </p:sp>
      <p:sp>
        <p:nvSpPr>
          <p:cNvPr id="5" name="AutoShape 2">
            <a:extLst>
              <a:ext uri="{FF2B5EF4-FFF2-40B4-BE49-F238E27FC236}">
                <a16:creationId xmlns:a16="http://schemas.microsoft.com/office/drawing/2014/main" id="{BFEFC786-9C2B-466B-8A2D-1B5107D4321A}"/>
              </a:ext>
            </a:extLst>
          </p:cNvPr>
          <p:cNvSpPr>
            <a:spLocks noChangeAspect="1" noChangeArrowheads="1"/>
          </p:cNvSpPr>
          <p:nvPr/>
        </p:nvSpPr>
        <p:spPr bwMode="auto">
          <a:xfrm>
            <a:off x="6158763" y="3574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609630"/>
            <a:endParaRPr lang="es-SV">
              <a:solidFill>
                <a:prstClr val="black"/>
              </a:solidFill>
              <a:latin typeface="Calibri"/>
            </a:endParaRPr>
          </a:p>
        </p:txBody>
      </p:sp>
      <p:sp>
        <p:nvSpPr>
          <p:cNvPr id="2" name="CuadroTexto 1">
            <a:extLst>
              <a:ext uri="{FF2B5EF4-FFF2-40B4-BE49-F238E27FC236}">
                <a16:creationId xmlns:a16="http://schemas.microsoft.com/office/drawing/2014/main" id="{4F954D55-6D82-047A-4A92-AF3F25D3574D}"/>
              </a:ext>
            </a:extLst>
          </p:cNvPr>
          <p:cNvSpPr txBox="1"/>
          <p:nvPr/>
        </p:nvSpPr>
        <p:spPr>
          <a:xfrm>
            <a:off x="1237691" y="1503123"/>
            <a:ext cx="9842144" cy="5098960"/>
          </a:xfrm>
          <a:prstGeom prst="rect">
            <a:avLst/>
          </a:prstGeom>
          <a:noFill/>
        </p:spPr>
        <p:txBody>
          <a:bodyPr wrap="square" rtlCol="0">
            <a:spAutoFit/>
          </a:bodyPr>
          <a:lstStyle/>
          <a:p>
            <a:pPr algn="just" defTabSz="609630"/>
            <a:r>
              <a:rPr lang="es-MX" sz="2400" dirty="0">
                <a:solidFill>
                  <a:prstClr val="black"/>
                </a:solidFill>
                <a:latin typeface="Arial" panose="020B0604020202020204" pitchFamily="34" charset="0"/>
                <a:cs typeface="Arial" panose="020B0604020202020204" pitchFamily="34" charset="0"/>
              </a:rPr>
              <a:t>La asociación del Fondo Mundial ha desarrollado su nueva Estrategia 2023-2028, que describe la forma de trabajar juntos para alcanzar los objetivos mundiales de acabar con el sida, la tuberculosis y la malaria para 2030. </a:t>
            </a:r>
          </a:p>
          <a:p>
            <a:pPr marL="304815" indent="-304815" algn="just" defTabSz="609630">
              <a:buFont typeface="Arial" panose="020B0604020202020204" pitchFamily="34" charset="0"/>
              <a:buChar char="•"/>
            </a:pPr>
            <a:endParaRPr lang="es-MX" sz="2400" dirty="0">
              <a:solidFill>
                <a:prstClr val="black"/>
              </a:solidFill>
              <a:latin typeface="Arial" panose="020B0604020202020204" pitchFamily="34" charset="0"/>
              <a:cs typeface="Arial" panose="020B0604020202020204" pitchFamily="34" charset="0"/>
            </a:endParaRPr>
          </a:p>
          <a:p>
            <a:pPr algn="just" defTabSz="609630"/>
            <a:r>
              <a:rPr lang="es-MX" sz="2400" dirty="0">
                <a:solidFill>
                  <a:prstClr val="black"/>
                </a:solidFill>
                <a:latin typeface="Arial" panose="020B0604020202020204" pitchFamily="34" charset="0"/>
                <a:cs typeface="Arial" panose="020B0604020202020204" pitchFamily="34" charset="0"/>
              </a:rPr>
              <a:t>Para garantizar que los programas de los países estén en el buen camino para alcanzar sus objetivos nacionales y mundiales, es necesario prestar atención al Diálogo de País. </a:t>
            </a:r>
          </a:p>
          <a:p>
            <a:pPr algn="just" defTabSz="609630"/>
            <a:endParaRPr lang="es-MX" sz="2400" dirty="0">
              <a:solidFill>
                <a:prstClr val="black"/>
              </a:solidFill>
              <a:latin typeface="Arial" panose="020B0604020202020204" pitchFamily="34" charset="0"/>
              <a:cs typeface="Arial" panose="020B0604020202020204" pitchFamily="34" charset="0"/>
            </a:endParaRPr>
          </a:p>
          <a:p>
            <a:pPr algn="just" defTabSz="609630"/>
            <a:r>
              <a:rPr lang="es-MX" sz="2400" dirty="0">
                <a:solidFill>
                  <a:prstClr val="black"/>
                </a:solidFill>
                <a:latin typeface="Arial" panose="020B0604020202020204" pitchFamily="34" charset="0"/>
                <a:cs typeface="Arial" panose="020B0604020202020204" pitchFamily="34" charset="0"/>
              </a:rPr>
              <a:t>El Fondo Mundial sigue exigiendo un Diálogo de País transparente e inclusivo; sin embargo, a continuación se indican algunas de las formas en que han evolucionado las expectativas del Diálogo de País.</a:t>
            </a:r>
            <a:endParaRPr lang="es-SV" sz="2400" dirty="0">
              <a:solidFill>
                <a:prstClr val="black"/>
              </a:solidFill>
              <a:latin typeface="Arial" panose="020B0604020202020204" pitchFamily="34" charset="0"/>
              <a:cs typeface="Arial" panose="020B0604020202020204" pitchFamily="34" charset="0"/>
            </a:endParaRPr>
          </a:p>
          <a:p>
            <a:pPr marL="304815" indent="-304815" defTabSz="609630">
              <a:buFont typeface="Arial" panose="020B0604020202020204" pitchFamily="34" charset="0"/>
              <a:buChar char="•"/>
            </a:pPr>
            <a:endParaRPr lang="es-SV" sz="1867" dirty="0">
              <a:solidFill>
                <a:prstClr val="black"/>
              </a:solidFill>
              <a:latin typeface="Calibri"/>
            </a:endParaRPr>
          </a:p>
          <a:p>
            <a:pPr marL="304815" indent="-304815" defTabSz="609630">
              <a:buFont typeface="Arial" panose="020B0604020202020204" pitchFamily="34" charset="0"/>
              <a:buChar char="•"/>
            </a:pPr>
            <a:endParaRPr lang="es-SV" sz="1867" b="1" dirty="0">
              <a:solidFill>
                <a:prstClr val="black"/>
              </a:solidFill>
              <a:latin typeface="Calibri"/>
            </a:endParaRPr>
          </a:p>
        </p:txBody>
      </p:sp>
      <p:sp>
        <p:nvSpPr>
          <p:cNvPr id="3" name="Rectángulo 2">
            <a:extLst>
              <a:ext uri="{FF2B5EF4-FFF2-40B4-BE49-F238E27FC236}">
                <a16:creationId xmlns:a16="http://schemas.microsoft.com/office/drawing/2014/main" id="{BC802524-57EC-9F8E-D249-8540D27B3922}"/>
              </a:ext>
            </a:extLst>
          </p:cNvPr>
          <p:cNvSpPr/>
          <p:nvPr/>
        </p:nvSpPr>
        <p:spPr>
          <a:xfrm>
            <a:off x="7490564" y="5999967"/>
            <a:ext cx="4701436" cy="844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6" name="Imagen 5">
            <a:extLst>
              <a:ext uri="{FF2B5EF4-FFF2-40B4-BE49-F238E27FC236}">
                <a16:creationId xmlns:a16="http://schemas.microsoft.com/office/drawing/2014/main" id="{75B6240A-CF99-0303-A1B9-DA1AD52DFEC3}"/>
              </a:ext>
            </a:extLst>
          </p:cNvPr>
          <p:cNvPicPr>
            <a:picLocks noChangeAspect="1"/>
          </p:cNvPicPr>
          <p:nvPr/>
        </p:nvPicPr>
        <p:blipFill>
          <a:blip r:embed="rId3"/>
          <a:stretch>
            <a:fillRect/>
          </a:stretch>
        </p:blipFill>
        <p:spPr>
          <a:xfrm>
            <a:off x="10432355" y="145968"/>
            <a:ext cx="1702114" cy="664524"/>
          </a:xfrm>
          <a:prstGeom prst="rect">
            <a:avLst/>
          </a:prstGeom>
        </p:spPr>
      </p:pic>
    </p:spTree>
    <p:extLst>
      <p:ext uri="{BB962C8B-B14F-4D97-AF65-F5344CB8AC3E}">
        <p14:creationId xmlns:p14="http://schemas.microsoft.com/office/powerpoint/2010/main" val="38388317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96046F0B-9915-473C-9F18-704D46467941}"/>
              </a:ext>
            </a:extLst>
          </p:cNvPr>
          <p:cNvSpPr txBox="1"/>
          <p:nvPr/>
        </p:nvSpPr>
        <p:spPr>
          <a:xfrm>
            <a:off x="1049867" y="219598"/>
            <a:ext cx="10687021" cy="2561180"/>
          </a:xfrm>
          <a:prstGeom prst="rect">
            <a:avLst/>
          </a:prstGeom>
          <a:noFill/>
        </p:spPr>
        <p:txBody>
          <a:bodyPr wrap="square" rtlCol="0">
            <a:spAutoFit/>
          </a:bodyPr>
          <a:lstStyle/>
          <a:p>
            <a:pPr algn="ctr" defTabSz="609630"/>
            <a:r>
              <a:rPr lang="es-MX" sz="3200" dirty="0">
                <a:solidFill>
                  <a:prstClr val="black"/>
                </a:solidFill>
                <a:latin typeface="Arial Black" panose="020B0A04020102020204" pitchFamily="34" charset="0"/>
              </a:rPr>
              <a:t>¿En qué se diferencia el Diálogo de País del Ciclo de Financiamiento 2023-2025?</a:t>
            </a:r>
          </a:p>
          <a:p>
            <a:pPr algn="ctr" defTabSz="609630"/>
            <a:endParaRPr lang="es-MX" sz="3200" dirty="0">
              <a:solidFill>
                <a:prstClr val="black"/>
              </a:solidFill>
              <a:latin typeface="Arial Black" panose="020B0A04020102020204" pitchFamily="34" charset="0"/>
            </a:endParaRPr>
          </a:p>
          <a:p>
            <a:pPr algn="ctr" defTabSz="609630"/>
            <a:endParaRPr lang="es-MX" sz="3200" dirty="0">
              <a:solidFill>
                <a:prstClr val="black"/>
              </a:solidFill>
              <a:latin typeface="Arial Black" panose="020B0A04020102020204" pitchFamily="34" charset="0"/>
            </a:endParaRPr>
          </a:p>
          <a:p>
            <a:pPr algn="ctr" defTabSz="609630"/>
            <a:r>
              <a:rPr lang="es-SV" sz="3200" dirty="0">
                <a:solidFill>
                  <a:prstClr val="black"/>
                </a:solidFill>
                <a:latin typeface="Arial Black" panose="020B0A04020102020204" pitchFamily="34" charset="0"/>
              </a:rPr>
              <a:t> </a:t>
            </a:r>
          </a:p>
        </p:txBody>
      </p:sp>
      <p:sp>
        <p:nvSpPr>
          <p:cNvPr id="7" name="CuadroTexto 6">
            <a:extLst>
              <a:ext uri="{FF2B5EF4-FFF2-40B4-BE49-F238E27FC236}">
                <a16:creationId xmlns:a16="http://schemas.microsoft.com/office/drawing/2014/main" id="{2954AB09-367A-4B1B-9E4B-3485382A3FA4}"/>
              </a:ext>
            </a:extLst>
          </p:cNvPr>
          <p:cNvSpPr txBox="1"/>
          <p:nvPr/>
        </p:nvSpPr>
        <p:spPr>
          <a:xfrm>
            <a:off x="1203560" y="1500188"/>
            <a:ext cx="10579257" cy="7828618"/>
          </a:xfrm>
          <a:prstGeom prst="rect">
            <a:avLst/>
          </a:prstGeom>
          <a:noFill/>
        </p:spPr>
        <p:txBody>
          <a:bodyPr wrap="square" rtlCol="0">
            <a:spAutoFit/>
          </a:bodyPr>
          <a:lstStyle/>
          <a:p>
            <a:pPr marL="342900" indent="-342900" algn="just" defTabSz="609630">
              <a:buFont typeface="Arial" panose="020B0604020202020204" pitchFamily="34" charset="0"/>
              <a:buChar char="•"/>
            </a:pPr>
            <a:r>
              <a:rPr lang="es-MX" sz="2000" b="1" dirty="0">
                <a:solidFill>
                  <a:prstClr val="black"/>
                </a:solidFill>
                <a:latin typeface="Calibri"/>
              </a:rPr>
              <a:t>Necesidad de una mayor alineación en la priorización de las deficiencias programáticas</a:t>
            </a:r>
            <a:r>
              <a:rPr lang="es-MX" sz="2000" dirty="0">
                <a:solidFill>
                  <a:prstClr val="black"/>
                </a:solidFill>
                <a:latin typeface="Calibri"/>
              </a:rPr>
              <a:t>: </a:t>
            </a:r>
          </a:p>
          <a:p>
            <a:pPr algn="just" defTabSz="609630"/>
            <a:r>
              <a:rPr lang="es-MX" sz="2000" dirty="0">
                <a:solidFill>
                  <a:prstClr val="black"/>
                </a:solidFill>
                <a:latin typeface="Calibri"/>
              </a:rPr>
              <a:t>El debate sobre las carencias programáticas y el establecimiento de prioridades siempre ha sido una expectativa del Diálogo de País.</a:t>
            </a:r>
          </a:p>
          <a:p>
            <a:pPr algn="just" defTabSz="609630"/>
            <a:endParaRPr lang="es-MX" sz="2000" dirty="0">
              <a:solidFill>
                <a:prstClr val="black"/>
              </a:solidFill>
              <a:latin typeface="Calibri"/>
            </a:endParaRPr>
          </a:p>
          <a:p>
            <a:pPr algn="just" defTabSz="609630"/>
            <a:r>
              <a:rPr lang="es-MX" sz="2000" dirty="0">
                <a:solidFill>
                  <a:prstClr val="black"/>
                </a:solidFill>
                <a:latin typeface="Calibri"/>
              </a:rPr>
              <a:t>Las estrategias nacionales del sector  salud, los planes estratégicos nacionales y otros marcos estratégicos desarrollados a nivel nacional, también serán importantes a la hora de priorizar las inversiones. Asimismo, los solicitantes deberán tener muy en cuenta las distintas dimensiones de la rentabilidad a la hora de priorizar su solicitud.</a:t>
            </a:r>
          </a:p>
          <a:p>
            <a:pPr algn="just" defTabSz="609630"/>
            <a:endParaRPr lang="es-MX" sz="2000" dirty="0">
              <a:solidFill>
                <a:prstClr val="black"/>
              </a:solidFill>
              <a:latin typeface="Calibri"/>
            </a:endParaRPr>
          </a:p>
          <a:p>
            <a:pPr marL="342900" indent="-342900" algn="just" defTabSz="609630">
              <a:buFont typeface="Arial" panose="020B0604020202020204" pitchFamily="34" charset="0"/>
              <a:buChar char="•"/>
            </a:pPr>
            <a:r>
              <a:rPr lang="es-MX" sz="2000" b="1" dirty="0">
                <a:solidFill>
                  <a:prstClr val="black"/>
                </a:solidFill>
                <a:latin typeface="Calibri"/>
              </a:rPr>
              <a:t>Narrativa del diálogo con el país que se espera con cada solicitud de financiación</a:t>
            </a:r>
          </a:p>
          <a:p>
            <a:pPr algn="just" defTabSz="609630"/>
            <a:r>
              <a:rPr lang="es-MX" sz="2000" dirty="0">
                <a:solidFill>
                  <a:prstClr val="black"/>
                </a:solidFill>
                <a:latin typeface="Calibri"/>
              </a:rPr>
              <a:t>Este es el Requisito de Elegibilidad 1 del MCP-ES. Las expectativas relacionadas con la demostración del cumplimiento de los Requisitos de Elegibilidad del MCP-ES en la presentación de la Solicitud de Financiamiento no han cambiado.</a:t>
            </a:r>
          </a:p>
          <a:p>
            <a:pPr defTabSz="609630"/>
            <a:endParaRPr lang="es-MX" sz="1867" dirty="0">
              <a:solidFill>
                <a:prstClr val="black"/>
              </a:solidFill>
              <a:latin typeface="Calibri"/>
            </a:endParaRPr>
          </a:p>
          <a:p>
            <a:pPr defTabSz="609630"/>
            <a:endParaRPr lang="es-MX" sz="1867" dirty="0">
              <a:solidFill>
                <a:prstClr val="black"/>
              </a:solidFill>
              <a:latin typeface="Calibri"/>
            </a:endParaRPr>
          </a:p>
          <a:p>
            <a:pPr marL="342900" indent="-342900" defTabSz="609630">
              <a:buFont typeface="Arial" panose="020B0604020202020204" pitchFamily="34" charset="0"/>
              <a:buChar char="•"/>
            </a:pPr>
            <a:endParaRPr lang="es-MX" sz="1867" dirty="0">
              <a:solidFill>
                <a:prstClr val="black"/>
              </a:solidFill>
              <a:latin typeface="Calibri"/>
            </a:endParaRPr>
          </a:p>
          <a:p>
            <a:pPr marL="342900" indent="-342900" defTabSz="609630">
              <a:buFont typeface="Arial" panose="020B0604020202020204" pitchFamily="34" charset="0"/>
              <a:buChar char="•"/>
            </a:pPr>
            <a:endParaRPr lang="es-MX" sz="1867" dirty="0">
              <a:solidFill>
                <a:prstClr val="black"/>
              </a:solidFill>
              <a:latin typeface="Calibri"/>
            </a:endParaRPr>
          </a:p>
          <a:p>
            <a:pPr marL="342900" indent="-342900" defTabSz="609630">
              <a:buFont typeface="Arial" panose="020B0604020202020204" pitchFamily="34" charset="0"/>
              <a:buChar char="•"/>
            </a:pPr>
            <a:endParaRPr lang="es-MX" sz="1867" dirty="0">
              <a:solidFill>
                <a:prstClr val="black"/>
              </a:solidFill>
              <a:latin typeface="Calibri"/>
            </a:endParaRPr>
          </a:p>
          <a:p>
            <a:pPr marL="342900" indent="-342900" defTabSz="609630">
              <a:buFont typeface="Arial" panose="020B0604020202020204" pitchFamily="34" charset="0"/>
              <a:buChar char="•"/>
            </a:pPr>
            <a:endParaRPr lang="es-MX" sz="1867" dirty="0">
              <a:solidFill>
                <a:prstClr val="black"/>
              </a:solidFill>
              <a:latin typeface="Calibri"/>
            </a:endParaRPr>
          </a:p>
          <a:p>
            <a:pPr marL="342900" indent="-342900" defTabSz="609630">
              <a:buFont typeface="Arial" panose="020B0604020202020204" pitchFamily="34" charset="0"/>
              <a:buChar char="•"/>
            </a:pPr>
            <a:endParaRPr lang="es-MX" sz="1867" dirty="0">
              <a:solidFill>
                <a:prstClr val="black"/>
              </a:solidFill>
              <a:latin typeface="Calibri"/>
            </a:endParaRPr>
          </a:p>
          <a:p>
            <a:pPr marL="342900" indent="-342900" defTabSz="609630">
              <a:buFont typeface="Arial" panose="020B0604020202020204" pitchFamily="34" charset="0"/>
              <a:buChar char="•"/>
            </a:pPr>
            <a:endParaRPr lang="es-MX" sz="1867" dirty="0">
              <a:solidFill>
                <a:prstClr val="black"/>
              </a:solidFill>
              <a:latin typeface="Calibri"/>
            </a:endParaRPr>
          </a:p>
          <a:p>
            <a:pPr marL="342900" indent="-342900" defTabSz="609630">
              <a:buFont typeface="Arial" panose="020B0604020202020204" pitchFamily="34" charset="0"/>
              <a:buChar char="•"/>
            </a:pPr>
            <a:endParaRPr lang="es-MX" sz="1867" dirty="0">
              <a:solidFill>
                <a:prstClr val="black"/>
              </a:solidFill>
              <a:latin typeface="Calibri"/>
            </a:endParaRPr>
          </a:p>
          <a:p>
            <a:pPr marL="342900" indent="-342900" defTabSz="609630">
              <a:buFont typeface="Arial" panose="020B0604020202020204" pitchFamily="34" charset="0"/>
              <a:buChar char="•"/>
            </a:pPr>
            <a:endParaRPr lang="es-MX" sz="1867" dirty="0">
              <a:solidFill>
                <a:prstClr val="black"/>
              </a:solidFill>
              <a:latin typeface="Calibri"/>
            </a:endParaRPr>
          </a:p>
          <a:p>
            <a:pPr marL="342900" indent="-342900" defTabSz="609630">
              <a:buFont typeface="Arial" panose="020B0604020202020204" pitchFamily="34" charset="0"/>
              <a:buChar char="•"/>
            </a:pPr>
            <a:endParaRPr lang="es-MX" sz="1867" dirty="0">
              <a:solidFill>
                <a:prstClr val="black"/>
              </a:solidFill>
              <a:latin typeface="Calibri"/>
            </a:endParaRPr>
          </a:p>
          <a:p>
            <a:pPr marL="342900" indent="-342900" defTabSz="609630">
              <a:buFont typeface="Arial" panose="020B0604020202020204" pitchFamily="34" charset="0"/>
              <a:buChar char="•"/>
            </a:pPr>
            <a:endParaRPr lang="es-MX" sz="1867" dirty="0">
              <a:solidFill>
                <a:prstClr val="black"/>
              </a:solidFill>
              <a:latin typeface="Calibri"/>
            </a:endParaRPr>
          </a:p>
          <a:p>
            <a:pPr defTabSz="609630"/>
            <a:endParaRPr lang="es-SV" sz="1867" dirty="0">
              <a:solidFill>
                <a:prstClr val="black"/>
              </a:solidFill>
              <a:latin typeface="Calibri"/>
            </a:endParaRPr>
          </a:p>
        </p:txBody>
      </p:sp>
      <p:sp>
        <p:nvSpPr>
          <p:cNvPr id="2" name="Rectángulo 1">
            <a:extLst>
              <a:ext uri="{FF2B5EF4-FFF2-40B4-BE49-F238E27FC236}">
                <a16:creationId xmlns:a16="http://schemas.microsoft.com/office/drawing/2014/main" id="{F10B254D-4C87-7163-987C-88623694531A}"/>
              </a:ext>
            </a:extLst>
          </p:cNvPr>
          <p:cNvSpPr/>
          <p:nvPr/>
        </p:nvSpPr>
        <p:spPr>
          <a:xfrm>
            <a:off x="7427934" y="5874707"/>
            <a:ext cx="4672208" cy="889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3" name="Imagen 2">
            <a:extLst>
              <a:ext uri="{FF2B5EF4-FFF2-40B4-BE49-F238E27FC236}">
                <a16:creationId xmlns:a16="http://schemas.microsoft.com/office/drawing/2014/main" id="{EE95E431-2ACA-F107-E063-6E4F22F5E126}"/>
              </a:ext>
            </a:extLst>
          </p:cNvPr>
          <p:cNvPicPr>
            <a:picLocks noChangeAspect="1"/>
          </p:cNvPicPr>
          <p:nvPr/>
        </p:nvPicPr>
        <p:blipFill>
          <a:blip r:embed="rId3"/>
          <a:stretch>
            <a:fillRect/>
          </a:stretch>
        </p:blipFill>
        <p:spPr>
          <a:xfrm>
            <a:off x="9521721" y="5815494"/>
            <a:ext cx="2670279" cy="104250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96046F0B-9915-473C-9F18-704D46467941}"/>
              </a:ext>
            </a:extLst>
          </p:cNvPr>
          <p:cNvSpPr txBox="1"/>
          <p:nvPr/>
        </p:nvSpPr>
        <p:spPr>
          <a:xfrm>
            <a:off x="544010" y="219598"/>
            <a:ext cx="10637134" cy="2554545"/>
          </a:xfrm>
          <a:prstGeom prst="rect">
            <a:avLst/>
          </a:prstGeom>
          <a:noFill/>
        </p:spPr>
        <p:txBody>
          <a:bodyPr wrap="square" rtlCol="0">
            <a:spAutoFit/>
          </a:bodyPr>
          <a:lstStyle/>
          <a:p>
            <a:pPr algn="ctr" defTabSz="609630"/>
            <a:r>
              <a:rPr lang="es-MX" sz="3200" dirty="0">
                <a:solidFill>
                  <a:prstClr val="black"/>
                </a:solidFill>
                <a:latin typeface="Arial Black" panose="020B0A04020102020204" pitchFamily="34" charset="0"/>
              </a:rPr>
              <a:t>Prioridades de la sociedad civil y las comunidades más afectadas por las tres enfermedades presentadas con cada Solicitud de Financiamiento</a:t>
            </a:r>
          </a:p>
          <a:p>
            <a:pPr algn="ctr" defTabSz="609630"/>
            <a:r>
              <a:rPr lang="es-SV" sz="3200" dirty="0">
                <a:solidFill>
                  <a:prstClr val="black"/>
                </a:solidFill>
                <a:latin typeface="Arial Black" panose="020B0A04020102020204" pitchFamily="34" charset="0"/>
              </a:rPr>
              <a:t> </a:t>
            </a:r>
          </a:p>
        </p:txBody>
      </p:sp>
      <p:sp>
        <p:nvSpPr>
          <p:cNvPr id="7" name="CuadroTexto 6">
            <a:extLst>
              <a:ext uri="{FF2B5EF4-FFF2-40B4-BE49-F238E27FC236}">
                <a16:creationId xmlns:a16="http://schemas.microsoft.com/office/drawing/2014/main" id="{2954AB09-367A-4B1B-9E4B-3485382A3FA4}"/>
              </a:ext>
            </a:extLst>
          </p:cNvPr>
          <p:cNvSpPr txBox="1"/>
          <p:nvPr/>
        </p:nvSpPr>
        <p:spPr>
          <a:xfrm>
            <a:off x="1618808" y="2314162"/>
            <a:ext cx="9913064" cy="7171194"/>
          </a:xfrm>
          <a:prstGeom prst="rect">
            <a:avLst/>
          </a:prstGeom>
          <a:noFill/>
        </p:spPr>
        <p:txBody>
          <a:bodyPr wrap="square" rtlCol="0">
            <a:spAutoFit/>
          </a:bodyPr>
          <a:lstStyle/>
          <a:p>
            <a:pPr defTabSz="609630"/>
            <a:r>
              <a:rPr lang="es-MX" sz="2400" b="1" dirty="0">
                <a:solidFill>
                  <a:prstClr val="black"/>
                </a:solidFill>
                <a:latin typeface="Calibri"/>
              </a:rPr>
              <a:t>Hay tres razones principales por las que se solicita:</a:t>
            </a:r>
          </a:p>
          <a:p>
            <a:pPr marL="342900" indent="-342900" defTabSz="609630">
              <a:buFont typeface="Arial" panose="020B0604020202020204" pitchFamily="34" charset="0"/>
              <a:buChar char="•"/>
            </a:pPr>
            <a:endParaRPr lang="es-MX" sz="2400" b="1" dirty="0">
              <a:solidFill>
                <a:prstClr val="black"/>
              </a:solidFill>
              <a:latin typeface="Calibri"/>
            </a:endParaRPr>
          </a:p>
          <a:p>
            <a:pPr marL="342900" indent="-342900" defTabSz="609630">
              <a:buFont typeface="Arial" panose="020B0604020202020204" pitchFamily="34" charset="0"/>
              <a:buChar char="•"/>
            </a:pPr>
            <a:r>
              <a:rPr lang="es-MX" sz="2400" dirty="0">
                <a:solidFill>
                  <a:prstClr val="black"/>
                </a:solidFill>
                <a:latin typeface="Calibri"/>
              </a:rPr>
              <a:t>Acordar prioridades es un ejercicio importante y útil para la sociedad civil y los grupos comunitarios.</a:t>
            </a:r>
          </a:p>
          <a:p>
            <a:pPr marL="342900" indent="-342900" defTabSz="609630">
              <a:buFont typeface="Arial" panose="020B0604020202020204" pitchFamily="34" charset="0"/>
              <a:buChar char="•"/>
            </a:pPr>
            <a:r>
              <a:rPr lang="es-MX" sz="2400" dirty="0">
                <a:solidFill>
                  <a:prstClr val="black"/>
                </a:solidFill>
                <a:latin typeface="Calibri"/>
              </a:rPr>
              <a:t>El anexo será un aporte valioso para el MCP al considerar la priorización general para la Solicitud de Financiamiento.</a:t>
            </a:r>
          </a:p>
          <a:p>
            <a:pPr marL="342900" indent="-342900" defTabSz="609630">
              <a:buFont typeface="Arial" panose="020B0604020202020204" pitchFamily="34" charset="0"/>
              <a:buChar char="•"/>
            </a:pPr>
            <a:r>
              <a:rPr lang="es-MX" sz="2400" dirty="0">
                <a:solidFill>
                  <a:prstClr val="black"/>
                </a:solidFill>
                <a:latin typeface="Calibri"/>
              </a:rPr>
              <a:t>El anexo permite al Fondo Mundial evaluar si las prioridades de la sociedad civil y de la comunidad se incluyen en la Solicitud de Financiamiento final y se reflejan en la concesión de subvenciones, así como si se aplican en las subvenciones finales.</a:t>
            </a:r>
          </a:p>
          <a:p>
            <a:pPr marL="342900" indent="-342900" defTabSz="609630">
              <a:buFont typeface="Arial" panose="020B0604020202020204" pitchFamily="34" charset="0"/>
              <a:buChar char="•"/>
            </a:pPr>
            <a:endParaRPr lang="es-MX" sz="2000" dirty="0">
              <a:solidFill>
                <a:prstClr val="black"/>
              </a:solidFill>
              <a:latin typeface="Calibri"/>
            </a:endParaRPr>
          </a:p>
          <a:p>
            <a:pPr marL="342900" indent="-342900" defTabSz="609630">
              <a:buFont typeface="Arial" panose="020B0604020202020204" pitchFamily="34" charset="0"/>
              <a:buChar char="•"/>
            </a:pPr>
            <a:endParaRPr lang="es-MX" sz="2000" dirty="0">
              <a:solidFill>
                <a:prstClr val="black"/>
              </a:solidFill>
              <a:latin typeface="Calibri"/>
            </a:endParaRPr>
          </a:p>
          <a:p>
            <a:pPr marL="342900" indent="-342900" defTabSz="609630">
              <a:buFont typeface="Arial" panose="020B0604020202020204" pitchFamily="34" charset="0"/>
              <a:buChar char="•"/>
            </a:pPr>
            <a:endParaRPr lang="es-MX" sz="2000" dirty="0">
              <a:solidFill>
                <a:prstClr val="black"/>
              </a:solidFill>
              <a:latin typeface="Calibri"/>
            </a:endParaRPr>
          </a:p>
          <a:p>
            <a:pPr marL="342900" indent="-342900" defTabSz="609630">
              <a:buFont typeface="Arial" panose="020B0604020202020204" pitchFamily="34" charset="0"/>
              <a:buChar char="•"/>
            </a:pPr>
            <a:endParaRPr lang="es-MX" sz="2000" dirty="0">
              <a:solidFill>
                <a:prstClr val="black"/>
              </a:solidFill>
              <a:latin typeface="Calibri"/>
            </a:endParaRPr>
          </a:p>
          <a:p>
            <a:pPr marL="342900" indent="-342900" defTabSz="609630">
              <a:buFont typeface="Arial" panose="020B0604020202020204" pitchFamily="34" charset="0"/>
              <a:buChar char="•"/>
            </a:pPr>
            <a:endParaRPr lang="es-MX" sz="2000" dirty="0">
              <a:solidFill>
                <a:prstClr val="black"/>
              </a:solidFill>
              <a:latin typeface="Calibri"/>
            </a:endParaRPr>
          </a:p>
          <a:p>
            <a:pPr marL="342900" indent="-342900" defTabSz="609630">
              <a:buFont typeface="Arial" panose="020B0604020202020204" pitchFamily="34" charset="0"/>
              <a:buChar char="•"/>
            </a:pPr>
            <a:endParaRPr lang="es-MX" sz="2000" dirty="0">
              <a:solidFill>
                <a:prstClr val="black"/>
              </a:solidFill>
              <a:latin typeface="Calibri"/>
            </a:endParaRPr>
          </a:p>
          <a:p>
            <a:pPr marL="342900" indent="-342900" defTabSz="609630">
              <a:buFont typeface="Arial" panose="020B0604020202020204" pitchFamily="34" charset="0"/>
              <a:buChar char="•"/>
            </a:pPr>
            <a:endParaRPr lang="es-MX" sz="2000" dirty="0">
              <a:solidFill>
                <a:prstClr val="black"/>
              </a:solidFill>
              <a:latin typeface="Calibri"/>
            </a:endParaRPr>
          </a:p>
          <a:p>
            <a:pPr marL="342900" indent="-342900" defTabSz="609630">
              <a:buFont typeface="Arial" panose="020B0604020202020204" pitchFamily="34" charset="0"/>
              <a:buChar char="•"/>
            </a:pPr>
            <a:endParaRPr lang="es-MX" sz="2000" dirty="0">
              <a:solidFill>
                <a:prstClr val="black"/>
              </a:solidFill>
              <a:latin typeface="Calibri"/>
            </a:endParaRPr>
          </a:p>
          <a:p>
            <a:pPr marL="342900" indent="-342900" defTabSz="609630">
              <a:buFont typeface="Arial" panose="020B0604020202020204" pitchFamily="34" charset="0"/>
              <a:buChar char="•"/>
            </a:pPr>
            <a:endParaRPr lang="es-MX" sz="2000" dirty="0">
              <a:solidFill>
                <a:prstClr val="black"/>
              </a:solidFill>
              <a:latin typeface="Calibri"/>
            </a:endParaRPr>
          </a:p>
          <a:p>
            <a:pPr marL="342900" indent="-342900" defTabSz="609630">
              <a:buFont typeface="Arial" panose="020B0604020202020204" pitchFamily="34" charset="0"/>
              <a:buChar char="•"/>
            </a:pPr>
            <a:endParaRPr lang="es-MX" sz="2000" dirty="0">
              <a:solidFill>
                <a:prstClr val="black"/>
              </a:solidFill>
              <a:latin typeface="Calibri"/>
            </a:endParaRPr>
          </a:p>
          <a:p>
            <a:pPr defTabSz="609630"/>
            <a:endParaRPr lang="es-SV" sz="2000" dirty="0">
              <a:solidFill>
                <a:prstClr val="black"/>
              </a:solidFill>
              <a:latin typeface="Calibri"/>
            </a:endParaRPr>
          </a:p>
        </p:txBody>
      </p:sp>
      <p:sp>
        <p:nvSpPr>
          <p:cNvPr id="2" name="Rectángulo 1">
            <a:extLst>
              <a:ext uri="{FF2B5EF4-FFF2-40B4-BE49-F238E27FC236}">
                <a16:creationId xmlns:a16="http://schemas.microsoft.com/office/drawing/2014/main" id="{E51229C0-FAC6-FB76-DA5D-D8DAFA9CF149}"/>
              </a:ext>
            </a:extLst>
          </p:cNvPr>
          <p:cNvSpPr/>
          <p:nvPr/>
        </p:nvSpPr>
        <p:spPr>
          <a:xfrm>
            <a:off x="7352779" y="5899759"/>
            <a:ext cx="4839222" cy="864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3" name="Imagen 2">
            <a:extLst>
              <a:ext uri="{FF2B5EF4-FFF2-40B4-BE49-F238E27FC236}">
                <a16:creationId xmlns:a16="http://schemas.microsoft.com/office/drawing/2014/main" id="{A19BAECB-53F4-6EAC-E11E-CEE454A15E40}"/>
              </a:ext>
            </a:extLst>
          </p:cNvPr>
          <p:cNvPicPr>
            <a:picLocks noChangeAspect="1"/>
          </p:cNvPicPr>
          <p:nvPr/>
        </p:nvPicPr>
        <p:blipFill>
          <a:blip r:embed="rId3"/>
          <a:stretch>
            <a:fillRect/>
          </a:stretch>
        </p:blipFill>
        <p:spPr>
          <a:xfrm>
            <a:off x="9521721" y="5821471"/>
            <a:ext cx="2670279" cy="1042506"/>
          </a:xfrm>
          <a:prstGeom prst="rect">
            <a:avLst/>
          </a:prstGeom>
        </p:spPr>
      </p:pic>
    </p:spTree>
    <p:extLst>
      <p:ext uri="{BB962C8B-B14F-4D97-AF65-F5344CB8AC3E}">
        <p14:creationId xmlns:p14="http://schemas.microsoft.com/office/powerpoint/2010/main" val="29710819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96046F0B-9915-473C-9F18-704D46467941}"/>
              </a:ext>
            </a:extLst>
          </p:cNvPr>
          <p:cNvSpPr txBox="1"/>
          <p:nvPr/>
        </p:nvSpPr>
        <p:spPr>
          <a:xfrm>
            <a:off x="922382" y="581578"/>
            <a:ext cx="10637134" cy="584775"/>
          </a:xfrm>
          <a:prstGeom prst="rect">
            <a:avLst/>
          </a:prstGeom>
          <a:noFill/>
        </p:spPr>
        <p:txBody>
          <a:bodyPr wrap="square" rtlCol="0">
            <a:spAutoFit/>
          </a:bodyPr>
          <a:lstStyle/>
          <a:p>
            <a:pPr algn="ctr" defTabSz="609630"/>
            <a:r>
              <a:rPr lang="es-MX" sz="3200" dirty="0">
                <a:solidFill>
                  <a:prstClr val="black"/>
                </a:solidFill>
                <a:latin typeface="Arial Black" panose="020B0A04020102020204" pitchFamily="34" charset="0"/>
              </a:rPr>
              <a:t>¿Quién debe participar en el Diálogo de País? </a:t>
            </a:r>
            <a:r>
              <a:rPr lang="es-SV" sz="3200" dirty="0">
                <a:solidFill>
                  <a:prstClr val="black"/>
                </a:solidFill>
                <a:latin typeface="Arial Black" panose="020B0A04020102020204" pitchFamily="34" charset="0"/>
              </a:rPr>
              <a:t> </a:t>
            </a:r>
          </a:p>
        </p:txBody>
      </p:sp>
      <p:sp>
        <p:nvSpPr>
          <p:cNvPr id="7" name="CuadroTexto 6">
            <a:extLst>
              <a:ext uri="{FF2B5EF4-FFF2-40B4-BE49-F238E27FC236}">
                <a16:creationId xmlns:a16="http://schemas.microsoft.com/office/drawing/2014/main" id="{2954AB09-367A-4B1B-9E4B-3485382A3FA4}"/>
              </a:ext>
            </a:extLst>
          </p:cNvPr>
          <p:cNvSpPr txBox="1"/>
          <p:nvPr/>
        </p:nvSpPr>
        <p:spPr>
          <a:xfrm>
            <a:off x="1172530" y="1370941"/>
            <a:ext cx="7082122" cy="1938992"/>
          </a:xfrm>
          <a:prstGeom prst="rect">
            <a:avLst/>
          </a:prstGeom>
          <a:noFill/>
        </p:spPr>
        <p:txBody>
          <a:bodyPr wrap="square" rtlCol="0">
            <a:spAutoFit/>
          </a:bodyPr>
          <a:lstStyle/>
          <a:p>
            <a:pPr marL="342900" indent="-342900" defTabSz="609630">
              <a:buFont typeface="Wingdings" panose="05000000000000000000" pitchFamily="2" charset="2"/>
              <a:buChar char="§"/>
            </a:pPr>
            <a:r>
              <a:rPr lang="es-MX" sz="2400" b="1" dirty="0">
                <a:solidFill>
                  <a:prstClr val="black"/>
                </a:solidFill>
                <a:latin typeface="Calibri"/>
              </a:rPr>
              <a:t>Organizaciones de la sociedad civil y comunitarias</a:t>
            </a:r>
          </a:p>
          <a:p>
            <a:pPr defTabSz="609630"/>
            <a:r>
              <a:rPr lang="es-MX" sz="2400" b="1" dirty="0">
                <a:solidFill>
                  <a:prstClr val="black"/>
                </a:solidFill>
                <a:latin typeface="Calibri"/>
              </a:rPr>
              <a:t> </a:t>
            </a:r>
          </a:p>
          <a:p>
            <a:pPr marL="342900" indent="-342900" defTabSz="609630">
              <a:buFont typeface="Wingdings" panose="05000000000000000000" pitchFamily="2" charset="2"/>
              <a:buChar char="§"/>
            </a:pPr>
            <a:r>
              <a:rPr lang="es-MX" sz="2400" b="1" dirty="0">
                <a:solidFill>
                  <a:prstClr val="black"/>
                </a:solidFill>
                <a:latin typeface="Calibri"/>
              </a:rPr>
              <a:t>Grupos de mujeres</a:t>
            </a:r>
          </a:p>
          <a:p>
            <a:pPr defTabSz="609630"/>
            <a:endParaRPr lang="es-MX" sz="2400" b="1" dirty="0">
              <a:solidFill>
                <a:prstClr val="black"/>
              </a:solidFill>
              <a:latin typeface="Calibri"/>
            </a:endParaRPr>
          </a:p>
          <a:p>
            <a:pPr defTabSz="609630"/>
            <a:endParaRPr lang="es-SV" sz="2400" dirty="0">
              <a:solidFill>
                <a:prstClr val="black"/>
              </a:solidFill>
              <a:latin typeface="Calibri"/>
            </a:endParaRPr>
          </a:p>
        </p:txBody>
      </p:sp>
      <p:sp>
        <p:nvSpPr>
          <p:cNvPr id="2" name="CuadroTexto 1">
            <a:extLst>
              <a:ext uri="{FF2B5EF4-FFF2-40B4-BE49-F238E27FC236}">
                <a16:creationId xmlns:a16="http://schemas.microsoft.com/office/drawing/2014/main" id="{70C87A29-309C-5F4D-0985-E564828DCE90}"/>
              </a:ext>
            </a:extLst>
          </p:cNvPr>
          <p:cNvSpPr txBox="1"/>
          <p:nvPr/>
        </p:nvSpPr>
        <p:spPr>
          <a:xfrm>
            <a:off x="1172530" y="2777647"/>
            <a:ext cx="7720949" cy="3785652"/>
          </a:xfrm>
          <a:prstGeom prst="rect">
            <a:avLst/>
          </a:prstGeom>
          <a:noFill/>
        </p:spPr>
        <p:txBody>
          <a:bodyPr wrap="square" rtlCol="0">
            <a:spAutoFit/>
          </a:bodyPr>
          <a:lstStyle/>
          <a:p>
            <a:pPr marL="342900" indent="-342900" defTabSz="609630">
              <a:buFont typeface="Wingdings" panose="05000000000000000000" pitchFamily="2" charset="2"/>
              <a:buChar char="§"/>
            </a:pPr>
            <a:r>
              <a:rPr lang="es-MX" sz="2400" b="1" dirty="0">
                <a:solidFill>
                  <a:prstClr val="black"/>
                </a:solidFill>
                <a:latin typeface="Calibri"/>
              </a:rPr>
              <a:t>Personas que viven con el VIH</a:t>
            </a:r>
          </a:p>
          <a:p>
            <a:pPr marL="342900" indent="-342900" defTabSz="609630">
              <a:buFont typeface="Wingdings" panose="05000000000000000000" pitchFamily="2" charset="2"/>
              <a:buChar char="§"/>
            </a:pPr>
            <a:endParaRPr lang="es-MX" sz="2400" b="1" dirty="0">
              <a:solidFill>
                <a:prstClr val="black"/>
              </a:solidFill>
              <a:latin typeface="Calibri"/>
            </a:endParaRPr>
          </a:p>
          <a:p>
            <a:pPr marL="342900" indent="-342900" defTabSz="609630">
              <a:buFont typeface="Wingdings" panose="05000000000000000000" pitchFamily="2" charset="2"/>
              <a:buChar char="§"/>
            </a:pPr>
            <a:r>
              <a:rPr lang="es-MX" sz="2400" b="1" dirty="0">
                <a:solidFill>
                  <a:prstClr val="black"/>
                </a:solidFill>
                <a:latin typeface="Calibri"/>
              </a:rPr>
              <a:t>Personas afectadas  de tuberculosis</a:t>
            </a:r>
          </a:p>
          <a:p>
            <a:pPr marL="342900" indent="-342900" defTabSz="609630">
              <a:buFont typeface="Wingdings" panose="05000000000000000000" pitchFamily="2" charset="2"/>
              <a:buChar char="§"/>
            </a:pPr>
            <a:endParaRPr lang="es-MX" sz="2400" b="1" dirty="0">
              <a:solidFill>
                <a:prstClr val="black"/>
              </a:solidFill>
              <a:latin typeface="Calibri"/>
            </a:endParaRPr>
          </a:p>
          <a:p>
            <a:pPr marL="342900" indent="-342900" defTabSz="609630">
              <a:buFont typeface="Wingdings" panose="05000000000000000000" pitchFamily="2" charset="2"/>
              <a:buChar char="§"/>
            </a:pPr>
            <a:r>
              <a:rPr lang="es-MX" sz="2400" b="1" dirty="0">
                <a:solidFill>
                  <a:prstClr val="black"/>
                </a:solidFill>
                <a:latin typeface="Calibri"/>
              </a:rPr>
              <a:t>Trabajadores sexuales</a:t>
            </a:r>
          </a:p>
          <a:p>
            <a:pPr marL="342900" indent="-342900" defTabSz="609630">
              <a:buFont typeface="Wingdings" panose="05000000000000000000" pitchFamily="2" charset="2"/>
              <a:buChar char="§"/>
            </a:pPr>
            <a:endParaRPr lang="es-MX" sz="2400" b="1" dirty="0">
              <a:solidFill>
                <a:prstClr val="black"/>
              </a:solidFill>
              <a:latin typeface="Calibri"/>
            </a:endParaRPr>
          </a:p>
          <a:p>
            <a:pPr marL="342900" indent="-342900" defTabSz="609630">
              <a:buFont typeface="Wingdings" panose="05000000000000000000" pitchFamily="2" charset="2"/>
              <a:buChar char="§"/>
            </a:pPr>
            <a:r>
              <a:rPr lang="es-MX" sz="2400" b="1" dirty="0">
                <a:solidFill>
                  <a:prstClr val="black"/>
                </a:solidFill>
                <a:latin typeface="Calibri"/>
              </a:rPr>
              <a:t>Mujeres embarazadas</a:t>
            </a:r>
          </a:p>
          <a:p>
            <a:pPr marL="342900" indent="-342900" defTabSz="609630">
              <a:buFont typeface="Wingdings" panose="05000000000000000000" pitchFamily="2" charset="2"/>
              <a:buChar char="§"/>
            </a:pPr>
            <a:endParaRPr lang="es-MX" sz="2400" b="1" dirty="0">
              <a:solidFill>
                <a:prstClr val="black"/>
              </a:solidFill>
              <a:latin typeface="Calibri"/>
            </a:endParaRPr>
          </a:p>
          <a:p>
            <a:pPr marL="342900" indent="-342900" defTabSz="609630">
              <a:buFont typeface="Wingdings" panose="05000000000000000000" pitchFamily="2" charset="2"/>
              <a:buChar char="§"/>
            </a:pPr>
            <a:r>
              <a:rPr lang="es-MX" sz="2400" b="1" dirty="0">
                <a:solidFill>
                  <a:prstClr val="black"/>
                </a:solidFill>
                <a:latin typeface="Calibri"/>
              </a:rPr>
              <a:t>Adolescentes y mujeres jóvenes</a:t>
            </a:r>
          </a:p>
          <a:p>
            <a:pPr defTabSz="609630"/>
            <a:endParaRPr lang="es-SV" sz="2400" dirty="0">
              <a:solidFill>
                <a:prstClr val="black"/>
              </a:solidFill>
              <a:latin typeface="Calibri"/>
            </a:endParaRPr>
          </a:p>
        </p:txBody>
      </p:sp>
      <p:sp>
        <p:nvSpPr>
          <p:cNvPr id="3" name="Rectángulo 2">
            <a:extLst>
              <a:ext uri="{FF2B5EF4-FFF2-40B4-BE49-F238E27FC236}">
                <a16:creationId xmlns:a16="http://schemas.microsoft.com/office/drawing/2014/main" id="{859F782E-F1DD-41F0-F814-A89B6D38EE10}"/>
              </a:ext>
            </a:extLst>
          </p:cNvPr>
          <p:cNvSpPr/>
          <p:nvPr/>
        </p:nvSpPr>
        <p:spPr>
          <a:xfrm>
            <a:off x="7528142" y="5947746"/>
            <a:ext cx="4572000" cy="816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4" name="Imagen 3">
            <a:extLst>
              <a:ext uri="{FF2B5EF4-FFF2-40B4-BE49-F238E27FC236}">
                <a16:creationId xmlns:a16="http://schemas.microsoft.com/office/drawing/2014/main" id="{73D88A18-049F-31C1-6A87-132F59C55C55}"/>
              </a:ext>
            </a:extLst>
          </p:cNvPr>
          <p:cNvPicPr>
            <a:picLocks noChangeAspect="1"/>
          </p:cNvPicPr>
          <p:nvPr/>
        </p:nvPicPr>
        <p:blipFill>
          <a:blip r:embed="rId3"/>
          <a:stretch>
            <a:fillRect/>
          </a:stretch>
        </p:blipFill>
        <p:spPr>
          <a:xfrm>
            <a:off x="9429863" y="5815494"/>
            <a:ext cx="2670279" cy="1042506"/>
          </a:xfrm>
          <a:prstGeom prst="rect">
            <a:avLst/>
          </a:prstGeom>
        </p:spPr>
      </p:pic>
    </p:spTree>
    <p:extLst>
      <p:ext uri="{BB962C8B-B14F-4D97-AF65-F5344CB8AC3E}">
        <p14:creationId xmlns:p14="http://schemas.microsoft.com/office/powerpoint/2010/main" val="3581932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mph" presetSubtype="0" fill="hold" grpId="0" nodeType="clickEffect">
                                  <p:stCondLst>
                                    <p:cond delay="0"/>
                                  </p:stCondLst>
                                  <p:childTnLst>
                                    <p:animClr clrSpc="hsl" dir="cw">
                                      <p:cBhvr override="childStyle">
                                        <p:cTn id="11" dur="500" fill="hold"/>
                                        <p:tgtEl>
                                          <p:spTgt spid="2"/>
                                        </p:tgtEl>
                                        <p:attrNameLst>
                                          <p:attrName>style.color</p:attrName>
                                        </p:attrNameLst>
                                      </p:cBhvr>
                                      <p:by>
                                        <p:hsl h="0" s="-12549" l="-25098"/>
                                      </p:by>
                                    </p:animClr>
                                    <p:animClr clrSpc="hsl" dir="cw">
                                      <p:cBhvr>
                                        <p:cTn id="12" dur="500" fill="hold"/>
                                        <p:tgtEl>
                                          <p:spTgt spid="2"/>
                                        </p:tgtEl>
                                        <p:attrNameLst>
                                          <p:attrName>fillcolor</p:attrName>
                                        </p:attrNameLst>
                                      </p:cBhvr>
                                      <p:by>
                                        <p:hsl h="0" s="-12549" l="-25098"/>
                                      </p:by>
                                    </p:animClr>
                                    <p:animClr clrSpc="hsl" dir="cw">
                                      <p:cBhvr>
                                        <p:cTn id="13" dur="500" fill="hold"/>
                                        <p:tgtEl>
                                          <p:spTgt spid="2"/>
                                        </p:tgtEl>
                                        <p:attrNameLst>
                                          <p:attrName>stroke.color</p:attrName>
                                        </p:attrNameLst>
                                      </p:cBhvr>
                                      <p:by>
                                        <p:hsl h="0" s="-12549" l="-25098"/>
                                      </p:by>
                                    </p:animClr>
                                    <p:set>
                                      <p:cBhvr>
                                        <p:cTn id="14"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96046F0B-9915-473C-9F18-704D46467941}"/>
              </a:ext>
            </a:extLst>
          </p:cNvPr>
          <p:cNvSpPr txBox="1"/>
          <p:nvPr/>
        </p:nvSpPr>
        <p:spPr>
          <a:xfrm>
            <a:off x="544010" y="219598"/>
            <a:ext cx="10637134" cy="584775"/>
          </a:xfrm>
          <a:prstGeom prst="rect">
            <a:avLst/>
          </a:prstGeom>
          <a:noFill/>
        </p:spPr>
        <p:txBody>
          <a:bodyPr wrap="square" rtlCol="0">
            <a:spAutoFit/>
          </a:bodyPr>
          <a:lstStyle/>
          <a:p>
            <a:pPr algn="ctr" defTabSz="609630"/>
            <a:r>
              <a:rPr lang="es-MX" sz="3200" dirty="0">
                <a:solidFill>
                  <a:prstClr val="black"/>
                </a:solidFill>
                <a:latin typeface="Arial Black" panose="020B0A04020102020204" pitchFamily="34" charset="0"/>
              </a:rPr>
              <a:t>¿Quién debe participar en el Diálogo de País? </a:t>
            </a:r>
            <a:r>
              <a:rPr lang="es-SV" sz="3200" dirty="0">
                <a:solidFill>
                  <a:prstClr val="black"/>
                </a:solidFill>
                <a:latin typeface="Arial Black" panose="020B0A04020102020204" pitchFamily="34" charset="0"/>
              </a:rPr>
              <a:t> </a:t>
            </a:r>
          </a:p>
        </p:txBody>
      </p:sp>
      <p:sp>
        <p:nvSpPr>
          <p:cNvPr id="7" name="CuadroTexto 6">
            <a:extLst>
              <a:ext uri="{FF2B5EF4-FFF2-40B4-BE49-F238E27FC236}">
                <a16:creationId xmlns:a16="http://schemas.microsoft.com/office/drawing/2014/main" id="{2954AB09-367A-4B1B-9E4B-3485382A3FA4}"/>
              </a:ext>
            </a:extLst>
          </p:cNvPr>
          <p:cNvSpPr txBox="1"/>
          <p:nvPr/>
        </p:nvSpPr>
        <p:spPr>
          <a:xfrm>
            <a:off x="1441249" y="804373"/>
            <a:ext cx="10637134" cy="5632311"/>
          </a:xfrm>
          <a:prstGeom prst="rect">
            <a:avLst/>
          </a:prstGeom>
          <a:noFill/>
        </p:spPr>
        <p:txBody>
          <a:bodyPr wrap="square" rtlCol="0">
            <a:spAutoFit/>
          </a:bodyPr>
          <a:lstStyle/>
          <a:p>
            <a:pPr defTabSz="609630"/>
            <a:r>
              <a:rPr lang="es-MX" sz="2000" b="1" dirty="0">
                <a:solidFill>
                  <a:schemeClr val="tx2">
                    <a:lumMod val="60000"/>
                    <a:lumOff val="40000"/>
                  </a:schemeClr>
                </a:solidFill>
                <a:latin typeface="Calibri"/>
              </a:rPr>
              <a:t>Sector académico </a:t>
            </a:r>
          </a:p>
          <a:p>
            <a:pPr defTabSz="609630"/>
            <a:r>
              <a:rPr lang="es-MX" sz="2000" dirty="0">
                <a:solidFill>
                  <a:prstClr val="black"/>
                </a:solidFill>
                <a:latin typeface="Calibri"/>
              </a:rPr>
              <a:t>•	Organismos de acreditación profesional</a:t>
            </a:r>
          </a:p>
          <a:p>
            <a:pPr defTabSz="609630"/>
            <a:r>
              <a:rPr lang="es-MX" sz="2000" dirty="0">
                <a:solidFill>
                  <a:prstClr val="black"/>
                </a:solidFill>
                <a:latin typeface="Calibri"/>
              </a:rPr>
              <a:t>•	Expertos en género</a:t>
            </a:r>
          </a:p>
          <a:p>
            <a:pPr defTabSz="609630"/>
            <a:r>
              <a:rPr lang="es-MX" sz="2000" dirty="0">
                <a:solidFill>
                  <a:prstClr val="black"/>
                </a:solidFill>
                <a:latin typeface="Calibri"/>
              </a:rPr>
              <a:t>•	Expertos en VIH y tuberculosis </a:t>
            </a:r>
          </a:p>
          <a:p>
            <a:pPr defTabSz="609630"/>
            <a:endParaRPr lang="es-MX" sz="2000" b="1" dirty="0">
              <a:solidFill>
                <a:prstClr val="black"/>
              </a:solidFill>
              <a:latin typeface="Calibri"/>
            </a:endParaRPr>
          </a:p>
          <a:p>
            <a:pPr defTabSz="609630"/>
            <a:r>
              <a:rPr lang="es-MX" sz="2000" b="1" dirty="0">
                <a:solidFill>
                  <a:schemeClr val="tx2">
                    <a:lumMod val="60000"/>
                    <a:lumOff val="40000"/>
                  </a:schemeClr>
                </a:solidFill>
                <a:latin typeface="Calibri"/>
              </a:rPr>
              <a:t>Gobiernos</a:t>
            </a:r>
            <a:r>
              <a:rPr lang="es-MX" sz="2000" dirty="0">
                <a:solidFill>
                  <a:prstClr val="black"/>
                </a:solidFill>
                <a:latin typeface="Calibri"/>
              </a:rPr>
              <a:t> </a:t>
            </a:r>
          </a:p>
          <a:p>
            <a:pPr defTabSz="609630"/>
            <a:r>
              <a:rPr lang="es-MX" sz="2000" dirty="0">
                <a:solidFill>
                  <a:prstClr val="black"/>
                </a:solidFill>
                <a:latin typeface="Calibri"/>
              </a:rPr>
              <a:t>•	Departamentos del Ministerio de Salud (atención primaria, recursos humanos para la salud, salud reproductiva, materna, neonatal, infantil y adolescente, emergencias, información sanitaria, planificación y laboratorios).</a:t>
            </a:r>
          </a:p>
          <a:p>
            <a:pPr defTabSz="609630"/>
            <a:r>
              <a:rPr lang="es-MX" sz="2000" dirty="0">
                <a:solidFill>
                  <a:prstClr val="black"/>
                </a:solidFill>
                <a:latin typeface="Calibri"/>
              </a:rPr>
              <a:t>•	Departamentos de finanzas y Centros Penales. </a:t>
            </a:r>
          </a:p>
          <a:p>
            <a:pPr defTabSz="609630"/>
            <a:endParaRPr lang="es-MX" sz="2000" dirty="0">
              <a:solidFill>
                <a:prstClr val="black"/>
              </a:solidFill>
              <a:latin typeface="Calibri"/>
            </a:endParaRPr>
          </a:p>
          <a:p>
            <a:pPr defTabSz="609630"/>
            <a:r>
              <a:rPr lang="es-MX" sz="2000" b="1" dirty="0">
                <a:solidFill>
                  <a:schemeClr val="accent1"/>
                </a:solidFill>
                <a:latin typeface="Calibri"/>
              </a:rPr>
              <a:t>Otros que el país estime conveniente</a:t>
            </a:r>
          </a:p>
          <a:p>
            <a:pPr defTabSz="609630"/>
            <a:endParaRPr lang="es-MX" sz="2000" dirty="0">
              <a:solidFill>
                <a:prstClr val="black"/>
              </a:solidFill>
              <a:latin typeface="Calibri"/>
            </a:endParaRPr>
          </a:p>
          <a:p>
            <a:pPr algn="just" defTabSz="609630"/>
            <a:r>
              <a:rPr lang="es-MX" sz="2000" b="1" dirty="0"/>
              <a:t>Nota: </a:t>
            </a:r>
            <a:r>
              <a:rPr lang="es-MX" sz="2000" dirty="0"/>
              <a:t>Se espera que los representantes de la sociedad civil en el MCP organicen este debate de priorización. La Iniciativa Estratégica de Participación Comunitaria del Fondo Mundial, los asociados técnicos y los MCP ofrecen apoyo para organizar estos debates. Se pueden presentar hasta 20 prioridades por solicitud de financiamiento.</a:t>
            </a:r>
            <a:endParaRPr lang="es-SV" sz="2000" dirty="0"/>
          </a:p>
          <a:p>
            <a:pPr defTabSz="609630"/>
            <a:endParaRPr lang="es-SV" sz="2000" dirty="0">
              <a:solidFill>
                <a:prstClr val="black"/>
              </a:solidFill>
              <a:latin typeface="Calibri"/>
            </a:endParaRPr>
          </a:p>
        </p:txBody>
      </p:sp>
      <p:sp>
        <p:nvSpPr>
          <p:cNvPr id="2" name="Rectángulo 1">
            <a:extLst>
              <a:ext uri="{FF2B5EF4-FFF2-40B4-BE49-F238E27FC236}">
                <a16:creationId xmlns:a16="http://schemas.microsoft.com/office/drawing/2014/main" id="{FE4FFD1B-DCE3-3BC7-4023-78DDD1C206A0}"/>
              </a:ext>
            </a:extLst>
          </p:cNvPr>
          <p:cNvSpPr/>
          <p:nvPr/>
        </p:nvSpPr>
        <p:spPr>
          <a:xfrm>
            <a:off x="7302674" y="5849655"/>
            <a:ext cx="4889326" cy="10083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3" name="Imagen 2">
            <a:extLst>
              <a:ext uri="{FF2B5EF4-FFF2-40B4-BE49-F238E27FC236}">
                <a16:creationId xmlns:a16="http://schemas.microsoft.com/office/drawing/2014/main" id="{1EC4724A-7983-F9EB-8FDA-5F4C761D0D71}"/>
              </a:ext>
            </a:extLst>
          </p:cNvPr>
          <p:cNvPicPr>
            <a:picLocks noChangeAspect="1"/>
          </p:cNvPicPr>
          <p:nvPr/>
        </p:nvPicPr>
        <p:blipFill>
          <a:blip r:embed="rId3"/>
          <a:stretch>
            <a:fillRect/>
          </a:stretch>
        </p:blipFill>
        <p:spPr>
          <a:xfrm>
            <a:off x="9521721" y="5815494"/>
            <a:ext cx="2670279" cy="1042506"/>
          </a:xfrm>
          <a:prstGeom prst="rect">
            <a:avLst/>
          </a:prstGeom>
        </p:spPr>
      </p:pic>
    </p:spTree>
    <p:extLst>
      <p:ext uri="{BB962C8B-B14F-4D97-AF65-F5344CB8AC3E}">
        <p14:creationId xmlns:p14="http://schemas.microsoft.com/office/powerpoint/2010/main" val="42568911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96046F0B-9915-473C-9F18-704D46467941}"/>
              </a:ext>
            </a:extLst>
          </p:cNvPr>
          <p:cNvSpPr txBox="1"/>
          <p:nvPr/>
        </p:nvSpPr>
        <p:spPr>
          <a:xfrm>
            <a:off x="544010" y="219598"/>
            <a:ext cx="10637134" cy="584775"/>
          </a:xfrm>
          <a:prstGeom prst="rect">
            <a:avLst/>
          </a:prstGeom>
          <a:noFill/>
        </p:spPr>
        <p:txBody>
          <a:bodyPr wrap="square" rtlCol="0">
            <a:spAutoFit/>
          </a:bodyPr>
          <a:lstStyle/>
          <a:p>
            <a:pPr algn="ctr" defTabSz="609630"/>
            <a:r>
              <a:rPr lang="es-MX" sz="3200" dirty="0">
                <a:solidFill>
                  <a:prstClr val="black"/>
                </a:solidFill>
                <a:latin typeface="Arial Black" panose="020B0A04020102020204" pitchFamily="34" charset="0"/>
              </a:rPr>
              <a:t>¿Quién debe participar en el Diálogo de País? </a:t>
            </a:r>
            <a:r>
              <a:rPr lang="es-SV" sz="3200" dirty="0">
                <a:solidFill>
                  <a:prstClr val="black"/>
                </a:solidFill>
                <a:latin typeface="Arial Black" panose="020B0A04020102020204" pitchFamily="34" charset="0"/>
              </a:rPr>
              <a:t> </a:t>
            </a:r>
          </a:p>
        </p:txBody>
      </p:sp>
      <p:sp>
        <p:nvSpPr>
          <p:cNvPr id="7" name="CuadroTexto 6">
            <a:extLst>
              <a:ext uri="{FF2B5EF4-FFF2-40B4-BE49-F238E27FC236}">
                <a16:creationId xmlns:a16="http://schemas.microsoft.com/office/drawing/2014/main" id="{2954AB09-367A-4B1B-9E4B-3485382A3FA4}"/>
              </a:ext>
            </a:extLst>
          </p:cNvPr>
          <p:cNvSpPr txBox="1"/>
          <p:nvPr/>
        </p:nvSpPr>
        <p:spPr>
          <a:xfrm>
            <a:off x="1177447" y="1006091"/>
            <a:ext cx="4918553" cy="5324535"/>
          </a:xfrm>
          <a:prstGeom prst="rect">
            <a:avLst/>
          </a:prstGeom>
          <a:noFill/>
        </p:spPr>
        <p:txBody>
          <a:bodyPr wrap="square" rtlCol="0">
            <a:spAutoFit/>
          </a:bodyPr>
          <a:lstStyle/>
          <a:p>
            <a:pPr defTabSz="609630"/>
            <a:r>
              <a:rPr lang="es-MX" sz="2000" b="1" dirty="0">
                <a:solidFill>
                  <a:schemeClr val="tx2">
                    <a:lumMod val="60000"/>
                    <a:lumOff val="40000"/>
                  </a:schemeClr>
                </a:solidFill>
                <a:latin typeface="Calibri"/>
              </a:rPr>
              <a:t>El Fondo Mundial</a:t>
            </a:r>
          </a:p>
          <a:p>
            <a:pPr defTabSz="609630"/>
            <a:endParaRPr lang="es-MX" sz="2000" b="1" dirty="0">
              <a:solidFill>
                <a:schemeClr val="tx2">
                  <a:lumMod val="60000"/>
                  <a:lumOff val="40000"/>
                </a:schemeClr>
              </a:solidFill>
              <a:latin typeface="Calibri"/>
            </a:endParaRPr>
          </a:p>
          <a:p>
            <a:pPr defTabSz="609630"/>
            <a:r>
              <a:rPr lang="es-MX" sz="2000" dirty="0">
                <a:solidFill>
                  <a:prstClr val="black"/>
                </a:solidFill>
                <a:latin typeface="Calibri"/>
              </a:rPr>
              <a:t>•	Equipo del Gerente de Portafolio con sede en Ginebra </a:t>
            </a:r>
          </a:p>
          <a:p>
            <a:pPr defTabSz="609630"/>
            <a:endParaRPr lang="es-MX" sz="2000" dirty="0">
              <a:solidFill>
                <a:prstClr val="black"/>
              </a:solidFill>
              <a:latin typeface="Calibri"/>
            </a:endParaRPr>
          </a:p>
          <a:p>
            <a:pPr defTabSz="609630"/>
            <a:r>
              <a:rPr lang="es-MX" sz="2000" dirty="0">
                <a:solidFill>
                  <a:prstClr val="black"/>
                </a:solidFill>
                <a:latin typeface="Calibri"/>
              </a:rPr>
              <a:t>•	Expertos técnicos en las tres enfermedades y en los diferentes pilares del RSSH</a:t>
            </a:r>
          </a:p>
          <a:p>
            <a:pPr defTabSz="609630"/>
            <a:endParaRPr lang="es-MX" sz="2000" dirty="0">
              <a:solidFill>
                <a:prstClr val="black"/>
              </a:solidFill>
              <a:latin typeface="Calibri"/>
            </a:endParaRPr>
          </a:p>
          <a:p>
            <a:pPr defTabSz="609630"/>
            <a:r>
              <a:rPr lang="es-MX" sz="2000" dirty="0">
                <a:solidFill>
                  <a:prstClr val="black"/>
                </a:solidFill>
                <a:latin typeface="Calibri"/>
              </a:rPr>
              <a:t>•	Especialistas en financiación sanitaria</a:t>
            </a:r>
          </a:p>
          <a:p>
            <a:pPr defTabSz="609630"/>
            <a:endParaRPr lang="es-MX" sz="2000" dirty="0">
              <a:solidFill>
                <a:prstClr val="black"/>
              </a:solidFill>
              <a:latin typeface="Calibri"/>
            </a:endParaRPr>
          </a:p>
          <a:p>
            <a:pPr defTabSz="609630"/>
            <a:r>
              <a:rPr lang="es-MX" sz="2000" dirty="0">
                <a:solidFill>
                  <a:prstClr val="black"/>
                </a:solidFill>
                <a:latin typeface="Calibri"/>
              </a:rPr>
              <a:t>•	Especialistas en cadena de suministro y adquisiciones</a:t>
            </a:r>
          </a:p>
          <a:p>
            <a:pPr defTabSz="609630"/>
            <a:endParaRPr lang="es-MX" sz="2000" dirty="0">
              <a:solidFill>
                <a:prstClr val="black"/>
              </a:solidFill>
              <a:latin typeface="Calibri"/>
            </a:endParaRPr>
          </a:p>
          <a:p>
            <a:pPr defTabSz="609630"/>
            <a:r>
              <a:rPr lang="es-MX" sz="2000" dirty="0">
                <a:solidFill>
                  <a:prstClr val="black"/>
                </a:solidFill>
                <a:latin typeface="Calibri"/>
              </a:rPr>
              <a:t>•	Especialistas en comunidad, derechos humanos y género</a:t>
            </a:r>
          </a:p>
          <a:p>
            <a:pPr defTabSz="609630"/>
            <a:endParaRPr lang="es-SV" sz="2000" dirty="0">
              <a:solidFill>
                <a:prstClr val="black"/>
              </a:solidFill>
              <a:latin typeface="Calibri"/>
            </a:endParaRPr>
          </a:p>
        </p:txBody>
      </p:sp>
      <p:sp>
        <p:nvSpPr>
          <p:cNvPr id="2" name="Rectángulo 1">
            <a:extLst>
              <a:ext uri="{FF2B5EF4-FFF2-40B4-BE49-F238E27FC236}">
                <a16:creationId xmlns:a16="http://schemas.microsoft.com/office/drawing/2014/main" id="{05F425D2-5181-01EF-6905-02C46845EDC4}"/>
              </a:ext>
            </a:extLst>
          </p:cNvPr>
          <p:cNvSpPr/>
          <p:nvPr/>
        </p:nvSpPr>
        <p:spPr>
          <a:xfrm>
            <a:off x="7452986" y="5686816"/>
            <a:ext cx="4739014" cy="1171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3" name="Imagen 2">
            <a:extLst>
              <a:ext uri="{FF2B5EF4-FFF2-40B4-BE49-F238E27FC236}">
                <a16:creationId xmlns:a16="http://schemas.microsoft.com/office/drawing/2014/main" id="{548D1255-5F62-D177-77C1-4AC4F797D8D2}"/>
              </a:ext>
            </a:extLst>
          </p:cNvPr>
          <p:cNvPicPr>
            <a:picLocks noChangeAspect="1"/>
          </p:cNvPicPr>
          <p:nvPr/>
        </p:nvPicPr>
        <p:blipFill>
          <a:blip r:embed="rId3"/>
          <a:stretch>
            <a:fillRect/>
          </a:stretch>
        </p:blipFill>
        <p:spPr>
          <a:xfrm>
            <a:off x="9521721" y="5751155"/>
            <a:ext cx="2670279" cy="1042506"/>
          </a:xfrm>
          <a:prstGeom prst="rect">
            <a:avLst/>
          </a:prstGeom>
        </p:spPr>
      </p:pic>
      <p:sp>
        <p:nvSpPr>
          <p:cNvPr id="4" name="CuadroTexto 3">
            <a:extLst>
              <a:ext uri="{FF2B5EF4-FFF2-40B4-BE49-F238E27FC236}">
                <a16:creationId xmlns:a16="http://schemas.microsoft.com/office/drawing/2014/main" id="{3C50E1F3-0A78-D5B4-C06E-DB0EBB8E5F58}"/>
              </a:ext>
            </a:extLst>
          </p:cNvPr>
          <p:cNvSpPr txBox="1"/>
          <p:nvPr/>
        </p:nvSpPr>
        <p:spPr>
          <a:xfrm>
            <a:off x="6676373" y="2144602"/>
            <a:ext cx="5260931" cy="3477875"/>
          </a:xfrm>
          <a:prstGeom prst="rect">
            <a:avLst/>
          </a:prstGeom>
          <a:noFill/>
        </p:spPr>
        <p:txBody>
          <a:bodyPr wrap="square" rtlCol="0">
            <a:spAutoFit/>
          </a:bodyPr>
          <a:lstStyle/>
          <a:p>
            <a:pPr defTabSz="609630"/>
            <a:r>
              <a:rPr lang="es-MX" sz="2000" b="1" dirty="0">
                <a:solidFill>
                  <a:schemeClr val="tx2">
                    <a:lumMod val="60000"/>
                    <a:lumOff val="40000"/>
                  </a:schemeClr>
                </a:solidFill>
                <a:latin typeface="Calibri"/>
              </a:rPr>
              <a:t>Socios técnicos</a:t>
            </a:r>
          </a:p>
          <a:p>
            <a:pPr defTabSz="609630"/>
            <a:r>
              <a:rPr lang="es-MX" sz="2000" dirty="0">
                <a:solidFill>
                  <a:prstClr val="black"/>
                </a:solidFill>
                <a:latin typeface="Calibri"/>
              </a:rPr>
              <a:t>•	Organización Mundial de la Salud (OMS)</a:t>
            </a:r>
          </a:p>
          <a:p>
            <a:pPr defTabSz="609630"/>
            <a:r>
              <a:rPr lang="es-MX" sz="2000" dirty="0">
                <a:solidFill>
                  <a:prstClr val="black"/>
                </a:solidFill>
                <a:latin typeface="Calibri"/>
              </a:rPr>
              <a:t>•	ONUSIDA</a:t>
            </a:r>
          </a:p>
          <a:p>
            <a:pPr defTabSz="609630"/>
            <a:r>
              <a:rPr lang="es-MX" sz="2000" dirty="0">
                <a:solidFill>
                  <a:prstClr val="black"/>
                </a:solidFill>
                <a:latin typeface="Calibri"/>
              </a:rPr>
              <a:t>•	Stop TB Asociación</a:t>
            </a:r>
          </a:p>
          <a:p>
            <a:pPr defTabSz="609630"/>
            <a:endParaRPr lang="es-MX" sz="2000" dirty="0">
              <a:solidFill>
                <a:prstClr val="black"/>
              </a:solidFill>
              <a:latin typeface="Calibri"/>
            </a:endParaRPr>
          </a:p>
          <a:p>
            <a:pPr defTabSz="609630"/>
            <a:r>
              <a:rPr lang="es-MX" sz="2000" b="1" dirty="0">
                <a:solidFill>
                  <a:schemeClr val="tx2">
                    <a:lumMod val="60000"/>
                    <a:lumOff val="40000"/>
                  </a:schemeClr>
                </a:solidFill>
                <a:latin typeface="Calibri"/>
              </a:rPr>
              <a:t>Socios ejecutores </a:t>
            </a:r>
          </a:p>
          <a:p>
            <a:pPr defTabSz="609630"/>
            <a:r>
              <a:rPr lang="es-MX" sz="2000" dirty="0">
                <a:solidFill>
                  <a:prstClr val="black"/>
                </a:solidFill>
                <a:latin typeface="Calibri"/>
              </a:rPr>
              <a:t>•	Receptor(es) principal(es), si se conoce(n)</a:t>
            </a:r>
          </a:p>
          <a:p>
            <a:pPr defTabSz="609630"/>
            <a:endParaRPr lang="es-MX" sz="2000" dirty="0">
              <a:solidFill>
                <a:prstClr val="black"/>
              </a:solidFill>
              <a:latin typeface="Calibri"/>
            </a:endParaRPr>
          </a:p>
          <a:p>
            <a:pPr defTabSz="609630"/>
            <a:r>
              <a:rPr lang="es-MX" sz="2000" b="1" dirty="0">
                <a:solidFill>
                  <a:schemeClr val="tx2">
                    <a:lumMod val="60000"/>
                    <a:lumOff val="40000"/>
                  </a:schemeClr>
                </a:solidFill>
                <a:latin typeface="Calibri"/>
              </a:rPr>
              <a:t>Socios del sector privado </a:t>
            </a:r>
          </a:p>
          <a:p>
            <a:pPr defTabSz="609630"/>
            <a:r>
              <a:rPr lang="es-MX" sz="2000" dirty="0">
                <a:solidFill>
                  <a:prstClr val="black"/>
                </a:solidFill>
                <a:latin typeface="Calibri"/>
              </a:rPr>
              <a:t>•	Dependiendo del contexto del país</a:t>
            </a:r>
          </a:p>
          <a:p>
            <a:pPr defTabSz="609630"/>
            <a:endParaRPr lang="es-SV" sz="2000" dirty="0">
              <a:solidFill>
                <a:prstClr val="black"/>
              </a:solidFill>
              <a:latin typeface="Calibri"/>
            </a:endParaRPr>
          </a:p>
        </p:txBody>
      </p:sp>
    </p:spTree>
    <p:extLst>
      <p:ext uri="{BB962C8B-B14F-4D97-AF65-F5344CB8AC3E}">
        <p14:creationId xmlns:p14="http://schemas.microsoft.com/office/powerpoint/2010/main" val="13965776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C8EB5A24D907742A151664C26FA8A08" ma:contentTypeVersion="2" ma:contentTypeDescription="Create a new document." ma:contentTypeScope="" ma:versionID="11ea86511db53f61ef8c81fb810976bd">
  <xsd:schema xmlns:xsd="http://www.w3.org/2001/XMLSchema" xmlns:xs="http://www.w3.org/2001/XMLSchema" xmlns:p="http://schemas.microsoft.com/office/2006/metadata/properties" xmlns:ns3="62f26841-f5f5-4e74-87d7-d8bb5904fa89" targetNamespace="http://schemas.microsoft.com/office/2006/metadata/properties" ma:root="true" ma:fieldsID="81993c1a451202967eec454cc7974acf" ns3:_="">
    <xsd:import namespace="62f26841-f5f5-4e74-87d7-d8bb5904fa89"/>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f26841-f5f5-4e74-87d7-d8bb5904fa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C5197F-36E3-4B3B-B2A4-8E02C9113823}">
  <ds:schemaRef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62f26841-f5f5-4e74-87d7-d8bb5904fa89"/>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E52E4554-2326-493F-AF83-98CEFD675EE7}">
  <ds:schemaRefs>
    <ds:schemaRef ds:uri="http://schemas.microsoft.com/sharepoint/v3/contenttype/forms"/>
  </ds:schemaRefs>
</ds:datastoreItem>
</file>

<file path=customXml/itemProps3.xml><?xml version="1.0" encoding="utf-8"?>
<ds:datastoreItem xmlns:ds="http://schemas.openxmlformats.org/officeDocument/2006/customXml" ds:itemID="{8F21BB2D-48EA-464C-9A15-F210CB5152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f26841-f5f5-4e74-87d7-d8bb5904fa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6136</TotalTime>
  <Words>2161</Words>
  <Application>Microsoft Office PowerPoint</Application>
  <PresentationFormat>Panorámica</PresentationFormat>
  <Paragraphs>161</Paragraphs>
  <Slides>13</Slides>
  <Notes>13</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13</vt:i4>
      </vt:variant>
    </vt:vector>
  </HeadingPairs>
  <TitlesOfParts>
    <vt:vector size="23" baseType="lpstr">
      <vt:lpstr>Arial</vt:lpstr>
      <vt:lpstr>Calibri Light</vt:lpstr>
      <vt:lpstr>Rockwell Condensed</vt:lpstr>
      <vt:lpstr>Veneer</vt:lpstr>
      <vt:lpstr>Wingdings</vt:lpstr>
      <vt:lpstr>Arial Regular</vt:lpstr>
      <vt:lpstr>Calibri</vt:lpstr>
      <vt:lpstr>Arial Black</vt:lpstr>
      <vt:lpstr>Tema de Office</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Jose Valle</dc:creator>
  <cp:lastModifiedBy>Administración y Comunicaciones MCP</cp:lastModifiedBy>
  <cp:revision>53</cp:revision>
  <dcterms:created xsi:type="dcterms:W3CDTF">2021-04-08T22:19:23Z</dcterms:created>
  <dcterms:modified xsi:type="dcterms:W3CDTF">2023-05-04T17:16:09Z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0x0101004C8EB5A24D907742A151664C26FA8A08</vt:lpwstr>
  </property>
</Properties>
</file>