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8" r:id="rId4"/>
    <p:sldId id="312" r:id="rId5"/>
    <p:sldId id="4035" r:id="rId6"/>
    <p:sldId id="257" r:id="rId7"/>
    <p:sldId id="4036" r:id="rId8"/>
    <p:sldId id="4037" r:id="rId9"/>
    <p:sldId id="260" r:id="rId10"/>
    <p:sldId id="261" r:id="rId11"/>
    <p:sldId id="262" r:id="rId12"/>
    <p:sldId id="263" r:id="rId13"/>
    <p:sldId id="264" r:id="rId14"/>
    <p:sldId id="4034" r:id="rId15"/>
    <p:sldId id="330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A45072-3600-4807-8DDB-28DDC28939BF}" v="30" dt="2023-05-31T15:32:59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Dr.%20Navidad\Desktop\Informe%20Situaci&#243;n%20de%20VIH%202022\22052023%20Estadisticas%20para%20actualizar%20a&#241;o%20con%20a&#241;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801181102362207E-2"/>
          <c:y val="2.6666671756940444E-2"/>
          <c:w val="0.95882381889763779"/>
          <c:h val="0.86164025037275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Hoja1!$P$13</c:f>
              <c:strCache>
                <c:ptCount val="1"/>
                <c:pt idx="0">
                  <c:v>Estimadas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B45-4D2D-8A79-5520CC3872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Hoja1!$Q$12</c:f>
              <c:strCache>
                <c:ptCount val="1"/>
                <c:pt idx="0">
                  <c:v>Porcentaje (%)</c:v>
                </c:pt>
              </c:strCache>
            </c:strRef>
          </c:cat>
          <c:val>
            <c:numRef>
              <c:f>Hoja1!$Q$13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45-4D2D-8A79-5520CC387280}"/>
            </c:ext>
          </c:extLst>
        </c:ser>
        <c:ser>
          <c:idx val="1"/>
          <c:order val="1"/>
          <c:tx>
            <c:strRef>
              <c:f>Hoja1!$P$14</c:f>
              <c:strCache>
                <c:ptCount val="1"/>
                <c:pt idx="0">
                  <c:v>Diagnosticadas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Hoja1!$Q$12</c:f>
              <c:strCache>
                <c:ptCount val="1"/>
                <c:pt idx="0">
                  <c:v>Porcentaje (%)</c:v>
                </c:pt>
              </c:strCache>
            </c:strRef>
          </c:cat>
          <c:val>
            <c:numRef>
              <c:f>Hoja1!$Q$14</c:f>
              <c:numCache>
                <c:formatCode>General</c:formatCode>
                <c:ptCount val="1"/>
                <c:pt idx="0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45-4D2D-8A79-5520CC387280}"/>
            </c:ext>
          </c:extLst>
        </c:ser>
        <c:ser>
          <c:idx val="2"/>
          <c:order val="2"/>
          <c:tx>
            <c:strRef>
              <c:f>Hoja1!$P$15</c:f>
              <c:strCache>
                <c:ptCount val="1"/>
                <c:pt idx="0">
                  <c:v>Vinculadas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Hoja1!$Q$12</c:f>
              <c:strCache>
                <c:ptCount val="1"/>
                <c:pt idx="0">
                  <c:v>Porcentaje (%)</c:v>
                </c:pt>
              </c:strCache>
            </c:strRef>
          </c:cat>
          <c:val>
            <c:numRef>
              <c:f>Hoja1!$Q$15</c:f>
              <c:numCache>
                <c:formatCode>General</c:formatCode>
                <c:ptCount val="1"/>
                <c:pt idx="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45-4D2D-8A79-5520CC387280}"/>
            </c:ext>
          </c:extLst>
        </c:ser>
        <c:ser>
          <c:idx val="3"/>
          <c:order val="3"/>
          <c:tx>
            <c:strRef>
              <c:f>Hoja1!$P$16</c:f>
              <c:strCache>
                <c:ptCount val="1"/>
                <c:pt idx="0">
                  <c:v>Retenidas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Hoja1!$Q$12</c:f>
              <c:strCache>
                <c:ptCount val="1"/>
                <c:pt idx="0">
                  <c:v>Porcentaje (%)</c:v>
                </c:pt>
              </c:strCache>
            </c:strRef>
          </c:cat>
          <c:val>
            <c:numRef>
              <c:f>Hoja1!$Q$16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45-4D2D-8A79-5520CC387280}"/>
            </c:ext>
          </c:extLst>
        </c:ser>
        <c:ser>
          <c:idx val="4"/>
          <c:order val="4"/>
          <c:tx>
            <c:strRef>
              <c:f>Hoja1!$P$17</c:f>
              <c:strCache>
                <c:ptCount val="1"/>
                <c:pt idx="0">
                  <c:v>En Terapia Antirretroviral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Hoja1!$Q$12</c:f>
              <c:strCache>
                <c:ptCount val="1"/>
                <c:pt idx="0">
                  <c:v>Porcentaje (%)</c:v>
                </c:pt>
              </c:strCache>
            </c:strRef>
          </c:cat>
          <c:val>
            <c:numRef>
              <c:f>Hoja1!$Q$17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45-4D2D-8A79-5520CC387280}"/>
            </c:ext>
          </c:extLst>
        </c:ser>
        <c:ser>
          <c:idx val="5"/>
          <c:order val="5"/>
          <c:tx>
            <c:strRef>
              <c:f>Hoja1!$P$18</c:f>
              <c:strCache>
                <c:ptCount val="1"/>
                <c:pt idx="0">
                  <c:v>Con Supresión Viral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Hoja1!$Q$12</c:f>
              <c:strCache>
                <c:ptCount val="1"/>
                <c:pt idx="0">
                  <c:v>Porcentaje (%)</c:v>
                </c:pt>
              </c:strCache>
            </c:strRef>
          </c:cat>
          <c:val>
            <c:numRef>
              <c:f>Hoja1!$Q$18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45-4D2D-8A79-5520CC387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5096175"/>
        <c:axId val="725092431"/>
      </c:barChart>
      <c:catAx>
        <c:axId val="725096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25092431"/>
        <c:crosses val="autoZero"/>
        <c:auto val="1"/>
        <c:lblAlgn val="ctr"/>
        <c:lblOffset val="100"/>
        <c:noMultiLvlLbl val="0"/>
      </c:catAx>
      <c:valAx>
        <c:axId val="725092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25096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38989056188537E-2"/>
          <c:y val="1.5756309307490411E-2"/>
          <c:w val="0.93436335141294269"/>
          <c:h val="0.759675550171613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P1</c:v>
                </c:pt>
              </c:strCache>
            </c:strRef>
          </c:tx>
          <c:spPr>
            <a:solidFill>
              <a:schemeClr val="accent2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Hoja1!$A$2:$A$11</c:f>
              <c:strCach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2021*</c:v>
                </c:pt>
                <c:pt idx="9">
                  <c:v>2022*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308</c:v>
                </c:pt>
                <c:pt idx="1">
                  <c:v>296</c:v>
                </c:pt>
                <c:pt idx="2">
                  <c:v>280</c:v>
                </c:pt>
                <c:pt idx="3">
                  <c:v>262</c:v>
                </c:pt>
                <c:pt idx="4">
                  <c:v>245</c:v>
                </c:pt>
                <c:pt idx="5">
                  <c:v>231</c:v>
                </c:pt>
                <c:pt idx="6">
                  <c:v>220</c:v>
                </c:pt>
                <c:pt idx="7">
                  <c:v>209</c:v>
                </c:pt>
                <c:pt idx="8">
                  <c:v>202</c:v>
                </c:pt>
                <c:pt idx="9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C4-4DD7-9586-E7EB259D6E8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P2</c:v>
                </c:pt>
              </c:strCache>
            </c:strRef>
          </c:tx>
          <c:spPr>
            <a:solidFill>
              <a:schemeClr val="accent2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Hoja1!$A$2:$A$11</c:f>
              <c:strCach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2021*</c:v>
                </c:pt>
                <c:pt idx="9">
                  <c:v>2022*</c:v>
                </c:pt>
              </c:strCache>
            </c:strRef>
          </c:cat>
          <c:val>
            <c:numRef>
              <c:f>Hoja1!$C$2:$C$11</c:f>
              <c:numCache>
                <c:formatCode>General</c:formatCode>
                <c:ptCount val="10"/>
                <c:pt idx="0">
                  <c:v>136</c:v>
                </c:pt>
                <c:pt idx="1">
                  <c:v>152</c:v>
                </c:pt>
                <c:pt idx="2">
                  <c:v>159</c:v>
                </c:pt>
                <c:pt idx="3">
                  <c:v>130</c:v>
                </c:pt>
                <c:pt idx="4">
                  <c:v>139</c:v>
                </c:pt>
                <c:pt idx="5">
                  <c:v>128</c:v>
                </c:pt>
                <c:pt idx="6">
                  <c:v>116</c:v>
                </c:pt>
                <c:pt idx="7">
                  <c:v>113</c:v>
                </c:pt>
                <c:pt idx="8">
                  <c:v>120</c:v>
                </c:pt>
                <c:pt idx="9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C4-4DD7-9586-E7EB259D6E8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P5</c:v>
                </c:pt>
              </c:strCache>
            </c:strRef>
          </c:tx>
          <c:spPr>
            <a:solidFill>
              <a:schemeClr val="accent2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Hoja1!$A$2:$A$11</c:f>
              <c:strCach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2021*</c:v>
                </c:pt>
                <c:pt idx="9">
                  <c:v>2022*</c:v>
                </c:pt>
              </c:strCache>
            </c:strRef>
          </c:cat>
          <c:val>
            <c:numRef>
              <c:f>Hoja1!$D$2:$D$11</c:f>
              <c:numCache>
                <c:formatCode>General</c:formatCode>
                <c:ptCount val="10"/>
                <c:pt idx="0">
                  <c:v>108</c:v>
                </c:pt>
                <c:pt idx="1">
                  <c:v>150</c:v>
                </c:pt>
                <c:pt idx="2">
                  <c:v>151</c:v>
                </c:pt>
                <c:pt idx="3">
                  <c:v>126</c:v>
                </c:pt>
                <c:pt idx="4">
                  <c:v>126</c:v>
                </c:pt>
                <c:pt idx="5">
                  <c:v>91</c:v>
                </c:pt>
                <c:pt idx="6">
                  <c:v>102</c:v>
                </c:pt>
                <c:pt idx="7">
                  <c:v>103</c:v>
                </c:pt>
                <c:pt idx="8">
                  <c:v>109</c:v>
                </c:pt>
                <c:pt idx="9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C4-4DD7-9586-E7EB259D6E87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P6</c:v>
                </c:pt>
              </c:strCache>
            </c:strRef>
          </c:tx>
          <c:spPr>
            <a:solidFill>
              <a:schemeClr val="accent2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Hoja1!$A$2:$A$11</c:f>
              <c:strCach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2021*</c:v>
                </c:pt>
                <c:pt idx="9">
                  <c:v>2022*</c:v>
                </c:pt>
              </c:strCache>
            </c:strRef>
          </c:cat>
          <c:val>
            <c:numRef>
              <c:f>Hoja1!$E$2:$E$11</c:f>
              <c:numCache>
                <c:formatCode>General</c:formatCode>
                <c:ptCount val="10"/>
                <c:pt idx="0">
                  <c:v>74</c:v>
                </c:pt>
                <c:pt idx="1">
                  <c:v>119</c:v>
                </c:pt>
                <c:pt idx="2">
                  <c:v>114</c:v>
                </c:pt>
                <c:pt idx="3">
                  <c:v>97</c:v>
                </c:pt>
                <c:pt idx="4">
                  <c:v>112</c:v>
                </c:pt>
                <c:pt idx="5">
                  <c:v>95</c:v>
                </c:pt>
                <c:pt idx="6">
                  <c:v>94</c:v>
                </c:pt>
                <c:pt idx="7">
                  <c:v>80</c:v>
                </c:pt>
                <c:pt idx="8">
                  <c:v>103</c:v>
                </c:pt>
                <c:pt idx="9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C4-4DD7-9586-E7EB259D6E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656512"/>
        <c:axId val="86658048"/>
      </c:barChart>
      <c:catAx>
        <c:axId val="8665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6658048"/>
        <c:crosses val="autoZero"/>
        <c:auto val="1"/>
        <c:lblAlgn val="ctr"/>
        <c:lblOffset val="100"/>
        <c:noMultiLvlLbl val="0"/>
      </c:catAx>
      <c:valAx>
        <c:axId val="8665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66565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51983447780875E-2"/>
          <c:y val="3.775309336332959E-2"/>
          <c:w val="0.93058708058581607"/>
          <c:h val="0.815248640794900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Nuevas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Hoja1!$B$2:$B$10</c:f>
              <c:numCache>
                <c:formatCode>General</c:formatCode>
                <c:ptCount val="9"/>
                <c:pt idx="0">
                  <c:v>77</c:v>
                </c:pt>
                <c:pt idx="1">
                  <c:v>82</c:v>
                </c:pt>
                <c:pt idx="2">
                  <c:v>73</c:v>
                </c:pt>
                <c:pt idx="3">
                  <c:v>36</c:v>
                </c:pt>
                <c:pt idx="4">
                  <c:v>43</c:v>
                </c:pt>
                <c:pt idx="5">
                  <c:v>37</c:v>
                </c:pt>
                <c:pt idx="6">
                  <c:v>34</c:v>
                </c:pt>
                <c:pt idx="7">
                  <c:v>37</c:v>
                </c:pt>
                <c:pt idx="8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CB-4513-A9A8-24EC9DCFD95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Conocidas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Hoja1!$C$2:$C$10</c:f>
              <c:numCache>
                <c:formatCode>General</c:formatCode>
                <c:ptCount val="9"/>
                <c:pt idx="0">
                  <c:v>48</c:v>
                </c:pt>
                <c:pt idx="1">
                  <c:v>70</c:v>
                </c:pt>
                <c:pt idx="2">
                  <c:v>86</c:v>
                </c:pt>
                <c:pt idx="3">
                  <c:v>94</c:v>
                </c:pt>
                <c:pt idx="4">
                  <c:v>96</c:v>
                </c:pt>
                <c:pt idx="5">
                  <c:v>71</c:v>
                </c:pt>
                <c:pt idx="6">
                  <c:v>67</c:v>
                </c:pt>
                <c:pt idx="7">
                  <c:v>68</c:v>
                </c:pt>
                <c:pt idx="8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CB-4513-A9A8-24EC9DCFD9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454694975"/>
        <c:axId val="1635099599"/>
      </c:barChart>
      <c:catAx>
        <c:axId val="1454694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35099599"/>
        <c:crosses val="autoZero"/>
        <c:auto val="1"/>
        <c:lblAlgn val="ctr"/>
        <c:lblOffset val="100"/>
        <c:noMultiLvlLbl val="0"/>
      </c:catAx>
      <c:valAx>
        <c:axId val="16350995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454694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712686529161785"/>
          <c:y val="4.69155418072741E-2"/>
          <c:w val="0.21136418486752012"/>
          <c:h val="5.72511248593925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'C:\Users\Dr. Navidad\Desktop\Informe Situación de VIH 2022\[24042023 Herramienta de actualización de datos VIH.xlsx]Institución'!$B$102:$B$105</cx:f>
        <cx:lvl ptCount="4">
          <cx:pt idx="0">Clínicas Comunales                                                       </cx:pt>
          <cx:pt idx="1">Clínicas Empresariales                                                 </cx:pt>
          <cx:pt idx="2">Hospitales ISSS                                                          </cx:pt>
          <cx:pt idx="3">Unidades Médicas                                                    </cx:pt>
        </cx:lvl>
      </cx:strDim>
      <cx:numDim type="size">
        <cx:f>Institución!$P$104:$P$107</cx:f>
        <cx:lvl ptCount="4" formatCode="0.00%">
          <cx:pt idx="0">0.0053763440860215058</cx:pt>
          <cx:pt idx="1">0.010752688172043012</cx:pt>
          <cx:pt idx="2">0.73118279569892475</cx:pt>
          <cx:pt idx="3">0.25268817204301075</cx:pt>
        </cx:lvl>
      </cx:numDim>
    </cx:data>
    <cx:data id="1">
      <cx:strDim type="cat">
        <cx:f>'C:\Users\Dr. Navidad\Desktop\Informe Situación de VIH 2022\[24042023 Herramienta de actualización de datos VIH.xlsx]Institución'!$B$95:$B$98</cx:f>
        <cx:lvl ptCount="4">
          <cx:pt idx="0">Clínica Comunal                                                       </cx:pt>
          <cx:pt idx="1">Clínica Empresarial                                                 </cx:pt>
          <cx:pt idx="2">Hospital ISSS                                                          </cx:pt>
          <cx:pt idx="3">Unidad Médica                                                    </cx:pt>
        </cx:lvl>
      </cx:strDim>
      <cx:numDim type="size">
        <cx:f>'C:\Users\Dr. Navidad\Desktop\Informe Situación de VIH 2022\[24042023 Herramienta de actualización de datos VIH.xlsx]Institución'!$P$102:$P$105</cx:f>
        <cx:lvl ptCount="4" formatCode="General">
          <cx:pt idx="0">0.011764705882352941</cx:pt>
          <cx:pt idx="1">0.029411764705882353</cx:pt>
          <cx:pt idx="2">0.74117647058823533</cx:pt>
          <cx:pt idx="3">0.21764705882352942</cx:pt>
        </cx:lvl>
      </cx:numDim>
    </cx:data>
  </cx:chartData>
  <cx:chart>
    <cx:title pos="t" align="ctr" overlay="0">
      <cx:tx>
        <cx:txData>
          <cx:v>Diagnóstico de VIH, según tipo de establecimiento del ISSS, año 2022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s-ES" sz="1600" b="1" i="0" u="none" strike="noStrike" baseline="0">
              <a:solidFill>
                <a:srgbClr val="44546A"/>
              </a:solidFill>
              <a:latin typeface="Calibri" panose="020F0502020204030204"/>
            </a:rPr>
            <a:t>Diagnóstico de VIH, según tipo de establecimiento del ISSS, año 2022</a:t>
          </a:r>
        </a:p>
      </cx:txPr>
    </cx:title>
    <cx:plotArea>
      <cx:plotAreaRegion>
        <cx:series layoutId="treemap" uniqueId="{53F2733F-E7D3-46B0-BA2E-FBAB715FA5EF}" formatIdx="0">
          <cx:tx>
            <cx:txData>
              <cx:f>Institución!$A$103</cx:f>
              <cx:v>tipo establecimiento ISSS</cx:v>
            </cx:txData>
          </cx:tx>
          <cx:dataLabels pos="inEnd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2000" baseline="0"/>
                </a:pPr>
                <a:endParaRPr lang="es-ES" sz="2000" b="0" i="0" u="none" strike="noStrike" baseline="0">
                  <a:solidFill>
                    <a:sysClr val="window" lastClr="FFFFFF"/>
                  </a:solidFill>
                  <a:latin typeface="Calibri" panose="020F0502020204030204"/>
                </a:endParaRPr>
              </a:p>
            </cx:txPr>
            <cx:visibility seriesName="0" categoryName="1" value="1"/>
            <cx:separator> </cx:separator>
            <cx:dataLabel idx="0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900"/>
                  </a:pPr>
                  <a:r>
                    <a:rPr lang="es-ES" sz="900" b="0" i="0" u="none" strike="noStrike" baseline="0">
                      <a:solidFill>
                        <a:sysClr val="window" lastClr="FFFFFF"/>
                      </a:solidFill>
                      <a:latin typeface="Calibri" panose="020F0502020204030204"/>
                    </a:rPr>
                    <a:t>Clínicas Comunales                                                       , 0.54%</a:t>
                  </a:r>
                </a:p>
              </cx:txPr>
              <cx:visibility seriesName="0" categoryName="1" value="1"/>
              <cx:separator>, </cx:separator>
            </cx:dataLabel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900"/>
                  </a:pPr>
                  <a:r>
                    <a:rPr lang="es-ES" sz="900" b="0" i="0" u="none" strike="noStrike" baseline="0">
                      <a:solidFill>
                        <a:sysClr val="window" lastClr="FFFFFF"/>
                      </a:solidFill>
                      <a:latin typeface="Calibri" panose="020F0502020204030204"/>
                    </a:rPr>
                    <a:t>Clínicas Empresariales                                                 , 1.08%</a:t>
                  </a:r>
                </a:p>
              </cx:txPr>
              <cx:visibility seriesName="0" categoryName="1" value="1"/>
              <cx:separator>, </cx:separato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000" baseline="0"/>
                  </a:pPr>
                  <a:r>
                    <a:rPr lang="es-ES" sz="2000" b="0" i="0" u="none" strike="noStrike" baseline="0">
                      <a:solidFill>
                        <a:sysClr val="window" lastClr="FFFFFF"/>
                      </a:solidFill>
                      <a:latin typeface="Calibri" panose="020F0502020204030204"/>
                    </a:rPr>
                    <a:t>Hospitales ISSS                                                           73.12%</a:t>
                  </a:r>
                </a:p>
              </cx:txPr>
              <cx:visibility seriesName="0" categoryName="1" value="1"/>
              <cx:separator> </cx:separator>
            </cx:dataLabel>
          </cx:dataLabels>
          <cx:dataId val="0"/>
          <cx:layoutPr>
            <cx:parentLabelLayout val="banner"/>
          </cx:layoutPr>
        </cx:series>
        <cx:series layoutId="treemap" hidden="1" uniqueId="{00000000-5912-4739-AD88-65F4CCC1D23D}" formatIdx="1">
          <cx:tx>
            <cx:txData>
              <cx:f>'C:\Users\Dr. Navidad\Desktop\Informe Situación de VIH 2022\[24042023 Herramienta de actualización de datos VIH.xlsx]Institución'!$P$101</cx:f>
              <cx:v>2021.0</cx:v>
            </cx:txData>
          </cx:tx>
          <cx:dataId val="1"/>
          <cx:layoutPr/>
        </cx:series>
      </cx:plotAreaRegion>
    </cx:plotArea>
    <cx:legend pos="b" align="ctr" overlay="0"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000">
              <a:latin typeface="Bahnschrift SemiBold SemiConden" panose="020B0502040204020203" pitchFamily="34" charset="0"/>
              <a:ea typeface="Bahnschrift SemiBold SemiConden" panose="020B0502040204020203" pitchFamily="34" charset="0"/>
              <a:cs typeface="Bahnschrift SemiBold SemiConden" panose="020B0502040204020203" pitchFamily="34" charset="0"/>
            </a:defRPr>
          </a:pPr>
          <a:endParaRPr lang="es-ES" sz="1000" b="0" i="0" u="none" strike="noStrike" baseline="0">
            <a:solidFill>
              <a:sysClr val="windowText" lastClr="000000">
                <a:lumMod val="65000"/>
                <a:lumOff val="35000"/>
              </a:sysClr>
            </a:solidFill>
            <a:latin typeface="Bahnschrift SemiBold SemiConden" panose="020B0502040204020203" pitchFamily="34" charset="0"/>
          </a:endParaRPr>
        </a:p>
      </cx:txPr>
    </cx:legend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413">
  <cs:axisTitle>
    <cs:lnRef idx="0"/>
    <cs:fillRef idx="0"/>
    <cs:effectRef idx="0"/>
    <cs:fontRef idx="minor">
      <a:schemeClr val="tx2"/>
    </cs:fontRef>
    <cs:spPr>
      <a:solidFill>
        <a:schemeClr val="bg1">
          <a:lumMod val="65000"/>
        </a:schemeClr>
      </a:solidFill>
      <a:ln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2"/>
    </cs:fontRef>
    <cs:spPr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  <a:ln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2"/>
    </cs:fontRef>
    <cs:defRPr sz="9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2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2"/>
    </cs:fontRef>
    <cs:defRPr sz="1600" b="1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C7F64-8CAE-4B40-B28B-8EC6EC949406}" type="datetimeFigureOut">
              <a:rPr lang="es-ES" smtClean="0"/>
              <a:t>31/05/2023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02AF8-1D54-4811-A5B6-31EC3500E5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82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82AE1-D84E-4ED6-ABA4-939C4C3621C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816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A5C801-BFC0-979F-D8A9-D5DEA6D12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F30500-18AC-724F-96E4-746644714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37FFF0-996B-9DE2-FE26-C63FE7030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3BDF-DECE-434C-A885-AE35242C8C9F}" type="datetimeFigureOut">
              <a:rPr lang="es-ES" smtClean="0"/>
              <a:t>31/05/2023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459940-09AD-31D3-8D8E-2B270773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DBE6B1-E369-8E8F-3AC7-23D00E2A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0C7B-B825-4CD3-A709-A4B38C6C7D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520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CA3A59-A4C4-A2CD-F01A-EF4EADCD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65EAE7-5195-60A7-0563-292FE7E1E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E6C640-2CBE-1A5D-A435-CB7A8AD92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3BDF-DECE-434C-A885-AE35242C8C9F}" type="datetimeFigureOut">
              <a:rPr lang="es-ES" smtClean="0"/>
              <a:t>31/05/2023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AB7F47-82BC-C5AA-6F0A-76A1B569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E39398-E3B8-4755-D652-5E2118C5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0C7B-B825-4CD3-A709-A4B38C6C7D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94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FAF8D9-5156-3B13-B4D0-46F16F6F0F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BAD48-F193-3A30-BF46-2D49A018D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D685AF-7481-8DFE-7478-D21B2BFA5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3BDF-DECE-434C-A885-AE35242C8C9F}" type="datetimeFigureOut">
              <a:rPr lang="es-ES" smtClean="0"/>
              <a:t>31/05/2023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C5A7E1-66C8-6BC8-79C5-8D937D3E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43FAA5-BDA7-09A2-17BA-3338B1FD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0C7B-B825-4CD3-A709-A4B38C6C7D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182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2021A5-48AB-984F-8CFD-0276AB0F3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F68411-8E09-5C1C-447A-EB8AD0231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F83501-B4E8-5871-1629-DA6C56E8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3BDF-DECE-434C-A885-AE35242C8C9F}" type="datetimeFigureOut">
              <a:rPr lang="es-ES" smtClean="0"/>
              <a:t>31/05/2023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46FB5E-17BF-DEC2-D861-122A73E7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F79133-884F-26A8-55EA-B5E40287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0C7B-B825-4CD3-A709-A4B38C6C7D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16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73EA4-EF34-EF6C-DB28-0DE975E52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A27098-7F3E-8878-4314-6C20775E1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700DB0-41A5-A26A-DA46-2C2E99FF6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3BDF-DECE-434C-A885-AE35242C8C9F}" type="datetimeFigureOut">
              <a:rPr lang="es-ES" smtClean="0"/>
              <a:t>31/05/2023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B375DD-A03F-E529-B95E-6DB5FEA39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3B711C-93A9-3C1E-3973-B231F0E8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0C7B-B825-4CD3-A709-A4B38C6C7D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64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79FE7E-CF6C-0BA0-2A6C-9CF6C705F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204973-91D2-31EB-B551-6B886E85D2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04A8C8-5370-4A0A-562D-359D59978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388B9E-2A8B-6027-4FF3-AA9D423B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3BDF-DECE-434C-A885-AE35242C8C9F}" type="datetimeFigureOut">
              <a:rPr lang="es-ES" smtClean="0"/>
              <a:t>31/05/2023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3C7802-A754-29B7-F26F-54DF682E9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BB5541-9CDE-C92B-3F3F-6E29EAAF1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0C7B-B825-4CD3-A709-A4B38C6C7D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798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5B4DC-38EB-D888-5EED-6D88955A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D80A1B-7913-6596-5B64-74F295DB0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AAB2B7-6D4A-54B1-A5B9-802C6A4F9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5B045F-07CF-F136-690A-F2AB25DE8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3527746-60B3-281F-61A6-29366E59D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7653AF-E512-B215-CB08-A120AB19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3BDF-DECE-434C-A885-AE35242C8C9F}" type="datetimeFigureOut">
              <a:rPr lang="es-ES" smtClean="0"/>
              <a:t>31/05/2023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30306E0-5FB6-7794-2A79-3CDD9FAB9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3F01E8-FB06-4B64-1CF3-B4C308B48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0C7B-B825-4CD3-A709-A4B38C6C7D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067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D93E9-15DA-5F75-3BD3-111A4E59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9F9217-D517-012C-5EE5-F887D5C61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3BDF-DECE-434C-A885-AE35242C8C9F}" type="datetimeFigureOut">
              <a:rPr lang="es-ES" smtClean="0"/>
              <a:t>31/05/2023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97DA43-11CC-AAF8-F81C-B2D5C39B4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25D7242-AA18-38FD-6CC1-5833DCE7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0C7B-B825-4CD3-A709-A4B38C6C7D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35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E4DB888-A43C-A4CA-D208-16A4AFC8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3BDF-DECE-434C-A885-AE35242C8C9F}" type="datetimeFigureOut">
              <a:rPr lang="es-ES" smtClean="0"/>
              <a:t>31/05/2023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2338312-A693-BBB5-8C6B-5FA7B85EC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D92E6A-7335-3BB2-59E6-286CB76E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0C7B-B825-4CD3-A709-A4B38C6C7D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81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BB786C-8CA8-9861-D316-3C320D0F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542B0D-61D8-F2A5-2EB9-B79EF5ECD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D0F350-7D4A-B272-5DE0-8D84EB67D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9DE8CE-A9CE-CD9E-9518-6E5175730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3BDF-DECE-434C-A885-AE35242C8C9F}" type="datetimeFigureOut">
              <a:rPr lang="es-ES" smtClean="0"/>
              <a:t>31/05/2023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55527D-8198-0768-0FCB-154A63384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B46347-58A2-4FC9-B816-11A787ECE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0C7B-B825-4CD3-A709-A4B38C6C7D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178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2152FD-75E5-5C0D-C6E8-92319C3C3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437D981-036A-58F8-4A4F-DDFEF5D846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DEA9D1-E642-9BAF-2CA5-433379247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F1CF67-21B9-0BC2-9BFE-71CD76666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3BDF-DECE-434C-A885-AE35242C8C9F}" type="datetimeFigureOut">
              <a:rPr lang="es-ES" smtClean="0"/>
              <a:t>31/05/2023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0CB55D-9093-E7A1-1B79-A58584B93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3D55EE-61E0-95CD-5BD6-60C49EF4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0C7B-B825-4CD3-A709-A4B38C6C7D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70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9FCDF87-4CD3-319F-0424-2D414E56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06EA25-B4C4-DB4E-CB84-C7CD8FCFD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975369-BA93-9272-E1A3-AC9AA11EF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23BDF-DECE-434C-A885-AE35242C8C9F}" type="datetimeFigureOut">
              <a:rPr lang="es-ES" smtClean="0"/>
              <a:t>31/05/2023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7D541D-7E61-87A6-78C2-4BF343CD7C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3CD61F-738B-3D2B-997F-CF75A1500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D0C7B-B825-4CD3-A709-A4B38C6C7D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4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BC6EBD-3906-E5B0-3616-711C6B3C9E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SITUACIÓN VIH</a:t>
            </a:r>
            <a:endParaRPr lang="es-ES" sz="27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F942D8-36EA-DC6E-E53E-ECE42600B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09963"/>
            <a:ext cx="12192000" cy="1655762"/>
          </a:xfrm>
        </p:spPr>
        <p:txBody>
          <a:bodyPr/>
          <a:lstStyle/>
          <a:p>
            <a:r>
              <a:rPr lang="es-ES" dirty="0"/>
              <a:t>Unidad del Programa de ITS/VIH</a:t>
            </a:r>
          </a:p>
          <a:p>
            <a:r>
              <a:rPr lang="es-ES" dirty="0"/>
              <a:t>mayo 2023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348BC1D-B7B8-C3ED-EF8F-DF618828E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22" y="5703874"/>
            <a:ext cx="1085848" cy="100009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E18C0F4-F4B4-FF88-CE22-295BE70209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1113413" y="-414408"/>
            <a:ext cx="455467" cy="149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421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277537A6-974C-4A09-BBBB-5A99E45213D5}"/>
              </a:ext>
            </a:extLst>
          </p:cNvPr>
          <p:cNvGrpSpPr/>
          <p:nvPr/>
        </p:nvGrpSpPr>
        <p:grpSpPr>
          <a:xfrm>
            <a:off x="1283369" y="898359"/>
            <a:ext cx="9143999" cy="4407726"/>
            <a:chOff x="1668379" y="850233"/>
            <a:chExt cx="9143999" cy="4407726"/>
          </a:xfrm>
        </p:grpSpPr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A859BECD-975C-44EB-87E8-BF3CCC2AC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8379" y="850233"/>
              <a:ext cx="9143999" cy="4407726"/>
            </a:xfrm>
            <a:prstGeom prst="rect">
              <a:avLst/>
            </a:prstGeom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0D46DF44-FBCF-4B14-A224-82CE28B1C3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61474" y="3953090"/>
              <a:ext cx="4322439" cy="42676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6445CB8D-3986-432A-9BE4-96588B7E88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13152" y="3520226"/>
              <a:ext cx="487005" cy="426130"/>
            </a:xfrm>
            <a:prstGeom prst="rect">
              <a:avLst/>
            </a:prstGeom>
          </p:spPr>
        </p:pic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id="{B044B970-696A-46F4-B26C-B8498F971D89}"/>
              </a:ext>
            </a:extLst>
          </p:cNvPr>
          <p:cNvSpPr/>
          <p:nvPr/>
        </p:nvSpPr>
        <p:spPr>
          <a:xfrm>
            <a:off x="0" y="5329988"/>
            <a:ext cx="10491537" cy="1259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 dirty="0"/>
              <a:t>Figura 3. Tasa promedio de notificación de casos de VIH por departamento, El Salvador, 2018 – 2022.</a:t>
            </a:r>
          </a:p>
          <a:p>
            <a:r>
              <a:rPr lang="es-ES" dirty="0"/>
              <a:t>Fuente: construido con datos del Ministerio de Salud, Unidad del Programa de ITS/VIH, Sistema Único de Monitoreo y Evaluación y vigilancia Epidemiológica del VIH-Sida, 2022 y Proyecciones y estimaciones de población, Dirección General de Estadísticas y Censos (DIGESTYC) 2023.</a:t>
            </a:r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13507D4-FF4D-1478-C93D-A518B851F5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1032427" y="-418723"/>
            <a:ext cx="455467" cy="149204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26334E3-E853-6140-FF94-2966A93FD0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011" y="5832287"/>
            <a:ext cx="1085848" cy="100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56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BEBBB9A-415A-4401-8FA3-B88B4662A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5" y="866274"/>
            <a:ext cx="10074442" cy="375764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3E6F88BB-47BD-46F5-B162-FC947A288793}"/>
              </a:ext>
            </a:extLst>
          </p:cNvPr>
          <p:cNvSpPr/>
          <p:nvPr/>
        </p:nvSpPr>
        <p:spPr>
          <a:xfrm>
            <a:off x="0" y="4836694"/>
            <a:ext cx="10908632" cy="1155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 dirty="0"/>
              <a:t>Figura 4. Fase de diagnóstico al momento de detección, El Salvador, 2018 – 2022.</a:t>
            </a:r>
          </a:p>
          <a:p>
            <a:r>
              <a:rPr lang="es-ES" dirty="0"/>
              <a:t>Fuente: Ministerio de Salud, Unidad del Programa de ITS/VIH, Sistema Único de Monitoreo y Evaluación y vigilancia Epidemiológica del VIH-Sida, 2023.</a:t>
            </a:r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224D03E-3E51-9AFD-2A03-0CCE07593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1032427" y="-418723"/>
            <a:ext cx="455467" cy="149204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5BB3481-9FEB-8DF8-1395-2064AE2BE6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011" y="5832287"/>
            <a:ext cx="1085848" cy="100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102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1C22F6B-3C42-4169-BA75-16AA2B92C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158" y="946484"/>
            <a:ext cx="9962147" cy="372925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3F6EC9DC-2657-4632-981E-C007FB8D6C8B}"/>
              </a:ext>
            </a:extLst>
          </p:cNvPr>
          <p:cNvSpPr/>
          <p:nvPr/>
        </p:nvSpPr>
        <p:spPr>
          <a:xfrm>
            <a:off x="380338" y="4748308"/>
            <a:ext cx="10282989" cy="1235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 dirty="0"/>
              <a:t>Figura 5. Tasas por 100 000 habitantes de casos VIH según sexo, El Salvador, 2018 – 2022.</a:t>
            </a:r>
          </a:p>
          <a:p>
            <a:r>
              <a:rPr lang="es-ES" dirty="0"/>
              <a:t>Fuente: Ministerio de Salud, Unidad del Programa de ITS/VIH, Sistema Único de Monitoreo y Evaluación y vigilancia Epidemiológica del VIH-Sida, 2023.</a:t>
            </a:r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4504C01-2288-E22E-46E3-D52361A3A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1032427" y="-418723"/>
            <a:ext cx="455467" cy="149204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173A1A6-8E29-1263-1BFB-0B3F399C04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011" y="5832287"/>
            <a:ext cx="1085848" cy="100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28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FEE31A18-6B70-42CE-B789-2F8CF4DFE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21" y="1026695"/>
            <a:ext cx="9817768" cy="3463101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4E3E7CDD-8C45-4618-B26D-641480E54260}"/>
              </a:ext>
            </a:extLst>
          </p:cNvPr>
          <p:cNvSpPr/>
          <p:nvPr/>
        </p:nvSpPr>
        <p:spPr>
          <a:xfrm>
            <a:off x="1267326" y="5229726"/>
            <a:ext cx="9625263" cy="962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 dirty="0"/>
              <a:t>Figura 6. Casos VIH según grupos de edad, El Salvador, 2022.</a:t>
            </a:r>
          </a:p>
          <a:p>
            <a:r>
              <a:rPr lang="es-SV" dirty="0"/>
              <a:t>Fuente: Ministerio de Salud, Unidad del Programa de ITS/VIH, Sistema Único de Monitoreo y Evaluación y vigilancia Epidemiológica del VIH-Sida, 2023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ED32819-5C20-CA88-FDFC-5E9B1AC8E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1032427" y="-418723"/>
            <a:ext cx="455467" cy="149204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7FC21DB-2B81-A4CE-1D17-4326B8BF33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011" y="5832287"/>
            <a:ext cx="1085848" cy="100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80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9BD9448-8AC5-E2A6-B7ED-7427143F2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237" y="5561832"/>
            <a:ext cx="1085848" cy="100009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5159FCBF-2C5D-8743-523A-989A26EA5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1032427" y="-418723"/>
            <a:ext cx="455467" cy="1492047"/>
          </a:xfrm>
          <a:prstGeom prst="rect">
            <a:avLst/>
          </a:prstGeom>
        </p:spPr>
      </p:pic>
      <p:sp>
        <p:nvSpPr>
          <p:cNvPr id="2" name="Text Placeholder 54">
            <a:extLst>
              <a:ext uri="{FF2B5EF4-FFF2-40B4-BE49-F238E27FC236}">
                <a16:creationId xmlns:a16="http://schemas.microsoft.com/office/drawing/2014/main" id="{64382F2B-1C02-B8D8-02A5-FFBD014DE245}"/>
              </a:ext>
            </a:extLst>
          </p:cNvPr>
          <p:cNvSpPr txBox="1">
            <a:spLocks/>
          </p:cNvSpPr>
          <p:nvPr/>
        </p:nvSpPr>
        <p:spPr>
          <a:xfrm>
            <a:off x="538387" y="174980"/>
            <a:ext cx="9881087" cy="913070"/>
          </a:xfr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ko-KR" b="1" dirty="0">
                <a:solidFill>
                  <a:srgbClr val="111E60"/>
                </a:solidFill>
                <a:latin typeface="Arial "/>
              </a:rPr>
              <a:t>Cascada del continuo de la atención para embarazadas con VIH, </a:t>
            </a:r>
          </a:p>
          <a:p>
            <a:r>
              <a:rPr lang="es-ES" altLang="ko-KR" b="1" dirty="0">
                <a:solidFill>
                  <a:srgbClr val="111E60"/>
                </a:solidFill>
                <a:latin typeface="Arial "/>
              </a:rPr>
              <a:t>años 2013 a 2022 por pilares estimación, </a:t>
            </a:r>
            <a:r>
              <a:rPr lang="es-ES" b="1" dirty="0">
                <a:solidFill>
                  <a:srgbClr val="111E60"/>
                </a:solidFill>
                <a:latin typeface="Arial "/>
              </a:rPr>
              <a:t>diagnóstico, tratamiento y carga viral suprimida</a:t>
            </a:r>
            <a:endParaRPr lang="en-US" altLang="ko-KR" sz="2000" b="1" dirty="0">
              <a:solidFill>
                <a:srgbClr val="111E60"/>
              </a:solidFill>
              <a:latin typeface="Arial "/>
            </a:endParaRPr>
          </a:p>
        </p:txBody>
      </p:sp>
      <p:graphicFrame>
        <p:nvGraphicFramePr>
          <p:cNvPr id="3" name="2 Gráfico">
            <a:extLst>
              <a:ext uri="{FF2B5EF4-FFF2-40B4-BE49-F238E27FC236}">
                <a16:creationId xmlns:a16="http://schemas.microsoft.com/office/drawing/2014/main" id="{31FA7E8A-8A55-60CE-396B-3CA0ECF88AC6}"/>
              </a:ext>
            </a:extLst>
          </p:cNvPr>
          <p:cNvGraphicFramePr/>
          <p:nvPr/>
        </p:nvGraphicFramePr>
        <p:xfrm>
          <a:off x="388915" y="1213327"/>
          <a:ext cx="10526223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9 CuadroTexto">
            <a:extLst>
              <a:ext uri="{FF2B5EF4-FFF2-40B4-BE49-F238E27FC236}">
                <a16:creationId xmlns:a16="http://schemas.microsoft.com/office/drawing/2014/main" id="{6141E558-A197-78FD-8361-F015BB065681}"/>
              </a:ext>
            </a:extLst>
          </p:cNvPr>
          <p:cNvSpPr txBox="1"/>
          <p:nvPr/>
        </p:nvSpPr>
        <p:spPr>
          <a:xfrm>
            <a:off x="1134073" y="6299867"/>
            <a:ext cx="9285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111E60"/>
                </a:solidFill>
                <a:latin typeface="Arial "/>
              </a:rPr>
              <a:t>Fuente: Sistema Único de Monitoreo y Evaluación de la Vigilancia del VIH -SUMEVE. Ministerio de Salud- Unidad del Programa  de ITS/VIH.  Pilar 1 estimaciones de </a:t>
            </a:r>
            <a:r>
              <a:rPr lang="es-ES" sz="1200" dirty="0" err="1">
                <a:solidFill>
                  <a:srgbClr val="111E60"/>
                </a:solidFill>
                <a:latin typeface="Arial "/>
              </a:rPr>
              <a:t>Spectrum</a:t>
            </a:r>
            <a:endParaRPr lang="es-ES" sz="1200" dirty="0">
              <a:solidFill>
                <a:srgbClr val="111E60"/>
              </a:solidFill>
              <a:latin typeface="Arial 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A92772A-0295-5913-77C8-216A432C57E1}"/>
              </a:ext>
            </a:extLst>
          </p:cNvPr>
          <p:cNvSpPr txBox="1"/>
          <p:nvPr/>
        </p:nvSpPr>
        <p:spPr>
          <a:xfrm>
            <a:off x="8931965" y="1213327"/>
            <a:ext cx="3074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111E60"/>
                </a:solidFill>
                <a:latin typeface="Arial "/>
              </a:rPr>
              <a:t>P1: Estimación </a:t>
            </a:r>
          </a:p>
          <a:p>
            <a:r>
              <a:rPr lang="es-ES" b="1" dirty="0">
                <a:solidFill>
                  <a:srgbClr val="111E60"/>
                </a:solidFill>
                <a:latin typeface="Arial "/>
              </a:rPr>
              <a:t>P2: Diagnóstico</a:t>
            </a:r>
          </a:p>
          <a:p>
            <a:r>
              <a:rPr lang="es-ES" b="1" dirty="0">
                <a:solidFill>
                  <a:srgbClr val="111E60"/>
                </a:solidFill>
                <a:latin typeface="Arial "/>
              </a:rPr>
              <a:t>P5: Tratamiento</a:t>
            </a:r>
          </a:p>
          <a:p>
            <a:r>
              <a:rPr lang="es-ES" b="1" dirty="0">
                <a:solidFill>
                  <a:srgbClr val="111E60"/>
                </a:solidFill>
                <a:latin typeface="Arial "/>
              </a:rPr>
              <a:t>P6: Carga viral suprimida</a:t>
            </a:r>
            <a:endParaRPr lang="es-SV" b="1" dirty="0">
              <a:solidFill>
                <a:srgbClr val="111E60"/>
              </a:solidFill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1364868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55802" y="5961966"/>
            <a:ext cx="9587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111E60"/>
                </a:solidFill>
                <a:latin typeface="Arial "/>
              </a:rPr>
              <a:t>Fuente: Sistema Único de Monitoreo y Evaluación de la Vigilancia del VIH -SUMEVE. Ministerio de Salud- Unidad del Programa de ITS/VIH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11E60"/>
                </a:solidFill>
                <a:latin typeface="Arial "/>
              </a:rPr>
              <a:t>% de embarazadas conocidas por año.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11E60"/>
                </a:solidFill>
                <a:latin typeface="Arial "/>
              </a:rPr>
              <a:t>Año 2013 hay 11 embarazadas que no se pudieron ubicar por falta de información.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54449" y="386009"/>
            <a:ext cx="1018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ko-KR" b="1" dirty="0">
                <a:solidFill>
                  <a:srgbClr val="111E60"/>
                </a:solidFill>
                <a:latin typeface="Arial "/>
                <a:cs typeface="Arial" panose="020B0604020202020204" pitchFamily="34" charset="0"/>
              </a:rPr>
              <a:t>Embarazadas con VIH según su diagnóstico en Hospitales con Clínica de Atención Integral </a:t>
            </a:r>
          </a:p>
          <a:p>
            <a:r>
              <a:rPr lang="es-ES" altLang="ko-KR" b="1" dirty="0">
                <a:solidFill>
                  <a:srgbClr val="111E60"/>
                </a:solidFill>
                <a:latin typeface="Arial "/>
                <a:cs typeface="Arial" panose="020B0604020202020204" pitchFamily="34" charset="0"/>
              </a:rPr>
              <a:t>en VIH, y porcentaje de embarazadas VIH conocidas en los año 2013-2021. El Salvador</a:t>
            </a:r>
            <a:r>
              <a:rPr lang="es-ES" b="1" dirty="0">
                <a:solidFill>
                  <a:srgbClr val="111E60"/>
                </a:solidFill>
                <a:latin typeface="Arial 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0" name="Gráfico 29">
            <a:extLst>
              <a:ext uri="{FF2B5EF4-FFF2-40B4-BE49-F238E27FC236}">
                <a16:creationId xmlns:a16="http://schemas.microsoft.com/office/drawing/2014/main" id="{8366C094-BB9A-476F-8F4C-66CD53D47B63}"/>
              </a:ext>
            </a:extLst>
          </p:cNvPr>
          <p:cNvGraphicFramePr/>
          <p:nvPr/>
        </p:nvGraphicFramePr>
        <p:xfrm>
          <a:off x="1366887" y="1676400"/>
          <a:ext cx="8738647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Rectángulo 30">
            <a:extLst>
              <a:ext uri="{FF2B5EF4-FFF2-40B4-BE49-F238E27FC236}">
                <a16:creationId xmlns:a16="http://schemas.microsoft.com/office/drawing/2014/main" id="{37B80C9B-C377-45B8-94A3-1A0A9D6D2AED}"/>
              </a:ext>
            </a:extLst>
          </p:cNvPr>
          <p:cNvSpPr/>
          <p:nvPr/>
        </p:nvSpPr>
        <p:spPr>
          <a:xfrm>
            <a:off x="3733800" y="1925598"/>
            <a:ext cx="72507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</a:rPr>
              <a:t>54%</a:t>
            </a:r>
            <a:endParaRPr lang="es-419" sz="1200" b="1" dirty="0">
              <a:solidFill>
                <a:schemeClr val="tx1"/>
              </a:solidFill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2A7B3FBA-017C-43FA-956A-CA77D00CBE79}"/>
              </a:ext>
            </a:extLst>
          </p:cNvPr>
          <p:cNvSpPr/>
          <p:nvPr/>
        </p:nvSpPr>
        <p:spPr>
          <a:xfrm>
            <a:off x="2909227" y="1927955"/>
            <a:ext cx="609447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</a:rPr>
              <a:t>46%</a:t>
            </a:r>
            <a:endParaRPr lang="es-419" sz="1200" b="1" dirty="0">
              <a:solidFill>
                <a:schemeClr val="tx1"/>
              </a:solidFill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2299895F-66BC-4EC4-BDB2-10A3C14E002D}"/>
              </a:ext>
            </a:extLst>
          </p:cNvPr>
          <p:cNvSpPr/>
          <p:nvPr/>
        </p:nvSpPr>
        <p:spPr>
          <a:xfrm>
            <a:off x="5483096" y="2235897"/>
            <a:ext cx="75744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</a:rPr>
              <a:t>69%</a:t>
            </a:r>
            <a:endParaRPr lang="es-419" sz="1200" b="1" dirty="0">
              <a:solidFill>
                <a:schemeClr val="tx1"/>
              </a:solidFill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9C71C333-7596-4742-84F5-C88F1C12FDC4}"/>
              </a:ext>
            </a:extLst>
          </p:cNvPr>
          <p:cNvSpPr/>
          <p:nvPr/>
        </p:nvSpPr>
        <p:spPr>
          <a:xfrm>
            <a:off x="4621251" y="2232928"/>
            <a:ext cx="609446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</a:rPr>
              <a:t>72%</a:t>
            </a:r>
            <a:endParaRPr lang="es-419" sz="1200" b="1" dirty="0">
              <a:solidFill>
                <a:schemeClr val="tx1"/>
              </a:solidFill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E06ABD43-B8E5-4A8C-8211-B9FAA347AA95}"/>
              </a:ext>
            </a:extLst>
          </p:cNvPr>
          <p:cNvSpPr/>
          <p:nvPr/>
        </p:nvSpPr>
        <p:spPr>
          <a:xfrm>
            <a:off x="6550449" y="2812120"/>
            <a:ext cx="560109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</a:rPr>
              <a:t>66%</a:t>
            </a:r>
            <a:endParaRPr lang="es-419" sz="1200" b="1" dirty="0">
              <a:solidFill>
                <a:schemeClr val="tx1"/>
              </a:solidFill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F5E2EE2-2604-4952-A13C-12B05397B488}"/>
              </a:ext>
            </a:extLst>
          </p:cNvPr>
          <p:cNvSpPr/>
          <p:nvPr/>
        </p:nvSpPr>
        <p:spPr>
          <a:xfrm>
            <a:off x="7429892" y="2964520"/>
            <a:ext cx="560109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</a:rPr>
              <a:t>66%</a:t>
            </a:r>
            <a:endParaRPr lang="es-419" sz="1200" b="1" dirty="0">
              <a:solidFill>
                <a:schemeClr val="tx1"/>
              </a:solidFill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6B1E8D6-AFB6-4EC7-8821-A3E1D76D434C}"/>
              </a:ext>
            </a:extLst>
          </p:cNvPr>
          <p:cNvSpPr/>
          <p:nvPr/>
        </p:nvSpPr>
        <p:spPr>
          <a:xfrm>
            <a:off x="8309335" y="2816922"/>
            <a:ext cx="560109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</a:rPr>
              <a:t>65%</a:t>
            </a:r>
            <a:endParaRPr lang="es-419" sz="1200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CB529C8-E210-0F50-4AEF-3748906BDE2F}"/>
              </a:ext>
            </a:extLst>
          </p:cNvPr>
          <p:cNvSpPr/>
          <p:nvPr/>
        </p:nvSpPr>
        <p:spPr>
          <a:xfrm>
            <a:off x="9188778" y="2673650"/>
            <a:ext cx="560109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</a:rPr>
              <a:t>71%</a:t>
            </a:r>
            <a:endParaRPr lang="es-419" sz="1200" b="1" dirty="0">
              <a:solidFill>
                <a:schemeClr val="tx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7D482A1-4C9D-7A6E-46EF-B9C741850FF7}"/>
              </a:ext>
            </a:extLst>
          </p:cNvPr>
          <p:cNvSpPr txBox="1"/>
          <p:nvPr/>
        </p:nvSpPr>
        <p:spPr>
          <a:xfrm>
            <a:off x="1893649" y="1676400"/>
            <a:ext cx="754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111E60"/>
                </a:solidFill>
                <a:latin typeface="Arial "/>
              </a:rPr>
              <a:t>Línea de base</a:t>
            </a:r>
            <a:endParaRPr lang="es-SV" sz="1200" dirty="0">
              <a:solidFill>
                <a:srgbClr val="111E60"/>
              </a:solidFill>
              <a:latin typeface="Arial 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4903F05-4C6A-F749-3EF9-6701CAE2088D}"/>
              </a:ext>
            </a:extLst>
          </p:cNvPr>
          <p:cNvSpPr txBox="1"/>
          <p:nvPr/>
        </p:nvSpPr>
        <p:spPr>
          <a:xfrm>
            <a:off x="10224518" y="2248649"/>
            <a:ext cx="17816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111E60"/>
                </a:solidFill>
                <a:latin typeface="Arial "/>
              </a:rPr>
              <a:t>En acumulado del 2014 al 2021. *El </a:t>
            </a:r>
            <a:r>
              <a:rPr lang="es-MX" sz="1600" b="1" dirty="0">
                <a:solidFill>
                  <a:srgbClr val="111E60"/>
                </a:solidFill>
                <a:latin typeface="Arial "/>
              </a:rPr>
              <a:t>63%</a:t>
            </a:r>
            <a:r>
              <a:rPr lang="es-MX" sz="1600" dirty="0">
                <a:solidFill>
                  <a:srgbClr val="111E60"/>
                </a:solidFill>
                <a:latin typeface="Arial "/>
              </a:rPr>
              <a:t> de embarazadas son conocidas y el </a:t>
            </a:r>
            <a:r>
              <a:rPr lang="es-MX" sz="1600" b="1" dirty="0">
                <a:solidFill>
                  <a:srgbClr val="111E60"/>
                </a:solidFill>
                <a:latin typeface="Arial "/>
              </a:rPr>
              <a:t>37%</a:t>
            </a:r>
            <a:r>
              <a:rPr lang="es-MX" sz="1600" dirty="0">
                <a:solidFill>
                  <a:srgbClr val="111E60"/>
                </a:solidFill>
                <a:latin typeface="Arial "/>
              </a:rPr>
              <a:t> son nuevas.</a:t>
            </a:r>
            <a:endParaRPr lang="es-SV" sz="1600" dirty="0">
              <a:solidFill>
                <a:srgbClr val="111E60"/>
              </a:solidFill>
              <a:latin typeface="Arial 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F4A597D-558D-C3C9-9D0E-8CEE275B48BC}"/>
              </a:ext>
            </a:extLst>
          </p:cNvPr>
          <p:cNvCxnSpPr/>
          <p:nvPr/>
        </p:nvCxnSpPr>
        <p:spPr>
          <a:xfrm>
            <a:off x="2235414" y="2170667"/>
            <a:ext cx="0" cy="734122"/>
          </a:xfrm>
          <a:prstGeom prst="line">
            <a:avLst/>
          </a:prstGeom>
          <a:ln w="28575">
            <a:solidFill>
              <a:srgbClr val="111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>
            <a:extLst>
              <a:ext uri="{FF2B5EF4-FFF2-40B4-BE49-F238E27FC236}">
                <a16:creationId xmlns:a16="http://schemas.microsoft.com/office/drawing/2014/main" id="{A98F8524-F5C9-15E1-046F-05B35F8EB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237" y="5561832"/>
            <a:ext cx="1085848" cy="100009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B4D7F49-96DD-7847-810F-FB2920E3EF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1032427" y="-418723"/>
            <a:ext cx="455467" cy="149204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6867A65-C45A-2A85-4831-C4122FC649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415" y="5069157"/>
            <a:ext cx="457240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13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4BA69-764B-90A6-1526-E041E3172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s-ES" dirty="0"/>
              <a:t>CASCADA CONTINUO ATENCIÓN VIH AÑO 2022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4065659-233C-5ED3-DA42-B901993305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410948"/>
              </p:ext>
            </p:extLst>
          </p:nvPr>
        </p:nvGraphicFramePr>
        <p:xfrm>
          <a:off x="0" y="1619250"/>
          <a:ext cx="12192000" cy="5238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4FC7DD0F-E379-62B6-E50A-182F06473A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22" y="5703874"/>
            <a:ext cx="1085848" cy="100009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DE3A485-4AC1-45CA-F717-43CF66D439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1113413" y="-414408"/>
            <a:ext cx="455467" cy="149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8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4BA69-764B-90A6-1526-E041E3172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CASCADA CONTINUO ATENCIÓN VIH AÑO 2022</a:t>
            </a:r>
          </a:p>
        </p:txBody>
      </p:sp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6B8122A7-28E7-D343-F41C-E28F55F39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00793"/>
              </p:ext>
            </p:extLst>
          </p:nvPr>
        </p:nvGraphicFramePr>
        <p:xfrm>
          <a:off x="1279066" y="1863801"/>
          <a:ext cx="9633869" cy="4440749"/>
        </p:xfrm>
        <a:graphic>
          <a:graphicData uri="http://schemas.openxmlformats.org/drawingml/2006/table">
            <a:tbl>
              <a:tblPr/>
              <a:tblGrid>
                <a:gridCol w="3818496">
                  <a:extLst>
                    <a:ext uri="{9D8B030D-6E8A-4147-A177-3AD203B41FA5}">
                      <a16:colId xmlns:a16="http://schemas.microsoft.com/office/drawing/2014/main" val="3208851454"/>
                    </a:ext>
                  </a:extLst>
                </a:gridCol>
                <a:gridCol w="1923207">
                  <a:extLst>
                    <a:ext uri="{9D8B030D-6E8A-4147-A177-3AD203B41FA5}">
                      <a16:colId xmlns:a16="http://schemas.microsoft.com/office/drawing/2014/main" val="3603107417"/>
                    </a:ext>
                  </a:extLst>
                </a:gridCol>
                <a:gridCol w="1923207">
                  <a:extLst>
                    <a:ext uri="{9D8B030D-6E8A-4147-A177-3AD203B41FA5}">
                      <a16:colId xmlns:a16="http://schemas.microsoft.com/office/drawing/2014/main" val="2819313184"/>
                    </a:ext>
                  </a:extLst>
                </a:gridCol>
                <a:gridCol w="1968959">
                  <a:extLst>
                    <a:ext uri="{9D8B030D-6E8A-4147-A177-3AD203B41FA5}">
                      <a16:colId xmlns:a16="http://schemas.microsoft.com/office/drawing/2014/main" val="991145786"/>
                    </a:ext>
                  </a:extLst>
                </a:gridCol>
              </a:tblGrid>
              <a:tr h="13363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endParaRPr lang="es-E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personas</a:t>
                      </a:r>
                      <a:endParaRPr lang="es-E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Metas 95%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Brecha para alcanzar el 95%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304724"/>
                  </a:ext>
                </a:extLst>
              </a:tr>
              <a:tr h="51740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Estimadas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22960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616869"/>
                  </a:ext>
                </a:extLst>
              </a:tr>
              <a:tr h="51740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Diagnosticadas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20019</a:t>
                      </a:r>
                      <a:endParaRPr lang="es-E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21812</a:t>
                      </a:r>
                      <a:endParaRPr lang="es-E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1793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050972"/>
                  </a:ext>
                </a:extLst>
              </a:tr>
              <a:tr h="51740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Vinculadas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18514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577680"/>
                  </a:ext>
                </a:extLst>
              </a:tr>
              <a:tr h="51740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Retenidas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15845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147073"/>
                  </a:ext>
                </a:extLst>
              </a:tr>
              <a:tr h="51740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Terapia Antirretroviral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15074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20721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5647</a:t>
                      </a:r>
                      <a:endParaRPr lang="es-E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9441"/>
                  </a:ext>
                </a:extLst>
              </a:tr>
              <a:tr h="51740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 Supresión Viral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14046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19685</a:t>
                      </a:r>
                      <a:endParaRPr lang="es-E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5639</a:t>
                      </a:r>
                      <a:endParaRPr lang="es-E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12" marR="18612" marT="186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421131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4D4663EA-7B75-7B29-EFCB-1785369246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934" y="5804504"/>
            <a:ext cx="1085848" cy="100009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2913C8D-4F75-1136-9E90-CB100FC15B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1032427" y="-418723"/>
            <a:ext cx="455467" cy="149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377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083EA375-8F21-4D2C-8A63-92434FCAA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348865"/>
            <a:ext cx="12191997" cy="8777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4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Comparación 2023 con el archivo 2022</a:t>
            </a:r>
            <a:endParaRPr kumimoji="0" lang="es-UY" altLang="es-ES" sz="4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9C96362-90FF-99B9-6091-FAEF95CE39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5" y="2121392"/>
            <a:ext cx="6972300" cy="38975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09C52BF-D460-FD2C-D46F-870AC31F10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9049" y="1661626"/>
            <a:ext cx="4371975" cy="24439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FA32540E-9177-BD3E-853A-FF5C8B7E65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050" y="4393166"/>
            <a:ext cx="4371976" cy="24439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859305E1-8191-8DF5-69D5-A0A724378012}"/>
              </a:ext>
            </a:extLst>
          </p:cNvPr>
          <p:cNvSpPr txBox="1"/>
          <p:nvPr/>
        </p:nvSpPr>
        <p:spPr>
          <a:xfrm>
            <a:off x="7639048" y="1709928"/>
            <a:ext cx="839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MUJERES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8685791-E7C4-91A8-21F8-ECB45429ED7F}"/>
              </a:ext>
            </a:extLst>
          </p:cNvPr>
          <p:cNvSpPr txBox="1"/>
          <p:nvPr/>
        </p:nvSpPr>
        <p:spPr>
          <a:xfrm>
            <a:off x="7639048" y="4400568"/>
            <a:ext cx="839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HOMBRES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BF4942-F9EC-C372-7EF6-9C12AD2DE5AD}"/>
              </a:ext>
            </a:extLst>
          </p:cNvPr>
          <p:cNvSpPr txBox="1">
            <a:spLocks/>
          </p:cNvSpPr>
          <p:nvPr/>
        </p:nvSpPr>
        <p:spPr>
          <a:xfrm>
            <a:off x="1" y="291090"/>
            <a:ext cx="12191996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200" dirty="0"/>
              <a:t>COMPARACIÓN ESTIMACIONES AÑO 2021-2022</a:t>
            </a:r>
          </a:p>
        </p:txBody>
      </p:sp>
    </p:spTree>
    <p:extLst>
      <p:ext uri="{BB962C8B-B14F-4D97-AF65-F5344CB8AC3E}">
        <p14:creationId xmlns:p14="http://schemas.microsoft.com/office/powerpoint/2010/main" val="108659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2B6E59D-EF59-461B-AB1D-887D68574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41684"/>
            <a:ext cx="10331116" cy="4284013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E7E83B9D-B3AE-49AB-A9F5-A77A38BBDC79}"/>
              </a:ext>
            </a:extLst>
          </p:cNvPr>
          <p:cNvSpPr/>
          <p:nvPr/>
        </p:nvSpPr>
        <p:spPr>
          <a:xfrm>
            <a:off x="1138989" y="5534526"/>
            <a:ext cx="9801727" cy="882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 dirty="0"/>
              <a:t>Figura 1. Notificación de casos de VIH, El Salvador, 1984 - 2022.</a:t>
            </a:r>
          </a:p>
          <a:p>
            <a:r>
              <a:rPr lang="es-ES" dirty="0"/>
              <a:t>Fuente: Ministerio de Salud, Unidad del Programa de ITS/VIH, Sistema Único de Monitoreo y Evaluación y vigilancia Epidemiológica del VIH-Sida, 2023.</a:t>
            </a:r>
            <a:endParaRPr lang="es-SV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40C9C0D-5C69-DD97-FBBF-6D6FBC8AF2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1032427" y="-418723"/>
            <a:ext cx="455467" cy="149204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BF5BA74-6365-C24A-8600-6E83CECAAE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011" y="5832287"/>
            <a:ext cx="1085848" cy="100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871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717686D-9559-43A3-8283-BFDE62348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26" y="818147"/>
            <a:ext cx="10363200" cy="4235116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1ECFFBA-B6BB-4DEB-9B8D-BE92A8DA2284}"/>
              </a:ext>
            </a:extLst>
          </p:cNvPr>
          <p:cNvSpPr/>
          <p:nvPr/>
        </p:nvSpPr>
        <p:spPr>
          <a:xfrm>
            <a:off x="689811" y="5230972"/>
            <a:ext cx="10363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 dirty="0"/>
              <a:t>Figura 2. Identificación de casos según tipo de establecimientos que apoya el MINSAL, El Salvador, 2022.</a:t>
            </a:r>
          </a:p>
          <a:p>
            <a:r>
              <a:rPr lang="es-ES" dirty="0"/>
              <a:t>Fuente: Ministerio de Salud, Unidad de Atención Integral a las ITS/VIH, Sistema Único de Monitoreo y Evaluación y vigilancia Epidemiológica del VIH-Sida, 2023.</a:t>
            </a:r>
            <a:endParaRPr lang="es-SV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3D734EB-0A5F-4DD5-B7CA-A785127D7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1032427" y="-418723"/>
            <a:ext cx="455467" cy="149204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5E2FD94-3515-7305-19A8-536471E0DD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011" y="5832287"/>
            <a:ext cx="1085848" cy="100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57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2" name="Gráfico 1">
                <a:extLst>
                  <a:ext uri="{FF2B5EF4-FFF2-40B4-BE49-F238E27FC236}">
                    <a16:creationId xmlns:a16="http://schemas.microsoft.com/office/drawing/2014/main" id="{310373B4-E3D0-435F-AC76-9648948F9280}"/>
                  </a:ext>
                </a:extLst>
              </p:cNvPr>
              <p:cNvGraphicFramePr/>
              <p:nvPr/>
            </p:nvGraphicFramePr>
            <p:xfrm>
              <a:off x="1074821" y="689812"/>
              <a:ext cx="9849853" cy="48768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2" name="Gráfico 1">
                <a:extLst>
                  <a:ext uri="{FF2B5EF4-FFF2-40B4-BE49-F238E27FC236}">
                    <a16:creationId xmlns:a16="http://schemas.microsoft.com/office/drawing/2014/main" id="{310373B4-E3D0-435F-AC76-9648948F928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4821" y="689812"/>
                <a:ext cx="9849853" cy="48768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ángulo 2">
            <a:extLst>
              <a:ext uri="{FF2B5EF4-FFF2-40B4-BE49-F238E27FC236}">
                <a16:creationId xmlns:a16="http://schemas.microsoft.com/office/drawing/2014/main" id="{21433812-BF6D-4F92-8C79-60321297FD46}"/>
              </a:ext>
            </a:extLst>
          </p:cNvPr>
          <p:cNvSpPr/>
          <p:nvPr/>
        </p:nvSpPr>
        <p:spPr>
          <a:xfrm>
            <a:off x="887612" y="5522494"/>
            <a:ext cx="9849853" cy="1291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 dirty="0"/>
              <a:t>Figura 2. Identificación de casos según tipo de establecimientos del ISSS, El Salvador, 2022.</a:t>
            </a:r>
          </a:p>
          <a:p>
            <a:r>
              <a:rPr lang="es-ES" dirty="0"/>
              <a:t>Fuente: Ministerio de Salud, Unidad de Atención Integral a las ITS/VIH, Sistema Único de Monitoreo y Evaluación y vigilancia Epidemiológica del VIH-Sida, 2023.</a:t>
            </a:r>
            <a:endParaRPr lang="es-SV" dirty="0"/>
          </a:p>
          <a:p>
            <a:r>
              <a:rPr lang="es-ES" dirty="0"/>
              <a:t> </a:t>
            </a:r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FC94F33-0B93-8A4E-AF10-A7E463F4E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1032427" y="-418723"/>
            <a:ext cx="455467" cy="149204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276D17B-6ADE-3666-47AF-372C88BFD6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011" y="5832287"/>
            <a:ext cx="1085848" cy="100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027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0BE14AA3-D505-451E-8865-1C2584BEBA95}"/>
              </a:ext>
            </a:extLst>
          </p:cNvPr>
          <p:cNvGrpSpPr/>
          <p:nvPr/>
        </p:nvGrpSpPr>
        <p:grpSpPr>
          <a:xfrm>
            <a:off x="1571347" y="763480"/>
            <a:ext cx="8442664" cy="4267955"/>
            <a:chOff x="1411705" y="770021"/>
            <a:chExt cx="9328484" cy="4270291"/>
          </a:xfrm>
        </p:grpSpPr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C4BF17DE-6A09-4BF8-9BF0-9E82FA6826C9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1705" y="770021"/>
              <a:ext cx="9288379" cy="4270291"/>
            </a:xfrm>
            <a:prstGeom prst="rect">
              <a:avLst/>
            </a:prstGeom>
            <a:noFill/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B4129C0D-E153-4C94-902B-90C11D8072FD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1810" y="770021"/>
              <a:ext cx="9288379" cy="4270291"/>
            </a:xfrm>
            <a:prstGeom prst="rect">
              <a:avLst/>
            </a:prstGeom>
            <a:noFill/>
          </p:spPr>
        </p:pic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814C5B4D-4297-4B82-A42A-EFC6B9E3D0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41756" y="3875437"/>
              <a:ext cx="402371" cy="262151"/>
            </a:xfrm>
            <a:prstGeom prst="rect">
              <a:avLst/>
            </a:prstGeom>
          </p:spPr>
        </p:pic>
      </p:grpSp>
      <p:sp>
        <p:nvSpPr>
          <p:cNvPr id="5" name="Rectángulo 4">
            <a:extLst>
              <a:ext uri="{FF2B5EF4-FFF2-40B4-BE49-F238E27FC236}">
                <a16:creationId xmlns:a16="http://schemas.microsoft.com/office/drawing/2014/main" id="{E62F7ECD-A9F3-4586-81A9-AFD468A0491C}"/>
              </a:ext>
            </a:extLst>
          </p:cNvPr>
          <p:cNvSpPr/>
          <p:nvPr/>
        </p:nvSpPr>
        <p:spPr>
          <a:xfrm>
            <a:off x="946484" y="5614737"/>
            <a:ext cx="9978190" cy="882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b="1" dirty="0"/>
              <a:t>Mapa 1. Número de casos notificados por departamento, El Salvador, 2022.</a:t>
            </a:r>
          </a:p>
          <a:p>
            <a:r>
              <a:rPr lang="es-ES" dirty="0"/>
              <a:t>Fuente: Ministerio de Salud, Unidad del Programa de ITS/VIH, Sistema Único de Monitoreo y Evaluación y vigilancia Epidemiológica del VIH-Sida, 2023.</a:t>
            </a:r>
            <a:endParaRPr lang="es-SV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9762D91-39FF-6A37-55BB-DEAA63468C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1032427" y="-418723"/>
            <a:ext cx="455467" cy="149204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B594A8F-0D01-3C7C-DAC7-3738321A21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011" y="5832287"/>
            <a:ext cx="1085848" cy="100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58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340FC365-464B-41F7-ACB2-3A4AB60FB83B}"/>
              </a:ext>
            </a:extLst>
          </p:cNvPr>
          <p:cNvGrpSpPr/>
          <p:nvPr/>
        </p:nvGrpSpPr>
        <p:grpSpPr>
          <a:xfrm>
            <a:off x="1471063" y="898358"/>
            <a:ext cx="9501737" cy="3959191"/>
            <a:chOff x="1471063" y="898358"/>
            <a:chExt cx="9501737" cy="3959191"/>
          </a:xfrm>
        </p:grpSpPr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F28F48CB-D9B9-4132-99B3-6E4CAEA0F2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5874" y="898358"/>
              <a:ext cx="9496926" cy="3954181"/>
            </a:xfrm>
            <a:prstGeom prst="rect">
              <a:avLst/>
            </a:prstGeom>
          </p:spPr>
        </p:pic>
        <p:sp>
          <p:nvSpPr>
            <p:cNvPr id="3" name="Cuadro de texto 2">
              <a:extLst>
                <a:ext uri="{FF2B5EF4-FFF2-40B4-BE49-F238E27FC236}">
                  <a16:creationId xmlns:a16="http://schemas.microsoft.com/office/drawing/2014/main" id="{6AC2054E-8A3B-4A99-A6F4-BF61E0C832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3509911"/>
              <a:ext cx="872453" cy="438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SV" sz="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La Unión</a:t>
              </a:r>
              <a:endParaRPr lang="es-SV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SV" sz="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17</a:t>
              </a:r>
              <a:endParaRPr lang="es-SV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752F0277-290B-4F59-A22A-9D42F86D4948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1063" y="4138863"/>
              <a:ext cx="1036320" cy="718686"/>
            </a:xfrm>
            <a:prstGeom prst="rect">
              <a:avLst/>
            </a:prstGeom>
            <a:noFill/>
          </p:spPr>
        </p:pic>
      </p:grpSp>
      <p:sp>
        <p:nvSpPr>
          <p:cNvPr id="6" name="Rectángulo 5">
            <a:extLst>
              <a:ext uri="{FF2B5EF4-FFF2-40B4-BE49-F238E27FC236}">
                <a16:creationId xmlns:a16="http://schemas.microsoft.com/office/drawing/2014/main" id="{1B5C02A0-4A3D-4495-886A-709A4CB82114}"/>
              </a:ext>
            </a:extLst>
          </p:cNvPr>
          <p:cNvSpPr/>
          <p:nvPr/>
        </p:nvSpPr>
        <p:spPr>
          <a:xfrm>
            <a:off x="701959" y="5178197"/>
            <a:ext cx="10026316" cy="1106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dirty="0"/>
              <a:t>Mapa 2. Tasa de notificación de casos de VIH por departamento, El Salvador, 2022.</a:t>
            </a:r>
          </a:p>
          <a:p>
            <a:r>
              <a:rPr lang="es-ES" dirty="0"/>
              <a:t>Fuente: Ministerio de Salud, Unidad del Programa de ITS/VIH, Sistema Único de Monitoreo y Evaluación y vigilancia Epidemiológica del VIH-Sida, 2023.</a:t>
            </a:r>
            <a:endParaRPr lang="es-SV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1AB88D7-4425-42F2-A7DC-E5050384B2F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840" y="3139440"/>
            <a:ext cx="1036320" cy="579120"/>
          </a:xfrm>
          <a:prstGeom prst="rect">
            <a:avLst/>
          </a:prstGeom>
          <a:noFill/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0CB0AB6-8B6F-B221-1926-4A552AF44F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1032427" y="-418723"/>
            <a:ext cx="455467" cy="149204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6BA8C5A-F372-3485-116B-AC342186A5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011" y="5832287"/>
            <a:ext cx="1085848" cy="100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23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6440</TotalTime>
  <Words>723</Words>
  <Application>Microsoft Office PowerPoint</Application>
  <PresentationFormat>Panorámica</PresentationFormat>
  <Paragraphs>83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Arial </vt:lpstr>
      <vt:lpstr>Calibri</vt:lpstr>
      <vt:lpstr>Calibri Light</vt:lpstr>
      <vt:lpstr>Tema de Office</vt:lpstr>
      <vt:lpstr>SITUACIÓN VIH</vt:lpstr>
      <vt:lpstr>CASCADA CONTINUO ATENCIÓN VIH AÑO 2022</vt:lpstr>
      <vt:lpstr>CASCADA CONTINUO ATENCIÓN VIH AÑO 2022</vt:lpstr>
      <vt:lpstr>Comparación 2023 con el archivo 2022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CASCADA CONTINUO ATENCÓN VIH AÑO 2022 (PRELIMINAR)</dc:title>
  <dc:creator>SALVADOR SORTO</dc:creator>
  <cp:lastModifiedBy>Administración y Comunicaciones MCP</cp:lastModifiedBy>
  <cp:revision>4</cp:revision>
  <dcterms:created xsi:type="dcterms:W3CDTF">2023-02-27T14:12:55Z</dcterms:created>
  <dcterms:modified xsi:type="dcterms:W3CDTF">2023-05-31T20:47:41Z</dcterms:modified>
</cp:coreProperties>
</file>