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7"/>
  </p:notesMasterIdLst>
  <p:sldIdLst>
    <p:sldId id="390" r:id="rId2"/>
    <p:sldId id="328" r:id="rId3"/>
    <p:sldId id="355" r:id="rId4"/>
    <p:sldId id="353" r:id="rId5"/>
    <p:sldId id="359" r:id="rId6"/>
    <p:sldId id="356" r:id="rId7"/>
    <p:sldId id="360" r:id="rId8"/>
    <p:sldId id="357" r:id="rId9"/>
    <p:sldId id="363" r:id="rId10"/>
    <p:sldId id="367" r:id="rId11"/>
    <p:sldId id="368" r:id="rId12"/>
    <p:sldId id="369" r:id="rId13"/>
    <p:sldId id="336" r:id="rId14"/>
    <p:sldId id="332" r:id="rId15"/>
    <p:sldId id="330" r:id="rId16"/>
    <p:sldId id="314" r:id="rId17"/>
    <p:sldId id="366" r:id="rId18"/>
    <p:sldId id="260" r:id="rId19"/>
    <p:sldId id="263" r:id="rId20"/>
    <p:sldId id="261" r:id="rId21"/>
    <p:sldId id="262" r:id="rId22"/>
    <p:sldId id="371" r:id="rId23"/>
    <p:sldId id="373" r:id="rId24"/>
    <p:sldId id="374" r:id="rId25"/>
    <p:sldId id="376" r:id="rId26"/>
    <p:sldId id="379" r:id="rId27"/>
    <p:sldId id="381" r:id="rId28"/>
    <p:sldId id="382" r:id="rId29"/>
    <p:sldId id="383" r:id="rId30"/>
    <p:sldId id="389" r:id="rId31"/>
    <p:sldId id="391" r:id="rId32"/>
    <p:sldId id="392" r:id="rId33"/>
    <p:sldId id="393" r:id="rId34"/>
    <p:sldId id="394" r:id="rId35"/>
    <p:sldId id="395" r:id="rId3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9E3"/>
    <a:srgbClr val="FF3300"/>
    <a:srgbClr val="F39600"/>
    <a:srgbClr val="EC168F"/>
    <a:srgbClr val="A477DF"/>
    <a:srgbClr val="C147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1A943-07D8-4A74-8F8F-6018C4A956DC}" v="3" dt="2023-05-18T14:20:17.09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snapToGrid="0" snapToObjects="1">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FC13B-C8E0-4CD5-A5EF-A1FE4F8CB209}"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s-PE"/>
        </a:p>
      </dgm:t>
    </dgm:pt>
    <dgm:pt modelId="{4306358D-E271-4F7C-A305-DDDD206E7C59}">
      <dgm:prSet phldrT="[Texto]"/>
      <dgm:spPr/>
      <dgm:t>
        <a:bodyPr/>
        <a:lstStyle/>
        <a:p>
          <a:r>
            <a:rPr lang="es-PE" dirty="0"/>
            <a:t>Observatorio  Social de TB</a:t>
          </a:r>
        </a:p>
      </dgm:t>
    </dgm:pt>
    <dgm:pt modelId="{087C4FA2-88FB-43F5-A459-51B741C8A027}" type="parTrans" cxnId="{871DF3F8-1A1D-4606-9537-35BC897AA044}">
      <dgm:prSet/>
      <dgm:spPr/>
      <dgm:t>
        <a:bodyPr/>
        <a:lstStyle/>
        <a:p>
          <a:endParaRPr lang="es-PE"/>
        </a:p>
      </dgm:t>
    </dgm:pt>
    <dgm:pt modelId="{ADB96BDA-843E-4E58-9661-D8BFD9406EB7}" type="sibTrans" cxnId="{871DF3F8-1A1D-4606-9537-35BC897AA044}">
      <dgm:prSet/>
      <dgm:spPr/>
      <dgm:t>
        <a:bodyPr/>
        <a:lstStyle/>
        <a:p>
          <a:endParaRPr lang="es-PE"/>
        </a:p>
      </dgm:t>
    </dgm:pt>
    <dgm:pt modelId="{E460C962-1150-45C8-97EF-87C3664CE941}">
      <dgm:prSet phldrT="[Texto]"/>
      <dgm:spPr/>
      <dgm:t>
        <a:bodyPr/>
        <a:lstStyle/>
        <a:p>
          <a:r>
            <a:rPr lang="es-PE" dirty="0"/>
            <a:t>ONG</a:t>
          </a:r>
        </a:p>
      </dgm:t>
    </dgm:pt>
    <dgm:pt modelId="{E18D703D-767A-44EB-83AF-D48F73D4872F}" type="parTrans" cxnId="{DB0AEA7C-75AD-4358-A287-30FAF6EF5AEE}">
      <dgm:prSet/>
      <dgm:spPr/>
      <dgm:t>
        <a:bodyPr/>
        <a:lstStyle/>
        <a:p>
          <a:endParaRPr lang="es-PE"/>
        </a:p>
      </dgm:t>
    </dgm:pt>
    <dgm:pt modelId="{9633BF99-C985-435A-806A-80285CDECD03}" type="sibTrans" cxnId="{DB0AEA7C-75AD-4358-A287-30FAF6EF5AEE}">
      <dgm:prSet/>
      <dgm:spPr/>
      <dgm:t>
        <a:bodyPr/>
        <a:lstStyle/>
        <a:p>
          <a:endParaRPr lang="es-PE"/>
        </a:p>
      </dgm:t>
    </dgm:pt>
    <dgm:pt modelId="{6E472AFC-AC21-46E5-A775-39BD3D09AE43}">
      <dgm:prSet phldrT="[Texto]"/>
      <dgm:spPr/>
      <dgm:t>
        <a:bodyPr/>
        <a:lstStyle/>
        <a:p>
          <a:r>
            <a:rPr lang="es-PE" dirty="0"/>
            <a:t>Organizaciones de base comunitaria</a:t>
          </a:r>
        </a:p>
      </dgm:t>
    </dgm:pt>
    <dgm:pt modelId="{24E4FFE6-7628-4499-A0ED-F8CDEC84D74E}" type="parTrans" cxnId="{43A9C8DE-AE06-4919-8A9C-D1A1C2ACD3F7}">
      <dgm:prSet/>
      <dgm:spPr/>
      <dgm:t>
        <a:bodyPr/>
        <a:lstStyle/>
        <a:p>
          <a:endParaRPr lang="es-PE"/>
        </a:p>
      </dgm:t>
    </dgm:pt>
    <dgm:pt modelId="{D0D602BA-525D-426C-97B4-D17855B2DB44}" type="sibTrans" cxnId="{43A9C8DE-AE06-4919-8A9C-D1A1C2ACD3F7}">
      <dgm:prSet/>
      <dgm:spPr/>
      <dgm:t>
        <a:bodyPr/>
        <a:lstStyle/>
        <a:p>
          <a:endParaRPr lang="es-PE"/>
        </a:p>
      </dgm:t>
    </dgm:pt>
    <dgm:pt modelId="{2EBD14E5-5496-4093-A738-E7ABB5B69751}">
      <dgm:prSet phldrT="[Texto]"/>
      <dgm:spPr/>
      <dgm:t>
        <a:bodyPr/>
        <a:lstStyle/>
        <a:p>
          <a:r>
            <a:rPr lang="es-PE" dirty="0"/>
            <a:t>Organizaciones confesionales</a:t>
          </a:r>
        </a:p>
      </dgm:t>
    </dgm:pt>
    <dgm:pt modelId="{0F69733C-2A01-411B-B657-957894CC982B}" type="parTrans" cxnId="{63FB5A7D-7868-4419-9647-53FB1AB26253}">
      <dgm:prSet/>
      <dgm:spPr/>
      <dgm:t>
        <a:bodyPr/>
        <a:lstStyle/>
        <a:p>
          <a:endParaRPr lang="es-PE"/>
        </a:p>
      </dgm:t>
    </dgm:pt>
    <dgm:pt modelId="{A9953298-C781-4F20-9A3E-830774DD7F43}" type="sibTrans" cxnId="{63FB5A7D-7868-4419-9647-53FB1AB26253}">
      <dgm:prSet/>
      <dgm:spPr/>
      <dgm:t>
        <a:bodyPr/>
        <a:lstStyle/>
        <a:p>
          <a:endParaRPr lang="es-PE"/>
        </a:p>
      </dgm:t>
    </dgm:pt>
    <dgm:pt modelId="{5379EB9B-C642-4A14-AB66-7F8C56F633C5}">
      <dgm:prSet phldrT="[Texto]"/>
      <dgm:spPr/>
      <dgm:t>
        <a:bodyPr/>
        <a:lstStyle/>
        <a:p>
          <a:r>
            <a:rPr lang="es-PE" dirty="0"/>
            <a:t>Academia</a:t>
          </a:r>
        </a:p>
      </dgm:t>
    </dgm:pt>
    <dgm:pt modelId="{4203FC4A-E091-4441-9AD6-BD67E57D07D7}" type="parTrans" cxnId="{2FD73001-C2AB-4F50-914A-E1499A22878D}">
      <dgm:prSet/>
      <dgm:spPr/>
      <dgm:t>
        <a:bodyPr/>
        <a:lstStyle/>
        <a:p>
          <a:endParaRPr lang="es-PE"/>
        </a:p>
      </dgm:t>
    </dgm:pt>
    <dgm:pt modelId="{D2B21117-56E2-49CF-81F0-9B0F9DA390A4}" type="sibTrans" cxnId="{2FD73001-C2AB-4F50-914A-E1499A22878D}">
      <dgm:prSet/>
      <dgm:spPr/>
      <dgm:t>
        <a:bodyPr/>
        <a:lstStyle/>
        <a:p>
          <a:endParaRPr lang="es-PE"/>
        </a:p>
      </dgm:t>
    </dgm:pt>
    <dgm:pt modelId="{554E0F3C-A511-4B9C-9BEA-F9E8FBAD8F34}">
      <dgm:prSet phldrT="[Texto]"/>
      <dgm:spPr/>
      <dgm:t>
        <a:bodyPr/>
        <a:lstStyle/>
        <a:p>
          <a:r>
            <a:rPr lang="es-PE" dirty="0"/>
            <a:t>Redes/Asociaciones</a:t>
          </a:r>
        </a:p>
      </dgm:t>
    </dgm:pt>
    <dgm:pt modelId="{1A2118E2-003C-4728-85E6-90BCC6CFDA7C}" type="parTrans" cxnId="{A41251C0-FD34-4FEE-B809-3D72E5E5EC6A}">
      <dgm:prSet/>
      <dgm:spPr/>
      <dgm:t>
        <a:bodyPr/>
        <a:lstStyle/>
        <a:p>
          <a:endParaRPr lang="es-PE"/>
        </a:p>
      </dgm:t>
    </dgm:pt>
    <dgm:pt modelId="{45A35389-011D-46A9-828F-96C87024D399}" type="sibTrans" cxnId="{A41251C0-FD34-4FEE-B809-3D72E5E5EC6A}">
      <dgm:prSet/>
      <dgm:spPr/>
      <dgm:t>
        <a:bodyPr/>
        <a:lstStyle/>
        <a:p>
          <a:endParaRPr lang="es-PE"/>
        </a:p>
      </dgm:t>
    </dgm:pt>
    <dgm:pt modelId="{F95CB2BF-2B2D-4BA7-9B0C-4137BD8F87C3}" type="pres">
      <dgm:prSet presAssocID="{65FFC13B-C8E0-4CD5-A5EF-A1FE4F8CB209}" presName="cycle" presStyleCnt="0">
        <dgm:presLayoutVars>
          <dgm:chMax val="1"/>
          <dgm:dir/>
          <dgm:animLvl val="ctr"/>
          <dgm:resizeHandles val="exact"/>
        </dgm:presLayoutVars>
      </dgm:prSet>
      <dgm:spPr/>
    </dgm:pt>
    <dgm:pt modelId="{D9C3058F-9CCD-4B18-B5F8-6F6FB9EEE288}" type="pres">
      <dgm:prSet presAssocID="{4306358D-E271-4F7C-A305-DDDD206E7C59}" presName="centerShape" presStyleLbl="node0" presStyleIdx="0" presStyleCnt="1" custLinFactNeighborX="-400" custLinFactNeighborY="200"/>
      <dgm:spPr/>
    </dgm:pt>
    <dgm:pt modelId="{A46992B4-D4B7-43CF-B75A-4A698DA6A5A4}" type="pres">
      <dgm:prSet presAssocID="{E18D703D-767A-44EB-83AF-D48F73D4872F}" presName="parTrans" presStyleLbl="bgSibTrans2D1" presStyleIdx="0" presStyleCnt="5"/>
      <dgm:spPr/>
    </dgm:pt>
    <dgm:pt modelId="{3425783E-411A-4FE4-8B4F-6C807F85ACB5}" type="pres">
      <dgm:prSet presAssocID="{E460C962-1150-45C8-97EF-87C3664CE941}" presName="node" presStyleLbl="node1" presStyleIdx="0" presStyleCnt="5">
        <dgm:presLayoutVars>
          <dgm:bulletEnabled val="1"/>
        </dgm:presLayoutVars>
      </dgm:prSet>
      <dgm:spPr/>
    </dgm:pt>
    <dgm:pt modelId="{CF9CCDD9-89CB-4646-8547-3C459AE0863C}" type="pres">
      <dgm:prSet presAssocID="{24E4FFE6-7628-4499-A0ED-F8CDEC84D74E}" presName="parTrans" presStyleLbl="bgSibTrans2D1" presStyleIdx="1" presStyleCnt="5"/>
      <dgm:spPr/>
    </dgm:pt>
    <dgm:pt modelId="{83244D36-3118-400B-9C70-CA68BF389661}" type="pres">
      <dgm:prSet presAssocID="{6E472AFC-AC21-46E5-A775-39BD3D09AE43}" presName="node" presStyleLbl="node1" presStyleIdx="1" presStyleCnt="5">
        <dgm:presLayoutVars>
          <dgm:bulletEnabled val="1"/>
        </dgm:presLayoutVars>
      </dgm:prSet>
      <dgm:spPr/>
    </dgm:pt>
    <dgm:pt modelId="{60B80816-7F2A-4A99-9E70-200B2930C479}" type="pres">
      <dgm:prSet presAssocID="{0F69733C-2A01-411B-B657-957894CC982B}" presName="parTrans" presStyleLbl="bgSibTrans2D1" presStyleIdx="2" presStyleCnt="5"/>
      <dgm:spPr/>
    </dgm:pt>
    <dgm:pt modelId="{C774CAC6-0549-4571-AC50-F03005255AB8}" type="pres">
      <dgm:prSet presAssocID="{2EBD14E5-5496-4093-A738-E7ABB5B69751}" presName="node" presStyleLbl="node1" presStyleIdx="2" presStyleCnt="5">
        <dgm:presLayoutVars>
          <dgm:bulletEnabled val="1"/>
        </dgm:presLayoutVars>
      </dgm:prSet>
      <dgm:spPr/>
    </dgm:pt>
    <dgm:pt modelId="{9CF00F2A-4B93-4FCE-B16F-53D2269A9DAD}" type="pres">
      <dgm:prSet presAssocID="{4203FC4A-E091-4441-9AD6-BD67E57D07D7}" presName="parTrans" presStyleLbl="bgSibTrans2D1" presStyleIdx="3" presStyleCnt="5"/>
      <dgm:spPr/>
    </dgm:pt>
    <dgm:pt modelId="{02350BAC-FBEE-401B-A8CE-6B6BAB6CBFEA}" type="pres">
      <dgm:prSet presAssocID="{5379EB9B-C642-4A14-AB66-7F8C56F633C5}" presName="node" presStyleLbl="node1" presStyleIdx="3" presStyleCnt="5">
        <dgm:presLayoutVars>
          <dgm:bulletEnabled val="1"/>
        </dgm:presLayoutVars>
      </dgm:prSet>
      <dgm:spPr/>
    </dgm:pt>
    <dgm:pt modelId="{ED9FCC29-9939-4D7F-B14E-F0C7EDA34BC6}" type="pres">
      <dgm:prSet presAssocID="{1A2118E2-003C-4728-85E6-90BCC6CFDA7C}" presName="parTrans" presStyleLbl="bgSibTrans2D1" presStyleIdx="4" presStyleCnt="5"/>
      <dgm:spPr/>
    </dgm:pt>
    <dgm:pt modelId="{CC6AB7FA-B4EE-4626-80F1-9D8104CEDA77}" type="pres">
      <dgm:prSet presAssocID="{554E0F3C-A511-4B9C-9BEA-F9E8FBAD8F34}" presName="node" presStyleLbl="node1" presStyleIdx="4" presStyleCnt="5">
        <dgm:presLayoutVars>
          <dgm:bulletEnabled val="1"/>
        </dgm:presLayoutVars>
      </dgm:prSet>
      <dgm:spPr/>
    </dgm:pt>
  </dgm:ptLst>
  <dgm:cxnLst>
    <dgm:cxn modelId="{2FD73001-C2AB-4F50-914A-E1499A22878D}" srcId="{4306358D-E271-4F7C-A305-DDDD206E7C59}" destId="{5379EB9B-C642-4A14-AB66-7F8C56F633C5}" srcOrd="3" destOrd="0" parTransId="{4203FC4A-E091-4441-9AD6-BD67E57D07D7}" sibTransId="{D2B21117-56E2-49CF-81F0-9B0F9DA390A4}"/>
    <dgm:cxn modelId="{9DCEF61A-9E49-4437-9ED3-B6779B5080B2}" type="presOf" srcId="{2EBD14E5-5496-4093-A738-E7ABB5B69751}" destId="{C774CAC6-0549-4571-AC50-F03005255AB8}" srcOrd="0" destOrd="0" presId="urn:microsoft.com/office/officeart/2005/8/layout/radial4"/>
    <dgm:cxn modelId="{6E81F427-2530-405B-9657-C6D092BAC760}" type="presOf" srcId="{4203FC4A-E091-4441-9AD6-BD67E57D07D7}" destId="{9CF00F2A-4B93-4FCE-B16F-53D2269A9DAD}" srcOrd="0" destOrd="0" presId="urn:microsoft.com/office/officeart/2005/8/layout/radial4"/>
    <dgm:cxn modelId="{AC35F270-7EF3-4BAF-A0B2-CB620B47F38D}" type="presOf" srcId="{554E0F3C-A511-4B9C-9BEA-F9E8FBAD8F34}" destId="{CC6AB7FA-B4EE-4626-80F1-9D8104CEDA77}" srcOrd="0" destOrd="0" presId="urn:microsoft.com/office/officeart/2005/8/layout/radial4"/>
    <dgm:cxn modelId="{58AACC74-357E-4EA9-B53A-EE2851F02344}" type="presOf" srcId="{4306358D-E271-4F7C-A305-DDDD206E7C59}" destId="{D9C3058F-9CCD-4B18-B5F8-6F6FB9EEE288}" srcOrd="0" destOrd="0" presId="urn:microsoft.com/office/officeart/2005/8/layout/radial4"/>
    <dgm:cxn modelId="{1B036955-3AF0-4AF0-8925-4603F9FF5CA9}" type="presOf" srcId="{E460C962-1150-45C8-97EF-87C3664CE941}" destId="{3425783E-411A-4FE4-8B4F-6C807F85ACB5}" srcOrd="0" destOrd="0" presId="urn:microsoft.com/office/officeart/2005/8/layout/radial4"/>
    <dgm:cxn modelId="{2A62665A-2204-48E9-A705-C99B1036DDA0}" type="presOf" srcId="{5379EB9B-C642-4A14-AB66-7F8C56F633C5}" destId="{02350BAC-FBEE-401B-A8CE-6B6BAB6CBFEA}" srcOrd="0" destOrd="0" presId="urn:microsoft.com/office/officeart/2005/8/layout/radial4"/>
    <dgm:cxn modelId="{66222B7C-C1A8-45EF-AD42-53964A896CB5}" type="presOf" srcId="{6E472AFC-AC21-46E5-A775-39BD3D09AE43}" destId="{83244D36-3118-400B-9C70-CA68BF389661}" srcOrd="0" destOrd="0" presId="urn:microsoft.com/office/officeart/2005/8/layout/radial4"/>
    <dgm:cxn modelId="{DB0AEA7C-75AD-4358-A287-30FAF6EF5AEE}" srcId="{4306358D-E271-4F7C-A305-DDDD206E7C59}" destId="{E460C962-1150-45C8-97EF-87C3664CE941}" srcOrd="0" destOrd="0" parTransId="{E18D703D-767A-44EB-83AF-D48F73D4872F}" sibTransId="{9633BF99-C985-435A-806A-80285CDECD03}"/>
    <dgm:cxn modelId="{63FB5A7D-7868-4419-9647-53FB1AB26253}" srcId="{4306358D-E271-4F7C-A305-DDDD206E7C59}" destId="{2EBD14E5-5496-4093-A738-E7ABB5B69751}" srcOrd="2" destOrd="0" parTransId="{0F69733C-2A01-411B-B657-957894CC982B}" sibTransId="{A9953298-C781-4F20-9A3E-830774DD7F43}"/>
    <dgm:cxn modelId="{EA01878A-01E4-4F51-926C-437ACD5265ED}" type="presOf" srcId="{1A2118E2-003C-4728-85E6-90BCC6CFDA7C}" destId="{ED9FCC29-9939-4D7F-B14E-F0C7EDA34BC6}" srcOrd="0" destOrd="0" presId="urn:microsoft.com/office/officeart/2005/8/layout/radial4"/>
    <dgm:cxn modelId="{1A06BF90-1FAD-4273-9601-6A898750CF6D}" type="presOf" srcId="{65FFC13B-C8E0-4CD5-A5EF-A1FE4F8CB209}" destId="{F95CB2BF-2B2D-4BA7-9B0C-4137BD8F87C3}" srcOrd="0" destOrd="0" presId="urn:microsoft.com/office/officeart/2005/8/layout/radial4"/>
    <dgm:cxn modelId="{43F3E3BA-6C72-40AF-B748-3DE557A029DD}" type="presOf" srcId="{24E4FFE6-7628-4499-A0ED-F8CDEC84D74E}" destId="{CF9CCDD9-89CB-4646-8547-3C459AE0863C}" srcOrd="0" destOrd="0" presId="urn:microsoft.com/office/officeart/2005/8/layout/radial4"/>
    <dgm:cxn modelId="{A41251C0-FD34-4FEE-B809-3D72E5E5EC6A}" srcId="{4306358D-E271-4F7C-A305-DDDD206E7C59}" destId="{554E0F3C-A511-4B9C-9BEA-F9E8FBAD8F34}" srcOrd="4" destOrd="0" parTransId="{1A2118E2-003C-4728-85E6-90BCC6CFDA7C}" sibTransId="{45A35389-011D-46A9-828F-96C87024D399}"/>
    <dgm:cxn modelId="{43A9C8DE-AE06-4919-8A9C-D1A1C2ACD3F7}" srcId="{4306358D-E271-4F7C-A305-DDDD206E7C59}" destId="{6E472AFC-AC21-46E5-A775-39BD3D09AE43}" srcOrd="1" destOrd="0" parTransId="{24E4FFE6-7628-4499-A0ED-F8CDEC84D74E}" sibTransId="{D0D602BA-525D-426C-97B4-D17855B2DB44}"/>
    <dgm:cxn modelId="{0A9C4BE4-3DCA-49C3-865D-536A4ADFCAA3}" type="presOf" srcId="{0F69733C-2A01-411B-B657-957894CC982B}" destId="{60B80816-7F2A-4A99-9E70-200B2930C479}" srcOrd="0" destOrd="0" presId="urn:microsoft.com/office/officeart/2005/8/layout/radial4"/>
    <dgm:cxn modelId="{8E531FF8-71CE-49B3-8784-E1622250AFFA}" type="presOf" srcId="{E18D703D-767A-44EB-83AF-D48F73D4872F}" destId="{A46992B4-D4B7-43CF-B75A-4A698DA6A5A4}" srcOrd="0" destOrd="0" presId="urn:microsoft.com/office/officeart/2005/8/layout/radial4"/>
    <dgm:cxn modelId="{871DF3F8-1A1D-4606-9537-35BC897AA044}" srcId="{65FFC13B-C8E0-4CD5-A5EF-A1FE4F8CB209}" destId="{4306358D-E271-4F7C-A305-DDDD206E7C59}" srcOrd="0" destOrd="0" parTransId="{087C4FA2-88FB-43F5-A459-51B741C8A027}" sibTransId="{ADB96BDA-843E-4E58-9661-D8BFD9406EB7}"/>
    <dgm:cxn modelId="{730DF499-152F-466C-AADA-1583B019358C}" type="presParOf" srcId="{F95CB2BF-2B2D-4BA7-9B0C-4137BD8F87C3}" destId="{D9C3058F-9CCD-4B18-B5F8-6F6FB9EEE288}" srcOrd="0" destOrd="0" presId="urn:microsoft.com/office/officeart/2005/8/layout/radial4"/>
    <dgm:cxn modelId="{48025934-F947-49FD-81C6-8C978D336F2E}" type="presParOf" srcId="{F95CB2BF-2B2D-4BA7-9B0C-4137BD8F87C3}" destId="{A46992B4-D4B7-43CF-B75A-4A698DA6A5A4}" srcOrd="1" destOrd="0" presId="urn:microsoft.com/office/officeart/2005/8/layout/radial4"/>
    <dgm:cxn modelId="{BC23144C-0062-4E84-A49E-6E7757C52244}" type="presParOf" srcId="{F95CB2BF-2B2D-4BA7-9B0C-4137BD8F87C3}" destId="{3425783E-411A-4FE4-8B4F-6C807F85ACB5}" srcOrd="2" destOrd="0" presId="urn:microsoft.com/office/officeart/2005/8/layout/radial4"/>
    <dgm:cxn modelId="{0D038057-BCAF-4D52-B337-C1E890EC1289}" type="presParOf" srcId="{F95CB2BF-2B2D-4BA7-9B0C-4137BD8F87C3}" destId="{CF9CCDD9-89CB-4646-8547-3C459AE0863C}" srcOrd="3" destOrd="0" presId="urn:microsoft.com/office/officeart/2005/8/layout/radial4"/>
    <dgm:cxn modelId="{3EA3E75D-CFC9-4F7E-90CE-ED2B6903720D}" type="presParOf" srcId="{F95CB2BF-2B2D-4BA7-9B0C-4137BD8F87C3}" destId="{83244D36-3118-400B-9C70-CA68BF389661}" srcOrd="4" destOrd="0" presId="urn:microsoft.com/office/officeart/2005/8/layout/radial4"/>
    <dgm:cxn modelId="{FB1359F2-4D06-417E-AE2B-4F22FC46E1D8}" type="presParOf" srcId="{F95CB2BF-2B2D-4BA7-9B0C-4137BD8F87C3}" destId="{60B80816-7F2A-4A99-9E70-200B2930C479}" srcOrd="5" destOrd="0" presId="urn:microsoft.com/office/officeart/2005/8/layout/radial4"/>
    <dgm:cxn modelId="{9E8AF98F-B435-42FD-804D-E58262C5A26C}" type="presParOf" srcId="{F95CB2BF-2B2D-4BA7-9B0C-4137BD8F87C3}" destId="{C774CAC6-0549-4571-AC50-F03005255AB8}" srcOrd="6" destOrd="0" presId="urn:microsoft.com/office/officeart/2005/8/layout/radial4"/>
    <dgm:cxn modelId="{62C609D2-2023-4D28-AC86-633D45802DCB}" type="presParOf" srcId="{F95CB2BF-2B2D-4BA7-9B0C-4137BD8F87C3}" destId="{9CF00F2A-4B93-4FCE-B16F-53D2269A9DAD}" srcOrd="7" destOrd="0" presId="urn:microsoft.com/office/officeart/2005/8/layout/radial4"/>
    <dgm:cxn modelId="{722FCE7C-9FBD-41FC-B9D9-DFEEFC31E2D7}" type="presParOf" srcId="{F95CB2BF-2B2D-4BA7-9B0C-4137BD8F87C3}" destId="{02350BAC-FBEE-401B-A8CE-6B6BAB6CBFEA}" srcOrd="8" destOrd="0" presId="urn:microsoft.com/office/officeart/2005/8/layout/radial4"/>
    <dgm:cxn modelId="{E3A3AF26-B4B6-49E9-A21A-ED579A429377}" type="presParOf" srcId="{F95CB2BF-2B2D-4BA7-9B0C-4137BD8F87C3}" destId="{ED9FCC29-9939-4D7F-B14E-F0C7EDA34BC6}" srcOrd="9" destOrd="0" presId="urn:microsoft.com/office/officeart/2005/8/layout/radial4"/>
    <dgm:cxn modelId="{C5BFD69E-034C-401A-AA57-52DE35BDB17C}" type="presParOf" srcId="{F95CB2BF-2B2D-4BA7-9B0C-4137BD8F87C3}" destId="{CC6AB7FA-B4EE-4626-80F1-9D8104CEDA77}"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D88FF9-F8FD-4689-9B42-C389A97DBDC3}" type="doc">
      <dgm:prSet loTypeId="urn:microsoft.com/office/officeart/2005/8/layout/radial6" loCatId="cycle" qsTypeId="urn:microsoft.com/office/officeart/2005/8/quickstyle/simple4" qsCatId="simple" csTypeId="urn:microsoft.com/office/officeart/2005/8/colors/accent5_2" csCatId="accent5" phldr="1"/>
      <dgm:spPr/>
      <dgm:t>
        <a:bodyPr/>
        <a:lstStyle/>
        <a:p>
          <a:endParaRPr lang="es-ES"/>
        </a:p>
      </dgm:t>
    </dgm:pt>
    <dgm:pt modelId="{EBF38981-790C-4EAB-985F-FECD4F172B5F}">
      <dgm:prSet phldrT="[Texto]">
        <dgm:style>
          <a:lnRef idx="3">
            <a:schemeClr val="lt1"/>
          </a:lnRef>
          <a:fillRef idx="1">
            <a:schemeClr val="accent3"/>
          </a:fillRef>
          <a:effectRef idx="1">
            <a:schemeClr val="accent3"/>
          </a:effectRef>
          <a:fontRef idx="minor">
            <a:schemeClr val="lt1"/>
          </a:fontRef>
        </dgm:style>
      </dgm:prSet>
      <dgm:spPr/>
      <dgm:t>
        <a:bodyPr/>
        <a:lstStyle/>
        <a:p>
          <a:r>
            <a:rPr lang="es-PE" b="1" dirty="0"/>
            <a:t>Incidencia</a:t>
          </a:r>
          <a:endParaRPr lang="es-ES" b="1" dirty="0"/>
        </a:p>
      </dgm:t>
    </dgm:pt>
    <dgm:pt modelId="{CD3105A0-67DF-4DEC-8CD2-6DCC0DD3D47F}" type="parTrans" cxnId="{FCC06D7A-4715-4BFE-A6FC-695125791FF6}">
      <dgm:prSet/>
      <dgm:spPr/>
      <dgm:t>
        <a:bodyPr/>
        <a:lstStyle/>
        <a:p>
          <a:endParaRPr lang="es-ES"/>
        </a:p>
      </dgm:t>
    </dgm:pt>
    <dgm:pt modelId="{342D88A2-9311-4F38-8CD0-70CBB2F8D29E}" type="sibTrans" cxnId="{FCC06D7A-4715-4BFE-A6FC-695125791FF6}">
      <dgm:prSet/>
      <dgm:spPr/>
      <dgm:t>
        <a:bodyPr/>
        <a:lstStyle/>
        <a:p>
          <a:endParaRPr lang="es-ES"/>
        </a:p>
      </dgm:t>
    </dgm:pt>
    <dgm:pt modelId="{4362C329-A42E-496B-9615-5FEE6C2FD84B}">
      <dgm:prSet>
        <dgm:style>
          <a:lnRef idx="3">
            <a:schemeClr val="lt1"/>
          </a:lnRef>
          <a:fillRef idx="1">
            <a:schemeClr val="accent3"/>
          </a:fillRef>
          <a:effectRef idx="1">
            <a:schemeClr val="accent3"/>
          </a:effectRef>
          <a:fontRef idx="minor">
            <a:schemeClr val="lt1"/>
          </a:fontRef>
        </dgm:style>
      </dgm:prSet>
      <dgm:spPr/>
      <dgm:t>
        <a:bodyPr/>
        <a:lstStyle/>
        <a:p>
          <a:r>
            <a:rPr lang="es-PE" b="1" dirty="0"/>
            <a:t>Seguimiento y monitoreo</a:t>
          </a:r>
          <a:endParaRPr lang="en-US" dirty="0"/>
        </a:p>
      </dgm:t>
    </dgm:pt>
    <dgm:pt modelId="{CBAF0081-BB9C-4A6B-963F-3ABD9E19A24F}" type="parTrans" cxnId="{A429F37A-AD10-4DDD-A780-7D153F4210AE}">
      <dgm:prSet/>
      <dgm:spPr/>
      <dgm:t>
        <a:bodyPr/>
        <a:lstStyle/>
        <a:p>
          <a:endParaRPr lang="es-ES"/>
        </a:p>
      </dgm:t>
    </dgm:pt>
    <dgm:pt modelId="{83F8D417-5A12-41EE-A68F-E01EF60AB8EF}" type="sibTrans" cxnId="{A429F37A-AD10-4DDD-A780-7D153F4210AE}">
      <dgm:prSet/>
      <dgm:spPr/>
      <dgm:t>
        <a:bodyPr/>
        <a:lstStyle/>
        <a:p>
          <a:endParaRPr lang="es-ES"/>
        </a:p>
      </dgm:t>
    </dgm:pt>
    <dgm:pt modelId="{83697FE6-39F4-4450-8F5F-C6736B5FCE17}">
      <dgm:prSet>
        <dgm:style>
          <a:lnRef idx="3">
            <a:schemeClr val="lt1"/>
          </a:lnRef>
          <a:fillRef idx="1">
            <a:schemeClr val="accent3"/>
          </a:fillRef>
          <a:effectRef idx="1">
            <a:schemeClr val="accent3"/>
          </a:effectRef>
          <a:fontRef idx="minor">
            <a:schemeClr val="lt1"/>
          </a:fontRef>
        </dgm:style>
      </dgm:prSet>
      <dgm:spPr/>
      <dgm:t>
        <a:bodyPr/>
        <a:lstStyle/>
        <a:p>
          <a:r>
            <a:rPr lang="es-PE" b="1" dirty="0"/>
            <a:t>Fortalecimiento de capacidades</a:t>
          </a:r>
          <a:endParaRPr lang="en-US" dirty="0"/>
        </a:p>
      </dgm:t>
    </dgm:pt>
    <dgm:pt modelId="{2D3C5277-38D5-4452-8C46-8A388E7C3151}" type="parTrans" cxnId="{EF02678F-C778-457F-A3F8-FA3B3AA7A8C8}">
      <dgm:prSet/>
      <dgm:spPr/>
      <dgm:t>
        <a:bodyPr/>
        <a:lstStyle/>
        <a:p>
          <a:endParaRPr lang="es-ES"/>
        </a:p>
      </dgm:t>
    </dgm:pt>
    <dgm:pt modelId="{4077B235-DDF1-4145-B003-BB11ED0C2120}" type="sibTrans" cxnId="{EF02678F-C778-457F-A3F8-FA3B3AA7A8C8}">
      <dgm:prSet/>
      <dgm:spPr/>
      <dgm:t>
        <a:bodyPr/>
        <a:lstStyle/>
        <a:p>
          <a:endParaRPr lang="es-ES"/>
        </a:p>
      </dgm:t>
    </dgm:pt>
    <dgm:pt modelId="{EB36E179-AB6C-4B43-8991-97257A2EB280}">
      <dgm:prSet>
        <dgm:style>
          <a:lnRef idx="3">
            <a:schemeClr val="lt1"/>
          </a:lnRef>
          <a:fillRef idx="1">
            <a:schemeClr val="accent3"/>
          </a:fillRef>
          <a:effectRef idx="1">
            <a:schemeClr val="accent3"/>
          </a:effectRef>
          <a:fontRef idx="minor">
            <a:schemeClr val="lt1"/>
          </a:fontRef>
        </dgm:style>
      </dgm:prSet>
      <dgm:spPr/>
      <dgm:t>
        <a:bodyPr/>
        <a:lstStyle/>
        <a:p>
          <a:r>
            <a:rPr lang="es-PE" b="1" dirty="0"/>
            <a:t>Gestión del Conocimiento</a:t>
          </a:r>
          <a:endParaRPr lang="en-US" dirty="0"/>
        </a:p>
      </dgm:t>
    </dgm:pt>
    <dgm:pt modelId="{7D1023A8-F6DC-4A63-AF0B-38981698A6F3}" type="parTrans" cxnId="{66D7FCF0-C242-4328-A521-17B3031954EE}">
      <dgm:prSet/>
      <dgm:spPr/>
      <dgm:t>
        <a:bodyPr/>
        <a:lstStyle/>
        <a:p>
          <a:endParaRPr lang="es-ES"/>
        </a:p>
      </dgm:t>
    </dgm:pt>
    <dgm:pt modelId="{F5976B99-A410-4B4D-BE99-C0E50C3CD8FA}" type="sibTrans" cxnId="{66D7FCF0-C242-4328-A521-17B3031954EE}">
      <dgm:prSet/>
      <dgm:spPr/>
      <dgm:t>
        <a:bodyPr/>
        <a:lstStyle/>
        <a:p>
          <a:endParaRPr lang="es-ES"/>
        </a:p>
      </dgm:t>
    </dgm:pt>
    <dgm:pt modelId="{B55F340E-9BD0-409F-A45E-7BB2658B87E7}">
      <dgm:prSet>
        <dgm:style>
          <a:lnRef idx="3">
            <a:schemeClr val="lt1"/>
          </a:lnRef>
          <a:fillRef idx="1">
            <a:schemeClr val="accent3"/>
          </a:fillRef>
          <a:effectRef idx="1">
            <a:schemeClr val="accent3"/>
          </a:effectRef>
          <a:fontRef idx="minor">
            <a:schemeClr val="lt1"/>
          </a:fontRef>
        </dgm:style>
      </dgm:prSet>
      <dgm:spPr/>
      <dgm:t>
        <a:bodyPr/>
        <a:lstStyle/>
        <a:p>
          <a:r>
            <a:rPr lang="es-PE" b="1" dirty="0"/>
            <a:t>Comunicación</a:t>
          </a:r>
          <a:endParaRPr lang="en-US" b="1" dirty="0"/>
        </a:p>
      </dgm:t>
    </dgm:pt>
    <dgm:pt modelId="{A250B4F4-0A10-41F3-8D75-8EE82C8FF8CE}" type="parTrans" cxnId="{CC39E8B7-AC01-406C-8CE6-9CA3298B0BC3}">
      <dgm:prSet/>
      <dgm:spPr/>
      <dgm:t>
        <a:bodyPr/>
        <a:lstStyle/>
        <a:p>
          <a:endParaRPr lang="es-ES"/>
        </a:p>
      </dgm:t>
    </dgm:pt>
    <dgm:pt modelId="{E8318DE8-97EF-473A-9528-A7CF82F83768}" type="sibTrans" cxnId="{CC39E8B7-AC01-406C-8CE6-9CA3298B0BC3}">
      <dgm:prSet/>
      <dgm:spPr/>
      <dgm:t>
        <a:bodyPr/>
        <a:lstStyle/>
        <a:p>
          <a:endParaRPr lang="es-ES"/>
        </a:p>
      </dgm:t>
    </dgm:pt>
    <dgm:pt modelId="{B2AE4C82-3F3C-4295-8CC1-037069C0C62E}">
      <dgm:prSet phldrT="[Texto]" phldr="1"/>
      <dgm:spPr/>
      <dgm:t>
        <a:bodyPr/>
        <a:lstStyle/>
        <a:p>
          <a:endParaRPr lang="es-ES" dirty="0"/>
        </a:p>
      </dgm:t>
    </dgm:pt>
    <dgm:pt modelId="{9698F9BE-E38F-4D19-8CD2-B1FD389FFB87}" type="sibTrans" cxnId="{C5C6710A-FBD3-4B72-8E29-C2219D7205E4}">
      <dgm:prSet/>
      <dgm:spPr/>
      <dgm:t>
        <a:bodyPr/>
        <a:lstStyle/>
        <a:p>
          <a:endParaRPr lang="es-ES"/>
        </a:p>
      </dgm:t>
    </dgm:pt>
    <dgm:pt modelId="{D77B86C2-0E4F-4EB5-8D9B-A6722DAB1342}" type="parTrans" cxnId="{C5C6710A-FBD3-4B72-8E29-C2219D7205E4}">
      <dgm:prSet/>
      <dgm:spPr/>
      <dgm:t>
        <a:bodyPr/>
        <a:lstStyle/>
        <a:p>
          <a:endParaRPr lang="es-ES"/>
        </a:p>
      </dgm:t>
    </dgm:pt>
    <dgm:pt modelId="{D55C7392-BB0D-4D67-AF45-2EEBB20CB7C5}" type="pres">
      <dgm:prSet presAssocID="{49D88FF9-F8FD-4689-9B42-C389A97DBDC3}" presName="Name0" presStyleCnt="0">
        <dgm:presLayoutVars>
          <dgm:chMax val="1"/>
          <dgm:dir/>
          <dgm:animLvl val="ctr"/>
          <dgm:resizeHandles val="exact"/>
        </dgm:presLayoutVars>
      </dgm:prSet>
      <dgm:spPr/>
    </dgm:pt>
    <dgm:pt modelId="{B5B9D631-6262-4AA1-8997-0022081817DB}" type="pres">
      <dgm:prSet presAssocID="{B2AE4C82-3F3C-4295-8CC1-037069C0C62E}" presName="centerShape" presStyleLbl="node0" presStyleIdx="0" presStyleCnt="1" custScaleX="39687" custScaleY="39246"/>
      <dgm:spPr/>
    </dgm:pt>
    <dgm:pt modelId="{2407F9E5-D404-44ED-B2F6-BEB8EBE1B94D}" type="pres">
      <dgm:prSet presAssocID="{EBF38981-790C-4EAB-985F-FECD4F172B5F}" presName="node" presStyleLbl="node1" presStyleIdx="0" presStyleCnt="5" custRadScaleRad="98190" custRadScaleInc="-2536">
        <dgm:presLayoutVars>
          <dgm:bulletEnabled val="1"/>
        </dgm:presLayoutVars>
      </dgm:prSet>
      <dgm:spPr/>
    </dgm:pt>
    <dgm:pt modelId="{529CD170-0A8E-4D10-A499-37BFA855A8C6}" type="pres">
      <dgm:prSet presAssocID="{EBF38981-790C-4EAB-985F-FECD4F172B5F}" presName="dummy" presStyleCnt="0"/>
      <dgm:spPr/>
    </dgm:pt>
    <dgm:pt modelId="{7A3024DD-945B-462A-ACE1-764D76F63423}" type="pres">
      <dgm:prSet presAssocID="{342D88A2-9311-4F38-8CD0-70CBB2F8D29E}" presName="sibTrans" presStyleLbl="sibTrans2D1" presStyleIdx="0" presStyleCnt="5"/>
      <dgm:spPr/>
    </dgm:pt>
    <dgm:pt modelId="{D3AB83BA-CD30-4F35-A0B8-F9BB906BE324}" type="pres">
      <dgm:prSet presAssocID="{4362C329-A42E-496B-9615-5FEE6C2FD84B}" presName="node" presStyleLbl="node1" presStyleIdx="1" presStyleCnt="5" custRadScaleRad="98457" custRadScaleInc="3406">
        <dgm:presLayoutVars>
          <dgm:bulletEnabled val="1"/>
        </dgm:presLayoutVars>
      </dgm:prSet>
      <dgm:spPr/>
    </dgm:pt>
    <dgm:pt modelId="{669AA196-20B4-400E-9B45-513BCD8924CD}" type="pres">
      <dgm:prSet presAssocID="{4362C329-A42E-496B-9615-5FEE6C2FD84B}" presName="dummy" presStyleCnt="0"/>
      <dgm:spPr/>
    </dgm:pt>
    <dgm:pt modelId="{925F6D23-0209-4F37-922C-D2935948E5EF}" type="pres">
      <dgm:prSet presAssocID="{83F8D417-5A12-41EE-A68F-E01EF60AB8EF}" presName="sibTrans" presStyleLbl="sibTrans2D1" presStyleIdx="1" presStyleCnt="5"/>
      <dgm:spPr/>
    </dgm:pt>
    <dgm:pt modelId="{AF2624DE-30B2-439E-B73A-08D4A9858524}" type="pres">
      <dgm:prSet presAssocID="{83697FE6-39F4-4450-8F5F-C6736B5FCE17}" presName="node" presStyleLbl="node1" presStyleIdx="2" presStyleCnt="5" custRadScaleRad="100874" custRadScaleInc="4523">
        <dgm:presLayoutVars>
          <dgm:bulletEnabled val="1"/>
        </dgm:presLayoutVars>
      </dgm:prSet>
      <dgm:spPr/>
    </dgm:pt>
    <dgm:pt modelId="{E8CBF12E-66DB-4746-9ED8-6AE3FDD3B89F}" type="pres">
      <dgm:prSet presAssocID="{83697FE6-39F4-4450-8F5F-C6736B5FCE17}" presName="dummy" presStyleCnt="0"/>
      <dgm:spPr/>
    </dgm:pt>
    <dgm:pt modelId="{F5B31E2C-40B3-430C-AB1D-59A3B2D3600C}" type="pres">
      <dgm:prSet presAssocID="{4077B235-DDF1-4145-B003-BB11ED0C2120}" presName="sibTrans" presStyleLbl="sibTrans2D1" presStyleIdx="2" presStyleCnt="5"/>
      <dgm:spPr/>
    </dgm:pt>
    <dgm:pt modelId="{EF40FCB4-DE08-4A1C-A863-E1C1FE59D5D0}" type="pres">
      <dgm:prSet presAssocID="{EB36E179-AB6C-4B43-8991-97257A2EB280}" presName="node" presStyleLbl="node1" presStyleIdx="3" presStyleCnt="5">
        <dgm:presLayoutVars>
          <dgm:bulletEnabled val="1"/>
        </dgm:presLayoutVars>
      </dgm:prSet>
      <dgm:spPr/>
    </dgm:pt>
    <dgm:pt modelId="{9B6DD3FD-62C3-4B12-99C4-2F19A43679C5}" type="pres">
      <dgm:prSet presAssocID="{EB36E179-AB6C-4B43-8991-97257A2EB280}" presName="dummy" presStyleCnt="0"/>
      <dgm:spPr/>
    </dgm:pt>
    <dgm:pt modelId="{553C55BC-15E0-41FE-917D-55C9D0430E45}" type="pres">
      <dgm:prSet presAssocID="{F5976B99-A410-4B4D-BE99-C0E50C3CD8FA}" presName="sibTrans" presStyleLbl="sibTrans2D1" presStyleIdx="3" presStyleCnt="5"/>
      <dgm:spPr/>
    </dgm:pt>
    <dgm:pt modelId="{52612264-D9E2-42FB-9CED-C70DA3FB4AFA}" type="pres">
      <dgm:prSet presAssocID="{B55F340E-9BD0-409F-A45E-7BB2658B87E7}" presName="node" presStyleLbl="node1" presStyleIdx="4" presStyleCnt="5" custRadScaleRad="99435" custRadScaleInc="-4290">
        <dgm:presLayoutVars>
          <dgm:bulletEnabled val="1"/>
        </dgm:presLayoutVars>
      </dgm:prSet>
      <dgm:spPr/>
    </dgm:pt>
    <dgm:pt modelId="{338DFC3D-F303-40AC-8302-8E7D5D56BA7B}" type="pres">
      <dgm:prSet presAssocID="{B55F340E-9BD0-409F-A45E-7BB2658B87E7}" presName="dummy" presStyleCnt="0"/>
      <dgm:spPr/>
    </dgm:pt>
    <dgm:pt modelId="{739656C2-5B00-47ED-98B4-54F88A2275A2}" type="pres">
      <dgm:prSet presAssocID="{E8318DE8-97EF-473A-9528-A7CF82F83768}" presName="sibTrans" presStyleLbl="sibTrans2D1" presStyleIdx="4" presStyleCnt="5"/>
      <dgm:spPr/>
    </dgm:pt>
  </dgm:ptLst>
  <dgm:cxnLst>
    <dgm:cxn modelId="{C5C6710A-FBD3-4B72-8E29-C2219D7205E4}" srcId="{49D88FF9-F8FD-4689-9B42-C389A97DBDC3}" destId="{B2AE4C82-3F3C-4295-8CC1-037069C0C62E}" srcOrd="0" destOrd="0" parTransId="{D77B86C2-0E4F-4EB5-8D9B-A6722DAB1342}" sibTransId="{9698F9BE-E38F-4D19-8CD2-B1FD389FFB87}"/>
    <dgm:cxn modelId="{3E2DBF12-BAC8-4945-9A07-2738F3E3BF53}" type="presOf" srcId="{F5976B99-A410-4B4D-BE99-C0E50C3CD8FA}" destId="{553C55BC-15E0-41FE-917D-55C9D0430E45}" srcOrd="0" destOrd="0" presId="urn:microsoft.com/office/officeart/2005/8/layout/radial6"/>
    <dgm:cxn modelId="{4BB8AC30-F05C-469C-8D2B-BA257523BEAC}" type="presOf" srcId="{342D88A2-9311-4F38-8CD0-70CBB2F8D29E}" destId="{7A3024DD-945B-462A-ACE1-764D76F63423}" srcOrd="0" destOrd="0" presId="urn:microsoft.com/office/officeart/2005/8/layout/radial6"/>
    <dgm:cxn modelId="{1BB85139-1A72-44FD-B497-CC2161A315AB}" type="presOf" srcId="{B2AE4C82-3F3C-4295-8CC1-037069C0C62E}" destId="{B5B9D631-6262-4AA1-8997-0022081817DB}" srcOrd="0" destOrd="0" presId="urn:microsoft.com/office/officeart/2005/8/layout/radial6"/>
    <dgm:cxn modelId="{40E62044-90E1-4218-8CC7-574E903D51AE}" type="presOf" srcId="{4362C329-A42E-496B-9615-5FEE6C2FD84B}" destId="{D3AB83BA-CD30-4F35-A0B8-F9BB906BE324}" srcOrd="0" destOrd="0" presId="urn:microsoft.com/office/officeart/2005/8/layout/radial6"/>
    <dgm:cxn modelId="{91D68166-BAC1-46AF-A6F6-1073B6FDFEEC}" type="presOf" srcId="{4077B235-DDF1-4145-B003-BB11ED0C2120}" destId="{F5B31E2C-40B3-430C-AB1D-59A3B2D3600C}" srcOrd="0" destOrd="0" presId="urn:microsoft.com/office/officeart/2005/8/layout/radial6"/>
    <dgm:cxn modelId="{BED9E856-EB35-4C52-AAFD-CD03CC1F607C}" type="presOf" srcId="{E8318DE8-97EF-473A-9528-A7CF82F83768}" destId="{739656C2-5B00-47ED-98B4-54F88A2275A2}" srcOrd="0" destOrd="0" presId="urn:microsoft.com/office/officeart/2005/8/layout/radial6"/>
    <dgm:cxn modelId="{FCC06D7A-4715-4BFE-A6FC-695125791FF6}" srcId="{B2AE4C82-3F3C-4295-8CC1-037069C0C62E}" destId="{EBF38981-790C-4EAB-985F-FECD4F172B5F}" srcOrd="0" destOrd="0" parTransId="{CD3105A0-67DF-4DEC-8CD2-6DCC0DD3D47F}" sibTransId="{342D88A2-9311-4F38-8CD0-70CBB2F8D29E}"/>
    <dgm:cxn modelId="{A429F37A-AD10-4DDD-A780-7D153F4210AE}" srcId="{B2AE4C82-3F3C-4295-8CC1-037069C0C62E}" destId="{4362C329-A42E-496B-9615-5FEE6C2FD84B}" srcOrd="1" destOrd="0" parTransId="{CBAF0081-BB9C-4A6B-963F-3ABD9E19A24F}" sibTransId="{83F8D417-5A12-41EE-A68F-E01EF60AB8EF}"/>
    <dgm:cxn modelId="{7A45EB80-60FC-43E4-B90B-D5F4C6069E28}" type="presOf" srcId="{83F8D417-5A12-41EE-A68F-E01EF60AB8EF}" destId="{925F6D23-0209-4F37-922C-D2935948E5EF}" srcOrd="0" destOrd="0" presId="urn:microsoft.com/office/officeart/2005/8/layout/radial6"/>
    <dgm:cxn modelId="{EF02678F-C778-457F-A3F8-FA3B3AA7A8C8}" srcId="{B2AE4C82-3F3C-4295-8CC1-037069C0C62E}" destId="{83697FE6-39F4-4450-8F5F-C6736B5FCE17}" srcOrd="2" destOrd="0" parTransId="{2D3C5277-38D5-4452-8C46-8A388E7C3151}" sibTransId="{4077B235-DDF1-4145-B003-BB11ED0C2120}"/>
    <dgm:cxn modelId="{C163B6B3-B582-44E5-8500-BE914DF4FBC9}" type="presOf" srcId="{49D88FF9-F8FD-4689-9B42-C389A97DBDC3}" destId="{D55C7392-BB0D-4D67-AF45-2EEBB20CB7C5}" srcOrd="0" destOrd="0" presId="urn:microsoft.com/office/officeart/2005/8/layout/radial6"/>
    <dgm:cxn modelId="{AAD9FBB6-585F-4CC5-99D1-ABF84EFF058A}" type="presOf" srcId="{83697FE6-39F4-4450-8F5F-C6736B5FCE17}" destId="{AF2624DE-30B2-439E-B73A-08D4A9858524}" srcOrd="0" destOrd="0" presId="urn:microsoft.com/office/officeart/2005/8/layout/radial6"/>
    <dgm:cxn modelId="{CC39E8B7-AC01-406C-8CE6-9CA3298B0BC3}" srcId="{B2AE4C82-3F3C-4295-8CC1-037069C0C62E}" destId="{B55F340E-9BD0-409F-A45E-7BB2658B87E7}" srcOrd="4" destOrd="0" parTransId="{A250B4F4-0A10-41F3-8D75-8EE82C8FF8CE}" sibTransId="{E8318DE8-97EF-473A-9528-A7CF82F83768}"/>
    <dgm:cxn modelId="{5FA6F2C0-8FE9-4442-9F0A-E331484A7D4D}" type="presOf" srcId="{B55F340E-9BD0-409F-A45E-7BB2658B87E7}" destId="{52612264-D9E2-42FB-9CED-C70DA3FB4AFA}" srcOrd="0" destOrd="0" presId="urn:microsoft.com/office/officeart/2005/8/layout/radial6"/>
    <dgm:cxn modelId="{74C7E1DA-26FF-4428-A5BE-9C8BD12C7935}" type="presOf" srcId="{EB36E179-AB6C-4B43-8991-97257A2EB280}" destId="{EF40FCB4-DE08-4A1C-A863-E1C1FE59D5D0}" srcOrd="0" destOrd="0" presId="urn:microsoft.com/office/officeart/2005/8/layout/radial6"/>
    <dgm:cxn modelId="{734F62E8-2DAA-43B6-8085-1879A87464FB}" type="presOf" srcId="{EBF38981-790C-4EAB-985F-FECD4F172B5F}" destId="{2407F9E5-D404-44ED-B2F6-BEB8EBE1B94D}" srcOrd="0" destOrd="0" presId="urn:microsoft.com/office/officeart/2005/8/layout/radial6"/>
    <dgm:cxn modelId="{66D7FCF0-C242-4328-A521-17B3031954EE}" srcId="{B2AE4C82-3F3C-4295-8CC1-037069C0C62E}" destId="{EB36E179-AB6C-4B43-8991-97257A2EB280}" srcOrd="3" destOrd="0" parTransId="{7D1023A8-F6DC-4A63-AF0B-38981698A6F3}" sibTransId="{F5976B99-A410-4B4D-BE99-C0E50C3CD8FA}"/>
    <dgm:cxn modelId="{3BFA7349-F385-4C90-AB23-9E8E08734D6C}" type="presParOf" srcId="{D55C7392-BB0D-4D67-AF45-2EEBB20CB7C5}" destId="{B5B9D631-6262-4AA1-8997-0022081817DB}" srcOrd="0" destOrd="0" presId="urn:microsoft.com/office/officeart/2005/8/layout/radial6"/>
    <dgm:cxn modelId="{F0230E35-1411-4AD7-927F-99FA96BE529B}" type="presParOf" srcId="{D55C7392-BB0D-4D67-AF45-2EEBB20CB7C5}" destId="{2407F9E5-D404-44ED-B2F6-BEB8EBE1B94D}" srcOrd="1" destOrd="0" presId="urn:microsoft.com/office/officeart/2005/8/layout/radial6"/>
    <dgm:cxn modelId="{DE8EE4EB-0915-4AA5-AD74-D759283D87AF}" type="presParOf" srcId="{D55C7392-BB0D-4D67-AF45-2EEBB20CB7C5}" destId="{529CD170-0A8E-4D10-A499-37BFA855A8C6}" srcOrd="2" destOrd="0" presId="urn:microsoft.com/office/officeart/2005/8/layout/radial6"/>
    <dgm:cxn modelId="{8C44467F-0FA9-4312-AACC-939130B0B185}" type="presParOf" srcId="{D55C7392-BB0D-4D67-AF45-2EEBB20CB7C5}" destId="{7A3024DD-945B-462A-ACE1-764D76F63423}" srcOrd="3" destOrd="0" presId="urn:microsoft.com/office/officeart/2005/8/layout/radial6"/>
    <dgm:cxn modelId="{56913427-EEEC-436D-A10D-4B741C75EE0F}" type="presParOf" srcId="{D55C7392-BB0D-4D67-AF45-2EEBB20CB7C5}" destId="{D3AB83BA-CD30-4F35-A0B8-F9BB906BE324}" srcOrd="4" destOrd="0" presId="urn:microsoft.com/office/officeart/2005/8/layout/radial6"/>
    <dgm:cxn modelId="{4478CD09-7199-492C-91DF-4ABF4D89C3BC}" type="presParOf" srcId="{D55C7392-BB0D-4D67-AF45-2EEBB20CB7C5}" destId="{669AA196-20B4-400E-9B45-513BCD8924CD}" srcOrd="5" destOrd="0" presId="urn:microsoft.com/office/officeart/2005/8/layout/radial6"/>
    <dgm:cxn modelId="{B6634911-DFFC-4BA6-B459-EBFF55D5F404}" type="presParOf" srcId="{D55C7392-BB0D-4D67-AF45-2EEBB20CB7C5}" destId="{925F6D23-0209-4F37-922C-D2935948E5EF}" srcOrd="6" destOrd="0" presId="urn:microsoft.com/office/officeart/2005/8/layout/radial6"/>
    <dgm:cxn modelId="{14F85B8E-42E2-436A-84CB-F65810A68A87}" type="presParOf" srcId="{D55C7392-BB0D-4D67-AF45-2EEBB20CB7C5}" destId="{AF2624DE-30B2-439E-B73A-08D4A9858524}" srcOrd="7" destOrd="0" presId="urn:microsoft.com/office/officeart/2005/8/layout/radial6"/>
    <dgm:cxn modelId="{695E1937-59A6-451C-8401-F7BB857CCB36}" type="presParOf" srcId="{D55C7392-BB0D-4D67-AF45-2EEBB20CB7C5}" destId="{E8CBF12E-66DB-4746-9ED8-6AE3FDD3B89F}" srcOrd="8" destOrd="0" presId="urn:microsoft.com/office/officeart/2005/8/layout/radial6"/>
    <dgm:cxn modelId="{A512B2D6-B864-47EB-8EE9-0134B77097E5}" type="presParOf" srcId="{D55C7392-BB0D-4D67-AF45-2EEBB20CB7C5}" destId="{F5B31E2C-40B3-430C-AB1D-59A3B2D3600C}" srcOrd="9" destOrd="0" presId="urn:microsoft.com/office/officeart/2005/8/layout/radial6"/>
    <dgm:cxn modelId="{82579CB5-423B-41EE-8589-B5F2DE98849B}" type="presParOf" srcId="{D55C7392-BB0D-4D67-AF45-2EEBB20CB7C5}" destId="{EF40FCB4-DE08-4A1C-A863-E1C1FE59D5D0}" srcOrd="10" destOrd="0" presId="urn:microsoft.com/office/officeart/2005/8/layout/radial6"/>
    <dgm:cxn modelId="{415C75A7-4E5D-46D6-90D1-CD20D2B4A61E}" type="presParOf" srcId="{D55C7392-BB0D-4D67-AF45-2EEBB20CB7C5}" destId="{9B6DD3FD-62C3-4B12-99C4-2F19A43679C5}" srcOrd="11" destOrd="0" presId="urn:microsoft.com/office/officeart/2005/8/layout/radial6"/>
    <dgm:cxn modelId="{02286014-2ACB-41F3-A900-FE3851946173}" type="presParOf" srcId="{D55C7392-BB0D-4D67-AF45-2EEBB20CB7C5}" destId="{553C55BC-15E0-41FE-917D-55C9D0430E45}" srcOrd="12" destOrd="0" presId="urn:microsoft.com/office/officeart/2005/8/layout/radial6"/>
    <dgm:cxn modelId="{BDA9803D-58B2-4673-A308-1859C5077760}" type="presParOf" srcId="{D55C7392-BB0D-4D67-AF45-2EEBB20CB7C5}" destId="{52612264-D9E2-42FB-9CED-C70DA3FB4AFA}" srcOrd="13" destOrd="0" presId="urn:microsoft.com/office/officeart/2005/8/layout/radial6"/>
    <dgm:cxn modelId="{B225B4E3-31DF-4F41-87C4-5C69C2849DE7}" type="presParOf" srcId="{D55C7392-BB0D-4D67-AF45-2EEBB20CB7C5}" destId="{338DFC3D-F303-40AC-8302-8E7D5D56BA7B}" srcOrd="14" destOrd="0" presId="urn:microsoft.com/office/officeart/2005/8/layout/radial6"/>
    <dgm:cxn modelId="{62BF2A0A-9320-4A3A-B916-03E987B6A588}" type="presParOf" srcId="{D55C7392-BB0D-4D67-AF45-2EEBB20CB7C5}" destId="{739656C2-5B00-47ED-98B4-54F88A2275A2}"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3EB69C4-4A27-4639-9D31-62A1413AE1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0A044F9C-9467-46C8-A2C0-B7B923A68111}">
      <dgm:prSet phldrT="[Texto]" custT="1"/>
      <dgm:spPr>
        <a:solidFill>
          <a:schemeClr val="accent1">
            <a:lumMod val="75000"/>
          </a:schemeClr>
        </a:solidFill>
      </dgm:spPr>
      <dgm:t>
        <a:bodyPr/>
        <a:lstStyle/>
        <a:p>
          <a:r>
            <a:rPr lang="es-PE" sz="1600" b="1" dirty="0"/>
            <a:t>Brinda respaldo técnico para el abordaje clínico y comunitario de TB basado en evidencia científica.</a:t>
          </a:r>
          <a:endParaRPr lang="es-ES" sz="1600" b="1" dirty="0"/>
        </a:p>
      </dgm:t>
    </dgm:pt>
    <dgm:pt modelId="{B09EF047-432C-4391-867E-FF59E10BD0FF}" type="parTrans" cxnId="{81087AB4-1FDF-4B51-A321-9465D3C822F5}">
      <dgm:prSet/>
      <dgm:spPr/>
      <dgm:t>
        <a:bodyPr/>
        <a:lstStyle/>
        <a:p>
          <a:endParaRPr lang="es-ES" sz="2000" b="1"/>
        </a:p>
      </dgm:t>
    </dgm:pt>
    <dgm:pt modelId="{7582F0FE-4A16-4BA3-B252-B06B2ED082FA}" type="sibTrans" cxnId="{81087AB4-1FDF-4B51-A321-9465D3C822F5}">
      <dgm:prSet/>
      <dgm:spPr/>
      <dgm:t>
        <a:bodyPr/>
        <a:lstStyle/>
        <a:p>
          <a:endParaRPr lang="es-ES" sz="2000" b="1"/>
        </a:p>
      </dgm:t>
    </dgm:pt>
    <dgm:pt modelId="{9207D93E-516E-4C54-BCAA-AC9088D4878D}">
      <dgm:prSet phldrT="[Texto]" custT="1"/>
      <dgm:spPr>
        <a:solidFill>
          <a:schemeClr val="accent1">
            <a:lumMod val="75000"/>
          </a:schemeClr>
        </a:solidFill>
      </dgm:spPr>
      <dgm:t>
        <a:bodyPr/>
        <a:lstStyle/>
        <a:p>
          <a:r>
            <a:rPr lang="es-ES" sz="1600" b="1" dirty="0"/>
            <a:t>Vela por el cumplimiento de las consideraciones éticas en el desarrollo de las actividades del OSTB. </a:t>
          </a:r>
        </a:p>
      </dgm:t>
    </dgm:pt>
    <dgm:pt modelId="{08507DF4-1C9C-479E-9AFC-07DA42F596C2}" type="parTrans" cxnId="{513FDFDC-D011-4607-B8D8-8BB7F7C294D1}">
      <dgm:prSet/>
      <dgm:spPr/>
      <dgm:t>
        <a:bodyPr/>
        <a:lstStyle/>
        <a:p>
          <a:endParaRPr lang="es-ES"/>
        </a:p>
      </dgm:t>
    </dgm:pt>
    <dgm:pt modelId="{4226C852-52AF-4359-8EDF-2192A2431525}" type="sibTrans" cxnId="{513FDFDC-D011-4607-B8D8-8BB7F7C294D1}">
      <dgm:prSet/>
      <dgm:spPr/>
      <dgm:t>
        <a:bodyPr/>
        <a:lstStyle/>
        <a:p>
          <a:endParaRPr lang="es-ES"/>
        </a:p>
      </dgm:t>
    </dgm:pt>
    <dgm:pt modelId="{C93F32B8-FB02-47E4-8763-4C4BFD7B019D}">
      <dgm:prSet phldrT="[Texto]" custT="1"/>
      <dgm:spPr>
        <a:solidFill>
          <a:schemeClr val="accent1">
            <a:lumMod val="75000"/>
          </a:schemeClr>
        </a:solidFill>
      </dgm:spPr>
      <dgm:t>
        <a:bodyPr/>
        <a:lstStyle/>
        <a:p>
          <a:r>
            <a:rPr lang="es-PE" sz="1600" b="1" dirty="0"/>
            <a:t>Participa como respaldo técnico en temas de gestión para el funcionamiento del OSTB.</a:t>
          </a:r>
          <a:endParaRPr lang="es-ES" sz="1600" b="1" dirty="0"/>
        </a:p>
      </dgm:t>
    </dgm:pt>
    <dgm:pt modelId="{ED3D9440-E9DC-4566-9BD1-9A97969CFA89}" type="parTrans" cxnId="{C84057EC-9C89-4800-91A1-5155B57C8FC2}">
      <dgm:prSet/>
      <dgm:spPr/>
      <dgm:t>
        <a:bodyPr/>
        <a:lstStyle/>
        <a:p>
          <a:endParaRPr lang="es-ES"/>
        </a:p>
      </dgm:t>
    </dgm:pt>
    <dgm:pt modelId="{62755FBC-8A8A-4AF1-AEDE-03909E8C0404}" type="sibTrans" cxnId="{C84057EC-9C89-4800-91A1-5155B57C8FC2}">
      <dgm:prSet/>
      <dgm:spPr/>
      <dgm:t>
        <a:bodyPr/>
        <a:lstStyle/>
        <a:p>
          <a:endParaRPr lang="es-ES"/>
        </a:p>
      </dgm:t>
    </dgm:pt>
    <dgm:pt modelId="{76A9F1DC-8CCF-46B3-8F44-E0C310473F8B}" type="pres">
      <dgm:prSet presAssocID="{33EB69C4-4A27-4639-9D31-62A1413AE170}" presName="Name0" presStyleCnt="0">
        <dgm:presLayoutVars>
          <dgm:chMax val="7"/>
          <dgm:chPref val="7"/>
          <dgm:dir/>
        </dgm:presLayoutVars>
      </dgm:prSet>
      <dgm:spPr/>
    </dgm:pt>
    <dgm:pt modelId="{41337C69-F04C-4515-B03A-31DA73916601}" type="pres">
      <dgm:prSet presAssocID="{33EB69C4-4A27-4639-9D31-62A1413AE170}" presName="Name1" presStyleCnt="0"/>
      <dgm:spPr/>
    </dgm:pt>
    <dgm:pt modelId="{AF1309AD-8EE9-4FD6-8A29-041BB34052ED}" type="pres">
      <dgm:prSet presAssocID="{33EB69C4-4A27-4639-9D31-62A1413AE170}" presName="cycle" presStyleCnt="0"/>
      <dgm:spPr/>
    </dgm:pt>
    <dgm:pt modelId="{DFA0AC42-9FDA-4C8A-A4C2-ABDD5BC897BF}" type="pres">
      <dgm:prSet presAssocID="{33EB69C4-4A27-4639-9D31-62A1413AE170}" presName="srcNode" presStyleLbl="node1" presStyleIdx="0" presStyleCnt="3"/>
      <dgm:spPr/>
    </dgm:pt>
    <dgm:pt modelId="{099929B1-9FFF-4522-A959-EBCA4631F2BE}" type="pres">
      <dgm:prSet presAssocID="{33EB69C4-4A27-4639-9D31-62A1413AE170}" presName="conn" presStyleLbl="parChTrans1D2" presStyleIdx="0" presStyleCnt="1"/>
      <dgm:spPr/>
    </dgm:pt>
    <dgm:pt modelId="{D9B0E7A5-A6B0-4D12-BBE2-6477E75CF6F7}" type="pres">
      <dgm:prSet presAssocID="{33EB69C4-4A27-4639-9D31-62A1413AE170}" presName="extraNode" presStyleLbl="node1" presStyleIdx="0" presStyleCnt="3"/>
      <dgm:spPr/>
    </dgm:pt>
    <dgm:pt modelId="{6917D900-9CC3-40CA-8B56-C28A098346DF}" type="pres">
      <dgm:prSet presAssocID="{33EB69C4-4A27-4639-9D31-62A1413AE170}" presName="dstNode" presStyleLbl="node1" presStyleIdx="0" presStyleCnt="3"/>
      <dgm:spPr/>
    </dgm:pt>
    <dgm:pt modelId="{5446612B-AB4C-4D81-BDDD-4C1F4A34DB2E}" type="pres">
      <dgm:prSet presAssocID="{C93F32B8-FB02-47E4-8763-4C4BFD7B019D}" presName="text_1" presStyleLbl="node1" presStyleIdx="0" presStyleCnt="3">
        <dgm:presLayoutVars>
          <dgm:bulletEnabled val="1"/>
        </dgm:presLayoutVars>
      </dgm:prSet>
      <dgm:spPr/>
    </dgm:pt>
    <dgm:pt modelId="{A8E1FF49-58A7-4D86-9E75-719829FC413D}" type="pres">
      <dgm:prSet presAssocID="{C93F32B8-FB02-47E4-8763-4C4BFD7B019D}" presName="accent_1" presStyleCnt="0"/>
      <dgm:spPr/>
    </dgm:pt>
    <dgm:pt modelId="{EDFF1A7A-66C5-434F-A654-37B10E970A2B}" type="pres">
      <dgm:prSet presAssocID="{C93F32B8-FB02-47E4-8763-4C4BFD7B019D}" presName="accentRepeatNode" presStyleLbl="solidFgAcc1" presStyleIdx="0" presStyleCnt="3"/>
      <dgm:spPr/>
    </dgm:pt>
    <dgm:pt modelId="{1D689FC8-7A95-4823-8434-05B6CF98CF3E}" type="pres">
      <dgm:prSet presAssocID="{0A044F9C-9467-46C8-A2C0-B7B923A68111}" presName="text_2" presStyleLbl="node1" presStyleIdx="1" presStyleCnt="3">
        <dgm:presLayoutVars>
          <dgm:bulletEnabled val="1"/>
        </dgm:presLayoutVars>
      </dgm:prSet>
      <dgm:spPr/>
    </dgm:pt>
    <dgm:pt modelId="{79A9475D-E8D8-4246-BA79-21DF3B34CA45}" type="pres">
      <dgm:prSet presAssocID="{0A044F9C-9467-46C8-A2C0-B7B923A68111}" presName="accent_2" presStyleCnt="0"/>
      <dgm:spPr/>
    </dgm:pt>
    <dgm:pt modelId="{EFF764DD-C583-483B-B570-EC1D6EE66586}" type="pres">
      <dgm:prSet presAssocID="{0A044F9C-9467-46C8-A2C0-B7B923A68111}" presName="accentRepeatNode" presStyleLbl="solidFgAcc1" presStyleIdx="1" presStyleCnt="3"/>
      <dgm:spPr/>
    </dgm:pt>
    <dgm:pt modelId="{38D3FF44-9947-4882-BF30-4DA448DCA1D7}" type="pres">
      <dgm:prSet presAssocID="{9207D93E-516E-4C54-BCAA-AC9088D4878D}" presName="text_3" presStyleLbl="node1" presStyleIdx="2" presStyleCnt="3">
        <dgm:presLayoutVars>
          <dgm:bulletEnabled val="1"/>
        </dgm:presLayoutVars>
      </dgm:prSet>
      <dgm:spPr/>
    </dgm:pt>
    <dgm:pt modelId="{D1788E42-19D1-4165-82CA-0C52AC0CA7B2}" type="pres">
      <dgm:prSet presAssocID="{9207D93E-516E-4C54-BCAA-AC9088D4878D}" presName="accent_3" presStyleCnt="0"/>
      <dgm:spPr/>
    </dgm:pt>
    <dgm:pt modelId="{DDEE7070-0A19-4BD9-BEB4-569DC8B840A1}" type="pres">
      <dgm:prSet presAssocID="{9207D93E-516E-4C54-BCAA-AC9088D4878D}" presName="accentRepeatNode" presStyleLbl="solidFgAcc1" presStyleIdx="2" presStyleCnt="3"/>
      <dgm:spPr/>
    </dgm:pt>
  </dgm:ptLst>
  <dgm:cxnLst>
    <dgm:cxn modelId="{C9B7A308-139F-4BA5-B476-3B540CBB35C5}" type="presOf" srcId="{62755FBC-8A8A-4AF1-AEDE-03909E8C0404}" destId="{099929B1-9FFF-4522-A959-EBCA4631F2BE}" srcOrd="0" destOrd="0" presId="urn:microsoft.com/office/officeart/2008/layout/VerticalCurvedList"/>
    <dgm:cxn modelId="{0666291B-60BC-48EE-8129-1BB7A7D5D50D}" type="presOf" srcId="{9207D93E-516E-4C54-BCAA-AC9088D4878D}" destId="{38D3FF44-9947-4882-BF30-4DA448DCA1D7}" srcOrd="0" destOrd="0" presId="urn:microsoft.com/office/officeart/2008/layout/VerticalCurvedList"/>
    <dgm:cxn modelId="{87879A54-BCA2-4268-973C-A7E74907145C}" type="presOf" srcId="{C93F32B8-FB02-47E4-8763-4C4BFD7B019D}" destId="{5446612B-AB4C-4D81-BDDD-4C1F4A34DB2E}" srcOrd="0" destOrd="0" presId="urn:microsoft.com/office/officeart/2008/layout/VerticalCurvedList"/>
    <dgm:cxn modelId="{81087AB4-1FDF-4B51-A321-9465D3C822F5}" srcId="{33EB69C4-4A27-4639-9D31-62A1413AE170}" destId="{0A044F9C-9467-46C8-A2C0-B7B923A68111}" srcOrd="1" destOrd="0" parTransId="{B09EF047-432C-4391-867E-FF59E10BD0FF}" sibTransId="{7582F0FE-4A16-4BA3-B252-B06B2ED082FA}"/>
    <dgm:cxn modelId="{E5E30EBF-8274-4AFD-9A06-E8772C1CF037}" type="presOf" srcId="{0A044F9C-9467-46C8-A2C0-B7B923A68111}" destId="{1D689FC8-7A95-4823-8434-05B6CF98CF3E}" srcOrd="0" destOrd="0" presId="urn:microsoft.com/office/officeart/2008/layout/VerticalCurvedList"/>
    <dgm:cxn modelId="{513FDFDC-D011-4607-B8D8-8BB7F7C294D1}" srcId="{33EB69C4-4A27-4639-9D31-62A1413AE170}" destId="{9207D93E-516E-4C54-BCAA-AC9088D4878D}" srcOrd="2" destOrd="0" parTransId="{08507DF4-1C9C-479E-9AFC-07DA42F596C2}" sibTransId="{4226C852-52AF-4359-8EDF-2192A2431525}"/>
    <dgm:cxn modelId="{C84057EC-9C89-4800-91A1-5155B57C8FC2}" srcId="{33EB69C4-4A27-4639-9D31-62A1413AE170}" destId="{C93F32B8-FB02-47E4-8763-4C4BFD7B019D}" srcOrd="0" destOrd="0" parTransId="{ED3D9440-E9DC-4566-9BD1-9A97969CFA89}" sibTransId="{62755FBC-8A8A-4AF1-AEDE-03909E8C0404}"/>
    <dgm:cxn modelId="{63EF67F9-649F-4DCF-B75D-53DE5ED2E2AB}" type="presOf" srcId="{33EB69C4-4A27-4639-9D31-62A1413AE170}" destId="{76A9F1DC-8CCF-46B3-8F44-E0C310473F8B}" srcOrd="0" destOrd="0" presId="urn:microsoft.com/office/officeart/2008/layout/VerticalCurvedList"/>
    <dgm:cxn modelId="{7BDB830B-EE26-47F3-8206-1CD554618FED}" type="presParOf" srcId="{76A9F1DC-8CCF-46B3-8F44-E0C310473F8B}" destId="{41337C69-F04C-4515-B03A-31DA73916601}" srcOrd="0" destOrd="0" presId="urn:microsoft.com/office/officeart/2008/layout/VerticalCurvedList"/>
    <dgm:cxn modelId="{D38D562B-2EEB-4AAE-BE46-31813AAB3C51}" type="presParOf" srcId="{41337C69-F04C-4515-B03A-31DA73916601}" destId="{AF1309AD-8EE9-4FD6-8A29-041BB34052ED}" srcOrd="0" destOrd="0" presId="urn:microsoft.com/office/officeart/2008/layout/VerticalCurvedList"/>
    <dgm:cxn modelId="{E81C44A6-596B-4073-90F9-50826F260756}" type="presParOf" srcId="{AF1309AD-8EE9-4FD6-8A29-041BB34052ED}" destId="{DFA0AC42-9FDA-4C8A-A4C2-ABDD5BC897BF}" srcOrd="0" destOrd="0" presId="urn:microsoft.com/office/officeart/2008/layout/VerticalCurvedList"/>
    <dgm:cxn modelId="{BDEED2D3-8EDA-4BCF-857B-DD804F14C951}" type="presParOf" srcId="{AF1309AD-8EE9-4FD6-8A29-041BB34052ED}" destId="{099929B1-9FFF-4522-A959-EBCA4631F2BE}" srcOrd="1" destOrd="0" presId="urn:microsoft.com/office/officeart/2008/layout/VerticalCurvedList"/>
    <dgm:cxn modelId="{5A766AA2-58F3-4F17-A31D-1C2FF60636F0}" type="presParOf" srcId="{AF1309AD-8EE9-4FD6-8A29-041BB34052ED}" destId="{D9B0E7A5-A6B0-4D12-BBE2-6477E75CF6F7}" srcOrd="2" destOrd="0" presId="urn:microsoft.com/office/officeart/2008/layout/VerticalCurvedList"/>
    <dgm:cxn modelId="{C3F7A993-F766-4B2D-8B5B-613905EC3CD2}" type="presParOf" srcId="{AF1309AD-8EE9-4FD6-8A29-041BB34052ED}" destId="{6917D900-9CC3-40CA-8B56-C28A098346DF}" srcOrd="3" destOrd="0" presId="urn:microsoft.com/office/officeart/2008/layout/VerticalCurvedList"/>
    <dgm:cxn modelId="{8C3486D7-7C9A-471D-95E6-B0112F4C1166}" type="presParOf" srcId="{41337C69-F04C-4515-B03A-31DA73916601}" destId="{5446612B-AB4C-4D81-BDDD-4C1F4A34DB2E}" srcOrd="1" destOrd="0" presId="urn:microsoft.com/office/officeart/2008/layout/VerticalCurvedList"/>
    <dgm:cxn modelId="{5AA682CC-D120-4855-8617-52A8660E3C53}" type="presParOf" srcId="{41337C69-F04C-4515-B03A-31DA73916601}" destId="{A8E1FF49-58A7-4D86-9E75-719829FC413D}" srcOrd="2" destOrd="0" presId="urn:microsoft.com/office/officeart/2008/layout/VerticalCurvedList"/>
    <dgm:cxn modelId="{71F6A50F-9ED9-4493-8749-B3A326B5AA89}" type="presParOf" srcId="{A8E1FF49-58A7-4D86-9E75-719829FC413D}" destId="{EDFF1A7A-66C5-434F-A654-37B10E970A2B}" srcOrd="0" destOrd="0" presId="urn:microsoft.com/office/officeart/2008/layout/VerticalCurvedList"/>
    <dgm:cxn modelId="{276DC5BD-BC6B-4BE6-80D4-899C97BEAE2F}" type="presParOf" srcId="{41337C69-F04C-4515-B03A-31DA73916601}" destId="{1D689FC8-7A95-4823-8434-05B6CF98CF3E}" srcOrd="3" destOrd="0" presId="urn:microsoft.com/office/officeart/2008/layout/VerticalCurvedList"/>
    <dgm:cxn modelId="{F8A18F9B-E11E-4631-B403-3E3B00E31097}" type="presParOf" srcId="{41337C69-F04C-4515-B03A-31DA73916601}" destId="{79A9475D-E8D8-4246-BA79-21DF3B34CA45}" srcOrd="4" destOrd="0" presId="urn:microsoft.com/office/officeart/2008/layout/VerticalCurvedList"/>
    <dgm:cxn modelId="{CB6F2331-BE7A-40AF-8C3E-794BA0B7E3B4}" type="presParOf" srcId="{79A9475D-E8D8-4246-BA79-21DF3B34CA45}" destId="{EFF764DD-C583-483B-B570-EC1D6EE66586}" srcOrd="0" destOrd="0" presId="urn:microsoft.com/office/officeart/2008/layout/VerticalCurvedList"/>
    <dgm:cxn modelId="{5D395FC5-15CB-4AAC-A8E5-E70D0A406C98}" type="presParOf" srcId="{41337C69-F04C-4515-B03A-31DA73916601}" destId="{38D3FF44-9947-4882-BF30-4DA448DCA1D7}" srcOrd="5" destOrd="0" presId="urn:microsoft.com/office/officeart/2008/layout/VerticalCurvedList"/>
    <dgm:cxn modelId="{5E027E92-4E45-42DB-A85A-DE6BC99414E1}" type="presParOf" srcId="{41337C69-F04C-4515-B03A-31DA73916601}" destId="{D1788E42-19D1-4165-82CA-0C52AC0CA7B2}" srcOrd="6" destOrd="0" presId="urn:microsoft.com/office/officeart/2008/layout/VerticalCurvedList"/>
    <dgm:cxn modelId="{05F00EAD-115B-4784-A99D-C02B49A1B7A2}" type="presParOf" srcId="{D1788E42-19D1-4165-82CA-0C52AC0CA7B2}" destId="{DDEE7070-0A19-4BD9-BEB4-569DC8B840A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64A2A4-7C93-4F07-9727-3CA9C0F6A5C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CDCBECD8-E8D9-4215-AB36-F22AA9D42668}">
      <dgm:prSet phldrT="[Texto]" custT="1"/>
      <dgm:spPr/>
      <dgm:t>
        <a:bodyPr/>
        <a:lstStyle/>
        <a:p>
          <a:r>
            <a:rPr lang="es-ES" sz="1800" b="1" dirty="0"/>
            <a:t>Generan espacios de discusión de los temas priorizados por el observatorio</a:t>
          </a:r>
          <a:endParaRPr lang="es-ES" sz="1800" dirty="0"/>
        </a:p>
      </dgm:t>
    </dgm:pt>
    <dgm:pt modelId="{FEC3BAC1-E68D-4AD6-8A04-6D27B8A33A23}" type="parTrans" cxnId="{3DA6B446-1CD1-4332-A586-1C250F953E54}">
      <dgm:prSet/>
      <dgm:spPr/>
      <dgm:t>
        <a:bodyPr/>
        <a:lstStyle/>
        <a:p>
          <a:endParaRPr lang="es-ES"/>
        </a:p>
      </dgm:t>
    </dgm:pt>
    <dgm:pt modelId="{0E2C31BA-7F18-43C8-8FE8-43374A102BBA}" type="sibTrans" cxnId="{3DA6B446-1CD1-4332-A586-1C250F953E54}">
      <dgm:prSet/>
      <dgm:spPr/>
      <dgm:t>
        <a:bodyPr/>
        <a:lstStyle/>
        <a:p>
          <a:endParaRPr lang="es-ES"/>
        </a:p>
      </dgm:t>
    </dgm:pt>
    <dgm:pt modelId="{4E178E0A-4C0A-4456-A4B1-351B0890D675}">
      <dgm:prSet phldrT="[Texto]" custT="1"/>
      <dgm:spPr/>
      <dgm:t>
        <a:bodyPr/>
        <a:lstStyle/>
        <a:p>
          <a:r>
            <a:rPr lang="es-ES" sz="1800" b="1" dirty="0"/>
            <a:t>Proponen actividades críticas o iniciativas para la mejora de atención de TB en temas priorizados del observatorio </a:t>
          </a:r>
          <a:endParaRPr lang="es-ES" sz="1800" dirty="0"/>
        </a:p>
      </dgm:t>
    </dgm:pt>
    <dgm:pt modelId="{092B1D47-9002-49B4-B2D3-9422318868EE}" type="parTrans" cxnId="{D35C3A56-1BD5-4135-8EF8-BAAE9726522F}">
      <dgm:prSet/>
      <dgm:spPr/>
      <dgm:t>
        <a:bodyPr/>
        <a:lstStyle/>
        <a:p>
          <a:endParaRPr lang="es-ES"/>
        </a:p>
      </dgm:t>
    </dgm:pt>
    <dgm:pt modelId="{3FC2085B-903B-466F-A352-58F92BDDA746}" type="sibTrans" cxnId="{D35C3A56-1BD5-4135-8EF8-BAAE9726522F}">
      <dgm:prSet/>
      <dgm:spPr/>
      <dgm:t>
        <a:bodyPr/>
        <a:lstStyle/>
        <a:p>
          <a:endParaRPr lang="es-ES"/>
        </a:p>
      </dgm:t>
    </dgm:pt>
    <dgm:pt modelId="{91B03CEB-F346-4016-B6DB-2AEDE7269500}">
      <dgm:prSet phldrT="[Texto]" custT="1"/>
      <dgm:spPr/>
      <dgm:t>
        <a:bodyPr/>
        <a:lstStyle/>
        <a:p>
          <a:r>
            <a:rPr lang="es-PE" sz="1800" b="1" dirty="0"/>
            <a:t>Elaboran documentos de revisión en</a:t>
          </a:r>
          <a:r>
            <a:rPr lang="es-ES" sz="1800" b="1" dirty="0"/>
            <a:t> los temas priorizados por el observatorio</a:t>
          </a:r>
        </a:p>
      </dgm:t>
    </dgm:pt>
    <dgm:pt modelId="{CEB8A827-5F33-4668-9844-C4CD6DDA4D4F}" type="parTrans" cxnId="{2C97DD8D-9184-48D5-B407-D658F7E82519}">
      <dgm:prSet/>
      <dgm:spPr/>
      <dgm:t>
        <a:bodyPr/>
        <a:lstStyle/>
        <a:p>
          <a:endParaRPr lang="es-ES"/>
        </a:p>
      </dgm:t>
    </dgm:pt>
    <dgm:pt modelId="{1BC7D527-ED2A-4AF0-9CDB-7432F8F85DE7}" type="sibTrans" cxnId="{2C97DD8D-9184-48D5-B407-D658F7E82519}">
      <dgm:prSet/>
      <dgm:spPr/>
      <dgm:t>
        <a:bodyPr/>
        <a:lstStyle/>
        <a:p>
          <a:endParaRPr lang="es-ES"/>
        </a:p>
      </dgm:t>
    </dgm:pt>
    <dgm:pt modelId="{5A6CCB16-85E0-445B-A444-617166F734D9}" type="pres">
      <dgm:prSet presAssocID="{8264A2A4-7C93-4F07-9727-3CA9C0F6A5CC}" presName="Name0" presStyleCnt="0">
        <dgm:presLayoutVars>
          <dgm:dir/>
          <dgm:resizeHandles val="exact"/>
        </dgm:presLayoutVars>
      </dgm:prSet>
      <dgm:spPr/>
    </dgm:pt>
    <dgm:pt modelId="{D4E5088B-3104-43AE-A62A-5B16CA9EFA02}" type="pres">
      <dgm:prSet presAssocID="{CDCBECD8-E8D9-4215-AB36-F22AA9D42668}" presName="composite" presStyleCnt="0"/>
      <dgm:spPr/>
    </dgm:pt>
    <dgm:pt modelId="{81DE8178-0B67-4397-9ABF-C77D82EA6E46}" type="pres">
      <dgm:prSet presAssocID="{CDCBECD8-E8D9-4215-AB36-F22AA9D42668}" presName="rect1" presStyleLbl="trAlignAcc1" presStyleIdx="0" presStyleCnt="3">
        <dgm:presLayoutVars>
          <dgm:bulletEnabled val="1"/>
        </dgm:presLayoutVars>
      </dgm:prSet>
      <dgm:spPr/>
    </dgm:pt>
    <dgm:pt modelId="{766C8954-EDA2-4EFD-9C89-681D41D63C36}" type="pres">
      <dgm:prSet presAssocID="{CDCBECD8-E8D9-4215-AB36-F22AA9D42668}"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dgm:spPr>
    </dgm:pt>
    <dgm:pt modelId="{6E63D5C5-204B-46FF-833C-D4DF5B799151}" type="pres">
      <dgm:prSet presAssocID="{0E2C31BA-7F18-43C8-8FE8-43374A102BBA}" presName="sibTrans" presStyleCnt="0"/>
      <dgm:spPr/>
    </dgm:pt>
    <dgm:pt modelId="{C71449A2-7B2B-4639-876E-A21291B80B5D}" type="pres">
      <dgm:prSet presAssocID="{91B03CEB-F346-4016-B6DB-2AEDE7269500}" presName="composite" presStyleCnt="0"/>
      <dgm:spPr/>
    </dgm:pt>
    <dgm:pt modelId="{63C32328-4524-4B57-AE95-4A3D44D30E00}" type="pres">
      <dgm:prSet presAssocID="{91B03CEB-F346-4016-B6DB-2AEDE7269500}" presName="rect1" presStyleLbl="trAlignAcc1" presStyleIdx="1" presStyleCnt="3">
        <dgm:presLayoutVars>
          <dgm:bulletEnabled val="1"/>
        </dgm:presLayoutVars>
      </dgm:prSet>
      <dgm:spPr/>
    </dgm:pt>
    <dgm:pt modelId="{B58AC16D-64D5-4EC8-8599-CA021D69068C}" type="pres">
      <dgm:prSet presAssocID="{91B03CEB-F346-4016-B6DB-2AEDE7269500}"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75000" r="-75000"/>
          </a:stretch>
        </a:blipFill>
      </dgm:spPr>
    </dgm:pt>
    <dgm:pt modelId="{F845D71D-764F-43B4-9EF2-EF3C16371B89}" type="pres">
      <dgm:prSet presAssocID="{1BC7D527-ED2A-4AF0-9CDB-7432F8F85DE7}" presName="sibTrans" presStyleCnt="0"/>
      <dgm:spPr/>
    </dgm:pt>
    <dgm:pt modelId="{32BD281C-220E-47E5-8AA4-E1FDCA0023CC}" type="pres">
      <dgm:prSet presAssocID="{4E178E0A-4C0A-4456-A4B1-351B0890D675}" presName="composite" presStyleCnt="0"/>
      <dgm:spPr/>
    </dgm:pt>
    <dgm:pt modelId="{6F3C5243-37CA-4099-91AC-6836250F2E78}" type="pres">
      <dgm:prSet presAssocID="{4E178E0A-4C0A-4456-A4B1-351B0890D675}" presName="rect1" presStyleLbl="trAlignAcc1" presStyleIdx="2" presStyleCnt="3">
        <dgm:presLayoutVars>
          <dgm:bulletEnabled val="1"/>
        </dgm:presLayoutVars>
      </dgm:prSet>
      <dgm:spPr/>
    </dgm:pt>
    <dgm:pt modelId="{8502B65D-E0DA-4FD0-8383-ACCB10E58B83}" type="pres">
      <dgm:prSet presAssocID="{4E178E0A-4C0A-4456-A4B1-351B0890D675}"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B073DD36-9873-4276-A311-0C30CD1CF13C}" type="presOf" srcId="{8264A2A4-7C93-4F07-9727-3CA9C0F6A5CC}" destId="{5A6CCB16-85E0-445B-A444-617166F734D9}" srcOrd="0" destOrd="0" presId="urn:microsoft.com/office/officeart/2008/layout/PictureStrips"/>
    <dgm:cxn modelId="{D61B0C3A-DA66-4ED1-A642-8B24C194BE9E}" type="presOf" srcId="{4E178E0A-4C0A-4456-A4B1-351B0890D675}" destId="{6F3C5243-37CA-4099-91AC-6836250F2E78}" srcOrd="0" destOrd="0" presId="urn:microsoft.com/office/officeart/2008/layout/PictureStrips"/>
    <dgm:cxn modelId="{3DA6B446-1CD1-4332-A586-1C250F953E54}" srcId="{8264A2A4-7C93-4F07-9727-3CA9C0F6A5CC}" destId="{CDCBECD8-E8D9-4215-AB36-F22AA9D42668}" srcOrd="0" destOrd="0" parTransId="{FEC3BAC1-E68D-4AD6-8A04-6D27B8A33A23}" sibTransId="{0E2C31BA-7F18-43C8-8FE8-43374A102BBA}"/>
    <dgm:cxn modelId="{3C729B4A-A3E5-480F-9E69-2BA54F3AE242}" type="presOf" srcId="{CDCBECD8-E8D9-4215-AB36-F22AA9D42668}" destId="{81DE8178-0B67-4397-9ABF-C77D82EA6E46}" srcOrd="0" destOrd="0" presId="urn:microsoft.com/office/officeart/2008/layout/PictureStrips"/>
    <dgm:cxn modelId="{D35C3A56-1BD5-4135-8EF8-BAAE9726522F}" srcId="{8264A2A4-7C93-4F07-9727-3CA9C0F6A5CC}" destId="{4E178E0A-4C0A-4456-A4B1-351B0890D675}" srcOrd="2" destOrd="0" parTransId="{092B1D47-9002-49B4-B2D3-9422318868EE}" sibTransId="{3FC2085B-903B-466F-A352-58F92BDDA746}"/>
    <dgm:cxn modelId="{2C97DD8D-9184-48D5-B407-D658F7E82519}" srcId="{8264A2A4-7C93-4F07-9727-3CA9C0F6A5CC}" destId="{91B03CEB-F346-4016-B6DB-2AEDE7269500}" srcOrd="1" destOrd="0" parTransId="{CEB8A827-5F33-4668-9844-C4CD6DDA4D4F}" sibTransId="{1BC7D527-ED2A-4AF0-9CDB-7432F8F85DE7}"/>
    <dgm:cxn modelId="{7DDABFD3-9B71-48A5-B00F-FEC6BE8AC1CD}" type="presOf" srcId="{91B03CEB-F346-4016-B6DB-2AEDE7269500}" destId="{63C32328-4524-4B57-AE95-4A3D44D30E00}" srcOrd="0" destOrd="0" presId="urn:microsoft.com/office/officeart/2008/layout/PictureStrips"/>
    <dgm:cxn modelId="{0185E834-7399-42C3-89E6-F69FA0789288}" type="presParOf" srcId="{5A6CCB16-85E0-445B-A444-617166F734D9}" destId="{D4E5088B-3104-43AE-A62A-5B16CA9EFA02}" srcOrd="0" destOrd="0" presId="urn:microsoft.com/office/officeart/2008/layout/PictureStrips"/>
    <dgm:cxn modelId="{04CB8C70-4D01-4A6B-8AE7-08D2BD015304}" type="presParOf" srcId="{D4E5088B-3104-43AE-A62A-5B16CA9EFA02}" destId="{81DE8178-0B67-4397-9ABF-C77D82EA6E46}" srcOrd="0" destOrd="0" presId="urn:microsoft.com/office/officeart/2008/layout/PictureStrips"/>
    <dgm:cxn modelId="{998FE900-8B07-44DF-831F-B21C49F9C21E}" type="presParOf" srcId="{D4E5088B-3104-43AE-A62A-5B16CA9EFA02}" destId="{766C8954-EDA2-4EFD-9C89-681D41D63C36}" srcOrd="1" destOrd="0" presId="urn:microsoft.com/office/officeart/2008/layout/PictureStrips"/>
    <dgm:cxn modelId="{11F31AF7-3192-44CD-BA3F-6ABEC19160D9}" type="presParOf" srcId="{5A6CCB16-85E0-445B-A444-617166F734D9}" destId="{6E63D5C5-204B-46FF-833C-D4DF5B799151}" srcOrd="1" destOrd="0" presId="urn:microsoft.com/office/officeart/2008/layout/PictureStrips"/>
    <dgm:cxn modelId="{DF3C97C3-7352-4A32-AB6A-D11629257907}" type="presParOf" srcId="{5A6CCB16-85E0-445B-A444-617166F734D9}" destId="{C71449A2-7B2B-4639-876E-A21291B80B5D}" srcOrd="2" destOrd="0" presId="urn:microsoft.com/office/officeart/2008/layout/PictureStrips"/>
    <dgm:cxn modelId="{76F53A03-2FD9-4CDB-8BDE-4445E23D4DB4}" type="presParOf" srcId="{C71449A2-7B2B-4639-876E-A21291B80B5D}" destId="{63C32328-4524-4B57-AE95-4A3D44D30E00}" srcOrd="0" destOrd="0" presId="urn:microsoft.com/office/officeart/2008/layout/PictureStrips"/>
    <dgm:cxn modelId="{893B353B-9891-4C8D-B43E-B11BEF378BF9}" type="presParOf" srcId="{C71449A2-7B2B-4639-876E-A21291B80B5D}" destId="{B58AC16D-64D5-4EC8-8599-CA021D69068C}" srcOrd="1" destOrd="0" presId="urn:microsoft.com/office/officeart/2008/layout/PictureStrips"/>
    <dgm:cxn modelId="{94BA6526-B547-4BBC-A21C-7E1BC5D4B7D2}" type="presParOf" srcId="{5A6CCB16-85E0-445B-A444-617166F734D9}" destId="{F845D71D-764F-43B4-9EF2-EF3C16371B89}" srcOrd="3" destOrd="0" presId="urn:microsoft.com/office/officeart/2008/layout/PictureStrips"/>
    <dgm:cxn modelId="{A6F5CD57-0AAE-49A2-8D09-A2B2EAD8AA02}" type="presParOf" srcId="{5A6CCB16-85E0-445B-A444-617166F734D9}" destId="{32BD281C-220E-47E5-8AA4-E1FDCA0023CC}" srcOrd="4" destOrd="0" presId="urn:microsoft.com/office/officeart/2008/layout/PictureStrips"/>
    <dgm:cxn modelId="{6BF1DFC5-D6C4-48D5-8E45-F5A2A3C4B8B1}" type="presParOf" srcId="{32BD281C-220E-47E5-8AA4-E1FDCA0023CC}" destId="{6F3C5243-37CA-4099-91AC-6836250F2E78}" srcOrd="0" destOrd="0" presId="urn:microsoft.com/office/officeart/2008/layout/PictureStrips"/>
    <dgm:cxn modelId="{F8930838-C46D-4DEE-8D4E-66255B4D62F6}" type="presParOf" srcId="{32BD281C-220E-47E5-8AA4-E1FDCA0023CC}" destId="{8502B65D-E0DA-4FD0-8383-ACCB10E58B8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3CF75B-6BFC-4E48-8B9B-6234E8B35B43}" type="doc">
      <dgm:prSet loTypeId="urn:microsoft.com/office/officeart/2008/layout/HorizontalMultiLevelHierarchy" loCatId="hierarchy" qsTypeId="urn:microsoft.com/office/officeart/2005/8/quickstyle/3d1" qsCatId="3D" csTypeId="urn:microsoft.com/office/officeart/2005/8/colors/accent5_4" csCatId="accent5" phldr="1"/>
      <dgm:spPr/>
      <dgm:t>
        <a:bodyPr/>
        <a:lstStyle/>
        <a:p>
          <a:endParaRPr lang="es-ES"/>
        </a:p>
      </dgm:t>
    </dgm:pt>
    <dgm:pt modelId="{3C1913B2-F88E-4DE2-A42A-5F48FED84507}">
      <dgm:prSet phldrT="[Texto]" custT="1"/>
      <dgm:spPr/>
      <dgm:t>
        <a:bodyPr/>
        <a:lstStyle/>
        <a:p>
          <a:r>
            <a:rPr lang="es-ES" sz="3200" dirty="0"/>
            <a:t>MESAS DE TRABAJO</a:t>
          </a:r>
        </a:p>
      </dgm:t>
    </dgm:pt>
    <dgm:pt modelId="{E3010159-6DC1-4283-B256-404FE442A1AA}" type="parTrans" cxnId="{0B170D18-9AA0-4A94-B0C7-EBF42641BC05}">
      <dgm:prSet/>
      <dgm:spPr/>
      <dgm:t>
        <a:bodyPr/>
        <a:lstStyle/>
        <a:p>
          <a:endParaRPr lang="es-ES"/>
        </a:p>
      </dgm:t>
    </dgm:pt>
    <dgm:pt modelId="{B0434F60-B94E-4AA8-9C84-F9A41405159D}" type="sibTrans" cxnId="{0B170D18-9AA0-4A94-B0C7-EBF42641BC05}">
      <dgm:prSet/>
      <dgm:spPr/>
      <dgm:t>
        <a:bodyPr/>
        <a:lstStyle/>
        <a:p>
          <a:endParaRPr lang="es-ES"/>
        </a:p>
      </dgm:t>
    </dgm:pt>
    <dgm:pt modelId="{DD0963D8-8913-4933-BE4F-6F49ADFD5CE5}">
      <dgm:prSet phldrT="[Texto]"/>
      <dgm:spPr/>
      <dgm:t>
        <a:bodyPr/>
        <a:lstStyle/>
        <a:p>
          <a:r>
            <a:rPr lang="es-ES" dirty="0"/>
            <a:t>Políticas Publicas </a:t>
          </a:r>
        </a:p>
      </dgm:t>
    </dgm:pt>
    <dgm:pt modelId="{6A83F094-4C2A-4B0B-BA35-2828D7C5B7D5}" type="parTrans" cxnId="{A2E5ECD5-16CF-4150-9F88-19E2DD49F089}">
      <dgm:prSet/>
      <dgm:spPr/>
      <dgm:t>
        <a:bodyPr/>
        <a:lstStyle/>
        <a:p>
          <a:endParaRPr lang="es-ES"/>
        </a:p>
      </dgm:t>
    </dgm:pt>
    <dgm:pt modelId="{DF4F9E5B-B3F6-44BF-8997-C8614466367D}" type="sibTrans" cxnId="{A2E5ECD5-16CF-4150-9F88-19E2DD49F089}">
      <dgm:prSet/>
      <dgm:spPr/>
      <dgm:t>
        <a:bodyPr/>
        <a:lstStyle/>
        <a:p>
          <a:endParaRPr lang="es-ES"/>
        </a:p>
      </dgm:t>
    </dgm:pt>
    <dgm:pt modelId="{8F2C782A-AE1D-45CB-AFC9-F26115B09F24}">
      <dgm:prSet phldrT="[Texto]"/>
      <dgm:spPr/>
      <dgm:t>
        <a:bodyPr/>
        <a:lstStyle/>
        <a:p>
          <a:r>
            <a:rPr lang="es-PE" dirty="0"/>
            <a:t>SEGUIMIENTO Y MONITOREO, INVESTIGACION PARA TB </a:t>
          </a:r>
          <a:endParaRPr lang="es-SV" dirty="0"/>
        </a:p>
        <a:p>
          <a:r>
            <a:rPr lang="es-PE" dirty="0"/>
            <a:t>( vigilancia comunitaria).</a:t>
          </a:r>
          <a:r>
            <a:rPr lang="es-ES" dirty="0"/>
            <a:t> </a:t>
          </a:r>
        </a:p>
      </dgm:t>
    </dgm:pt>
    <dgm:pt modelId="{1856CEF5-15F2-449F-B3B2-DC90F796EA11}" type="parTrans" cxnId="{919585B8-014A-4289-9667-611214F11825}">
      <dgm:prSet/>
      <dgm:spPr/>
      <dgm:t>
        <a:bodyPr/>
        <a:lstStyle/>
        <a:p>
          <a:endParaRPr lang="es-ES"/>
        </a:p>
      </dgm:t>
    </dgm:pt>
    <dgm:pt modelId="{7BEF30AD-E3B0-4018-9447-575541007B3C}" type="sibTrans" cxnId="{919585B8-014A-4289-9667-611214F11825}">
      <dgm:prSet/>
      <dgm:spPr/>
      <dgm:t>
        <a:bodyPr/>
        <a:lstStyle/>
        <a:p>
          <a:endParaRPr lang="es-ES"/>
        </a:p>
      </dgm:t>
    </dgm:pt>
    <dgm:pt modelId="{15AC4208-A447-4A48-9CB7-6404BCCE6150}">
      <dgm:prSet phldrT="[Texto]"/>
      <dgm:spPr/>
      <dgm:t>
        <a:bodyPr/>
        <a:lstStyle/>
        <a:p>
          <a:r>
            <a:rPr lang="es-ES" dirty="0"/>
            <a:t>TB Grupos vulnerables .</a:t>
          </a:r>
        </a:p>
      </dgm:t>
    </dgm:pt>
    <dgm:pt modelId="{B7534838-2703-4156-ADEB-7E5CE6665912}" type="parTrans" cxnId="{BBE87A60-F8F9-4357-AD37-BCBE9A5AD4DC}">
      <dgm:prSet/>
      <dgm:spPr/>
      <dgm:t>
        <a:bodyPr/>
        <a:lstStyle/>
        <a:p>
          <a:endParaRPr lang="es-ES"/>
        </a:p>
      </dgm:t>
    </dgm:pt>
    <dgm:pt modelId="{172E7CF8-FEAD-43E9-8BA9-FF73B7A79D03}" type="sibTrans" cxnId="{BBE87A60-F8F9-4357-AD37-BCBE9A5AD4DC}">
      <dgm:prSet/>
      <dgm:spPr/>
      <dgm:t>
        <a:bodyPr/>
        <a:lstStyle/>
        <a:p>
          <a:endParaRPr lang="es-ES"/>
        </a:p>
      </dgm:t>
    </dgm:pt>
    <dgm:pt modelId="{88E782E2-58F4-4436-9CB6-AC46DC35A6FE}" type="pres">
      <dgm:prSet presAssocID="{8F3CF75B-6BFC-4E48-8B9B-6234E8B35B43}" presName="Name0" presStyleCnt="0">
        <dgm:presLayoutVars>
          <dgm:chPref val="1"/>
          <dgm:dir/>
          <dgm:animOne val="branch"/>
          <dgm:animLvl val="lvl"/>
          <dgm:resizeHandles val="exact"/>
        </dgm:presLayoutVars>
      </dgm:prSet>
      <dgm:spPr/>
    </dgm:pt>
    <dgm:pt modelId="{B46952D0-1639-40EB-9698-C336AEC639BF}" type="pres">
      <dgm:prSet presAssocID="{3C1913B2-F88E-4DE2-A42A-5F48FED84507}" presName="root1" presStyleCnt="0"/>
      <dgm:spPr/>
    </dgm:pt>
    <dgm:pt modelId="{B74C0412-CDFD-4594-A88A-6C9A9EE928E0}" type="pres">
      <dgm:prSet presAssocID="{3C1913B2-F88E-4DE2-A42A-5F48FED84507}" presName="LevelOneTextNode" presStyleLbl="node0" presStyleIdx="0" presStyleCnt="1">
        <dgm:presLayoutVars>
          <dgm:chPref val="3"/>
        </dgm:presLayoutVars>
      </dgm:prSet>
      <dgm:spPr/>
    </dgm:pt>
    <dgm:pt modelId="{5A0BEBCC-8EB0-49E9-A59D-8E5D07C9DFCE}" type="pres">
      <dgm:prSet presAssocID="{3C1913B2-F88E-4DE2-A42A-5F48FED84507}" presName="level2hierChild" presStyleCnt="0"/>
      <dgm:spPr/>
    </dgm:pt>
    <dgm:pt modelId="{570C4F50-7BD7-4EEA-AF62-A97C4865EDDA}" type="pres">
      <dgm:prSet presAssocID="{6A83F094-4C2A-4B0B-BA35-2828D7C5B7D5}" presName="conn2-1" presStyleLbl="parChTrans1D2" presStyleIdx="0" presStyleCnt="3"/>
      <dgm:spPr/>
    </dgm:pt>
    <dgm:pt modelId="{BDAFF1E9-E42B-4840-A150-85BD23661953}" type="pres">
      <dgm:prSet presAssocID="{6A83F094-4C2A-4B0B-BA35-2828D7C5B7D5}" presName="connTx" presStyleLbl="parChTrans1D2" presStyleIdx="0" presStyleCnt="3"/>
      <dgm:spPr/>
    </dgm:pt>
    <dgm:pt modelId="{25FC251C-E9E4-4822-AA41-28C12FE78244}" type="pres">
      <dgm:prSet presAssocID="{DD0963D8-8913-4933-BE4F-6F49ADFD5CE5}" presName="root2" presStyleCnt="0"/>
      <dgm:spPr/>
    </dgm:pt>
    <dgm:pt modelId="{50334819-C99F-4769-B0A3-14005593C411}" type="pres">
      <dgm:prSet presAssocID="{DD0963D8-8913-4933-BE4F-6F49ADFD5CE5}" presName="LevelTwoTextNode" presStyleLbl="node2" presStyleIdx="0" presStyleCnt="3" custScaleX="155563" custScaleY="53572">
        <dgm:presLayoutVars>
          <dgm:chPref val="3"/>
        </dgm:presLayoutVars>
      </dgm:prSet>
      <dgm:spPr/>
    </dgm:pt>
    <dgm:pt modelId="{D007F4FB-A393-4D37-BAF1-39DF9934AD05}" type="pres">
      <dgm:prSet presAssocID="{DD0963D8-8913-4933-BE4F-6F49ADFD5CE5}" presName="level3hierChild" presStyleCnt="0"/>
      <dgm:spPr/>
    </dgm:pt>
    <dgm:pt modelId="{1E3A9F37-5005-44D6-9E7E-19E6A5F4D728}" type="pres">
      <dgm:prSet presAssocID="{1856CEF5-15F2-449F-B3B2-DC90F796EA11}" presName="conn2-1" presStyleLbl="parChTrans1D2" presStyleIdx="1" presStyleCnt="3"/>
      <dgm:spPr/>
    </dgm:pt>
    <dgm:pt modelId="{639979D2-B2F3-49BD-85D1-F46D35DDDF88}" type="pres">
      <dgm:prSet presAssocID="{1856CEF5-15F2-449F-B3B2-DC90F796EA11}" presName="connTx" presStyleLbl="parChTrans1D2" presStyleIdx="1" presStyleCnt="3"/>
      <dgm:spPr/>
    </dgm:pt>
    <dgm:pt modelId="{A214DA04-5479-49C3-9381-275F2F225709}" type="pres">
      <dgm:prSet presAssocID="{8F2C782A-AE1D-45CB-AFC9-F26115B09F24}" presName="root2" presStyleCnt="0"/>
      <dgm:spPr/>
    </dgm:pt>
    <dgm:pt modelId="{9D62D9DA-7AEF-4234-9987-D8983FF13E06}" type="pres">
      <dgm:prSet presAssocID="{8F2C782A-AE1D-45CB-AFC9-F26115B09F24}" presName="LevelTwoTextNode" presStyleLbl="node2" presStyleIdx="1" presStyleCnt="3" custScaleX="155563" custScaleY="67433">
        <dgm:presLayoutVars>
          <dgm:chPref val="3"/>
        </dgm:presLayoutVars>
      </dgm:prSet>
      <dgm:spPr/>
    </dgm:pt>
    <dgm:pt modelId="{0CEA2E01-941F-41C3-AB77-17F650EDF194}" type="pres">
      <dgm:prSet presAssocID="{8F2C782A-AE1D-45CB-AFC9-F26115B09F24}" presName="level3hierChild" presStyleCnt="0"/>
      <dgm:spPr/>
    </dgm:pt>
    <dgm:pt modelId="{4E1866A2-075F-4BAA-98F0-B510A42F7645}" type="pres">
      <dgm:prSet presAssocID="{B7534838-2703-4156-ADEB-7E5CE6665912}" presName="conn2-1" presStyleLbl="parChTrans1D2" presStyleIdx="2" presStyleCnt="3"/>
      <dgm:spPr/>
    </dgm:pt>
    <dgm:pt modelId="{9EA97D8B-C02D-415E-A4C6-E8D80BC5513F}" type="pres">
      <dgm:prSet presAssocID="{B7534838-2703-4156-ADEB-7E5CE6665912}" presName="connTx" presStyleLbl="parChTrans1D2" presStyleIdx="2" presStyleCnt="3"/>
      <dgm:spPr/>
    </dgm:pt>
    <dgm:pt modelId="{A2DFE17F-8C8B-4606-A3CB-07255EF30E7F}" type="pres">
      <dgm:prSet presAssocID="{15AC4208-A447-4A48-9CB7-6404BCCE6150}" presName="root2" presStyleCnt="0"/>
      <dgm:spPr/>
    </dgm:pt>
    <dgm:pt modelId="{F1BBD5FE-9367-4C71-8E36-391CEAFD953B}" type="pres">
      <dgm:prSet presAssocID="{15AC4208-A447-4A48-9CB7-6404BCCE6150}" presName="LevelTwoTextNode" presStyleLbl="node2" presStyleIdx="2" presStyleCnt="3" custScaleX="157251" custScaleY="56296">
        <dgm:presLayoutVars>
          <dgm:chPref val="3"/>
        </dgm:presLayoutVars>
      </dgm:prSet>
      <dgm:spPr/>
    </dgm:pt>
    <dgm:pt modelId="{440F67B8-BAD0-4ED2-B0F4-C430AF175303}" type="pres">
      <dgm:prSet presAssocID="{15AC4208-A447-4A48-9CB7-6404BCCE6150}" presName="level3hierChild" presStyleCnt="0"/>
      <dgm:spPr/>
    </dgm:pt>
  </dgm:ptLst>
  <dgm:cxnLst>
    <dgm:cxn modelId="{F3EEEF0F-5C41-43AC-9817-05CAA9089208}" type="presOf" srcId="{B7534838-2703-4156-ADEB-7E5CE6665912}" destId="{9EA97D8B-C02D-415E-A4C6-E8D80BC5513F}" srcOrd="1" destOrd="0" presId="urn:microsoft.com/office/officeart/2008/layout/HorizontalMultiLevelHierarchy"/>
    <dgm:cxn modelId="{0B170D18-9AA0-4A94-B0C7-EBF42641BC05}" srcId="{8F3CF75B-6BFC-4E48-8B9B-6234E8B35B43}" destId="{3C1913B2-F88E-4DE2-A42A-5F48FED84507}" srcOrd="0" destOrd="0" parTransId="{E3010159-6DC1-4283-B256-404FE442A1AA}" sibTransId="{B0434F60-B94E-4AA8-9C84-F9A41405159D}"/>
    <dgm:cxn modelId="{2FD87028-C63D-49F2-BA21-5864DD58C2D3}" type="presOf" srcId="{6A83F094-4C2A-4B0B-BA35-2828D7C5B7D5}" destId="{570C4F50-7BD7-4EEA-AF62-A97C4865EDDA}" srcOrd="0" destOrd="0" presId="urn:microsoft.com/office/officeart/2008/layout/HorizontalMultiLevelHierarchy"/>
    <dgm:cxn modelId="{CC0F3C2B-0C1E-4488-8E56-E57DD41ABC28}" type="presOf" srcId="{1856CEF5-15F2-449F-B3B2-DC90F796EA11}" destId="{639979D2-B2F3-49BD-85D1-F46D35DDDF88}" srcOrd="1" destOrd="0" presId="urn:microsoft.com/office/officeart/2008/layout/HorizontalMultiLevelHierarchy"/>
    <dgm:cxn modelId="{BBE87A60-F8F9-4357-AD37-BCBE9A5AD4DC}" srcId="{3C1913B2-F88E-4DE2-A42A-5F48FED84507}" destId="{15AC4208-A447-4A48-9CB7-6404BCCE6150}" srcOrd="2" destOrd="0" parTransId="{B7534838-2703-4156-ADEB-7E5CE6665912}" sibTransId="{172E7CF8-FEAD-43E9-8BA9-FF73B7A79D03}"/>
    <dgm:cxn modelId="{5736AE44-7D47-4B5A-92BE-AAE8C45511A9}" type="presOf" srcId="{DD0963D8-8913-4933-BE4F-6F49ADFD5CE5}" destId="{50334819-C99F-4769-B0A3-14005593C411}" srcOrd="0" destOrd="0" presId="urn:microsoft.com/office/officeart/2008/layout/HorizontalMultiLevelHierarchy"/>
    <dgm:cxn modelId="{F626A36A-3D4F-45E2-9690-AC347ED22BD4}" type="presOf" srcId="{6A83F094-4C2A-4B0B-BA35-2828D7C5B7D5}" destId="{BDAFF1E9-E42B-4840-A150-85BD23661953}" srcOrd="1" destOrd="0" presId="urn:microsoft.com/office/officeart/2008/layout/HorizontalMultiLevelHierarchy"/>
    <dgm:cxn modelId="{27C87458-9CF0-450D-A003-1D352D80F194}" type="presOf" srcId="{1856CEF5-15F2-449F-B3B2-DC90F796EA11}" destId="{1E3A9F37-5005-44D6-9E7E-19E6A5F4D728}" srcOrd="0" destOrd="0" presId="urn:microsoft.com/office/officeart/2008/layout/HorizontalMultiLevelHierarchy"/>
    <dgm:cxn modelId="{07D7CD88-2374-4121-8E93-702FB1AE0455}" type="presOf" srcId="{B7534838-2703-4156-ADEB-7E5CE6665912}" destId="{4E1866A2-075F-4BAA-98F0-B510A42F7645}" srcOrd="0" destOrd="0" presId="urn:microsoft.com/office/officeart/2008/layout/HorizontalMultiLevelHierarchy"/>
    <dgm:cxn modelId="{6C7C7A9B-B4AB-4E6B-AD30-FBCC8C823D0C}" type="presOf" srcId="{8F2C782A-AE1D-45CB-AFC9-F26115B09F24}" destId="{9D62D9DA-7AEF-4234-9987-D8983FF13E06}" srcOrd="0" destOrd="0" presId="urn:microsoft.com/office/officeart/2008/layout/HorizontalMultiLevelHierarchy"/>
    <dgm:cxn modelId="{798461B2-359E-47A5-913D-E2640F6D4143}" type="presOf" srcId="{15AC4208-A447-4A48-9CB7-6404BCCE6150}" destId="{F1BBD5FE-9367-4C71-8E36-391CEAFD953B}" srcOrd="0" destOrd="0" presId="urn:microsoft.com/office/officeart/2008/layout/HorizontalMultiLevelHierarchy"/>
    <dgm:cxn modelId="{919585B8-014A-4289-9667-611214F11825}" srcId="{3C1913B2-F88E-4DE2-A42A-5F48FED84507}" destId="{8F2C782A-AE1D-45CB-AFC9-F26115B09F24}" srcOrd="1" destOrd="0" parTransId="{1856CEF5-15F2-449F-B3B2-DC90F796EA11}" sibTransId="{7BEF30AD-E3B0-4018-9447-575541007B3C}"/>
    <dgm:cxn modelId="{87B2F0BE-9583-4F6F-BACA-20797923CDE2}" type="presOf" srcId="{8F3CF75B-6BFC-4E48-8B9B-6234E8B35B43}" destId="{88E782E2-58F4-4436-9CB6-AC46DC35A6FE}" srcOrd="0" destOrd="0" presId="urn:microsoft.com/office/officeart/2008/layout/HorizontalMultiLevelHierarchy"/>
    <dgm:cxn modelId="{A2E5ECD5-16CF-4150-9F88-19E2DD49F089}" srcId="{3C1913B2-F88E-4DE2-A42A-5F48FED84507}" destId="{DD0963D8-8913-4933-BE4F-6F49ADFD5CE5}" srcOrd="0" destOrd="0" parTransId="{6A83F094-4C2A-4B0B-BA35-2828D7C5B7D5}" sibTransId="{DF4F9E5B-B3F6-44BF-8997-C8614466367D}"/>
    <dgm:cxn modelId="{FDE731DA-4F57-492C-A935-2A739B2CDD85}" type="presOf" srcId="{3C1913B2-F88E-4DE2-A42A-5F48FED84507}" destId="{B74C0412-CDFD-4594-A88A-6C9A9EE928E0}" srcOrd="0" destOrd="0" presId="urn:microsoft.com/office/officeart/2008/layout/HorizontalMultiLevelHierarchy"/>
    <dgm:cxn modelId="{C284B9CF-5FE8-402A-8386-BF9033DF98CC}" type="presParOf" srcId="{88E782E2-58F4-4436-9CB6-AC46DC35A6FE}" destId="{B46952D0-1639-40EB-9698-C336AEC639BF}" srcOrd="0" destOrd="0" presId="urn:microsoft.com/office/officeart/2008/layout/HorizontalMultiLevelHierarchy"/>
    <dgm:cxn modelId="{E6E2C3AE-4374-49BE-8223-E5696472C92C}" type="presParOf" srcId="{B46952D0-1639-40EB-9698-C336AEC639BF}" destId="{B74C0412-CDFD-4594-A88A-6C9A9EE928E0}" srcOrd="0" destOrd="0" presId="urn:microsoft.com/office/officeart/2008/layout/HorizontalMultiLevelHierarchy"/>
    <dgm:cxn modelId="{6016A824-B234-4C82-8A29-DA32FE995B6E}" type="presParOf" srcId="{B46952D0-1639-40EB-9698-C336AEC639BF}" destId="{5A0BEBCC-8EB0-49E9-A59D-8E5D07C9DFCE}" srcOrd="1" destOrd="0" presId="urn:microsoft.com/office/officeart/2008/layout/HorizontalMultiLevelHierarchy"/>
    <dgm:cxn modelId="{F77D37E3-2510-4137-8BB1-30FF2B6BFE6F}" type="presParOf" srcId="{5A0BEBCC-8EB0-49E9-A59D-8E5D07C9DFCE}" destId="{570C4F50-7BD7-4EEA-AF62-A97C4865EDDA}" srcOrd="0" destOrd="0" presId="urn:microsoft.com/office/officeart/2008/layout/HorizontalMultiLevelHierarchy"/>
    <dgm:cxn modelId="{55FFD63A-CABD-495E-B669-3E96376B2D93}" type="presParOf" srcId="{570C4F50-7BD7-4EEA-AF62-A97C4865EDDA}" destId="{BDAFF1E9-E42B-4840-A150-85BD23661953}" srcOrd="0" destOrd="0" presId="urn:microsoft.com/office/officeart/2008/layout/HorizontalMultiLevelHierarchy"/>
    <dgm:cxn modelId="{D1007B35-B38E-43A5-88CD-9B0B88120027}" type="presParOf" srcId="{5A0BEBCC-8EB0-49E9-A59D-8E5D07C9DFCE}" destId="{25FC251C-E9E4-4822-AA41-28C12FE78244}" srcOrd="1" destOrd="0" presId="urn:microsoft.com/office/officeart/2008/layout/HorizontalMultiLevelHierarchy"/>
    <dgm:cxn modelId="{5CA09C6E-3698-43E1-8648-C8EB005D010A}" type="presParOf" srcId="{25FC251C-E9E4-4822-AA41-28C12FE78244}" destId="{50334819-C99F-4769-B0A3-14005593C411}" srcOrd="0" destOrd="0" presId="urn:microsoft.com/office/officeart/2008/layout/HorizontalMultiLevelHierarchy"/>
    <dgm:cxn modelId="{761008DF-DCA1-4B3B-83F9-CE05C6CE65EF}" type="presParOf" srcId="{25FC251C-E9E4-4822-AA41-28C12FE78244}" destId="{D007F4FB-A393-4D37-BAF1-39DF9934AD05}" srcOrd="1" destOrd="0" presId="urn:microsoft.com/office/officeart/2008/layout/HorizontalMultiLevelHierarchy"/>
    <dgm:cxn modelId="{4ED69DCE-FE54-44DE-A774-BFD569F6AA38}" type="presParOf" srcId="{5A0BEBCC-8EB0-49E9-A59D-8E5D07C9DFCE}" destId="{1E3A9F37-5005-44D6-9E7E-19E6A5F4D728}" srcOrd="2" destOrd="0" presId="urn:microsoft.com/office/officeart/2008/layout/HorizontalMultiLevelHierarchy"/>
    <dgm:cxn modelId="{0C222505-A303-4F2F-B8BF-1D118FA309B2}" type="presParOf" srcId="{1E3A9F37-5005-44D6-9E7E-19E6A5F4D728}" destId="{639979D2-B2F3-49BD-85D1-F46D35DDDF88}" srcOrd="0" destOrd="0" presId="urn:microsoft.com/office/officeart/2008/layout/HorizontalMultiLevelHierarchy"/>
    <dgm:cxn modelId="{10062B6D-33B0-43BE-BB86-51CDB9FEFFA5}" type="presParOf" srcId="{5A0BEBCC-8EB0-49E9-A59D-8E5D07C9DFCE}" destId="{A214DA04-5479-49C3-9381-275F2F225709}" srcOrd="3" destOrd="0" presId="urn:microsoft.com/office/officeart/2008/layout/HorizontalMultiLevelHierarchy"/>
    <dgm:cxn modelId="{22B4ED5E-722B-40D1-A277-E6CF31FF015D}" type="presParOf" srcId="{A214DA04-5479-49C3-9381-275F2F225709}" destId="{9D62D9DA-7AEF-4234-9987-D8983FF13E06}" srcOrd="0" destOrd="0" presId="urn:microsoft.com/office/officeart/2008/layout/HorizontalMultiLevelHierarchy"/>
    <dgm:cxn modelId="{675862F5-C583-495A-846B-3779498654ED}" type="presParOf" srcId="{A214DA04-5479-49C3-9381-275F2F225709}" destId="{0CEA2E01-941F-41C3-AB77-17F650EDF194}" srcOrd="1" destOrd="0" presId="urn:microsoft.com/office/officeart/2008/layout/HorizontalMultiLevelHierarchy"/>
    <dgm:cxn modelId="{02F67CFA-2DA1-4D1C-B915-FB43504D6EE9}" type="presParOf" srcId="{5A0BEBCC-8EB0-49E9-A59D-8E5D07C9DFCE}" destId="{4E1866A2-075F-4BAA-98F0-B510A42F7645}" srcOrd="4" destOrd="0" presId="urn:microsoft.com/office/officeart/2008/layout/HorizontalMultiLevelHierarchy"/>
    <dgm:cxn modelId="{5652AFF5-FEC2-4021-9F4D-EF0C8D13D5C8}" type="presParOf" srcId="{4E1866A2-075F-4BAA-98F0-B510A42F7645}" destId="{9EA97D8B-C02D-415E-A4C6-E8D80BC5513F}" srcOrd="0" destOrd="0" presId="urn:microsoft.com/office/officeart/2008/layout/HorizontalMultiLevelHierarchy"/>
    <dgm:cxn modelId="{DA8BFDEE-EA37-4AF0-8F83-36A703935569}" type="presParOf" srcId="{5A0BEBCC-8EB0-49E9-A59D-8E5D07C9DFCE}" destId="{A2DFE17F-8C8B-4606-A3CB-07255EF30E7F}" srcOrd="5" destOrd="0" presId="urn:microsoft.com/office/officeart/2008/layout/HorizontalMultiLevelHierarchy"/>
    <dgm:cxn modelId="{1B57D552-24D4-4241-A70E-234D7474A46D}" type="presParOf" srcId="{A2DFE17F-8C8B-4606-A3CB-07255EF30E7F}" destId="{F1BBD5FE-9367-4C71-8E36-391CEAFD953B}" srcOrd="0" destOrd="0" presId="urn:microsoft.com/office/officeart/2008/layout/HorizontalMultiLevelHierarchy"/>
    <dgm:cxn modelId="{FA53F606-7DFE-4E21-9669-2992A8D1DC56}" type="presParOf" srcId="{A2DFE17F-8C8B-4606-A3CB-07255EF30E7F}" destId="{440F67B8-BAD0-4ED2-B0F4-C430AF17530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3058F-9CCD-4B18-B5F8-6F6FB9EEE288}">
      <dsp:nvSpPr>
        <dsp:cNvPr id="0" name=""/>
        <dsp:cNvSpPr/>
      </dsp:nvSpPr>
      <dsp:spPr>
        <a:xfrm>
          <a:off x="3129377" y="3210153"/>
          <a:ext cx="2186563" cy="218656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E" sz="2200" kern="1200" dirty="0"/>
            <a:t>Observatorio  Social de TB</a:t>
          </a:r>
        </a:p>
      </dsp:txBody>
      <dsp:txXfrm>
        <a:off x="3449592" y="3530368"/>
        <a:ext cx="1546133" cy="1546133"/>
      </dsp:txXfrm>
    </dsp:sp>
    <dsp:sp modelId="{A46992B4-D4B7-43CF-B75A-4A698DA6A5A4}">
      <dsp:nvSpPr>
        <dsp:cNvPr id="0" name=""/>
        <dsp:cNvSpPr/>
      </dsp:nvSpPr>
      <dsp:spPr>
        <a:xfrm rot="10813862">
          <a:off x="1039259" y="3982995"/>
          <a:ext cx="1975177" cy="62317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25783E-411A-4FE4-8B4F-6C807F85ACB5}">
      <dsp:nvSpPr>
        <dsp:cNvPr id="0" name=""/>
        <dsp:cNvSpPr/>
      </dsp:nvSpPr>
      <dsp:spPr>
        <a:xfrm>
          <a:off x="650" y="3459704"/>
          <a:ext cx="2077234" cy="16617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PE" sz="1800" kern="1200" dirty="0"/>
            <a:t>ONG</a:t>
          </a:r>
        </a:p>
      </dsp:txBody>
      <dsp:txXfrm>
        <a:off x="49322" y="3508376"/>
        <a:ext cx="1979890" cy="1564443"/>
      </dsp:txXfrm>
    </dsp:sp>
    <dsp:sp modelId="{CF9CCDD9-89CB-4646-8547-3C459AE0863C}">
      <dsp:nvSpPr>
        <dsp:cNvPr id="0" name=""/>
        <dsp:cNvSpPr/>
      </dsp:nvSpPr>
      <dsp:spPr>
        <a:xfrm rot="13529252">
          <a:off x="1681598" y="2419732"/>
          <a:ext cx="1990946" cy="623170"/>
        </a:xfrm>
        <a:prstGeom prst="leftArrow">
          <a:avLst>
            <a:gd name="adj1" fmla="val 60000"/>
            <a:gd name="adj2" fmla="val 50000"/>
          </a:avLst>
        </a:prstGeom>
        <a:solidFill>
          <a:schemeClr val="accent4">
            <a:hueOff val="2450223"/>
            <a:satOff val="-10194"/>
            <a:lumOff val="24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244D36-3118-400B-9C70-CA68BF389661}">
      <dsp:nvSpPr>
        <dsp:cNvPr id="0" name=""/>
        <dsp:cNvSpPr/>
      </dsp:nvSpPr>
      <dsp:spPr>
        <a:xfrm>
          <a:off x="940563" y="1190554"/>
          <a:ext cx="2077234" cy="1661787"/>
        </a:xfrm>
        <a:prstGeom prst="roundRect">
          <a:avLst>
            <a:gd name="adj" fmla="val 1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PE" sz="1800" kern="1200" dirty="0"/>
            <a:t>Organizaciones de base comunitaria</a:t>
          </a:r>
        </a:p>
      </dsp:txBody>
      <dsp:txXfrm>
        <a:off x="989235" y="1239226"/>
        <a:ext cx="1979890" cy="1564443"/>
      </dsp:txXfrm>
    </dsp:sp>
    <dsp:sp modelId="{60B80816-7F2A-4A99-9E70-200B2930C479}">
      <dsp:nvSpPr>
        <dsp:cNvPr id="0" name=""/>
        <dsp:cNvSpPr/>
      </dsp:nvSpPr>
      <dsp:spPr>
        <a:xfrm rot="16227392">
          <a:off x="3234496" y="1775738"/>
          <a:ext cx="2011640" cy="623170"/>
        </a:xfrm>
        <a:prstGeom prst="lef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74CAC6-0549-4571-AC50-F03005255AB8}">
      <dsp:nvSpPr>
        <dsp:cNvPr id="0" name=""/>
        <dsp:cNvSpPr/>
      </dsp:nvSpPr>
      <dsp:spPr>
        <a:xfrm>
          <a:off x="3209714" y="250641"/>
          <a:ext cx="2077234" cy="1661787"/>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PE" sz="1800" kern="1200" dirty="0"/>
            <a:t>Organizaciones confesionales</a:t>
          </a:r>
        </a:p>
      </dsp:txBody>
      <dsp:txXfrm>
        <a:off x="3258386" y="299313"/>
        <a:ext cx="1979890" cy="1564443"/>
      </dsp:txXfrm>
    </dsp:sp>
    <dsp:sp modelId="{9CF00F2A-4B93-4FCE-B16F-53D2269A9DAD}">
      <dsp:nvSpPr>
        <dsp:cNvPr id="0" name=""/>
        <dsp:cNvSpPr/>
      </dsp:nvSpPr>
      <dsp:spPr>
        <a:xfrm rot="18909642">
          <a:off x="4786896" y="2423853"/>
          <a:ext cx="2025158" cy="623170"/>
        </a:xfrm>
        <a:prstGeom prst="leftArrow">
          <a:avLst>
            <a:gd name="adj1" fmla="val 60000"/>
            <a:gd name="adj2" fmla="val 50000"/>
          </a:avLst>
        </a:prstGeom>
        <a:solidFill>
          <a:schemeClr val="accent4">
            <a:hueOff val="7350668"/>
            <a:satOff val="-30583"/>
            <a:lumOff val="72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350BAC-FBEE-401B-A8CE-6B6BAB6CBFEA}">
      <dsp:nvSpPr>
        <dsp:cNvPr id="0" name=""/>
        <dsp:cNvSpPr/>
      </dsp:nvSpPr>
      <dsp:spPr>
        <a:xfrm>
          <a:off x="5478864" y="1190554"/>
          <a:ext cx="2077234" cy="1661787"/>
        </a:xfrm>
        <a:prstGeom prst="roundRect">
          <a:avLst>
            <a:gd name="adj" fmla="val 1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PE" sz="1800" kern="1200" dirty="0"/>
            <a:t>Academia</a:t>
          </a:r>
        </a:p>
      </dsp:txBody>
      <dsp:txXfrm>
        <a:off x="5527536" y="1239226"/>
        <a:ext cx="1979890" cy="1564443"/>
      </dsp:txXfrm>
    </dsp:sp>
    <dsp:sp modelId="{ED9FCC29-9939-4D7F-B14E-F0C7EDA34BC6}">
      <dsp:nvSpPr>
        <dsp:cNvPr id="0" name=""/>
        <dsp:cNvSpPr/>
      </dsp:nvSpPr>
      <dsp:spPr>
        <a:xfrm rot="21586358">
          <a:off x="5433704" y="3983028"/>
          <a:ext cx="2023698" cy="623170"/>
        </a:xfrm>
        <a:prstGeom prst="lef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6AB7FA-B4EE-4626-80F1-9D8104CEDA77}">
      <dsp:nvSpPr>
        <dsp:cNvPr id="0" name=""/>
        <dsp:cNvSpPr/>
      </dsp:nvSpPr>
      <dsp:spPr>
        <a:xfrm>
          <a:off x="6418777" y="3459704"/>
          <a:ext cx="2077234" cy="1661787"/>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PE" sz="1800" kern="1200" dirty="0"/>
            <a:t>Redes/Asociaciones</a:t>
          </a:r>
        </a:p>
      </dsp:txBody>
      <dsp:txXfrm>
        <a:off x="6467449" y="3508376"/>
        <a:ext cx="1979890" cy="1564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656C2-5B00-47ED-98B4-54F88A2275A2}">
      <dsp:nvSpPr>
        <dsp:cNvPr id="0" name=""/>
        <dsp:cNvSpPr/>
      </dsp:nvSpPr>
      <dsp:spPr>
        <a:xfrm>
          <a:off x="2061691" y="718970"/>
          <a:ext cx="4538309" cy="4538309"/>
        </a:xfrm>
        <a:prstGeom prst="blockArc">
          <a:avLst>
            <a:gd name="adj1" fmla="val 11877507"/>
            <a:gd name="adj2" fmla="val 16163356"/>
            <a:gd name="adj3" fmla="val 464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53C55BC-15E0-41FE-917D-55C9D0430E45}">
      <dsp:nvSpPr>
        <dsp:cNvPr id="0" name=""/>
        <dsp:cNvSpPr/>
      </dsp:nvSpPr>
      <dsp:spPr>
        <a:xfrm>
          <a:off x="2071886" y="686678"/>
          <a:ext cx="4538309" cy="4538309"/>
        </a:xfrm>
        <a:prstGeom prst="blockArc">
          <a:avLst>
            <a:gd name="adj1" fmla="val 7580560"/>
            <a:gd name="adj2" fmla="val 11824986"/>
            <a:gd name="adj3" fmla="val 464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5B31E2C-40B3-430C-AB1D-59A3B2D3600C}">
      <dsp:nvSpPr>
        <dsp:cNvPr id="0" name=""/>
        <dsp:cNvSpPr/>
      </dsp:nvSpPr>
      <dsp:spPr>
        <a:xfrm>
          <a:off x="2076895" y="690374"/>
          <a:ext cx="4538309" cy="4538309"/>
        </a:xfrm>
        <a:prstGeom prst="blockArc">
          <a:avLst>
            <a:gd name="adj1" fmla="val 3313867"/>
            <a:gd name="adj2" fmla="val 7590216"/>
            <a:gd name="adj3" fmla="val 464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5F6D23-0209-4F37-922C-D2935948E5EF}">
      <dsp:nvSpPr>
        <dsp:cNvPr id="0" name=""/>
        <dsp:cNvSpPr/>
      </dsp:nvSpPr>
      <dsp:spPr>
        <a:xfrm>
          <a:off x="2037765" y="718171"/>
          <a:ext cx="4538309" cy="4538309"/>
        </a:xfrm>
        <a:prstGeom prst="blockArc">
          <a:avLst>
            <a:gd name="adj1" fmla="val 20521517"/>
            <a:gd name="adj2" fmla="val 3239422"/>
            <a:gd name="adj3" fmla="val 464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A3024DD-945B-462A-ACE1-764D76F63423}">
      <dsp:nvSpPr>
        <dsp:cNvPr id="0" name=""/>
        <dsp:cNvSpPr/>
      </dsp:nvSpPr>
      <dsp:spPr>
        <a:xfrm>
          <a:off x="2038065" y="719096"/>
          <a:ext cx="4538309" cy="4538309"/>
        </a:xfrm>
        <a:prstGeom prst="blockArc">
          <a:avLst>
            <a:gd name="adj1" fmla="val 16200000"/>
            <a:gd name="adj2" fmla="val 20520009"/>
            <a:gd name="adj3" fmla="val 464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5B9D631-6262-4AA1-8997-0022081817DB}">
      <dsp:nvSpPr>
        <dsp:cNvPr id="0" name=""/>
        <dsp:cNvSpPr/>
      </dsp:nvSpPr>
      <dsp:spPr>
        <a:xfrm>
          <a:off x="3915798" y="2538075"/>
          <a:ext cx="829081" cy="81986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s-ES" sz="1500" kern="1200" dirty="0"/>
        </a:p>
      </dsp:txBody>
      <dsp:txXfrm>
        <a:off x="4037214" y="2658142"/>
        <a:ext cx="586249" cy="579734"/>
      </dsp:txXfrm>
    </dsp:sp>
    <dsp:sp modelId="{2407F9E5-D404-44ED-B2F6-BEB8EBE1B94D}">
      <dsp:nvSpPr>
        <dsp:cNvPr id="0" name=""/>
        <dsp:cNvSpPr/>
      </dsp:nvSpPr>
      <dsp:spPr>
        <a:xfrm>
          <a:off x="3576052" y="40572"/>
          <a:ext cx="1462335" cy="1462335"/>
        </a:xfrm>
        <a:prstGeom prst="ellipse">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PE" sz="1200" b="1" kern="1200" dirty="0"/>
            <a:t>Incidencia</a:t>
          </a:r>
          <a:endParaRPr lang="es-ES" sz="1200" b="1" kern="1200" dirty="0"/>
        </a:p>
      </dsp:txBody>
      <dsp:txXfrm>
        <a:off x="3790206" y="254726"/>
        <a:ext cx="1034027" cy="1034027"/>
      </dsp:txXfrm>
    </dsp:sp>
    <dsp:sp modelId="{D3AB83BA-CD30-4F35-A0B8-F9BB906BE324}">
      <dsp:nvSpPr>
        <dsp:cNvPr id="0" name=""/>
        <dsp:cNvSpPr/>
      </dsp:nvSpPr>
      <dsp:spPr>
        <a:xfrm>
          <a:off x="5684081" y="1572149"/>
          <a:ext cx="1462335" cy="1462335"/>
        </a:xfrm>
        <a:prstGeom prst="ellipse">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PE" sz="1200" b="1" kern="1200" dirty="0"/>
            <a:t>Seguimiento y monitoreo</a:t>
          </a:r>
          <a:endParaRPr lang="en-US" sz="1200" kern="1200" dirty="0"/>
        </a:p>
      </dsp:txBody>
      <dsp:txXfrm>
        <a:off x="5898235" y="1786303"/>
        <a:ext cx="1034027" cy="1034027"/>
      </dsp:txXfrm>
    </dsp:sp>
    <dsp:sp modelId="{AF2624DE-30B2-439E-B73A-08D4A9858524}">
      <dsp:nvSpPr>
        <dsp:cNvPr id="0" name=""/>
        <dsp:cNvSpPr/>
      </dsp:nvSpPr>
      <dsp:spPr>
        <a:xfrm>
          <a:off x="4878886" y="4049134"/>
          <a:ext cx="1462335" cy="1462335"/>
        </a:xfrm>
        <a:prstGeom prst="ellipse">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PE" sz="1200" b="1" kern="1200" dirty="0"/>
            <a:t>Fortalecimiento de capacidades</a:t>
          </a:r>
          <a:endParaRPr lang="en-US" sz="1200" kern="1200" dirty="0"/>
        </a:p>
      </dsp:txBody>
      <dsp:txXfrm>
        <a:off x="5093040" y="4263288"/>
        <a:ext cx="1034027" cy="1034027"/>
      </dsp:txXfrm>
    </dsp:sp>
    <dsp:sp modelId="{EF40FCB4-DE08-4A1C-A863-E1C1FE59D5D0}">
      <dsp:nvSpPr>
        <dsp:cNvPr id="0" name=""/>
        <dsp:cNvSpPr/>
      </dsp:nvSpPr>
      <dsp:spPr>
        <a:xfrm>
          <a:off x="2296339" y="4010036"/>
          <a:ext cx="1462335" cy="1462335"/>
        </a:xfrm>
        <a:prstGeom prst="ellipse">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PE" sz="1200" b="1" kern="1200" dirty="0"/>
            <a:t>Gestión del Conocimiento</a:t>
          </a:r>
          <a:endParaRPr lang="en-US" sz="1200" kern="1200" dirty="0"/>
        </a:p>
      </dsp:txBody>
      <dsp:txXfrm>
        <a:off x="2510493" y="4224190"/>
        <a:ext cx="1034027" cy="1034027"/>
      </dsp:txXfrm>
    </dsp:sp>
    <dsp:sp modelId="{52612264-D9E2-42FB-9CED-C70DA3FB4AFA}">
      <dsp:nvSpPr>
        <dsp:cNvPr id="0" name=""/>
        <dsp:cNvSpPr/>
      </dsp:nvSpPr>
      <dsp:spPr>
        <a:xfrm>
          <a:off x="1491155" y="1573547"/>
          <a:ext cx="1462335" cy="1462335"/>
        </a:xfrm>
        <a:prstGeom prst="ellipse">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PE" sz="1200" b="1" kern="1200" dirty="0"/>
            <a:t>Comunicación</a:t>
          </a:r>
          <a:endParaRPr lang="en-US" sz="1200" b="1" kern="1200" dirty="0"/>
        </a:p>
      </dsp:txBody>
      <dsp:txXfrm>
        <a:off x="1705309" y="1787701"/>
        <a:ext cx="1034027" cy="1034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929B1-9FFF-4522-A959-EBCA4631F2BE}">
      <dsp:nvSpPr>
        <dsp:cNvPr id="0" name=""/>
        <dsp:cNvSpPr/>
      </dsp:nvSpPr>
      <dsp:spPr>
        <a:xfrm>
          <a:off x="-4294174" y="-658775"/>
          <a:ext cx="5116246" cy="5116246"/>
        </a:xfrm>
        <a:prstGeom prst="blockArc">
          <a:avLst>
            <a:gd name="adj1" fmla="val 18900000"/>
            <a:gd name="adj2" fmla="val 2700000"/>
            <a:gd name="adj3" fmla="val 42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46612B-AB4C-4D81-BDDD-4C1F4A34DB2E}">
      <dsp:nvSpPr>
        <dsp:cNvPr id="0" name=""/>
        <dsp:cNvSpPr/>
      </dsp:nvSpPr>
      <dsp:spPr>
        <a:xfrm>
          <a:off x="528684" y="379869"/>
          <a:ext cx="9427218" cy="759739"/>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043" tIns="40640" rIns="40640" bIns="40640" numCol="1" spcCol="1270" anchor="ctr" anchorCtr="0">
          <a:noAutofit/>
        </a:bodyPr>
        <a:lstStyle/>
        <a:p>
          <a:pPr marL="0" lvl="0" indent="0" algn="l" defTabSz="711200">
            <a:lnSpc>
              <a:spcPct val="90000"/>
            </a:lnSpc>
            <a:spcBef>
              <a:spcPct val="0"/>
            </a:spcBef>
            <a:spcAft>
              <a:spcPct val="35000"/>
            </a:spcAft>
            <a:buNone/>
          </a:pPr>
          <a:r>
            <a:rPr lang="es-PE" sz="1600" b="1" kern="1200" dirty="0"/>
            <a:t>Participa como respaldo técnico en temas de gestión para el funcionamiento del OSTB.</a:t>
          </a:r>
          <a:endParaRPr lang="es-ES" sz="1600" b="1" kern="1200" dirty="0"/>
        </a:p>
      </dsp:txBody>
      <dsp:txXfrm>
        <a:off x="528684" y="379869"/>
        <a:ext cx="9427218" cy="759739"/>
      </dsp:txXfrm>
    </dsp:sp>
    <dsp:sp modelId="{EDFF1A7A-66C5-434F-A654-37B10E970A2B}">
      <dsp:nvSpPr>
        <dsp:cNvPr id="0" name=""/>
        <dsp:cNvSpPr/>
      </dsp:nvSpPr>
      <dsp:spPr>
        <a:xfrm>
          <a:off x="53847" y="284902"/>
          <a:ext cx="949673" cy="9496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689FC8-7A95-4823-8434-05B6CF98CF3E}">
      <dsp:nvSpPr>
        <dsp:cNvPr id="0" name=""/>
        <dsp:cNvSpPr/>
      </dsp:nvSpPr>
      <dsp:spPr>
        <a:xfrm>
          <a:off x="804849" y="1519478"/>
          <a:ext cx="9151053" cy="759739"/>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043" tIns="40640" rIns="40640" bIns="40640" numCol="1" spcCol="1270" anchor="ctr" anchorCtr="0">
          <a:noAutofit/>
        </a:bodyPr>
        <a:lstStyle/>
        <a:p>
          <a:pPr marL="0" lvl="0" indent="0" algn="l" defTabSz="711200">
            <a:lnSpc>
              <a:spcPct val="90000"/>
            </a:lnSpc>
            <a:spcBef>
              <a:spcPct val="0"/>
            </a:spcBef>
            <a:spcAft>
              <a:spcPct val="35000"/>
            </a:spcAft>
            <a:buNone/>
          </a:pPr>
          <a:r>
            <a:rPr lang="es-PE" sz="1600" b="1" kern="1200" dirty="0"/>
            <a:t>Brinda respaldo técnico para el abordaje clínico y comunitario de TB basado en evidencia científica.</a:t>
          </a:r>
          <a:endParaRPr lang="es-ES" sz="1600" b="1" kern="1200" dirty="0"/>
        </a:p>
      </dsp:txBody>
      <dsp:txXfrm>
        <a:off x="804849" y="1519478"/>
        <a:ext cx="9151053" cy="759739"/>
      </dsp:txXfrm>
    </dsp:sp>
    <dsp:sp modelId="{EFF764DD-C583-483B-B570-EC1D6EE66586}">
      <dsp:nvSpPr>
        <dsp:cNvPr id="0" name=""/>
        <dsp:cNvSpPr/>
      </dsp:nvSpPr>
      <dsp:spPr>
        <a:xfrm>
          <a:off x="330012" y="1424510"/>
          <a:ext cx="949673" cy="9496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D3FF44-9947-4882-BF30-4DA448DCA1D7}">
      <dsp:nvSpPr>
        <dsp:cNvPr id="0" name=""/>
        <dsp:cNvSpPr/>
      </dsp:nvSpPr>
      <dsp:spPr>
        <a:xfrm>
          <a:off x="528684" y="2659086"/>
          <a:ext cx="9427218" cy="759739"/>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043"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Vela por el cumplimiento de las consideraciones éticas en el desarrollo de las actividades del OSTB. </a:t>
          </a:r>
        </a:p>
      </dsp:txBody>
      <dsp:txXfrm>
        <a:off x="528684" y="2659086"/>
        <a:ext cx="9427218" cy="759739"/>
      </dsp:txXfrm>
    </dsp:sp>
    <dsp:sp modelId="{DDEE7070-0A19-4BD9-BEB4-569DC8B840A1}">
      <dsp:nvSpPr>
        <dsp:cNvPr id="0" name=""/>
        <dsp:cNvSpPr/>
      </dsp:nvSpPr>
      <dsp:spPr>
        <a:xfrm>
          <a:off x="53847" y="2564119"/>
          <a:ext cx="949673" cy="9496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E8178-0B67-4397-9ABF-C77D82EA6E46}">
      <dsp:nvSpPr>
        <dsp:cNvPr id="0" name=""/>
        <dsp:cNvSpPr/>
      </dsp:nvSpPr>
      <dsp:spPr>
        <a:xfrm>
          <a:off x="2665496" y="309250"/>
          <a:ext cx="4553516" cy="142297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3828"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Generan espacios de discusión de los temas priorizados por el observatorio</a:t>
          </a:r>
          <a:endParaRPr lang="es-ES" sz="1800" kern="1200" dirty="0"/>
        </a:p>
      </dsp:txBody>
      <dsp:txXfrm>
        <a:off x="2665496" y="309250"/>
        <a:ext cx="4553516" cy="1422973"/>
      </dsp:txXfrm>
    </dsp:sp>
    <dsp:sp modelId="{766C8954-EDA2-4EFD-9C89-681D41D63C36}">
      <dsp:nvSpPr>
        <dsp:cNvPr id="0" name=""/>
        <dsp:cNvSpPr/>
      </dsp:nvSpPr>
      <dsp:spPr>
        <a:xfrm>
          <a:off x="2475766" y="103710"/>
          <a:ext cx="996081" cy="149412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C32328-4524-4B57-AE95-4A3D44D30E00}">
      <dsp:nvSpPr>
        <dsp:cNvPr id="0" name=""/>
        <dsp:cNvSpPr/>
      </dsp:nvSpPr>
      <dsp:spPr>
        <a:xfrm>
          <a:off x="2665496" y="2100616"/>
          <a:ext cx="4553516" cy="142297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3828" tIns="68580" rIns="68580" bIns="68580" numCol="1" spcCol="1270" anchor="ctr" anchorCtr="0">
          <a:noAutofit/>
        </a:bodyPr>
        <a:lstStyle/>
        <a:p>
          <a:pPr marL="0" lvl="0" indent="0" algn="l" defTabSz="800100">
            <a:lnSpc>
              <a:spcPct val="90000"/>
            </a:lnSpc>
            <a:spcBef>
              <a:spcPct val="0"/>
            </a:spcBef>
            <a:spcAft>
              <a:spcPct val="35000"/>
            </a:spcAft>
            <a:buNone/>
          </a:pPr>
          <a:r>
            <a:rPr lang="es-PE" sz="1800" b="1" kern="1200" dirty="0"/>
            <a:t>Elaboran documentos de revisión en</a:t>
          </a:r>
          <a:r>
            <a:rPr lang="es-ES" sz="1800" b="1" kern="1200" dirty="0"/>
            <a:t> los temas priorizados por el observatorio</a:t>
          </a:r>
        </a:p>
      </dsp:txBody>
      <dsp:txXfrm>
        <a:off x="2665496" y="2100616"/>
        <a:ext cx="4553516" cy="1422973"/>
      </dsp:txXfrm>
    </dsp:sp>
    <dsp:sp modelId="{B58AC16D-64D5-4EC8-8599-CA021D69068C}">
      <dsp:nvSpPr>
        <dsp:cNvPr id="0" name=""/>
        <dsp:cNvSpPr/>
      </dsp:nvSpPr>
      <dsp:spPr>
        <a:xfrm>
          <a:off x="2475766" y="1895076"/>
          <a:ext cx="996081" cy="149412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5000" r="-7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3C5243-37CA-4099-91AC-6836250F2E78}">
      <dsp:nvSpPr>
        <dsp:cNvPr id="0" name=""/>
        <dsp:cNvSpPr/>
      </dsp:nvSpPr>
      <dsp:spPr>
        <a:xfrm>
          <a:off x="2665496" y="3891982"/>
          <a:ext cx="4553516" cy="142297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3828"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Proponen actividades críticas o iniciativas para la mejora de atención de TB en temas priorizados del observatorio </a:t>
          </a:r>
          <a:endParaRPr lang="es-ES" sz="1800" kern="1200" dirty="0"/>
        </a:p>
      </dsp:txBody>
      <dsp:txXfrm>
        <a:off x="2665496" y="3891982"/>
        <a:ext cx="4553516" cy="1422973"/>
      </dsp:txXfrm>
    </dsp:sp>
    <dsp:sp modelId="{8502B65D-E0DA-4FD0-8383-ACCB10E58B83}">
      <dsp:nvSpPr>
        <dsp:cNvPr id="0" name=""/>
        <dsp:cNvSpPr/>
      </dsp:nvSpPr>
      <dsp:spPr>
        <a:xfrm>
          <a:off x="2475766" y="3686442"/>
          <a:ext cx="996081" cy="149412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866A2-075F-4BAA-98F0-B510A42F7645}">
      <dsp:nvSpPr>
        <dsp:cNvPr id="0" name=""/>
        <dsp:cNvSpPr/>
      </dsp:nvSpPr>
      <dsp:spPr>
        <a:xfrm>
          <a:off x="1788523" y="2487870"/>
          <a:ext cx="620176" cy="808332"/>
        </a:xfrm>
        <a:custGeom>
          <a:avLst/>
          <a:gdLst/>
          <a:ahLst/>
          <a:cxnLst/>
          <a:rect l="0" t="0" r="0" b="0"/>
          <a:pathLst>
            <a:path>
              <a:moveTo>
                <a:pt x="0" y="0"/>
              </a:moveTo>
              <a:lnTo>
                <a:pt x="310088" y="0"/>
              </a:lnTo>
              <a:lnTo>
                <a:pt x="310088" y="808332"/>
              </a:lnTo>
              <a:lnTo>
                <a:pt x="620176" y="808332"/>
              </a:lnTo>
            </a:path>
          </a:pathLst>
        </a:custGeom>
        <a:noFill/>
        <a:ln w="12700" cap="flat" cmpd="sng" algn="ctr">
          <a:solidFill>
            <a:schemeClr val="accent5">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073141" y="2866565"/>
        <a:ext cx="50941" cy="50941"/>
      </dsp:txXfrm>
    </dsp:sp>
    <dsp:sp modelId="{1E3A9F37-5005-44D6-9E7E-19E6A5F4D728}">
      <dsp:nvSpPr>
        <dsp:cNvPr id="0" name=""/>
        <dsp:cNvSpPr/>
      </dsp:nvSpPr>
      <dsp:spPr>
        <a:xfrm>
          <a:off x="1788523" y="2429273"/>
          <a:ext cx="620176" cy="91440"/>
        </a:xfrm>
        <a:custGeom>
          <a:avLst/>
          <a:gdLst/>
          <a:ahLst/>
          <a:cxnLst/>
          <a:rect l="0" t="0" r="0" b="0"/>
          <a:pathLst>
            <a:path>
              <a:moveTo>
                <a:pt x="0" y="58596"/>
              </a:moveTo>
              <a:lnTo>
                <a:pt x="310088" y="58596"/>
              </a:lnTo>
              <a:lnTo>
                <a:pt x="310088" y="45720"/>
              </a:lnTo>
              <a:lnTo>
                <a:pt x="620176" y="45720"/>
              </a:lnTo>
            </a:path>
          </a:pathLst>
        </a:custGeom>
        <a:noFill/>
        <a:ln w="12700" cap="flat" cmpd="sng" algn="ctr">
          <a:solidFill>
            <a:schemeClr val="accent5">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083104" y="2459486"/>
        <a:ext cx="31015" cy="31015"/>
      </dsp:txXfrm>
    </dsp:sp>
    <dsp:sp modelId="{570C4F50-7BD7-4EEA-AF62-A97C4865EDDA}">
      <dsp:nvSpPr>
        <dsp:cNvPr id="0" name=""/>
        <dsp:cNvSpPr/>
      </dsp:nvSpPr>
      <dsp:spPr>
        <a:xfrm>
          <a:off x="1788523" y="1666661"/>
          <a:ext cx="620176" cy="821208"/>
        </a:xfrm>
        <a:custGeom>
          <a:avLst/>
          <a:gdLst/>
          <a:ahLst/>
          <a:cxnLst/>
          <a:rect l="0" t="0" r="0" b="0"/>
          <a:pathLst>
            <a:path>
              <a:moveTo>
                <a:pt x="0" y="821208"/>
              </a:moveTo>
              <a:lnTo>
                <a:pt x="310088" y="821208"/>
              </a:lnTo>
              <a:lnTo>
                <a:pt x="310088" y="0"/>
              </a:lnTo>
              <a:lnTo>
                <a:pt x="620176" y="0"/>
              </a:lnTo>
            </a:path>
          </a:pathLst>
        </a:custGeom>
        <a:noFill/>
        <a:ln w="12700" cap="flat" cmpd="sng" algn="ctr">
          <a:solidFill>
            <a:schemeClr val="accent5">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072885" y="2051538"/>
        <a:ext cx="51453" cy="51453"/>
      </dsp:txXfrm>
    </dsp:sp>
    <dsp:sp modelId="{B74C0412-CDFD-4594-A88A-6C9A9EE928E0}">
      <dsp:nvSpPr>
        <dsp:cNvPr id="0" name=""/>
        <dsp:cNvSpPr/>
      </dsp:nvSpPr>
      <dsp:spPr>
        <a:xfrm rot="16200000">
          <a:off x="-1172041" y="2015174"/>
          <a:ext cx="4975740" cy="945390"/>
        </a:xfrm>
        <a:prstGeom prst="rect">
          <a:avLst/>
        </a:prstGeom>
        <a:gradFill rotWithShape="0">
          <a:gsLst>
            <a:gs pos="0">
              <a:schemeClr val="accent5">
                <a:shade val="60000"/>
                <a:hueOff val="0"/>
                <a:satOff val="0"/>
                <a:lumOff val="0"/>
                <a:alphaOff val="0"/>
                <a:satMod val="103000"/>
                <a:lumMod val="102000"/>
                <a:tint val="94000"/>
              </a:schemeClr>
            </a:gs>
            <a:gs pos="50000">
              <a:schemeClr val="accent5">
                <a:shade val="60000"/>
                <a:hueOff val="0"/>
                <a:satOff val="0"/>
                <a:lumOff val="0"/>
                <a:alphaOff val="0"/>
                <a:satMod val="110000"/>
                <a:lumMod val="100000"/>
                <a:shade val="100000"/>
              </a:schemeClr>
            </a:gs>
            <a:gs pos="100000">
              <a:schemeClr val="accent5">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ES" sz="3200" kern="1200" dirty="0"/>
            <a:t>MESAS DE TRABAJO</a:t>
          </a:r>
        </a:p>
      </dsp:txBody>
      <dsp:txXfrm>
        <a:off x="-1172041" y="2015174"/>
        <a:ext cx="4975740" cy="945390"/>
      </dsp:txXfrm>
    </dsp:sp>
    <dsp:sp modelId="{50334819-C99F-4769-B0A3-14005593C411}">
      <dsp:nvSpPr>
        <dsp:cNvPr id="0" name=""/>
        <dsp:cNvSpPr/>
      </dsp:nvSpPr>
      <dsp:spPr>
        <a:xfrm>
          <a:off x="2408700" y="1413428"/>
          <a:ext cx="4823823" cy="506464"/>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Políticas Publicas </a:t>
          </a:r>
        </a:p>
      </dsp:txBody>
      <dsp:txXfrm>
        <a:off x="2408700" y="1413428"/>
        <a:ext cx="4823823" cy="506464"/>
      </dsp:txXfrm>
    </dsp:sp>
    <dsp:sp modelId="{9D62D9DA-7AEF-4234-9987-D8983FF13E06}">
      <dsp:nvSpPr>
        <dsp:cNvPr id="0" name=""/>
        <dsp:cNvSpPr/>
      </dsp:nvSpPr>
      <dsp:spPr>
        <a:xfrm>
          <a:off x="2408700" y="2156241"/>
          <a:ext cx="4823823" cy="637505"/>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PE" sz="1600" kern="1200" dirty="0"/>
            <a:t>SEGUIMIENTO Y MONITOREO, INVESTIGACION PARA TB </a:t>
          </a:r>
          <a:endParaRPr lang="es-SV" sz="1600" kern="1200" dirty="0"/>
        </a:p>
        <a:p>
          <a:pPr marL="0" lvl="0" indent="0" algn="ctr" defTabSz="711200">
            <a:lnSpc>
              <a:spcPct val="90000"/>
            </a:lnSpc>
            <a:spcBef>
              <a:spcPct val="0"/>
            </a:spcBef>
            <a:spcAft>
              <a:spcPct val="35000"/>
            </a:spcAft>
            <a:buNone/>
          </a:pPr>
          <a:r>
            <a:rPr lang="es-PE" sz="1600" kern="1200" dirty="0"/>
            <a:t>( vigilancia comunitaria).</a:t>
          </a:r>
          <a:r>
            <a:rPr lang="es-ES" sz="1600" kern="1200" dirty="0"/>
            <a:t> </a:t>
          </a:r>
        </a:p>
      </dsp:txBody>
      <dsp:txXfrm>
        <a:off x="2408700" y="2156241"/>
        <a:ext cx="4823823" cy="637505"/>
      </dsp:txXfrm>
    </dsp:sp>
    <dsp:sp modelId="{F1BBD5FE-9367-4C71-8E36-391CEAFD953B}">
      <dsp:nvSpPr>
        <dsp:cNvPr id="0" name=""/>
        <dsp:cNvSpPr/>
      </dsp:nvSpPr>
      <dsp:spPr>
        <a:xfrm>
          <a:off x="2408700" y="3030094"/>
          <a:ext cx="4876166" cy="532217"/>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TB Grupos vulnerables .</a:t>
          </a:r>
        </a:p>
      </dsp:txBody>
      <dsp:txXfrm>
        <a:off x="2408700" y="3030094"/>
        <a:ext cx="4876166" cy="53221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EA8DB-B622-407D-8E78-F3DC35C9EC35}" type="datetimeFigureOut">
              <a:rPr lang="es-PE" smtClean="0"/>
              <a:t>18/05/2023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55036-2771-4725-9A71-C8F7FD2C6189}" type="slidenum">
              <a:rPr lang="es-PE" smtClean="0"/>
              <a:t>‹Nº›</a:t>
            </a:fld>
            <a:endParaRPr lang="es-PE"/>
          </a:p>
        </p:txBody>
      </p:sp>
    </p:spTree>
    <p:extLst>
      <p:ext uri="{BB962C8B-B14F-4D97-AF65-F5344CB8AC3E}">
        <p14:creationId xmlns:p14="http://schemas.microsoft.com/office/powerpoint/2010/main" val="87027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PE" sz="1200" b="1" kern="1200" dirty="0">
                <a:solidFill>
                  <a:schemeClr val="tx1"/>
                </a:solidFill>
                <a:effectLst/>
                <a:latin typeface="+mn-lt"/>
                <a:ea typeface="+mn-ea"/>
                <a:cs typeface="+mn-cs"/>
              </a:rPr>
              <a:t>Asegurar que las actividades del observatorio estén alineadas a los principios, funciones y prioridades establecidas. </a:t>
            </a:r>
            <a:endParaRPr lang="es-PE" sz="1200" kern="1200" dirty="0">
              <a:solidFill>
                <a:schemeClr val="tx1"/>
              </a:solidFill>
              <a:effectLst/>
              <a:latin typeface="+mn-lt"/>
              <a:ea typeface="+mn-ea"/>
              <a:cs typeface="+mn-cs"/>
            </a:endParaRPr>
          </a:p>
          <a:p>
            <a:pPr lvl="0"/>
            <a:r>
              <a:rPr lang="es-PE" sz="1200" b="1" kern="1200" dirty="0">
                <a:solidFill>
                  <a:schemeClr val="tx1"/>
                </a:solidFill>
                <a:effectLst/>
                <a:latin typeface="+mn-lt"/>
                <a:ea typeface="+mn-ea"/>
                <a:cs typeface="+mn-cs"/>
              </a:rPr>
              <a:t>Aprueba y modifica los lineamientos y el reglamento interno del observatorio. </a:t>
            </a:r>
            <a:endParaRPr lang="es-PE" sz="1200" kern="1200" dirty="0">
              <a:solidFill>
                <a:schemeClr val="tx1"/>
              </a:solidFill>
              <a:effectLst/>
              <a:latin typeface="+mn-lt"/>
              <a:ea typeface="+mn-ea"/>
              <a:cs typeface="+mn-cs"/>
            </a:endParaRPr>
          </a:p>
          <a:p>
            <a:pPr lvl="0"/>
            <a:r>
              <a:rPr lang="es-PE" sz="1200" b="1" kern="1200" dirty="0">
                <a:solidFill>
                  <a:schemeClr val="tx1"/>
                </a:solidFill>
                <a:effectLst/>
                <a:latin typeface="+mn-lt"/>
                <a:ea typeface="+mn-ea"/>
                <a:cs typeface="+mn-cs"/>
              </a:rPr>
              <a:t>Aprueba los planes de funcionamiento del observatorio (plan de trabajo, plan de mesas de trabajo, otros). </a:t>
            </a:r>
            <a:endParaRPr lang="es-PE" sz="1200" kern="1200" dirty="0">
              <a:solidFill>
                <a:schemeClr val="tx1"/>
              </a:solidFill>
              <a:effectLst/>
              <a:latin typeface="+mn-lt"/>
              <a:ea typeface="+mn-ea"/>
              <a:cs typeface="+mn-cs"/>
            </a:endParaRPr>
          </a:p>
          <a:p>
            <a:pPr lvl="0"/>
            <a:r>
              <a:rPr lang="es-PE" sz="1200" b="1" kern="1200" dirty="0">
                <a:solidFill>
                  <a:schemeClr val="tx1"/>
                </a:solidFill>
                <a:effectLst/>
                <a:latin typeface="+mn-lt"/>
                <a:ea typeface="+mn-ea"/>
                <a:cs typeface="+mn-cs"/>
              </a:rPr>
              <a:t>Supervisa el trabajo de las mesas de trabajo. </a:t>
            </a:r>
            <a:endParaRPr lang="es-PE" sz="1200" kern="1200" dirty="0">
              <a:solidFill>
                <a:schemeClr val="tx1"/>
              </a:solidFill>
              <a:effectLst/>
              <a:latin typeface="+mn-lt"/>
              <a:ea typeface="+mn-ea"/>
              <a:cs typeface="+mn-cs"/>
            </a:endParaRPr>
          </a:p>
          <a:p>
            <a:pPr lvl="0"/>
            <a:r>
              <a:rPr lang="es-PE" sz="1200" b="1" kern="1200" dirty="0">
                <a:solidFill>
                  <a:schemeClr val="tx1"/>
                </a:solidFill>
                <a:effectLst/>
                <a:latin typeface="+mn-lt"/>
                <a:ea typeface="+mn-ea"/>
                <a:cs typeface="+mn-cs"/>
              </a:rPr>
              <a:t>Identifica y analiza temas relevantes para el trabajo del observatorio. </a:t>
            </a:r>
            <a:endParaRPr lang="es-PE" sz="1200" kern="1200" dirty="0">
              <a:solidFill>
                <a:schemeClr val="tx1"/>
              </a:solidFill>
              <a:effectLst/>
              <a:latin typeface="+mn-lt"/>
              <a:ea typeface="+mn-ea"/>
              <a:cs typeface="+mn-cs"/>
            </a:endParaRPr>
          </a:p>
          <a:p>
            <a:pPr lvl="0"/>
            <a:r>
              <a:rPr lang="es-PE" sz="1200" b="1" kern="1200" dirty="0">
                <a:solidFill>
                  <a:schemeClr val="tx1"/>
                </a:solidFill>
                <a:effectLst/>
                <a:latin typeface="+mn-lt"/>
                <a:ea typeface="+mn-ea"/>
                <a:cs typeface="+mn-cs"/>
              </a:rPr>
              <a:t>Asegura la recolección y consolidación de información de la contribución de la sociedad civil en la lucha contra la TB.</a:t>
            </a:r>
            <a:endParaRPr lang="es-PE"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34B55036-2771-4725-9A71-C8F7FD2C6189}" type="slidenum">
              <a:rPr lang="es-PE" smtClean="0"/>
              <a:t>10</a:t>
            </a:fld>
            <a:endParaRPr lang="es-PE"/>
          </a:p>
        </p:txBody>
      </p:sp>
    </p:spTree>
    <p:extLst>
      <p:ext uri="{BB962C8B-B14F-4D97-AF65-F5344CB8AC3E}">
        <p14:creationId xmlns:p14="http://schemas.microsoft.com/office/powerpoint/2010/main" val="90452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PE" sz="1200" b="1" kern="1200" dirty="0">
                <a:solidFill>
                  <a:schemeClr val="tx1"/>
                </a:solidFill>
                <a:effectLst/>
                <a:latin typeface="+mn-lt"/>
                <a:ea typeface="+mn-ea"/>
                <a:cs typeface="+mn-cs"/>
              </a:rPr>
              <a:t>Facilitar el proceso de implementación y consolidación del observatorio</a:t>
            </a:r>
            <a:endParaRPr lang="es-PE" sz="1200" kern="1200" dirty="0">
              <a:solidFill>
                <a:schemeClr val="tx1"/>
              </a:solidFill>
              <a:effectLst/>
              <a:latin typeface="+mn-lt"/>
              <a:ea typeface="+mn-ea"/>
              <a:cs typeface="+mn-cs"/>
            </a:endParaRPr>
          </a:p>
          <a:p>
            <a:pPr lvl="0"/>
            <a:r>
              <a:rPr lang="es-PE" sz="1200" b="1" kern="1200" dirty="0">
                <a:solidFill>
                  <a:schemeClr val="tx1"/>
                </a:solidFill>
                <a:effectLst/>
                <a:latin typeface="+mn-lt"/>
                <a:ea typeface="+mn-ea"/>
                <a:cs typeface="+mn-cs"/>
              </a:rPr>
              <a:t>Dar seguimiento en el cumplimiento de los planes de funcionamiento del observatorio (aprobados por la Asamblea General) </a:t>
            </a:r>
            <a:endParaRPr lang="es-PE" sz="1200" kern="1200" dirty="0">
              <a:solidFill>
                <a:schemeClr val="tx1"/>
              </a:solidFill>
              <a:effectLst/>
              <a:latin typeface="+mn-lt"/>
              <a:ea typeface="+mn-ea"/>
              <a:cs typeface="+mn-cs"/>
            </a:endParaRPr>
          </a:p>
          <a:p>
            <a:pPr lvl="0"/>
            <a:r>
              <a:rPr lang="es-PE" sz="1200" b="1" kern="1200" dirty="0">
                <a:solidFill>
                  <a:schemeClr val="tx1"/>
                </a:solidFill>
                <a:effectLst/>
                <a:latin typeface="+mn-lt"/>
                <a:ea typeface="+mn-ea"/>
                <a:cs typeface="+mn-cs"/>
              </a:rPr>
              <a:t>Informar periódicamente a la Asamblea General de las actividades del observatorio</a:t>
            </a:r>
            <a:endParaRPr lang="es-PE" sz="1200" kern="1200" dirty="0">
              <a:solidFill>
                <a:schemeClr val="tx1"/>
              </a:solidFill>
              <a:effectLst/>
              <a:latin typeface="+mn-lt"/>
              <a:ea typeface="+mn-ea"/>
              <a:cs typeface="+mn-cs"/>
            </a:endParaRPr>
          </a:p>
          <a:p>
            <a:pPr lvl="0"/>
            <a:r>
              <a:rPr lang="es-PE" sz="1200" b="1" kern="1200" dirty="0">
                <a:solidFill>
                  <a:schemeClr val="tx1"/>
                </a:solidFill>
                <a:effectLst/>
                <a:latin typeface="+mn-lt"/>
                <a:ea typeface="+mn-ea"/>
                <a:cs typeface="+mn-cs"/>
              </a:rPr>
              <a:t>Propiciar estrategias y canales para la concertación y articulación entre las organizaciones de la sociedad civil y con las entidades del sector público y privado</a:t>
            </a:r>
            <a:endParaRPr lang="es-PE" sz="1200" kern="1200" dirty="0">
              <a:solidFill>
                <a:schemeClr val="tx1"/>
              </a:solidFill>
              <a:effectLst/>
              <a:latin typeface="+mn-lt"/>
              <a:ea typeface="+mn-ea"/>
              <a:cs typeface="+mn-cs"/>
            </a:endParaRPr>
          </a:p>
          <a:p>
            <a:pPr lvl="0"/>
            <a:r>
              <a:rPr lang="es-PE" sz="1200" b="1" kern="1200" dirty="0">
                <a:solidFill>
                  <a:schemeClr val="tx1"/>
                </a:solidFill>
                <a:effectLst/>
                <a:latin typeface="+mn-lt"/>
                <a:ea typeface="+mn-ea"/>
                <a:cs typeface="+mn-cs"/>
              </a:rPr>
              <a:t>Mantener actualizado el registro y archivo de documentos generados</a:t>
            </a:r>
            <a:endParaRPr lang="es-PE" sz="1200" kern="1200" dirty="0">
              <a:solidFill>
                <a:schemeClr val="tx1"/>
              </a:solidFill>
              <a:effectLst/>
              <a:latin typeface="+mn-lt"/>
              <a:ea typeface="+mn-ea"/>
              <a:cs typeface="+mn-cs"/>
            </a:endParaRPr>
          </a:p>
          <a:p>
            <a:pPr lvl="0"/>
            <a:r>
              <a:rPr lang="es-PE" sz="1200" b="1" kern="1200" dirty="0">
                <a:solidFill>
                  <a:schemeClr val="tx1"/>
                </a:solidFill>
                <a:effectLst/>
                <a:latin typeface="+mn-lt"/>
                <a:ea typeface="+mn-ea"/>
                <a:cs typeface="+mn-cs"/>
              </a:rPr>
              <a:t>Promover el desarrollo de acciones conjuntas con otros observatorios del país y con el observatorio regional de TB</a:t>
            </a:r>
            <a:endParaRPr lang="es-PE" sz="1200" kern="1200" dirty="0">
              <a:solidFill>
                <a:schemeClr val="tx1"/>
              </a:solidFill>
              <a:effectLst/>
              <a:latin typeface="+mn-lt"/>
              <a:ea typeface="+mn-ea"/>
              <a:cs typeface="+mn-cs"/>
            </a:endParaRPr>
          </a:p>
          <a:p>
            <a:pPr lvl="0"/>
            <a:r>
              <a:rPr lang="es-PE" sz="1200" b="1" kern="1200" dirty="0">
                <a:solidFill>
                  <a:schemeClr val="tx1"/>
                </a:solidFill>
                <a:effectLst/>
                <a:latin typeface="+mn-lt"/>
                <a:ea typeface="+mn-ea"/>
                <a:cs typeface="+mn-cs"/>
              </a:rPr>
              <a:t>Impulsar redes institucionales y alianzas estratégicas</a:t>
            </a:r>
            <a:endParaRPr lang="es-PE" sz="1200" kern="1200" dirty="0">
              <a:solidFill>
                <a:schemeClr val="tx1"/>
              </a:solidFill>
              <a:effectLst/>
              <a:latin typeface="+mn-lt"/>
              <a:ea typeface="+mn-ea"/>
              <a:cs typeface="+mn-cs"/>
            </a:endParaRPr>
          </a:p>
          <a:p>
            <a:pPr lvl="0"/>
            <a:r>
              <a:rPr lang="es-PE" sz="1200" b="1" kern="1200" dirty="0">
                <a:solidFill>
                  <a:schemeClr val="tx1"/>
                </a:solidFill>
                <a:effectLst/>
                <a:latin typeface="+mn-lt"/>
                <a:ea typeface="+mn-ea"/>
                <a:cs typeface="+mn-cs"/>
              </a:rPr>
              <a:t>Monitorear y evaluar las estrategias del observatorio e impactos logrados </a:t>
            </a:r>
            <a:endParaRPr lang="es-PE"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34B55036-2771-4725-9A71-C8F7FD2C6189}" type="slidenum">
              <a:rPr lang="es-PE" smtClean="0"/>
              <a:t>12</a:t>
            </a:fld>
            <a:endParaRPr lang="es-PE"/>
          </a:p>
        </p:txBody>
      </p:sp>
    </p:spTree>
    <p:extLst>
      <p:ext uri="{BB962C8B-B14F-4D97-AF65-F5344CB8AC3E}">
        <p14:creationId xmlns:p14="http://schemas.microsoft.com/office/powerpoint/2010/main" val="350328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245CD7-2CC7-9344-9141-EA76BB5EF2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3903350E-6515-E34D-8B6E-236AE94E4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0347E9E6-CDF5-4841-B6EB-C2870006EB0F}"/>
              </a:ext>
            </a:extLst>
          </p:cNvPr>
          <p:cNvSpPr>
            <a:spLocks noGrp="1"/>
          </p:cNvSpPr>
          <p:nvPr>
            <p:ph type="dt" sz="half" idx="10"/>
          </p:nvPr>
        </p:nvSpPr>
        <p:spPr/>
        <p:txBody>
          <a:bodyPr/>
          <a:lstStyle/>
          <a:p>
            <a:fld id="{66938878-5838-0C40-AC20-2B6B394F98FC}" type="datetimeFigureOut">
              <a:rPr lang="es-PE" smtClean="0"/>
              <a:t>18/05/2023</a:t>
            </a:fld>
            <a:endParaRPr lang="es-PE"/>
          </a:p>
        </p:txBody>
      </p:sp>
      <p:sp>
        <p:nvSpPr>
          <p:cNvPr id="5" name="Marcador de pie de página 4">
            <a:extLst>
              <a:ext uri="{FF2B5EF4-FFF2-40B4-BE49-F238E27FC236}">
                <a16:creationId xmlns:a16="http://schemas.microsoft.com/office/drawing/2014/main" id="{05DD30D3-1FC8-E645-8774-C6822C0F8F4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FC15E29-18A7-3B45-8D2D-6723B5F30557}"/>
              </a:ext>
            </a:extLst>
          </p:cNvPr>
          <p:cNvSpPr>
            <a:spLocks noGrp="1"/>
          </p:cNvSpPr>
          <p:nvPr>
            <p:ph type="sldNum" sz="quarter" idx="12"/>
          </p:nvPr>
        </p:nvSpPr>
        <p:spPr/>
        <p:txBody>
          <a:bodyPr/>
          <a:lstStyle/>
          <a:p>
            <a:fld id="{C7A2EFC6-04EC-094B-A9A6-40B1BFD816CF}" type="slidenum">
              <a:rPr lang="es-PE" smtClean="0"/>
              <a:t>‹Nº›</a:t>
            </a:fld>
            <a:endParaRPr lang="es-PE"/>
          </a:p>
        </p:txBody>
      </p:sp>
    </p:spTree>
    <p:extLst>
      <p:ext uri="{BB962C8B-B14F-4D97-AF65-F5344CB8AC3E}">
        <p14:creationId xmlns:p14="http://schemas.microsoft.com/office/powerpoint/2010/main" val="54443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69AD0-55D1-D841-BD09-61AC89D37C9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0E1E88B-7F5F-D046-817B-DC186EED1FF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A75F452-6DB5-8D44-8E74-0DF29B8CC4EA}"/>
              </a:ext>
            </a:extLst>
          </p:cNvPr>
          <p:cNvSpPr>
            <a:spLocks noGrp="1"/>
          </p:cNvSpPr>
          <p:nvPr>
            <p:ph type="dt" sz="half" idx="10"/>
          </p:nvPr>
        </p:nvSpPr>
        <p:spPr/>
        <p:txBody>
          <a:bodyPr/>
          <a:lstStyle/>
          <a:p>
            <a:fld id="{66938878-5838-0C40-AC20-2B6B394F98FC}" type="datetimeFigureOut">
              <a:rPr lang="es-PE" smtClean="0"/>
              <a:t>18/05/2023</a:t>
            </a:fld>
            <a:endParaRPr lang="es-PE"/>
          </a:p>
        </p:txBody>
      </p:sp>
      <p:sp>
        <p:nvSpPr>
          <p:cNvPr id="5" name="Marcador de pie de página 4">
            <a:extLst>
              <a:ext uri="{FF2B5EF4-FFF2-40B4-BE49-F238E27FC236}">
                <a16:creationId xmlns:a16="http://schemas.microsoft.com/office/drawing/2014/main" id="{854D30AE-A431-BE41-A7AE-57AEFE8F023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87360D4-5D3B-8E4A-AB37-259F22FD655F}"/>
              </a:ext>
            </a:extLst>
          </p:cNvPr>
          <p:cNvSpPr>
            <a:spLocks noGrp="1"/>
          </p:cNvSpPr>
          <p:nvPr>
            <p:ph type="sldNum" sz="quarter" idx="12"/>
          </p:nvPr>
        </p:nvSpPr>
        <p:spPr/>
        <p:txBody>
          <a:bodyPr/>
          <a:lstStyle/>
          <a:p>
            <a:fld id="{C7A2EFC6-04EC-094B-A9A6-40B1BFD816CF}" type="slidenum">
              <a:rPr lang="es-PE" smtClean="0"/>
              <a:t>‹Nº›</a:t>
            </a:fld>
            <a:endParaRPr lang="es-PE"/>
          </a:p>
        </p:txBody>
      </p:sp>
    </p:spTree>
    <p:extLst>
      <p:ext uri="{BB962C8B-B14F-4D97-AF65-F5344CB8AC3E}">
        <p14:creationId xmlns:p14="http://schemas.microsoft.com/office/powerpoint/2010/main" val="22850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45BAF2A-08A7-C44A-888E-436C44FECEF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3E9A568-E718-C84B-A389-0612E760C08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9C53B4E-82DF-AF44-89B4-3B3ABB1C1A8B}"/>
              </a:ext>
            </a:extLst>
          </p:cNvPr>
          <p:cNvSpPr>
            <a:spLocks noGrp="1"/>
          </p:cNvSpPr>
          <p:nvPr>
            <p:ph type="dt" sz="half" idx="10"/>
          </p:nvPr>
        </p:nvSpPr>
        <p:spPr/>
        <p:txBody>
          <a:bodyPr/>
          <a:lstStyle/>
          <a:p>
            <a:fld id="{66938878-5838-0C40-AC20-2B6B394F98FC}" type="datetimeFigureOut">
              <a:rPr lang="es-PE" smtClean="0"/>
              <a:t>18/05/2023</a:t>
            </a:fld>
            <a:endParaRPr lang="es-PE"/>
          </a:p>
        </p:txBody>
      </p:sp>
      <p:sp>
        <p:nvSpPr>
          <p:cNvPr id="5" name="Marcador de pie de página 4">
            <a:extLst>
              <a:ext uri="{FF2B5EF4-FFF2-40B4-BE49-F238E27FC236}">
                <a16:creationId xmlns:a16="http://schemas.microsoft.com/office/drawing/2014/main" id="{4B516FA1-1C2D-5B4F-94C9-27F512A393A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17223CC-486F-4A49-B977-CC67F9A92495}"/>
              </a:ext>
            </a:extLst>
          </p:cNvPr>
          <p:cNvSpPr>
            <a:spLocks noGrp="1"/>
          </p:cNvSpPr>
          <p:nvPr>
            <p:ph type="sldNum" sz="quarter" idx="12"/>
          </p:nvPr>
        </p:nvSpPr>
        <p:spPr/>
        <p:txBody>
          <a:bodyPr/>
          <a:lstStyle/>
          <a:p>
            <a:fld id="{C7A2EFC6-04EC-094B-A9A6-40B1BFD816CF}" type="slidenum">
              <a:rPr lang="es-PE" smtClean="0"/>
              <a:t>‹Nº›</a:t>
            </a:fld>
            <a:endParaRPr lang="es-PE"/>
          </a:p>
        </p:txBody>
      </p:sp>
    </p:spTree>
    <p:extLst>
      <p:ext uri="{BB962C8B-B14F-4D97-AF65-F5344CB8AC3E}">
        <p14:creationId xmlns:p14="http://schemas.microsoft.com/office/powerpoint/2010/main" val="405729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DF936-AD6A-6E41-B1F1-E75850DEC38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D8AC2CD-4627-884D-9483-539CC776EEC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A368377-3DA9-A349-8342-8AB4BF84BD96}"/>
              </a:ext>
            </a:extLst>
          </p:cNvPr>
          <p:cNvSpPr>
            <a:spLocks noGrp="1"/>
          </p:cNvSpPr>
          <p:nvPr>
            <p:ph type="dt" sz="half" idx="10"/>
          </p:nvPr>
        </p:nvSpPr>
        <p:spPr/>
        <p:txBody>
          <a:bodyPr/>
          <a:lstStyle/>
          <a:p>
            <a:fld id="{66938878-5838-0C40-AC20-2B6B394F98FC}" type="datetimeFigureOut">
              <a:rPr lang="es-PE" smtClean="0"/>
              <a:t>18/05/2023</a:t>
            </a:fld>
            <a:endParaRPr lang="es-PE"/>
          </a:p>
        </p:txBody>
      </p:sp>
      <p:sp>
        <p:nvSpPr>
          <p:cNvPr id="5" name="Marcador de pie de página 4">
            <a:extLst>
              <a:ext uri="{FF2B5EF4-FFF2-40B4-BE49-F238E27FC236}">
                <a16:creationId xmlns:a16="http://schemas.microsoft.com/office/drawing/2014/main" id="{376B48AD-DD39-6B42-8210-FCD2FA70EB8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8F1A74E-076D-964E-B8A3-AA2931578B7F}"/>
              </a:ext>
            </a:extLst>
          </p:cNvPr>
          <p:cNvSpPr>
            <a:spLocks noGrp="1"/>
          </p:cNvSpPr>
          <p:nvPr>
            <p:ph type="sldNum" sz="quarter" idx="12"/>
          </p:nvPr>
        </p:nvSpPr>
        <p:spPr/>
        <p:txBody>
          <a:bodyPr/>
          <a:lstStyle/>
          <a:p>
            <a:fld id="{C7A2EFC6-04EC-094B-A9A6-40B1BFD816CF}" type="slidenum">
              <a:rPr lang="es-PE" smtClean="0"/>
              <a:t>‹Nº›</a:t>
            </a:fld>
            <a:endParaRPr lang="es-PE"/>
          </a:p>
        </p:txBody>
      </p:sp>
    </p:spTree>
    <p:extLst>
      <p:ext uri="{BB962C8B-B14F-4D97-AF65-F5344CB8AC3E}">
        <p14:creationId xmlns:p14="http://schemas.microsoft.com/office/powerpoint/2010/main" val="56441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86888-047F-E244-B711-CCB38D73A5B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1825455-7BBC-364C-8581-982219E1A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79596-B55A-2D4A-A43E-51ED1D6FD1D4}"/>
              </a:ext>
            </a:extLst>
          </p:cNvPr>
          <p:cNvSpPr>
            <a:spLocks noGrp="1"/>
          </p:cNvSpPr>
          <p:nvPr>
            <p:ph type="dt" sz="half" idx="10"/>
          </p:nvPr>
        </p:nvSpPr>
        <p:spPr/>
        <p:txBody>
          <a:bodyPr/>
          <a:lstStyle/>
          <a:p>
            <a:fld id="{66938878-5838-0C40-AC20-2B6B394F98FC}" type="datetimeFigureOut">
              <a:rPr lang="es-PE" smtClean="0"/>
              <a:t>18/05/2023</a:t>
            </a:fld>
            <a:endParaRPr lang="es-PE"/>
          </a:p>
        </p:txBody>
      </p:sp>
      <p:sp>
        <p:nvSpPr>
          <p:cNvPr id="5" name="Marcador de pie de página 4">
            <a:extLst>
              <a:ext uri="{FF2B5EF4-FFF2-40B4-BE49-F238E27FC236}">
                <a16:creationId xmlns:a16="http://schemas.microsoft.com/office/drawing/2014/main" id="{3D1A559D-8DFB-9747-B3A7-B17F2C860A5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349E134-0936-BD45-B2B0-08E94510E4E8}"/>
              </a:ext>
            </a:extLst>
          </p:cNvPr>
          <p:cNvSpPr>
            <a:spLocks noGrp="1"/>
          </p:cNvSpPr>
          <p:nvPr>
            <p:ph type="sldNum" sz="quarter" idx="12"/>
          </p:nvPr>
        </p:nvSpPr>
        <p:spPr/>
        <p:txBody>
          <a:bodyPr/>
          <a:lstStyle/>
          <a:p>
            <a:fld id="{C7A2EFC6-04EC-094B-A9A6-40B1BFD816CF}" type="slidenum">
              <a:rPr lang="es-PE" smtClean="0"/>
              <a:t>‹Nº›</a:t>
            </a:fld>
            <a:endParaRPr lang="es-PE"/>
          </a:p>
        </p:txBody>
      </p:sp>
    </p:spTree>
    <p:extLst>
      <p:ext uri="{BB962C8B-B14F-4D97-AF65-F5344CB8AC3E}">
        <p14:creationId xmlns:p14="http://schemas.microsoft.com/office/powerpoint/2010/main" val="184710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35E205-F551-6D42-8683-FE712E4A7BF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9EC9022-7656-8143-9F95-1EDABB89D8D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F204A91B-A327-CF40-8E1A-DC19D6E9A05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8DB42E5-F650-5747-BF84-BC50E731C8E8}"/>
              </a:ext>
            </a:extLst>
          </p:cNvPr>
          <p:cNvSpPr>
            <a:spLocks noGrp="1"/>
          </p:cNvSpPr>
          <p:nvPr>
            <p:ph type="dt" sz="half" idx="10"/>
          </p:nvPr>
        </p:nvSpPr>
        <p:spPr/>
        <p:txBody>
          <a:bodyPr/>
          <a:lstStyle/>
          <a:p>
            <a:fld id="{66938878-5838-0C40-AC20-2B6B394F98FC}" type="datetimeFigureOut">
              <a:rPr lang="es-PE" smtClean="0"/>
              <a:t>18/05/2023</a:t>
            </a:fld>
            <a:endParaRPr lang="es-PE"/>
          </a:p>
        </p:txBody>
      </p:sp>
      <p:sp>
        <p:nvSpPr>
          <p:cNvPr id="6" name="Marcador de pie de página 5">
            <a:extLst>
              <a:ext uri="{FF2B5EF4-FFF2-40B4-BE49-F238E27FC236}">
                <a16:creationId xmlns:a16="http://schemas.microsoft.com/office/drawing/2014/main" id="{E23080C8-6534-FA41-B06F-FB159D66D45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737E411-FEE9-4D45-86B7-90CC975E5B74}"/>
              </a:ext>
            </a:extLst>
          </p:cNvPr>
          <p:cNvSpPr>
            <a:spLocks noGrp="1"/>
          </p:cNvSpPr>
          <p:nvPr>
            <p:ph type="sldNum" sz="quarter" idx="12"/>
          </p:nvPr>
        </p:nvSpPr>
        <p:spPr/>
        <p:txBody>
          <a:bodyPr/>
          <a:lstStyle/>
          <a:p>
            <a:fld id="{C7A2EFC6-04EC-094B-A9A6-40B1BFD816CF}" type="slidenum">
              <a:rPr lang="es-PE" smtClean="0"/>
              <a:t>‹Nº›</a:t>
            </a:fld>
            <a:endParaRPr lang="es-PE"/>
          </a:p>
        </p:txBody>
      </p:sp>
    </p:spTree>
    <p:extLst>
      <p:ext uri="{BB962C8B-B14F-4D97-AF65-F5344CB8AC3E}">
        <p14:creationId xmlns:p14="http://schemas.microsoft.com/office/powerpoint/2010/main" val="266143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E3FF71-8FA6-BF40-AE37-65ED5600437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3847EBC-31F5-6D4C-B1F0-844737AD0B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7F90C6-51B5-7349-9094-D61A38FFFC7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A1F445E5-E895-344E-A246-27C445D16E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FC00148-79B7-F349-96FB-7F08CDD7E6A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03980BA9-AA90-8649-BD03-D15D4E2169B8}"/>
              </a:ext>
            </a:extLst>
          </p:cNvPr>
          <p:cNvSpPr>
            <a:spLocks noGrp="1"/>
          </p:cNvSpPr>
          <p:nvPr>
            <p:ph type="dt" sz="half" idx="10"/>
          </p:nvPr>
        </p:nvSpPr>
        <p:spPr/>
        <p:txBody>
          <a:bodyPr/>
          <a:lstStyle/>
          <a:p>
            <a:fld id="{66938878-5838-0C40-AC20-2B6B394F98FC}" type="datetimeFigureOut">
              <a:rPr lang="es-PE" smtClean="0"/>
              <a:t>18/05/2023</a:t>
            </a:fld>
            <a:endParaRPr lang="es-PE"/>
          </a:p>
        </p:txBody>
      </p:sp>
      <p:sp>
        <p:nvSpPr>
          <p:cNvPr id="8" name="Marcador de pie de página 7">
            <a:extLst>
              <a:ext uri="{FF2B5EF4-FFF2-40B4-BE49-F238E27FC236}">
                <a16:creationId xmlns:a16="http://schemas.microsoft.com/office/drawing/2014/main" id="{FBAFBD21-E782-4743-8701-412DC66CF5ED}"/>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DE0579FC-3318-F44B-AF81-5925CB29C1E7}"/>
              </a:ext>
            </a:extLst>
          </p:cNvPr>
          <p:cNvSpPr>
            <a:spLocks noGrp="1"/>
          </p:cNvSpPr>
          <p:nvPr>
            <p:ph type="sldNum" sz="quarter" idx="12"/>
          </p:nvPr>
        </p:nvSpPr>
        <p:spPr/>
        <p:txBody>
          <a:bodyPr/>
          <a:lstStyle/>
          <a:p>
            <a:fld id="{C7A2EFC6-04EC-094B-A9A6-40B1BFD816CF}" type="slidenum">
              <a:rPr lang="es-PE" smtClean="0"/>
              <a:t>‹Nº›</a:t>
            </a:fld>
            <a:endParaRPr lang="es-PE"/>
          </a:p>
        </p:txBody>
      </p:sp>
    </p:spTree>
    <p:extLst>
      <p:ext uri="{BB962C8B-B14F-4D97-AF65-F5344CB8AC3E}">
        <p14:creationId xmlns:p14="http://schemas.microsoft.com/office/powerpoint/2010/main" val="248289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ACDE4-7FDA-2F44-8382-E2D51CB3531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42B8DA77-2D4B-5948-A326-89C18007FC6E}"/>
              </a:ext>
            </a:extLst>
          </p:cNvPr>
          <p:cNvSpPr>
            <a:spLocks noGrp="1"/>
          </p:cNvSpPr>
          <p:nvPr>
            <p:ph type="dt" sz="half" idx="10"/>
          </p:nvPr>
        </p:nvSpPr>
        <p:spPr/>
        <p:txBody>
          <a:bodyPr/>
          <a:lstStyle/>
          <a:p>
            <a:fld id="{66938878-5838-0C40-AC20-2B6B394F98FC}" type="datetimeFigureOut">
              <a:rPr lang="es-PE" smtClean="0"/>
              <a:t>18/05/2023</a:t>
            </a:fld>
            <a:endParaRPr lang="es-PE"/>
          </a:p>
        </p:txBody>
      </p:sp>
      <p:sp>
        <p:nvSpPr>
          <p:cNvPr id="4" name="Marcador de pie de página 3">
            <a:extLst>
              <a:ext uri="{FF2B5EF4-FFF2-40B4-BE49-F238E27FC236}">
                <a16:creationId xmlns:a16="http://schemas.microsoft.com/office/drawing/2014/main" id="{BFC06769-7D03-A443-8014-438AE3687E2D}"/>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C49908C9-E395-3D4D-A6BA-1BDE6DC42114}"/>
              </a:ext>
            </a:extLst>
          </p:cNvPr>
          <p:cNvSpPr>
            <a:spLocks noGrp="1"/>
          </p:cNvSpPr>
          <p:nvPr>
            <p:ph type="sldNum" sz="quarter" idx="12"/>
          </p:nvPr>
        </p:nvSpPr>
        <p:spPr/>
        <p:txBody>
          <a:bodyPr/>
          <a:lstStyle/>
          <a:p>
            <a:fld id="{C7A2EFC6-04EC-094B-A9A6-40B1BFD816CF}" type="slidenum">
              <a:rPr lang="es-PE" smtClean="0"/>
              <a:t>‹Nº›</a:t>
            </a:fld>
            <a:endParaRPr lang="es-PE"/>
          </a:p>
        </p:txBody>
      </p:sp>
    </p:spTree>
    <p:extLst>
      <p:ext uri="{BB962C8B-B14F-4D97-AF65-F5344CB8AC3E}">
        <p14:creationId xmlns:p14="http://schemas.microsoft.com/office/powerpoint/2010/main" val="224985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7BBB4F-FF79-DD4B-A59C-93CC55139D40}"/>
              </a:ext>
            </a:extLst>
          </p:cNvPr>
          <p:cNvSpPr>
            <a:spLocks noGrp="1"/>
          </p:cNvSpPr>
          <p:nvPr>
            <p:ph type="dt" sz="half" idx="10"/>
          </p:nvPr>
        </p:nvSpPr>
        <p:spPr/>
        <p:txBody>
          <a:bodyPr/>
          <a:lstStyle/>
          <a:p>
            <a:fld id="{66938878-5838-0C40-AC20-2B6B394F98FC}" type="datetimeFigureOut">
              <a:rPr lang="es-PE" smtClean="0"/>
              <a:t>18/05/2023</a:t>
            </a:fld>
            <a:endParaRPr lang="es-PE"/>
          </a:p>
        </p:txBody>
      </p:sp>
      <p:sp>
        <p:nvSpPr>
          <p:cNvPr id="3" name="Marcador de pie de página 2">
            <a:extLst>
              <a:ext uri="{FF2B5EF4-FFF2-40B4-BE49-F238E27FC236}">
                <a16:creationId xmlns:a16="http://schemas.microsoft.com/office/drawing/2014/main" id="{A35BEAB5-3C2C-3642-B53F-880F31E7941C}"/>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F58D39B8-4D41-3E40-AABB-8EC6489043F6}"/>
              </a:ext>
            </a:extLst>
          </p:cNvPr>
          <p:cNvSpPr>
            <a:spLocks noGrp="1"/>
          </p:cNvSpPr>
          <p:nvPr>
            <p:ph type="sldNum" sz="quarter" idx="12"/>
          </p:nvPr>
        </p:nvSpPr>
        <p:spPr/>
        <p:txBody>
          <a:bodyPr/>
          <a:lstStyle/>
          <a:p>
            <a:fld id="{C7A2EFC6-04EC-094B-A9A6-40B1BFD816CF}" type="slidenum">
              <a:rPr lang="es-PE" smtClean="0"/>
              <a:t>‹Nº›</a:t>
            </a:fld>
            <a:endParaRPr lang="es-PE"/>
          </a:p>
        </p:txBody>
      </p:sp>
    </p:spTree>
    <p:extLst>
      <p:ext uri="{BB962C8B-B14F-4D97-AF65-F5344CB8AC3E}">
        <p14:creationId xmlns:p14="http://schemas.microsoft.com/office/powerpoint/2010/main" val="272382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5E094-4AE8-1E41-8891-9C48ADFF12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C2B8910-370B-FE43-8410-39A87D4D4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D3181457-52E1-794C-93E5-04AE84B4E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4F6D64-8BCD-F740-8294-AEBE4B5DFAC5}"/>
              </a:ext>
            </a:extLst>
          </p:cNvPr>
          <p:cNvSpPr>
            <a:spLocks noGrp="1"/>
          </p:cNvSpPr>
          <p:nvPr>
            <p:ph type="dt" sz="half" idx="10"/>
          </p:nvPr>
        </p:nvSpPr>
        <p:spPr/>
        <p:txBody>
          <a:bodyPr/>
          <a:lstStyle/>
          <a:p>
            <a:fld id="{66938878-5838-0C40-AC20-2B6B394F98FC}" type="datetimeFigureOut">
              <a:rPr lang="es-PE" smtClean="0"/>
              <a:t>18/05/2023</a:t>
            </a:fld>
            <a:endParaRPr lang="es-PE"/>
          </a:p>
        </p:txBody>
      </p:sp>
      <p:sp>
        <p:nvSpPr>
          <p:cNvPr id="6" name="Marcador de pie de página 5">
            <a:extLst>
              <a:ext uri="{FF2B5EF4-FFF2-40B4-BE49-F238E27FC236}">
                <a16:creationId xmlns:a16="http://schemas.microsoft.com/office/drawing/2014/main" id="{17F70D35-B6F7-7848-AAE7-60432B4D732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E4E4E9E-F6F1-D540-98E9-5B2A9A047647}"/>
              </a:ext>
            </a:extLst>
          </p:cNvPr>
          <p:cNvSpPr>
            <a:spLocks noGrp="1"/>
          </p:cNvSpPr>
          <p:nvPr>
            <p:ph type="sldNum" sz="quarter" idx="12"/>
          </p:nvPr>
        </p:nvSpPr>
        <p:spPr/>
        <p:txBody>
          <a:bodyPr/>
          <a:lstStyle/>
          <a:p>
            <a:fld id="{C7A2EFC6-04EC-094B-A9A6-40B1BFD816CF}" type="slidenum">
              <a:rPr lang="es-PE" smtClean="0"/>
              <a:t>‹Nº›</a:t>
            </a:fld>
            <a:endParaRPr lang="es-PE"/>
          </a:p>
        </p:txBody>
      </p:sp>
    </p:spTree>
    <p:extLst>
      <p:ext uri="{BB962C8B-B14F-4D97-AF65-F5344CB8AC3E}">
        <p14:creationId xmlns:p14="http://schemas.microsoft.com/office/powerpoint/2010/main" val="190540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2D531-E1AE-C94E-BAFC-5C2AB62E59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3C822565-3938-EC4C-A8D2-DC22741BD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BE7F0392-AE91-FA40-82EF-F670B9F88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7BF9B2-1E3D-2D4B-AE39-C1795DFF9602}"/>
              </a:ext>
            </a:extLst>
          </p:cNvPr>
          <p:cNvSpPr>
            <a:spLocks noGrp="1"/>
          </p:cNvSpPr>
          <p:nvPr>
            <p:ph type="dt" sz="half" idx="10"/>
          </p:nvPr>
        </p:nvSpPr>
        <p:spPr/>
        <p:txBody>
          <a:bodyPr/>
          <a:lstStyle/>
          <a:p>
            <a:fld id="{66938878-5838-0C40-AC20-2B6B394F98FC}" type="datetimeFigureOut">
              <a:rPr lang="es-PE" smtClean="0"/>
              <a:t>18/05/2023</a:t>
            </a:fld>
            <a:endParaRPr lang="es-PE"/>
          </a:p>
        </p:txBody>
      </p:sp>
      <p:sp>
        <p:nvSpPr>
          <p:cNvPr id="6" name="Marcador de pie de página 5">
            <a:extLst>
              <a:ext uri="{FF2B5EF4-FFF2-40B4-BE49-F238E27FC236}">
                <a16:creationId xmlns:a16="http://schemas.microsoft.com/office/drawing/2014/main" id="{B4065E23-EE1C-3C48-BAE9-1E08B452240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3DF0E32-2D78-A146-A262-227C88DCB4F4}"/>
              </a:ext>
            </a:extLst>
          </p:cNvPr>
          <p:cNvSpPr>
            <a:spLocks noGrp="1"/>
          </p:cNvSpPr>
          <p:nvPr>
            <p:ph type="sldNum" sz="quarter" idx="12"/>
          </p:nvPr>
        </p:nvSpPr>
        <p:spPr/>
        <p:txBody>
          <a:bodyPr/>
          <a:lstStyle/>
          <a:p>
            <a:fld id="{C7A2EFC6-04EC-094B-A9A6-40B1BFD816CF}" type="slidenum">
              <a:rPr lang="es-PE" smtClean="0"/>
              <a:t>‹Nº›</a:t>
            </a:fld>
            <a:endParaRPr lang="es-PE"/>
          </a:p>
        </p:txBody>
      </p:sp>
    </p:spTree>
    <p:extLst>
      <p:ext uri="{BB962C8B-B14F-4D97-AF65-F5344CB8AC3E}">
        <p14:creationId xmlns:p14="http://schemas.microsoft.com/office/powerpoint/2010/main" val="126036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E607DC8-8942-1144-8402-90A069063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46ED13C-283D-B442-9804-E3E539027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FB2C983-89C0-C84A-A0D8-318ECA1CCA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38878-5838-0C40-AC20-2B6B394F98FC}" type="datetimeFigureOut">
              <a:rPr lang="es-PE" smtClean="0"/>
              <a:t>18/05/2023</a:t>
            </a:fld>
            <a:endParaRPr lang="es-PE"/>
          </a:p>
        </p:txBody>
      </p:sp>
      <p:sp>
        <p:nvSpPr>
          <p:cNvPr id="5" name="Marcador de pie de página 4">
            <a:extLst>
              <a:ext uri="{FF2B5EF4-FFF2-40B4-BE49-F238E27FC236}">
                <a16:creationId xmlns:a16="http://schemas.microsoft.com/office/drawing/2014/main" id="{A01B1965-34CC-4A4E-9EE3-1596CE3480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93C32791-1E2A-EF4A-944D-DC01552E1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EFC6-04EC-094B-A9A6-40B1BFD816CF}" type="slidenum">
              <a:rPr lang="es-PE" smtClean="0"/>
              <a:t>‹Nº›</a:t>
            </a:fld>
            <a:endParaRPr lang="es-PE"/>
          </a:p>
        </p:txBody>
      </p:sp>
    </p:spTree>
    <p:extLst>
      <p:ext uri="{BB962C8B-B14F-4D97-AF65-F5344CB8AC3E}">
        <p14:creationId xmlns:p14="http://schemas.microsoft.com/office/powerpoint/2010/main" val="3648837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acebook.com/ObservaTB.SV/?ref=pages_you_manage"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66" y="-1093988"/>
            <a:ext cx="9144000" cy="4427174"/>
          </a:xfrm>
          <a:prstGeom prst="rect">
            <a:avLst/>
          </a:prstGeom>
        </p:spPr>
      </p:pic>
      <p:pic>
        <p:nvPicPr>
          <p:cNvPr id="4098" name="Picture 2" descr="Observa TB El Salvador. actualizó su dirección.">
            <a:extLst>
              <a:ext uri="{FF2B5EF4-FFF2-40B4-BE49-F238E27FC236}">
                <a16:creationId xmlns:a16="http://schemas.microsoft.com/office/drawing/2014/main" id="{040D16AC-6C32-92FF-8F96-26C2024FE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530" y="2124075"/>
            <a:ext cx="9366421" cy="451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42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5909" y="525747"/>
            <a:ext cx="10451692" cy="1415772"/>
          </a:xfrm>
          <a:prstGeom prst="rect">
            <a:avLst/>
          </a:prstGeom>
        </p:spPr>
        <p:txBody>
          <a:bodyPr wrap="square">
            <a:spAutoFit/>
          </a:bodyPr>
          <a:lstStyle/>
          <a:p>
            <a:pPr marL="342900" lvl="0" indent="-342900" algn="just">
              <a:lnSpc>
                <a:spcPct val="150000"/>
              </a:lnSpc>
              <a:spcAft>
                <a:spcPts val="600"/>
              </a:spcAft>
              <a:buFont typeface="+mj-lt"/>
              <a:buAutoNum type="alphaLcParenR"/>
            </a:pPr>
            <a:r>
              <a:rPr lang="es-PE" b="1" u="sng" dirty="0">
                <a:latin typeface="Calibri" panose="020F0502020204030204" pitchFamily="34" charset="0"/>
                <a:ea typeface="Calibri" panose="020F0502020204030204" pitchFamily="34" charset="0"/>
                <a:cs typeface="Calibri" panose="020F0502020204030204" pitchFamily="34" charset="0"/>
              </a:rPr>
              <a:t>ASAMBLEA GENERAL</a:t>
            </a:r>
            <a:r>
              <a:rPr lang="es-PE" b="1" dirty="0">
                <a:latin typeface="Calibri" panose="020F0502020204030204" pitchFamily="34" charset="0"/>
                <a:ea typeface="Calibri" panose="020F0502020204030204" pitchFamily="34" charset="0"/>
                <a:cs typeface="Calibri" panose="020F0502020204030204" pitchFamily="34" charset="0"/>
              </a:rPr>
              <a:t>: </a:t>
            </a:r>
            <a:r>
              <a:rPr lang="es-PE" dirty="0">
                <a:latin typeface="Calibri" panose="020F0502020204030204" pitchFamily="34" charset="0"/>
                <a:ea typeface="Calibri" panose="020F0502020204030204" pitchFamily="34" charset="0"/>
                <a:cs typeface="Calibri" panose="020F0502020204030204" pitchFamily="34" charset="0"/>
              </a:rPr>
              <a:t>Es el máximo órgano de dirección y está conformada por los</a:t>
            </a:r>
            <a:r>
              <a:rPr lang="es-PE" b="1" dirty="0">
                <a:latin typeface="Calibri" panose="020F0502020204030204" pitchFamily="34" charset="0"/>
                <a:ea typeface="Calibri" panose="020F0502020204030204" pitchFamily="34" charset="0"/>
                <a:cs typeface="Calibri" panose="020F0502020204030204" pitchFamily="34" charset="0"/>
              </a:rPr>
              <a:t> </a:t>
            </a:r>
            <a:r>
              <a:rPr lang="es-PE" dirty="0">
                <a:latin typeface="Calibri" panose="020F0502020204030204" pitchFamily="34" charset="0"/>
                <a:ea typeface="Calibri" panose="020F0502020204030204" pitchFamily="34" charset="0"/>
                <a:cs typeface="Calibri" panose="020F0502020204030204" pitchFamily="34" charset="0"/>
              </a:rPr>
              <a:t>representantes de cada una de las organizaciones miembros del Observatorio. </a:t>
            </a:r>
          </a:p>
          <a:p>
            <a:pPr lvl="0" algn="just">
              <a:lnSpc>
                <a:spcPct val="150000"/>
              </a:lnSpc>
              <a:spcAft>
                <a:spcPts val="600"/>
              </a:spcAft>
            </a:pPr>
            <a:r>
              <a:rPr lang="es-PE" dirty="0">
                <a:latin typeface="Calibri" panose="020F0502020204030204" pitchFamily="34" charset="0"/>
                <a:ea typeface="Calibri" panose="020F0502020204030204" pitchFamily="34" charset="0"/>
                <a:cs typeface="Calibri" panose="020F0502020204030204" pitchFamily="34" charset="0"/>
              </a:rPr>
              <a:t>      Entre sus funciones tenemos:</a:t>
            </a:r>
            <a:endParaRPr lang="es-PE" sz="1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upo 3"/>
          <p:cNvGrpSpPr/>
          <p:nvPr/>
        </p:nvGrpSpPr>
        <p:grpSpPr>
          <a:xfrm>
            <a:off x="1849909" y="2172913"/>
            <a:ext cx="8374987" cy="3576026"/>
            <a:chOff x="1875694" y="1555040"/>
            <a:chExt cx="8374987" cy="3576026"/>
          </a:xfrm>
        </p:grpSpPr>
        <p:sp>
          <p:nvSpPr>
            <p:cNvPr id="5" name="Freeform: Shape 46">
              <a:extLst>
                <a:ext uri="{FF2B5EF4-FFF2-40B4-BE49-F238E27FC236}">
                  <a16:creationId xmlns:a16="http://schemas.microsoft.com/office/drawing/2014/main" id="{128CEEA1-378D-4CAA-87E0-2BEFC48802F3}"/>
                </a:ext>
              </a:extLst>
            </p:cNvPr>
            <p:cNvSpPr/>
            <p:nvPr/>
          </p:nvSpPr>
          <p:spPr>
            <a:xfrm>
              <a:off x="2572604" y="1555040"/>
              <a:ext cx="6367175" cy="596004"/>
            </a:xfrm>
            <a:custGeom>
              <a:avLst/>
              <a:gdLst>
                <a:gd name="connsiteX0" fmla="*/ 0 w 7876036"/>
                <a:gd name="connsiteY0" fmla="*/ 0 h 639895"/>
                <a:gd name="connsiteX1" fmla="*/ 7396115 w 7876036"/>
                <a:gd name="connsiteY1" fmla="*/ 0 h 639895"/>
                <a:gd name="connsiteX2" fmla="*/ 7876036 w 7876036"/>
                <a:gd name="connsiteY2" fmla="*/ 639895 h 639895"/>
                <a:gd name="connsiteX3" fmla="*/ 479921 w 7876036"/>
                <a:gd name="connsiteY3" fmla="*/ 639895 h 639895"/>
                <a:gd name="connsiteX4" fmla="*/ 0 w 7876036"/>
                <a:gd name="connsiteY4" fmla="*/ 0 h 63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36" h="639895">
                  <a:moveTo>
                    <a:pt x="0" y="0"/>
                  </a:moveTo>
                  <a:lnTo>
                    <a:pt x="7396115" y="0"/>
                  </a:lnTo>
                  <a:lnTo>
                    <a:pt x="7876036" y="639895"/>
                  </a:lnTo>
                  <a:lnTo>
                    <a:pt x="479921" y="639895"/>
                  </a:lnTo>
                  <a:lnTo>
                    <a:pt x="0" y="0"/>
                  </a:lnTo>
                  <a:close/>
                </a:path>
              </a:pathLst>
            </a:custGeom>
            <a:solidFill>
              <a:schemeClr val="tx2"/>
            </a:solidFill>
            <a:ln w="685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dirty="0"/>
            </a:p>
          </p:txBody>
        </p:sp>
        <p:sp>
          <p:nvSpPr>
            <p:cNvPr id="6" name="Freeform: Shape 47">
              <a:extLst>
                <a:ext uri="{FF2B5EF4-FFF2-40B4-BE49-F238E27FC236}">
                  <a16:creationId xmlns:a16="http://schemas.microsoft.com/office/drawing/2014/main" id="{727479DE-E817-4965-A642-7DC6C3943913}"/>
                </a:ext>
              </a:extLst>
            </p:cNvPr>
            <p:cNvSpPr/>
            <p:nvPr/>
          </p:nvSpPr>
          <p:spPr>
            <a:xfrm>
              <a:off x="2963997" y="2151043"/>
              <a:ext cx="6354773" cy="596005"/>
            </a:xfrm>
            <a:custGeom>
              <a:avLst/>
              <a:gdLst>
                <a:gd name="connsiteX0" fmla="*/ 0 w 7876036"/>
                <a:gd name="connsiteY0" fmla="*/ 0 h 639895"/>
                <a:gd name="connsiteX1" fmla="*/ 7396115 w 7876036"/>
                <a:gd name="connsiteY1" fmla="*/ 0 h 639895"/>
                <a:gd name="connsiteX2" fmla="*/ 7876036 w 7876036"/>
                <a:gd name="connsiteY2" fmla="*/ 639895 h 639895"/>
                <a:gd name="connsiteX3" fmla="*/ 479921 w 7876036"/>
                <a:gd name="connsiteY3" fmla="*/ 639895 h 639895"/>
                <a:gd name="connsiteX4" fmla="*/ 0 w 7876036"/>
                <a:gd name="connsiteY4" fmla="*/ 0 h 63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36" h="639895">
                  <a:moveTo>
                    <a:pt x="0" y="0"/>
                  </a:moveTo>
                  <a:lnTo>
                    <a:pt x="7396115" y="0"/>
                  </a:lnTo>
                  <a:lnTo>
                    <a:pt x="7876036" y="639895"/>
                  </a:lnTo>
                  <a:lnTo>
                    <a:pt x="479921" y="639895"/>
                  </a:lnTo>
                  <a:lnTo>
                    <a:pt x="0" y="0"/>
                  </a:lnTo>
                  <a:close/>
                </a:path>
              </a:pathLst>
            </a:custGeom>
            <a:solidFill>
              <a:schemeClr val="accent2"/>
            </a:solidFill>
            <a:ln w="685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a:p>
          </p:txBody>
        </p:sp>
        <p:sp>
          <p:nvSpPr>
            <p:cNvPr id="7" name="Freeform: Shape 67">
              <a:extLst>
                <a:ext uri="{FF2B5EF4-FFF2-40B4-BE49-F238E27FC236}">
                  <a16:creationId xmlns:a16="http://schemas.microsoft.com/office/drawing/2014/main" id="{958D0E6D-C3E4-4365-A8FD-D8F175503212}"/>
                </a:ext>
              </a:extLst>
            </p:cNvPr>
            <p:cNvSpPr/>
            <p:nvPr/>
          </p:nvSpPr>
          <p:spPr>
            <a:xfrm>
              <a:off x="3351445" y="2747050"/>
              <a:ext cx="6339966" cy="596004"/>
            </a:xfrm>
            <a:custGeom>
              <a:avLst/>
              <a:gdLst>
                <a:gd name="connsiteX0" fmla="*/ 0 w 7876036"/>
                <a:gd name="connsiteY0" fmla="*/ 0 h 639895"/>
                <a:gd name="connsiteX1" fmla="*/ 7396115 w 7876036"/>
                <a:gd name="connsiteY1" fmla="*/ 0 h 639895"/>
                <a:gd name="connsiteX2" fmla="*/ 7876036 w 7876036"/>
                <a:gd name="connsiteY2" fmla="*/ 639895 h 639895"/>
                <a:gd name="connsiteX3" fmla="*/ 479921 w 7876036"/>
                <a:gd name="connsiteY3" fmla="*/ 639895 h 639895"/>
                <a:gd name="connsiteX4" fmla="*/ 0 w 7876036"/>
                <a:gd name="connsiteY4" fmla="*/ 0 h 63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36" h="639895">
                  <a:moveTo>
                    <a:pt x="0" y="0"/>
                  </a:moveTo>
                  <a:lnTo>
                    <a:pt x="7396115" y="0"/>
                  </a:lnTo>
                  <a:lnTo>
                    <a:pt x="7876036" y="639895"/>
                  </a:lnTo>
                  <a:lnTo>
                    <a:pt x="479921" y="639895"/>
                  </a:lnTo>
                  <a:lnTo>
                    <a:pt x="0" y="0"/>
                  </a:lnTo>
                  <a:close/>
                </a:path>
              </a:pathLst>
            </a:custGeom>
            <a:solidFill>
              <a:schemeClr val="accent3"/>
            </a:solidFill>
            <a:ln w="685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a:p>
          </p:txBody>
        </p:sp>
        <p:sp>
          <p:nvSpPr>
            <p:cNvPr id="8" name="Freeform: Shape 68">
              <a:extLst>
                <a:ext uri="{FF2B5EF4-FFF2-40B4-BE49-F238E27FC236}">
                  <a16:creationId xmlns:a16="http://schemas.microsoft.com/office/drawing/2014/main" id="{62849DC4-4CFC-4D42-B729-97984B6FCC56}"/>
                </a:ext>
              </a:extLst>
            </p:cNvPr>
            <p:cNvSpPr/>
            <p:nvPr/>
          </p:nvSpPr>
          <p:spPr>
            <a:xfrm>
              <a:off x="3345095" y="3343054"/>
              <a:ext cx="6339966" cy="596004"/>
            </a:xfrm>
            <a:custGeom>
              <a:avLst/>
              <a:gdLst>
                <a:gd name="connsiteX0" fmla="*/ 479921 w 7876036"/>
                <a:gd name="connsiteY0" fmla="*/ 0 h 639895"/>
                <a:gd name="connsiteX1" fmla="*/ 7876036 w 7876036"/>
                <a:gd name="connsiteY1" fmla="*/ 0 h 639895"/>
                <a:gd name="connsiteX2" fmla="*/ 7396115 w 7876036"/>
                <a:gd name="connsiteY2" fmla="*/ 639895 h 639895"/>
                <a:gd name="connsiteX3" fmla="*/ 0 w 7876036"/>
                <a:gd name="connsiteY3" fmla="*/ 639895 h 639895"/>
                <a:gd name="connsiteX4" fmla="*/ 479921 w 7876036"/>
                <a:gd name="connsiteY4" fmla="*/ 0 h 63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36" h="639895">
                  <a:moveTo>
                    <a:pt x="479921" y="0"/>
                  </a:moveTo>
                  <a:lnTo>
                    <a:pt x="7876036" y="0"/>
                  </a:lnTo>
                  <a:lnTo>
                    <a:pt x="7396115" y="639895"/>
                  </a:lnTo>
                  <a:lnTo>
                    <a:pt x="0" y="639895"/>
                  </a:lnTo>
                  <a:lnTo>
                    <a:pt x="479921" y="0"/>
                  </a:lnTo>
                  <a:close/>
                </a:path>
              </a:pathLst>
            </a:custGeom>
            <a:solidFill>
              <a:schemeClr val="accent4"/>
            </a:solidFill>
            <a:ln w="685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a:solidFill>
                  <a:schemeClr val="bg1"/>
                </a:solidFill>
              </a:endParaRPr>
            </a:p>
          </p:txBody>
        </p:sp>
        <p:sp>
          <p:nvSpPr>
            <p:cNvPr id="9" name="Freeform: Shape 69">
              <a:extLst>
                <a:ext uri="{FF2B5EF4-FFF2-40B4-BE49-F238E27FC236}">
                  <a16:creationId xmlns:a16="http://schemas.microsoft.com/office/drawing/2014/main" id="{FF0D574D-5A19-4AC7-99FF-68A5B2599885}"/>
                </a:ext>
              </a:extLst>
            </p:cNvPr>
            <p:cNvSpPr/>
            <p:nvPr/>
          </p:nvSpPr>
          <p:spPr>
            <a:xfrm>
              <a:off x="2960052" y="3939058"/>
              <a:ext cx="6352367" cy="596004"/>
            </a:xfrm>
            <a:custGeom>
              <a:avLst/>
              <a:gdLst>
                <a:gd name="connsiteX0" fmla="*/ 479921 w 7876036"/>
                <a:gd name="connsiteY0" fmla="*/ 0 h 639895"/>
                <a:gd name="connsiteX1" fmla="*/ 7876036 w 7876036"/>
                <a:gd name="connsiteY1" fmla="*/ 0 h 639895"/>
                <a:gd name="connsiteX2" fmla="*/ 7396115 w 7876036"/>
                <a:gd name="connsiteY2" fmla="*/ 639895 h 639895"/>
                <a:gd name="connsiteX3" fmla="*/ 0 w 7876036"/>
                <a:gd name="connsiteY3" fmla="*/ 639895 h 639895"/>
                <a:gd name="connsiteX4" fmla="*/ 479921 w 7876036"/>
                <a:gd name="connsiteY4" fmla="*/ 0 h 63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36" h="639895">
                  <a:moveTo>
                    <a:pt x="479921" y="0"/>
                  </a:moveTo>
                  <a:lnTo>
                    <a:pt x="7876036" y="0"/>
                  </a:lnTo>
                  <a:lnTo>
                    <a:pt x="7396115" y="639895"/>
                  </a:lnTo>
                  <a:lnTo>
                    <a:pt x="0" y="639895"/>
                  </a:lnTo>
                  <a:lnTo>
                    <a:pt x="479921" y="0"/>
                  </a:lnTo>
                  <a:close/>
                </a:path>
              </a:pathLst>
            </a:custGeom>
            <a:solidFill>
              <a:schemeClr val="accent6"/>
            </a:solidFill>
            <a:ln w="685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a:p>
          </p:txBody>
        </p:sp>
        <p:sp>
          <p:nvSpPr>
            <p:cNvPr id="10" name="Freeform: Shape 70">
              <a:extLst>
                <a:ext uri="{FF2B5EF4-FFF2-40B4-BE49-F238E27FC236}">
                  <a16:creationId xmlns:a16="http://schemas.microsoft.com/office/drawing/2014/main" id="{A87DE0E5-E56B-4382-983A-5DC3FB1E599F}"/>
                </a:ext>
              </a:extLst>
            </p:cNvPr>
            <p:cNvSpPr/>
            <p:nvPr/>
          </p:nvSpPr>
          <p:spPr>
            <a:xfrm>
              <a:off x="2581060" y="4535062"/>
              <a:ext cx="6352369" cy="596004"/>
            </a:xfrm>
            <a:custGeom>
              <a:avLst/>
              <a:gdLst>
                <a:gd name="connsiteX0" fmla="*/ 479921 w 7876036"/>
                <a:gd name="connsiteY0" fmla="*/ 0 h 639895"/>
                <a:gd name="connsiteX1" fmla="*/ 7876036 w 7876036"/>
                <a:gd name="connsiteY1" fmla="*/ 0 h 639895"/>
                <a:gd name="connsiteX2" fmla="*/ 7396115 w 7876036"/>
                <a:gd name="connsiteY2" fmla="*/ 639895 h 639895"/>
                <a:gd name="connsiteX3" fmla="*/ 0 w 7876036"/>
                <a:gd name="connsiteY3" fmla="*/ 639895 h 639895"/>
                <a:gd name="connsiteX4" fmla="*/ 479921 w 7876036"/>
                <a:gd name="connsiteY4" fmla="*/ 0 h 63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036" h="639895">
                  <a:moveTo>
                    <a:pt x="479921" y="0"/>
                  </a:moveTo>
                  <a:lnTo>
                    <a:pt x="7876036" y="0"/>
                  </a:lnTo>
                  <a:lnTo>
                    <a:pt x="7396115" y="639895"/>
                  </a:lnTo>
                  <a:lnTo>
                    <a:pt x="0" y="639895"/>
                  </a:lnTo>
                  <a:lnTo>
                    <a:pt x="479921" y="0"/>
                  </a:lnTo>
                  <a:close/>
                </a:path>
              </a:pathLst>
            </a:custGeom>
            <a:solidFill>
              <a:schemeClr val="accent5"/>
            </a:solidFill>
            <a:ln w="685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a:p>
          </p:txBody>
        </p:sp>
        <p:sp>
          <p:nvSpPr>
            <p:cNvPr id="11" name="Freeform: Shape 71">
              <a:extLst>
                <a:ext uri="{FF2B5EF4-FFF2-40B4-BE49-F238E27FC236}">
                  <a16:creationId xmlns:a16="http://schemas.microsoft.com/office/drawing/2014/main" id="{88D7318E-8AF9-424D-B29B-B76E51B95C7E}"/>
                </a:ext>
              </a:extLst>
            </p:cNvPr>
            <p:cNvSpPr/>
            <p:nvPr/>
          </p:nvSpPr>
          <p:spPr>
            <a:xfrm>
              <a:off x="1927116" y="1555040"/>
              <a:ext cx="1696864" cy="3576026"/>
            </a:xfrm>
            <a:custGeom>
              <a:avLst/>
              <a:gdLst>
                <a:gd name="connsiteX0" fmla="*/ 0 w 2262485"/>
                <a:gd name="connsiteY0" fmla="*/ 3839369 h 3839368"/>
                <a:gd name="connsiteX1" fmla="*/ 857002 w 2262485"/>
                <a:gd name="connsiteY1" fmla="*/ 3839369 h 3839368"/>
                <a:gd name="connsiteX2" fmla="*/ 2296765 w 2262485"/>
                <a:gd name="connsiteY2" fmla="*/ 1919684 h 3839368"/>
                <a:gd name="connsiteX3" fmla="*/ 857002 w 2262485"/>
                <a:gd name="connsiteY3" fmla="*/ 0 h 3839368"/>
                <a:gd name="connsiteX4" fmla="*/ 0 w 2262485"/>
                <a:gd name="connsiteY4" fmla="*/ 0 h 3839368"/>
                <a:gd name="connsiteX5" fmla="*/ 1439763 w 2262485"/>
                <a:gd name="connsiteY5" fmla="*/ 1919684 h 3839368"/>
                <a:gd name="connsiteX6" fmla="*/ 0 w 2262485"/>
                <a:gd name="connsiteY6" fmla="*/ 3839369 h 383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85" h="3839368">
                  <a:moveTo>
                    <a:pt x="0" y="3839369"/>
                  </a:moveTo>
                  <a:lnTo>
                    <a:pt x="857002" y="3839369"/>
                  </a:lnTo>
                  <a:lnTo>
                    <a:pt x="2296765" y="1919684"/>
                  </a:lnTo>
                  <a:lnTo>
                    <a:pt x="857002" y="0"/>
                  </a:lnTo>
                  <a:lnTo>
                    <a:pt x="0" y="0"/>
                  </a:lnTo>
                  <a:lnTo>
                    <a:pt x="1439763" y="1919684"/>
                  </a:lnTo>
                  <a:lnTo>
                    <a:pt x="0" y="3839369"/>
                  </a:lnTo>
                  <a:close/>
                </a:path>
              </a:pathLst>
            </a:custGeom>
            <a:solidFill>
              <a:schemeClr val="bg1"/>
            </a:solidFill>
            <a:ln w="685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a:p>
          </p:txBody>
        </p:sp>
        <p:sp>
          <p:nvSpPr>
            <p:cNvPr id="12" name="Freeform: Shape 73">
              <a:extLst>
                <a:ext uri="{FF2B5EF4-FFF2-40B4-BE49-F238E27FC236}">
                  <a16:creationId xmlns:a16="http://schemas.microsoft.com/office/drawing/2014/main" id="{25B640AC-AD40-4653-A620-EC3E488B5316}"/>
                </a:ext>
              </a:extLst>
            </p:cNvPr>
            <p:cNvSpPr/>
            <p:nvPr/>
          </p:nvSpPr>
          <p:spPr>
            <a:xfrm>
              <a:off x="1875694" y="1555040"/>
              <a:ext cx="1752613" cy="3576026"/>
            </a:xfrm>
            <a:custGeom>
              <a:avLst/>
              <a:gdLst>
                <a:gd name="connsiteX0" fmla="*/ 0 w 2262485"/>
                <a:gd name="connsiteY0" fmla="*/ 3839369 h 3839368"/>
                <a:gd name="connsiteX1" fmla="*/ 857002 w 2262485"/>
                <a:gd name="connsiteY1" fmla="*/ 3839369 h 3839368"/>
                <a:gd name="connsiteX2" fmla="*/ 2296765 w 2262485"/>
                <a:gd name="connsiteY2" fmla="*/ 1919684 h 3839368"/>
                <a:gd name="connsiteX3" fmla="*/ 857002 w 2262485"/>
                <a:gd name="connsiteY3" fmla="*/ 0 h 3839368"/>
                <a:gd name="connsiteX4" fmla="*/ 0 w 2262485"/>
                <a:gd name="connsiteY4" fmla="*/ 0 h 3839368"/>
                <a:gd name="connsiteX5" fmla="*/ 1439763 w 2262485"/>
                <a:gd name="connsiteY5" fmla="*/ 1919684 h 3839368"/>
                <a:gd name="connsiteX6" fmla="*/ 0 w 2262485"/>
                <a:gd name="connsiteY6" fmla="*/ 3839369 h 383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85" h="3839368">
                  <a:moveTo>
                    <a:pt x="0" y="3839369"/>
                  </a:moveTo>
                  <a:lnTo>
                    <a:pt x="857002" y="3839369"/>
                  </a:lnTo>
                  <a:lnTo>
                    <a:pt x="2296765" y="1919684"/>
                  </a:lnTo>
                  <a:lnTo>
                    <a:pt x="857002" y="0"/>
                  </a:lnTo>
                  <a:lnTo>
                    <a:pt x="0" y="0"/>
                  </a:lnTo>
                  <a:lnTo>
                    <a:pt x="1439763" y="1919684"/>
                  </a:lnTo>
                  <a:lnTo>
                    <a:pt x="0" y="3839369"/>
                  </a:lnTo>
                  <a:close/>
                </a:path>
              </a:pathLst>
            </a:custGeom>
            <a:solidFill>
              <a:schemeClr val="accent1">
                <a:lumMod val="50000"/>
              </a:schemeClr>
            </a:solidFill>
            <a:ln w="685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a:p>
          </p:txBody>
        </p:sp>
        <p:sp>
          <p:nvSpPr>
            <p:cNvPr id="13" name="Freeform: Shape 82">
              <a:extLst>
                <a:ext uri="{FF2B5EF4-FFF2-40B4-BE49-F238E27FC236}">
                  <a16:creationId xmlns:a16="http://schemas.microsoft.com/office/drawing/2014/main" id="{383321C4-33F0-4A50-84CD-22E6D4307B5E}"/>
                </a:ext>
              </a:extLst>
            </p:cNvPr>
            <p:cNvSpPr/>
            <p:nvPr/>
          </p:nvSpPr>
          <p:spPr>
            <a:xfrm>
              <a:off x="8502396" y="1555040"/>
              <a:ext cx="1696864" cy="3576026"/>
            </a:xfrm>
            <a:custGeom>
              <a:avLst/>
              <a:gdLst>
                <a:gd name="connsiteX0" fmla="*/ 0 w 2262485"/>
                <a:gd name="connsiteY0" fmla="*/ 3839369 h 3839368"/>
                <a:gd name="connsiteX1" fmla="*/ 857002 w 2262485"/>
                <a:gd name="connsiteY1" fmla="*/ 3839369 h 3839368"/>
                <a:gd name="connsiteX2" fmla="*/ 2296765 w 2262485"/>
                <a:gd name="connsiteY2" fmla="*/ 1919684 h 3839368"/>
                <a:gd name="connsiteX3" fmla="*/ 857002 w 2262485"/>
                <a:gd name="connsiteY3" fmla="*/ 0 h 3839368"/>
                <a:gd name="connsiteX4" fmla="*/ 0 w 2262485"/>
                <a:gd name="connsiteY4" fmla="*/ 0 h 3839368"/>
                <a:gd name="connsiteX5" fmla="*/ 1439763 w 2262485"/>
                <a:gd name="connsiteY5" fmla="*/ 1919684 h 3839368"/>
                <a:gd name="connsiteX6" fmla="*/ 0 w 2262485"/>
                <a:gd name="connsiteY6" fmla="*/ 3839369 h 383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85" h="3839368">
                  <a:moveTo>
                    <a:pt x="0" y="3839369"/>
                  </a:moveTo>
                  <a:lnTo>
                    <a:pt x="857002" y="3839369"/>
                  </a:lnTo>
                  <a:lnTo>
                    <a:pt x="2296765" y="1919684"/>
                  </a:lnTo>
                  <a:lnTo>
                    <a:pt x="857002" y="0"/>
                  </a:lnTo>
                  <a:lnTo>
                    <a:pt x="0" y="0"/>
                  </a:lnTo>
                  <a:lnTo>
                    <a:pt x="1439763" y="1919684"/>
                  </a:lnTo>
                  <a:lnTo>
                    <a:pt x="0" y="3839369"/>
                  </a:lnTo>
                  <a:close/>
                </a:path>
              </a:pathLst>
            </a:custGeom>
            <a:solidFill>
              <a:schemeClr val="bg1"/>
            </a:solidFill>
            <a:ln w="685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a:p>
          </p:txBody>
        </p:sp>
        <p:sp>
          <p:nvSpPr>
            <p:cNvPr id="14" name="Freeform: Shape 83">
              <a:extLst>
                <a:ext uri="{FF2B5EF4-FFF2-40B4-BE49-F238E27FC236}">
                  <a16:creationId xmlns:a16="http://schemas.microsoft.com/office/drawing/2014/main" id="{52BAA181-6CCC-4526-84E6-1576B71D0D29}"/>
                </a:ext>
              </a:extLst>
            </p:cNvPr>
            <p:cNvSpPr/>
            <p:nvPr/>
          </p:nvSpPr>
          <p:spPr>
            <a:xfrm>
              <a:off x="8553817" y="1555040"/>
              <a:ext cx="1696864" cy="3576026"/>
            </a:xfrm>
            <a:custGeom>
              <a:avLst/>
              <a:gdLst>
                <a:gd name="connsiteX0" fmla="*/ 857002 w 2262485"/>
                <a:gd name="connsiteY0" fmla="*/ 0 h 3839368"/>
                <a:gd name="connsiteX1" fmla="*/ 0 w 2262485"/>
                <a:gd name="connsiteY1" fmla="*/ 0 h 3839368"/>
                <a:gd name="connsiteX2" fmla="*/ 1439763 w 2262485"/>
                <a:gd name="connsiteY2" fmla="*/ 1919684 h 3839368"/>
                <a:gd name="connsiteX3" fmla="*/ 0 w 2262485"/>
                <a:gd name="connsiteY3" fmla="*/ 3839369 h 3839368"/>
                <a:gd name="connsiteX4" fmla="*/ 857002 w 2262485"/>
                <a:gd name="connsiteY4" fmla="*/ 3839369 h 3839368"/>
                <a:gd name="connsiteX5" fmla="*/ 2296765 w 2262485"/>
                <a:gd name="connsiteY5" fmla="*/ 1919684 h 3839368"/>
                <a:gd name="connsiteX6" fmla="*/ 857002 w 2262485"/>
                <a:gd name="connsiteY6" fmla="*/ 0 h 383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85" h="3839368">
                  <a:moveTo>
                    <a:pt x="857002" y="0"/>
                  </a:moveTo>
                  <a:lnTo>
                    <a:pt x="0" y="0"/>
                  </a:lnTo>
                  <a:lnTo>
                    <a:pt x="1439763" y="1919684"/>
                  </a:lnTo>
                  <a:lnTo>
                    <a:pt x="0" y="3839369"/>
                  </a:lnTo>
                  <a:lnTo>
                    <a:pt x="857002" y="3839369"/>
                  </a:lnTo>
                  <a:lnTo>
                    <a:pt x="2296765" y="1919684"/>
                  </a:lnTo>
                  <a:lnTo>
                    <a:pt x="857002" y="0"/>
                  </a:lnTo>
                  <a:close/>
                </a:path>
              </a:pathLst>
            </a:custGeom>
            <a:solidFill>
              <a:schemeClr val="accent1">
                <a:lumMod val="50000"/>
              </a:schemeClr>
            </a:solidFill>
            <a:ln w="685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dirty="0"/>
            </a:p>
          </p:txBody>
        </p:sp>
        <p:sp>
          <p:nvSpPr>
            <p:cNvPr id="15" name="TextBox 90">
              <a:extLst>
                <a:ext uri="{FF2B5EF4-FFF2-40B4-BE49-F238E27FC236}">
                  <a16:creationId xmlns:a16="http://schemas.microsoft.com/office/drawing/2014/main" id="{94AB52ED-753E-408B-A806-1CE95F3011BF}"/>
                </a:ext>
              </a:extLst>
            </p:cNvPr>
            <p:cNvSpPr txBox="1"/>
            <p:nvPr/>
          </p:nvSpPr>
          <p:spPr>
            <a:xfrm>
              <a:off x="2154469" y="1648981"/>
              <a:ext cx="320922" cy="415498"/>
            </a:xfrm>
            <a:prstGeom prst="rect">
              <a:avLst/>
            </a:prstGeom>
            <a:noFill/>
          </p:spPr>
          <p:txBody>
            <a:bodyPr wrap="none" rtlCol="0" anchor="ctr">
              <a:spAutoFit/>
            </a:bodyPr>
            <a:lstStyle/>
            <a:p>
              <a:pPr algn="ctr"/>
              <a:r>
                <a:rPr lang="en-US" sz="2100" b="1" dirty="0">
                  <a:solidFill>
                    <a:schemeClr val="bg2">
                      <a:lumMod val="90000"/>
                    </a:schemeClr>
                  </a:solidFill>
                </a:rPr>
                <a:t>1</a:t>
              </a:r>
            </a:p>
          </p:txBody>
        </p:sp>
        <p:sp>
          <p:nvSpPr>
            <p:cNvPr id="16" name="TextBox 95">
              <a:extLst>
                <a:ext uri="{FF2B5EF4-FFF2-40B4-BE49-F238E27FC236}">
                  <a16:creationId xmlns:a16="http://schemas.microsoft.com/office/drawing/2014/main" id="{11A4B0D5-EC8F-4034-BAAE-97BDC51DA581}"/>
                </a:ext>
              </a:extLst>
            </p:cNvPr>
            <p:cNvSpPr txBox="1"/>
            <p:nvPr/>
          </p:nvSpPr>
          <p:spPr>
            <a:xfrm>
              <a:off x="2598004" y="2241296"/>
              <a:ext cx="320922" cy="415498"/>
            </a:xfrm>
            <a:prstGeom prst="rect">
              <a:avLst/>
            </a:prstGeom>
            <a:noFill/>
          </p:spPr>
          <p:txBody>
            <a:bodyPr wrap="none" rtlCol="0" anchor="ctr">
              <a:spAutoFit/>
            </a:bodyPr>
            <a:lstStyle/>
            <a:p>
              <a:pPr algn="ctr"/>
              <a:r>
                <a:rPr lang="en-US" sz="2100" b="1" dirty="0">
                  <a:solidFill>
                    <a:schemeClr val="bg2">
                      <a:lumMod val="90000"/>
                    </a:schemeClr>
                  </a:solidFill>
                </a:rPr>
                <a:t>2</a:t>
              </a:r>
            </a:p>
          </p:txBody>
        </p:sp>
        <p:sp>
          <p:nvSpPr>
            <p:cNvPr id="17" name="TextBox 100">
              <a:extLst>
                <a:ext uri="{FF2B5EF4-FFF2-40B4-BE49-F238E27FC236}">
                  <a16:creationId xmlns:a16="http://schemas.microsoft.com/office/drawing/2014/main" id="{9F52B698-EE62-48B0-8D29-F1EC206D6674}"/>
                </a:ext>
              </a:extLst>
            </p:cNvPr>
            <p:cNvSpPr txBox="1"/>
            <p:nvPr/>
          </p:nvSpPr>
          <p:spPr>
            <a:xfrm>
              <a:off x="2972751" y="2833597"/>
              <a:ext cx="320922" cy="415498"/>
            </a:xfrm>
            <a:prstGeom prst="rect">
              <a:avLst/>
            </a:prstGeom>
            <a:noFill/>
          </p:spPr>
          <p:txBody>
            <a:bodyPr wrap="none" rtlCol="0" anchor="ctr">
              <a:spAutoFit/>
            </a:bodyPr>
            <a:lstStyle/>
            <a:p>
              <a:pPr algn="ctr"/>
              <a:r>
                <a:rPr lang="en-US" sz="2100" b="1" dirty="0">
                  <a:solidFill>
                    <a:schemeClr val="bg2">
                      <a:lumMod val="90000"/>
                    </a:schemeClr>
                  </a:solidFill>
                </a:rPr>
                <a:t>3</a:t>
              </a:r>
            </a:p>
          </p:txBody>
        </p:sp>
        <p:sp>
          <p:nvSpPr>
            <p:cNvPr id="18" name="TextBox 105">
              <a:extLst>
                <a:ext uri="{FF2B5EF4-FFF2-40B4-BE49-F238E27FC236}">
                  <a16:creationId xmlns:a16="http://schemas.microsoft.com/office/drawing/2014/main" id="{A365BD99-6EEB-42DE-B605-858208A92CF9}"/>
                </a:ext>
              </a:extLst>
            </p:cNvPr>
            <p:cNvSpPr txBox="1"/>
            <p:nvPr/>
          </p:nvSpPr>
          <p:spPr>
            <a:xfrm>
              <a:off x="2972751" y="3433105"/>
              <a:ext cx="320922" cy="415498"/>
            </a:xfrm>
            <a:prstGeom prst="rect">
              <a:avLst/>
            </a:prstGeom>
            <a:noFill/>
          </p:spPr>
          <p:txBody>
            <a:bodyPr wrap="none" rtlCol="0" anchor="ctr">
              <a:spAutoFit/>
            </a:bodyPr>
            <a:lstStyle/>
            <a:p>
              <a:pPr algn="ctr"/>
              <a:r>
                <a:rPr lang="en-US" sz="2100" b="1" dirty="0">
                  <a:solidFill>
                    <a:schemeClr val="bg2">
                      <a:lumMod val="90000"/>
                    </a:schemeClr>
                  </a:solidFill>
                </a:rPr>
                <a:t>4</a:t>
              </a:r>
            </a:p>
          </p:txBody>
        </p:sp>
        <p:sp>
          <p:nvSpPr>
            <p:cNvPr id="19" name="TextBox 110">
              <a:extLst>
                <a:ext uri="{FF2B5EF4-FFF2-40B4-BE49-F238E27FC236}">
                  <a16:creationId xmlns:a16="http://schemas.microsoft.com/office/drawing/2014/main" id="{27E02D38-98D5-4F7F-BDB3-33D1E2ECAEA7}"/>
                </a:ext>
              </a:extLst>
            </p:cNvPr>
            <p:cNvSpPr txBox="1"/>
            <p:nvPr/>
          </p:nvSpPr>
          <p:spPr>
            <a:xfrm>
              <a:off x="2598004" y="4025607"/>
              <a:ext cx="320922" cy="415498"/>
            </a:xfrm>
            <a:prstGeom prst="rect">
              <a:avLst/>
            </a:prstGeom>
            <a:noFill/>
          </p:spPr>
          <p:txBody>
            <a:bodyPr wrap="none" rtlCol="0" anchor="ctr">
              <a:spAutoFit/>
            </a:bodyPr>
            <a:lstStyle/>
            <a:p>
              <a:pPr algn="ctr"/>
              <a:r>
                <a:rPr lang="en-US" sz="2100" b="1" dirty="0">
                  <a:solidFill>
                    <a:schemeClr val="bg2">
                      <a:lumMod val="90000"/>
                    </a:schemeClr>
                  </a:solidFill>
                </a:rPr>
                <a:t>5</a:t>
              </a:r>
            </a:p>
          </p:txBody>
        </p:sp>
        <p:sp>
          <p:nvSpPr>
            <p:cNvPr id="20" name="TextBox 115">
              <a:extLst>
                <a:ext uri="{FF2B5EF4-FFF2-40B4-BE49-F238E27FC236}">
                  <a16:creationId xmlns:a16="http://schemas.microsoft.com/office/drawing/2014/main" id="{E8DB7487-03EB-4205-8A30-80D32F9835CB}"/>
                </a:ext>
              </a:extLst>
            </p:cNvPr>
            <p:cNvSpPr txBox="1"/>
            <p:nvPr/>
          </p:nvSpPr>
          <p:spPr>
            <a:xfrm>
              <a:off x="2154469" y="4624513"/>
              <a:ext cx="320922" cy="415498"/>
            </a:xfrm>
            <a:prstGeom prst="rect">
              <a:avLst/>
            </a:prstGeom>
            <a:noFill/>
          </p:spPr>
          <p:txBody>
            <a:bodyPr wrap="none" rtlCol="0" anchor="ctr">
              <a:spAutoFit/>
            </a:bodyPr>
            <a:lstStyle/>
            <a:p>
              <a:pPr algn="ctr"/>
              <a:r>
                <a:rPr lang="en-US" sz="2100" b="1" dirty="0">
                  <a:solidFill>
                    <a:schemeClr val="bg2">
                      <a:lumMod val="90000"/>
                    </a:schemeClr>
                  </a:solidFill>
                </a:rPr>
                <a:t>6</a:t>
              </a:r>
            </a:p>
          </p:txBody>
        </p:sp>
        <p:sp>
          <p:nvSpPr>
            <p:cNvPr id="21" name="CuadroTexto 20"/>
            <p:cNvSpPr txBox="1"/>
            <p:nvPr/>
          </p:nvSpPr>
          <p:spPr>
            <a:xfrm>
              <a:off x="2960053" y="1640275"/>
              <a:ext cx="5845114" cy="369332"/>
            </a:xfrm>
            <a:prstGeom prst="rect">
              <a:avLst/>
            </a:prstGeom>
            <a:noFill/>
          </p:spPr>
          <p:txBody>
            <a:bodyPr wrap="square" rtlCol="0">
              <a:spAutoFit/>
            </a:bodyPr>
            <a:lstStyle/>
            <a:p>
              <a:pPr lvl="0"/>
              <a:r>
                <a:rPr lang="es-PE" b="1" dirty="0">
                  <a:solidFill>
                    <a:schemeClr val="bg1"/>
                  </a:solidFill>
                </a:rPr>
                <a:t>Alinea las actividades a los principios del observatorio</a:t>
              </a:r>
              <a:endParaRPr lang="en-US" b="1" dirty="0">
                <a:solidFill>
                  <a:schemeClr val="bg1"/>
                </a:solidFill>
              </a:endParaRPr>
            </a:p>
          </p:txBody>
        </p:sp>
        <p:sp>
          <p:nvSpPr>
            <p:cNvPr id="22" name="CuadroTexto 21"/>
            <p:cNvSpPr txBox="1"/>
            <p:nvPr/>
          </p:nvSpPr>
          <p:spPr>
            <a:xfrm>
              <a:off x="3310319" y="2244985"/>
              <a:ext cx="5708843" cy="369332"/>
            </a:xfrm>
            <a:prstGeom prst="rect">
              <a:avLst/>
            </a:prstGeom>
            <a:noFill/>
          </p:spPr>
          <p:txBody>
            <a:bodyPr wrap="square" rtlCol="0">
              <a:spAutoFit/>
            </a:bodyPr>
            <a:lstStyle/>
            <a:p>
              <a:pPr lvl="0"/>
              <a:r>
                <a:rPr lang="es-PE" b="1" dirty="0">
                  <a:solidFill>
                    <a:schemeClr val="bg1"/>
                  </a:solidFill>
                </a:rPr>
                <a:t>Aprueba y modifica los lineamientos y reglamento interno</a:t>
              </a:r>
              <a:endParaRPr lang="en-US" b="1" dirty="0">
                <a:solidFill>
                  <a:schemeClr val="bg1"/>
                </a:solidFill>
              </a:endParaRPr>
            </a:p>
          </p:txBody>
        </p:sp>
        <p:sp>
          <p:nvSpPr>
            <p:cNvPr id="23" name="CuadroTexto 22"/>
            <p:cNvSpPr txBox="1"/>
            <p:nvPr/>
          </p:nvSpPr>
          <p:spPr>
            <a:xfrm>
              <a:off x="3599199" y="2844134"/>
              <a:ext cx="5897675" cy="369332"/>
            </a:xfrm>
            <a:prstGeom prst="rect">
              <a:avLst/>
            </a:prstGeom>
            <a:noFill/>
          </p:spPr>
          <p:txBody>
            <a:bodyPr wrap="square" rtlCol="0">
              <a:spAutoFit/>
            </a:bodyPr>
            <a:lstStyle/>
            <a:p>
              <a:pPr lvl="0"/>
              <a:r>
                <a:rPr lang="es-PE" b="1" dirty="0">
                  <a:solidFill>
                    <a:schemeClr val="bg1"/>
                  </a:solidFill>
                </a:rPr>
                <a:t>Aprueba los documentos de planificación del observatorio</a:t>
              </a:r>
              <a:endParaRPr lang="en-US" b="1" dirty="0">
                <a:solidFill>
                  <a:schemeClr val="bg1"/>
                </a:solidFill>
              </a:endParaRPr>
            </a:p>
          </p:txBody>
        </p:sp>
        <p:sp>
          <p:nvSpPr>
            <p:cNvPr id="24" name="CuadroTexto 23"/>
            <p:cNvSpPr txBox="1"/>
            <p:nvPr/>
          </p:nvSpPr>
          <p:spPr>
            <a:xfrm>
              <a:off x="3642743" y="3444084"/>
              <a:ext cx="5755871" cy="369332"/>
            </a:xfrm>
            <a:prstGeom prst="rect">
              <a:avLst/>
            </a:prstGeom>
            <a:noFill/>
          </p:spPr>
          <p:txBody>
            <a:bodyPr wrap="square" rtlCol="0">
              <a:spAutoFit/>
            </a:bodyPr>
            <a:lstStyle>
              <a:defPPr>
                <a:defRPr lang="es-PE"/>
              </a:defPPr>
              <a:lvl1pPr lvl="0">
                <a:defRPr>
                  <a:solidFill>
                    <a:schemeClr val="bg1"/>
                  </a:solidFill>
                </a:defRPr>
              </a:lvl1pPr>
            </a:lstStyle>
            <a:p>
              <a:r>
                <a:rPr lang="es-PE" b="1" dirty="0"/>
                <a:t>Supervisa las actividades de las mesas de trabajo</a:t>
              </a:r>
              <a:endParaRPr lang="es-ES" b="1" dirty="0"/>
            </a:p>
          </p:txBody>
        </p:sp>
        <p:sp>
          <p:nvSpPr>
            <p:cNvPr id="25" name="CuadroTexto 24"/>
            <p:cNvSpPr txBox="1"/>
            <p:nvPr/>
          </p:nvSpPr>
          <p:spPr>
            <a:xfrm>
              <a:off x="3293673" y="4068646"/>
              <a:ext cx="5775015" cy="369332"/>
            </a:xfrm>
            <a:prstGeom prst="rect">
              <a:avLst/>
            </a:prstGeom>
            <a:noFill/>
          </p:spPr>
          <p:txBody>
            <a:bodyPr wrap="square" rtlCol="0">
              <a:spAutoFit/>
            </a:bodyPr>
            <a:lstStyle/>
            <a:p>
              <a:pPr lvl="0"/>
              <a:r>
                <a:rPr lang="es-PE" b="1" dirty="0">
                  <a:solidFill>
                    <a:schemeClr val="bg1"/>
                  </a:solidFill>
                  <a:latin typeface="Calibri" panose="020F0502020204030204" pitchFamily="34" charset="0"/>
                  <a:ea typeface="Calibri" panose="020F0502020204030204" pitchFamily="34" charset="0"/>
                  <a:cs typeface="Calibri" panose="020F0502020204030204" pitchFamily="34" charset="0"/>
                </a:rPr>
                <a:t>I</a:t>
              </a:r>
              <a:r>
                <a:rPr lang="es-PE" b="1" dirty="0">
                  <a:solidFill>
                    <a:schemeClr val="bg1"/>
                  </a:solidFill>
                  <a:latin typeface="Calibri" panose="020F0502020204030204" pitchFamily="34" charset="0"/>
                  <a:ea typeface="Times New Roman" panose="02020603050405020304" pitchFamily="18" charset="0"/>
                  <a:cs typeface="Calibri" panose="020F0502020204030204" pitchFamily="34" charset="0"/>
                </a:rPr>
                <a:t>dentifica y analiza temas relevantes para el observatorio</a:t>
              </a:r>
              <a:endParaRPr lang="es-ES" b="1" dirty="0">
                <a:solidFill>
                  <a:schemeClr val="bg1"/>
                </a:solidFill>
              </a:endParaRPr>
            </a:p>
          </p:txBody>
        </p:sp>
        <p:sp>
          <p:nvSpPr>
            <p:cNvPr id="26" name="CuadroTexto 25"/>
            <p:cNvSpPr txBox="1"/>
            <p:nvPr/>
          </p:nvSpPr>
          <p:spPr>
            <a:xfrm>
              <a:off x="2918927" y="4664650"/>
              <a:ext cx="5826206" cy="369332"/>
            </a:xfrm>
            <a:prstGeom prst="rect">
              <a:avLst/>
            </a:prstGeom>
            <a:noFill/>
          </p:spPr>
          <p:txBody>
            <a:bodyPr wrap="square" rtlCol="0">
              <a:spAutoFit/>
            </a:bodyPr>
            <a:lstStyle/>
            <a:p>
              <a:r>
                <a:rPr lang="es-PE" b="1" dirty="0">
                  <a:solidFill>
                    <a:schemeClr val="bg1"/>
                  </a:solidFill>
                  <a:ea typeface="Times New Roman" panose="02020603050405020304" pitchFamily="18" charset="0"/>
                  <a:cs typeface="Calibri" panose="020F0502020204030204" pitchFamily="34" charset="0"/>
                </a:rPr>
                <a:t>Asegura la recolección y consolidación de información</a:t>
              </a:r>
              <a:endParaRPr lang="en-US" b="1" dirty="0">
                <a:solidFill>
                  <a:schemeClr val="bg1"/>
                </a:solidFill>
              </a:endParaRPr>
            </a:p>
          </p:txBody>
        </p:sp>
      </p:grpSp>
      <p:sp>
        <p:nvSpPr>
          <p:cNvPr id="3" name="Rectángulo 2"/>
          <p:cNvSpPr/>
          <p:nvPr/>
        </p:nvSpPr>
        <p:spPr>
          <a:xfrm>
            <a:off x="8468214" y="6530127"/>
            <a:ext cx="2643672" cy="276999"/>
          </a:xfrm>
          <a:prstGeom prst="rect">
            <a:avLst/>
          </a:prstGeom>
        </p:spPr>
        <p:txBody>
          <a:bodyPr wrap="none">
            <a:spAutoFit/>
          </a:bodyPr>
          <a:lstStyle/>
          <a:p>
            <a:r>
              <a:rPr lang="en-US" sz="1200" b="1" i="1" dirty="0">
                <a:solidFill>
                  <a:srgbClr val="747474"/>
                </a:solidFill>
                <a:latin typeface="Droid Sans"/>
              </a:rPr>
              <a:t>© Copyright PresentationGO.com</a:t>
            </a:r>
            <a:endParaRPr lang="en-US" sz="1200" dirty="0"/>
          </a:p>
        </p:txBody>
      </p:sp>
    </p:spTree>
    <p:extLst>
      <p:ext uri="{BB962C8B-B14F-4D97-AF65-F5344CB8AC3E}">
        <p14:creationId xmlns:p14="http://schemas.microsoft.com/office/powerpoint/2010/main" val="187817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6748" y="431424"/>
            <a:ext cx="10491020" cy="1492716"/>
          </a:xfrm>
          <a:prstGeom prst="rect">
            <a:avLst/>
          </a:prstGeom>
        </p:spPr>
        <p:txBody>
          <a:bodyPr wrap="square">
            <a:spAutoFit/>
          </a:bodyPr>
          <a:lstStyle/>
          <a:p>
            <a:pPr lvl="0" algn="just">
              <a:lnSpc>
                <a:spcPct val="150000"/>
              </a:lnSpc>
              <a:spcBef>
                <a:spcPts val="600"/>
              </a:spcBef>
              <a:spcAft>
                <a:spcPts val="600"/>
              </a:spcAft>
            </a:pPr>
            <a:r>
              <a:rPr lang="es-PE" b="1" dirty="0">
                <a:latin typeface="Calibri" panose="020F0502020204030204" pitchFamily="34" charset="0"/>
                <a:ea typeface="Calibri" panose="020F0502020204030204" pitchFamily="34" charset="0"/>
                <a:cs typeface="Calibri" panose="020F0502020204030204" pitchFamily="34" charset="0"/>
              </a:rPr>
              <a:t>b) </a:t>
            </a:r>
            <a:r>
              <a:rPr lang="es-PE" b="1" u="sng" dirty="0">
                <a:latin typeface="Calibri" panose="020F0502020204030204" pitchFamily="34" charset="0"/>
                <a:ea typeface="Calibri" panose="020F0502020204030204" pitchFamily="34" charset="0"/>
                <a:cs typeface="Calibri" panose="020F0502020204030204" pitchFamily="34" charset="0"/>
              </a:rPr>
              <a:t>COMITÉ ASESOR EXTERNO</a:t>
            </a:r>
            <a:r>
              <a:rPr lang="es-PE" dirty="0">
                <a:latin typeface="Calibri" panose="020F0502020204030204" pitchFamily="34" charset="0"/>
                <a:ea typeface="Calibri" panose="020F0502020204030204" pitchFamily="34" charset="0"/>
                <a:cs typeface="Calibri" panose="020F0502020204030204" pitchFamily="34" charset="0"/>
              </a:rPr>
              <a:t>: Estará conformado por organismos multilaterales, especialistas en TB o temas relacionados y líderes comunitarios reconocidos.</a:t>
            </a:r>
          </a:p>
          <a:p>
            <a:pPr lvl="0" algn="just">
              <a:lnSpc>
                <a:spcPct val="150000"/>
              </a:lnSpc>
              <a:spcBef>
                <a:spcPts val="600"/>
              </a:spcBef>
              <a:spcAft>
                <a:spcPts val="600"/>
              </a:spcAft>
            </a:pPr>
            <a:r>
              <a:rPr lang="es-PE" dirty="0">
                <a:latin typeface="Calibri" panose="020F0502020204030204" pitchFamily="34" charset="0"/>
                <a:ea typeface="Calibri" panose="020F0502020204030204" pitchFamily="34" charset="0"/>
                <a:cs typeface="Calibri" panose="020F0502020204030204" pitchFamily="34" charset="0"/>
              </a:rPr>
              <a:t>Es un órgano externo por tanto, no forma parte de la Asamblea General. Sus funciones son:</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agrama 2"/>
          <p:cNvGraphicFramePr/>
          <p:nvPr/>
        </p:nvGraphicFramePr>
        <p:xfrm>
          <a:off x="1151687" y="2090820"/>
          <a:ext cx="10006899" cy="3798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7306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26547" y="112157"/>
            <a:ext cx="10641664" cy="507831"/>
          </a:xfrm>
          <a:prstGeom prst="rect">
            <a:avLst/>
          </a:prstGeom>
        </p:spPr>
        <p:txBody>
          <a:bodyPr wrap="square">
            <a:spAutoFit/>
          </a:bodyPr>
          <a:lstStyle/>
          <a:p>
            <a:pPr lvl="0" algn="just">
              <a:lnSpc>
                <a:spcPct val="150000"/>
              </a:lnSpc>
              <a:spcBef>
                <a:spcPts val="600"/>
              </a:spcBef>
              <a:spcAft>
                <a:spcPts val="600"/>
              </a:spcAft>
            </a:pPr>
            <a:r>
              <a:rPr lang="es-PE" b="1" dirty="0">
                <a:latin typeface="Calibri" panose="020F0502020204030204" pitchFamily="34" charset="0"/>
                <a:ea typeface="Calibri" panose="020F0502020204030204" pitchFamily="34" charset="0"/>
                <a:cs typeface="Times New Roman" panose="02020603050405020304" pitchFamily="18" charset="0"/>
              </a:rPr>
              <a:t>c) </a:t>
            </a:r>
            <a:r>
              <a:rPr lang="es-PE" b="1" u="sng" dirty="0">
                <a:latin typeface="Calibri" panose="020F0502020204030204" pitchFamily="34" charset="0"/>
                <a:ea typeface="Calibri" panose="020F0502020204030204" pitchFamily="34" charset="0"/>
                <a:cs typeface="Calibri" panose="020F0502020204030204" pitchFamily="34" charset="0"/>
              </a:rPr>
              <a:t>SECRETARIO TÉCNICO</a:t>
            </a:r>
            <a:r>
              <a:rPr lang="es-PE" dirty="0">
                <a:latin typeface="Calibri" panose="020F0502020204030204" pitchFamily="34" charset="0"/>
                <a:ea typeface="Calibri" panose="020F0502020204030204" pitchFamily="34" charset="0"/>
                <a:cs typeface="Calibri" panose="020F0502020204030204" pitchFamily="34" charset="0"/>
              </a:rPr>
              <a:t>: Entre sus funciones están:</a:t>
            </a:r>
          </a:p>
        </p:txBody>
      </p:sp>
      <p:grpSp>
        <p:nvGrpSpPr>
          <p:cNvPr id="5" name="Grupo 4"/>
          <p:cNvGrpSpPr/>
          <p:nvPr/>
        </p:nvGrpSpPr>
        <p:grpSpPr>
          <a:xfrm>
            <a:off x="271295" y="726020"/>
            <a:ext cx="11629429" cy="5357603"/>
            <a:chOff x="271295" y="661852"/>
            <a:chExt cx="11629429" cy="5357603"/>
          </a:xfrm>
        </p:grpSpPr>
        <p:cxnSp>
          <p:nvCxnSpPr>
            <p:cNvPr id="6" name="Straight Connector 7">
              <a:extLst>
                <a:ext uri="{FF2B5EF4-FFF2-40B4-BE49-F238E27FC236}">
                  <a16:creationId xmlns:a16="http://schemas.microsoft.com/office/drawing/2014/main" id="{FDEE3B03-8A9D-4A65-BAEA-56D4661CB212}"/>
                </a:ext>
              </a:extLst>
            </p:cNvPr>
            <p:cNvCxnSpPr>
              <a:stCxn id="7" idx="4"/>
              <a:endCxn id="10" idx="0"/>
            </p:cNvCxnSpPr>
            <p:nvPr/>
          </p:nvCxnSpPr>
          <p:spPr>
            <a:xfrm>
              <a:off x="6829538" y="1333071"/>
              <a:ext cx="24568" cy="3990687"/>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7" name="Oval 5">
              <a:extLst>
                <a:ext uri="{FF2B5EF4-FFF2-40B4-BE49-F238E27FC236}">
                  <a16:creationId xmlns:a16="http://schemas.microsoft.com/office/drawing/2014/main" id="{96ACFC85-5007-4038-8688-4868B38587D1}"/>
                </a:ext>
              </a:extLst>
            </p:cNvPr>
            <p:cNvSpPr/>
            <p:nvPr/>
          </p:nvSpPr>
          <p:spPr>
            <a:xfrm>
              <a:off x="6729094" y="1132183"/>
              <a:ext cx="200888" cy="2008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83">
              <a:extLst>
                <a:ext uri="{FF2B5EF4-FFF2-40B4-BE49-F238E27FC236}">
                  <a16:creationId xmlns:a16="http://schemas.microsoft.com/office/drawing/2014/main" id="{51F05F36-1AB5-488A-B787-21ED2444A187}"/>
                </a:ext>
              </a:extLst>
            </p:cNvPr>
            <p:cNvSpPr/>
            <p:nvPr/>
          </p:nvSpPr>
          <p:spPr>
            <a:xfrm>
              <a:off x="6734377" y="2493624"/>
              <a:ext cx="200888" cy="2008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4">
              <a:extLst>
                <a:ext uri="{FF2B5EF4-FFF2-40B4-BE49-F238E27FC236}">
                  <a16:creationId xmlns:a16="http://schemas.microsoft.com/office/drawing/2014/main" id="{45796F69-D836-4C00-B241-DA158845053F}"/>
                </a:ext>
              </a:extLst>
            </p:cNvPr>
            <p:cNvSpPr/>
            <p:nvPr/>
          </p:nvSpPr>
          <p:spPr>
            <a:xfrm>
              <a:off x="6757463" y="3964460"/>
              <a:ext cx="200888" cy="20088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85">
              <a:extLst>
                <a:ext uri="{FF2B5EF4-FFF2-40B4-BE49-F238E27FC236}">
                  <a16:creationId xmlns:a16="http://schemas.microsoft.com/office/drawing/2014/main" id="{9FE6A796-476C-4211-9FF9-261D99D10C2B}"/>
                </a:ext>
              </a:extLst>
            </p:cNvPr>
            <p:cNvSpPr/>
            <p:nvPr/>
          </p:nvSpPr>
          <p:spPr>
            <a:xfrm>
              <a:off x="6753662" y="5323758"/>
              <a:ext cx="200888" cy="2008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9">
              <a:extLst>
                <a:ext uri="{FF2B5EF4-FFF2-40B4-BE49-F238E27FC236}">
                  <a16:creationId xmlns:a16="http://schemas.microsoft.com/office/drawing/2014/main" id="{5BE5CB28-8BC5-43A9-82C9-92B6A5D11FAB}"/>
                </a:ext>
              </a:extLst>
            </p:cNvPr>
            <p:cNvCxnSpPr>
              <a:cxnSpLocks/>
            </p:cNvCxnSpPr>
            <p:nvPr/>
          </p:nvCxnSpPr>
          <p:spPr>
            <a:xfrm>
              <a:off x="6676303" y="3291387"/>
              <a:ext cx="177163" cy="10583"/>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2" name="Straight Connector 91">
              <a:extLst>
                <a:ext uri="{FF2B5EF4-FFF2-40B4-BE49-F238E27FC236}">
                  <a16:creationId xmlns:a16="http://schemas.microsoft.com/office/drawing/2014/main" id="{D62DBE7A-B394-407B-848F-F63F9A3BC158}"/>
                </a:ext>
              </a:extLst>
            </p:cNvPr>
            <p:cNvCxnSpPr>
              <a:stCxn id="13" idx="4"/>
              <a:endCxn id="16" idx="4"/>
            </p:cNvCxnSpPr>
            <p:nvPr/>
          </p:nvCxnSpPr>
          <p:spPr>
            <a:xfrm flipV="1">
              <a:off x="5176153" y="1133824"/>
              <a:ext cx="1050" cy="4189934"/>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3" name="Oval 87">
              <a:extLst>
                <a:ext uri="{FF2B5EF4-FFF2-40B4-BE49-F238E27FC236}">
                  <a16:creationId xmlns:a16="http://schemas.microsoft.com/office/drawing/2014/main" id="{EB62CF98-04E9-46C3-AD01-C68EAED42249}"/>
                </a:ext>
              </a:extLst>
            </p:cNvPr>
            <p:cNvSpPr/>
            <p:nvPr/>
          </p:nvSpPr>
          <p:spPr>
            <a:xfrm rot="10800000">
              <a:off x="5075709" y="5323758"/>
              <a:ext cx="200888" cy="200888"/>
            </a:xfrm>
            <a:prstGeom prst="ellipse">
              <a:avLst/>
            </a:prstGeom>
            <a:solidFill>
              <a:srgbClr val="EB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88">
              <a:extLst>
                <a:ext uri="{FF2B5EF4-FFF2-40B4-BE49-F238E27FC236}">
                  <a16:creationId xmlns:a16="http://schemas.microsoft.com/office/drawing/2014/main" id="{C1093E01-8044-4996-AB34-9D300FCF49AE}"/>
                </a:ext>
              </a:extLst>
            </p:cNvPr>
            <p:cNvSpPr/>
            <p:nvPr/>
          </p:nvSpPr>
          <p:spPr>
            <a:xfrm rot="10800000">
              <a:off x="5076759" y="3964460"/>
              <a:ext cx="200888" cy="2008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89">
              <a:extLst>
                <a:ext uri="{FF2B5EF4-FFF2-40B4-BE49-F238E27FC236}">
                  <a16:creationId xmlns:a16="http://schemas.microsoft.com/office/drawing/2014/main" id="{362F6368-7357-452D-AAD7-6B0527F2DF9C}"/>
                </a:ext>
              </a:extLst>
            </p:cNvPr>
            <p:cNvSpPr/>
            <p:nvPr/>
          </p:nvSpPr>
          <p:spPr>
            <a:xfrm rot="10800000">
              <a:off x="5076759" y="2493624"/>
              <a:ext cx="200888" cy="2008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90">
              <a:extLst>
                <a:ext uri="{FF2B5EF4-FFF2-40B4-BE49-F238E27FC236}">
                  <a16:creationId xmlns:a16="http://schemas.microsoft.com/office/drawing/2014/main" id="{842F2CA0-E5C7-4AD4-A1BA-19F435B08A28}"/>
                </a:ext>
              </a:extLst>
            </p:cNvPr>
            <p:cNvSpPr/>
            <p:nvPr/>
          </p:nvSpPr>
          <p:spPr>
            <a:xfrm rot="10800000">
              <a:off x="5076759" y="1133824"/>
              <a:ext cx="200888" cy="200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94">
              <a:extLst>
                <a:ext uri="{FF2B5EF4-FFF2-40B4-BE49-F238E27FC236}">
                  <a16:creationId xmlns:a16="http://schemas.microsoft.com/office/drawing/2014/main" id="{DC9FC2B3-E9FF-4D14-AE08-3BCBC4BA960D}"/>
                </a:ext>
              </a:extLst>
            </p:cNvPr>
            <p:cNvGrpSpPr/>
            <p:nvPr/>
          </p:nvGrpSpPr>
          <p:grpSpPr>
            <a:xfrm flipH="1">
              <a:off x="337461" y="661854"/>
              <a:ext cx="4607294" cy="1169255"/>
              <a:chOff x="5836941" y="1625600"/>
              <a:chExt cx="3051566" cy="806823"/>
            </a:xfrm>
          </p:grpSpPr>
          <p:sp>
            <p:nvSpPr>
              <p:cNvPr id="55" name="Rectangle: Rounded Corners 110">
                <a:extLst>
                  <a:ext uri="{FF2B5EF4-FFF2-40B4-BE49-F238E27FC236}">
                    <a16:creationId xmlns:a16="http://schemas.microsoft.com/office/drawing/2014/main" id="{1EA6C376-E8B3-431B-863E-51A2C872A7EA}"/>
                  </a:ext>
                </a:extLst>
              </p:cNvPr>
              <p:cNvSpPr/>
              <p:nvPr/>
            </p:nvSpPr>
            <p:spPr>
              <a:xfrm>
                <a:off x="5836941" y="1625600"/>
                <a:ext cx="3051566" cy="806823"/>
              </a:xfrm>
              <a:prstGeom prst="roundRect">
                <a:avLst>
                  <a:gd name="adj" fmla="val 5000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ectangle: Rounded Corners 111">
                <a:extLst>
                  <a:ext uri="{FF2B5EF4-FFF2-40B4-BE49-F238E27FC236}">
                    <a16:creationId xmlns:a16="http://schemas.microsoft.com/office/drawing/2014/main" id="{86E3D609-39C5-48AB-BBEB-435EFD8F0C1A}"/>
                  </a:ext>
                </a:extLst>
              </p:cNvPr>
              <p:cNvSpPr/>
              <p:nvPr/>
            </p:nvSpPr>
            <p:spPr>
              <a:xfrm>
                <a:off x="6187454" y="1699799"/>
                <a:ext cx="2613209" cy="66354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b="1" dirty="0"/>
                  <a:t>Facilita el proceso de implementación </a:t>
                </a:r>
              </a:p>
              <a:p>
                <a:r>
                  <a:rPr lang="es-PE" sz="1600" b="1" dirty="0"/>
                  <a:t>y consolidación del observatorio</a:t>
                </a:r>
                <a:endParaRPr lang="en-US" sz="1600" b="1" dirty="0"/>
              </a:p>
            </p:txBody>
          </p:sp>
          <p:sp>
            <p:nvSpPr>
              <p:cNvPr id="57" name="Oval 112">
                <a:extLst>
                  <a:ext uri="{FF2B5EF4-FFF2-40B4-BE49-F238E27FC236}">
                    <a16:creationId xmlns:a16="http://schemas.microsoft.com/office/drawing/2014/main" id="{1337A2B0-01C0-4E9D-B228-EE1EB83C1A34}"/>
                  </a:ext>
                </a:extLst>
              </p:cNvPr>
              <p:cNvSpPr/>
              <p:nvPr/>
            </p:nvSpPr>
            <p:spPr>
              <a:xfrm>
                <a:off x="5851876" y="1713159"/>
                <a:ext cx="572349" cy="63522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Oval 113">
                <a:extLst>
                  <a:ext uri="{FF2B5EF4-FFF2-40B4-BE49-F238E27FC236}">
                    <a16:creationId xmlns:a16="http://schemas.microsoft.com/office/drawing/2014/main" id="{27CFF79C-B611-42C4-BC5F-5B52BCDE0521}"/>
                  </a:ext>
                </a:extLst>
              </p:cNvPr>
              <p:cNvSpPr/>
              <p:nvPr/>
            </p:nvSpPr>
            <p:spPr>
              <a:xfrm>
                <a:off x="5901538" y="1774017"/>
                <a:ext cx="468286" cy="5197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a:t>
                </a:r>
              </a:p>
            </p:txBody>
          </p:sp>
        </p:grpSp>
        <p:sp>
          <p:nvSpPr>
            <p:cNvPr id="18" name="Oval 3">
              <a:extLst>
                <a:ext uri="{FF2B5EF4-FFF2-40B4-BE49-F238E27FC236}">
                  <a16:creationId xmlns:a16="http://schemas.microsoft.com/office/drawing/2014/main" id="{BC1B0D95-C1E1-4B2A-BCEF-062193828F12}"/>
                </a:ext>
              </a:extLst>
            </p:cNvPr>
            <p:cNvSpPr/>
            <p:nvPr/>
          </p:nvSpPr>
          <p:spPr>
            <a:xfrm>
              <a:off x="5337780" y="2694514"/>
              <a:ext cx="1338523" cy="1346146"/>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PE" sz="1400" b="1" dirty="0"/>
                <a:t>Secretario Técnico</a:t>
              </a:r>
              <a:endParaRPr lang="en-US" sz="1400" b="1" dirty="0"/>
            </a:p>
          </p:txBody>
        </p:sp>
        <p:cxnSp>
          <p:nvCxnSpPr>
            <p:cNvPr id="19" name="Straight Connector 9">
              <a:extLst>
                <a:ext uri="{FF2B5EF4-FFF2-40B4-BE49-F238E27FC236}">
                  <a16:creationId xmlns:a16="http://schemas.microsoft.com/office/drawing/2014/main" id="{5BE5CB28-8BC5-43A9-82C9-92B6A5D11FAB}"/>
                </a:ext>
              </a:extLst>
            </p:cNvPr>
            <p:cNvCxnSpPr>
              <a:cxnSpLocks/>
            </p:cNvCxnSpPr>
            <p:nvPr/>
          </p:nvCxnSpPr>
          <p:spPr>
            <a:xfrm>
              <a:off x="5194291" y="3279746"/>
              <a:ext cx="143489" cy="1164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20" name="Group 94">
              <a:extLst>
                <a:ext uri="{FF2B5EF4-FFF2-40B4-BE49-F238E27FC236}">
                  <a16:creationId xmlns:a16="http://schemas.microsoft.com/office/drawing/2014/main" id="{DC9FC2B3-E9FF-4D14-AE08-3BCBC4BA960D}"/>
                </a:ext>
              </a:extLst>
            </p:cNvPr>
            <p:cNvGrpSpPr/>
            <p:nvPr/>
          </p:nvGrpSpPr>
          <p:grpSpPr>
            <a:xfrm flipH="1">
              <a:off x="293919" y="2020389"/>
              <a:ext cx="4607294" cy="1169255"/>
              <a:chOff x="5836941" y="1625600"/>
              <a:chExt cx="3051566" cy="806823"/>
            </a:xfrm>
          </p:grpSpPr>
          <p:sp>
            <p:nvSpPr>
              <p:cNvPr id="51" name="Rectangle: Rounded Corners 110">
                <a:extLst>
                  <a:ext uri="{FF2B5EF4-FFF2-40B4-BE49-F238E27FC236}">
                    <a16:creationId xmlns:a16="http://schemas.microsoft.com/office/drawing/2014/main" id="{1EA6C376-E8B3-431B-863E-51A2C872A7EA}"/>
                  </a:ext>
                </a:extLst>
              </p:cNvPr>
              <p:cNvSpPr/>
              <p:nvPr/>
            </p:nvSpPr>
            <p:spPr>
              <a:xfrm>
                <a:off x="5836941" y="1625600"/>
                <a:ext cx="3051566" cy="806823"/>
              </a:xfrm>
              <a:prstGeom prst="roundRect">
                <a:avLst>
                  <a:gd name="adj" fmla="val 50000"/>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Rounded Corners 111">
                <a:extLst>
                  <a:ext uri="{FF2B5EF4-FFF2-40B4-BE49-F238E27FC236}">
                    <a16:creationId xmlns:a16="http://schemas.microsoft.com/office/drawing/2014/main" id="{86E3D609-39C5-48AB-BBEB-435EFD8F0C1A}"/>
                  </a:ext>
                </a:extLst>
              </p:cNvPr>
              <p:cNvSpPr/>
              <p:nvPr/>
            </p:nvSpPr>
            <p:spPr>
              <a:xfrm>
                <a:off x="6187454" y="1699799"/>
                <a:ext cx="2613209" cy="663546"/>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a:t>Da seguimiento a los documentos de planificación aprobados en asamblea</a:t>
                </a:r>
              </a:p>
            </p:txBody>
          </p:sp>
          <p:sp>
            <p:nvSpPr>
              <p:cNvPr id="53" name="Oval 112">
                <a:extLst>
                  <a:ext uri="{FF2B5EF4-FFF2-40B4-BE49-F238E27FC236}">
                    <a16:creationId xmlns:a16="http://schemas.microsoft.com/office/drawing/2014/main" id="{1337A2B0-01C0-4E9D-B228-EE1EB83C1A34}"/>
                  </a:ext>
                </a:extLst>
              </p:cNvPr>
              <p:cNvSpPr/>
              <p:nvPr/>
            </p:nvSpPr>
            <p:spPr>
              <a:xfrm>
                <a:off x="5851876" y="1713159"/>
                <a:ext cx="572349" cy="63522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113">
                <a:extLst>
                  <a:ext uri="{FF2B5EF4-FFF2-40B4-BE49-F238E27FC236}">
                    <a16:creationId xmlns:a16="http://schemas.microsoft.com/office/drawing/2014/main" id="{27CFF79C-B611-42C4-BC5F-5B52BCDE0521}"/>
                  </a:ext>
                </a:extLst>
              </p:cNvPr>
              <p:cNvSpPr/>
              <p:nvPr/>
            </p:nvSpPr>
            <p:spPr>
              <a:xfrm>
                <a:off x="5901538" y="1774017"/>
                <a:ext cx="468286" cy="5197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2</a:t>
                </a:r>
                <a:endParaRPr lang="en-US" sz="2000" b="1" dirty="0"/>
              </a:p>
            </p:txBody>
          </p:sp>
        </p:grpSp>
        <p:grpSp>
          <p:nvGrpSpPr>
            <p:cNvPr id="21" name="Group 94">
              <a:extLst>
                <a:ext uri="{FF2B5EF4-FFF2-40B4-BE49-F238E27FC236}">
                  <a16:creationId xmlns:a16="http://schemas.microsoft.com/office/drawing/2014/main" id="{DC9FC2B3-E9FF-4D14-AE08-3BCBC4BA960D}"/>
                </a:ext>
              </a:extLst>
            </p:cNvPr>
            <p:cNvGrpSpPr/>
            <p:nvPr/>
          </p:nvGrpSpPr>
          <p:grpSpPr>
            <a:xfrm flipH="1">
              <a:off x="271295" y="3424630"/>
              <a:ext cx="4607294" cy="1169255"/>
              <a:chOff x="5836941" y="1625600"/>
              <a:chExt cx="3051566" cy="806823"/>
            </a:xfrm>
          </p:grpSpPr>
          <p:sp>
            <p:nvSpPr>
              <p:cNvPr id="47" name="Rectangle: Rounded Corners 110">
                <a:extLst>
                  <a:ext uri="{FF2B5EF4-FFF2-40B4-BE49-F238E27FC236}">
                    <a16:creationId xmlns:a16="http://schemas.microsoft.com/office/drawing/2014/main" id="{1EA6C376-E8B3-431B-863E-51A2C872A7EA}"/>
                  </a:ext>
                </a:extLst>
              </p:cNvPr>
              <p:cNvSpPr/>
              <p:nvPr/>
            </p:nvSpPr>
            <p:spPr>
              <a:xfrm>
                <a:off x="5836941" y="1625600"/>
                <a:ext cx="3051566" cy="806823"/>
              </a:xfrm>
              <a:prstGeom prst="roundRect">
                <a:avLst>
                  <a:gd name="adj" fmla="val 50000"/>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Rounded Corners 111">
                <a:extLst>
                  <a:ext uri="{FF2B5EF4-FFF2-40B4-BE49-F238E27FC236}">
                    <a16:creationId xmlns:a16="http://schemas.microsoft.com/office/drawing/2014/main" id="{86E3D609-39C5-48AB-BBEB-435EFD8F0C1A}"/>
                  </a:ext>
                </a:extLst>
              </p:cNvPr>
              <p:cNvSpPr/>
              <p:nvPr/>
            </p:nvSpPr>
            <p:spPr>
              <a:xfrm>
                <a:off x="6187454" y="1699799"/>
                <a:ext cx="2613209" cy="66354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a:t>Informa periódicamente a la asamblea de las actividades del observatorio</a:t>
                </a:r>
              </a:p>
            </p:txBody>
          </p:sp>
          <p:sp>
            <p:nvSpPr>
              <p:cNvPr id="49" name="Oval 112">
                <a:extLst>
                  <a:ext uri="{FF2B5EF4-FFF2-40B4-BE49-F238E27FC236}">
                    <a16:creationId xmlns:a16="http://schemas.microsoft.com/office/drawing/2014/main" id="{1337A2B0-01C0-4E9D-B228-EE1EB83C1A34}"/>
                  </a:ext>
                </a:extLst>
              </p:cNvPr>
              <p:cNvSpPr/>
              <p:nvPr/>
            </p:nvSpPr>
            <p:spPr>
              <a:xfrm>
                <a:off x="5851876" y="1713159"/>
                <a:ext cx="572349" cy="63522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Oval 113">
                <a:extLst>
                  <a:ext uri="{FF2B5EF4-FFF2-40B4-BE49-F238E27FC236}">
                    <a16:creationId xmlns:a16="http://schemas.microsoft.com/office/drawing/2014/main" id="{27CFF79C-B611-42C4-BC5F-5B52BCDE0521}"/>
                  </a:ext>
                </a:extLst>
              </p:cNvPr>
              <p:cNvSpPr/>
              <p:nvPr/>
            </p:nvSpPr>
            <p:spPr>
              <a:xfrm>
                <a:off x="5901538" y="1774017"/>
                <a:ext cx="468286" cy="5197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3</a:t>
                </a:r>
                <a:endParaRPr lang="en-US" sz="2000" b="1" dirty="0"/>
              </a:p>
            </p:txBody>
          </p:sp>
        </p:grpSp>
        <p:grpSp>
          <p:nvGrpSpPr>
            <p:cNvPr id="22" name="Group 94">
              <a:extLst>
                <a:ext uri="{FF2B5EF4-FFF2-40B4-BE49-F238E27FC236}">
                  <a16:creationId xmlns:a16="http://schemas.microsoft.com/office/drawing/2014/main" id="{DC9FC2B3-E9FF-4D14-AE08-3BCBC4BA960D}"/>
                </a:ext>
              </a:extLst>
            </p:cNvPr>
            <p:cNvGrpSpPr/>
            <p:nvPr/>
          </p:nvGrpSpPr>
          <p:grpSpPr>
            <a:xfrm flipH="1">
              <a:off x="293919" y="4812102"/>
              <a:ext cx="4607294" cy="1169255"/>
              <a:chOff x="5836941" y="1625600"/>
              <a:chExt cx="3051566" cy="806823"/>
            </a:xfrm>
          </p:grpSpPr>
          <p:sp>
            <p:nvSpPr>
              <p:cNvPr id="43" name="Rectangle: Rounded Corners 110">
                <a:extLst>
                  <a:ext uri="{FF2B5EF4-FFF2-40B4-BE49-F238E27FC236}">
                    <a16:creationId xmlns:a16="http://schemas.microsoft.com/office/drawing/2014/main" id="{1EA6C376-E8B3-431B-863E-51A2C872A7EA}"/>
                  </a:ext>
                </a:extLst>
              </p:cNvPr>
              <p:cNvSpPr/>
              <p:nvPr/>
            </p:nvSpPr>
            <p:spPr>
              <a:xfrm>
                <a:off x="5836941" y="1625600"/>
                <a:ext cx="3051566" cy="806823"/>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Rounded Corners 111">
                <a:extLst>
                  <a:ext uri="{FF2B5EF4-FFF2-40B4-BE49-F238E27FC236}">
                    <a16:creationId xmlns:a16="http://schemas.microsoft.com/office/drawing/2014/main" id="{86E3D609-39C5-48AB-BBEB-435EFD8F0C1A}"/>
                  </a:ext>
                </a:extLst>
              </p:cNvPr>
              <p:cNvSpPr/>
              <p:nvPr/>
            </p:nvSpPr>
            <p:spPr>
              <a:xfrm>
                <a:off x="6187454" y="1699799"/>
                <a:ext cx="2613209" cy="663546"/>
              </a:xfrm>
              <a:prstGeom prst="roundRect">
                <a:avLst>
                  <a:gd name="adj" fmla="val 50000"/>
                </a:avLst>
              </a:prstGeom>
              <a:solidFill>
                <a:srgbClr val="FF0000"/>
              </a:solidFill>
              <a:ln>
                <a:solidFill>
                  <a:srgbClr val="EC1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a:t>Propicia estrategias para la concertación y articulación entre la SC y entidades </a:t>
                </a:r>
              </a:p>
              <a:p>
                <a:r>
                  <a:rPr lang="es-ES" sz="1600" b="1" dirty="0"/>
                  <a:t>del sector público y privado</a:t>
                </a:r>
              </a:p>
            </p:txBody>
          </p:sp>
          <p:sp>
            <p:nvSpPr>
              <p:cNvPr id="45" name="Oval 112">
                <a:extLst>
                  <a:ext uri="{FF2B5EF4-FFF2-40B4-BE49-F238E27FC236}">
                    <a16:creationId xmlns:a16="http://schemas.microsoft.com/office/drawing/2014/main" id="{1337A2B0-01C0-4E9D-B228-EE1EB83C1A34}"/>
                  </a:ext>
                </a:extLst>
              </p:cNvPr>
              <p:cNvSpPr/>
              <p:nvPr/>
            </p:nvSpPr>
            <p:spPr>
              <a:xfrm>
                <a:off x="5851876" y="1713159"/>
                <a:ext cx="572349" cy="635222"/>
              </a:xfrm>
              <a:prstGeom prst="ellipse">
                <a:avLst/>
              </a:prstGeom>
              <a:solidFill>
                <a:srgbClr val="F1EF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Oval 113">
                <a:extLst>
                  <a:ext uri="{FF2B5EF4-FFF2-40B4-BE49-F238E27FC236}">
                    <a16:creationId xmlns:a16="http://schemas.microsoft.com/office/drawing/2014/main" id="{27CFF79C-B611-42C4-BC5F-5B52BCDE0521}"/>
                  </a:ext>
                </a:extLst>
              </p:cNvPr>
              <p:cNvSpPr/>
              <p:nvPr/>
            </p:nvSpPr>
            <p:spPr>
              <a:xfrm>
                <a:off x="5901538" y="1774017"/>
                <a:ext cx="468286" cy="519727"/>
              </a:xfrm>
              <a:prstGeom prst="ellipse">
                <a:avLst/>
              </a:prstGeom>
              <a:solidFill>
                <a:srgbClr val="FF0000"/>
              </a:solidFill>
              <a:ln>
                <a:solidFill>
                  <a:srgbClr val="EC1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4</a:t>
                </a:r>
                <a:endParaRPr lang="en-US" sz="2000" b="1" dirty="0"/>
              </a:p>
            </p:txBody>
          </p:sp>
        </p:grpSp>
        <p:grpSp>
          <p:nvGrpSpPr>
            <p:cNvPr id="23" name="Group 94">
              <a:extLst>
                <a:ext uri="{FF2B5EF4-FFF2-40B4-BE49-F238E27FC236}">
                  <a16:creationId xmlns:a16="http://schemas.microsoft.com/office/drawing/2014/main" id="{DC9FC2B3-E9FF-4D14-AE08-3BCBC4BA960D}"/>
                </a:ext>
              </a:extLst>
            </p:cNvPr>
            <p:cNvGrpSpPr/>
            <p:nvPr/>
          </p:nvGrpSpPr>
          <p:grpSpPr>
            <a:xfrm flipH="1">
              <a:off x="7152358" y="661852"/>
              <a:ext cx="4748366" cy="1169255"/>
              <a:chOff x="5836941" y="1625600"/>
              <a:chExt cx="3051566" cy="806823"/>
            </a:xfrm>
          </p:grpSpPr>
          <p:sp>
            <p:nvSpPr>
              <p:cNvPr id="39" name="Rectangle: Rounded Corners 110">
                <a:extLst>
                  <a:ext uri="{FF2B5EF4-FFF2-40B4-BE49-F238E27FC236}">
                    <a16:creationId xmlns:a16="http://schemas.microsoft.com/office/drawing/2014/main" id="{1EA6C376-E8B3-431B-863E-51A2C872A7EA}"/>
                  </a:ext>
                </a:extLst>
              </p:cNvPr>
              <p:cNvSpPr/>
              <p:nvPr/>
            </p:nvSpPr>
            <p:spPr>
              <a:xfrm>
                <a:off x="5836941" y="1625600"/>
                <a:ext cx="3051566" cy="806823"/>
              </a:xfrm>
              <a:prstGeom prst="roundRect">
                <a:avLst>
                  <a:gd name="adj" fmla="val 50000"/>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Rounded Corners 111">
                <a:extLst>
                  <a:ext uri="{FF2B5EF4-FFF2-40B4-BE49-F238E27FC236}">
                    <a16:creationId xmlns:a16="http://schemas.microsoft.com/office/drawing/2014/main" id="{86E3D609-39C5-48AB-BBEB-435EFD8F0C1A}"/>
                  </a:ext>
                </a:extLst>
              </p:cNvPr>
              <p:cNvSpPr/>
              <p:nvPr/>
            </p:nvSpPr>
            <p:spPr>
              <a:xfrm>
                <a:off x="5895701" y="1699799"/>
                <a:ext cx="2717507" cy="6635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600" b="1" dirty="0"/>
                  <a:t>Mantiene actualizado el registro y </a:t>
                </a:r>
              </a:p>
              <a:p>
                <a:pPr algn="r"/>
                <a:r>
                  <a:rPr lang="es-ES" sz="1600" b="1" dirty="0"/>
                  <a:t>archivo de documentos generados</a:t>
                </a:r>
              </a:p>
            </p:txBody>
          </p:sp>
          <p:sp>
            <p:nvSpPr>
              <p:cNvPr id="41" name="Oval 112">
                <a:extLst>
                  <a:ext uri="{FF2B5EF4-FFF2-40B4-BE49-F238E27FC236}">
                    <a16:creationId xmlns:a16="http://schemas.microsoft.com/office/drawing/2014/main" id="{1337A2B0-01C0-4E9D-B228-EE1EB83C1A34}"/>
                  </a:ext>
                </a:extLst>
              </p:cNvPr>
              <p:cNvSpPr/>
              <p:nvPr/>
            </p:nvSpPr>
            <p:spPr>
              <a:xfrm>
                <a:off x="8281617" y="1713159"/>
                <a:ext cx="572349" cy="63522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113">
                <a:extLst>
                  <a:ext uri="{FF2B5EF4-FFF2-40B4-BE49-F238E27FC236}">
                    <a16:creationId xmlns:a16="http://schemas.microsoft.com/office/drawing/2014/main" id="{27CFF79C-B611-42C4-BC5F-5B52BCDE0521}"/>
                  </a:ext>
                </a:extLst>
              </p:cNvPr>
              <p:cNvSpPr/>
              <p:nvPr/>
            </p:nvSpPr>
            <p:spPr>
              <a:xfrm>
                <a:off x="8324107" y="1774017"/>
                <a:ext cx="468286" cy="5197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5</a:t>
                </a:r>
                <a:endParaRPr lang="en-US" sz="2000" b="1" dirty="0"/>
              </a:p>
            </p:txBody>
          </p:sp>
        </p:grpSp>
        <p:grpSp>
          <p:nvGrpSpPr>
            <p:cNvPr id="24" name="Group 94">
              <a:extLst>
                <a:ext uri="{FF2B5EF4-FFF2-40B4-BE49-F238E27FC236}">
                  <a16:creationId xmlns:a16="http://schemas.microsoft.com/office/drawing/2014/main" id="{DC9FC2B3-E9FF-4D14-AE08-3BCBC4BA960D}"/>
                </a:ext>
              </a:extLst>
            </p:cNvPr>
            <p:cNvGrpSpPr/>
            <p:nvPr/>
          </p:nvGrpSpPr>
          <p:grpSpPr>
            <a:xfrm flipH="1">
              <a:off x="7151914" y="2020387"/>
              <a:ext cx="4705268" cy="1169255"/>
              <a:chOff x="5836941" y="1625600"/>
              <a:chExt cx="3051566" cy="806823"/>
            </a:xfrm>
          </p:grpSpPr>
          <p:sp>
            <p:nvSpPr>
              <p:cNvPr id="35" name="Rectangle: Rounded Corners 110">
                <a:extLst>
                  <a:ext uri="{FF2B5EF4-FFF2-40B4-BE49-F238E27FC236}">
                    <a16:creationId xmlns:a16="http://schemas.microsoft.com/office/drawing/2014/main" id="{1EA6C376-E8B3-431B-863E-51A2C872A7EA}"/>
                  </a:ext>
                </a:extLst>
              </p:cNvPr>
              <p:cNvSpPr/>
              <p:nvPr/>
            </p:nvSpPr>
            <p:spPr>
              <a:xfrm>
                <a:off x="5836941" y="1625600"/>
                <a:ext cx="3051566" cy="806823"/>
              </a:xfrm>
              <a:prstGeom prst="roundRect">
                <a:avLst>
                  <a:gd name="adj" fmla="val 50000"/>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111">
                <a:extLst>
                  <a:ext uri="{FF2B5EF4-FFF2-40B4-BE49-F238E27FC236}">
                    <a16:creationId xmlns:a16="http://schemas.microsoft.com/office/drawing/2014/main" id="{86E3D609-39C5-48AB-BBEB-435EFD8F0C1A}"/>
                  </a:ext>
                </a:extLst>
              </p:cNvPr>
              <p:cNvSpPr/>
              <p:nvPr/>
            </p:nvSpPr>
            <p:spPr>
              <a:xfrm>
                <a:off x="5901539" y="1699799"/>
                <a:ext cx="2682830" cy="66354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600" b="1" dirty="0"/>
                  <a:t>Promueve el desarrollo de acciones conjuntas con otros observatorios del </a:t>
                </a:r>
              </a:p>
              <a:p>
                <a:pPr algn="r"/>
                <a:r>
                  <a:rPr lang="es-ES" sz="1600" b="1" dirty="0"/>
                  <a:t>país y con el observatorio regional de TB</a:t>
                </a:r>
              </a:p>
            </p:txBody>
          </p:sp>
          <p:sp>
            <p:nvSpPr>
              <p:cNvPr id="37" name="Oval 112">
                <a:extLst>
                  <a:ext uri="{FF2B5EF4-FFF2-40B4-BE49-F238E27FC236}">
                    <a16:creationId xmlns:a16="http://schemas.microsoft.com/office/drawing/2014/main" id="{1337A2B0-01C0-4E9D-B228-EE1EB83C1A34}"/>
                  </a:ext>
                </a:extLst>
              </p:cNvPr>
              <p:cNvSpPr/>
              <p:nvPr/>
            </p:nvSpPr>
            <p:spPr>
              <a:xfrm>
                <a:off x="8231156" y="1713159"/>
                <a:ext cx="572349" cy="63522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Oval 113">
                <a:extLst>
                  <a:ext uri="{FF2B5EF4-FFF2-40B4-BE49-F238E27FC236}">
                    <a16:creationId xmlns:a16="http://schemas.microsoft.com/office/drawing/2014/main" id="{27CFF79C-B611-42C4-BC5F-5B52BCDE0521}"/>
                  </a:ext>
                </a:extLst>
              </p:cNvPr>
              <p:cNvSpPr/>
              <p:nvPr/>
            </p:nvSpPr>
            <p:spPr>
              <a:xfrm>
                <a:off x="8294026" y="1774017"/>
                <a:ext cx="468286" cy="5197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6</a:t>
                </a:r>
                <a:endParaRPr lang="en-US" sz="2000" b="1" dirty="0"/>
              </a:p>
            </p:txBody>
          </p:sp>
        </p:grpSp>
        <p:grpSp>
          <p:nvGrpSpPr>
            <p:cNvPr id="25" name="Group 94">
              <a:extLst>
                <a:ext uri="{FF2B5EF4-FFF2-40B4-BE49-F238E27FC236}">
                  <a16:creationId xmlns:a16="http://schemas.microsoft.com/office/drawing/2014/main" id="{DC9FC2B3-E9FF-4D14-AE08-3BCBC4BA960D}"/>
                </a:ext>
              </a:extLst>
            </p:cNvPr>
            <p:cNvGrpSpPr/>
            <p:nvPr/>
          </p:nvGrpSpPr>
          <p:grpSpPr>
            <a:xfrm flipH="1">
              <a:off x="7152358" y="3439103"/>
              <a:ext cx="4607294" cy="1169255"/>
              <a:chOff x="5836941" y="1625600"/>
              <a:chExt cx="3051566" cy="806823"/>
            </a:xfrm>
          </p:grpSpPr>
          <p:sp>
            <p:nvSpPr>
              <p:cNvPr id="31" name="Rectangle: Rounded Corners 110">
                <a:extLst>
                  <a:ext uri="{FF2B5EF4-FFF2-40B4-BE49-F238E27FC236}">
                    <a16:creationId xmlns:a16="http://schemas.microsoft.com/office/drawing/2014/main" id="{1EA6C376-E8B3-431B-863E-51A2C872A7EA}"/>
                  </a:ext>
                </a:extLst>
              </p:cNvPr>
              <p:cNvSpPr/>
              <p:nvPr/>
            </p:nvSpPr>
            <p:spPr>
              <a:xfrm>
                <a:off x="5836941" y="1625600"/>
                <a:ext cx="3051566" cy="806823"/>
              </a:xfrm>
              <a:prstGeom prst="roundRect">
                <a:avLst>
                  <a:gd name="adj" fmla="val 50000"/>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Rounded Corners 111">
                <a:extLst>
                  <a:ext uri="{FF2B5EF4-FFF2-40B4-BE49-F238E27FC236}">
                    <a16:creationId xmlns:a16="http://schemas.microsoft.com/office/drawing/2014/main" id="{86E3D609-39C5-48AB-BBEB-435EFD8F0C1A}"/>
                  </a:ext>
                </a:extLst>
              </p:cNvPr>
              <p:cNvSpPr/>
              <p:nvPr/>
            </p:nvSpPr>
            <p:spPr>
              <a:xfrm>
                <a:off x="5886554" y="1699799"/>
                <a:ext cx="2804172" cy="66354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600" b="1" dirty="0"/>
                  <a:t>Impulsa redes institucionales y </a:t>
                </a:r>
              </a:p>
              <a:p>
                <a:pPr algn="r"/>
                <a:r>
                  <a:rPr lang="es-ES" sz="1600" b="1" dirty="0"/>
                  <a:t>alianzas estratégicas</a:t>
                </a:r>
              </a:p>
            </p:txBody>
          </p:sp>
          <p:sp>
            <p:nvSpPr>
              <p:cNvPr id="33" name="Oval 112">
                <a:extLst>
                  <a:ext uri="{FF2B5EF4-FFF2-40B4-BE49-F238E27FC236}">
                    <a16:creationId xmlns:a16="http://schemas.microsoft.com/office/drawing/2014/main" id="{1337A2B0-01C0-4E9D-B228-EE1EB83C1A34}"/>
                  </a:ext>
                </a:extLst>
              </p:cNvPr>
              <p:cNvSpPr/>
              <p:nvPr/>
            </p:nvSpPr>
            <p:spPr>
              <a:xfrm>
                <a:off x="8267730" y="1704226"/>
                <a:ext cx="572349" cy="63522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113">
                <a:extLst>
                  <a:ext uri="{FF2B5EF4-FFF2-40B4-BE49-F238E27FC236}">
                    <a16:creationId xmlns:a16="http://schemas.microsoft.com/office/drawing/2014/main" id="{27CFF79C-B611-42C4-BC5F-5B52BCDE0521}"/>
                  </a:ext>
                </a:extLst>
              </p:cNvPr>
              <p:cNvSpPr/>
              <p:nvPr/>
            </p:nvSpPr>
            <p:spPr>
              <a:xfrm>
                <a:off x="8317393" y="1765084"/>
                <a:ext cx="468286" cy="5197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7</a:t>
                </a:r>
                <a:endParaRPr lang="en-US" sz="2000" b="1" dirty="0"/>
              </a:p>
            </p:txBody>
          </p:sp>
        </p:grpSp>
        <p:grpSp>
          <p:nvGrpSpPr>
            <p:cNvPr id="26" name="Group 94">
              <a:extLst>
                <a:ext uri="{FF2B5EF4-FFF2-40B4-BE49-F238E27FC236}">
                  <a16:creationId xmlns:a16="http://schemas.microsoft.com/office/drawing/2014/main" id="{DC9FC2B3-E9FF-4D14-AE08-3BCBC4BA960D}"/>
                </a:ext>
              </a:extLst>
            </p:cNvPr>
            <p:cNvGrpSpPr/>
            <p:nvPr/>
          </p:nvGrpSpPr>
          <p:grpSpPr>
            <a:xfrm flipH="1">
              <a:off x="7173686" y="4850200"/>
              <a:ext cx="4683496" cy="1169255"/>
              <a:chOff x="5836941" y="1625600"/>
              <a:chExt cx="3037446" cy="806823"/>
            </a:xfrm>
            <a:solidFill>
              <a:schemeClr val="bg1"/>
            </a:solidFill>
          </p:grpSpPr>
          <p:sp>
            <p:nvSpPr>
              <p:cNvPr id="27" name="Rectangle: Rounded Corners 110">
                <a:extLst>
                  <a:ext uri="{FF2B5EF4-FFF2-40B4-BE49-F238E27FC236}">
                    <a16:creationId xmlns:a16="http://schemas.microsoft.com/office/drawing/2014/main" id="{1EA6C376-E8B3-431B-863E-51A2C872A7EA}"/>
                  </a:ext>
                </a:extLst>
              </p:cNvPr>
              <p:cNvSpPr/>
              <p:nvPr/>
            </p:nvSpPr>
            <p:spPr>
              <a:xfrm>
                <a:off x="5836941" y="1625600"/>
                <a:ext cx="3037446" cy="806823"/>
              </a:xfrm>
              <a:prstGeom prst="roundRect">
                <a:avLst>
                  <a:gd name="adj" fmla="val 50000"/>
                </a:avLst>
              </a:prstGeom>
              <a:grp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111">
                <a:extLst>
                  <a:ext uri="{FF2B5EF4-FFF2-40B4-BE49-F238E27FC236}">
                    <a16:creationId xmlns:a16="http://schemas.microsoft.com/office/drawing/2014/main" id="{86E3D609-39C5-48AB-BBEB-435EFD8F0C1A}"/>
                  </a:ext>
                </a:extLst>
              </p:cNvPr>
              <p:cNvSpPr/>
              <p:nvPr/>
            </p:nvSpPr>
            <p:spPr>
              <a:xfrm>
                <a:off x="5901539" y="1699799"/>
                <a:ext cx="2804171" cy="663546"/>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600" b="1" dirty="0"/>
                  <a:t>Monitorea y evaluar las estrategias del observatorio e impactos logrados </a:t>
                </a:r>
              </a:p>
            </p:txBody>
          </p:sp>
          <p:sp>
            <p:nvSpPr>
              <p:cNvPr id="29" name="Oval 112">
                <a:extLst>
                  <a:ext uri="{FF2B5EF4-FFF2-40B4-BE49-F238E27FC236}">
                    <a16:creationId xmlns:a16="http://schemas.microsoft.com/office/drawing/2014/main" id="{1337A2B0-01C0-4E9D-B228-EE1EB83C1A34}"/>
                  </a:ext>
                </a:extLst>
              </p:cNvPr>
              <p:cNvSpPr/>
              <p:nvPr/>
            </p:nvSpPr>
            <p:spPr>
              <a:xfrm>
                <a:off x="8252777" y="1713159"/>
                <a:ext cx="572349" cy="635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113">
                <a:extLst>
                  <a:ext uri="{FF2B5EF4-FFF2-40B4-BE49-F238E27FC236}">
                    <a16:creationId xmlns:a16="http://schemas.microsoft.com/office/drawing/2014/main" id="{27CFF79C-B611-42C4-BC5F-5B52BCDE0521}"/>
                  </a:ext>
                </a:extLst>
              </p:cNvPr>
              <p:cNvSpPr/>
              <p:nvPr/>
            </p:nvSpPr>
            <p:spPr>
              <a:xfrm>
                <a:off x="8302440" y="1774017"/>
                <a:ext cx="468286" cy="51972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8</a:t>
                </a:r>
                <a:endParaRPr lang="en-US" sz="2000" b="1" dirty="0"/>
              </a:p>
            </p:txBody>
          </p:sp>
        </p:grpSp>
      </p:grpSp>
    </p:spTree>
    <p:extLst>
      <p:ext uri="{BB962C8B-B14F-4D97-AF65-F5344CB8AC3E}">
        <p14:creationId xmlns:p14="http://schemas.microsoft.com/office/powerpoint/2010/main" val="304572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es-ES" b="1" dirty="0"/>
            </a:br>
            <a:br>
              <a:rPr lang="es-ES" b="1" dirty="0"/>
            </a:br>
            <a:r>
              <a:rPr lang="es-ES" b="1" dirty="0"/>
              <a:t>LINEAMIENTOS DEL OBSERVATORIO SOCIAL DE TB El SALVADOR. </a:t>
            </a:r>
            <a:br>
              <a:rPr lang="es-SV" dirty="0"/>
            </a:br>
            <a:br>
              <a:rPr lang="es-SV" dirty="0"/>
            </a:br>
            <a:endParaRPr lang="es-SV" dirty="0"/>
          </a:p>
        </p:txBody>
      </p:sp>
      <p:sp>
        <p:nvSpPr>
          <p:cNvPr id="3" name="Marcador de contenido 2"/>
          <p:cNvSpPr>
            <a:spLocks noGrp="1"/>
          </p:cNvSpPr>
          <p:nvPr>
            <p:ph idx="1"/>
          </p:nvPr>
        </p:nvSpPr>
        <p:spPr/>
        <p:txBody>
          <a:bodyPr>
            <a:normAutofit/>
          </a:bodyPr>
          <a:lstStyle/>
          <a:p>
            <a:pPr marL="0" indent="0" algn="just">
              <a:buNone/>
            </a:pPr>
            <a:r>
              <a:rPr lang="es-ES" sz="2400" dirty="0"/>
              <a:t>Este documento tiene el objetivo de establecer los lineamientos generales para la implementación de un espacio de coordinación integrado por organizaciones de la sociedad civil que desarrollen actividades relacionadas a la lucha contra la tuberculosis o las poblaciones vulnerables más afectadas por esta enfermedad.  Este espacio, denominado Observatorio Social de TB (OSTB), deberá representar los intereses propios de las organizaciones en esta temática, así como permitir el intercambio sistemático de información y la difusión de experiencias de las organizaciones participantes</a:t>
            </a:r>
            <a:r>
              <a:rPr lang="es-ES" dirty="0"/>
              <a:t>.</a:t>
            </a:r>
          </a:p>
          <a:p>
            <a:pPr marL="0" indent="0" algn="just">
              <a:buNone/>
            </a:pPr>
            <a:endParaRPr lang="es-ES" dirty="0"/>
          </a:p>
          <a:p>
            <a:pPr marL="0" indent="0" algn="just">
              <a:buNone/>
            </a:pPr>
            <a:r>
              <a:rPr lang="es-ES" dirty="0"/>
              <a:t>LINEAMIENTOS APROBADOS EN REUNION DE ASAMBLEA GENERAL 27 DE AGOSTO </a:t>
            </a:r>
            <a:endParaRPr lang="es-SV" dirty="0"/>
          </a:p>
          <a:p>
            <a:endParaRPr lang="es-SV" dirty="0"/>
          </a:p>
        </p:txBody>
      </p:sp>
    </p:spTree>
    <p:extLst>
      <p:ext uri="{BB962C8B-B14F-4D97-AF65-F5344CB8AC3E}">
        <p14:creationId xmlns:p14="http://schemas.microsoft.com/office/powerpoint/2010/main" val="393852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3853" y="990233"/>
            <a:ext cx="3962400" cy="3308598"/>
          </a:xfrm>
          <a:prstGeom prst="rect">
            <a:avLst/>
          </a:prstGeom>
        </p:spPr>
        <p:txBody>
          <a:bodyPr wrap="square">
            <a:spAutoFit/>
          </a:bodyPr>
          <a:lstStyle/>
          <a:p>
            <a:pPr lvl="0" algn="just">
              <a:lnSpc>
                <a:spcPct val="150000"/>
              </a:lnSpc>
              <a:spcBef>
                <a:spcPts val="600"/>
              </a:spcBef>
              <a:spcAft>
                <a:spcPts val="600"/>
              </a:spcAft>
            </a:pPr>
            <a:r>
              <a:rPr lang="es-PE" b="1" dirty="0">
                <a:latin typeface="Calibri" panose="020F0502020204030204" pitchFamily="34" charset="0"/>
                <a:ea typeface="Calibri" panose="020F0502020204030204" pitchFamily="34" charset="0"/>
                <a:cs typeface="Calibri" panose="020F0502020204030204" pitchFamily="34" charset="0"/>
              </a:rPr>
              <a:t>e) </a:t>
            </a:r>
            <a:r>
              <a:rPr lang="es-PE" b="1" u="sng" dirty="0">
                <a:latin typeface="Calibri" panose="020F0502020204030204" pitchFamily="34" charset="0"/>
                <a:ea typeface="Calibri" panose="020F0502020204030204" pitchFamily="34" charset="0"/>
                <a:cs typeface="Calibri" panose="020F0502020204030204" pitchFamily="34" charset="0"/>
              </a:rPr>
              <a:t>MESA DE TRABAJO</a:t>
            </a:r>
            <a:r>
              <a:rPr lang="es-PE" b="1" dirty="0">
                <a:latin typeface="Calibri" panose="020F0502020204030204" pitchFamily="34" charset="0"/>
                <a:ea typeface="Calibri" panose="020F0502020204030204" pitchFamily="34" charset="0"/>
                <a:cs typeface="Calibri" panose="020F0502020204030204" pitchFamily="34" charset="0"/>
              </a:rPr>
              <a:t>: </a:t>
            </a:r>
            <a:r>
              <a:rPr lang="es-PE" dirty="0">
                <a:latin typeface="Calibri" panose="020F0502020204030204" pitchFamily="34" charset="0"/>
                <a:ea typeface="Calibri" panose="020F0502020204030204" pitchFamily="34" charset="0"/>
                <a:cs typeface="Calibri" panose="020F0502020204030204" pitchFamily="34" charset="0"/>
              </a:rPr>
              <a:t>Son espacios de trabajo que responderán a las temáticas priorizadas por la Asamblea general. </a:t>
            </a:r>
          </a:p>
          <a:p>
            <a:pPr lvl="0" algn="just">
              <a:lnSpc>
                <a:spcPct val="150000"/>
              </a:lnSpc>
              <a:spcBef>
                <a:spcPts val="600"/>
              </a:spcBef>
              <a:spcAft>
                <a:spcPts val="600"/>
              </a:spcAft>
            </a:pPr>
            <a:r>
              <a:rPr lang="es-PE" dirty="0">
                <a:latin typeface="Calibri" panose="020F0502020204030204" pitchFamily="34" charset="0"/>
                <a:ea typeface="Calibri" panose="020F0502020204030204" pitchFamily="34" charset="0"/>
                <a:cs typeface="Calibri" panose="020F0502020204030204" pitchFamily="34" charset="0"/>
              </a:rPr>
              <a:t>Cada mesa de trabajo formulará un plan de trabajo para su funcionamiento y tendrá un responsable.</a:t>
            </a:r>
          </a:p>
          <a:p>
            <a:pPr algn="just">
              <a:lnSpc>
                <a:spcPct val="150000"/>
              </a:lnSpc>
              <a:spcBef>
                <a:spcPts val="600"/>
              </a:spcBef>
              <a:spcAft>
                <a:spcPts val="600"/>
              </a:spcAft>
            </a:pPr>
            <a:r>
              <a:rPr lang="es-PE" dirty="0">
                <a:latin typeface="Calibri" panose="020F0502020204030204" pitchFamily="34" charset="0"/>
                <a:ea typeface="Calibri" panose="020F0502020204030204" pitchFamily="34" charset="0"/>
                <a:cs typeface="Calibri" panose="020F0502020204030204" pitchFamily="34" charset="0"/>
              </a:rPr>
              <a:t>Tiene las siguientes funciones: </a:t>
            </a:r>
            <a:endParaRPr lang="es-P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1162935363"/>
              </p:ext>
            </p:extLst>
          </p:nvPr>
        </p:nvGraphicFramePr>
        <p:xfrm>
          <a:off x="3443705" y="719666"/>
          <a:ext cx="969477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3820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032444003"/>
              </p:ext>
            </p:extLst>
          </p:nvPr>
        </p:nvGraphicFramePr>
        <p:xfrm>
          <a:off x="2032000" y="719667"/>
          <a:ext cx="8128000" cy="4975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932036" y="1832454"/>
            <a:ext cx="8436077" cy="3601977"/>
          </a:xfrm>
          <a:prstGeom prst="rect">
            <a:avLst/>
          </a:prstGeom>
          <a:noFill/>
          <a:ln>
            <a:noFill/>
          </a:ln>
        </p:spPr>
      </p:pic>
      <p:sp>
        <p:nvSpPr>
          <p:cNvPr id="3" name="Rectángulo 2"/>
          <p:cNvSpPr/>
          <p:nvPr/>
        </p:nvSpPr>
        <p:spPr>
          <a:xfrm>
            <a:off x="1607127" y="1199871"/>
            <a:ext cx="9319490" cy="400110"/>
          </a:xfrm>
          <a:prstGeom prst="rect">
            <a:avLst/>
          </a:prstGeom>
        </p:spPr>
        <p:txBody>
          <a:bodyPr wrap="square">
            <a:spAutoFit/>
          </a:bodyPr>
          <a:lstStyle/>
          <a:p>
            <a:pPr algn="ctr"/>
            <a:r>
              <a:rPr lang="es-PE" sz="2000" b="1" dirty="0">
                <a:latin typeface="Calibri" panose="020F0502020204030204" pitchFamily="34" charset="0"/>
                <a:ea typeface="Calibri" panose="020F0502020204030204" pitchFamily="34" charset="0"/>
              </a:rPr>
              <a:t>RUTA DE IMPLEMENTACIÓN DE UN OBSERVATORIO SOCIAL DE TB</a:t>
            </a:r>
            <a:endParaRPr lang="es-PE" sz="2000" b="1" dirty="0"/>
          </a:p>
        </p:txBody>
      </p:sp>
    </p:spTree>
    <p:extLst>
      <p:ext uri="{BB962C8B-B14F-4D97-AF65-F5344CB8AC3E}">
        <p14:creationId xmlns:p14="http://schemas.microsoft.com/office/powerpoint/2010/main" val="2534846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normAutofit fontScale="90000"/>
          </a:bodyPr>
          <a:lstStyle/>
          <a:p>
            <a:pPr lvl="0"/>
            <a:br>
              <a:rPr lang="es-PE" dirty="0"/>
            </a:br>
            <a:r>
              <a:rPr lang="es-PE" dirty="0"/>
              <a:t> </a:t>
            </a:r>
            <a:r>
              <a:rPr lang="es-PE" dirty="0">
                <a:latin typeface="Times New Roman" panose="02020603050405020304" pitchFamily="18" charset="0"/>
                <a:ea typeface="Times New Roman" panose="02020603050405020304" pitchFamily="18" charset="0"/>
                <a:cs typeface="Times New Roman" panose="02020603050405020304" pitchFamily="18" charset="0"/>
              </a:rPr>
              <a:t>Presentación reporte de hallazgos. </a:t>
            </a:r>
            <a:br>
              <a:rPr lang="es-SV" dirty="0">
                <a:latin typeface="Times New Roman" panose="02020603050405020304" pitchFamily="18" charset="0"/>
                <a:ea typeface="Times New Roman" panose="02020603050405020304" pitchFamily="18" charset="0"/>
                <a:cs typeface="Times New Roman" panose="02020603050405020304" pitchFamily="18" charset="0"/>
              </a:rPr>
            </a:br>
            <a:endParaRPr lang="es-SV" dirty="0"/>
          </a:p>
        </p:txBody>
      </p:sp>
    </p:spTree>
    <p:extLst>
      <p:ext uri="{BB962C8B-B14F-4D97-AF65-F5344CB8AC3E}">
        <p14:creationId xmlns:p14="http://schemas.microsoft.com/office/powerpoint/2010/main" val="403303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5405" y="305177"/>
            <a:ext cx="10507322" cy="879835"/>
          </a:xfrm>
          <a:prstGeom prst="rect">
            <a:avLst/>
          </a:prstGeom>
          <a:noFill/>
        </p:spPr>
        <p:txBody>
          <a:bodyPr lIns="0" tIns="0" rIns="0" bIns="0"/>
          <a:lstStyle/>
          <a:p>
            <a:pPr algn="just" defTabSz="913712">
              <a:defRPr/>
            </a:pPr>
            <a:r>
              <a:rPr lang="en-US" sz="3460" b="1" cap="all" dirty="0">
                <a:solidFill>
                  <a:srgbClr val="77D5DF"/>
                </a:solidFill>
                <a:latin typeface="Arial Narrow" charset="0"/>
                <a:ea typeface="Arial Narrow" charset="0"/>
                <a:cs typeface="Arial Narrow" charset="0"/>
              </a:rPr>
              <a:t>PRINCIPALES ACTIVIDADES DE INCIDENCIa del observatorio</a:t>
            </a:r>
          </a:p>
        </p:txBody>
      </p:sp>
      <p:sp>
        <p:nvSpPr>
          <p:cNvPr id="6" name="TextBox 5"/>
          <p:cNvSpPr txBox="1"/>
          <p:nvPr/>
        </p:nvSpPr>
        <p:spPr>
          <a:xfrm>
            <a:off x="815405" y="1549308"/>
            <a:ext cx="9576627" cy="4855688"/>
          </a:xfrm>
          <a:prstGeom prst="rect">
            <a:avLst/>
          </a:prstGeom>
          <a:noFill/>
        </p:spPr>
        <p:txBody>
          <a:bodyPr wrap="square" lIns="0" tIns="0" rIns="0" bIns="0">
            <a:spAutoFit/>
          </a:bodyPr>
          <a:lstStyle/>
          <a:p>
            <a:pPr marL="304175" indent="-304175" algn="just" defTabSz="913712">
              <a:lnSpc>
                <a:spcPct val="130000"/>
              </a:lnSpc>
              <a:spcAft>
                <a:spcPts val="1198"/>
              </a:spcAft>
              <a:buFont typeface="Arial" panose="020B0604020202020204" pitchFamily="34" charset="0"/>
              <a:buChar char="•"/>
              <a:defRPr/>
            </a:pPr>
            <a:r>
              <a:rPr lang="es-MX" sz="1663" dirty="0">
                <a:solidFill>
                  <a:schemeClr val="tx1">
                    <a:lumMod val="65000"/>
                    <a:lumOff val="35000"/>
                  </a:schemeClr>
                </a:solidFill>
                <a:latin typeface="Arial" panose="020B0604020202020204" pitchFamily="34" charset="0"/>
                <a:cs typeface="Arial" panose="020B0604020202020204" pitchFamily="34" charset="0"/>
              </a:rPr>
              <a:t>Fortalecimiento de las capacidades y conocimientos de TB a las personas integrantes del OSTB  y población en General </a:t>
            </a:r>
          </a:p>
          <a:p>
            <a:pPr marL="304175" indent="-304175" algn="just" defTabSz="913712">
              <a:lnSpc>
                <a:spcPct val="130000"/>
              </a:lnSpc>
              <a:spcAft>
                <a:spcPts val="1198"/>
              </a:spcAft>
              <a:buFont typeface="Arial" panose="020B0604020202020204" pitchFamily="34" charset="0"/>
              <a:buChar char="•"/>
              <a:defRPr/>
            </a:pPr>
            <a:r>
              <a:rPr lang="es-MX" sz="1663" dirty="0">
                <a:solidFill>
                  <a:schemeClr val="tx1">
                    <a:lumMod val="65000"/>
                    <a:lumOff val="35000"/>
                  </a:schemeClr>
                </a:solidFill>
                <a:latin typeface="Arial" panose="020B0604020202020204" pitchFamily="34" charset="0"/>
                <a:cs typeface="Arial" panose="020B0604020202020204" pitchFamily="34" charset="0"/>
              </a:rPr>
              <a:t>Recopilación documentación de políticas públicas sobre prevención, diagnóstico y tratamiento de tuberculosis para identificar y analizar las brechas de las políticas públicas sobre tuberculosis.</a:t>
            </a:r>
          </a:p>
          <a:p>
            <a:pPr marL="304175" indent="-304175" algn="just" defTabSz="913712">
              <a:lnSpc>
                <a:spcPct val="130000"/>
              </a:lnSpc>
              <a:spcAft>
                <a:spcPts val="1198"/>
              </a:spcAft>
              <a:buFont typeface="Arial" panose="020B0604020202020204" pitchFamily="34" charset="0"/>
              <a:buChar char="•"/>
              <a:defRPr/>
            </a:pPr>
            <a:r>
              <a:rPr lang="en-GB" sz="1663" dirty="0">
                <a:solidFill>
                  <a:schemeClr val="tx1">
                    <a:lumMod val="65000"/>
                    <a:lumOff val="35000"/>
                  </a:schemeClr>
                </a:solidFill>
                <a:latin typeface="Arial" panose="020B0604020202020204" pitchFamily="34" charset="0"/>
                <a:cs typeface="Arial" panose="020B0604020202020204" pitchFamily="34" charset="0"/>
              </a:rPr>
              <a:t>Busqueda y referencia del sintomatico respiratorio</a:t>
            </a:r>
          </a:p>
          <a:p>
            <a:pPr marL="304175" indent="-304175" algn="just" defTabSz="913712">
              <a:lnSpc>
                <a:spcPct val="130000"/>
              </a:lnSpc>
              <a:spcAft>
                <a:spcPts val="1198"/>
              </a:spcAft>
              <a:buFont typeface="Arial" panose="020B0604020202020204" pitchFamily="34" charset="0"/>
              <a:buChar char="•"/>
              <a:defRPr/>
            </a:pPr>
            <a:r>
              <a:rPr lang="en-GB" sz="1663" dirty="0">
                <a:solidFill>
                  <a:schemeClr val="tx1">
                    <a:lumMod val="65000"/>
                    <a:lumOff val="35000"/>
                  </a:schemeClr>
                </a:solidFill>
                <a:latin typeface="Arial" panose="020B0604020202020204" pitchFamily="34" charset="0"/>
                <a:cs typeface="Arial" panose="020B0604020202020204" pitchFamily="34" charset="0"/>
              </a:rPr>
              <a:t>Vigilancia y monitoreo comunitario para la mejora de atencion  en salud  en material de  TB </a:t>
            </a:r>
          </a:p>
          <a:p>
            <a:pPr marL="304175" indent="-304175" algn="just" defTabSz="913712">
              <a:lnSpc>
                <a:spcPct val="130000"/>
              </a:lnSpc>
              <a:spcAft>
                <a:spcPts val="1198"/>
              </a:spcAft>
              <a:buFont typeface="Arial" panose="020B0604020202020204" pitchFamily="34" charset="0"/>
              <a:buChar char="•"/>
              <a:defRPr/>
            </a:pPr>
            <a:r>
              <a:rPr lang="en-GB" sz="1663" dirty="0">
                <a:solidFill>
                  <a:schemeClr val="tx1">
                    <a:lumMod val="65000"/>
                    <a:lumOff val="35000"/>
                  </a:schemeClr>
                </a:solidFill>
                <a:latin typeface="Arial" panose="020B0604020202020204" pitchFamily="34" charset="0"/>
                <a:cs typeface="Arial" panose="020B0604020202020204" pitchFamily="34" charset="0"/>
              </a:rPr>
              <a:t>Reuniones bimensuales con el Unidad de TB de MINSAL para el seguimiento de casos de TB </a:t>
            </a:r>
          </a:p>
          <a:p>
            <a:pPr marL="304175" indent="-304175" algn="just" defTabSz="913712">
              <a:lnSpc>
                <a:spcPct val="130000"/>
              </a:lnSpc>
              <a:spcAft>
                <a:spcPts val="1198"/>
              </a:spcAft>
              <a:buFont typeface="Arial" panose="020B0604020202020204" pitchFamily="34" charset="0"/>
              <a:buChar char="•"/>
              <a:defRPr/>
            </a:pPr>
            <a:r>
              <a:rPr lang="en-GB" sz="1663" dirty="0" err="1">
                <a:solidFill>
                  <a:schemeClr val="tx1">
                    <a:lumMod val="65000"/>
                    <a:lumOff val="35000"/>
                  </a:schemeClr>
                </a:solidFill>
                <a:latin typeface="Arial" panose="020B0604020202020204" pitchFamily="34" charset="0"/>
                <a:cs typeface="Arial" panose="020B0604020202020204" pitchFamily="34" charset="0"/>
              </a:rPr>
              <a:t>Participacion</a:t>
            </a:r>
            <a:r>
              <a:rPr lang="en-GB" sz="1663" dirty="0">
                <a:solidFill>
                  <a:schemeClr val="tx1">
                    <a:lumMod val="65000"/>
                    <a:lumOff val="35000"/>
                  </a:schemeClr>
                </a:solidFill>
                <a:latin typeface="Arial" panose="020B0604020202020204" pitchFamily="34" charset="0"/>
                <a:cs typeface="Arial" panose="020B0604020202020204" pitchFamily="34" charset="0"/>
              </a:rPr>
              <a:t> en </a:t>
            </a:r>
            <a:r>
              <a:rPr lang="en-GB" sz="1663" dirty="0" err="1">
                <a:solidFill>
                  <a:schemeClr val="tx1">
                    <a:lumMod val="65000"/>
                    <a:lumOff val="35000"/>
                  </a:schemeClr>
                </a:solidFill>
                <a:latin typeface="Arial" panose="020B0604020202020204" pitchFamily="34" charset="0"/>
                <a:cs typeface="Arial" panose="020B0604020202020204" pitchFamily="34" charset="0"/>
              </a:rPr>
              <a:t>estrategica</a:t>
            </a:r>
            <a:r>
              <a:rPr lang="en-GB" sz="1663" dirty="0">
                <a:solidFill>
                  <a:schemeClr val="tx1">
                    <a:lumMod val="65000"/>
                    <a:lumOff val="35000"/>
                  </a:schemeClr>
                </a:solidFill>
                <a:latin typeface="Arial" panose="020B0604020202020204" pitchFamily="34" charset="0"/>
                <a:cs typeface="Arial" panose="020B0604020202020204" pitchFamily="34" charset="0"/>
              </a:rPr>
              <a:t> </a:t>
            </a:r>
          </a:p>
          <a:p>
            <a:pPr marL="304175" indent="-304175" algn="just" defTabSz="913712">
              <a:lnSpc>
                <a:spcPct val="130000"/>
              </a:lnSpc>
              <a:spcAft>
                <a:spcPts val="1198"/>
              </a:spcAft>
              <a:buFont typeface="Arial" panose="020B0604020202020204" pitchFamily="34" charset="0"/>
              <a:buChar char="•"/>
              <a:defRPr/>
            </a:pPr>
            <a:r>
              <a:rPr lang="en-GB" sz="1663" dirty="0" err="1">
                <a:solidFill>
                  <a:schemeClr val="tx1">
                    <a:lumMod val="65000"/>
                    <a:lumOff val="35000"/>
                  </a:schemeClr>
                </a:solidFill>
                <a:latin typeface="Arial" panose="020B0604020202020204" pitchFamily="34" charset="0"/>
                <a:cs typeface="Arial" panose="020B0604020202020204" pitchFamily="34" charset="0"/>
              </a:rPr>
              <a:t>Diplomado</a:t>
            </a:r>
            <a:r>
              <a:rPr lang="en-GB" sz="1663" dirty="0">
                <a:solidFill>
                  <a:schemeClr val="tx1">
                    <a:lumMod val="65000"/>
                    <a:lumOff val="35000"/>
                  </a:schemeClr>
                </a:solidFill>
                <a:latin typeface="Arial" panose="020B0604020202020204" pitchFamily="34" charset="0"/>
                <a:cs typeface="Arial" panose="020B0604020202020204" pitchFamily="34" charset="0"/>
              </a:rPr>
              <a:t> de Tb para de 18 Ong</a:t>
            </a:r>
          </a:p>
          <a:p>
            <a:pPr marL="304175" indent="-304175" algn="just" defTabSz="913712">
              <a:lnSpc>
                <a:spcPct val="130000"/>
              </a:lnSpc>
              <a:spcAft>
                <a:spcPts val="1198"/>
              </a:spcAft>
              <a:buFont typeface="Arial" panose="020B0604020202020204" pitchFamily="34" charset="0"/>
              <a:buChar char="•"/>
              <a:defRPr/>
            </a:pPr>
            <a:r>
              <a:rPr lang="en-GB" sz="1663" dirty="0">
                <a:solidFill>
                  <a:schemeClr val="tx1">
                    <a:lumMod val="65000"/>
                    <a:lumOff val="35000"/>
                  </a:schemeClr>
                </a:solidFill>
                <a:latin typeface="Arial" panose="020B0604020202020204" pitchFamily="34" charset="0"/>
                <a:cs typeface="Arial" panose="020B0604020202020204" pitchFamily="34" charset="0"/>
              </a:rPr>
              <a:t>Webinar </a:t>
            </a:r>
            <a:r>
              <a:rPr lang="en-GB" sz="1663" dirty="0" err="1">
                <a:solidFill>
                  <a:schemeClr val="tx1">
                    <a:lumMod val="65000"/>
                    <a:lumOff val="35000"/>
                  </a:schemeClr>
                </a:solidFill>
                <a:latin typeface="Arial" panose="020B0604020202020204" pitchFamily="34" charset="0"/>
                <a:cs typeface="Arial" panose="020B0604020202020204" pitchFamily="34" charset="0"/>
              </a:rPr>
              <a:t>especializados</a:t>
            </a:r>
            <a:r>
              <a:rPr lang="en-GB" sz="1663" dirty="0">
                <a:solidFill>
                  <a:schemeClr val="tx1">
                    <a:lumMod val="65000"/>
                    <a:lumOff val="35000"/>
                  </a:schemeClr>
                </a:solidFill>
                <a:latin typeface="Arial" panose="020B0604020202020204" pitchFamily="34" charset="0"/>
                <a:cs typeface="Arial" panose="020B0604020202020204" pitchFamily="34" charset="0"/>
              </a:rPr>
              <a:t> en material de Tb </a:t>
            </a:r>
          </a:p>
          <a:p>
            <a:pPr marL="304175" indent="-304175" algn="just" defTabSz="913712">
              <a:lnSpc>
                <a:spcPct val="130000"/>
              </a:lnSpc>
              <a:spcAft>
                <a:spcPts val="1198"/>
              </a:spcAft>
              <a:buFont typeface="Arial" panose="020B0604020202020204" pitchFamily="34" charset="0"/>
              <a:buChar char="•"/>
              <a:defRPr/>
            </a:pPr>
            <a:endParaRPr lang="en-GB" sz="1663"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740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a:solidFill>
                  <a:schemeClr val="accent1">
                    <a:lumMod val="75000"/>
                  </a:schemeClr>
                </a:solidFill>
              </a:rPr>
              <a:t>Seguimiento de acuerdos con Unidad de TB MINSAL</a:t>
            </a:r>
            <a:endParaRPr lang="es-SV" dirty="0">
              <a:solidFill>
                <a:schemeClr val="accent1">
                  <a:lumMod val="75000"/>
                </a:schemeClr>
              </a:solidFill>
            </a:endParaRPr>
          </a:p>
        </p:txBody>
      </p:sp>
      <p:sp>
        <p:nvSpPr>
          <p:cNvPr id="3" name="Marcador de contenido 2"/>
          <p:cNvSpPr>
            <a:spLocks noGrp="1"/>
          </p:cNvSpPr>
          <p:nvPr>
            <p:ph idx="1"/>
          </p:nvPr>
        </p:nvSpPr>
        <p:spPr/>
        <p:txBody>
          <a:bodyPr/>
          <a:lstStyle/>
          <a:p>
            <a:r>
              <a:rPr lang="es-PE" dirty="0"/>
              <a:t>Reuniones Bimensuales </a:t>
            </a:r>
          </a:p>
          <a:p>
            <a:r>
              <a:rPr lang="es-PE" dirty="0"/>
              <a:t>Fortalecmiento Técnico </a:t>
            </a:r>
          </a:p>
          <a:p>
            <a:r>
              <a:rPr lang="es-PE" dirty="0"/>
              <a:t>Reporte de sintomáticos respiratorio</a:t>
            </a:r>
          </a:p>
          <a:p>
            <a:r>
              <a:rPr lang="es-PE" dirty="0"/>
              <a:t>Seguimiento de casos</a:t>
            </a:r>
          </a:p>
          <a:p>
            <a:endParaRPr lang="es-SV" dirty="0"/>
          </a:p>
        </p:txBody>
      </p:sp>
    </p:spTree>
    <p:extLst>
      <p:ext uri="{BB962C8B-B14F-4D97-AF65-F5344CB8AC3E}">
        <p14:creationId xmlns:p14="http://schemas.microsoft.com/office/powerpoint/2010/main" val="348475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1127" y="1362806"/>
            <a:ext cx="3740255" cy="400110"/>
          </a:xfrm>
          <a:prstGeom prst="rect">
            <a:avLst/>
          </a:prstGeom>
        </p:spPr>
        <p:txBody>
          <a:bodyPr wrap="none">
            <a:spAutoFit/>
          </a:bodyPr>
          <a:lstStyle/>
          <a:p>
            <a:r>
              <a:rPr lang="es-MX" sz="2000" b="1" u="sng" dirty="0">
                <a:latin typeface="Whitney"/>
              </a:rPr>
              <a:t>OBJETIVOS DE LA REUNIÓN</a:t>
            </a:r>
            <a:endParaRPr lang="es-PE" sz="2000" b="1" u="sng" dirty="0"/>
          </a:p>
        </p:txBody>
      </p:sp>
      <p:sp>
        <p:nvSpPr>
          <p:cNvPr id="3" name="Rectángulo 2"/>
          <p:cNvSpPr/>
          <p:nvPr/>
        </p:nvSpPr>
        <p:spPr>
          <a:xfrm>
            <a:off x="591127" y="2170968"/>
            <a:ext cx="8715375" cy="1231106"/>
          </a:xfrm>
          <a:prstGeom prst="rect">
            <a:avLst/>
          </a:prstGeom>
        </p:spPr>
        <p:txBody>
          <a:bodyPr wrap="square">
            <a:spAutoFit/>
          </a:bodyPr>
          <a:lstStyle/>
          <a:p>
            <a:pPr algn="just">
              <a:spcBef>
                <a:spcPts val="600"/>
              </a:spcBef>
              <a:spcAft>
                <a:spcPts val="600"/>
              </a:spcAft>
            </a:pPr>
            <a:r>
              <a:rPr lang="es-PE" b="1" dirty="0">
                <a:solidFill>
                  <a:srgbClr val="000000"/>
                </a:solidFill>
                <a:latin typeface="Calibri" panose="020F0502020204030204" pitchFamily="34" charset="0"/>
                <a:ea typeface="Calibri" panose="020F0502020204030204" pitchFamily="34" charset="0"/>
              </a:rPr>
              <a:t>OBJETIVO GENERAL: </a:t>
            </a:r>
            <a:endParaRPr lang="es-SV" dirty="0">
              <a:solidFill>
                <a:srgbClr val="000000"/>
              </a:solidFill>
              <a:latin typeface="Calibri" panose="020F0502020204030204" pitchFamily="34" charset="0"/>
              <a:ea typeface="Calibri" panose="020F0502020204030204" pitchFamily="34" charset="0"/>
            </a:endParaRPr>
          </a:p>
          <a:p>
            <a:pPr algn="just">
              <a:spcBef>
                <a:spcPts val="600"/>
              </a:spcBef>
              <a:spcAft>
                <a:spcPts val="600"/>
              </a:spcAft>
            </a:pPr>
            <a:r>
              <a:rPr lang="es-PE" b="1" dirty="0">
                <a:solidFill>
                  <a:srgbClr val="000000"/>
                </a:solidFill>
                <a:latin typeface="Calibri" panose="020F0502020204030204" pitchFamily="34" charset="0"/>
                <a:ea typeface="Calibri" panose="020F0502020204030204" pitchFamily="34" charset="0"/>
              </a:rPr>
              <a:t>Socialización de los avances del OSTB EL SALVADOR.</a:t>
            </a:r>
            <a:endParaRPr lang="es-SV" dirty="0">
              <a:solidFill>
                <a:srgbClr val="000000"/>
              </a:solidFill>
              <a:latin typeface="Calibri" panose="020F0502020204030204" pitchFamily="34" charset="0"/>
              <a:ea typeface="Calibri" panose="020F0502020204030204" pitchFamily="34" charset="0"/>
            </a:endParaRPr>
          </a:p>
          <a:p>
            <a:pPr algn="just">
              <a:spcBef>
                <a:spcPts val="600"/>
              </a:spcBef>
              <a:spcAft>
                <a:spcPts val="600"/>
              </a:spcAft>
            </a:pPr>
            <a:endParaRPr lang="es-SV"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18427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2562" y="1325529"/>
            <a:ext cx="9219784" cy="645353"/>
          </a:xfrm>
          <a:prstGeom prst="rect">
            <a:avLst/>
          </a:prstGeom>
          <a:noFill/>
        </p:spPr>
        <p:txBody>
          <a:bodyPr lIns="0" tIns="0" rIns="0" bIns="0"/>
          <a:lstStyle/>
          <a:p>
            <a:pPr defTabSz="913712">
              <a:defRPr/>
            </a:pPr>
            <a:r>
              <a:rPr lang="en-US" sz="3460" b="1" cap="all" dirty="0">
                <a:solidFill>
                  <a:srgbClr val="77D5DF"/>
                </a:solidFill>
                <a:latin typeface="Arial Narrow" charset="0"/>
                <a:ea typeface="Arial Narrow" charset="0"/>
                <a:cs typeface="Arial Narrow" charset="0"/>
              </a:rPr>
              <a:t>ESPACIOS DE COMUNICACIÓN</a:t>
            </a:r>
          </a:p>
        </p:txBody>
      </p:sp>
      <p:sp>
        <p:nvSpPr>
          <p:cNvPr id="6" name="TextBox 5"/>
          <p:cNvSpPr txBox="1"/>
          <p:nvPr/>
        </p:nvSpPr>
        <p:spPr>
          <a:xfrm>
            <a:off x="907298" y="2087067"/>
            <a:ext cx="9531370" cy="2722540"/>
          </a:xfrm>
          <a:prstGeom prst="rect">
            <a:avLst/>
          </a:prstGeom>
          <a:noFill/>
        </p:spPr>
        <p:txBody>
          <a:bodyPr lIns="0" tIns="0" rIns="0" bIns="0">
            <a:spAutoFit/>
          </a:bodyPr>
          <a:lstStyle/>
          <a:p>
            <a:pPr marL="304175" indent="-304175" defTabSz="913712">
              <a:lnSpc>
                <a:spcPct val="130000"/>
              </a:lnSpc>
              <a:spcAft>
                <a:spcPts val="1597"/>
              </a:spcAft>
              <a:buFont typeface="Arial" panose="020B0604020202020204" pitchFamily="34" charset="0"/>
              <a:buChar char="•"/>
              <a:defRPr/>
            </a:pPr>
            <a:r>
              <a:rPr lang="en-GB" sz="1863" dirty="0">
                <a:solidFill>
                  <a:schemeClr val="tx1">
                    <a:lumMod val="65000"/>
                    <a:lumOff val="35000"/>
                  </a:schemeClr>
                </a:solidFill>
                <a:latin typeface="Arial" panose="020B0604020202020204" pitchFamily="34" charset="0"/>
                <a:cs typeface="Arial" panose="020B0604020202020204" pitchFamily="34" charset="0"/>
              </a:rPr>
              <a:t>Facebook:</a:t>
            </a:r>
            <a:r>
              <a:rPr lang="es-SV" sz="1863" dirty="0">
                <a:solidFill>
                  <a:schemeClr val="tx1">
                    <a:lumMod val="65000"/>
                    <a:lumOff val="35000"/>
                  </a:schemeClr>
                </a:solidFill>
                <a:latin typeface="Arial" panose="020B0604020202020204" pitchFamily="34" charset="0"/>
                <a:cs typeface="Arial" panose="020B0604020202020204" pitchFamily="34" charset="0"/>
                <a:hlinkClick r:id="rId2"/>
              </a:rPr>
              <a:t> Observa TB El Salvador. </a:t>
            </a:r>
            <a:endParaRPr lang="en-GB" sz="1863" dirty="0">
              <a:solidFill>
                <a:schemeClr val="tx1">
                  <a:lumMod val="65000"/>
                  <a:lumOff val="35000"/>
                </a:schemeClr>
              </a:solidFill>
              <a:latin typeface="Arial" panose="020B0604020202020204" pitchFamily="34" charset="0"/>
              <a:cs typeface="Arial" panose="020B0604020202020204" pitchFamily="34" charset="0"/>
            </a:endParaRPr>
          </a:p>
          <a:p>
            <a:pPr marL="304175" indent="-304175" defTabSz="913712">
              <a:lnSpc>
                <a:spcPct val="130000"/>
              </a:lnSpc>
              <a:spcAft>
                <a:spcPts val="1597"/>
              </a:spcAft>
              <a:buFont typeface="Arial" panose="020B0604020202020204" pitchFamily="34" charset="0"/>
              <a:buChar char="•"/>
              <a:defRPr/>
            </a:pPr>
            <a:r>
              <a:rPr lang="en-GB" sz="1863" dirty="0">
                <a:solidFill>
                  <a:schemeClr val="tx1">
                    <a:lumMod val="65000"/>
                    <a:lumOff val="35000"/>
                  </a:schemeClr>
                </a:solidFill>
                <a:latin typeface="Arial" panose="020B0604020202020204" pitchFamily="34" charset="0"/>
                <a:cs typeface="Arial" panose="020B0604020202020204" pitchFamily="34" charset="0"/>
              </a:rPr>
              <a:t>Twitter: @ObservaTB_SV</a:t>
            </a:r>
          </a:p>
          <a:p>
            <a:pPr marL="304175" indent="-304175" defTabSz="913712">
              <a:lnSpc>
                <a:spcPct val="130000"/>
              </a:lnSpc>
              <a:spcAft>
                <a:spcPts val="1597"/>
              </a:spcAft>
              <a:buFont typeface="Arial" panose="020B0604020202020204" pitchFamily="34" charset="0"/>
              <a:buChar char="•"/>
              <a:defRPr/>
            </a:pPr>
            <a:r>
              <a:rPr lang="en-GB" sz="1863" dirty="0">
                <a:solidFill>
                  <a:schemeClr val="tx1">
                    <a:lumMod val="65000"/>
                    <a:lumOff val="35000"/>
                  </a:schemeClr>
                </a:solidFill>
                <a:latin typeface="Arial" panose="020B0604020202020204" pitchFamily="34" charset="0"/>
                <a:cs typeface="Arial" panose="020B0604020202020204" pitchFamily="34" charset="0"/>
              </a:rPr>
              <a:t>Instagram: observatbsv</a:t>
            </a:r>
          </a:p>
          <a:p>
            <a:pPr marL="304175" indent="-304175" defTabSz="913712">
              <a:lnSpc>
                <a:spcPct val="130000"/>
              </a:lnSpc>
              <a:spcAft>
                <a:spcPts val="1863"/>
              </a:spcAft>
              <a:buFont typeface="Arial" panose="020B0604020202020204" pitchFamily="34" charset="0"/>
              <a:buChar char="•"/>
              <a:defRPr/>
            </a:pPr>
            <a:endParaRPr lang="en-GB" sz="1863" dirty="0">
              <a:solidFill>
                <a:schemeClr val="tx1">
                  <a:lumMod val="65000"/>
                  <a:lumOff val="35000"/>
                </a:schemeClr>
              </a:solidFill>
              <a:latin typeface="Arial" panose="020B0604020202020204" pitchFamily="34" charset="0"/>
              <a:cs typeface="Arial" panose="020B0604020202020204" pitchFamily="34" charset="0"/>
            </a:endParaRPr>
          </a:p>
          <a:p>
            <a:pPr marL="304175" indent="-304175" defTabSz="913712">
              <a:lnSpc>
                <a:spcPct val="130000"/>
              </a:lnSpc>
              <a:spcAft>
                <a:spcPts val="1863"/>
              </a:spcAft>
              <a:buFont typeface="Arial" panose="020B0604020202020204" pitchFamily="34" charset="0"/>
              <a:buChar char="•"/>
              <a:defRPr/>
            </a:pPr>
            <a:endParaRPr lang="en-GB" sz="1863"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3318" name="Imagen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175" y="1209345"/>
            <a:ext cx="4733998" cy="238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n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6175" y="3815050"/>
            <a:ext cx="4733998" cy="216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n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068" y="3726327"/>
            <a:ext cx="3954505" cy="222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859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6840" y="1325529"/>
            <a:ext cx="9219784" cy="645353"/>
          </a:xfrm>
          <a:prstGeom prst="rect">
            <a:avLst/>
          </a:prstGeom>
          <a:noFill/>
        </p:spPr>
        <p:txBody>
          <a:bodyPr lIns="0" tIns="0" rIns="0" bIns="0"/>
          <a:lstStyle/>
          <a:p>
            <a:pPr defTabSz="913712">
              <a:defRPr/>
            </a:pPr>
            <a:r>
              <a:rPr lang="en-US" sz="3460" b="1" cap="all" dirty="0">
                <a:solidFill>
                  <a:srgbClr val="77D5DF"/>
                </a:solidFill>
                <a:latin typeface="Arial Narrow" charset="0"/>
                <a:ea typeface="Arial Narrow" charset="0"/>
                <a:cs typeface="Arial Narrow" charset="0"/>
              </a:rPr>
              <a:t>PRÓXIMOS PASOS DEL OBSERVATORIO</a:t>
            </a:r>
          </a:p>
        </p:txBody>
      </p:sp>
      <p:sp>
        <p:nvSpPr>
          <p:cNvPr id="6" name="TextBox 5"/>
          <p:cNvSpPr txBox="1"/>
          <p:nvPr/>
        </p:nvSpPr>
        <p:spPr>
          <a:xfrm>
            <a:off x="1329787" y="2244445"/>
            <a:ext cx="9531370" cy="2221634"/>
          </a:xfrm>
          <a:prstGeom prst="rect">
            <a:avLst/>
          </a:prstGeom>
          <a:noFill/>
        </p:spPr>
        <p:txBody>
          <a:bodyPr lIns="0" tIns="0" rIns="0" bIns="0">
            <a:spAutoFit/>
          </a:bodyPr>
          <a:lstStyle/>
          <a:p>
            <a:pPr marL="304175" indent="-304175" defTabSz="913712">
              <a:lnSpc>
                <a:spcPct val="130000"/>
              </a:lnSpc>
              <a:spcAft>
                <a:spcPts val="1863"/>
              </a:spcAft>
              <a:buFont typeface="Arial" panose="020B0604020202020204" pitchFamily="34" charset="0"/>
              <a:buChar char="•"/>
              <a:defRPr/>
            </a:pPr>
            <a:r>
              <a:rPr lang="en-GB" sz="1863" b="1" dirty="0" err="1">
                <a:solidFill>
                  <a:schemeClr val="tx1">
                    <a:lumMod val="65000"/>
                    <a:lumOff val="35000"/>
                  </a:schemeClr>
                </a:solidFill>
                <a:latin typeface="Arial" panose="020B0604020202020204" pitchFamily="34" charset="0"/>
                <a:cs typeface="Arial" panose="020B0604020202020204" pitchFamily="34" charset="0"/>
              </a:rPr>
              <a:t>Próximas</a:t>
            </a:r>
            <a:r>
              <a:rPr lang="en-GB" sz="1863" b="1" dirty="0">
                <a:solidFill>
                  <a:schemeClr val="tx1">
                    <a:lumMod val="65000"/>
                    <a:lumOff val="35000"/>
                  </a:schemeClr>
                </a:solidFill>
                <a:latin typeface="Arial" panose="020B0604020202020204" pitchFamily="34" charset="0"/>
                <a:cs typeface="Arial" panose="020B0604020202020204" pitchFamily="34" charset="0"/>
              </a:rPr>
              <a:t> actividades :</a:t>
            </a:r>
          </a:p>
          <a:p>
            <a:pPr marL="304175" indent="-304175" defTabSz="913712">
              <a:lnSpc>
                <a:spcPct val="130000"/>
              </a:lnSpc>
              <a:spcAft>
                <a:spcPts val="1863"/>
              </a:spcAft>
              <a:buFont typeface="Arial" panose="020B0604020202020204" pitchFamily="34" charset="0"/>
              <a:buChar char="•"/>
              <a:defRPr/>
            </a:pPr>
            <a:r>
              <a:rPr lang="en-GB" sz="1863" dirty="0">
                <a:solidFill>
                  <a:schemeClr val="tx1">
                    <a:lumMod val="65000"/>
                    <a:lumOff val="35000"/>
                  </a:schemeClr>
                </a:solidFill>
                <a:latin typeface="Arial" panose="020B0604020202020204" pitchFamily="34" charset="0"/>
                <a:cs typeface="Arial" panose="020B0604020202020204" pitchFamily="34" charset="0"/>
              </a:rPr>
              <a:t>Diplomado de conocimientos generales de la Tb para las OSC del OSTB</a:t>
            </a:r>
          </a:p>
          <a:p>
            <a:pPr marL="304175" indent="-304175" defTabSz="913712">
              <a:lnSpc>
                <a:spcPct val="130000"/>
              </a:lnSpc>
              <a:spcAft>
                <a:spcPts val="1863"/>
              </a:spcAft>
              <a:buFont typeface="Arial" panose="020B0604020202020204" pitchFamily="34" charset="0"/>
              <a:buChar char="•"/>
              <a:defRPr/>
            </a:pPr>
            <a:r>
              <a:rPr lang="en-GB" sz="1863" dirty="0">
                <a:solidFill>
                  <a:schemeClr val="tx1">
                    <a:lumMod val="65000"/>
                    <a:lumOff val="35000"/>
                  </a:schemeClr>
                </a:solidFill>
                <a:latin typeface="Arial" panose="020B0604020202020204" pitchFamily="34" charset="0"/>
                <a:cs typeface="Arial" panose="020B0604020202020204" pitchFamily="34" charset="0"/>
              </a:rPr>
              <a:t>Monitoreo comunitario</a:t>
            </a:r>
          </a:p>
          <a:p>
            <a:pPr marL="304175" indent="-304175" defTabSz="913712">
              <a:lnSpc>
                <a:spcPct val="130000"/>
              </a:lnSpc>
              <a:spcAft>
                <a:spcPts val="1863"/>
              </a:spcAft>
              <a:buFont typeface="Arial" panose="020B0604020202020204" pitchFamily="34" charset="0"/>
              <a:buChar char="•"/>
              <a:defRPr/>
            </a:pPr>
            <a:r>
              <a:rPr lang="en-GB" sz="1863" dirty="0">
                <a:solidFill>
                  <a:schemeClr val="tx1">
                    <a:lumMod val="65000"/>
                    <a:lumOff val="35000"/>
                  </a:schemeClr>
                </a:solidFill>
                <a:latin typeface="Arial" panose="020B0604020202020204" pitchFamily="34" charset="0"/>
                <a:cs typeface="Arial" panose="020B0604020202020204" pitchFamily="34" charset="0"/>
              </a:rPr>
              <a:t>Búsqueda de sintomáticos respiratorios, seguimiento de casos de TB  </a:t>
            </a:r>
          </a:p>
        </p:txBody>
      </p:sp>
      <p:pic>
        <p:nvPicPr>
          <p:cNvPr id="14342" name="Imagen 7"/>
          <p:cNvPicPr>
            <a:picLocks noChangeAspect="1" noChangeArrowheads="1"/>
          </p:cNvPicPr>
          <p:nvPr/>
        </p:nvPicPr>
        <p:blipFill>
          <a:blip r:embed="rId2" cstate="print">
            <a:extLst>
              <a:ext uri="{28A0092B-C50C-407E-A947-70E740481C1C}">
                <a14:useLocalDpi xmlns:a14="http://schemas.microsoft.com/office/drawing/2010/main" val="0"/>
              </a:ext>
            </a:extLst>
          </a:blip>
          <a:srcRect l="8676" t="24413" r="12799" b="24686"/>
          <a:stretch>
            <a:fillRect/>
          </a:stretch>
        </p:blipFill>
        <p:spPr bwMode="auto">
          <a:xfrm>
            <a:off x="7100196" y="5114047"/>
            <a:ext cx="3635525" cy="11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06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38778" y="3782620"/>
            <a:ext cx="10112991" cy="707886"/>
          </a:xfrm>
          <a:prstGeom prst="rect">
            <a:avLst/>
          </a:prstGeom>
          <a:noFill/>
        </p:spPr>
        <p:txBody>
          <a:bodyPr wrap="square" rtlCol="0">
            <a:spAutoFit/>
          </a:bodyPr>
          <a:lstStyle/>
          <a:p>
            <a:pPr algn="just"/>
            <a:r>
              <a:rPr lang="es-PE" sz="2000" dirty="0"/>
              <a:t>Indicador 2: Número de personas afectadas por TB que durante el tratamiento recibieron apoyo por voluntarios comunitarios u organizaciones de la sociedad civil</a:t>
            </a:r>
          </a:p>
        </p:txBody>
      </p:sp>
      <p:sp>
        <p:nvSpPr>
          <p:cNvPr id="3" name="CuadroTexto 2"/>
          <p:cNvSpPr txBox="1"/>
          <p:nvPr/>
        </p:nvSpPr>
        <p:spPr>
          <a:xfrm>
            <a:off x="1238777" y="2280397"/>
            <a:ext cx="10112991" cy="1015663"/>
          </a:xfrm>
          <a:prstGeom prst="rect">
            <a:avLst/>
          </a:prstGeom>
          <a:noFill/>
        </p:spPr>
        <p:txBody>
          <a:bodyPr wrap="square" rtlCol="0">
            <a:spAutoFit/>
          </a:bodyPr>
          <a:lstStyle/>
          <a:p>
            <a:pPr algn="just"/>
            <a:r>
              <a:rPr lang="es-PE" sz="2000" dirty="0"/>
              <a:t>Indicador 1: Número de casos (todas las formas de tuberculosis) derivados por voluntarios de la comunidad y organizaciones de la sociedad civil, a un establecimiento sanitario para el diagnóstico </a:t>
            </a:r>
          </a:p>
        </p:txBody>
      </p:sp>
      <p:sp>
        <p:nvSpPr>
          <p:cNvPr id="4" name="CuadroTexto 3"/>
          <p:cNvSpPr txBox="1"/>
          <p:nvPr/>
        </p:nvSpPr>
        <p:spPr>
          <a:xfrm>
            <a:off x="1618351" y="1056342"/>
            <a:ext cx="8937523" cy="523220"/>
          </a:xfrm>
          <a:prstGeom prst="rect">
            <a:avLst/>
          </a:prstGeom>
          <a:noFill/>
        </p:spPr>
        <p:txBody>
          <a:bodyPr wrap="square" rtlCol="0">
            <a:spAutoFit/>
          </a:bodyPr>
          <a:lstStyle/>
          <a:p>
            <a:pPr algn="ctr"/>
            <a:r>
              <a:rPr lang="es-PE" sz="2800" b="1" dirty="0">
                <a:solidFill>
                  <a:srgbClr val="280064"/>
                </a:solidFill>
              </a:rPr>
              <a:t>INDICADORES DEL PROYECTO OBSERVA TB</a:t>
            </a:r>
          </a:p>
        </p:txBody>
      </p:sp>
    </p:spTree>
    <p:extLst>
      <p:ext uri="{BB962C8B-B14F-4D97-AF65-F5344CB8AC3E}">
        <p14:creationId xmlns:p14="http://schemas.microsoft.com/office/powerpoint/2010/main" val="2926676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61453" y="1583871"/>
            <a:ext cx="2530929" cy="400110"/>
          </a:xfrm>
          <a:prstGeom prst="rect">
            <a:avLst/>
          </a:prstGeom>
          <a:noFill/>
          <a:ln>
            <a:noFill/>
          </a:ln>
        </p:spPr>
        <p:txBody>
          <a:bodyPr wrap="square" rtlCol="0">
            <a:spAutoFit/>
          </a:bodyPr>
          <a:lstStyle/>
          <a:p>
            <a:pPr algn="ctr"/>
            <a:r>
              <a:rPr lang="es-PE" sz="2000" b="1" dirty="0"/>
              <a:t>LÍNEA DE BASE</a:t>
            </a:r>
          </a:p>
        </p:txBody>
      </p:sp>
      <p:sp>
        <p:nvSpPr>
          <p:cNvPr id="3" name="Rectángulo 2"/>
          <p:cNvSpPr/>
          <p:nvPr/>
        </p:nvSpPr>
        <p:spPr>
          <a:xfrm>
            <a:off x="1681837" y="1257300"/>
            <a:ext cx="2890163" cy="106135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CuadroTexto 3"/>
          <p:cNvSpPr txBox="1"/>
          <p:nvPr/>
        </p:nvSpPr>
        <p:spPr>
          <a:xfrm>
            <a:off x="5486400" y="1322261"/>
            <a:ext cx="5388429" cy="923330"/>
          </a:xfrm>
          <a:prstGeom prst="rect">
            <a:avLst/>
          </a:prstGeom>
          <a:noFill/>
        </p:spPr>
        <p:txBody>
          <a:bodyPr wrap="square" rtlCol="0">
            <a:spAutoFit/>
          </a:bodyPr>
          <a:lstStyle/>
          <a:p>
            <a:pPr algn="just"/>
            <a:r>
              <a:rPr lang="es-PE" dirty="0"/>
              <a:t>Encuesta para recopilación de información del periodo julio 20219 y marzo 2020</a:t>
            </a:r>
          </a:p>
          <a:p>
            <a:pPr algn="just"/>
            <a:r>
              <a:rPr lang="es-PE" dirty="0"/>
              <a:t>Participación de 14 OSC</a:t>
            </a:r>
          </a:p>
        </p:txBody>
      </p:sp>
      <p:sp>
        <p:nvSpPr>
          <p:cNvPr id="5" name="CuadroTexto 4"/>
          <p:cNvSpPr txBox="1"/>
          <p:nvPr/>
        </p:nvSpPr>
        <p:spPr>
          <a:xfrm>
            <a:off x="1681837" y="3581396"/>
            <a:ext cx="2890163" cy="1323439"/>
          </a:xfrm>
          <a:prstGeom prst="rect">
            <a:avLst/>
          </a:prstGeom>
          <a:noFill/>
          <a:ln>
            <a:noFill/>
          </a:ln>
        </p:spPr>
        <p:txBody>
          <a:bodyPr wrap="square" rtlCol="0">
            <a:spAutoFit/>
          </a:bodyPr>
          <a:lstStyle/>
          <a:p>
            <a:pPr algn="ctr"/>
            <a:r>
              <a:rPr lang="es-PE" sz="2000" b="1" dirty="0"/>
              <a:t>RECOPILACIÓN DE INFORMACIÓN DE MESES POSTERIORES A LINEA DE BASE </a:t>
            </a:r>
          </a:p>
        </p:txBody>
      </p:sp>
      <p:sp>
        <p:nvSpPr>
          <p:cNvPr id="6" name="Rectángulo 5"/>
          <p:cNvSpPr/>
          <p:nvPr/>
        </p:nvSpPr>
        <p:spPr>
          <a:xfrm>
            <a:off x="1681837" y="3254825"/>
            <a:ext cx="2890163" cy="1905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CuadroTexto 6"/>
          <p:cNvSpPr txBox="1"/>
          <p:nvPr/>
        </p:nvSpPr>
        <p:spPr>
          <a:xfrm>
            <a:off x="5486400" y="3607160"/>
            <a:ext cx="5388429" cy="1200329"/>
          </a:xfrm>
          <a:prstGeom prst="rect">
            <a:avLst/>
          </a:prstGeom>
          <a:noFill/>
        </p:spPr>
        <p:txBody>
          <a:bodyPr wrap="square" rtlCol="0">
            <a:spAutoFit/>
          </a:bodyPr>
          <a:lstStyle/>
          <a:p>
            <a:pPr algn="just"/>
            <a:r>
              <a:rPr lang="es-PE" dirty="0"/>
              <a:t>Dirigido a OSC que reportaron tener actividades de derivación de casos y apoyos realizados a </a:t>
            </a:r>
            <a:r>
              <a:rPr lang="es-PE" dirty="0" err="1"/>
              <a:t>PATs</a:t>
            </a:r>
            <a:r>
              <a:rPr lang="es-PE" dirty="0"/>
              <a:t> durante el tratamiento y que reportan tener medios de verificación </a:t>
            </a:r>
          </a:p>
        </p:txBody>
      </p:sp>
      <p:sp>
        <p:nvSpPr>
          <p:cNvPr id="8" name="CuadroTexto 7"/>
          <p:cNvSpPr txBox="1"/>
          <p:nvPr/>
        </p:nvSpPr>
        <p:spPr>
          <a:xfrm>
            <a:off x="898065" y="1522316"/>
            <a:ext cx="783772" cy="461665"/>
          </a:xfrm>
          <a:prstGeom prst="rect">
            <a:avLst/>
          </a:prstGeom>
          <a:noFill/>
        </p:spPr>
        <p:txBody>
          <a:bodyPr wrap="square" rtlCol="0">
            <a:spAutoFit/>
          </a:bodyPr>
          <a:lstStyle/>
          <a:p>
            <a:pPr algn="ctr"/>
            <a:r>
              <a:rPr lang="es-PE" sz="2400" b="1" dirty="0">
                <a:solidFill>
                  <a:srgbClr val="280064"/>
                </a:solidFill>
              </a:rPr>
              <a:t>1</a:t>
            </a:r>
          </a:p>
        </p:txBody>
      </p:sp>
      <p:sp>
        <p:nvSpPr>
          <p:cNvPr id="9" name="CuadroTexto 8"/>
          <p:cNvSpPr txBox="1"/>
          <p:nvPr/>
        </p:nvSpPr>
        <p:spPr>
          <a:xfrm>
            <a:off x="898065" y="4012282"/>
            <a:ext cx="783772" cy="461665"/>
          </a:xfrm>
          <a:prstGeom prst="rect">
            <a:avLst/>
          </a:prstGeom>
          <a:noFill/>
        </p:spPr>
        <p:txBody>
          <a:bodyPr wrap="square" rtlCol="0">
            <a:spAutoFit/>
          </a:bodyPr>
          <a:lstStyle/>
          <a:p>
            <a:pPr algn="ctr"/>
            <a:r>
              <a:rPr lang="es-PE" sz="2400" b="1" dirty="0">
                <a:solidFill>
                  <a:srgbClr val="280064"/>
                </a:solidFill>
              </a:rPr>
              <a:t>2</a:t>
            </a:r>
          </a:p>
        </p:txBody>
      </p:sp>
    </p:spTree>
    <p:extLst>
      <p:ext uri="{BB962C8B-B14F-4D97-AF65-F5344CB8AC3E}">
        <p14:creationId xmlns:p14="http://schemas.microsoft.com/office/powerpoint/2010/main" val="2161002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7829" y="1214211"/>
            <a:ext cx="11011988" cy="536212"/>
          </a:xfrm>
        </p:spPr>
        <p:txBody>
          <a:bodyPr>
            <a:noAutofit/>
          </a:bodyPr>
          <a:lstStyle/>
          <a:p>
            <a:pPr algn="just"/>
            <a:r>
              <a:rPr lang="es-MX" sz="2400" b="1" dirty="0"/>
              <a:t>El objetivo general del levantamiento de la línea de base es contar con información que permita establecer las metas para los indicadores del ENGAGE-TB en cada país.</a:t>
            </a:r>
            <a:br>
              <a:rPr lang="es-MX" sz="2400" b="1" dirty="0"/>
            </a:br>
            <a:endParaRPr lang="es-SV" sz="2400" b="1" dirty="0"/>
          </a:p>
        </p:txBody>
      </p:sp>
      <p:sp>
        <p:nvSpPr>
          <p:cNvPr id="3" name="Marcador de contenido 2"/>
          <p:cNvSpPr>
            <a:spLocks noGrp="1"/>
          </p:cNvSpPr>
          <p:nvPr>
            <p:ph idx="1"/>
          </p:nvPr>
        </p:nvSpPr>
        <p:spPr>
          <a:xfrm>
            <a:off x="838200" y="2163853"/>
            <a:ext cx="10515600" cy="4351338"/>
          </a:xfrm>
        </p:spPr>
        <p:txBody>
          <a:bodyPr>
            <a:normAutofit/>
          </a:bodyPr>
          <a:lstStyle/>
          <a:p>
            <a:r>
              <a:rPr lang="es-MX" sz="2400" dirty="0"/>
              <a:t>Lo objetivos específicos son:</a:t>
            </a:r>
          </a:p>
          <a:p>
            <a:r>
              <a:rPr lang="es-MX" sz="2400" dirty="0"/>
              <a:t>Identificar a las </a:t>
            </a:r>
            <a:r>
              <a:rPr lang="es-MX" sz="2400" dirty="0" err="1"/>
              <a:t>OSCs</a:t>
            </a:r>
            <a:r>
              <a:rPr lang="es-MX" sz="2400" dirty="0"/>
              <a:t> que derivan y apoyan a los pacientes con tuberculosis.</a:t>
            </a:r>
          </a:p>
          <a:p>
            <a:r>
              <a:rPr lang="es-MX" sz="2400" dirty="0"/>
              <a:t>Identificar áreas geográficas en las que las </a:t>
            </a:r>
            <a:r>
              <a:rPr lang="es-MX" sz="2400" dirty="0" err="1"/>
              <a:t>OSCs</a:t>
            </a:r>
            <a:r>
              <a:rPr lang="es-MX" sz="2400" dirty="0"/>
              <a:t> están trabajando.</a:t>
            </a:r>
          </a:p>
          <a:p>
            <a:r>
              <a:rPr lang="es-MX" sz="2400" dirty="0"/>
              <a:t>Conocer el número de casos derivados por las </a:t>
            </a:r>
            <a:r>
              <a:rPr lang="es-MX" sz="2400" dirty="0" err="1"/>
              <a:t>OSCs</a:t>
            </a:r>
            <a:r>
              <a:rPr lang="es-MX" sz="2400" dirty="0"/>
              <a:t> para diagnósticos.</a:t>
            </a:r>
          </a:p>
          <a:p>
            <a:r>
              <a:rPr lang="es-MX" sz="2400" dirty="0"/>
              <a:t>Conocer el número de nuevos pacientes y apoyos provistos por las </a:t>
            </a:r>
            <a:r>
              <a:rPr lang="es-MX" sz="2400" dirty="0" err="1"/>
              <a:t>OSCs</a:t>
            </a:r>
            <a:r>
              <a:rPr lang="es-MX" sz="2400" dirty="0"/>
              <a:t> durante el tratamiento.</a:t>
            </a:r>
          </a:p>
          <a:p>
            <a:r>
              <a:rPr lang="es-MX" sz="2400" dirty="0"/>
              <a:t>Establecer las metas para los indicadores del proyecto.</a:t>
            </a:r>
          </a:p>
          <a:p>
            <a:endParaRPr lang="es-SV" sz="2400" dirty="0"/>
          </a:p>
        </p:txBody>
      </p:sp>
    </p:spTree>
    <p:extLst>
      <p:ext uri="{BB962C8B-B14F-4D97-AF65-F5344CB8AC3E}">
        <p14:creationId xmlns:p14="http://schemas.microsoft.com/office/powerpoint/2010/main" val="3162183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67088"/>
            <a:ext cx="10515600" cy="4351338"/>
          </a:xfrm>
        </p:spPr>
        <p:txBody>
          <a:bodyPr/>
          <a:lstStyle/>
          <a:p>
            <a:pPr marL="0" indent="0">
              <a:buNone/>
            </a:pPr>
            <a:r>
              <a:rPr lang="es-ES" b="1" dirty="0"/>
              <a:t>Instrumentos utilizados en cada etapa del proceso de línea de base</a:t>
            </a:r>
            <a:endParaRPr lang="es-SV" b="1" dirty="0"/>
          </a:p>
          <a:p>
            <a:pPr lvl="0"/>
            <a:r>
              <a:rPr lang="es-ES" dirty="0"/>
              <a:t>Cuestionario en formato de procesador de texto (ver anexo 1).</a:t>
            </a:r>
            <a:endParaRPr lang="es-SV" dirty="0"/>
          </a:p>
          <a:p>
            <a:pPr lvl="0"/>
            <a:r>
              <a:rPr lang="es-ES" dirty="0"/>
              <a:t>Cuestionario en formato de formulario en línea.</a:t>
            </a:r>
            <a:endParaRPr lang="es-SV" dirty="0"/>
          </a:p>
          <a:p>
            <a:endParaRPr lang="es-SV" dirty="0"/>
          </a:p>
        </p:txBody>
      </p:sp>
      <p:pic>
        <p:nvPicPr>
          <p:cNvPr id="4" name="Imagen 3"/>
          <p:cNvPicPr>
            <a:picLocks noChangeAspect="1"/>
          </p:cNvPicPr>
          <p:nvPr/>
        </p:nvPicPr>
        <p:blipFill rotWithShape="1">
          <a:blip r:embed="rId2"/>
          <a:srcRect l="24834" t="26696" r="22960" b="7589"/>
          <a:stretch/>
        </p:blipFill>
        <p:spPr>
          <a:xfrm>
            <a:off x="-13724" y="2534194"/>
            <a:ext cx="6109724" cy="4323806"/>
          </a:xfrm>
          <a:prstGeom prst="rect">
            <a:avLst/>
          </a:prstGeom>
        </p:spPr>
      </p:pic>
      <p:pic>
        <p:nvPicPr>
          <p:cNvPr id="5" name="Imagen 4"/>
          <p:cNvPicPr>
            <a:picLocks noChangeAspect="1"/>
          </p:cNvPicPr>
          <p:nvPr/>
        </p:nvPicPr>
        <p:blipFill rotWithShape="1">
          <a:blip r:embed="rId3"/>
          <a:srcRect l="30958" t="30511" r="29084" b="8839"/>
          <a:stretch/>
        </p:blipFill>
        <p:spPr>
          <a:xfrm>
            <a:off x="6536039" y="2326342"/>
            <a:ext cx="5199018" cy="4436760"/>
          </a:xfrm>
          <a:prstGeom prst="rect">
            <a:avLst/>
          </a:prstGeom>
        </p:spPr>
      </p:pic>
    </p:spTree>
    <p:extLst>
      <p:ext uri="{BB962C8B-B14F-4D97-AF65-F5344CB8AC3E}">
        <p14:creationId xmlns:p14="http://schemas.microsoft.com/office/powerpoint/2010/main" val="711466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1397726" y="514139"/>
            <a:ext cx="8373291" cy="5418802"/>
          </a:xfrm>
          <a:prstGeom prst="rect">
            <a:avLst/>
          </a:prstGeom>
        </p:spPr>
      </p:pic>
      <p:sp>
        <p:nvSpPr>
          <p:cNvPr id="7" name="Rectángulo 6"/>
          <p:cNvSpPr/>
          <p:nvPr/>
        </p:nvSpPr>
        <p:spPr>
          <a:xfrm>
            <a:off x="4589418" y="5934670"/>
            <a:ext cx="6096000" cy="923330"/>
          </a:xfrm>
          <a:prstGeom prst="rect">
            <a:avLst/>
          </a:prstGeom>
        </p:spPr>
        <p:txBody>
          <a:bodyPr>
            <a:spAutoFit/>
          </a:bodyPr>
          <a:lstStyle/>
          <a:p>
            <a:r>
              <a:rPr lang="es-ES" dirty="0">
                <a:latin typeface="Arial" panose="020B0604020202020204" pitchFamily="34" charset="0"/>
                <a:ea typeface="Arial" panose="020B0604020202020204" pitchFamily="34" charset="0"/>
              </a:rPr>
              <a:t>En total, las </a:t>
            </a:r>
            <a:r>
              <a:rPr lang="es-ES" dirty="0" err="1">
                <a:latin typeface="Arial" panose="020B0604020202020204" pitchFamily="34" charset="0"/>
                <a:ea typeface="Arial" panose="020B0604020202020204" pitchFamily="34" charset="0"/>
              </a:rPr>
              <a:t>OSCs</a:t>
            </a:r>
            <a:r>
              <a:rPr lang="es-ES" dirty="0">
                <a:latin typeface="Arial" panose="020B0604020202020204" pitchFamily="34" charset="0"/>
                <a:ea typeface="Arial" panose="020B0604020202020204" pitchFamily="34" charset="0"/>
              </a:rPr>
              <a:t> entregaron 266 apoyos de julio de 2019 a marzo de 2020, distribuidos temporalmente de la siguiente manera:</a:t>
            </a:r>
            <a:endParaRPr lang="es-SV" dirty="0"/>
          </a:p>
        </p:txBody>
      </p:sp>
    </p:spTree>
    <p:extLst>
      <p:ext uri="{BB962C8B-B14F-4D97-AF65-F5344CB8AC3E}">
        <p14:creationId xmlns:p14="http://schemas.microsoft.com/office/powerpoint/2010/main" val="1224832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spcBef>
                <a:spcPts val="600"/>
              </a:spcBef>
              <a:spcAft>
                <a:spcPts val="600"/>
              </a:spcAft>
              <a:buNone/>
            </a:pPr>
            <a:r>
              <a:rPr lang="es-MX" sz="3600" dirty="0">
                <a:solidFill>
                  <a:srgbClr val="000000"/>
                </a:solidFill>
                <a:latin typeface="Calibri" panose="020F0502020204030204" pitchFamily="34" charset="0"/>
                <a:ea typeface="Calibri" panose="020F0502020204030204" pitchFamily="34" charset="0"/>
              </a:rPr>
              <a:t> Formatos de recolección de datos para indicadores de ENGAGE TB  </a:t>
            </a:r>
          </a:p>
          <a:p>
            <a:pPr marL="0" indent="0" algn="ctr">
              <a:spcBef>
                <a:spcPts val="600"/>
              </a:spcBef>
              <a:spcAft>
                <a:spcPts val="600"/>
              </a:spcAft>
              <a:buNone/>
            </a:pPr>
            <a:endParaRPr lang="es-MX" sz="3600" dirty="0">
              <a:solidFill>
                <a:srgbClr val="000000"/>
              </a:solidFill>
              <a:latin typeface="Calibri" panose="020F0502020204030204" pitchFamily="34" charset="0"/>
              <a:ea typeface="Calibri" panose="020F0502020204030204" pitchFamily="34" charset="0"/>
            </a:endParaRPr>
          </a:p>
          <a:p>
            <a:pPr marL="0" indent="0" algn="just">
              <a:spcBef>
                <a:spcPts val="600"/>
              </a:spcBef>
              <a:spcAft>
                <a:spcPts val="600"/>
              </a:spcAft>
              <a:buNone/>
            </a:pPr>
            <a:r>
              <a:rPr lang="es-MX" dirty="0">
                <a:solidFill>
                  <a:srgbClr val="000000"/>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946266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rotWithShape="1">
          <a:blip r:embed="rId2"/>
          <a:srcRect l="30477" t="19285" r="34753" b="12268"/>
          <a:stretch/>
        </p:blipFill>
        <p:spPr>
          <a:xfrm>
            <a:off x="2050869" y="365125"/>
            <a:ext cx="6348548" cy="5624130"/>
          </a:xfrm>
          <a:prstGeom prst="rect">
            <a:avLst/>
          </a:prstGeom>
        </p:spPr>
      </p:pic>
    </p:spTree>
    <p:extLst>
      <p:ext uri="{BB962C8B-B14F-4D97-AF65-F5344CB8AC3E}">
        <p14:creationId xmlns:p14="http://schemas.microsoft.com/office/powerpoint/2010/main" val="1564894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rotWithShape="1">
          <a:blip r:embed="rId2"/>
          <a:srcRect l="31997" t="16884" r="36441" b="11667"/>
          <a:stretch/>
        </p:blipFill>
        <p:spPr>
          <a:xfrm>
            <a:off x="2677885" y="365125"/>
            <a:ext cx="5721531" cy="5734593"/>
          </a:xfrm>
          <a:prstGeom prst="rect">
            <a:avLst/>
          </a:prstGeom>
        </p:spPr>
      </p:pic>
    </p:spTree>
    <p:extLst>
      <p:ext uri="{BB962C8B-B14F-4D97-AF65-F5344CB8AC3E}">
        <p14:creationId xmlns:p14="http://schemas.microsoft.com/office/powerpoint/2010/main" val="362922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545850"/>
            <a:ext cx="10212977" cy="763225"/>
          </a:xfrm>
        </p:spPr>
        <p:style>
          <a:lnRef idx="3">
            <a:schemeClr val="lt1"/>
          </a:lnRef>
          <a:fillRef idx="1">
            <a:schemeClr val="accent1"/>
          </a:fillRef>
          <a:effectRef idx="1">
            <a:schemeClr val="accent1"/>
          </a:effectRef>
          <a:fontRef idx="minor">
            <a:schemeClr val="lt1"/>
          </a:fontRef>
        </p:style>
        <p:txBody>
          <a:bodyPr>
            <a:normAutofit/>
          </a:bodyPr>
          <a:lstStyle/>
          <a:p>
            <a:r>
              <a:rPr lang="es-PE" b="1" dirty="0"/>
              <a:t>OBSERVATORIO SOCIAL TUBERCULOSIS</a:t>
            </a:r>
            <a:endParaRPr lang="es-PE" dirty="0"/>
          </a:p>
        </p:txBody>
      </p:sp>
      <p:sp>
        <p:nvSpPr>
          <p:cNvPr id="3" name="2 Marcador de contenido"/>
          <p:cNvSpPr>
            <a:spLocks noGrp="1"/>
          </p:cNvSpPr>
          <p:nvPr>
            <p:ph sz="half" idx="1"/>
          </p:nvPr>
        </p:nvSpPr>
        <p:spPr>
          <a:xfrm>
            <a:off x="609599" y="1600206"/>
            <a:ext cx="6574971" cy="4525963"/>
          </a:xfrm>
        </p:spPr>
        <p:txBody>
          <a:bodyPr>
            <a:normAutofit/>
          </a:bodyPr>
          <a:lstStyle/>
          <a:p>
            <a:pPr marL="0" indent="0" algn="just">
              <a:buNone/>
            </a:pPr>
            <a:endParaRPr lang="es-PE" sz="3600" dirty="0"/>
          </a:p>
          <a:p>
            <a:pPr marL="0" indent="0" algn="just">
              <a:buNone/>
            </a:pPr>
            <a:endParaRPr lang="es-PE" sz="36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519262" y="2135783"/>
            <a:ext cx="3063138" cy="319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p:cNvSpPr txBox="1"/>
          <p:nvPr/>
        </p:nvSpPr>
        <p:spPr>
          <a:xfrm>
            <a:off x="838200" y="1600205"/>
            <a:ext cx="7326085" cy="3693319"/>
          </a:xfrm>
          <a:prstGeom prst="rect">
            <a:avLst/>
          </a:prstGeom>
          <a:noFill/>
        </p:spPr>
        <p:txBody>
          <a:bodyPr wrap="square" rtlCol="0">
            <a:spAutoFit/>
          </a:bodyPr>
          <a:lstStyle/>
          <a:p>
            <a:r>
              <a:rPr lang="es-PE" dirty="0"/>
              <a:t>Antecedentes</a:t>
            </a:r>
          </a:p>
          <a:p>
            <a:endParaRPr lang="es-PE" dirty="0"/>
          </a:p>
          <a:p>
            <a:r>
              <a:rPr lang="es-PE" dirty="0"/>
              <a:t>En el marco del proyecto los primer acercamientos fueron finales de 2019.</a:t>
            </a:r>
          </a:p>
          <a:p>
            <a:r>
              <a:rPr lang="es-PE" dirty="0"/>
              <a:t>Se presento el proyecto al programa de TB , MCP  y OSC</a:t>
            </a:r>
          </a:p>
          <a:p>
            <a:endParaRPr lang="es-PE" dirty="0"/>
          </a:p>
          <a:p>
            <a:r>
              <a:rPr lang="es-PE" dirty="0"/>
              <a:t>Se planifico  en conjunto la realización del PRIMER taller nacional sobre ENGAGE TB </a:t>
            </a:r>
          </a:p>
          <a:p>
            <a:endParaRPr lang="es-PE" dirty="0"/>
          </a:p>
          <a:p>
            <a:r>
              <a:rPr lang="es-PE" dirty="0"/>
              <a:t>Se realizo el taller Nacional sobre ENGAGE TB EN febrero de 2020 </a:t>
            </a:r>
          </a:p>
          <a:p>
            <a:endParaRPr lang="es-PE" dirty="0"/>
          </a:p>
          <a:p>
            <a:endParaRPr lang="es-PE" dirty="0"/>
          </a:p>
          <a:p>
            <a:r>
              <a:rPr lang="es-PE" dirty="0"/>
              <a:t>ASOCIACION  VIDA NUEVA IMPULSA LA PARTICIPACION DE LA SC</a:t>
            </a:r>
          </a:p>
          <a:p>
            <a:endParaRPr lang="es-SV" dirty="0"/>
          </a:p>
        </p:txBody>
      </p:sp>
    </p:spTree>
    <p:extLst>
      <p:ext uri="{BB962C8B-B14F-4D97-AF65-F5344CB8AC3E}">
        <p14:creationId xmlns:p14="http://schemas.microsoft.com/office/powerpoint/2010/main" val="2104737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ede ser una imagen de 2 personas">
            <a:extLst>
              <a:ext uri="{FF2B5EF4-FFF2-40B4-BE49-F238E27FC236}">
                <a16:creationId xmlns:a16="http://schemas.microsoft.com/office/drawing/2014/main" id="{2184DC55-9D33-08C2-EDC5-15BFB2FD4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913" y="838200"/>
            <a:ext cx="597217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930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FFF49A-DB7E-3BE3-CCD2-79AB6001F058}"/>
              </a:ext>
            </a:extLst>
          </p:cNvPr>
          <p:cNvSpPr>
            <a:spLocks noGrp="1"/>
          </p:cNvSpPr>
          <p:nvPr>
            <p:ph type="title"/>
          </p:nvPr>
        </p:nvSpPr>
        <p:spPr/>
        <p:txBody>
          <a:bodyPr/>
          <a:lstStyle/>
          <a:p>
            <a:endParaRPr lang="es-SV"/>
          </a:p>
        </p:txBody>
      </p:sp>
      <p:pic>
        <p:nvPicPr>
          <p:cNvPr id="4" name="Marcador de contenido 3">
            <a:extLst>
              <a:ext uri="{FF2B5EF4-FFF2-40B4-BE49-F238E27FC236}">
                <a16:creationId xmlns:a16="http://schemas.microsoft.com/office/drawing/2014/main" id="{A1282D30-B940-AC99-0301-EE24DE1DFE4C}"/>
              </a:ext>
            </a:extLst>
          </p:cNvPr>
          <p:cNvPicPr>
            <a:picLocks noGrp="1" noChangeAspect="1"/>
          </p:cNvPicPr>
          <p:nvPr>
            <p:ph idx="1"/>
          </p:nvPr>
        </p:nvPicPr>
        <p:blipFill>
          <a:blip r:embed="rId2"/>
          <a:stretch>
            <a:fillRect/>
          </a:stretch>
        </p:blipFill>
        <p:spPr>
          <a:xfrm>
            <a:off x="0" y="0"/>
            <a:ext cx="10120184" cy="6858000"/>
          </a:xfrm>
          <a:prstGeom prst="rect">
            <a:avLst/>
          </a:prstGeom>
        </p:spPr>
      </p:pic>
    </p:spTree>
    <p:extLst>
      <p:ext uri="{BB962C8B-B14F-4D97-AF65-F5344CB8AC3E}">
        <p14:creationId xmlns:p14="http://schemas.microsoft.com/office/powerpoint/2010/main" val="325140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89D2CE-C4D1-6DB8-D57F-C996B5C543F9}"/>
              </a:ext>
            </a:extLst>
          </p:cNvPr>
          <p:cNvSpPr>
            <a:spLocks noGrp="1"/>
          </p:cNvSpPr>
          <p:nvPr>
            <p:ph type="title"/>
          </p:nvPr>
        </p:nvSpPr>
        <p:spPr/>
        <p:txBody>
          <a:bodyPr/>
          <a:lstStyle/>
          <a:p>
            <a:endParaRPr lang="es-SV"/>
          </a:p>
        </p:txBody>
      </p:sp>
      <p:pic>
        <p:nvPicPr>
          <p:cNvPr id="4" name="Marcador de contenido 3">
            <a:extLst>
              <a:ext uri="{FF2B5EF4-FFF2-40B4-BE49-F238E27FC236}">
                <a16:creationId xmlns:a16="http://schemas.microsoft.com/office/drawing/2014/main" id="{0827A7B1-2118-5DB1-374C-061DCAC50DA4}"/>
              </a:ext>
            </a:extLst>
          </p:cNvPr>
          <p:cNvPicPr>
            <a:picLocks noGrp="1" noChangeAspect="1"/>
          </p:cNvPicPr>
          <p:nvPr>
            <p:ph idx="1"/>
          </p:nvPr>
        </p:nvPicPr>
        <p:blipFill>
          <a:blip r:embed="rId2"/>
          <a:stretch>
            <a:fillRect/>
          </a:stretch>
        </p:blipFill>
        <p:spPr>
          <a:xfrm>
            <a:off x="123569" y="226304"/>
            <a:ext cx="10206680" cy="6631695"/>
          </a:xfrm>
          <a:prstGeom prst="rect">
            <a:avLst/>
          </a:prstGeom>
        </p:spPr>
      </p:pic>
    </p:spTree>
    <p:extLst>
      <p:ext uri="{BB962C8B-B14F-4D97-AF65-F5344CB8AC3E}">
        <p14:creationId xmlns:p14="http://schemas.microsoft.com/office/powerpoint/2010/main" val="1214562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D461F6-53B1-4337-2169-CB1AEC606E02}"/>
              </a:ext>
            </a:extLst>
          </p:cNvPr>
          <p:cNvSpPr>
            <a:spLocks noGrp="1"/>
          </p:cNvSpPr>
          <p:nvPr>
            <p:ph type="title"/>
          </p:nvPr>
        </p:nvSpPr>
        <p:spPr/>
        <p:txBody>
          <a:bodyPr/>
          <a:lstStyle/>
          <a:p>
            <a:endParaRPr lang="es-SV"/>
          </a:p>
        </p:txBody>
      </p:sp>
      <p:pic>
        <p:nvPicPr>
          <p:cNvPr id="2050" name="Picture 2" descr="No hay ninguna descripción de la foto disponible.">
            <a:extLst>
              <a:ext uri="{FF2B5EF4-FFF2-40B4-BE49-F238E27FC236}">
                <a16:creationId xmlns:a16="http://schemas.microsoft.com/office/drawing/2014/main" id="{82542807-1ACB-86BE-E8BB-0417149140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2423" y="1825625"/>
            <a:ext cx="918715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123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69CCBA-EECB-3863-128E-D580BA6F9D66}"/>
              </a:ext>
            </a:extLst>
          </p:cNvPr>
          <p:cNvSpPr>
            <a:spLocks noGrp="1"/>
          </p:cNvSpPr>
          <p:nvPr>
            <p:ph type="title"/>
          </p:nvPr>
        </p:nvSpPr>
        <p:spPr/>
        <p:txBody>
          <a:bodyPr/>
          <a:lstStyle/>
          <a:p>
            <a:endParaRPr lang="es-SV"/>
          </a:p>
        </p:txBody>
      </p:sp>
      <p:pic>
        <p:nvPicPr>
          <p:cNvPr id="3074" name="Picture 2" descr="Puede ser una imagen de 14 personas, personas de pie e interior">
            <a:extLst>
              <a:ext uri="{FF2B5EF4-FFF2-40B4-BE49-F238E27FC236}">
                <a16:creationId xmlns:a16="http://schemas.microsoft.com/office/drawing/2014/main" id="{17BCBEDD-195D-53F7-A94A-CA8A111358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433" y="396017"/>
            <a:ext cx="9374861" cy="624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81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8F7425-E9A8-12E2-B6DE-FD23D9F5C56C}"/>
              </a:ext>
            </a:extLst>
          </p:cNvPr>
          <p:cNvSpPr>
            <a:spLocks noGrp="1"/>
          </p:cNvSpPr>
          <p:nvPr>
            <p:ph type="title"/>
          </p:nvPr>
        </p:nvSpPr>
        <p:spPr/>
        <p:txBody>
          <a:bodyPr/>
          <a:lstStyle/>
          <a:p>
            <a:endParaRPr lang="es-SV"/>
          </a:p>
        </p:txBody>
      </p:sp>
      <p:pic>
        <p:nvPicPr>
          <p:cNvPr id="4" name="Marcador de contenido 3">
            <a:extLst>
              <a:ext uri="{FF2B5EF4-FFF2-40B4-BE49-F238E27FC236}">
                <a16:creationId xmlns:a16="http://schemas.microsoft.com/office/drawing/2014/main" id="{D6EE4118-EEA2-CD70-AA81-30AC805EBAF0}"/>
              </a:ext>
            </a:extLst>
          </p:cNvPr>
          <p:cNvPicPr>
            <a:picLocks noGrp="1" noChangeAspect="1"/>
          </p:cNvPicPr>
          <p:nvPr>
            <p:ph idx="1"/>
          </p:nvPr>
        </p:nvPicPr>
        <p:blipFill>
          <a:blip r:embed="rId2"/>
          <a:stretch>
            <a:fillRect/>
          </a:stretch>
        </p:blipFill>
        <p:spPr>
          <a:xfrm>
            <a:off x="130237" y="365125"/>
            <a:ext cx="10486926" cy="6313101"/>
          </a:xfrm>
          <a:prstGeom prst="rect">
            <a:avLst/>
          </a:prstGeom>
        </p:spPr>
      </p:pic>
    </p:spTree>
    <p:extLst>
      <p:ext uri="{BB962C8B-B14F-4D97-AF65-F5344CB8AC3E}">
        <p14:creationId xmlns:p14="http://schemas.microsoft.com/office/powerpoint/2010/main" val="330108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s-PE" b="1" dirty="0"/>
              <a:t>OBSERVATORIO SOCIAL TUBERCULOSIS</a:t>
            </a:r>
            <a:endParaRPr lang="es-PE" dirty="0"/>
          </a:p>
        </p:txBody>
      </p:sp>
      <p:sp>
        <p:nvSpPr>
          <p:cNvPr id="3" name="2 Marcador de contenido"/>
          <p:cNvSpPr>
            <a:spLocks noGrp="1"/>
          </p:cNvSpPr>
          <p:nvPr>
            <p:ph sz="half" idx="1"/>
          </p:nvPr>
        </p:nvSpPr>
        <p:spPr>
          <a:xfrm>
            <a:off x="1275805" y="2332037"/>
            <a:ext cx="6574971" cy="4525963"/>
          </a:xfrm>
        </p:spPr>
        <p:txBody>
          <a:bodyPr>
            <a:normAutofit/>
          </a:bodyPr>
          <a:lstStyle/>
          <a:p>
            <a:pPr marL="0" indent="0" algn="just">
              <a:buNone/>
            </a:pPr>
            <a:r>
              <a:rPr lang="es-PE" sz="3600" dirty="0"/>
              <a:t>Es un mecanismo que promueve y fortalece la participación de la Sociedad Civil con la finalidad de contribuir en la respuesta nacional de lucha contra la TB.</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519262" y="2135783"/>
            <a:ext cx="2936864" cy="306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06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09600" y="157072"/>
            <a:ext cx="10428514" cy="744265"/>
          </a:xfrm>
        </p:spPr>
        <p:style>
          <a:lnRef idx="3">
            <a:schemeClr val="lt1"/>
          </a:lnRef>
          <a:fillRef idx="1">
            <a:schemeClr val="accent1"/>
          </a:fillRef>
          <a:effectRef idx="1">
            <a:schemeClr val="accent1"/>
          </a:effectRef>
          <a:fontRef idx="minor">
            <a:schemeClr val="lt1"/>
          </a:fontRef>
        </p:style>
        <p:txBody>
          <a:bodyPr>
            <a:noAutofit/>
          </a:bodyPr>
          <a:lstStyle/>
          <a:p>
            <a:r>
              <a:rPr lang="es-PE" sz="2800" b="1" dirty="0"/>
              <a:t>CONFORMACION DEL OBSERVATORIO</a:t>
            </a:r>
          </a:p>
        </p:txBody>
      </p:sp>
      <p:sp>
        <p:nvSpPr>
          <p:cNvPr id="2" name="CuadroTexto 1"/>
          <p:cNvSpPr txBox="1"/>
          <p:nvPr/>
        </p:nvSpPr>
        <p:spPr>
          <a:xfrm>
            <a:off x="875211" y="1541417"/>
            <a:ext cx="9901646" cy="3139321"/>
          </a:xfrm>
          <a:prstGeom prst="rect">
            <a:avLst/>
          </a:prstGeom>
          <a:noFill/>
        </p:spPr>
        <p:txBody>
          <a:bodyPr wrap="square" rtlCol="0">
            <a:spAutoFit/>
          </a:bodyPr>
          <a:lstStyle/>
          <a:p>
            <a:r>
              <a:rPr lang="es-PE" dirty="0"/>
              <a:t>Las organizaciones fueron convocadas a través de correos electrónicos y vía telefónica para la presentación del proyecto. 29 MAYO </a:t>
            </a:r>
          </a:p>
          <a:p>
            <a:endParaRPr lang="es-PE" dirty="0"/>
          </a:p>
          <a:p>
            <a:r>
              <a:rPr lang="es-PE" dirty="0"/>
              <a:t>El directorio de organizaciones se abstuvo de la consultoría realizada en el proyecto y de la base de datos de la organización Albergue Asociación Vida Nueva.</a:t>
            </a:r>
          </a:p>
          <a:p>
            <a:endParaRPr lang="es-PE" dirty="0"/>
          </a:p>
          <a:p>
            <a:r>
              <a:rPr lang="es-PE" dirty="0"/>
              <a:t>En la presentación del proyecto asistieron 25 organizaciones  de las cuales posterior fueron invitadas a presentar su carta de interés para la conformación del observatorio </a:t>
            </a:r>
          </a:p>
          <a:p>
            <a:endParaRPr lang="es-PE" dirty="0"/>
          </a:p>
          <a:p>
            <a:endParaRPr lang="es-PE" dirty="0"/>
          </a:p>
          <a:p>
            <a:endParaRPr lang="es-PE" dirty="0"/>
          </a:p>
        </p:txBody>
      </p:sp>
    </p:spTree>
    <p:extLst>
      <p:ext uri="{BB962C8B-B14F-4D97-AF65-F5344CB8AC3E}">
        <p14:creationId xmlns:p14="http://schemas.microsoft.com/office/powerpoint/2010/main" val="1667273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09600" y="157072"/>
            <a:ext cx="10428514" cy="744265"/>
          </a:xfrm>
        </p:spPr>
        <p:style>
          <a:lnRef idx="3">
            <a:schemeClr val="lt1"/>
          </a:lnRef>
          <a:fillRef idx="1">
            <a:schemeClr val="accent1"/>
          </a:fillRef>
          <a:effectRef idx="1">
            <a:schemeClr val="accent1"/>
          </a:effectRef>
          <a:fontRef idx="minor">
            <a:schemeClr val="lt1"/>
          </a:fontRef>
        </p:style>
        <p:txBody>
          <a:bodyPr>
            <a:noAutofit/>
          </a:bodyPr>
          <a:lstStyle/>
          <a:p>
            <a:r>
              <a:rPr lang="es-PE" sz="2800" b="1" dirty="0"/>
              <a:t>CONFORMACION DEL OBSERVATORIO</a:t>
            </a:r>
          </a:p>
        </p:txBody>
      </p:sp>
      <p:graphicFrame>
        <p:nvGraphicFramePr>
          <p:cNvPr id="8" name="7 Diagrama"/>
          <p:cNvGraphicFramePr/>
          <p:nvPr/>
        </p:nvGraphicFramePr>
        <p:xfrm>
          <a:off x="2123439" y="1110344"/>
          <a:ext cx="8496663" cy="5634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07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Título"/>
          <p:cNvSpPr>
            <a:spLocks noGrp="1"/>
          </p:cNvSpPr>
          <p:nvPr>
            <p:ph type="title"/>
          </p:nvPr>
        </p:nvSpPr>
        <p:spPr>
          <a:xfrm>
            <a:off x="2366554" y="156120"/>
            <a:ext cx="6555377" cy="784406"/>
          </a:xfrm>
        </p:spPr>
        <p:style>
          <a:lnRef idx="3">
            <a:schemeClr val="lt1"/>
          </a:lnRef>
          <a:fillRef idx="1">
            <a:schemeClr val="accent1"/>
          </a:fillRef>
          <a:effectRef idx="1">
            <a:schemeClr val="accent1"/>
          </a:effectRef>
          <a:fontRef idx="minor">
            <a:schemeClr val="lt1"/>
          </a:fontRef>
        </p:style>
        <p:txBody>
          <a:bodyPr>
            <a:noAutofit/>
          </a:bodyPr>
          <a:lstStyle/>
          <a:p>
            <a:pPr algn="ctr"/>
            <a:r>
              <a:rPr lang="es-PE" sz="2800" b="1" dirty="0"/>
              <a:t>CONFORMACION DEL OBSERVATORIO</a:t>
            </a:r>
          </a:p>
        </p:txBody>
      </p:sp>
      <p:sp>
        <p:nvSpPr>
          <p:cNvPr id="5" name="CuadroTexto 4"/>
          <p:cNvSpPr txBox="1"/>
          <p:nvPr/>
        </p:nvSpPr>
        <p:spPr>
          <a:xfrm>
            <a:off x="391887" y="940526"/>
            <a:ext cx="10039892" cy="6463308"/>
          </a:xfrm>
          <a:prstGeom prst="rect">
            <a:avLst/>
          </a:prstGeom>
          <a:noFill/>
        </p:spPr>
        <p:txBody>
          <a:bodyPr wrap="square" rtlCol="0">
            <a:spAutoFit/>
          </a:bodyPr>
          <a:lstStyle/>
          <a:p>
            <a:r>
              <a:rPr lang="es-PE" dirty="0"/>
              <a:t>En el periodo de junio las organizaciones fueron convocadas para presentar su carta de interés para pertenecer al OSTB EL SALVADOR </a:t>
            </a:r>
          </a:p>
          <a:p>
            <a:endParaRPr lang="es-PE" dirty="0"/>
          </a:p>
          <a:p>
            <a:r>
              <a:rPr lang="es-PE" dirty="0"/>
              <a:t>El </a:t>
            </a:r>
            <a:r>
              <a:rPr lang="es-PE" b="1" dirty="0"/>
              <a:t>9 </a:t>
            </a:r>
            <a:r>
              <a:rPr lang="es-PE" dirty="0"/>
              <a:t>de Julio de 2020   bajo la firma del acta de constitución 14 OSC , conforman el OSTB</a:t>
            </a:r>
          </a:p>
          <a:p>
            <a:endParaRPr lang="es-PE" dirty="0"/>
          </a:p>
          <a:p>
            <a:pPr marL="342900" indent="-342900">
              <a:buFont typeface="+mj-lt"/>
              <a:buAutoNum type="arabicPeriod"/>
            </a:pPr>
            <a:r>
              <a:rPr lang="es-PE" dirty="0"/>
              <a:t>Asociación esperanza de vida ( Afectados por TB )</a:t>
            </a:r>
          </a:p>
          <a:p>
            <a:pPr marL="342900" indent="-342900">
              <a:buFont typeface="+mj-lt"/>
              <a:buAutoNum type="arabicPeriod"/>
            </a:pPr>
            <a:r>
              <a:rPr lang="es-PE" dirty="0"/>
              <a:t>Asociación Amanecer positivo</a:t>
            </a:r>
          </a:p>
          <a:p>
            <a:pPr marL="342900" indent="-342900">
              <a:buFont typeface="+mj-lt"/>
              <a:buAutoNum type="arabicPeriod"/>
            </a:pPr>
            <a:r>
              <a:rPr lang="es-PE" dirty="0"/>
              <a:t>CONAMUS</a:t>
            </a:r>
          </a:p>
          <a:p>
            <a:pPr marL="342900" indent="-342900">
              <a:buFont typeface="+mj-lt"/>
              <a:buAutoNum type="arabicPeriod"/>
            </a:pPr>
            <a:r>
              <a:rPr lang="es-PE" dirty="0"/>
              <a:t>FUNDASIDA</a:t>
            </a:r>
          </a:p>
          <a:p>
            <a:pPr marL="342900" indent="-342900">
              <a:buFont typeface="+mj-lt"/>
              <a:buAutoNum type="arabicPeriod"/>
            </a:pPr>
            <a:r>
              <a:rPr lang="es-PE" dirty="0"/>
              <a:t>CEMUJER</a:t>
            </a:r>
          </a:p>
          <a:p>
            <a:pPr marL="342900" indent="-342900">
              <a:buFont typeface="+mj-lt"/>
              <a:buAutoNum type="arabicPeriod"/>
            </a:pPr>
            <a:r>
              <a:rPr lang="es-PE" dirty="0"/>
              <a:t>LIQUIDAMBAR</a:t>
            </a:r>
          </a:p>
          <a:p>
            <a:pPr marL="342900" indent="-342900">
              <a:buFont typeface="+mj-lt"/>
              <a:buAutoNum type="arabicPeriod"/>
            </a:pPr>
            <a:r>
              <a:rPr lang="es-PE" dirty="0"/>
              <a:t>REDCA+</a:t>
            </a:r>
          </a:p>
          <a:p>
            <a:pPr marL="342900" indent="-342900">
              <a:buFont typeface="+mj-lt"/>
              <a:buAutoNum type="arabicPeriod"/>
            </a:pPr>
            <a:r>
              <a:rPr lang="es-PE" dirty="0"/>
              <a:t>PASMO</a:t>
            </a:r>
          </a:p>
          <a:p>
            <a:pPr marL="342900" indent="-342900">
              <a:buFont typeface="+mj-lt"/>
              <a:buAutoNum type="arabicPeriod"/>
            </a:pPr>
            <a:r>
              <a:rPr lang="es-PE" dirty="0"/>
              <a:t>CONCAVIS TRANS</a:t>
            </a:r>
          </a:p>
          <a:p>
            <a:pPr marL="342900" indent="-342900">
              <a:buFont typeface="+mj-lt"/>
              <a:buAutoNum type="arabicPeriod"/>
            </a:pPr>
            <a:r>
              <a:rPr lang="es-PE" dirty="0"/>
              <a:t>EL RENUEVO</a:t>
            </a:r>
          </a:p>
          <a:p>
            <a:pPr marL="342900" indent="-342900">
              <a:buFont typeface="+mj-lt"/>
              <a:buAutoNum type="arabicPeriod"/>
            </a:pPr>
            <a:r>
              <a:rPr lang="es-PE" dirty="0"/>
              <a:t>IEPROES</a:t>
            </a:r>
          </a:p>
          <a:p>
            <a:pPr marL="342900" indent="-342900">
              <a:buFont typeface="+mj-lt"/>
              <a:buAutoNum type="arabicPeriod"/>
            </a:pPr>
            <a:r>
              <a:rPr lang="es-PE" dirty="0"/>
              <a:t>ENTRE AMIGOS</a:t>
            </a:r>
          </a:p>
          <a:p>
            <a:pPr marL="342900" indent="-342900">
              <a:buFont typeface="+mj-lt"/>
              <a:buAutoNum type="arabicPeriod"/>
            </a:pPr>
            <a:r>
              <a:rPr lang="es-PE" dirty="0"/>
              <a:t>ASOCIACION VIDA NUEVA   Y ASOCIACION DE SERVICIOS COMUNITARIOS LEGALES </a:t>
            </a:r>
          </a:p>
          <a:p>
            <a:pPr marL="342900" indent="-342900">
              <a:buFont typeface="+mj-lt"/>
              <a:buAutoNum type="arabicPeriod"/>
            </a:pPr>
            <a:endParaRPr lang="es-PE" dirty="0"/>
          </a:p>
          <a:p>
            <a:pPr marL="342900" indent="-342900">
              <a:buFont typeface="+mj-lt"/>
              <a:buAutoNum type="arabicPeriod"/>
            </a:pPr>
            <a:endParaRPr lang="es-PE" dirty="0"/>
          </a:p>
          <a:p>
            <a:pPr marL="342900" indent="-342900">
              <a:buFont typeface="+mj-lt"/>
              <a:buAutoNum type="arabicPeriod"/>
            </a:pPr>
            <a:endParaRPr lang="es-PE" dirty="0"/>
          </a:p>
          <a:p>
            <a:endParaRPr lang="es-PE" dirty="0"/>
          </a:p>
          <a:p>
            <a:endParaRPr lang="es-PE" dirty="0"/>
          </a:p>
        </p:txBody>
      </p:sp>
      <p:sp>
        <p:nvSpPr>
          <p:cNvPr id="2" name="CuadroTexto 1">
            <a:extLst>
              <a:ext uri="{FF2B5EF4-FFF2-40B4-BE49-F238E27FC236}">
                <a16:creationId xmlns:a16="http://schemas.microsoft.com/office/drawing/2014/main" id="{614286C4-C7A2-19EF-575D-91A5C4E78AA6}"/>
              </a:ext>
            </a:extLst>
          </p:cNvPr>
          <p:cNvSpPr txBox="1"/>
          <p:nvPr/>
        </p:nvSpPr>
        <p:spPr>
          <a:xfrm>
            <a:off x="6277232" y="3076832"/>
            <a:ext cx="3768811" cy="1477328"/>
          </a:xfrm>
          <a:prstGeom prst="rect">
            <a:avLst/>
          </a:prstGeom>
          <a:noFill/>
        </p:spPr>
        <p:txBody>
          <a:bodyPr wrap="square" rtlCol="0">
            <a:spAutoFit/>
          </a:bodyPr>
          <a:lstStyle/>
          <a:p>
            <a:r>
              <a:rPr lang="es-SV" dirty="0"/>
              <a:t>15- LAS GUERRERAS </a:t>
            </a:r>
          </a:p>
          <a:p>
            <a:r>
              <a:rPr lang="es-SV" dirty="0"/>
              <a:t>16- FUNDAQUI</a:t>
            </a:r>
          </a:p>
          <a:p>
            <a:r>
              <a:rPr lang="es-SV" dirty="0"/>
              <a:t>17- MOVIMIENTO DE MUJERES LATINOAMERICANAS POSITIVAS </a:t>
            </a:r>
          </a:p>
          <a:p>
            <a:r>
              <a:rPr lang="es-SV" dirty="0"/>
              <a:t>18- ASOCCES</a:t>
            </a:r>
          </a:p>
        </p:txBody>
      </p:sp>
    </p:spTree>
    <p:extLst>
      <p:ext uri="{BB962C8B-B14F-4D97-AF65-F5344CB8AC3E}">
        <p14:creationId xmlns:p14="http://schemas.microsoft.com/office/powerpoint/2010/main" val="102820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580606" y="1085273"/>
            <a:ext cx="8660679" cy="5511470"/>
            <a:chOff x="2031999" y="513806"/>
            <a:chExt cx="9315269" cy="6069874"/>
          </a:xfrm>
        </p:grpSpPr>
        <p:graphicFrame>
          <p:nvGraphicFramePr>
            <p:cNvPr id="6" name="Diagrama 5"/>
            <p:cNvGraphicFramePr/>
            <p:nvPr/>
          </p:nvGraphicFramePr>
          <p:xfrm>
            <a:off x="2031999" y="513806"/>
            <a:ext cx="9315269" cy="6069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p:nvPr/>
          </p:nvPicPr>
          <p:blipFill>
            <a:blip r:embed="rId7">
              <a:extLst>
                <a:ext uri="{28A0092B-C50C-407E-A947-70E740481C1C}">
                  <a14:useLocalDpi xmlns:a14="http://schemas.microsoft.com/office/drawing/2010/main" val="0"/>
                </a:ext>
              </a:extLst>
            </a:blip>
            <a:srcRect/>
            <a:stretch>
              <a:fillRect/>
            </a:stretch>
          </p:blipFill>
          <p:spPr bwMode="auto">
            <a:xfrm>
              <a:off x="5780157" y="2653135"/>
              <a:ext cx="2112230" cy="2046082"/>
            </a:xfrm>
            <a:prstGeom prst="rect">
              <a:avLst/>
            </a:prstGeom>
            <a:noFill/>
          </p:spPr>
        </p:pic>
      </p:grpSp>
      <p:sp>
        <p:nvSpPr>
          <p:cNvPr id="4" name="3 Título"/>
          <p:cNvSpPr>
            <a:spLocks noGrp="1"/>
          </p:cNvSpPr>
          <p:nvPr>
            <p:ph type="title"/>
          </p:nvPr>
        </p:nvSpPr>
        <p:spPr>
          <a:xfrm>
            <a:off x="609600" y="274639"/>
            <a:ext cx="9840686" cy="574448"/>
          </a:xfrm>
        </p:spPr>
        <p:style>
          <a:lnRef idx="3">
            <a:schemeClr val="lt1"/>
          </a:lnRef>
          <a:fillRef idx="1">
            <a:schemeClr val="accent1"/>
          </a:fillRef>
          <a:effectRef idx="1">
            <a:schemeClr val="accent1"/>
          </a:effectRef>
          <a:fontRef idx="minor">
            <a:schemeClr val="lt1"/>
          </a:fontRef>
        </p:style>
        <p:txBody>
          <a:bodyPr>
            <a:noAutofit/>
          </a:bodyPr>
          <a:lstStyle/>
          <a:p>
            <a:r>
              <a:rPr lang="es-PE" sz="3600" b="1" dirty="0"/>
              <a:t>FUNCIONES DEL OBSERVATORIO SOCIAL TB</a:t>
            </a:r>
            <a:endParaRPr lang="es-PE" sz="3600" dirty="0"/>
          </a:p>
        </p:txBody>
      </p:sp>
    </p:spTree>
    <p:extLst>
      <p:ext uri="{BB962C8B-B14F-4D97-AF65-F5344CB8AC3E}">
        <p14:creationId xmlns:p14="http://schemas.microsoft.com/office/powerpoint/2010/main" val="90486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52915" y="678114"/>
            <a:ext cx="5786335" cy="369332"/>
          </a:xfrm>
          <a:prstGeom prst="rect">
            <a:avLst/>
          </a:prstGeom>
        </p:spPr>
        <p:txBody>
          <a:bodyPr wrap="square">
            <a:spAutoFit/>
          </a:bodyPr>
          <a:lstStyle/>
          <a:p>
            <a:pPr algn="ctr"/>
            <a:r>
              <a:rPr lang="es-PE" b="1" dirty="0">
                <a:latin typeface="Calibri" panose="020F0502020204030204" pitchFamily="34" charset="0"/>
                <a:ea typeface="Calibri" panose="020F0502020204030204" pitchFamily="34" charset="0"/>
              </a:rPr>
              <a:t>ESTRUCTURA DEL OBSERVATORIO SOCIAL DE TB</a:t>
            </a:r>
            <a:endParaRPr lang="es-PE" dirty="0"/>
          </a:p>
        </p:txBody>
      </p:sp>
      <p:grpSp>
        <p:nvGrpSpPr>
          <p:cNvPr id="9" name="Grupo 8"/>
          <p:cNvGrpSpPr/>
          <p:nvPr/>
        </p:nvGrpSpPr>
        <p:grpSpPr>
          <a:xfrm>
            <a:off x="3491667" y="1047446"/>
            <a:ext cx="4908829" cy="4647954"/>
            <a:chOff x="3491667" y="1047446"/>
            <a:chExt cx="4908829" cy="4647954"/>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3491667" y="1047446"/>
              <a:ext cx="4908829" cy="4647954"/>
            </a:xfrm>
            <a:prstGeom prst="rect">
              <a:avLst/>
            </a:prstGeom>
            <a:noFill/>
          </p:spPr>
        </p:pic>
        <p:cxnSp>
          <p:nvCxnSpPr>
            <p:cNvPr id="5" name="Conector recto 4"/>
            <p:cNvCxnSpPr/>
            <p:nvPr/>
          </p:nvCxnSpPr>
          <p:spPr>
            <a:xfrm>
              <a:off x="6006630" y="2784249"/>
              <a:ext cx="761515" cy="0"/>
            </a:xfrm>
            <a:prstGeom prst="line">
              <a:avLst/>
            </a:prstGeom>
            <a:ln w="57150">
              <a:solidFill>
                <a:srgbClr val="F3960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67614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13477</TotalTime>
  <Words>1483</Words>
  <Application>Microsoft Office PowerPoint</Application>
  <PresentationFormat>Panorámica</PresentationFormat>
  <Paragraphs>186</Paragraphs>
  <Slides>35</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Arial</vt:lpstr>
      <vt:lpstr>Arial Narrow</vt:lpstr>
      <vt:lpstr>Calibri</vt:lpstr>
      <vt:lpstr>Calibri Light</vt:lpstr>
      <vt:lpstr>Droid Sans</vt:lpstr>
      <vt:lpstr>Times New Roman</vt:lpstr>
      <vt:lpstr>Whitney</vt:lpstr>
      <vt:lpstr>Tema de Office</vt:lpstr>
      <vt:lpstr>Presentación de PowerPoint</vt:lpstr>
      <vt:lpstr>Presentación de PowerPoint</vt:lpstr>
      <vt:lpstr>OBSERVATORIO SOCIAL TUBERCULOSIS</vt:lpstr>
      <vt:lpstr>OBSERVATORIO SOCIAL TUBERCULOSIS</vt:lpstr>
      <vt:lpstr>CONFORMACION DEL OBSERVATORIO</vt:lpstr>
      <vt:lpstr>CONFORMACION DEL OBSERVATORIO</vt:lpstr>
      <vt:lpstr>CONFORMACION DEL OBSERVATORIO</vt:lpstr>
      <vt:lpstr>FUNCIONES DEL OBSERVATORIO SOCIAL TB</vt:lpstr>
      <vt:lpstr>Presentación de PowerPoint</vt:lpstr>
      <vt:lpstr>Presentación de PowerPoint</vt:lpstr>
      <vt:lpstr>Presentación de PowerPoint</vt:lpstr>
      <vt:lpstr>Presentación de PowerPoint</vt:lpstr>
      <vt:lpstr>  LINEAMIENTOS DEL OBSERVATORIO SOCIAL DE TB El SALVADOR.   </vt:lpstr>
      <vt:lpstr>Presentación de PowerPoint</vt:lpstr>
      <vt:lpstr>Presentación de PowerPoint</vt:lpstr>
      <vt:lpstr>Presentación de PowerPoint</vt:lpstr>
      <vt:lpstr>  Presentación reporte de hallazgos.  </vt:lpstr>
      <vt:lpstr>Presentación de PowerPoint</vt:lpstr>
      <vt:lpstr>Seguimiento de acuerdos con Unidad de TB MINSAL</vt:lpstr>
      <vt:lpstr>Presentación de PowerPoint</vt:lpstr>
      <vt:lpstr>Presentación de PowerPoint</vt:lpstr>
      <vt:lpstr>Presentación de PowerPoint</vt:lpstr>
      <vt:lpstr>Presentación de PowerPoint</vt:lpstr>
      <vt:lpstr>El objetivo general del levantamiento de la línea de base es contar con información que permita establecer las metas para los indicadores del ENGAGE-TB en cada país.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Administración y Comunicaciones MCP</cp:lastModifiedBy>
  <cp:revision>247</cp:revision>
  <dcterms:created xsi:type="dcterms:W3CDTF">2019-09-16T13:38:53Z</dcterms:created>
  <dcterms:modified xsi:type="dcterms:W3CDTF">2023-05-18T15:01:14Z</dcterms:modified>
</cp:coreProperties>
</file>