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ción y Comunicaciones MCP" userId="6e1c2796-b399-4b97-baca-0d887e5a0dc8" providerId="ADAL" clId="{A617F1CF-ED15-4C7E-A9B2-7E29C76C35F4}"/>
    <pc:docChg chg="custSel modSld">
      <pc:chgData name="Administración y Comunicaciones MCP" userId="6e1c2796-b399-4b97-baca-0d887e5a0dc8" providerId="ADAL" clId="{A617F1CF-ED15-4C7E-A9B2-7E29C76C35F4}" dt="2023-05-17T21:49:57.865" v="98" actId="1076"/>
      <pc:docMkLst>
        <pc:docMk/>
      </pc:docMkLst>
      <pc:sldChg chg="modSp mod">
        <pc:chgData name="Administración y Comunicaciones MCP" userId="6e1c2796-b399-4b97-baca-0d887e5a0dc8" providerId="ADAL" clId="{A617F1CF-ED15-4C7E-A9B2-7E29C76C35F4}" dt="2023-05-17T21:49:57.865" v="98" actId="1076"/>
        <pc:sldMkLst>
          <pc:docMk/>
          <pc:sldMk cId="4130036346" sldId="256"/>
        </pc:sldMkLst>
        <pc:spChg chg="mod">
          <ac:chgData name="Administración y Comunicaciones MCP" userId="6e1c2796-b399-4b97-baca-0d887e5a0dc8" providerId="ADAL" clId="{A617F1CF-ED15-4C7E-A9B2-7E29C76C35F4}" dt="2023-05-17T21:49:57.865" v="98" actId="1076"/>
          <ac:spMkLst>
            <pc:docMk/>
            <pc:sldMk cId="4130036346" sldId="256"/>
            <ac:spMk id="3" creationId="{705EFF67-0C22-5C83-5555-62257A161B72}"/>
          </ac:spMkLst>
        </pc:spChg>
        <pc:spChg chg="mod">
          <ac:chgData name="Administración y Comunicaciones MCP" userId="6e1c2796-b399-4b97-baca-0d887e5a0dc8" providerId="ADAL" clId="{A617F1CF-ED15-4C7E-A9B2-7E29C76C35F4}" dt="2023-05-17T21:48:50.256" v="73" actId="1076"/>
          <ac:spMkLst>
            <pc:docMk/>
            <pc:sldMk cId="4130036346" sldId="256"/>
            <ac:spMk id="5" creationId="{7BC2875C-0702-2AC7-1867-F3CB27B449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182F-5D5F-DD98-A4C7-B747DE7F1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D0662-BB0F-EF24-21FE-6888B645F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22899-4D14-BDC5-6312-6F3C344E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D0130-21A2-7793-1B93-E0E9D77B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7674-6808-BB4F-A0A7-4E64EEF42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1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2AEF-B460-4254-E62B-89DFB66E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63568-4688-2AD1-F300-2CF73AB55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17B2-5AF9-B6FE-1592-F94C4460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78261-8B27-8033-52F8-445D3057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8D7F-A569-09F5-5199-269C16F5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2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7E6F3-750B-956C-0AF8-C73C6B2CE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796F6-3941-8910-2485-8E69E8728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204A8-C5D9-A3A7-C0CE-A0DA4816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6BBE3-555B-8CB5-C036-0EE8B03B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FF4BF-6E06-D633-4ECB-475BE6A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450E-2E59-B9EA-F8AE-AD977F4B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A4E4-D628-72A5-4A28-B1243A64C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B9302-FE97-BB3E-EBF1-9C2340E3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9D2CC-1704-8CA4-43F7-A1040D01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F8BCB-A85C-467E-9587-23AE7EAB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FA2E1-76E4-64A5-91F4-E0877485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BDE78-9B97-8E15-5E68-7F278CF7D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42672-D16C-DFF2-BB52-82B4706E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695EF-0A4C-522B-C3AC-2FC3D8AA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BAB76-CA71-6C8E-2EA6-217B0170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2CAC-8442-7C27-D0EC-AD5E4401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DDA24-B4C7-EB84-F0E4-CF9C57E08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61FDE-4011-F71C-0D70-63E14A134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5ECA5-9C0E-0BE5-5296-E1AC74B1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0D869-6101-63AF-F6CF-EC875014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AA9D5-B2BD-C2A0-D05D-EA809A7D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8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1518-F644-2271-BA3D-D12408A0D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B866F-FEE0-3AE1-700E-D220AE903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4E91A-B9FE-40C6-34CF-1717D0C16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0702D-3971-FB0F-20D0-D4B8B4A6A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991C1-760D-5D99-3795-9011E419E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D12DF-3F88-840E-73AD-79154231F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1D1A5-489E-90C7-3A17-9B01DEE5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01372-8845-279D-5946-53E31375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2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9E42-F41C-CE66-D83E-6E54543AA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8F6B6-2EBE-847D-FAAF-2C2B987F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C581C-E1C4-346E-8D6A-4735DE3B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C7338-266A-47BF-D95C-6340026D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9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EC9F6-6BDE-D993-1CE9-0DBC9EFFE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2E4C8-7E38-DD83-700E-C1BE5B38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28CE1-F35F-FE51-9108-94647659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1702-30DD-E924-5D51-B215C2892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5CC33-81B8-8EBA-D39B-519083135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877EC-F688-90D1-4ED5-B44F7BEC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61879-2E3E-8A50-A1B1-FA2DE6B4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01AD-6F50-3DBE-5270-D5DCDA32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054F9-6442-543D-9626-69A60E5C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B1BCB-FBA5-A4A6-7DB1-78F2AC55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9625E-D1CC-5502-D859-CD53B0442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A7709-4F88-11D4-859D-7286A94D0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D380C-B83D-CE4F-E701-79E34007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C3D4A-5229-731C-0575-3121DE555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14881-354D-C4BD-7ACC-86769946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0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E8310-6501-0998-B9C0-7436501F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FB2D0-7966-9160-1C9A-D2E57BD55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E9814-1C3E-8F83-F61A-9D6B410E5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A84E-70B6-41FF-9C89-1A2C2191D48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09229-C4FC-420D-5F9B-DB4AE4D8F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2D57A-6B38-99A8-3860-3B2A997DE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7604D-4BC2-4757-AE1E-4E8DB50BF97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2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1289303" y="1119116"/>
            <a:ext cx="4847251" cy="221363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40549-04F9-AAEE-7914-E8FE40EEB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Solicitud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al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Pleno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para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definir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Ventana a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presentar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SF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EFF67-0C22-5C83-5555-62257A161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2928" y="5362301"/>
            <a:ext cx="3645845" cy="75316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SV" sz="1400" dirty="0"/>
              <a:t>Presenta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SV" sz="1400" b="1" dirty="0"/>
              <a:t>Dra. Celina de Miranda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SV" sz="1400" dirty="0"/>
              <a:t>Coordinadora del Comité de propuestas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C2875C-0702-2AC7-1867-F3CB27B449E9}"/>
              </a:ext>
            </a:extLst>
          </p:cNvPr>
          <p:cNvSpPr txBox="1"/>
          <p:nvPr/>
        </p:nvSpPr>
        <p:spPr>
          <a:xfrm>
            <a:off x="9442859" y="5598882"/>
            <a:ext cx="2103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/>
              <a:t>Reunión Plenaria 04-2023</a:t>
            </a:r>
          </a:p>
          <a:p>
            <a:r>
              <a:rPr lang="es-SV" sz="1400" dirty="0"/>
              <a:t>18 de mayo,2023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003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8829675" y="682464"/>
            <a:ext cx="2536104" cy="1158184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455C495-AB64-ED02-5548-31E039BC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ANTECEDENTES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87A869-AEEC-0BF3-0A5D-C15270E0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2787650"/>
            <a:ext cx="10515600" cy="3308350"/>
          </a:xfrm>
        </p:spPr>
        <p:txBody>
          <a:bodyPr>
            <a:norm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SV" dirty="0"/>
              <a:t>En reunion del Comité Propuestas Sesión CP05-2023 del 18 de abril 2023</a:t>
            </a:r>
            <a:endParaRPr lang="en-US" dirty="0"/>
          </a:p>
          <a:p>
            <a:pPr marL="457200" indent="-228600">
              <a:lnSpc>
                <a:spcPct val="107000"/>
              </a:lnSpc>
              <a:spcAft>
                <a:spcPts val="800"/>
              </a:spcAft>
            </a:pPr>
            <a:r>
              <a:rPr lang="es-SV" dirty="0"/>
              <a:t>Se apertura el análisis de los factores a favor y en contra para seleccionar la ventana en la cual se presentará la solicitud de fondos</a:t>
            </a:r>
          </a:p>
          <a:p>
            <a:pPr lvl="5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6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9836053" y="91914"/>
            <a:ext cx="1967875" cy="89868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455C495-AB64-ED02-5548-31E039BCA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48600" cy="1325563"/>
          </a:xfrm>
        </p:spPr>
        <p:txBody>
          <a:bodyPr/>
          <a:lstStyle/>
          <a:p>
            <a:r>
              <a:rPr lang="es-SV" dirty="0"/>
              <a:t>ANTECEDENTES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87A869-AEEC-0BF3-0A5D-C15270E0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7100"/>
          </a:xfrm>
        </p:spPr>
        <p:txBody>
          <a:bodyPr>
            <a:normAutofit fontScale="47500" lnSpcReduction="20000"/>
          </a:bodyPr>
          <a:lstStyle/>
          <a:p>
            <a:pPr marL="457200" indent="-228600">
              <a:lnSpc>
                <a:spcPct val="107000"/>
              </a:lnSpc>
              <a:spcAft>
                <a:spcPts val="800"/>
              </a:spcAft>
            </a:pPr>
            <a:r>
              <a:rPr lang="es-SV" sz="3300" dirty="0"/>
              <a:t>En este marco se ponen a discusión diferentes aspectos que deben ser considerados para la toma de decisión, entre los que podemos mencionar: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SV" sz="3600" b="1" dirty="0"/>
              <a:t>                       VIH</a:t>
            </a:r>
          </a:p>
          <a:p>
            <a:pPr marL="2743200" lvl="5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/>
              <a:t>Evaluación de medio termino del PENM </a:t>
            </a:r>
            <a:r>
              <a:rPr lang="en-US" sz="3600" b="1" dirty="0" err="1"/>
              <a:t>VIH</a:t>
            </a:r>
            <a:r>
              <a:rPr lang="en-US" sz="2800" dirty="0" err="1"/>
              <a:t>,se</a:t>
            </a:r>
            <a:r>
              <a:rPr lang="en-US" sz="2800" dirty="0"/>
              <a:t> </a:t>
            </a:r>
            <a:r>
              <a:rPr lang="en-US" sz="2800" dirty="0" err="1"/>
              <a:t>estaría</a:t>
            </a:r>
            <a:r>
              <a:rPr lang="en-US" sz="2800" dirty="0"/>
              <a:t> </a:t>
            </a:r>
            <a:r>
              <a:rPr lang="en-US" sz="2800" dirty="0" err="1"/>
              <a:t>contratando</a:t>
            </a:r>
            <a:r>
              <a:rPr lang="en-US" sz="2800" dirty="0"/>
              <a:t> la </a:t>
            </a:r>
            <a:r>
              <a:rPr lang="en-US" sz="2800" dirty="0" err="1"/>
              <a:t>consultoria</a:t>
            </a:r>
            <a:r>
              <a:rPr lang="en-US" sz="2800" dirty="0"/>
              <a:t> y </a:t>
            </a:r>
            <a:r>
              <a:rPr lang="en-US" sz="2800" dirty="0" err="1"/>
              <a:t>desarrollandose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</a:t>
            </a:r>
            <a:r>
              <a:rPr lang="en-US" sz="2800" dirty="0" err="1"/>
              <a:t>proceso</a:t>
            </a:r>
            <a:r>
              <a:rPr lang="en-US" sz="2800" dirty="0"/>
              <a:t> entre </a:t>
            </a:r>
            <a:r>
              <a:rPr lang="en-US" sz="2800" dirty="0" err="1"/>
              <a:t>junio</a:t>
            </a:r>
            <a:r>
              <a:rPr lang="en-US" sz="2800" dirty="0"/>
              <a:t> y Noviembre 2023</a:t>
            </a:r>
          </a:p>
          <a:p>
            <a:pPr lvl="5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800" dirty="0"/>
          </a:p>
          <a:p>
            <a:pPr marL="2743200" lvl="5" algn="just">
              <a:lnSpc>
                <a:spcPct val="107000"/>
              </a:lnSpc>
              <a:spcAft>
                <a:spcPts val="800"/>
              </a:spcAft>
            </a:pPr>
            <a:r>
              <a:rPr lang="en-US" sz="3300" b="1" dirty="0" err="1"/>
              <a:t>Resultados</a:t>
            </a:r>
            <a:r>
              <a:rPr lang="en-US" sz="3300" b="1" dirty="0"/>
              <a:t> del </a:t>
            </a:r>
            <a:r>
              <a:rPr lang="en-US" sz="3300" b="1" dirty="0" err="1"/>
              <a:t>estudio</a:t>
            </a:r>
            <a:r>
              <a:rPr lang="en-US" sz="3300" b="1" dirty="0"/>
              <a:t> de </a:t>
            </a:r>
            <a:r>
              <a:rPr lang="en-US" sz="3300" b="1" dirty="0" err="1"/>
              <a:t>Tamaño</a:t>
            </a:r>
            <a:r>
              <a:rPr lang="en-US" sz="3300" b="1" dirty="0"/>
              <a:t> poblaciónes clave</a:t>
            </a:r>
            <a:r>
              <a:rPr lang="en-US" sz="2800" dirty="0"/>
              <a:t>,</a:t>
            </a:r>
            <a:r>
              <a:rPr lang="es-SV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protocolo ha tenido la intervención de </a:t>
            </a:r>
            <a:r>
              <a:rPr lang="es-SV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SV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consultora externa del FM que está apoyando la cartera de proyectos de LATAM, se han tenido diferencias en cuanto a la metodología científica (RDS) que ambas proponen y que debido al factor tiempo, se complica realizar cambios estructurales en protocolo que se dará al Comité de Ética. Se presentó protocolo al Comité de Ética </a:t>
            </a:r>
            <a:r>
              <a:rPr lang="es-SV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Nacional,se</a:t>
            </a:r>
            <a:r>
              <a:rPr lang="es-SV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esperaría tener resultados de este estudio a mas tardar noviembre 2023.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5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800" dirty="0"/>
          </a:p>
          <a:p>
            <a:pPr marL="2743200" lvl="5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/>
              <a:t>MEGAS 2022</a:t>
            </a:r>
            <a:r>
              <a:rPr lang="en-US" sz="2800" dirty="0"/>
              <a:t>,el </a:t>
            </a:r>
            <a:r>
              <a:rPr lang="en-US" sz="2800" dirty="0" err="1"/>
              <a:t>informe</a:t>
            </a:r>
            <a:r>
              <a:rPr lang="en-US" sz="2800" dirty="0"/>
              <a:t> </a:t>
            </a:r>
            <a:r>
              <a:rPr lang="en-US" sz="2800" dirty="0" err="1"/>
              <a:t>tiene</a:t>
            </a:r>
            <a:r>
              <a:rPr lang="en-US" sz="2800" dirty="0"/>
              <a:t> Fecha probable Agosto 2023</a:t>
            </a:r>
          </a:p>
          <a:p>
            <a:pPr marL="2743200" lvl="5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/>
              <a:t>Resultados</a:t>
            </a:r>
            <a:r>
              <a:rPr lang="en-US" sz="3600" b="1" dirty="0"/>
              <a:t> </a:t>
            </a:r>
            <a:r>
              <a:rPr lang="en-US" sz="3600" b="1" dirty="0" err="1"/>
              <a:t>oficiales</a:t>
            </a:r>
            <a:r>
              <a:rPr lang="en-US" sz="3600" b="1" dirty="0"/>
              <a:t> de las </a:t>
            </a:r>
            <a:r>
              <a:rPr lang="en-US" sz="3600" b="1" dirty="0" err="1"/>
              <a:t>estimaciones</a:t>
            </a:r>
            <a:r>
              <a:rPr lang="en-US" sz="2800" dirty="0"/>
              <a:t>, </a:t>
            </a:r>
            <a:r>
              <a:rPr lang="en-US" sz="2800" dirty="0" err="1"/>
              <a:t>ya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dirty="0"/>
              <a:t> país ha Recibido </a:t>
            </a:r>
            <a:r>
              <a:rPr lang="en-US" sz="2800" dirty="0" err="1"/>
              <a:t>el</a:t>
            </a:r>
            <a:r>
              <a:rPr lang="en-US" sz="2800" dirty="0"/>
              <a:t> archivo para que la </a:t>
            </a:r>
            <a:r>
              <a:rPr lang="en-US" sz="2800" dirty="0" err="1"/>
              <a:t>jefa</a:t>
            </a:r>
            <a:r>
              <a:rPr lang="en-US" sz="2800" dirty="0"/>
              <a:t> de la Unidad de </a:t>
            </a:r>
            <a:r>
              <a:rPr lang="en-US" sz="2800" dirty="0" err="1"/>
              <a:t>programa</a:t>
            </a:r>
            <a:r>
              <a:rPr lang="en-US" sz="2800" dirty="0"/>
              <a:t> de su aval.</a:t>
            </a:r>
          </a:p>
          <a:p>
            <a:pPr marL="2743200" lvl="5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/>
              <a:t>Sistematización</a:t>
            </a:r>
            <a:r>
              <a:rPr lang="en-US" sz="3600" b="1" dirty="0"/>
              <a:t> de </a:t>
            </a:r>
            <a:r>
              <a:rPr lang="en-US" sz="3600" b="1" dirty="0" err="1"/>
              <a:t>dialogos</a:t>
            </a:r>
            <a:r>
              <a:rPr lang="en-US" sz="2800" b="1" dirty="0" err="1"/>
              <a:t>,</a:t>
            </a:r>
            <a:r>
              <a:rPr lang="en-US" sz="2800" dirty="0" err="1"/>
              <a:t>se</a:t>
            </a:r>
            <a:r>
              <a:rPr lang="en-US" sz="2800" dirty="0"/>
              <a:t> </a:t>
            </a:r>
            <a:r>
              <a:rPr lang="en-US" sz="2800" dirty="0" err="1"/>
              <a:t>recibirá</a:t>
            </a:r>
            <a:r>
              <a:rPr lang="en-US" sz="2800" dirty="0"/>
              <a:t> asistencia técnico de  Plataforma LAC</a:t>
            </a:r>
          </a:p>
          <a:p>
            <a:pPr marL="2743200" lvl="5">
              <a:lnSpc>
                <a:spcPct val="107000"/>
              </a:lnSpc>
              <a:spcAft>
                <a:spcPts val="800"/>
              </a:spcAft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7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8829675" y="682464"/>
            <a:ext cx="2536104" cy="1158184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455C495-AB64-ED02-5548-31E039BC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ANTECEDENTES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87A869-AEEC-0BF3-0A5D-C15270E0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746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/>
              <a:t>Tuberculosis</a:t>
            </a:r>
          </a:p>
          <a:p>
            <a:pPr marL="2743200" lvl="5" algn="just"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Evaluación de medio termino del PENM de TB, para esto del 15 al 19 de mayo </a:t>
            </a:r>
            <a:r>
              <a:rPr lang="es-SV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OPS hará una revisión</a:t>
            </a:r>
            <a:r>
              <a:rPr lang="es-SV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SV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del programa y una evaluación del manejo clínico y programático de TB, no solamente será sobre el PENM TB, sino del plan estratégico para Centros Penales y otros componentes adicionales, será revisadas todas las líneas estratégicas del PENM. Estos resultados se convierte en la evaluación de medio término del PENM. Estos resultados se esperan para Octubre 2023</a:t>
            </a:r>
            <a:endParaRPr lang="en-US" dirty="0"/>
          </a:p>
          <a:p>
            <a:pPr lvl="5" algn="just"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latin typeface="Arial" panose="020B0604020202020204" pitchFamily="34" charset="0"/>
              </a:rPr>
              <a:t>Nuevo proyecto adicional con Centros Penales y FM, que se planea financiar con recursos extra a la subvención dada para la implementación de la guía de TB en centros penitenciarios. </a:t>
            </a:r>
          </a:p>
          <a:p>
            <a:pPr lvl="5" algn="just">
              <a:lnSpc>
                <a:spcPct val="107000"/>
              </a:lnSpc>
              <a:spcAft>
                <a:spcPts val="800"/>
              </a:spcAft>
            </a:pPr>
            <a:r>
              <a:rPr lang="es-SV" dirty="0">
                <a:latin typeface="Arial" panose="020B0604020202020204" pitchFamily="34" charset="0"/>
              </a:rPr>
              <a:t>Documento de Medición del Gasto en TB</a:t>
            </a:r>
          </a:p>
          <a:p>
            <a:pPr lvl="5"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Arial" panose="020B0604020202020204" pitchFamily="34" charset="0"/>
              </a:rPr>
              <a:t>Resultados</a:t>
            </a:r>
            <a:r>
              <a:rPr lang="en-US" dirty="0">
                <a:latin typeface="Arial" panose="020B0604020202020204" pitchFamily="34" charset="0"/>
              </a:rPr>
              <a:t> de la Reunion de alto </a:t>
            </a:r>
            <a:r>
              <a:rPr lang="en-US" dirty="0" err="1">
                <a:latin typeface="Arial" panose="020B0604020202020204" pitchFamily="34" charset="0"/>
              </a:rPr>
              <a:t>nivel</a:t>
            </a:r>
            <a:r>
              <a:rPr lang="en-US" dirty="0">
                <a:latin typeface="Arial" panose="020B0604020202020204" pitchFamily="34" charset="0"/>
              </a:rPr>
              <a:t> en </a:t>
            </a:r>
            <a:r>
              <a:rPr lang="en-US" dirty="0" err="1">
                <a:latin typeface="Arial" panose="020B0604020202020204" pitchFamily="34" charset="0"/>
              </a:rPr>
              <a:t>septiembre</a:t>
            </a:r>
            <a:r>
              <a:rPr lang="en-US" dirty="0">
                <a:latin typeface="Arial" panose="020B0604020202020204" pitchFamily="34" charset="0"/>
              </a:rPr>
              <a:t> 2023</a:t>
            </a:r>
          </a:p>
          <a:p>
            <a:pPr lvl="5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/>
              <a:t>Sistematización</a:t>
            </a:r>
            <a:r>
              <a:rPr lang="en-US" sz="2400" dirty="0"/>
              <a:t> de </a:t>
            </a:r>
            <a:r>
              <a:rPr lang="en-US" sz="2400" dirty="0" err="1"/>
              <a:t>dialogos</a:t>
            </a:r>
            <a:r>
              <a:rPr lang="en-US" sz="1800" b="1" dirty="0" err="1"/>
              <a:t>,</a:t>
            </a:r>
            <a:r>
              <a:rPr lang="en-US" sz="1800" dirty="0" err="1"/>
              <a:t>se</a:t>
            </a:r>
            <a:r>
              <a:rPr lang="en-US" sz="1800" dirty="0"/>
              <a:t> </a:t>
            </a:r>
            <a:r>
              <a:rPr lang="en-US" sz="1800" dirty="0" err="1"/>
              <a:t>recibirá</a:t>
            </a:r>
            <a:r>
              <a:rPr lang="en-US" sz="1800" dirty="0"/>
              <a:t> asistencia técnico de  Plataforma LAC</a:t>
            </a:r>
          </a:p>
          <a:p>
            <a:pPr lvl="5"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marL="2743200" lvl="5"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  <a:p>
            <a:pPr marL="2743200" lvl="5"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  <a:p>
            <a:pPr marL="2743200" lvl="5" algn="just">
              <a:lnSpc>
                <a:spcPct val="107000"/>
              </a:lnSpc>
              <a:spcAft>
                <a:spcPts val="800"/>
              </a:spcAft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0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9820617" y="158589"/>
            <a:ext cx="1926161" cy="8796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DDC84D4D-6C2A-3BC0-016A-B6E9CB09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831850"/>
            <a:ext cx="8096250" cy="1325563"/>
          </a:xfrm>
        </p:spPr>
        <p:txBody>
          <a:bodyPr/>
          <a:lstStyle/>
          <a:p>
            <a:r>
              <a:rPr lang="en-US" b="1" dirty="0" err="1"/>
              <a:t>Ventanas</a:t>
            </a:r>
            <a:r>
              <a:rPr lang="en-US" b="1" dirty="0"/>
              <a:t> para la presentación de SF </a:t>
            </a:r>
          </a:p>
        </p:txBody>
      </p:sp>
      <p:graphicFrame>
        <p:nvGraphicFramePr>
          <p:cNvPr id="10" name="Google Shape;538;p77">
            <a:extLst>
              <a:ext uri="{FF2B5EF4-FFF2-40B4-BE49-F238E27FC236}">
                <a16:creationId xmlns:a16="http://schemas.microsoft.com/office/drawing/2014/main" id="{D0AD3C53-40B7-6870-ECE6-123B0EEEAF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977667"/>
              </p:ext>
            </p:extLst>
          </p:nvPr>
        </p:nvGraphicFramePr>
        <p:xfrm>
          <a:off x="234906" y="2588996"/>
          <a:ext cx="11722187" cy="35865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65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5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Provisional</a:t>
                      </a:r>
                      <a:r>
                        <a:rPr lang="en-US" sz="1400" u="none" strike="noStrike" cap="none" dirty="0"/>
                        <a:t> </a:t>
                      </a:r>
                      <a:r>
                        <a:rPr lang="en-US" dirty="0" err="1"/>
                        <a:t>Ventanas</a:t>
                      </a:r>
                      <a:r>
                        <a:rPr lang="en-US" dirty="0"/>
                        <a:t> para la presentación de SF del NFM4</a:t>
                      </a:r>
                      <a:r>
                        <a:rPr lang="en-US" sz="1400" u="none" strike="noStrike" cap="none" dirty="0"/>
                        <a:t> </a:t>
                      </a:r>
                      <a:r>
                        <a:rPr lang="en-US" sz="1400" u="none" strike="noStrike" cap="none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proyección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basada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en las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fechas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del NFM3 – Access to Funding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confirma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a finales </a:t>
                      </a:r>
                      <a:br>
                        <a:rPr lang="en-US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 2022</a:t>
                      </a:r>
                      <a:r>
                        <a:rPr lang="en-US" sz="1400" u="none" strike="noStrike" cap="none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sz="14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Fecha límite de presentación de la solicitud de AT sobre CDG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6 meses antes de la ventana del NFM4</a:t>
                      </a:r>
                      <a:r>
                        <a:rPr lang="en-US" sz="1400" u="none" strike="noStrike" cap="none">
                          <a:solidFill>
                            <a:srgbClr val="FF0000"/>
                          </a:solidFill>
                        </a:rPr>
                        <a:t>)</a:t>
                      </a:r>
                      <a:endParaRPr/>
                    </a:p>
                  </a:txBody>
                  <a:tcPr marL="91450" marR="91450" marT="45725" marB="45725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V1 - 31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marzo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/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septiembre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2022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V2a - 30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abril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Vb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- 31 de mayo, 2023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V2c - 30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junio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31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octubre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2022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noviembre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2022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31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diciembre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2022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V3 - 31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agosto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/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28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febrero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/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V4 - 28 de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febrero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2024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31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julio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/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V5 - 30 de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abril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2024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31 de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octubre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, 2023</a:t>
                      </a:r>
                      <a:endParaRPr dirty="0"/>
                    </a:p>
                  </a:txBody>
                  <a:tcPr marL="91450" marR="91450" marT="45725" marB="45725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6721BF63-1193-982D-967D-9996BAA72503}"/>
              </a:ext>
            </a:extLst>
          </p:cNvPr>
          <p:cNvSpPr/>
          <p:nvPr/>
        </p:nvSpPr>
        <p:spPr>
          <a:xfrm>
            <a:off x="847725" y="5438775"/>
            <a:ext cx="5000625" cy="7367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9004553" y="295275"/>
            <a:ext cx="2146097" cy="98007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140549-04F9-AAEE-7914-E8FE40EEB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929" y="4019550"/>
            <a:ext cx="8921672" cy="1713305"/>
          </a:xfrm>
        </p:spPr>
        <p:txBody>
          <a:bodyPr anchor="b">
            <a:normAutofit fontScale="90000"/>
          </a:bodyPr>
          <a:lstStyle/>
          <a:p>
            <a:pPr algn="l"/>
            <a:r>
              <a:rPr lang="es-SV" sz="2800" b="1" dirty="0"/>
              <a:t>Comité de propuestas, después del análisis de ruta critica y tiempos</a:t>
            </a:r>
            <a:br>
              <a:rPr lang="es-SV" sz="2800" b="1" dirty="0"/>
            </a:br>
            <a:r>
              <a:rPr lang="es-SV" sz="2800" b="1" dirty="0"/>
              <a:t> </a:t>
            </a:r>
            <a:br>
              <a:rPr lang="en-US" sz="1400" dirty="0"/>
            </a:br>
            <a:br>
              <a:rPr lang="en-US" sz="1400" dirty="0"/>
            </a:br>
            <a:r>
              <a:rPr lang="en-US" sz="4000" dirty="0" err="1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Sugiere</a:t>
            </a:r>
            <a:r>
              <a:rPr lang="en-US" sz="4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al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Pleno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que la Ventana mas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acorde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 para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presentar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la SF </a:t>
            </a:r>
            <a:r>
              <a:rPr lang="en-US" sz="4000" dirty="0" err="1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podría</a:t>
            </a:r>
            <a: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ser </a:t>
            </a:r>
            <a:b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</a:br>
            <a:br>
              <a:rPr lang="en-US" sz="40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s-ES" sz="4000" dirty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V4 - 28 de febrero, 2024</a:t>
            </a:r>
            <a:br>
              <a:rPr lang="es-ES" sz="1100" dirty="0">
                <a:solidFill>
                  <a:schemeClr val="tx1"/>
                </a:solidFill>
              </a:rPr>
            </a:b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3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18" descr="Logotipo&#10;&#10;Descripción generada automáticamente">
            <a:extLst>
              <a:ext uri="{FF2B5EF4-FFF2-40B4-BE49-F238E27FC236}">
                <a16:creationId xmlns:a16="http://schemas.microsoft.com/office/drawing/2014/main" id="{FD9DADAB-3711-B1F3-E6CC-0BF67A4CA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7" t="32321" r="24789" b="25296"/>
          <a:stretch/>
        </p:blipFill>
        <p:spPr bwMode="auto">
          <a:xfrm>
            <a:off x="1289303" y="1119116"/>
            <a:ext cx="4847251" cy="221363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40549-04F9-AAEE-7914-E8FE40EEB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s-SV" sz="4000" dirty="0">
                <a:latin typeface="Aharoni" panose="02010803020104030203" pitchFamily="2" charset="-79"/>
                <a:cs typeface="Aharoni" panose="02010803020104030203" pitchFamily="2" charset="-79"/>
              </a:rPr>
              <a:t> Se apertura intercambio de opiniones y votación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EFF67-0C22-5C83-5555-62257A161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414831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es-SV" dirty="0"/>
              <a:t>Comité de propuestas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C2875C-0702-2AC7-1867-F3CB27B449E9}"/>
              </a:ext>
            </a:extLst>
          </p:cNvPr>
          <p:cNvSpPr txBox="1"/>
          <p:nvPr/>
        </p:nvSpPr>
        <p:spPr>
          <a:xfrm>
            <a:off x="6667500" y="5953125"/>
            <a:ext cx="194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de mayo,2023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3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593</Words>
  <Application>Microsoft Office PowerPoint</Application>
  <PresentationFormat>Panorámica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Office Theme</vt:lpstr>
      <vt:lpstr>Solicitud al Pleno para definir Ventana a presentar SF</vt:lpstr>
      <vt:lpstr>ANTECEDENTES</vt:lpstr>
      <vt:lpstr>ANTECEDENTES</vt:lpstr>
      <vt:lpstr>ANTECEDENTES</vt:lpstr>
      <vt:lpstr>Ventanas para la presentación de SF </vt:lpstr>
      <vt:lpstr>Comité de propuestas, después del análisis de ruta critica y tiempos    Sugiere  al Pleno que la Ventana mas acorde  para presentar la SF podría ser   V4 - 28 de febrero, 2024 </vt:lpstr>
      <vt:lpstr> Se apertura intercambio de opiniones y votación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Solicitud al Pleno para definir Ventana a presentar SF</dc:title>
  <dc:creator>MARTINEZ DE MIRANDA, Celina</dc:creator>
  <cp:lastModifiedBy>Administración y Comunicaciones MCP</cp:lastModifiedBy>
  <cp:revision>1</cp:revision>
  <dcterms:created xsi:type="dcterms:W3CDTF">2023-05-17T19:25:47Z</dcterms:created>
  <dcterms:modified xsi:type="dcterms:W3CDTF">2023-05-17T21:50:01Z</dcterms:modified>
</cp:coreProperties>
</file>