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91" r:id="rId2"/>
    <p:sldId id="413" r:id="rId3"/>
    <p:sldId id="482" r:id="rId4"/>
    <p:sldId id="346" r:id="rId5"/>
    <p:sldId id="399" r:id="rId6"/>
    <p:sldId id="483" r:id="rId7"/>
    <p:sldId id="484" r:id="rId8"/>
    <p:sldId id="485" r:id="rId9"/>
    <p:sldId id="481" r:id="rId10"/>
    <p:sldId id="443" r:id="rId11"/>
    <p:sldId id="391" r:id="rId12"/>
    <p:sldId id="395" r:id="rId13"/>
    <p:sldId id="396" r:id="rId14"/>
    <p:sldId id="397" r:id="rId15"/>
    <p:sldId id="401" r:id="rId16"/>
    <p:sldId id="379" r:id="rId17"/>
    <p:sldId id="489" r:id="rId18"/>
    <p:sldId id="406" r:id="rId19"/>
    <p:sldId id="488" r:id="rId20"/>
    <p:sldId id="257" r:id="rId21"/>
    <p:sldId id="505" r:id="rId22"/>
    <p:sldId id="507" r:id="rId23"/>
    <p:sldId id="508" r:id="rId24"/>
    <p:sldId id="509" r:id="rId25"/>
    <p:sldId id="536" r:id="rId26"/>
    <p:sldId id="386" r:id="rId27"/>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tillo, Lucrecia (GUATEMALA/HE)" initials="CL(" lastIdx="2" clrIdx="0">
    <p:extLst>
      <p:ext uri="{19B8F6BF-5375-455C-9EA6-DF929625EA0E}">
        <p15:presenceInfo xmlns:p15="http://schemas.microsoft.com/office/powerpoint/2012/main" userId="S::LCastillo@usaid.gov::3ba15c97-fb10-4cc4-8c19-bcf6b10d6d50" providerId="AD"/>
      </p:ext>
    </p:extLst>
  </p:cmAuthor>
  <p:cmAuthor id="2" name="Claudia Roca" initials="CR" lastIdx="1" clrIdx="1">
    <p:extLst>
      <p:ext uri="{19B8F6BF-5375-455C-9EA6-DF929625EA0E}">
        <p15:presenceInfo xmlns:p15="http://schemas.microsoft.com/office/powerpoint/2012/main" userId="S::croca@fancap.org::85ebff6e-bf84-4997-ba58-ef0039583e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E781"/>
    <a:srgbClr val="FFFFFF"/>
    <a:srgbClr val="FFFFCC"/>
    <a:srgbClr val="FFCC99"/>
    <a:srgbClr val="DDDDDD"/>
    <a:srgbClr val="FF6600"/>
    <a:srgbClr val="FF0000"/>
    <a:srgbClr val="FCBD24"/>
    <a:srgbClr val="002F6C"/>
    <a:srgbClr val="6C64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94" autoAdjust="0"/>
    <p:restoredTop sz="94947" autoAdjust="0"/>
  </p:normalViewPr>
  <p:slideViewPr>
    <p:cSldViewPr snapToGrid="0" snapToObjects="1">
      <p:cViewPr varScale="1">
        <p:scale>
          <a:sx n="110" d="100"/>
          <a:sy n="110" d="100"/>
        </p:scale>
        <p:origin x="77" y="115"/>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3%20Analisis%20AIP%20sobre%20TLD%20solicitado%20por%20Dra%20Castillo%202FEB23\Datos%20para%20el%20an&#225;lisi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icardo.Valladares\Downloads\API_NY.GDP.PCAP.CD_DS2_es_excel_v2_3863200.xls"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icardo.Valladares\Downloads\API_NY.GDP.PCAP.CD_DS2_es_excel_v2_3863200.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1750" cap="rnd">
              <a:solidFill>
                <a:schemeClr val="accent1">
                  <a:lumMod val="40000"/>
                  <a:lumOff val="60000"/>
                </a:schemeClr>
              </a:solidFill>
              <a:prstDash val="solid"/>
              <a:round/>
            </a:ln>
            <a:effectLst/>
          </c:spPr>
          <c:marker>
            <c:symbol val="circle"/>
            <c:size val="4"/>
            <c:spPr>
              <a:solidFill>
                <a:schemeClr val="accent1"/>
              </a:solidFill>
              <a:ln w="15875">
                <a:noFill/>
                <a:round/>
              </a:ln>
              <a:effectLst/>
            </c:spPr>
          </c:marker>
          <c:xVal>
            <c:numRef>
              <c:f>'Tasa de crecimiento PIB '!$A$7:$A$63</c:f>
              <c:numCache>
                <c:formatCode>General</c:formatCode>
                <c:ptCount val="57"/>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pt idx="48">
                  <c:v>2014</c:v>
                </c:pt>
                <c:pt idx="49">
                  <c:v>2015</c:v>
                </c:pt>
                <c:pt idx="50">
                  <c:v>2016</c:v>
                </c:pt>
                <c:pt idx="51">
                  <c:v>2017</c:v>
                </c:pt>
                <c:pt idx="52">
                  <c:v>2018</c:v>
                </c:pt>
                <c:pt idx="53">
                  <c:v>2019</c:v>
                </c:pt>
                <c:pt idx="54">
                  <c:v>2020</c:v>
                </c:pt>
                <c:pt idx="55">
                  <c:v>2021</c:v>
                </c:pt>
                <c:pt idx="56">
                  <c:v>2022</c:v>
                </c:pt>
              </c:numCache>
            </c:numRef>
          </c:xVal>
          <c:yVal>
            <c:numRef>
              <c:f>'Tasa de crecimiento PIB '!$B$7:$B$63</c:f>
              <c:numCache>
                <c:formatCode>General</c:formatCode>
                <c:ptCount val="57"/>
                <c:pt idx="0">
                  <c:v>7.1611377397188534</c:v>
                </c:pt>
                <c:pt idx="1">
                  <c:v>5.4368488512869533</c:v>
                </c:pt>
                <c:pt idx="2">
                  <c:v>3.2366923840662736</c:v>
                </c:pt>
                <c:pt idx="3">
                  <c:v>3.4854188159065842</c:v>
                </c:pt>
                <c:pt idx="4">
                  <c:v>2.9772950928131507</c:v>
                </c:pt>
                <c:pt idx="5">
                  <c:v>3.858257513493129</c:v>
                </c:pt>
                <c:pt idx="6">
                  <c:v>6.1175336871667412</c:v>
                </c:pt>
                <c:pt idx="7">
                  <c:v>4.8616735040866104</c:v>
                </c:pt>
                <c:pt idx="8">
                  <c:v>5.3360011067654227</c:v>
                </c:pt>
                <c:pt idx="9">
                  <c:v>2.9235318885202872</c:v>
                </c:pt>
                <c:pt idx="10">
                  <c:v>5.049260173759464</c:v>
                </c:pt>
                <c:pt idx="11">
                  <c:v>6.7800617282486115</c:v>
                </c:pt>
                <c:pt idx="12">
                  <c:v>5.322765834727889</c:v>
                </c:pt>
                <c:pt idx="13">
                  <c:v>-4.1802654332690423</c:v>
                </c:pt>
                <c:pt idx="14">
                  <c:v>-15.83686429486589</c:v>
                </c:pt>
                <c:pt idx="15">
                  <c:v>-5.7209904515293744</c:v>
                </c:pt>
                <c:pt idx="16">
                  <c:v>-6.3084713758475743</c:v>
                </c:pt>
                <c:pt idx="17">
                  <c:v>1.5390252839868168</c:v>
                </c:pt>
                <c:pt idx="18">
                  <c:v>1.3352580295921967</c:v>
                </c:pt>
                <c:pt idx="19">
                  <c:v>0.61431623931625268</c:v>
                </c:pt>
                <c:pt idx="20">
                  <c:v>0.19467303778426981</c:v>
                </c:pt>
                <c:pt idx="21">
                  <c:v>2.5081692131060578</c:v>
                </c:pt>
                <c:pt idx="22">
                  <c:v>1.8781769621780029</c:v>
                </c:pt>
                <c:pt idx="23">
                  <c:v>0.96405919661732753</c:v>
                </c:pt>
                <c:pt idx="24">
                  <c:v>4.8329005779378633</c:v>
                </c:pt>
                <c:pt idx="25">
                  <c:v>1.4940875679130698</c:v>
                </c:pt>
                <c:pt idx="26">
                  <c:v>7.0219633157521741</c:v>
                </c:pt>
                <c:pt idx="27">
                  <c:v>5.8183155571901466</c:v>
                </c:pt>
                <c:pt idx="28">
                  <c:v>4.6920617266787019</c:v>
                </c:pt>
                <c:pt idx="29">
                  <c:v>4.7340814022973206</c:v>
                </c:pt>
                <c:pt idx="30">
                  <c:v>0.81146189932800894</c:v>
                </c:pt>
                <c:pt idx="31">
                  <c:v>3.1379700666582835</c:v>
                </c:pt>
                <c:pt idx="32">
                  <c:v>2.6522773001646129</c:v>
                </c:pt>
                <c:pt idx="33">
                  <c:v>2.1620337372297342</c:v>
                </c:pt>
                <c:pt idx="34">
                  <c:v>1.1279069767441854</c:v>
                </c:pt>
                <c:pt idx="35">
                  <c:v>0.87961365988272178</c:v>
                </c:pt>
                <c:pt idx="36">
                  <c:v>1.5729184475978855</c:v>
                </c:pt>
                <c:pt idx="37">
                  <c:v>1.5653930314761766</c:v>
                </c:pt>
                <c:pt idx="38">
                  <c:v>0.88940448569219654</c:v>
                </c:pt>
                <c:pt idx="39">
                  <c:v>2.7103980726058268</c:v>
                </c:pt>
                <c:pt idx="40">
                  <c:v>4.3448128798379457</c:v>
                </c:pt>
                <c:pt idx="41">
                  <c:v>1.8597046952434653</c:v>
                </c:pt>
                <c:pt idx="42">
                  <c:v>2.1266991021718411</c:v>
                </c:pt>
                <c:pt idx="43">
                  <c:v>-2.0873238053140852</c:v>
                </c:pt>
                <c:pt idx="44">
                  <c:v>2.1067415730337018</c:v>
                </c:pt>
                <c:pt idx="45">
                  <c:v>3.8170563961485584</c:v>
                </c:pt>
                <c:pt idx="46">
                  <c:v>2.8155018217952801</c:v>
                </c:pt>
                <c:pt idx="47">
                  <c:v>2.2321428571428612</c:v>
                </c:pt>
                <c:pt idx="48">
                  <c:v>1.7107099446270269</c:v>
                </c:pt>
                <c:pt idx="49">
                  <c:v>2.3989731332713689</c:v>
                </c:pt>
                <c:pt idx="50">
                  <c:v>2.5459260860168484</c:v>
                </c:pt>
                <c:pt idx="51">
                  <c:v>2.2466700387792997</c:v>
                </c:pt>
                <c:pt idx="52">
                  <c:v>2.4322875870882683</c:v>
                </c:pt>
                <c:pt idx="53">
                  <c:v>2.3825813981567308</c:v>
                </c:pt>
                <c:pt idx="54">
                  <c:v>-8.5813121584968002</c:v>
                </c:pt>
                <c:pt idx="55">
                  <c:v>10.800868593051248</c:v>
                </c:pt>
                <c:pt idx="56">
                  <c:v>2.6</c:v>
                </c:pt>
              </c:numCache>
            </c:numRef>
          </c:yVal>
          <c:smooth val="0"/>
          <c:extLst>
            <c:ext xmlns:c16="http://schemas.microsoft.com/office/drawing/2014/chart" uri="{C3380CC4-5D6E-409C-BE32-E72D297353CC}">
              <c16:uniqueId val="{00000000-3B9B-4800-84AF-CC501BE8EAFB}"/>
            </c:ext>
          </c:extLst>
        </c:ser>
        <c:dLbls>
          <c:showLegendKey val="0"/>
          <c:showVal val="0"/>
          <c:showCatName val="0"/>
          <c:showSerName val="0"/>
          <c:showPercent val="0"/>
          <c:showBubbleSize val="0"/>
        </c:dLbls>
        <c:axId val="1882912032"/>
        <c:axId val="1882915360"/>
      </c:scatterChart>
      <c:valAx>
        <c:axId val="1882912032"/>
        <c:scaling>
          <c:orientation val="minMax"/>
          <c:max val="2022"/>
          <c:min val="1966"/>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SV"/>
          </a:p>
        </c:txPr>
        <c:crossAx val="1882915360"/>
        <c:crosses val="autoZero"/>
        <c:crossBetween val="midCat"/>
        <c:majorUnit val="5"/>
      </c:valAx>
      <c:valAx>
        <c:axId val="188291536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SV"/>
          </a:p>
        </c:txPr>
        <c:crossAx val="1882912032"/>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showDLblsOverMax val="0"/>
  </c:chart>
  <c:spPr>
    <a:noFill/>
    <a:ln w="9525" cap="flat" cmpd="sng" algn="ctr">
      <a:noFill/>
      <a:round/>
    </a:ln>
    <a:effectLst/>
  </c:spPr>
  <c:txPr>
    <a:bodyPr/>
    <a:lstStyle/>
    <a:p>
      <a:pPr>
        <a:defRPr/>
      </a:pPr>
      <a:endParaRPr lang="es-S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'Tasa de crecimiento PIB '!$G$119</c:f>
              <c:strCache>
                <c:ptCount val="1"/>
                <c:pt idx="0">
                  <c:v>Caso nuevo de PVIH acumulado</c:v>
                </c:pt>
              </c:strCache>
            </c:strRef>
          </c:tx>
          <c:spPr>
            <a:solidFill>
              <a:srgbClr val="FFC000"/>
            </a:solidFill>
            <a:ln>
              <a:noFill/>
            </a:ln>
            <a:effectLst/>
          </c:spPr>
          <c:invertIfNegative val="0"/>
          <c:dLbls>
            <c:spPr>
              <a:noFill/>
              <a:ln>
                <a:noFill/>
              </a:ln>
              <a:effectLst/>
            </c:spPr>
            <c:txPr>
              <a:bodyPr rot="-5400000" spcFirstLastPara="1" vertOverflow="ellipsis" wrap="square" anchor="ctr" anchorCtr="1"/>
              <a:lstStyle/>
              <a:p>
                <a:pPr>
                  <a:defRPr sz="700" b="0" i="0" u="none" strike="noStrike" kern="1200" baseline="0">
                    <a:solidFill>
                      <a:schemeClr val="dk1">
                        <a:lumMod val="75000"/>
                        <a:lumOff val="25000"/>
                      </a:schemeClr>
                    </a:solidFill>
                    <a:latin typeface="+mn-lt"/>
                    <a:ea typeface="+mn-ea"/>
                    <a:cs typeface="+mn-cs"/>
                  </a:defRPr>
                </a:pPr>
                <a:endParaRPr lang="es-S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'Tasa de crecimiento PIB '!$C$120:$C$134</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'Tasa de crecimiento PIB '!$G$120:$G$134</c:f>
              <c:numCache>
                <c:formatCode>_-* #,##0_-;\-* #,##0_-;_-* "-"??_-;_-@_-</c:formatCode>
                <c:ptCount val="15"/>
                <c:pt idx="1">
                  <c:v>3918</c:v>
                </c:pt>
                <c:pt idx="2">
                  <c:v>5768</c:v>
                </c:pt>
                <c:pt idx="3">
                  <c:v>7429</c:v>
                </c:pt>
                <c:pt idx="4">
                  <c:v>8931</c:v>
                </c:pt>
                <c:pt idx="5">
                  <c:v>10330</c:v>
                </c:pt>
                <c:pt idx="6">
                  <c:v>11560</c:v>
                </c:pt>
                <c:pt idx="7">
                  <c:v>12718</c:v>
                </c:pt>
                <c:pt idx="8">
                  <c:v>13850</c:v>
                </c:pt>
                <c:pt idx="9">
                  <c:v>15103</c:v>
                </c:pt>
                <c:pt idx="10">
                  <c:v>16318</c:v>
                </c:pt>
                <c:pt idx="11">
                  <c:v>17469</c:v>
                </c:pt>
                <c:pt idx="12">
                  <c:v>18325</c:v>
                </c:pt>
                <c:pt idx="13">
                  <c:v>19511</c:v>
                </c:pt>
                <c:pt idx="14">
                  <c:v>20018</c:v>
                </c:pt>
              </c:numCache>
            </c:numRef>
          </c:val>
          <c:extLst>
            <c:ext xmlns:c16="http://schemas.microsoft.com/office/drawing/2014/chart" uri="{C3380CC4-5D6E-409C-BE32-E72D297353CC}">
              <c16:uniqueId val="{00000000-AF55-4ED3-93A5-ACC2E6F8AFCB}"/>
            </c:ext>
          </c:extLst>
        </c:ser>
        <c:dLbls>
          <c:dLblPos val="outEnd"/>
          <c:showLegendKey val="0"/>
          <c:showVal val="1"/>
          <c:showCatName val="0"/>
          <c:showSerName val="0"/>
          <c:showPercent val="0"/>
          <c:showBubbleSize val="0"/>
        </c:dLbls>
        <c:gapWidth val="67"/>
        <c:overlap val="-43"/>
        <c:axId val="1399607871"/>
        <c:axId val="1399587231"/>
      </c:barChart>
      <c:catAx>
        <c:axId val="1399607871"/>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600" b="0" i="0" u="none" strike="noStrike" kern="1200" cap="none" spc="0" normalizeH="0" baseline="0">
                <a:solidFill>
                  <a:schemeClr val="dk1">
                    <a:lumMod val="65000"/>
                    <a:lumOff val="35000"/>
                  </a:schemeClr>
                </a:solidFill>
                <a:latin typeface="+mn-lt"/>
                <a:ea typeface="+mn-ea"/>
                <a:cs typeface="+mn-cs"/>
              </a:defRPr>
            </a:pPr>
            <a:endParaRPr lang="es-SV"/>
          </a:p>
        </c:txPr>
        <c:crossAx val="1399587231"/>
        <c:crosses val="autoZero"/>
        <c:auto val="1"/>
        <c:lblAlgn val="ctr"/>
        <c:lblOffset val="100"/>
        <c:noMultiLvlLbl val="0"/>
      </c:catAx>
      <c:valAx>
        <c:axId val="1399587231"/>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500" b="1" i="0" u="none" strike="noStrike" kern="1200" baseline="0">
                    <a:solidFill>
                      <a:schemeClr val="dk1">
                        <a:lumMod val="65000"/>
                        <a:lumOff val="35000"/>
                      </a:schemeClr>
                    </a:solidFill>
                    <a:latin typeface="+mn-lt"/>
                    <a:ea typeface="+mn-ea"/>
                    <a:cs typeface="+mn-cs"/>
                  </a:defRPr>
                </a:pPr>
                <a:r>
                  <a:rPr lang="es-MX" sz="500"/>
                  <a:t>Número de personas</a:t>
                </a:r>
              </a:p>
            </c:rich>
          </c:tx>
          <c:overlay val="0"/>
          <c:spPr>
            <a:noFill/>
            <a:ln>
              <a:noFill/>
            </a:ln>
            <a:effectLst/>
          </c:spPr>
          <c:txPr>
            <a:bodyPr rot="-5400000" spcFirstLastPara="1" vertOverflow="ellipsis" vert="horz" wrap="square" anchor="ctr" anchorCtr="1"/>
            <a:lstStyle/>
            <a:p>
              <a:pPr>
                <a:defRPr sz="500" b="1" i="0" u="none" strike="noStrike" kern="1200" baseline="0">
                  <a:solidFill>
                    <a:schemeClr val="dk1">
                      <a:lumMod val="65000"/>
                      <a:lumOff val="35000"/>
                    </a:schemeClr>
                  </a:solidFill>
                  <a:latin typeface="+mn-lt"/>
                  <a:ea typeface="+mn-ea"/>
                  <a:cs typeface="+mn-cs"/>
                </a:defRPr>
              </a:pPr>
              <a:endParaRPr lang="es-SV"/>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dk1">
                    <a:lumMod val="65000"/>
                    <a:lumOff val="35000"/>
                  </a:schemeClr>
                </a:solidFill>
                <a:latin typeface="+mn-lt"/>
                <a:ea typeface="+mn-ea"/>
                <a:cs typeface="+mn-cs"/>
              </a:defRPr>
            </a:pPr>
            <a:endParaRPr lang="es-SV"/>
          </a:p>
        </c:txPr>
        <c:crossAx val="1399607871"/>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700"/>
      </a:pPr>
      <a:endParaRPr lang="es-S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'CCA 2018 2023'!$J$4</c:f>
              <c:strCache>
                <c:ptCount val="1"/>
                <c:pt idx="0">
                  <c:v>Cobertura</c:v>
                </c:pt>
              </c:strCache>
            </c:strRef>
          </c:tx>
          <c:spPr>
            <a:solidFill>
              <a:schemeClr val="accent1"/>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1-340C-4633-B0E1-0EE340E5E9C7}"/>
              </c:ext>
            </c:extLst>
          </c:dPt>
          <c:dPt>
            <c:idx val="2"/>
            <c:invertIfNegative val="0"/>
            <c:bubble3D val="0"/>
            <c:spPr>
              <a:solidFill>
                <a:srgbClr val="92D050"/>
              </a:solidFill>
              <a:ln>
                <a:noFill/>
              </a:ln>
              <a:effectLst/>
            </c:spPr>
            <c:extLst>
              <c:ext xmlns:c16="http://schemas.microsoft.com/office/drawing/2014/chart" uri="{C3380CC4-5D6E-409C-BE32-E72D297353CC}">
                <c16:uniqueId val="{00000003-340C-4633-B0E1-0EE340E5E9C7}"/>
              </c:ext>
            </c:extLst>
          </c:dPt>
          <c:dPt>
            <c:idx val="3"/>
            <c:invertIfNegative val="0"/>
            <c:bubble3D val="0"/>
            <c:spPr>
              <a:solidFill>
                <a:srgbClr val="92D050"/>
              </a:solidFill>
              <a:ln>
                <a:noFill/>
              </a:ln>
              <a:effectLst/>
            </c:spPr>
            <c:extLst>
              <c:ext xmlns:c16="http://schemas.microsoft.com/office/drawing/2014/chart" uri="{C3380CC4-5D6E-409C-BE32-E72D297353CC}">
                <c16:uniqueId val="{00000005-340C-4633-B0E1-0EE340E5E9C7}"/>
              </c:ext>
            </c:extLst>
          </c:dPt>
          <c:dPt>
            <c:idx val="4"/>
            <c:invertIfNegative val="0"/>
            <c:bubble3D val="0"/>
            <c:spPr>
              <a:solidFill>
                <a:srgbClr val="92D050"/>
              </a:solidFill>
              <a:ln>
                <a:noFill/>
              </a:ln>
              <a:effectLst/>
            </c:spPr>
            <c:extLst>
              <c:ext xmlns:c16="http://schemas.microsoft.com/office/drawing/2014/chart" uri="{C3380CC4-5D6E-409C-BE32-E72D297353CC}">
                <c16:uniqueId val="{00000007-340C-4633-B0E1-0EE340E5E9C7}"/>
              </c:ext>
            </c:extLst>
          </c:dPt>
          <c:dPt>
            <c:idx val="6"/>
            <c:invertIfNegative val="0"/>
            <c:bubble3D val="0"/>
            <c:spPr>
              <a:solidFill>
                <a:srgbClr val="00B050"/>
              </a:solidFill>
              <a:ln>
                <a:noFill/>
              </a:ln>
              <a:effectLst/>
            </c:spPr>
            <c:extLst>
              <c:ext xmlns:c16="http://schemas.microsoft.com/office/drawing/2014/chart" uri="{C3380CC4-5D6E-409C-BE32-E72D297353CC}">
                <c16:uniqueId val="{00000009-340C-4633-B0E1-0EE340E5E9C7}"/>
              </c:ext>
            </c:extLst>
          </c:dPt>
          <c:dPt>
            <c:idx val="7"/>
            <c:invertIfNegative val="0"/>
            <c:bubble3D val="0"/>
            <c:spPr>
              <a:solidFill>
                <a:srgbClr val="92D050"/>
              </a:solidFill>
              <a:ln>
                <a:noFill/>
              </a:ln>
              <a:effectLst/>
            </c:spPr>
            <c:extLst>
              <c:ext xmlns:c16="http://schemas.microsoft.com/office/drawing/2014/chart" uri="{C3380CC4-5D6E-409C-BE32-E72D297353CC}">
                <c16:uniqueId val="{0000000B-340C-4633-B0E1-0EE340E5E9C7}"/>
              </c:ext>
            </c:extLst>
          </c:dPt>
          <c:dPt>
            <c:idx val="8"/>
            <c:invertIfNegative val="0"/>
            <c:bubble3D val="0"/>
            <c:spPr>
              <a:solidFill>
                <a:srgbClr val="92D050"/>
              </a:solidFill>
              <a:ln>
                <a:noFill/>
              </a:ln>
              <a:effectLst/>
            </c:spPr>
            <c:extLst>
              <c:ext xmlns:c16="http://schemas.microsoft.com/office/drawing/2014/chart" uri="{C3380CC4-5D6E-409C-BE32-E72D297353CC}">
                <c16:uniqueId val="{0000000D-340C-4633-B0E1-0EE340E5E9C7}"/>
              </c:ext>
            </c:extLst>
          </c:dPt>
          <c:dPt>
            <c:idx val="9"/>
            <c:invertIfNegative val="0"/>
            <c:bubble3D val="0"/>
            <c:spPr>
              <a:solidFill>
                <a:srgbClr val="92D050"/>
              </a:solidFill>
              <a:ln>
                <a:noFill/>
              </a:ln>
              <a:effectLst/>
            </c:spPr>
            <c:extLst>
              <c:ext xmlns:c16="http://schemas.microsoft.com/office/drawing/2014/chart" uri="{C3380CC4-5D6E-409C-BE32-E72D297353CC}">
                <c16:uniqueId val="{0000000F-340C-4633-B0E1-0EE340E5E9C7}"/>
              </c:ext>
            </c:extLst>
          </c:dPt>
          <c:dPt>
            <c:idx val="11"/>
            <c:invertIfNegative val="0"/>
            <c:bubble3D val="0"/>
            <c:spPr>
              <a:solidFill>
                <a:srgbClr val="00B050"/>
              </a:solidFill>
              <a:ln>
                <a:noFill/>
              </a:ln>
              <a:effectLst/>
            </c:spPr>
            <c:extLst>
              <c:ext xmlns:c16="http://schemas.microsoft.com/office/drawing/2014/chart" uri="{C3380CC4-5D6E-409C-BE32-E72D297353CC}">
                <c16:uniqueId val="{00000011-340C-4633-B0E1-0EE340E5E9C7}"/>
              </c:ext>
            </c:extLst>
          </c:dPt>
          <c:dPt>
            <c:idx val="12"/>
            <c:invertIfNegative val="0"/>
            <c:bubble3D val="0"/>
            <c:spPr>
              <a:solidFill>
                <a:srgbClr val="92D050"/>
              </a:solidFill>
              <a:ln>
                <a:noFill/>
              </a:ln>
              <a:effectLst/>
            </c:spPr>
            <c:extLst>
              <c:ext xmlns:c16="http://schemas.microsoft.com/office/drawing/2014/chart" uri="{C3380CC4-5D6E-409C-BE32-E72D297353CC}">
                <c16:uniqueId val="{00000013-340C-4633-B0E1-0EE340E5E9C7}"/>
              </c:ext>
            </c:extLst>
          </c:dPt>
          <c:dPt>
            <c:idx val="13"/>
            <c:invertIfNegative val="0"/>
            <c:bubble3D val="0"/>
            <c:spPr>
              <a:solidFill>
                <a:srgbClr val="92D050"/>
              </a:solidFill>
              <a:ln>
                <a:noFill/>
              </a:ln>
              <a:effectLst/>
            </c:spPr>
            <c:extLst>
              <c:ext xmlns:c16="http://schemas.microsoft.com/office/drawing/2014/chart" uri="{C3380CC4-5D6E-409C-BE32-E72D297353CC}">
                <c16:uniqueId val="{00000015-340C-4633-B0E1-0EE340E5E9C7}"/>
              </c:ext>
            </c:extLst>
          </c:dPt>
          <c:dPt>
            <c:idx val="14"/>
            <c:invertIfNegative val="0"/>
            <c:bubble3D val="0"/>
            <c:spPr>
              <a:solidFill>
                <a:srgbClr val="92D050"/>
              </a:solidFill>
              <a:ln>
                <a:noFill/>
              </a:ln>
              <a:effectLst/>
            </c:spPr>
            <c:extLst>
              <c:ext xmlns:c16="http://schemas.microsoft.com/office/drawing/2014/chart" uri="{C3380CC4-5D6E-409C-BE32-E72D297353CC}">
                <c16:uniqueId val="{00000017-340C-4633-B0E1-0EE340E5E9C7}"/>
              </c:ext>
            </c:extLst>
          </c:dPt>
          <c:dPt>
            <c:idx val="16"/>
            <c:invertIfNegative val="0"/>
            <c:bubble3D val="0"/>
            <c:spPr>
              <a:solidFill>
                <a:srgbClr val="00B050"/>
              </a:solidFill>
              <a:ln>
                <a:noFill/>
              </a:ln>
              <a:effectLst/>
            </c:spPr>
            <c:extLst>
              <c:ext xmlns:c16="http://schemas.microsoft.com/office/drawing/2014/chart" uri="{C3380CC4-5D6E-409C-BE32-E72D297353CC}">
                <c16:uniqueId val="{00000019-340C-4633-B0E1-0EE340E5E9C7}"/>
              </c:ext>
            </c:extLst>
          </c:dPt>
          <c:dPt>
            <c:idx val="17"/>
            <c:invertIfNegative val="0"/>
            <c:bubble3D val="0"/>
            <c:spPr>
              <a:solidFill>
                <a:srgbClr val="92D050"/>
              </a:solidFill>
              <a:ln>
                <a:noFill/>
              </a:ln>
              <a:effectLst/>
            </c:spPr>
            <c:extLst>
              <c:ext xmlns:c16="http://schemas.microsoft.com/office/drawing/2014/chart" uri="{C3380CC4-5D6E-409C-BE32-E72D297353CC}">
                <c16:uniqueId val="{0000001B-340C-4633-B0E1-0EE340E5E9C7}"/>
              </c:ext>
            </c:extLst>
          </c:dPt>
          <c:dPt>
            <c:idx val="18"/>
            <c:invertIfNegative val="0"/>
            <c:bubble3D val="0"/>
            <c:spPr>
              <a:solidFill>
                <a:srgbClr val="92D050"/>
              </a:solidFill>
              <a:ln>
                <a:noFill/>
              </a:ln>
              <a:effectLst/>
            </c:spPr>
            <c:extLst>
              <c:ext xmlns:c16="http://schemas.microsoft.com/office/drawing/2014/chart" uri="{C3380CC4-5D6E-409C-BE32-E72D297353CC}">
                <c16:uniqueId val="{0000001D-340C-4633-B0E1-0EE340E5E9C7}"/>
              </c:ext>
            </c:extLst>
          </c:dPt>
          <c:dPt>
            <c:idx val="19"/>
            <c:invertIfNegative val="0"/>
            <c:bubble3D val="0"/>
            <c:spPr>
              <a:solidFill>
                <a:srgbClr val="92D050"/>
              </a:solidFill>
              <a:ln>
                <a:noFill/>
              </a:ln>
              <a:effectLst/>
            </c:spPr>
            <c:extLst>
              <c:ext xmlns:c16="http://schemas.microsoft.com/office/drawing/2014/chart" uri="{C3380CC4-5D6E-409C-BE32-E72D297353CC}">
                <c16:uniqueId val="{0000001F-340C-4633-B0E1-0EE340E5E9C7}"/>
              </c:ext>
            </c:extLst>
          </c:dPt>
          <c:dPt>
            <c:idx val="21"/>
            <c:invertIfNegative val="0"/>
            <c:bubble3D val="0"/>
            <c:spPr>
              <a:solidFill>
                <a:srgbClr val="00B050"/>
              </a:solidFill>
              <a:ln>
                <a:noFill/>
              </a:ln>
              <a:effectLst/>
            </c:spPr>
            <c:extLst>
              <c:ext xmlns:c16="http://schemas.microsoft.com/office/drawing/2014/chart" uri="{C3380CC4-5D6E-409C-BE32-E72D297353CC}">
                <c16:uniqueId val="{00000021-340C-4633-B0E1-0EE340E5E9C7}"/>
              </c:ext>
            </c:extLst>
          </c:dPt>
          <c:dPt>
            <c:idx val="22"/>
            <c:invertIfNegative val="0"/>
            <c:bubble3D val="0"/>
            <c:spPr>
              <a:solidFill>
                <a:srgbClr val="92D050"/>
              </a:solidFill>
              <a:ln>
                <a:noFill/>
              </a:ln>
              <a:effectLst/>
            </c:spPr>
            <c:extLst>
              <c:ext xmlns:c16="http://schemas.microsoft.com/office/drawing/2014/chart" uri="{C3380CC4-5D6E-409C-BE32-E72D297353CC}">
                <c16:uniqueId val="{00000023-340C-4633-B0E1-0EE340E5E9C7}"/>
              </c:ext>
            </c:extLst>
          </c:dPt>
          <c:dPt>
            <c:idx val="23"/>
            <c:invertIfNegative val="0"/>
            <c:bubble3D val="0"/>
            <c:spPr>
              <a:solidFill>
                <a:srgbClr val="92D050"/>
              </a:solidFill>
              <a:ln>
                <a:noFill/>
              </a:ln>
              <a:effectLst/>
            </c:spPr>
            <c:extLst>
              <c:ext xmlns:c16="http://schemas.microsoft.com/office/drawing/2014/chart" uri="{C3380CC4-5D6E-409C-BE32-E72D297353CC}">
                <c16:uniqueId val="{00000025-340C-4633-B0E1-0EE340E5E9C7}"/>
              </c:ext>
            </c:extLst>
          </c:dPt>
          <c:dPt>
            <c:idx val="24"/>
            <c:invertIfNegative val="0"/>
            <c:bubble3D val="0"/>
            <c:spPr>
              <a:solidFill>
                <a:srgbClr val="92D050"/>
              </a:solidFill>
              <a:ln>
                <a:noFill/>
              </a:ln>
              <a:effectLst/>
            </c:spPr>
            <c:extLst>
              <c:ext xmlns:c16="http://schemas.microsoft.com/office/drawing/2014/chart" uri="{C3380CC4-5D6E-409C-BE32-E72D297353CC}">
                <c16:uniqueId val="{00000027-340C-4633-B0E1-0EE340E5E9C7}"/>
              </c:ext>
            </c:extLst>
          </c:dPt>
          <c:dLbls>
            <c:dLbl>
              <c:idx val="1"/>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SV"/>
                </a:p>
              </c:txPr>
              <c:dLblPos val="ctr"/>
              <c:showLegendKey val="0"/>
              <c:showVal val="1"/>
              <c:showCatName val="0"/>
              <c:showSerName val="0"/>
              <c:showPercent val="0"/>
              <c:showBubbleSize val="0"/>
              <c:extLst>
                <c:ext xmlns:c16="http://schemas.microsoft.com/office/drawing/2014/chart" uri="{C3380CC4-5D6E-409C-BE32-E72D297353CC}">
                  <c16:uniqueId val="{00000001-340C-4633-B0E1-0EE340E5E9C7}"/>
                </c:ext>
              </c:extLst>
            </c:dLbl>
            <c:dLbl>
              <c:idx val="6"/>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SV"/>
                </a:p>
              </c:txPr>
              <c:dLblPos val="ctr"/>
              <c:showLegendKey val="0"/>
              <c:showVal val="1"/>
              <c:showCatName val="0"/>
              <c:showSerName val="0"/>
              <c:showPercent val="0"/>
              <c:showBubbleSize val="0"/>
              <c:extLst>
                <c:ext xmlns:c16="http://schemas.microsoft.com/office/drawing/2014/chart" uri="{C3380CC4-5D6E-409C-BE32-E72D297353CC}">
                  <c16:uniqueId val="{00000009-340C-4633-B0E1-0EE340E5E9C7}"/>
                </c:ext>
              </c:extLst>
            </c:dLbl>
            <c:dLbl>
              <c:idx val="11"/>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SV"/>
                </a:p>
              </c:txPr>
              <c:dLblPos val="ctr"/>
              <c:showLegendKey val="0"/>
              <c:showVal val="1"/>
              <c:showCatName val="0"/>
              <c:showSerName val="0"/>
              <c:showPercent val="0"/>
              <c:showBubbleSize val="0"/>
              <c:extLst>
                <c:ext xmlns:c16="http://schemas.microsoft.com/office/drawing/2014/chart" uri="{C3380CC4-5D6E-409C-BE32-E72D297353CC}">
                  <c16:uniqueId val="{00000011-340C-4633-B0E1-0EE340E5E9C7}"/>
                </c:ext>
              </c:extLst>
            </c:dLbl>
            <c:dLbl>
              <c:idx val="16"/>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SV"/>
                </a:p>
              </c:txPr>
              <c:dLblPos val="ctr"/>
              <c:showLegendKey val="0"/>
              <c:showVal val="1"/>
              <c:showCatName val="0"/>
              <c:showSerName val="0"/>
              <c:showPercent val="0"/>
              <c:showBubbleSize val="0"/>
              <c:extLst>
                <c:ext xmlns:c16="http://schemas.microsoft.com/office/drawing/2014/chart" uri="{C3380CC4-5D6E-409C-BE32-E72D297353CC}">
                  <c16:uniqueId val="{00000019-340C-4633-B0E1-0EE340E5E9C7}"/>
                </c:ext>
              </c:extLst>
            </c:dLbl>
            <c:dLbl>
              <c:idx val="21"/>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SV"/>
                </a:p>
              </c:txPr>
              <c:dLblPos val="ctr"/>
              <c:showLegendKey val="0"/>
              <c:showVal val="1"/>
              <c:showCatName val="0"/>
              <c:showSerName val="0"/>
              <c:showPercent val="0"/>
              <c:showBubbleSize val="0"/>
              <c:extLst>
                <c:ext xmlns:c16="http://schemas.microsoft.com/office/drawing/2014/chart" uri="{C3380CC4-5D6E-409C-BE32-E72D297353CC}">
                  <c16:uniqueId val="{00000021-340C-4633-B0E1-0EE340E5E9C7}"/>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'CCA 2018 2023'!$I$5:$I$29</c:f>
              <c:strCache>
                <c:ptCount val="25"/>
                <c:pt idx="0">
                  <c:v>2018</c:v>
                </c:pt>
                <c:pt idx="1">
                  <c:v>PVIH estimada</c:v>
                </c:pt>
                <c:pt idx="2">
                  <c:v>Dx</c:v>
                </c:pt>
                <c:pt idx="3">
                  <c:v>En TAR</c:v>
                </c:pt>
                <c:pt idx="4">
                  <c:v>Con SV</c:v>
                </c:pt>
                <c:pt idx="5">
                  <c:v>2019</c:v>
                </c:pt>
                <c:pt idx="6">
                  <c:v>PVIH estimada</c:v>
                </c:pt>
                <c:pt idx="7">
                  <c:v>Dx</c:v>
                </c:pt>
                <c:pt idx="8">
                  <c:v>En TAR</c:v>
                </c:pt>
                <c:pt idx="9">
                  <c:v>Con SV</c:v>
                </c:pt>
                <c:pt idx="10">
                  <c:v>2020</c:v>
                </c:pt>
                <c:pt idx="11">
                  <c:v>PVIH estimada</c:v>
                </c:pt>
                <c:pt idx="12">
                  <c:v>Dx</c:v>
                </c:pt>
                <c:pt idx="13">
                  <c:v>En TAR</c:v>
                </c:pt>
                <c:pt idx="14">
                  <c:v>Con SV</c:v>
                </c:pt>
                <c:pt idx="15">
                  <c:v>2021</c:v>
                </c:pt>
                <c:pt idx="16">
                  <c:v>PVIH estimada</c:v>
                </c:pt>
                <c:pt idx="17">
                  <c:v>Dx</c:v>
                </c:pt>
                <c:pt idx="18">
                  <c:v>En TAR</c:v>
                </c:pt>
                <c:pt idx="19">
                  <c:v>Con SV</c:v>
                </c:pt>
                <c:pt idx="20">
                  <c:v>2022 (p)</c:v>
                </c:pt>
                <c:pt idx="21">
                  <c:v>PVIH estimada</c:v>
                </c:pt>
                <c:pt idx="22">
                  <c:v>Dx</c:v>
                </c:pt>
                <c:pt idx="23">
                  <c:v>En TAR</c:v>
                </c:pt>
                <c:pt idx="24">
                  <c:v>Con SV</c:v>
                </c:pt>
              </c:strCache>
            </c:strRef>
          </c:cat>
          <c:val>
            <c:numRef>
              <c:f>'CCA 2018 2023'!$J$5:$J$29</c:f>
              <c:numCache>
                <c:formatCode>_-* #,##0_-;\-* #,##0_-;_-* "-"??_-;_-@_-</c:formatCode>
                <c:ptCount val="25"/>
                <c:pt idx="1">
                  <c:v>25378</c:v>
                </c:pt>
                <c:pt idx="2">
                  <c:v>18638</c:v>
                </c:pt>
                <c:pt idx="3">
                  <c:v>9432</c:v>
                </c:pt>
                <c:pt idx="4">
                  <c:v>8437</c:v>
                </c:pt>
                <c:pt idx="6">
                  <c:v>26893</c:v>
                </c:pt>
                <c:pt idx="7">
                  <c:v>19242</c:v>
                </c:pt>
                <c:pt idx="8">
                  <c:v>10062</c:v>
                </c:pt>
                <c:pt idx="9">
                  <c:v>8803</c:v>
                </c:pt>
                <c:pt idx="11">
                  <c:v>24780</c:v>
                </c:pt>
                <c:pt idx="12">
                  <c:v>19715</c:v>
                </c:pt>
                <c:pt idx="13">
                  <c:v>12134</c:v>
                </c:pt>
                <c:pt idx="14">
                  <c:v>8456</c:v>
                </c:pt>
                <c:pt idx="16">
                  <c:v>24865</c:v>
                </c:pt>
                <c:pt idx="17">
                  <c:v>19656</c:v>
                </c:pt>
                <c:pt idx="18">
                  <c:v>14125</c:v>
                </c:pt>
                <c:pt idx="19">
                  <c:v>12970</c:v>
                </c:pt>
                <c:pt idx="21">
                  <c:v>22960</c:v>
                </c:pt>
                <c:pt idx="22">
                  <c:v>20019</c:v>
                </c:pt>
                <c:pt idx="23">
                  <c:v>15074</c:v>
                </c:pt>
                <c:pt idx="24">
                  <c:v>14046</c:v>
                </c:pt>
              </c:numCache>
            </c:numRef>
          </c:val>
          <c:extLst>
            <c:ext xmlns:c16="http://schemas.microsoft.com/office/drawing/2014/chart" uri="{C3380CC4-5D6E-409C-BE32-E72D297353CC}">
              <c16:uniqueId val="{00000028-340C-4633-B0E1-0EE340E5E9C7}"/>
            </c:ext>
          </c:extLst>
        </c:ser>
        <c:ser>
          <c:idx val="1"/>
          <c:order val="1"/>
          <c:tx>
            <c:strRef>
              <c:f>'CCA 2018 2023'!$K$4</c:f>
              <c:strCache>
                <c:ptCount val="1"/>
                <c:pt idx="0">
                  <c:v>Brecha</c:v>
                </c:pt>
              </c:strCache>
            </c:strRef>
          </c:tx>
          <c:spPr>
            <a:solidFill>
              <a:srgbClr val="FCBD24"/>
            </a:solidFill>
            <a:ln>
              <a:noFill/>
            </a:ln>
            <a:effectLst/>
          </c:spPr>
          <c:invertIfNegative val="0"/>
          <c:dLbls>
            <c:dLbl>
              <c:idx val="2"/>
              <c:layout>
                <c:manualLayout>
                  <c:x val="0"/>
                  <c:y val="1.63599182004089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40C-4633-B0E1-0EE340E5E9C7}"/>
                </c:ext>
              </c:extLst>
            </c:dLbl>
            <c:dLbl>
              <c:idx val="12"/>
              <c:layout>
                <c:manualLayout>
                  <c:x val="0"/>
                  <c:y val="3.98406374501992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340C-4633-B0E1-0EE340E5E9C7}"/>
                </c:ext>
              </c:extLst>
            </c:dLbl>
            <c:dLbl>
              <c:idx val="17"/>
              <c:layout>
                <c:manualLayout>
                  <c:x val="2.0703695976591195E-3"/>
                  <c:y val="3.07540804114447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340C-4633-B0E1-0EE340E5E9C7}"/>
                </c:ext>
              </c:extLst>
            </c:dLbl>
            <c:dLbl>
              <c:idx val="22"/>
              <c:layout>
                <c:manualLayout>
                  <c:x val="0"/>
                  <c:y val="5.31208499335988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340C-4633-B0E1-0EE340E5E9C7}"/>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'CCA 2018 2023'!$I$5:$I$29</c:f>
              <c:strCache>
                <c:ptCount val="25"/>
                <c:pt idx="0">
                  <c:v>2018</c:v>
                </c:pt>
                <c:pt idx="1">
                  <c:v>PVIH estimada</c:v>
                </c:pt>
                <c:pt idx="2">
                  <c:v>Dx</c:v>
                </c:pt>
                <c:pt idx="3">
                  <c:v>En TAR</c:v>
                </c:pt>
                <c:pt idx="4">
                  <c:v>Con SV</c:v>
                </c:pt>
                <c:pt idx="5">
                  <c:v>2019</c:v>
                </c:pt>
                <c:pt idx="6">
                  <c:v>PVIH estimada</c:v>
                </c:pt>
                <c:pt idx="7">
                  <c:v>Dx</c:v>
                </c:pt>
                <c:pt idx="8">
                  <c:v>En TAR</c:v>
                </c:pt>
                <c:pt idx="9">
                  <c:v>Con SV</c:v>
                </c:pt>
                <c:pt idx="10">
                  <c:v>2020</c:v>
                </c:pt>
                <c:pt idx="11">
                  <c:v>PVIH estimada</c:v>
                </c:pt>
                <c:pt idx="12">
                  <c:v>Dx</c:v>
                </c:pt>
                <c:pt idx="13">
                  <c:v>En TAR</c:v>
                </c:pt>
                <c:pt idx="14">
                  <c:v>Con SV</c:v>
                </c:pt>
                <c:pt idx="15">
                  <c:v>2021</c:v>
                </c:pt>
                <c:pt idx="16">
                  <c:v>PVIH estimada</c:v>
                </c:pt>
                <c:pt idx="17">
                  <c:v>Dx</c:v>
                </c:pt>
                <c:pt idx="18">
                  <c:v>En TAR</c:v>
                </c:pt>
                <c:pt idx="19">
                  <c:v>Con SV</c:v>
                </c:pt>
                <c:pt idx="20">
                  <c:v>2022 (p)</c:v>
                </c:pt>
                <c:pt idx="21">
                  <c:v>PVIH estimada</c:v>
                </c:pt>
                <c:pt idx="22">
                  <c:v>Dx</c:v>
                </c:pt>
                <c:pt idx="23">
                  <c:v>En TAR</c:v>
                </c:pt>
                <c:pt idx="24">
                  <c:v>Con SV</c:v>
                </c:pt>
              </c:strCache>
            </c:strRef>
          </c:cat>
          <c:val>
            <c:numRef>
              <c:f>'CCA 2018 2023'!$K$5:$K$29</c:f>
              <c:numCache>
                <c:formatCode>General</c:formatCode>
                <c:ptCount val="25"/>
                <c:pt idx="2" formatCode="_-* #,##0_-;\-* #,##0_-;_-* &quot;-&quot;??_-;_-@_-">
                  <c:v>5471</c:v>
                </c:pt>
                <c:pt idx="3" formatCode="_-* #,##0_-;\-* #,##0_-;_-* &quot;-&quot;??_-;_-@_-">
                  <c:v>13472</c:v>
                </c:pt>
                <c:pt idx="4" formatCode="_-* #,##0_-;\-* #,##0_-;_-* &quot;-&quot;??_-;_-@_-">
                  <c:v>13321</c:v>
                </c:pt>
                <c:pt idx="7" formatCode="_-* #,##0_-;\-* #,##0_-;_-* &quot;-&quot;??_-;_-@_-">
                  <c:v>6306</c:v>
                </c:pt>
                <c:pt idx="8" formatCode="_-* #,##0_-;\-* #,##0_-;_-* &quot;-&quot;??_-;_-@_-">
                  <c:v>14209</c:v>
                </c:pt>
                <c:pt idx="9" formatCode="_-* #,##0_-;\-* #,##0_-;_-* &quot;-&quot;??_-;_-@_-">
                  <c:v>14254</c:v>
                </c:pt>
                <c:pt idx="12" formatCode="_-* #,##0_-;\-* #,##0_-;_-* &quot;-&quot;??_-;_-@_-">
                  <c:v>3826</c:v>
                </c:pt>
                <c:pt idx="13" formatCode="_-* #,##0_-;\-* #,##0_-;_-* &quot;-&quot;??_-;_-@_-">
                  <c:v>10230</c:v>
                </c:pt>
                <c:pt idx="14" formatCode="_-* #,##0_-;\-* #,##0_-;_-* &quot;-&quot;??_-;_-@_-">
                  <c:v>12790</c:v>
                </c:pt>
                <c:pt idx="17" formatCode="_-* #,##0_-;\-* #,##0_-;_-* &quot;-&quot;??_-;_-@_-">
                  <c:v>3966</c:v>
                </c:pt>
                <c:pt idx="18" formatCode="_-* #,##0_-;\-* #,##0_-;_-* &quot;-&quot;??_-;_-@_-">
                  <c:v>8316</c:v>
                </c:pt>
                <c:pt idx="19" formatCode="_-* #,##0_-;\-* #,##0_-;_-* &quot;-&quot;??_-;_-@_-">
                  <c:v>8349</c:v>
                </c:pt>
                <c:pt idx="22" formatCode="_-* #,##0_-;\-* #,##0_-;_-* &quot;-&quot;??_-;_-@_-">
                  <c:v>1793</c:v>
                </c:pt>
                <c:pt idx="23" formatCode="_-* #,##0_-;\-* #,##0_-;_-* &quot;-&quot;??_-;_-@_-">
                  <c:v>5647</c:v>
                </c:pt>
                <c:pt idx="24" formatCode="_-* #,##0_-;\-* #,##0_-;_-* &quot;-&quot;??_-;_-@_-">
                  <c:v>5639</c:v>
                </c:pt>
              </c:numCache>
            </c:numRef>
          </c:val>
          <c:extLst>
            <c:ext xmlns:c16="http://schemas.microsoft.com/office/drawing/2014/chart" uri="{C3380CC4-5D6E-409C-BE32-E72D297353CC}">
              <c16:uniqueId val="{0000002D-340C-4633-B0E1-0EE340E5E9C7}"/>
            </c:ext>
          </c:extLst>
        </c:ser>
        <c:dLbls>
          <c:dLblPos val="ctr"/>
          <c:showLegendKey val="0"/>
          <c:showVal val="1"/>
          <c:showCatName val="0"/>
          <c:showSerName val="0"/>
          <c:showPercent val="0"/>
          <c:showBubbleSize val="0"/>
        </c:dLbls>
        <c:gapWidth val="25"/>
        <c:overlap val="100"/>
        <c:axId val="277658143"/>
        <c:axId val="277657183"/>
      </c:barChart>
      <c:catAx>
        <c:axId val="277658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277657183"/>
        <c:crosses val="autoZero"/>
        <c:auto val="1"/>
        <c:lblAlgn val="ctr"/>
        <c:lblOffset val="100"/>
        <c:noMultiLvlLbl val="0"/>
      </c:catAx>
      <c:valAx>
        <c:axId val="277657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dirty="0"/>
                  <a:t>Personas</a:t>
                </a:r>
                <a:r>
                  <a:rPr lang="es-MX" baseline="0" dirty="0"/>
                  <a:t> con VIH</a:t>
                </a:r>
                <a:endParaRPr lang="es-MX"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27765814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S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FFCC99"/>
              </a:solidFill>
              <a:ln w="19050">
                <a:solidFill>
                  <a:schemeClr val="lt1"/>
                </a:solidFill>
              </a:ln>
              <a:effectLst/>
            </c:spPr>
            <c:extLst>
              <c:ext xmlns:c16="http://schemas.microsoft.com/office/drawing/2014/chart" uri="{C3380CC4-5D6E-409C-BE32-E72D297353CC}">
                <c16:uniqueId val="{00000001-8159-4A00-881A-E399C4BD25B2}"/>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8159-4A00-881A-E399C4BD25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159-4A00-881A-E399C4BD25B2}"/>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8159-4A00-881A-E399C4BD25B2}"/>
              </c:ext>
            </c:extLst>
          </c:dPt>
          <c:dPt>
            <c:idx val="4"/>
            <c:bubble3D val="0"/>
            <c:spPr>
              <a:solidFill>
                <a:srgbClr val="FFFFCC"/>
              </a:solidFill>
              <a:ln w="19050">
                <a:solidFill>
                  <a:schemeClr val="lt1"/>
                </a:solidFill>
              </a:ln>
              <a:effectLst/>
            </c:spPr>
            <c:extLst>
              <c:ext xmlns:c16="http://schemas.microsoft.com/office/drawing/2014/chart" uri="{C3380CC4-5D6E-409C-BE32-E72D297353CC}">
                <c16:uniqueId val="{00000009-8159-4A00-881A-E399C4BD25B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159-4A00-881A-E399C4BD25B2}"/>
              </c:ext>
            </c:extLst>
          </c:dPt>
          <c:dLbls>
            <c:dLbl>
              <c:idx val="0"/>
              <c:layout>
                <c:manualLayout>
                  <c:x val="0.21666666666666667"/>
                  <c:y val="4.1666666666666581E-2"/>
                </c:manualLayout>
              </c:layout>
              <c:tx>
                <c:rich>
                  <a:bodyPr/>
                  <a:lstStyle/>
                  <a:p>
                    <a:fld id="{FCE50FA1-1318-4B3B-BE52-A030F95E6108}" type="CATEGORYNAME">
                      <a:rPr lang="es-MX"/>
                      <a:pPr/>
                      <a:t>[NOMBRE DE CATEGORÍA]</a:t>
                    </a:fld>
                    <a:endParaRPr lang="es-MX"/>
                  </a:p>
                  <a:p>
                    <a:fld id="{60FE055C-71DC-4988-B1DF-DC78E2B49002}" type="PERCENTAGE">
                      <a:rPr lang="es-MX"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59-4A00-881A-E399C4BD25B2}"/>
                </c:ext>
              </c:extLst>
            </c:dLbl>
            <c:dLbl>
              <c:idx val="1"/>
              <c:layout>
                <c:manualLayout>
                  <c:x val="-0.20555555555555555"/>
                  <c:y val="9.259259259259173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159-4A00-881A-E399C4BD25B2}"/>
                </c:ext>
              </c:extLst>
            </c:dLbl>
            <c:dLbl>
              <c:idx val="3"/>
              <c:layout>
                <c:manualLayout>
                  <c:x val="0.16944444444444434"/>
                  <c:y val="-0.1990740740740740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159-4A00-881A-E399C4BD25B2}"/>
                </c:ext>
              </c:extLst>
            </c:dLbl>
            <c:dLbl>
              <c:idx val="4"/>
              <c:layout>
                <c:manualLayout>
                  <c:x val="0.16388888888888889"/>
                  <c:y val="-0.1157407407407407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159-4A00-881A-E399C4BD25B2}"/>
                </c:ext>
              </c:extLst>
            </c:dLbl>
            <c:dLbl>
              <c:idx val="5"/>
              <c:layout>
                <c:manualLayout>
                  <c:x val="0.19722222222222213"/>
                  <c:y val="5.0925925925925923E-2"/>
                </c:manualLayout>
              </c:layout>
              <c:tx>
                <c:rich>
                  <a:bodyPr/>
                  <a:lstStyle/>
                  <a:p>
                    <a:fld id="{837C2666-3AA2-421A-9263-A0A37182522F}" type="CATEGORYNAME">
                      <a:rPr lang="es-MX"/>
                      <a:pPr/>
                      <a:t>[NOMBRE DE CATEGORÍA]</a:t>
                    </a:fld>
                    <a:endParaRPr lang="es-MX"/>
                  </a:p>
                  <a:p>
                    <a:fld id="{F19F47C5-677E-4C92-8E23-AFFD6A84356F}" type="PERCENTAGE">
                      <a:rPr lang="es-MX"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159-4A00-881A-E399C4BD25B2}"/>
                </c:ext>
              </c:extLst>
            </c:dLbl>
            <c:dLbl>
              <c:idx val="6"/>
              <c:layout>
                <c:manualLayout>
                  <c:x val="-0.20833333333333334"/>
                  <c:y val="-0.12962962962962962"/>
                </c:manualLayout>
              </c:layout>
              <c:tx>
                <c:rich>
                  <a:bodyPr/>
                  <a:lstStyle/>
                  <a:p>
                    <a:fld id="{42067B57-2FAC-41D8-895C-A73B03CC0E24}" type="CATEGORYNAME">
                      <a:rPr lang="en-US"/>
                      <a:pPr/>
                      <a:t>[NOMBRE DE CATEGORÍA]</a:t>
                    </a:fld>
                    <a:endParaRPr lang="en-US"/>
                  </a:p>
                  <a:p>
                    <a:fld id="{CF4166AC-68E7-4492-AA9F-E102E40C86FB}" type="VALUE">
                      <a:rPr lang="en-US" baseline="0"/>
                      <a:pPr/>
                      <a:t>[VALOR]</a:t>
                    </a:fld>
                    <a:endParaRPr lang="en-US" baseline="0"/>
                  </a:p>
                  <a:p>
                    <a:fld id="{1145EFBA-F56C-4984-9F28-D197BFFCF4DD}" type="PERCENTAGE">
                      <a:rPr lang="en-US"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159-4A00-881A-E399C4BD25B2}"/>
                </c:ext>
              </c:extLst>
            </c:dLbl>
            <c:dLbl>
              <c:idx val="10"/>
              <c:layout>
                <c:manualLayout>
                  <c:x val="-0.1166666666666667"/>
                  <c:y val="-0.10185185185185185"/>
                </c:manualLayout>
              </c:layout>
              <c:tx>
                <c:rich>
                  <a:bodyPr/>
                  <a:lstStyle/>
                  <a:p>
                    <a:fld id="{88927145-6361-4575-831A-26471A5FD550}" type="CATEGORYNAME">
                      <a:rPr lang="en-US"/>
                      <a:pPr/>
                      <a:t>[NOMBRE DE CATEGORÍA]</a:t>
                    </a:fld>
                    <a:endParaRPr lang="en-US"/>
                  </a:p>
                  <a:p>
                    <a:fld id="{17948E4D-68A3-4956-9B77-7D1463C8EA83}" type="VALUE">
                      <a:rPr lang="en-US" baseline="0"/>
                      <a:pPr/>
                      <a:t>[VALOR]</a:t>
                    </a:fld>
                    <a:endParaRPr lang="en-US" baseline="0"/>
                  </a:p>
                  <a:p>
                    <a:fld id="{99C35E44-AE1A-4028-8F17-A2B511EA5CCD}" type="PERCENTAGE">
                      <a:rPr lang="en-US"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159-4A00-881A-E399C4BD25B2}"/>
                </c:ext>
              </c:extLst>
            </c:dLbl>
            <c:dLbl>
              <c:idx val="11"/>
              <c:layout>
                <c:manualLayout>
                  <c:x val="0.24444444444444444"/>
                  <c:y val="-8.3333333333333343E-2"/>
                </c:manualLayout>
              </c:layout>
              <c:tx>
                <c:rich>
                  <a:bodyPr/>
                  <a:lstStyle/>
                  <a:p>
                    <a:fld id="{09D51261-55BE-4B51-810B-9CCA029F52B6}" type="CATEGORYNAME">
                      <a:rPr lang="en-US" sz="700"/>
                      <a:pPr/>
                      <a:t>[NOMBRE DE CATEGORÍA]</a:t>
                    </a:fld>
                    <a:endParaRPr lang="en-US" sz="700"/>
                  </a:p>
                  <a:p>
                    <a:fld id="{09C16E15-D5E5-4793-8615-C7EDD316A4F0}" type="VALUE">
                      <a:rPr lang="en-US" sz="700" baseline="0"/>
                      <a:pPr/>
                      <a:t>[VALOR]</a:t>
                    </a:fld>
                    <a:endParaRPr lang="en-US" sz="700" baseline="0"/>
                  </a:p>
                  <a:p>
                    <a:fld id="{5FD9574A-D2BE-4EFC-B6A2-904BE0C65FA0}" type="PERCENTAGE">
                      <a:rPr lang="en-US" sz="700"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8159-4A00-881A-E399C4BD25B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SV"/>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'orientación del gasto en TAR'!$B$303:$B$308</c:f>
              <c:strCache>
                <c:ptCount val="6"/>
                <c:pt idx="0">
                  <c:v>PF.01.03.03.99 Reactivos y materiales s.c.o.</c:v>
                </c:pt>
                <c:pt idx="1">
                  <c:v>PF.01.03.01.01 Antirretrovirales</c:v>
                </c:pt>
                <c:pt idx="2">
                  <c:v>PF.01.03.02.98 Suministros médicos sin desglosar</c:v>
                </c:pt>
                <c:pt idx="3">
                  <c:v>PF.01.03.03.03 Pruebas de CD4</c:v>
                </c:pt>
                <c:pt idx="4">
                  <c:v>PF.01.03.03.02 Pruebas de CV</c:v>
                </c:pt>
                <c:pt idx="5">
                  <c:v>Otros factores de producción</c:v>
                </c:pt>
              </c:strCache>
            </c:strRef>
          </c:cat>
          <c:val>
            <c:numRef>
              <c:f>'orientación del gasto en TAR'!$C$303:$C$308</c:f>
              <c:numCache>
                <c:formatCode>_("$"* #,##0_);_("$"* \(#,##0\);_("$"* "-"??_);_(@_)</c:formatCode>
                <c:ptCount val="6"/>
                <c:pt idx="0">
                  <c:v>2014914.25</c:v>
                </c:pt>
                <c:pt idx="1">
                  <c:v>3147029.15</c:v>
                </c:pt>
                <c:pt idx="3">
                  <c:v>347348.54</c:v>
                </c:pt>
                <c:pt idx="4">
                  <c:v>533111.21</c:v>
                </c:pt>
                <c:pt idx="5">
                  <c:v>19693</c:v>
                </c:pt>
              </c:numCache>
            </c:numRef>
          </c:val>
          <c:extLst>
            <c:ext xmlns:c16="http://schemas.microsoft.com/office/drawing/2014/chart" uri="{C3380CC4-5D6E-409C-BE32-E72D297353CC}">
              <c16:uniqueId val="{0000000F-8159-4A00-881A-E399C4BD25B2}"/>
            </c:ext>
          </c:extLst>
        </c:ser>
        <c:dLbls>
          <c:showLegendKey val="0"/>
          <c:showVal val="1"/>
          <c:showCatName val="0"/>
          <c:showSerName val="0"/>
          <c:showPercent val="0"/>
          <c:showBubbleSize val="0"/>
          <c:showLeaderLines val="1"/>
        </c:dLbls>
        <c:firstSliceAng val="96"/>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S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2060"/>
              </a:solidFill>
              <a:ln w="19050">
                <a:solidFill>
                  <a:schemeClr val="lt1"/>
                </a:solidFill>
              </a:ln>
              <a:effectLst/>
            </c:spPr>
            <c:extLst>
              <c:ext xmlns:c16="http://schemas.microsoft.com/office/drawing/2014/chart" uri="{C3380CC4-5D6E-409C-BE32-E72D297353CC}">
                <c16:uniqueId val="{00000001-42EE-4BCC-8ED7-BA16192BCF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EE-4BCC-8ED7-BA16192BCF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EE-4BCC-8ED7-BA16192BCF50}"/>
              </c:ext>
            </c:extLst>
          </c:dPt>
          <c:dPt>
            <c:idx val="3"/>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7-42EE-4BCC-8ED7-BA16192BCF50}"/>
              </c:ext>
            </c:extLst>
          </c:dPt>
          <c:dPt>
            <c:idx val="4"/>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9-42EE-4BCC-8ED7-BA16192BCF50}"/>
              </c:ext>
            </c:extLst>
          </c:dPt>
          <c:dPt>
            <c:idx val="5"/>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B-42EE-4BCC-8ED7-BA16192BCF5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2EE-4BCC-8ED7-BA16192BCF50}"/>
              </c:ext>
            </c:extLst>
          </c:dPt>
          <c:dPt>
            <c:idx val="7"/>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F-42EE-4BCC-8ED7-BA16192BCF5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2EE-4BCC-8ED7-BA16192BCF5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2EE-4BCC-8ED7-BA16192BCF5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2EE-4BCC-8ED7-BA16192BCF50}"/>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2EE-4BCC-8ED7-BA16192BCF50}"/>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42EE-4BCC-8ED7-BA16192BCF50}"/>
              </c:ext>
            </c:extLst>
          </c:dPt>
          <c:dLbls>
            <c:dLbl>
              <c:idx val="0"/>
              <c:layout>
                <c:manualLayout>
                  <c:x val="0.33084226427370295"/>
                  <c:y val="-0.10615758222301779"/>
                </c:manualLayout>
              </c:layout>
              <c:tx>
                <c:rich>
                  <a:bodyPr/>
                  <a:lstStyle/>
                  <a:p>
                    <a:fld id="{FCE50FA1-1318-4B3B-BE52-A030F95E6108}" type="CATEGORYNAME">
                      <a:rPr lang="es-MX"/>
                      <a:pPr/>
                      <a:t>[NOMBRE DE CATEGORÍA]</a:t>
                    </a:fld>
                    <a:endParaRPr lang="es-MX"/>
                  </a:p>
                  <a:p>
                    <a:fld id="{60FE055C-71DC-4988-B1DF-DC78E2B49002}" type="PERCENTAGE">
                      <a:rPr lang="es-MX"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EE-4BCC-8ED7-BA16192BCF50}"/>
                </c:ext>
              </c:extLst>
            </c:dLbl>
            <c:dLbl>
              <c:idx val="1"/>
              <c:layout>
                <c:manualLayout>
                  <c:x val="0.25555555555555554"/>
                  <c:y val="9.722222222222222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2EE-4BCC-8ED7-BA16192BCF50}"/>
                </c:ext>
              </c:extLst>
            </c:dLbl>
            <c:dLbl>
              <c:idx val="2"/>
              <c:layout>
                <c:manualLayout>
                  <c:x val="-0.15000000000000005"/>
                  <c:y val="0.108324584426946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2EE-4BCC-8ED7-BA16192BCF50}"/>
                </c:ext>
              </c:extLst>
            </c:dLbl>
            <c:dLbl>
              <c:idx val="3"/>
              <c:layout>
                <c:manualLayout>
                  <c:x val="-0.15940898288666028"/>
                  <c:y val="0.2159720871381917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2EE-4BCC-8ED7-BA16192BCF50}"/>
                </c:ext>
              </c:extLst>
            </c:dLbl>
            <c:dLbl>
              <c:idx val="4"/>
              <c:layout>
                <c:manualLayout>
                  <c:x val="-0.22160401581581507"/>
                  <c:y val="-2.300941676540085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2EE-4BCC-8ED7-BA16192BCF50}"/>
                </c:ext>
              </c:extLst>
            </c:dLbl>
            <c:dLbl>
              <c:idx val="5"/>
              <c:layout>
                <c:manualLayout>
                  <c:x val="-0.14154198716592686"/>
                  <c:y val="-0.19194459291156801"/>
                </c:manualLayout>
              </c:layout>
              <c:tx>
                <c:rich>
                  <a:bodyPr/>
                  <a:lstStyle/>
                  <a:p>
                    <a:fld id="{837C2666-3AA2-421A-9263-A0A37182522F}" type="CATEGORYNAME">
                      <a:rPr lang="es-MX"/>
                      <a:pPr/>
                      <a:t>[NOMBRE DE CATEGORÍA]</a:t>
                    </a:fld>
                    <a:endParaRPr lang="es-MX"/>
                  </a:p>
                  <a:p>
                    <a:fld id="{F19F47C5-677E-4C92-8E23-AFFD6A84356F}" type="PERCENTAGE">
                      <a:rPr lang="es-MX"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2EE-4BCC-8ED7-BA16192BCF50}"/>
                </c:ext>
              </c:extLst>
            </c:dLbl>
            <c:dLbl>
              <c:idx val="6"/>
              <c:layout>
                <c:manualLayout>
                  <c:x val="-0.20833333333333334"/>
                  <c:y val="-0.12962962962962962"/>
                </c:manualLayout>
              </c:layout>
              <c:tx>
                <c:rich>
                  <a:bodyPr/>
                  <a:lstStyle/>
                  <a:p>
                    <a:fld id="{42067B57-2FAC-41D8-895C-A73B03CC0E24}" type="CATEGORYNAME">
                      <a:rPr lang="en-US"/>
                      <a:pPr/>
                      <a:t>[NOMBRE DE CATEGORÍA]</a:t>
                    </a:fld>
                    <a:endParaRPr lang="en-US"/>
                  </a:p>
                  <a:p>
                    <a:fld id="{CF4166AC-68E7-4492-AA9F-E102E40C86FB}" type="VALUE">
                      <a:rPr lang="en-US" baseline="0"/>
                      <a:pPr/>
                      <a:t>[VALOR]</a:t>
                    </a:fld>
                    <a:endParaRPr lang="en-US" baseline="0"/>
                  </a:p>
                  <a:p>
                    <a:fld id="{1145EFBA-F56C-4984-9F28-D197BFFCF4DD}" type="PERCENTAGE">
                      <a:rPr lang="en-US"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2EE-4BCC-8ED7-BA16192BCF50}"/>
                </c:ext>
              </c:extLst>
            </c:dLbl>
            <c:dLbl>
              <c:idx val="7"/>
              <c:layout>
                <c:manualLayout>
                  <c:x val="0.21993689720399756"/>
                  <c:y val="5.041666832075683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2EE-4BCC-8ED7-BA16192BCF50}"/>
                </c:ext>
              </c:extLst>
            </c:dLbl>
            <c:dLbl>
              <c:idx val="8"/>
              <c:layout>
                <c:manualLayout>
                  <c:x val="-0.23333333333333334"/>
                  <c:y val="-7.87037037037037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42EE-4BCC-8ED7-BA16192BCF50}"/>
                </c:ext>
              </c:extLst>
            </c:dLbl>
            <c:dLbl>
              <c:idx val="10"/>
              <c:layout>
                <c:manualLayout>
                  <c:x val="-0.21666666666666667"/>
                  <c:y val="-5.5555555555555601E-2"/>
                </c:manualLayout>
              </c:layout>
              <c:tx>
                <c:rich>
                  <a:bodyPr/>
                  <a:lstStyle/>
                  <a:p>
                    <a:fld id="{88927145-6361-4575-831A-26471A5FD550}" type="CATEGORYNAME">
                      <a:rPr lang="en-US"/>
                      <a:pPr/>
                      <a:t>[NOMBRE DE CATEGORÍA]</a:t>
                    </a:fld>
                    <a:endParaRPr lang="en-US"/>
                  </a:p>
                  <a:p>
                    <a:fld id="{17948E4D-68A3-4956-9B77-7D1463C8EA83}" type="VALUE">
                      <a:rPr lang="en-US" baseline="0"/>
                      <a:pPr/>
                      <a:t>[VALOR]</a:t>
                    </a:fld>
                    <a:endParaRPr lang="en-US" baseline="0"/>
                  </a:p>
                  <a:p>
                    <a:fld id="{99C35E44-AE1A-4028-8F17-A2B511EA5CCD}" type="PERCENTAGE">
                      <a:rPr lang="en-US"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42EE-4BCC-8ED7-BA16192BCF50}"/>
                </c:ext>
              </c:extLst>
            </c:dLbl>
            <c:dLbl>
              <c:idx val="11"/>
              <c:layout>
                <c:manualLayout>
                  <c:x val="0.24444444444444444"/>
                  <c:y val="-8.3333333333333343E-2"/>
                </c:manualLayout>
              </c:layout>
              <c:tx>
                <c:rich>
                  <a:bodyPr/>
                  <a:lstStyle/>
                  <a:p>
                    <a:fld id="{09D51261-55BE-4B51-810B-9CCA029F52B6}" type="CATEGORYNAME">
                      <a:rPr lang="en-US"/>
                      <a:pPr/>
                      <a:t>[NOMBRE DE CATEGORÍA]</a:t>
                    </a:fld>
                    <a:endParaRPr lang="en-US"/>
                  </a:p>
                  <a:p>
                    <a:fld id="{09C16E15-D5E5-4793-8615-C7EDD316A4F0}" type="VALUE">
                      <a:rPr lang="en-US"/>
                      <a:pPr/>
                      <a:t>[VALOR]</a:t>
                    </a:fld>
                    <a:endParaRPr lang="en-US"/>
                  </a:p>
                  <a:p>
                    <a:fld id="{5FD9574A-D2BE-4EFC-B6A2-904BE0C65FA0}" type="PERCENTAGE">
                      <a:rPr lang="en-US"/>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42EE-4BCC-8ED7-BA16192BCF50}"/>
                </c:ext>
              </c:extLst>
            </c:dLbl>
            <c:dLbl>
              <c:idx val="13"/>
              <c:layout>
                <c:manualLayout>
                  <c:x val="-0.26944444444444443"/>
                  <c:y val="-8.79629629629630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A-42EE-4BCC-8ED7-BA16192BCF50}"/>
                </c:ext>
              </c:extLst>
            </c:dLbl>
            <c:dLbl>
              <c:idx val="14"/>
              <c:layout>
                <c:manualLayout>
                  <c:x val="-9.7222222222222224E-2"/>
                  <c:y val="-0.1759259259259259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42EE-4BCC-8ED7-BA16192BCF50}"/>
                </c:ext>
              </c:extLst>
            </c:dLbl>
            <c:dLbl>
              <c:idx val="15"/>
              <c:layout>
                <c:manualLayout>
                  <c:x val="0.28055555555555556"/>
                  <c:y val="-0.110727981918926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C-42EE-4BCC-8ED7-BA16192BCF50}"/>
                </c:ext>
              </c:extLst>
            </c:dLbl>
            <c:dLbl>
              <c:idx val="19"/>
              <c:layout>
                <c:manualLayout>
                  <c:x val="0.29444444444444434"/>
                  <c:y val="6.94444444444444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42EE-4BCC-8ED7-BA16192BCF50}"/>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SV"/>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'orientación del gasto en TAR'!$B$320:$B$327</c:f>
              <c:strCache>
                <c:ptCount val="8"/>
                <c:pt idx="0">
                  <c:v>PF.01.03.04.01 Alimentos y nutrientes</c:v>
                </c:pt>
                <c:pt idx="1">
                  <c:v>PF.01.10.98 Costos indirectos sin desglosar</c:v>
                </c:pt>
                <c:pt idx="2">
                  <c:v>PF.02.98 Gastos de capital sin desglosar</c:v>
                </c:pt>
                <c:pt idx="3">
                  <c:v>PF.01.01.02.04 Consultores para la gestión del programa (externos)</c:v>
                </c:pt>
                <c:pt idx="4">
                  <c:v>PF.01.01.01.98 Proveedores de servicios directos sin desglosar</c:v>
                </c:pt>
                <c:pt idx="5">
                  <c:v>PF.01.02.03 Gastos de viaje</c:v>
                </c:pt>
                <c:pt idx="6">
                  <c:v>PF.01.02.04 Costos administrativos y de gestión del programa</c:v>
                </c:pt>
                <c:pt idx="7">
                  <c:v>Otros factores de producción</c:v>
                </c:pt>
              </c:strCache>
            </c:strRef>
          </c:cat>
          <c:val>
            <c:numRef>
              <c:f>'orientación del gasto en TAR'!$C$320:$C$327</c:f>
              <c:numCache>
                <c:formatCode>General</c:formatCode>
                <c:ptCount val="8"/>
                <c:pt idx="0" formatCode="_(&quot;$&quot;* #,##0_);_(&quot;$&quot;* \(#,##0\);_(&quot;$&quot;* &quot;-&quot;??_);_(@_)">
                  <c:v>313667</c:v>
                </c:pt>
                <c:pt idx="3" formatCode="_(&quot;$&quot;* #,##0_);_(&quot;$&quot;* \(#,##0\);_(&quot;$&quot;* &quot;-&quot;??_);_(@_)">
                  <c:v>17576.669999999998</c:v>
                </c:pt>
                <c:pt idx="4" formatCode="_(&quot;$&quot;* #,##0_);_(&quot;$&quot;* \(#,##0\);_(&quot;$&quot;* &quot;-&quot;??_);_(@_)">
                  <c:v>65643</c:v>
                </c:pt>
                <c:pt idx="5" formatCode="_(&quot;$&quot;* #,##0_);_(&quot;$&quot;* \(#,##0\);_(&quot;$&quot;* &quot;-&quot;??_);_(@_)">
                  <c:v>22975</c:v>
                </c:pt>
                <c:pt idx="7" formatCode="_(&quot;$&quot;* #,##0_);_(&quot;$&quot;* \(#,##0\);_(&quot;$&quot;* &quot;-&quot;??_);_(@_)">
                  <c:v>365814.63</c:v>
                </c:pt>
              </c:numCache>
            </c:numRef>
          </c:val>
          <c:extLst>
            <c:ext xmlns:c16="http://schemas.microsoft.com/office/drawing/2014/chart" uri="{C3380CC4-5D6E-409C-BE32-E72D297353CC}">
              <c16:uniqueId val="{0000001E-42EE-4BCC-8ED7-BA16192BCF50}"/>
            </c:ext>
          </c:extLst>
        </c:ser>
        <c:dLbls>
          <c:showLegendKey val="0"/>
          <c:showVal val="1"/>
          <c:showCatName val="0"/>
          <c:showSerName val="0"/>
          <c:showPercent val="0"/>
          <c:showBubbleSize val="0"/>
          <c:showLeaderLines val="1"/>
        </c:dLbls>
        <c:firstSliceAng val="115"/>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s-S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32846779214342275"/>
          <c:y val="0.20849854226594033"/>
          <c:w val="0.33692301182899037"/>
          <c:h val="0.77548558209471852"/>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70-4C7D-9EE0-CC997BB1D8A4}"/>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A270-4C7D-9EE0-CC997BB1D8A4}"/>
              </c:ext>
            </c:extLst>
          </c:dPt>
          <c:dLbls>
            <c:dLbl>
              <c:idx val="0"/>
              <c:layout>
                <c:manualLayout>
                  <c:x val="0.11608101981975448"/>
                  <c:y val="-0.1055200234617552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270-4C7D-9EE0-CC997BB1D8A4}"/>
                </c:ext>
              </c:extLst>
            </c:dLbl>
            <c:dLbl>
              <c:idx val="1"/>
              <c:layout>
                <c:manualLayout>
                  <c:x val="-0.16841580986575275"/>
                  <c:y val="-0.319444374882788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270-4C7D-9EE0-CC997BB1D8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('orientación del gasto en TAR'!$B$261,'orientación del gasto en TAR'!$B$286)</c:f>
              <c:strCache>
                <c:ptCount val="2"/>
                <c:pt idx="0">
                  <c:v>Apoyo</c:v>
                </c:pt>
                <c:pt idx="1">
                  <c:v>Directo</c:v>
                </c:pt>
              </c:strCache>
            </c:strRef>
          </c:cat>
          <c:val>
            <c:numRef>
              <c:f>('orientación del gasto en TAR'!$C$261,'orientación del gasto en TAR'!$C$286)</c:f>
              <c:numCache>
                <c:formatCode>_("$"* #,##0_);_("$"* \(#,##0\);_("$"* "-"??_);_(@_)</c:formatCode>
                <c:ptCount val="2"/>
                <c:pt idx="0">
                  <c:v>1392515.6</c:v>
                </c:pt>
                <c:pt idx="1">
                  <c:v>6062096.1500000004</c:v>
                </c:pt>
              </c:numCache>
            </c:numRef>
          </c:val>
          <c:extLst>
            <c:ext xmlns:c16="http://schemas.microsoft.com/office/drawing/2014/chart" uri="{C3380CC4-5D6E-409C-BE32-E72D297353CC}">
              <c16:uniqueId val="{00000004-A270-4C7D-9EE0-CC997BB1D8A4}"/>
            </c:ext>
          </c:extLst>
        </c:ser>
        <c:dLbls>
          <c:showLegendKey val="0"/>
          <c:showVal val="1"/>
          <c:showCatName val="0"/>
          <c:showSerName val="0"/>
          <c:showPercent val="0"/>
          <c:showBubbleSize val="0"/>
          <c:showLeaderLines val="1"/>
        </c:dLbls>
        <c:firstSliceAng val="39"/>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S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33558217988484867"/>
          <c:y val="0.20365756338638946"/>
          <c:w val="0.32156711685901646"/>
          <c:h val="0.77564795918367346"/>
        </c:manualLayout>
      </c:layout>
      <c:doughnutChart>
        <c:varyColors val="1"/>
        <c:ser>
          <c:idx val="0"/>
          <c:order val="0"/>
          <c:dPt>
            <c:idx val="0"/>
            <c:bubble3D val="0"/>
            <c:spPr>
              <a:solidFill>
                <a:srgbClr val="002060"/>
              </a:solidFill>
              <a:ln w="19050">
                <a:solidFill>
                  <a:schemeClr val="lt1"/>
                </a:solidFill>
              </a:ln>
              <a:effectLst/>
            </c:spPr>
            <c:extLst>
              <c:ext xmlns:c16="http://schemas.microsoft.com/office/drawing/2014/chart" uri="{C3380CC4-5D6E-409C-BE32-E72D297353CC}">
                <c16:uniqueId val="{00000001-4FAD-4C69-926E-967C60FBF632}"/>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4FAD-4C69-926E-967C60FBF632}"/>
              </c:ext>
            </c:extLst>
          </c:dPt>
          <c:dLbls>
            <c:dLbl>
              <c:idx val="0"/>
              <c:layout>
                <c:manualLayout>
                  <c:x val="0.10555555555555546"/>
                  <c:y val="-2.777777777777777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FAD-4C69-926E-967C60FBF632}"/>
                </c:ext>
              </c:extLst>
            </c:dLbl>
            <c:dLbl>
              <c:idx val="1"/>
              <c:layout>
                <c:manualLayout>
                  <c:x val="-0.12582792352010214"/>
                  <c:y val="-0.2728366772471023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FAD-4C69-926E-967C60FBF6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('orientación del gasto en TAR'!$B$261,'orientación del gasto en TAR'!$B$286)</c:f>
              <c:strCache>
                <c:ptCount val="2"/>
                <c:pt idx="0">
                  <c:v>Apoyo</c:v>
                </c:pt>
                <c:pt idx="1">
                  <c:v>Directo</c:v>
                </c:pt>
              </c:strCache>
            </c:strRef>
          </c:cat>
          <c:val>
            <c:numRef>
              <c:f>('orientación del gasto en TAR'!$E$261,'orientación del gasto en TAR'!$E$286)</c:f>
              <c:numCache>
                <c:formatCode>_("$"* #,##0_);_("$"* \(#,##0\);_("$"* "-"??_);_(@_)</c:formatCode>
                <c:ptCount val="2"/>
                <c:pt idx="0">
                  <c:v>2180369.75</c:v>
                </c:pt>
                <c:pt idx="1">
                  <c:v>3410479.3920999998</c:v>
                </c:pt>
              </c:numCache>
            </c:numRef>
          </c:val>
          <c:extLst>
            <c:ext xmlns:c16="http://schemas.microsoft.com/office/drawing/2014/chart" uri="{C3380CC4-5D6E-409C-BE32-E72D297353CC}">
              <c16:uniqueId val="{00000004-4FAD-4C69-926E-967C60FBF632}"/>
            </c:ext>
          </c:extLst>
        </c:ser>
        <c:dLbls>
          <c:showLegendKey val="0"/>
          <c:showVal val="1"/>
          <c:showCatName val="0"/>
          <c:showSerName val="0"/>
          <c:showPercent val="0"/>
          <c:showBubbleSize val="0"/>
          <c:showLeaderLines val="1"/>
        </c:dLbls>
        <c:firstSliceAng val="0"/>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SV"/>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33652970073079"/>
          <c:y val="0.10812315729780632"/>
          <c:w val="0.37627382143243981"/>
          <c:h val="0.7576832181631098"/>
        </c:manualLayout>
      </c:layout>
      <c:doughnutChart>
        <c:varyColors val="1"/>
        <c:ser>
          <c:idx val="0"/>
          <c:order val="0"/>
          <c:dPt>
            <c:idx val="0"/>
            <c:bubble3D val="0"/>
            <c:spPr>
              <a:solidFill>
                <a:srgbClr val="FFCC99"/>
              </a:solidFill>
              <a:ln w="19050">
                <a:solidFill>
                  <a:schemeClr val="lt1"/>
                </a:solidFill>
              </a:ln>
              <a:effectLst/>
            </c:spPr>
            <c:extLst>
              <c:ext xmlns:c16="http://schemas.microsoft.com/office/drawing/2014/chart" uri="{C3380CC4-5D6E-409C-BE32-E72D297353CC}">
                <c16:uniqueId val="{00000001-8E59-460F-B366-107F57443F9B}"/>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8E59-460F-B366-107F57443F9B}"/>
              </c:ext>
            </c:extLst>
          </c:dPt>
          <c:dPt>
            <c:idx val="2"/>
            <c:bubble3D val="0"/>
            <c:spPr>
              <a:solidFill>
                <a:srgbClr val="FFFFFF"/>
              </a:solidFill>
              <a:ln w="19050">
                <a:solidFill>
                  <a:schemeClr val="lt1"/>
                </a:solidFill>
              </a:ln>
              <a:effectLst/>
            </c:spPr>
            <c:extLst>
              <c:ext xmlns:c16="http://schemas.microsoft.com/office/drawing/2014/chart" uri="{C3380CC4-5D6E-409C-BE32-E72D297353CC}">
                <c16:uniqueId val="{00000005-8E59-460F-B366-107F57443F9B}"/>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8E59-460F-B366-107F57443F9B}"/>
              </c:ext>
            </c:extLst>
          </c:dPt>
          <c:dPt>
            <c:idx val="4"/>
            <c:bubble3D val="0"/>
            <c:spPr>
              <a:solidFill>
                <a:srgbClr val="FFFFCC"/>
              </a:solidFill>
              <a:ln w="19050">
                <a:solidFill>
                  <a:schemeClr val="lt1"/>
                </a:solidFill>
              </a:ln>
              <a:effectLst/>
            </c:spPr>
            <c:extLst>
              <c:ext xmlns:c16="http://schemas.microsoft.com/office/drawing/2014/chart" uri="{C3380CC4-5D6E-409C-BE32-E72D297353CC}">
                <c16:uniqueId val="{00000009-8E59-460F-B366-107F57443F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E59-460F-B366-107F57443F9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E59-460F-B366-107F57443F9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E59-460F-B366-107F57443F9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E59-460F-B366-107F57443F9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E59-460F-B366-107F57443F9B}"/>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E59-460F-B366-107F57443F9B}"/>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E59-460F-B366-107F57443F9B}"/>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E59-460F-B366-107F57443F9B}"/>
              </c:ext>
            </c:extLst>
          </c:dPt>
          <c:dLbls>
            <c:dLbl>
              <c:idx val="0"/>
              <c:layout>
                <c:manualLayout>
                  <c:x val="0.20277777777777778"/>
                  <c:y val="0.1388888888888889"/>
                </c:manualLayout>
              </c:layout>
              <c:tx>
                <c:rich>
                  <a:bodyPr/>
                  <a:lstStyle/>
                  <a:p>
                    <a:fld id="{19B23012-32BF-440C-A89E-EFA45B5434F4}" type="CATEGORYNAME">
                      <a:rPr lang="es-MX"/>
                      <a:pPr/>
                      <a:t>[NOMBRE DE CATEGORÍA]</a:t>
                    </a:fld>
                    <a:endParaRPr lang="es-MX"/>
                  </a:p>
                  <a:p>
                    <a:fld id="{66DDB9B2-208F-4EFF-83BA-A0E7B4313F16}" type="PERCENTAGE">
                      <a:rPr lang="es-MX"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59-460F-B366-107F57443F9B}"/>
                </c:ext>
              </c:extLst>
            </c:dLbl>
            <c:dLbl>
              <c:idx val="1"/>
              <c:layout>
                <c:manualLayout>
                  <c:x val="0.27500000000000002"/>
                  <c:y val="2.7777777777777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E59-460F-B366-107F57443F9B}"/>
                </c:ext>
              </c:extLst>
            </c:dLbl>
            <c:dLbl>
              <c:idx val="2"/>
              <c:layout>
                <c:manualLayout>
                  <c:x val="-0.14166666666666669"/>
                  <c:y val="4.629629629629544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E59-460F-B366-107F57443F9B}"/>
                </c:ext>
              </c:extLst>
            </c:dLbl>
            <c:dLbl>
              <c:idx val="3"/>
              <c:layout>
                <c:manualLayout>
                  <c:x val="-0.16388888888888889"/>
                  <c:y val="-0.1388888888888888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E59-460F-B366-107F57443F9B}"/>
                </c:ext>
              </c:extLst>
            </c:dLbl>
            <c:dLbl>
              <c:idx val="4"/>
              <c:layout>
                <c:manualLayout>
                  <c:x val="-0.10833333333333336"/>
                  <c:y val="-0.14027048702245554"/>
                </c:manualLayout>
              </c:layout>
              <c:tx>
                <c:rich>
                  <a:bodyPr/>
                  <a:lstStyle/>
                  <a:p>
                    <a:fld id="{34CB8B1F-B897-4191-8070-219CCC9FF200}" type="CATEGORYNAME">
                      <a:rPr lang="es-MX"/>
                      <a:pPr/>
                      <a:t>[NOMBRE DE CATEGORÍA]</a:t>
                    </a:fld>
                    <a:endParaRPr lang="es-MX"/>
                  </a:p>
                  <a:p>
                    <a:fld id="{0CE0F017-AA18-4AC6-9136-DEBEE68C39A5}" type="PERCENTAGE">
                      <a:rPr lang="es-MX"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E59-460F-B366-107F57443F9B}"/>
                </c:ext>
              </c:extLst>
            </c:dLbl>
            <c:dLbl>
              <c:idx val="5"/>
              <c:layout>
                <c:manualLayout>
                  <c:x val="0.31388888888888877"/>
                  <c:y val="-1.8518518518518517E-2"/>
                </c:manualLayout>
              </c:layout>
              <c:tx>
                <c:rich>
                  <a:bodyPr/>
                  <a:lstStyle/>
                  <a:p>
                    <a:fld id="{5EBE761B-7908-467D-9816-F6C98658BF46}" type="CATEGORYNAME">
                      <a:rPr lang="es-MX"/>
                      <a:pPr/>
                      <a:t>[NOMBRE DE CATEGORÍA]</a:t>
                    </a:fld>
                    <a:endParaRPr lang="es-MX"/>
                  </a:p>
                  <a:p>
                    <a:fld id="{FC0794E0-11A7-462E-BB32-212B3DAA98F8}" type="PERCENTAGE">
                      <a:rPr lang="es-MX"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E59-460F-B366-107F57443F9B}"/>
                </c:ext>
              </c:extLst>
            </c:dLbl>
            <c:dLbl>
              <c:idx val="6"/>
              <c:layout>
                <c:manualLayout>
                  <c:x val="-0.21944444444444444"/>
                  <c:y val="-0.12037037037037036"/>
                </c:manualLayout>
              </c:layout>
              <c:tx>
                <c:rich>
                  <a:bodyPr/>
                  <a:lstStyle/>
                  <a:p>
                    <a:fld id="{5D94F929-B7AD-4629-B91D-03DB63F6DC9D}" type="CATEGORYNAME">
                      <a:rPr lang="en-US"/>
                      <a:pPr/>
                      <a:t>[NOMBRE DE CATEGORÍA]</a:t>
                    </a:fld>
                    <a:endParaRPr lang="en-US"/>
                  </a:p>
                  <a:p>
                    <a:fld id="{DF8FF373-054E-4195-9056-EAB84D5A7894}" type="VALUE">
                      <a:rPr lang="en-US" baseline="0"/>
                      <a:pPr/>
                      <a:t>[VALOR]</a:t>
                    </a:fld>
                    <a:endParaRPr lang="en-US" baseline="0"/>
                  </a:p>
                  <a:p>
                    <a:fld id="{C995FCF3-62C5-49AF-8CE1-40A7805D813B}" type="PERCENTAGE">
                      <a:rPr lang="en-US"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E59-460F-B366-107F57443F9B}"/>
                </c:ext>
              </c:extLst>
            </c:dLbl>
            <c:dLbl>
              <c:idx val="7"/>
              <c:layout>
                <c:manualLayout>
                  <c:x val="-1.9444444444444497E-2"/>
                  <c:y val="-0.1898148148148148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E59-460F-B366-107F57443F9B}"/>
                </c:ext>
              </c:extLst>
            </c:dLbl>
            <c:dLbl>
              <c:idx val="9"/>
              <c:layout>
                <c:manualLayout>
                  <c:x val="-0.21944444444444444"/>
                  <c:y val="-0.2592592592592593"/>
                </c:manualLayout>
              </c:layout>
              <c:tx>
                <c:rich>
                  <a:bodyPr/>
                  <a:lstStyle/>
                  <a:p>
                    <a:fld id="{05CB0CB8-062C-4CF7-9283-61F643D693C4}" type="CATEGORYNAME">
                      <a:rPr lang="en-US"/>
                      <a:pPr/>
                      <a:t>[NOMBRE DE CATEGORÍA]</a:t>
                    </a:fld>
                    <a:endParaRPr lang="en-US"/>
                  </a:p>
                  <a:p>
                    <a:fld id="{BD57C649-512F-4820-9D72-E26031F44542}" type="VALUE">
                      <a:rPr lang="en-US"/>
                      <a:pPr/>
                      <a:t>[VALOR]</a:t>
                    </a:fld>
                    <a:endParaRPr lang="en-US"/>
                  </a:p>
                  <a:p>
                    <a:fld id="{0B96B462-D1A5-43B6-86AD-1BDAFA9D4ED9}" type="PERCENTAGE">
                      <a:rPr lang="en-US"/>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8E59-460F-B366-107F57443F9B}"/>
                </c:ext>
              </c:extLst>
            </c:dLbl>
            <c:dLbl>
              <c:idx val="10"/>
              <c:layout>
                <c:manualLayout>
                  <c:x val="-7.5000000000000053E-2"/>
                  <c:y val="-0.19444444444444448"/>
                </c:manualLayout>
              </c:layout>
              <c:tx>
                <c:rich>
                  <a:bodyPr/>
                  <a:lstStyle/>
                  <a:p>
                    <a:fld id="{B48A7F78-4955-4286-B04A-FBA1D1BC5F47}" type="CATEGORYNAME">
                      <a:rPr lang="en-US"/>
                      <a:pPr/>
                      <a:t>[NOMBRE DE CATEGORÍA]</a:t>
                    </a:fld>
                    <a:endParaRPr lang="en-US"/>
                  </a:p>
                  <a:p>
                    <a:fld id="{032E5BC6-371B-4A4F-920C-609A7FFC624D}" type="VALUE">
                      <a:rPr lang="en-US" baseline="0"/>
                      <a:pPr/>
                      <a:t>[VALOR]</a:t>
                    </a:fld>
                    <a:endParaRPr lang="en-US" baseline="0"/>
                  </a:p>
                  <a:p>
                    <a:fld id="{577FC3DE-AB72-4265-ABFE-4813BA558156}" type="PERCENTAGE">
                      <a:rPr lang="en-US"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8E59-460F-B366-107F57443F9B}"/>
                </c:ext>
              </c:extLst>
            </c:dLbl>
            <c:dLbl>
              <c:idx val="11"/>
              <c:layout>
                <c:manualLayout>
                  <c:x val="0.21666666666666656"/>
                  <c:y val="-9.259259259259258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8E59-460F-B366-107F57443F9B}"/>
                </c:ext>
              </c:extLst>
            </c:dLbl>
            <c:dLbl>
              <c:idx val="12"/>
              <c:layout>
                <c:manualLayout>
                  <c:x val="0.20277777777777767"/>
                  <c:y val="-9.2592592592592587E-2"/>
                </c:manualLayout>
              </c:layout>
              <c:tx>
                <c:rich>
                  <a:bodyPr/>
                  <a:lstStyle/>
                  <a:p>
                    <a:fld id="{D7E87C0F-A94C-4E70-9857-75D422EE6DF8}" type="CATEGORYNAME">
                      <a:rPr lang="en-US"/>
                      <a:pPr/>
                      <a:t>[NOMBRE DE CATEGORÍA]</a:t>
                    </a:fld>
                    <a:endParaRPr lang="en-US"/>
                  </a:p>
                  <a:p>
                    <a:fld id="{5EAD60CB-1FAF-4B26-837E-39706F0FA995}" type="VALUE">
                      <a:rPr lang="en-US"/>
                      <a:pPr/>
                      <a:t>[VALOR]</a:t>
                    </a:fld>
                    <a:endParaRPr lang="en-US"/>
                  </a:p>
                  <a:p>
                    <a:fld id="{1BBF7F9E-BF34-446D-8944-96B8CFA6A960}" type="PERCENTAGE">
                      <a:rPr lang="en-US"/>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8E59-460F-B366-107F57443F9B}"/>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SV"/>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'orientación del gasto en TAR'!$B$303:$B$308</c:f>
              <c:strCache>
                <c:ptCount val="6"/>
                <c:pt idx="0">
                  <c:v>PF.01.03.03.99 Reactivos y materiales s.c.o.</c:v>
                </c:pt>
                <c:pt idx="1">
                  <c:v>PF.01.03.01.01 Antirretrovirales</c:v>
                </c:pt>
                <c:pt idx="2">
                  <c:v>PF.01.03.02.98 Suministros médicos sin desglosar</c:v>
                </c:pt>
                <c:pt idx="3">
                  <c:v>PF.01.03.03.03 Pruebas de CD4</c:v>
                </c:pt>
                <c:pt idx="4">
                  <c:v>PF.01.03.03.02 Pruebas de CV</c:v>
                </c:pt>
                <c:pt idx="5">
                  <c:v>Otros factores de producción</c:v>
                </c:pt>
              </c:strCache>
            </c:strRef>
          </c:cat>
          <c:val>
            <c:numRef>
              <c:f>'orientación del gasto en TAR'!$E$303:$E$308</c:f>
              <c:numCache>
                <c:formatCode>_("$"* #,##0_);_("$"* \(#,##0\);_("$"* "-"??_);_(@_)</c:formatCode>
                <c:ptCount val="6"/>
                <c:pt idx="0">
                  <c:v>965052.45200000005</c:v>
                </c:pt>
                <c:pt idx="1">
                  <c:v>1376411.5999999999</c:v>
                </c:pt>
                <c:pt idx="2">
                  <c:v>110617</c:v>
                </c:pt>
                <c:pt idx="3">
                  <c:v>366422.50710000005</c:v>
                </c:pt>
                <c:pt idx="4">
                  <c:v>590525.23299999989</c:v>
                </c:pt>
                <c:pt idx="5">
                  <c:v>228</c:v>
                </c:pt>
              </c:numCache>
            </c:numRef>
          </c:val>
          <c:extLst>
            <c:ext xmlns:c16="http://schemas.microsoft.com/office/drawing/2014/chart" uri="{C3380CC4-5D6E-409C-BE32-E72D297353CC}">
              <c16:uniqueId val="{0000001A-8E59-460F-B366-107F57443F9B}"/>
            </c:ext>
          </c:extLst>
        </c:ser>
        <c:dLbls>
          <c:showLegendKey val="0"/>
          <c:showVal val="1"/>
          <c:showCatName val="0"/>
          <c:showSerName val="0"/>
          <c:showPercent val="0"/>
          <c:showBubbleSize val="0"/>
          <c:showLeaderLines val="1"/>
        </c:dLbls>
        <c:firstSliceAng val="0"/>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s-SV"/>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0DCE-402A-AFEA-6FDFA1B8419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DCE-402A-AFEA-6FDFA1B84196}"/>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0DCE-402A-AFEA-6FDFA1B8419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DCE-402A-AFEA-6FDFA1B8419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DCE-402A-AFEA-6FDFA1B8419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DCE-402A-AFEA-6FDFA1B8419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DCE-402A-AFEA-6FDFA1B84196}"/>
              </c:ext>
            </c:extLst>
          </c:dPt>
          <c:dPt>
            <c:idx val="7"/>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F-0DCE-402A-AFEA-6FDFA1B8419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DCE-402A-AFEA-6FDFA1B8419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DCE-402A-AFEA-6FDFA1B8419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DCE-402A-AFEA-6FDFA1B84196}"/>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DCE-402A-AFEA-6FDFA1B8419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0DCE-402A-AFEA-6FDFA1B84196}"/>
              </c:ext>
            </c:extLst>
          </c:dPt>
          <c:dLbls>
            <c:dLbl>
              <c:idx val="0"/>
              <c:layout>
                <c:manualLayout>
                  <c:x val="0.14863823644015844"/>
                  <c:y val="-4.548358541016944E-2"/>
                </c:manualLayout>
              </c:layout>
              <c:tx>
                <c:rich>
                  <a:bodyPr/>
                  <a:lstStyle/>
                  <a:p>
                    <a:fld id="{19B23012-32BF-440C-A89E-EFA45B5434F4}" type="CATEGORYNAME">
                      <a:rPr lang="es-MX"/>
                      <a:pPr/>
                      <a:t>[NOMBRE DE CATEGORÍA]</a:t>
                    </a:fld>
                    <a:endParaRPr lang="es-MX"/>
                  </a:p>
                  <a:p>
                    <a:fld id="{66DDB9B2-208F-4EFF-83BA-A0E7B4313F16}" type="PERCENTAGE">
                      <a:rPr lang="es-MX"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CE-402A-AFEA-6FDFA1B84196}"/>
                </c:ext>
              </c:extLst>
            </c:dLbl>
            <c:dLbl>
              <c:idx val="1"/>
              <c:layout>
                <c:manualLayout>
                  <c:x val="0.27500000000000002"/>
                  <c:y val="2.7777777777777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DCE-402A-AFEA-6FDFA1B84196}"/>
                </c:ext>
              </c:extLst>
            </c:dLbl>
            <c:dLbl>
              <c:idx val="2"/>
              <c:layout>
                <c:manualLayout>
                  <c:x val="0.14012711147628137"/>
                  <c:y val="5.04628443363371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DCE-402A-AFEA-6FDFA1B84196}"/>
                </c:ext>
              </c:extLst>
            </c:dLbl>
            <c:dLbl>
              <c:idx val="3"/>
              <c:layout>
                <c:manualLayout>
                  <c:x val="-0.16388888888888889"/>
                  <c:y val="-0.1388888888888888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DCE-402A-AFEA-6FDFA1B84196}"/>
                </c:ext>
              </c:extLst>
            </c:dLbl>
            <c:dLbl>
              <c:idx val="4"/>
              <c:layout>
                <c:manualLayout>
                  <c:x val="-0.10833333333333336"/>
                  <c:y val="-0.14027048702245554"/>
                </c:manualLayout>
              </c:layout>
              <c:tx>
                <c:rich>
                  <a:bodyPr/>
                  <a:lstStyle/>
                  <a:p>
                    <a:fld id="{34CB8B1F-B897-4191-8070-219CCC9FF200}" type="CATEGORYNAME">
                      <a:rPr lang="en-US"/>
                      <a:pPr/>
                      <a:t>[NOMBRE DE CATEGORÍA]</a:t>
                    </a:fld>
                    <a:endParaRPr lang="en-US"/>
                  </a:p>
                  <a:p>
                    <a:fld id="{CE025773-6ACF-42D9-BD1A-C742525FCB62}" type="VALUE">
                      <a:rPr lang="en-US" baseline="0"/>
                      <a:pPr/>
                      <a:t>[VALOR]</a:t>
                    </a:fld>
                    <a:endParaRPr lang="en-US" baseline="0"/>
                  </a:p>
                  <a:p>
                    <a:fld id="{0CE0F017-AA18-4AC6-9136-DEBEE68C39A5}" type="PERCENTAGE">
                      <a:rPr lang="en-US"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DCE-402A-AFEA-6FDFA1B84196}"/>
                </c:ext>
              </c:extLst>
            </c:dLbl>
            <c:dLbl>
              <c:idx val="5"/>
              <c:layout>
                <c:manualLayout>
                  <c:x val="0.31388888888888877"/>
                  <c:y val="-1.8518518518518517E-2"/>
                </c:manualLayout>
              </c:layout>
              <c:tx>
                <c:rich>
                  <a:bodyPr/>
                  <a:lstStyle/>
                  <a:p>
                    <a:fld id="{5EBE761B-7908-467D-9816-F6C98658BF46}" type="CATEGORYNAME">
                      <a:rPr lang="en-US"/>
                      <a:pPr/>
                      <a:t>[NOMBRE DE CATEGORÍA]</a:t>
                    </a:fld>
                    <a:endParaRPr lang="en-US"/>
                  </a:p>
                  <a:p>
                    <a:fld id="{9E1A1ACE-66A6-43EA-8650-494D847CA1F7}" type="VALUE">
                      <a:rPr lang="en-US" baseline="0"/>
                      <a:pPr/>
                      <a:t>[VALOR]</a:t>
                    </a:fld>
                    <a:endParaRPr lang="en-US" baseline="0"/>
                  </a:p>
                  <a:p>
                    <a:fld id="{FC0794E0-11A7-462E-BB32-212B3DAA98F8}" type="PERCENTAGE">
                      <a:rPr lang="en-US"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DCE-402A-AFEA-6FDFA1B84196}"/>
                </c:ext>
              </c:extLst>
            </c:dLbl>
            <c:dLbl>
              <c:idx val="6"/>
              <c:layout>
                <c:manualLayout>
                  <c:x val="-0.21944444444444444"/>
                  <c:y val="-0.12037037037037036"/>
                </c:manualLayout>
              </c:layout>
              <c:tx>
                <c:rich>
                  <a:bodyPr/>
                  <a:lstStyle/>
                  <a:p>
                    <a:fld id="{5D94F929-B7AD-4629-B91D-03DB63F6DC9D}" type="CATEGORYNAME">
                      <a:rPr lang="en-US"/>
                      <a:pPr/>
                      <a:t>[NOMBRE DE CATEGORÍA]</a:t>
                    </a:fld>
                    <a:endParaRPr lang="en-US"/>
                  </a:p>
                  <a:p>
                    <a:fld id="{DF8FF373-054E-4195-9056-EAB84D5A7894}" type="VALUE">
                      <a:rPr lang="en-US" baseline="0"/>
                      <a:pPr/>
                      <a:t>[VALOR]</a:t>
                    </a:fld>
                    <a:endParaRPr lang="en-US" baseline="0"/>
                  </a:p>
                  <a:p>
                    <a:fld id="{C995FCF3-62C5-49AF-8CE1-40A7805D813B}" type="PERCENTAGE">
                      <a:rPr lang="en-US"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DCE-402A-AFEA-6FDFA1B84196}"/>
                </c:ext>
              </c:extLst>
            </c:dLbl>
            <c:dLbl>
              <c:idx val="7"/>
              <c:layout>
                <c:manualLayout>
                  <c:x val="-0.16452631972073262"/>
                  <c:y val="-0.2448148803100786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DCE-402A-AFEA-6FDFA1B84196}"/>
                </c:ext>
              </c:extLst>
            </c:dLbl>
            <c:dLbl>
              <c:idx val="9"/>
              <c:layout>
                <c:manualLayout>
                  <c:x val="-0.21944444444444444"/>
                  <c:y val="-0.2592592592592593"/>
                </c:manualLayout>
              </c:layout>
              <c:tx>
                <c:rich>
                  <a:bodyPr/>
                  <a:lstStyle/>
                  <a:p>
                    <a:fld id="{05CB0CB8-062C-4CF7-9283-61F643D693C4}" type="CATEGORYNAME">
                      <a:rPr lang="en-US" sz="900"/>
                      <a:pPr/>
                      <a:t>[NOMBRE DE CATEGORÍA]</a:t>
                    </a:fld>
                    <a:endParaRPr lang="en-US" sz="900"/>
                  </a:p>
                  <a:p>
                    <a:fld id="{BD57C649-512F-4820-9D72-E26031F44542}" type="VALUE">
                      <a:rPr lang="en-US" sz="900" baseline="0"/>
                      <a:pPr/>
                      <a:t>[VALOR]</a:t>
                    </a:fld>
                    <a:endParaRPr lang="en-US" sz="900" baseline="0"/>
                  </a:p>
                  <a:p>
                    <a:fld id="{0B96B462-D1A5-43B6-86AD-1BDAFA9D4ED9}" type="PERCENTAGE">
                      <a:rPr lang="en-US" sz="900"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0DCE-402A-AFEA-6FDFA1B84196}"/>
                </c:ext>
              </c:extLst>
            </c:dLbl>
            <c:dLbl>
              <c:idx val="10"/>
              <c:layout>
                <c:manualLayout>
                  <c:x val="-7.5000000000000053E-2"/>
                  <c:y val="-0.19444444444444448"/>
                </c:manualLayout>
              </c:layout>
              <c:tx>
                <c:rich>
                  <a:bodyPr/>
                  <a:lstStyle/>
                  <a:p>
                    <a:fld id="{B48A7F78-4955-4286-B04A-FBA1D1BC5F47}" type="CATEGORYNAME">
                      <a:rPr lang="en-US"/>
                      <a:pPr/>
                      <a:t>[NOMBRE DE CATEGORÍA]</a:t>
                    </a:fld>
                    <a:endParaRPr lang="en-US"/>
                  </a:p>
                  <a:p>
                    <a:fld id="{032E5BC6-371B-4A4F-920C-609A7FFC624D}" type="VALUE">
                      <a:rPr lang="en-US" baseline="0"/>
                      <a:pPr/>
                      <a:t>[VALOR]</a:t>
                    </a:fld>
                    <a:endParaRPr lang="en-US" baseline="0"/>
                  </a:p>
                  <a:p>
                    <a:fld id="{577FC3DE-AB72-4265-ABFE-4813BA558156}" type="PERCENTAGE">
                      <a:rPr lang="en-US"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0DCE-402A-AFEA-6FDFA1B84196}"/>
                </c:ext>
              </c:extLst>
            </c:dLbl>
            <c:dLbl>
              <c:idx val="11"/>
              <c:layout>
                <c:manualLayout>
                  <c:x val="0.21666666666666656"/>
                  <c:y val="-9.259259259259258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0DCE-402A-AFEA-6FDFA1B84196}"/>
                </c:ext>
              </c:extLst>
            </c:dLbl>
            <c:dLbl>
              <c:idx val="12"/>
              <c:layout>
                <c:manualLayout>
                  <c:x val="0.20277777777777767"/>
                  <c:y val="-9.2592592592592587E-2"/>
                </c:manualLayout>
              </c:layout>
              <c:tx>
                <c:rich>
                  <a:bodyPr/>
                  <a:lstStyle/>
                  <a:p>
                    <a:fld id="{D7E87C0F-A94C-4E70-9857-75D422EE6DF8}" type="CATEGORYNAME">
                      <a:rPr lang="en-US" sz="900"/>
                      <a:pPr/>
                      <a:t>[NOMBRE DE CATEGORÍA]</a:t>
                    </a:fld>
                    <a:endParaRPr lang="en-US" sz="900"/>
                  </a:p>
                  <a:p>
                    <a:fld id="{5EAD60CB-1FAF-4B26-837E-39706F0FA995}" type="VALUE">
                      <a:rPr lang="en-US" sz="900" baseline="0"/>
                      <a:pPr/>
                      <a:t>[VALOR]</a:t>
                    </a:fld>
                    <a:endParaRPr lang="en-US" sz="900" baseline="0"/>
                  </a:p>
                  <a:p>
                    <a:fld id="{1BBF7F9E-BF34-446D-8944-96B8CFA6A960}" type="PERCENTAGE">
                      <a:rPr lang="en-US" sz="900"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0DCE-402A-AFEA-6FDFA1B84196}"/>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SV"/>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'orientación del gasto en TAR'!$B$320:$B$327</c:f>
              <c:strCache>
                <c:ptCount val="8"/>
                <c:pt idx="0">
                  <c:v>PF.01.03.04.01 Alimentos y nutrientes</c:v>
                </c:pt>
                <c:pt idx="1">
                  <c:v>PF.01.10.98 Costos indirectos sin desglosar</c:v>
                </c:pt>
                <c:pt idx="2">
                  <c:v>PF.02.98 Gastos de capital sin desglosar</c:v>
                </c:pt>
                <c:pt idx="3">
                  <c:v>PF.01.01.02.04 Consultores para la gestión del programa (externos)</c:v>
                </c:pt>
                <c:pt idx="4">
                  <c:v>PF.01.01.01.98 Proveedores de servicios directos sin desglosar</c:v>
                </c:pt>
                <c:pt idx="5">
                  <c:v>PF.01.02.03 Gastos de viaje</c:v>
                </c:pt>
                <c:pt idx="6">
                  <c:v>PF.01.02.04 Costos administrativos y de gestión del programa</c:v>
                </c:pt>
                <c:pt idx="7">
                  <c:v>Otros factores de producción</c:v>
                </c:pt>
              </c:strCache>
            </c:strRef>
          </c:cat>
          <c:val>
            <c:numRef>
              <c:f>'orientación del gasto en TAR'!$E$320:$E$327</c:f>
              <c:numCache>
                <c:formatCode>General</c:formatCode>
                <c:ptCount val="8"/>
                <c:pt idx="0" formatCode="_(&quot;$&quot;* #,##0_);_(&quot;$&quot;* \(#,##0\);_(&quot;$&quot;* &quot;-&quot;??_);_(@_)">
                  <c:v>309870.94</c:v>
                </c:pt>
                <c:pt idx="2" formatCode="_(&quot;$&quot;* #,##0_);_(&quot;$&quot;* \(#,##0\);_(&quot;$&quot;* &quot;-&quot;??_);_(@_)">
                  <c:v>44331</c:v>
                </c:pt>
                <c:pt idx="7" formatCode="_(&quot;$&quot;* #,##0_);_(&quot;$&quot;* \(#,##0\);_(&quot;$&quot;* &quot;-&quot;??_);_(@_)">
                  <c:v>697479.2</c:v>
                </c:pt>
              </c:numCache>
            </c:numRef>
          </c:val>
          <c:extLst>
            <c:ext xmlns:c16="http://schemas.microsoft.com/office/drawing/2014/chart" uri="{C3380CC4-5D6E-409C-BE32-E72D297353CC}">
              <c16:uniqueId val="{0000001A-0DCE-402A-AFEA-6FDFA1B84196}"/>
            </c:ext>
          </c:extLst>
        </c:ser>
        <c:dLbls>
          <c:showLegendKey val="0"/>
          <c:showVal val="1"/>
          <c:showCatName val="0"/>
          <c:showSerName val="0"/>
          <c:showPercent val="0"/>
          <c:showBubbleSize val="0"/>
          <c:showLeaderLines val="1"/>
        </c:dLbls>
        <c:firstSliceAng val="0"/>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s-SV"/>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34560516032961358"/>
          <c:y val="0.19682766439909299"/>
          <c:w val="0.32669858577901073"/>
          <c:h val="0.78802551020408163"/>
        </c:manualLayout>
      </c:layout>
      <c:doughnutChart>
        <c:varyColors val="1"/>
        <c:ser>
          <c:idx val="0"/>
          <c:order val="0"/>
          <c:dPt>
            <c:idx val="0"/>
            <c:bubble3D val="0"/>
            <c:spPr>
              <a:solidFill>
                <a:srgbClr val="002060"/>
              </a:solidFill>
              <a:ln w="19050">
                <a:solidFill>
                  <a:schemeClr val="lt1"/>
                </a:solidFill>
              </a:ln>
              <a:effectLst/>
            </c:spPr>
            <c:extLst>
              <c:ext xmlns:c16="http://schemas.microsoft.com/office/drawing/2014/chart" uri="{C3380CC4-5D6E-409C-BE32-E72D297353CC}">
                <c16:uniqueId val="{00000001-AB89-46DE-A48A-A0CDB50AE661}"/>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AB89-46DE-A48A-A0CDB50AE661}"/>
              </c:ext>
            </c:extLst>
          </c:dPt>
          <c:dLbls>
            <c:dLbl>
              <c:idx val="0"/>
              <c:layout>
                <c:manualLayout>
                  <c:x val="9.6721397007982754E-2"/>
                  <c:y val="-6.24360082807455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89-46DE-A48A-A0CDB50AE661}"/>
                </c:ext>
              </c:extLst>
            </c:dLbl>
            <c:dLbl>
              <c:idx val="1"/>
              <c:layout>
                <c:manualLayout>
                  <c:x val="-8.3333333333333356E-2"/>
                  <c:y val="-0.1990740740740741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89-46DE-A48A-A0CDB50AE6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('orientación del gasto en TAR'!$B$261,'orientación del gasto en TAR'!$B$286)</c:f>
              <c:strCache>
                <c:ptCount val="2"/>
                <c:pt idx="0">
                  <c:v>Apoyo</c:v>
                </c:pt>
                <c:pt idx="1">
                  <c:v>Directo</c:v>
                </c:pt>
              </c:strCache>
            </c:strRef>
          </c:cat>
          <c:val>
            <c:numRef>
              <c:f>('orientación del gasto en TAR'!$F$261,'orientación del gasto en TAR'!$F$286)</c:f>
              <c:numCache>
                <c:formatCode>_("$"* #,##0_);_("$"* \(#,##0\);_("$"* "-"??_);_(@_)</c:formatCode>
                <c:ptCount val="2"/>
                <c:pt idx="0">
                  <c:v>3084608.2949999995</c:v>
                </c:pt>
                <c:pt idx="1">
                  <c:v>4138750.4467000011</c:v>
                </c:pt>
              </c:numCache>
            </c:numRef>
          </c:val>
          <c:extLst>
            <c:ext xmlns:c16="http://schemas.microsoft.com/office/drawing/2014/chart" uri="{C3380CC4-5D6E-409C-BE32-E72D297353CC}">
              <c16:uniqueId val="{00000004-AB89-46DE-A48A-A0CDB50AE661}"/>
            </c:ext>
          </c:extLst>
        </c:ser>
        <c:dLbls>
          <c:showLegendKey val="0"/>
          <c:showVal val="1"/>
          <c:showCatName val="0"/>
          <c:showSerName val="0"/>
          <c:showPercent val="0"/>
          <c:showBubbleSize val="0"/>
          <c:showLeaderLines val="1"/>
        </c:dLbls>
        <c:firstSliceAng val="0"/>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SV"/>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96295018040047"/>
          <c:y val="0.16583115953965566"/>
          <c:w val="0.37021117529317743"/>
          <c:h val="0.72366259444016923"/>
        </c:manualLayout>
      </c:layout>
      <c:doughnut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0AA2-46C6-82DB-D6566012AF79}"/>
              </c:ext>
            </c:extLst>
          </c:dPt>
          <c:dPt>
            <c:idx val="1"/>
            <c:bubble3D val="0"/>
            <c:spPr>
              <a:solidFill>
                <a:srgbClr val="FFCC99"/>
              </a:solidFill>
              <a:ln w="19050">
                <a:solidFill>
                  <a:schemeClr val="lt1"/>
                </a:solidFill>
              </a:ln>
              <a:effectLst/>
            </c:spPr>
            <c:extLst>
              <c:ext xmlns:c16="http://schemas.microsoft.com/office/drawing/2014/chart" uri="{C3380CC4-5D6E-409C-BE32-E72D297353CC}">
                <c16:uniqueId val="{00000003-0AA2-46C6-82DB-D6566012AF79}"/>
              </c:ext>
            </c:extLst>
          </c:dPt>
          <c:dPt>
            <c:idx val="2"/>
            <c:bubble3D val="0"/>
            <c:spPr>
              <a:solidFill>
                <a:srgbClr val="FFFFCC"/>
              </a:solidFill>
              <a:ln w="19050">
                <a:solidFill>
                  <a:schemeClr val="lt1"/>
                </a:solidFill>
              </a:ln>
              <a:effectLst/>
            </c:spPr>
            <c:extLst>
              <c:ext xmlns:c16="http://schemas.microsoft.com/office/drawing/2014/chart" uri="{C3380CC4-5D6E-409C-BE32-E72D297353CC}">
                <c16:uniqueId val="{00000005-0AA2-46C6-82DB-D6566012AF79}"/>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0AA2-46C6-82DB-D6566012AF7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AA2-46C6-82DB-D6566012AF7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AA2-46C6-82DB-D6566012AF7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AA2-46C6-82DB-D6566012AF7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AA2-46C6-82DB-D6566012AF7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AA2-46C6-82DB-D6566012AF7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AA2-46C6-82DB-D6566012AF7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AA2-46C6-82DB-D6566012AF7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AA2-46C6-82DB-D6566012AF7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0AA2-46C6-82DB-D6566012AF79}"/>
              </c:ext>
            </c:extLst>
          </c:dPt>
          <c:dLbls>
            <c:dLbl>
              <c:idx val="0"/>
              <c:layout>
                <c:manualLayout>
                  <c:x val="-0.18052775708163615"/>
                  <c:y val="-0.1910388392360495"/>
                </c:manualLayout>
              </c:layout>
              <c:tx>
                <c:rich>
                  <a:bodyPr/>
                  <a:lstStyle/>
                  <a:p>
                    <a:fld id="{9AE368F5-ACF3-419B-AED1-262A668B237B}" type="CATEGORYNAME">
                      <a:rPr lang="es-MX"/>
                      <a:pPr/>
                      <a:t>[NOMBRE DE CATEGORÍA]</a:t>
                    </a:fld>
                    <a:endParaRPr lang="es-MX"/>
                  </a:p>
                  <a:p>
                    <a:fld id="{45342666-36AF-4074-BFB0-6B18B15E99B9}" type="PERCENTAGE">
                      <a:rPr lang="es-MX"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A2-46C6-82DB-D6566012AF79}"/>
                </c:ext>
              </c:extLst>
            </c:dLbl>
            <c:dLbl>
              <c:idx val="1"/>
              <c:layout>
                <c:manualLayout>
                  <c:x val="5.8959317585301839E-2"/>
                  <c:y val="-0.191508022926500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AA2-46C6-82DB-D6566012AF79}"/>
                </c:ext>
              </c:extLst>
            </c:dLbl>
            <c:dLbl>
              <c:idx val="2"/>
              <c:layout>
                <c:manualLayout>
                  <c:x val="0.18059077546528027"/>
                  <c:y val="-0.2862880558868883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AA2-46C6-82DB-D6566012AF79}"/>
                </c:ext>
              </c:extLst>
            </c:dLbl>
            <c:dLbl>
              <c:idx val="3"/>
              <c:layout>
                <c:manualLayout>
                  <c:x val="0.25576930020054278"/>
                  <c:y val="-0.1082977912979542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AA2-46C6-82DB-D6566012AF79}"/>
                </c:ext>
              </c:extLst>
            </c:dLbl>
            <c:dLbl>
              <c:idx val="4"/>
              <c:layout>
                <c:manualLayout>
                  <c:x val="0.26464482685808488"/>
                  <c:y val="8.6691131669703297E-2"/>
                </c:manualLayout>
              </c:layout>
              <c:tx>
                <c:rich>
                  <a:bodyPr/>
                  <a:lstStyle/>
                  <a:p>
                    <a:fld id="{EF2FBCD8-63D7-4C7B-8102-35A413376A24}" type="CATEGORYNAME">
                      <a:rPr lang="es-MX"/>
                      <a:pPr/>
                      <a:t>[NOMBRE DE CATEGORÍA]</a:t>
                    </a:fld>
                    <a:endParaRPr lang="es-MX"/>
                  </a:p>
                  <a:p>
                    <a:fld id="{1ED434D5-8C5D-4084-B347-8F3BC3BE43CA}" type="PERCENTAGE">
                      <a:rPr lang="es-MX"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AA2-46C6-82DB-D6566012AF79}"/>
                </c:ext>
              </c:extLst>
            </c:dLbl>
            <c:dLbl>
              <c:idx val="5"/>
              <c:layout>
                <c:manualLayout>
                  <c:x val="5.5954854330161528E-2"/>
                  <c:y val="0.1537578288869258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AA2-46C6-82DB-D6566012AF79}"/>
                </c:ext>
              </c:extLst>
            </c:dLbl>
            <c:dLbl>
              <c:idx val="6"/>
              <c:layout>
                <c:manualLayout>
                  <c:x val="-0.30322154442976412"/>
                  <c:y val="-0.12002648818434153"/>
                </c:manualLayout>
              </c:layout>
              <c:tx>
                <c:rich>
                  <a:bodyPr/>
                  <a:lstStyle/>
                  <a:p>
                    <a:fld id="{43830799-7127-46F7-9DDA-4B1FC360A46F}" type="CATEGORYNAME">
                      <a:rPr lang="en-US"/>
                      <a:pPr/>
                      <a:t>[NOMBRE DE CATEGORÍA]</a:t>
                    </a:fld>
                    <a:endParaRPr lang="en-US"/>
                  </a:p>
                  <a:p>
                    <a:fld id="{EF92BAD0-D2ED-448E-8430-939B1F2E63A3}" type="VALUE">
                      <a:rPr lang="en-US" baseline="0"/>
                      <a:pPr/>
                      <a:t>[VALOR]</a:t>
                    </a:fld>
                    <a:endParaRPr lang="en-US" baseline="0"/>
                  </a:p>
                  <a:p>
                    <a:fld id="{CD310AE3-E1CF-46A0-84C0-B509FFA9D0C3}" type="PERCENTAGE">
                      <a:rPr lang="en-US"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AA2-46C6-82DB-D6566012AF79}"/>
                </c:ext>
              </c:extLst>
            </c:dLbl>
            <c:dLbl>
              <c:idx val="7"/>
              <c:layout>
                <c:manualLayout>
                  <c:x val="-0.11411657015151941"/>
                  <c:y val="-0.3517194485180317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AA2-46C6-82DB-D6566012AF79}"/>
                </c:ext>
              </c:extLst>
            </c:dLbl>
            <c:dLbl>
              <c:idx val="8"/>
              <c:layout>
                <c:manualLayout>
                  <c:x val="-0.14172353329772583"/>
                  <c:y val="0.4344442809371337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AA2-46C6-82DB-D6566012AF79}"/>
                </c:ext>
              </c:extLst>
            </c:dLbl>
            <c:dLbl>
              <c:idx val="9"/>
              <c:layout>
                <c:manualLayout>
                  <c:x val="-0.14118876149045625"/>
                  <c:y val="-0.2453705482416239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0AA2-46C6-82DB-D6566012AF79}"/>
                </c:ext>
              </c:extLst>
            </c:dLbl>
            <c:dLbl>
              <c:idx val="10"/>
              <c:layout>
                <c:manualLayout>
                  <c:x val="0.19722222222222222"/>
                  <c:y val="-9.1899937335985094E-4"/>
                </c:manualLayout>
              </c:layout>
              <c:tx>
                <c:rich>
                  <a:bodyPr/>
                  <a:lstStyle/>
                  <a:p>
                    <a:fld id="{24AC2ECC-D357-49A3-8D16-2F8D0555A15B}" type="CATEGORYNAME">
                      <a:rPr lang="en-US"/>
                      <a:pPr/>
                      <a:t>[NOMBRE DE CATEGORÍA]</a:t>
                    </a:fld>
                    <a:endParaRPr lang="en-US"/>
                  </a:p>
                  <a:p>
                    <a:fld id="{2D5BF649-6387-4AFF-9E7D-94E15873D8FB}" type="VALUE">
                      <a:rPr lang="en-US" baseline="0"/>
                      <a:pPr/>
                      <a:t>[VALOR]</a:t>
                    </a:fld>
                    <a:endParaRPr lang="en-US" baseline="0"/>
                  </a:p>
                  <a:p>
                    <a:fld id="{F3B0D7BF-CB06-4B05-83FF-41122DE96BFC}" type="PERCENTAGE">
                      <a:rPr lang="en-US"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0AA2-46C6-82DB-D6566012AF79}"/>
                </c:ext>
              </c:extLst>
            </c:dLbl>
            <c:dLbl>
              <c:idx val="11"/>
              <c:layout>
                <c:manualLayout>
                  <c:x val="0.21666666666666656"/>
                  <c:y val="-9.259259259259258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0AA2-46C6-82DB-D6566012AF79}"/>
                </c:ext>
              </c:extLst>
            </c:dLbl>
            <c:dLbl>
              <c:idx val="12"/>
              <c:layout>
                <c:manualLayout>
                  <c:x val="0.22222222222222221"/>
                  <c:y val="-7.87037037037037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0AA2-46C6-82DB-D6566012AF79}"/>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SV"/>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'orientación del gasto en TAR'!$B$303:$B$308</c:f>
              <c:strCache>
                <c:ptCount val="6"/>
                <c:pt idx="0">
                  <c:v>PF.01.03.03.99 Reactivos y materiales s.c.o.</c:v>
                </c:pt>
                <c:pt idx="1">
                  <c:v>PF.01.03.01.01 Antirretrovirales</c:v>
                </c:pt>
                <c:pt idx="2">
                  <c:v>PF.01.03.02.98 Suministros médicos sin desglosar</c:v>
                </c:pt>
                <c:pt idx="3">
                  <c:v>PF.01.03.03.03 Pruebas de CD4</c:v>
                </c:pt>
                <c:pt idx="4">
                  <c:v>PF.01.03.03.02 Pruebas de CV</c:v>
                </c:pt>
                <c:pt idx="5">
                  <c:v>Otros factores de producción</c:v>
                </c:pt>
              </c:strCache>
            </c:strRef>
          </c:cat>
          <c:val>
            <c:numRef>
              <c:f>'orientación del gasto en TAR'!$F$303:$F$308</c:f>
              <c:numCache>
                <c:formatCode>_("$"* #,##0_);_("$"* \(#,##0\);_("$"* "-"??_);_(@_)</c:formatCode>
                <c:ptCount val="6"/>
                <c:pt idx="0">
                  <c:v>2489803.6800000011</c:v>
                </c:pt>
                <c:pt idx="1">
                  <c:v>1442363.6066999999</c:v>
                </c:pt>
                <c:pt idx="2">
                  <c:v>112675</c:v>
                </c:pt>
                <c:pt idx="3">
                  <c:v>75027.83</c:v>
                </c:pt>
                <c:pt idx="4">
                  <c:v>7774.1799999999994</c:v>
                </c:pt>
                <c:pt idx="5">
                  <c:v>11106.15</c:v>
                </c:pt>
              </c:numCache>
            </c:numRef>
          </c:val>
          <c:extLst>
            <c:ext xmlns:c16="http://schemas.microsoft.com/office/drawing/2014/chart" uri="{C3380CC4-5D6E-409C-BE32-E72D297353CC}">
              <c16:uniqueId val="{0000001A-0AA2-46C6-82DB-D6566012AF79}"/>
            </c:ext>
          </c:extLst>
        </c:ser>
        <c:dLbls>
          <c:showLegendKey val="0"/>
          <c:showVal val="1"/>
          <c:showCatName val="0"/>
          <c:showSerName val="0"/>
          <c:showPercent val="0"/>
          <c:showBubbleSize val="0"/>
          <c:showLeaderLines val="1"/>
        </c:dLbls>
        <c:firstSliceAng val="140"/>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Hoja1!$B$17</c:f>
              <c:strCache>
                <c:ptCount val="1"/>
                <c:pt idx="0">
                  <c:v>2010</c:v>
                </c:pt>
              </c:strCache>
            </c:strRef>
          </c:tx>
          <c:spPr>
            <a:solidFill>
              <a:schemeClr val="accent1"/>
            </a:solidFill>
            <a:ln>
              <a:noFill/>
            </a:ln>
            <a:effectLst/>
          </c:spPr>
          <c:invertIfNegative val="0"/>
          <c:cat>
            <c:strRef>
              <c:f>Hoja1!$A$18:$A$24</c:f>
              <c:strCache>
                <c:ptCount val="7"/>
                <c:pt idx="0">
                  <c:v>Belice</c:v>
                </c:pt>
                <c:pt idx="1">
                  <c:v>Costa Rica</c:v>
                </c:pt>
                <c:pt idx="2">
                  <c:v>Guatemala</c:v>
                </c:pt>
                <c:pt idx="3">
                  <c:v>Honduras</c:v>
                </c:pt>
                <c:pt idx="4">
                  <c:v>Nicaragua</c:v>
                </c:pt>
                <c:pt idx="5">
                  <c:v>Panamá</c:v>
                </c:pt>
                <c:pt idx="6">
                  <c:v>El Salvador</c:v>
                </c:pt>
              </c:strCache>
            </c:strRef>
          </c:cat>
          <c:val>
            <c:numRef>
              <c:f>Hoja1!$B$18:$B$24</c:f>
              <c:numCache>
                <c:formatCode>General</c:formatCode>
                <c:ptCount val="7"/>
                <c:pt idx="0">
                  <c:v>4270.7800846603504</c:v>
                </c:pt>
                <c:pt idx="1">
                  <c:v>8227.1274937714115</c:v>
                </c:pt>
                <c:pt idx="2">
                  <c:v>2852.5473265011647</c:v>
                </c:pt>
                <c:pt idx="3">
                  <c:v>1891.1585893383531</c:v>
                </c:pt>
                <c:pt idx="4">
                  <c:v>1503.8641909310975</c:v>
                </c:pt>
                <c:pt idx="5">
                  <c:v>8082.0161746542599</c:v>
                </c:pt>
                <c:pt idx="6">
                  <c:v>2983.2288061356976</c:v>
                </c:pt>
              </c:numCache>
            </c:numRef>
          </c:val>
          <c:extLst>
            <c:ext xmlns:c16="http://schemas.microsoft.com/office/drawing/2014/chart" uri="{C3380CC4-5D6E-409C-BE32-E72D297353CC}">
              <c16:uniqueId val="{00000000-8C1B-40E1-AADD-4BCCC919F4FB}"/>
            </c:ext>
          </c:extLst>
        </c:ser>
        <c:ser>
          <c:idx val="1"/>
          <c:order val="1"/>
          <c:tx>
            <c:strRef>
              <c:f>Hoja1!$C$17</c:f>
              <c:strCache>
                <c:ptCount val="1"/>
                <c:pt idx="0">
                  <c:v>2015</c:v>
                </c:pt>
              </c:strCache>
            </c:strRef>
          </c:tx>
          <c:spPr>
            <a:solidFill>
              <a:schemeClr val="accent2"/>
            </a:solidFill>
            <a:ln>
              <a:noFill/>
            </a:ln>
            <a:effectLst/>
          </c:spPr>
          <c:invertIfNegative val="0"/>
          <c:cat>
            <c:strRef>
              <c:f>Hoja1!$A$18:$A$24</c:f>
              <c:strCache>
                <c:ptCount val="7"/>
                <c:pt idx="0">
                  <c:v>Belice</c:v>
                </c:pt>
                <c:pt idx="1">
                  <c:v>Costa Rica</c:v>
                </c:pt>
                <c:pt idx="2">
                  <c:v>Guatemala</c:v>
                </c:pt>
                <c:pt idx="3">
                  <c:v>Honduras</c:v>
                </c:pt>
                <c:pt idx="4">
                  <c:v>Nicaragua</c:v>
                </c:pt>
                <c:pt idx="5">
                  <c:v>Panamá</c:v>
                </c:pt>
                <c:pt idx="6">
                  <c:v>El Salvador</c:v>
                </c:pt>
              </c:strCache>
            </c:strRef>
          </c:cat>
          <c:val>
            <c:numRef>
              <c:f>Hoja1!$C$18:$C$24</c:f>
              <c:numCache>
                <c:formatCode>General</c:formatCode>
                <c:ptCount val="7"/>
                <c:pt idx="0">
                  <c:v>4770.2326556388844</c:v>
                </c:pt>
                <c:pt idx="1">
                  <c:v>11642.778051719406</c:v>
                </c:pt>
                <c:pt idx="2">
                  <c:v>3994.636912884745</c:v>
                </c:pt>
                <c:pt idx="3">
                  <c:v>2286.2030368733344</c:v>
                </c:pt>
                <c:pt idx="4">
                  <c:v>2049.8516660809028</c:v>
                </c:pt>
                <c:pt idx="5">
                  <c:v>13630.301141130103</c:v>
                </c:pt>
                <c:pt idx="6">
                  <c:v>3705.5797035345254</c:v>
                </c:pt>
              </c:numCache>
            </c:numRef>
          </c:val>
          <c:extLst>
            <c:ext xmlns:c16="http://schemas.microsoft.com/office/drawing/2014/chart" uri="{C3380CC4-5D6E-409C-BE32-E72D297353CC}">
              <c16:uniqueId val="{00000001-8C1B-40E1-AADD-4BCCC919F4FB}"/>
            </c:ext>
          </c:extLst>
        </c:ser>
        <c:ser>
          <c:idx val="2"/>
          <c:order val="2"/>
          <c:tx>
            <c:strRef>
              <c:f>Hoja1!$D$17</c:f>
              <c:strCache>
                <c:ptCount val="1"/>
                <c:pt idx="0">
                  <c:v>2020</c:v>
                </c:pt>
              </c:strCache>
            </c:strRef>
          </c:tx>
          <c:spPr>
            <a:solidFill>
              <a:schemeClr val="accent3"/>
            </a:solidFill>
            <a:ln>
              <a:noFill/>
            </a:ln>
            <a:effectLst/>
          </c:spPr>
          <c:invertIfNegative val="0"/>
          <c:cat>
            <c:strRef>
              <c:f>Hoja1!$A$18:$A$24</c:f>
              <c:strCache>
                <c:ptCount val="7"/>
                <c:pt idx="0">
                  <c:v>Belice</c:v>
                </c:pt>
                <c:pt idx="1">
                  <c:v>Costa Rica</c:v>
                </c:pt>
                <c:pt idx="2">
                  <c:v>Guatemala</c:v>
                </c:pt>
                <c:pt idx="3">
                  <c:v>Honduras</c:v>
                </c:pt>
                <c:pt idx="4">
                  <c:v>Nicaragua</c:v>
                </c:pt>
                <c:pt idx="5">
                  <c:v>Panamá</c:v>
                </c:pt>
                <c:pt idx="6">
                  <c:v>El Salvador</c:v>
                </c:pt>
              </c:strCache>
            </c:strRef>
          </c:cat>
          <c:val>
            <c:numRef>
              <c:f>Hoja1!$D$18:$D$24</c:f>
              <c:numCache>
                <c:formatCode>General</c:formatCode>
                <c:ptCount val="7"/>
                <c:pt idx="0">
                  <c:v>4115.1770079562193</c:v>
                </c:pt>
                <c:pt idx="1">
                  <c:v>12140.854154575418</c:v>
                </c:pt>
                <c:pt idx="2">
                  <c:v>4603.339616709748</c:v>
                </c:pt>
                <c:pt idx="3">
                  <c:v>2389.0124307710034</c:v>
                </c:pt>
                <c:pt idx="4">
                  <c:v>1905.2611515592125</c:v>
                </c:pt>
                <c:pt idx="5">
                  <c:v>12509.835290141416</c:v>
                </c:pt>
                <c:pt idx="6">
                  <c:v>3798.636520823206</c:v>
                </c:pt>
              </c:numCache>
            </c:numRef>
          </c:val>
          <c:extLst>
            <c:ext xmlns:c16="http://schemas.microsoft.com/office/drawing/2014/chart" uri="{C3380CC4-5D6E-409C-BE32-E72D297353CC}">
              <c16:uniqueId val="{00000002-8C1B-40E1-AADD-4BCCC919F4FB}"/>
            </c:ext>
          </c:extLst>
        </c:ser>
        <c:dLbls>
          <c:showLegendKey val="0"/>
          <c:showVal val="0"/>
          <c:showCatName val="0"/>
          <c:showSerName val="0"/>
          <c:showPercent val="0"/>
          <c:showBubbleSize val="0"/>
        </c:dLbls>
        <c:gapWidth val="219"/>
        <c:overlap val="-27"/>
        <c:axId val="2033585264"/>
        <c:axId val="2033589840"/>
      </c:barChart>
      <c:catAx>
        <c:axId val="203358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SV"/>
          </a:p>
        </c:txPr>
        <c:crossAx val="2033589840"/>
        <c:crosses val="autoZero"/>
        <c:auto val="1"/>
        <c:lblAlgn val="ctr"/>
        <c:lblOffset val="100"/>
        <c:noMultiLvlLbl val="0"/>
      </c:catAx>
      <c:valAx>
        <c:axId val="2033589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SV"/>
          </a:p>
        </c:txPr>
        <c:crossAx val="2033585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S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SV"/>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6906462694981"/>
          <c:y val="0.11564511585339811"/>
          <c:w val="0.38299001112613995"/>
          <c:h val="0.74864175798239163"/>
        </c:manualLayout>
      </c:layout>
      <c:doughnutChart>
        <c:varyColors val="1"/>
        <c:ser>
          <c:idx val="0"/>
          <c:order val="0"/>
          <c:dPt>
            <c:idx val="0"/>
            <c:bubble3D val="0"/>
            <c:spPr>
              <a:solidFill>
                <a:srgbClr val="002060"/>
              </a:solidFill>
              <a:ln w="19050">
                <a:solidFill>
                  <a:schemeClr val="lt1"/>
                </a:solidFill>
              </a:ln>
              <a:effectLst/>
            </c:spPr>
            <c:extLst>
              <c:ext xmlns:c16="http://schemas.microsoft.com/office/drawing/2014/chart" uri="{C3380CC4-5D6E-409C-BE32-E72D297353CC}">
                <c16:uniqueId val="{00000001-D591-4179-99A5-297047E30FD1}"/>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D591-4179-99A5-297047E30FD1}"/>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D591-4179-99A5-297047E30FD1}"/>
              </c:ext>
            </c:extLst>
          </c:dPt>
          <c:dPt>
            <c:idx val="3"/>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7-D591-4179-99A5-297047E30FD1}"/>
              </c:ext>
            </c:extLst>
          </c:dPt>
          <c:dPt>
            <c:idx val="4"/>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9-D591-4179-99A5-297047E30FD1}"/>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D591-4179-99A5-297047E30FD1}"/>
              </c:ext>
            </c:extLst>
          </c:dPt>
          <c:dPt>
            <c:idx val="6"/>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D-D591-4179-99A5-297047E30FD1}"/>
              </c:ext>
            </c:extLst>
          </c:dPt>
          <c:dPt>
            <c:idx val="7"/>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F-D591-4179-99A5-297047E30FD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591-4179-99A5-297047E30FD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D591-4179-99A5-297047E30FD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D591-4179-99A5-297047E30FD1}"/>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D591-4179-99A5-297047E30FD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D591-4179-99A5-297047E30FD1}"/>
              </c:ext>
            </c:extLst>
          </c:dPt>
          <c:dLbls>
            <c:dLbl>
              <c:idx val="0"/>
              <c:layout>
                <c:manualLayout>
                  <c:x val="-0.18052775708163615"/>
                  <c:y val="-0.1910388392360495"/>
                </c:manualLayout>
              </c:layout>
              <c:tx>
                <c:rich>
                  <a:bodyPr/>
                  <a:lstStyle/>
                  <a:p>
                    <a:fld id="{9AE368F5-ACF3-419B-AED1-262A668B237B}" type="CATEGORYNAME">
                      <a:rPr lang="es-MX"/>
                      <a:pPr/>
                      <a:t>[NOMBRE DE CATEGORÍA]</a:t>
                    </a:fld>
                    <a:endParaRPr lang="es-MX"/>
                  </a:p>
                  <a:p>
                    <a:fld id="{45342666-36AF-4074-BFB0-6B18B15E99B9}" type="PERCENTAGE">
                      <a:rPr lang="es-MX"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91-4179-99A5-297047E30FD1}"/>
                </c:ext>
              </c:extLst>
            </c:dLbl>
            <c:dLbl>
              <c:idx val="1"/>
              <c:layout>
                <c:manualLayout>
                  <c:x val="-0.24794470892438569"/>
                  <c:y val="-0.1090078710604097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591-4179-99A5-297047E30FD1}"/>
                </c:ext>
              </c:extLst>
            </c:dLbl>
            <c:dLbl>
              <c:idx val="2"/>
              <c:layout>
                <c:manualLayout>
                  <c:x val="0.18338082255580615"/>
                  <c:y val="-0.2312879162441219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591-4179-99A5-297047E30FD1}"/>
                </c:ext>
              </c:extLst>
            </c:dLbl>
            <c:dLbl>
              <c:idx val="3"/>
              <c:layout>
                <c:manualLayout>
                  <c:x val="0.21616200671805902"/>
                  <c:y val="-0.1312142942210321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591-4179-99A5-297047E30FD1}"/>
                </c:ext>
              </c:extLst>
            </c:dLbl>
            <c:dLbl>
              <c:idx val="4"/>
              <c:layout>
                <c:manualLayout>
                  <c:x val="0.25519133726281945"/>
                  <c:y val="4.5441028398612728E-2"/>
                </c:manualLayout>
              </c:layout>
              <c:tx>
                <c:rich>
                  <a:bodyPr/>
                  <a:lstStyle/>
                  <a:p>
                    <a:fld id="{EF2FBCD8-63D7-4C7B-8102-35A413376A24}" type="CATEGORYNAME">
                      <a:rPr lang="es-MX"/>
                      <a:pPr/>
                      <a:t>[NOMBRE DE CATEGORÍA]</a:t>
                    </a:fld>
                    <a:endParaRPr lang="es-MX"/>
                  </a:p>
                  <a:p>
                    <a:fld id="{1ED434D5-8C5D-4084-B347-8F3BC3BE43CA}" type="PERCENTAGE">
                      <a:rPr lang="es-MX"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591-4179-99A5-297047E30FD1}"/>
                </c:ext>
              </c:extLst>
            </c:dLbl>
            <c:dLbl>
              <c:idx val="5"/>
              <c:layout>
                <c:manualLayout>
                  <c:x val="0.33206792029442295"/>
                  <c:y val="0.1741911426296640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591-4179-99A5-297047E30FD1}"/>
                </c:ext>
              </c:extLst>
            </c:dLbl>
            <c:dLbl>
              <c:idx val="6"/>
              <c:layout>
                <c:manualLayout>
                  <c:x val="0.14322710381018097"/>
                  <c:y val="0.16216980185831911"/>
                </c:manualLayout>
              </c:layout>
              <c:tx>
                <c:rich>
                  <a:bodyPr/>
                  <a:lstStyle/>
                  <a:p>
                    <a:fld id="{43830799-7127-46F7-9DDA-4B1FC360A46F}" type="CATEGORYNAME">
                      <a:rPr lang="es-MX"/>
                      <a:pPr/>
                      <a:t>[NOMBRE DE CATEGORÍA]</a:t>
                    </a:fld>
                    <a:endParaRPr lang="es-MX"/>
                  </a:p>
                  <a:p>
                    <a:fld id="{CD310AE3-E1CF-46A0-84C0-B509FFA9D0C3}" type="PERCENTAGE">
                      <a:rPr lang="es-MX"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591-4179-99A5-297047E30FD1}"/>
                </c:ext>
              </c:extLst>
            </c:dLbl>
            <c:dLbl>
              <c:idx val="7"/>
              <c:layout>
                <c:manualLayout>
                  <c:x val="-0.26477852154370363"/>
                  <c:y val="0.1799470210147568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591-4179-99A5-297047E30FD1}"/>
                </c:ext>
              </c:extLst>
            </c:dLbl>
            <c:dLbl>
              <c:idx val="8"/>
              <c:layout>
                <c:manualLayout>
                  <c:x val="-0.14172353329772583"/>
                  <c:y val="0.4344442809371337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591-4179-99A5-297047E30FD1}"/>
                </c:ext>
              </c:extLst>
            </c:dLbl>
            <c:dLbl>
              <c:idx val="9"/>
              <c:layout>
                <c:manualLayout>
                  <c:x val="-0.14118876149045625"/>
                  <c:y val="-0.2453705482416239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D591-4179-99A5-297047E30FD1}"/>
                </c:ext>
              </c:extLst>
            </c:dLbl>
            <c:dLbl>
              <c:idx val="10"/>
              <c:layout>
                <c:manualLayout>
                  <c:x val="0.19722222222222222"/>
                  <c:y val="-9.1899937335985094E-4"/>
                </c:manualLayout>
              </c:layout>
              <c:tx>
                <c:rich>
                  <a:bodyPr/>
                  <a:lstStyle/>
                  <a:p>
                    <a:fld id="{24AC2ECC-D357-49A3-8D16-2F8D0555A15B}" type="CATEGORYNAME">
                      <a:rPr lang="en-US"/>
                      <a:pPr/>
                      <a:t>[NOMBRE DE CATEGORÍA]</a:t>
                    </a:fld>
                    <a:endParaRPr lang="en-US"/>
                  </a:p>
                  <a:p>
                    <a:fld id="{2D5BF649-6387-4AFF-9E7D-94E15873D8FB}" type="VALUE">
                      <a:rPr lang="en-US" baseline="0"/>
                      <a:pPr/>
                      <a:t>[VALOR]</a:t>
                    </a:fld>
                    <a:endParaRPr lang="en-US" baseline="0"/>
                  </a:p>
                  <a:p>
                    <a:fld id="{F3B0D7BF-CB06-4B05-83FF-41122DE96BFC}" type="PERCENTAGE">
                      <a:rPr lang="en-US" baseline="0"/>
                      <a:pPr/>
                      <a:t>[PORCENTAJE]</a:t>
                    </a:fld>
                    <a:endParaRPr lang="es-SV"/>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591-4179-99A5-297047E30FD1}"/>
                </c:ext>
              </c:extLst>
            </c:dLbl>
            <c:dLbl>
              <c:idx val="11"/>
              <c:layout>
                <c:manualLayout>
                  <c:x val="0.21666666666666656"/>
                  <c:y val="-9.259259259259258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D591-4179-99A5-297047E30FD1}"/>
                </c:ext>
              </c:extLst>
            </c:dLbl>
            <c:dLbl>
              <c:idx val="12"/>
              <c:layout>
                <c:manualLayout>
                  <c:x val="0.22222222222222221"/>
                  <c:y val="-7.87037037037037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D591-4179-99A5-297047E30FD1}"/>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SV"/>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'orientación del gasto en TAR'!$B$320:$B$327</c:f>
              <c:strCache>
                <c:ptCount val="8"/>
                <c:pt idx="0">
                  <c:v>PF.01.03.04.01 Alimentos y nutrientes</c:v>
                </c:pt>
                <c:pt idx="1">
                  <c:v>PF.01.10.98 Costos indirectos sin desglosar</c:v>
                </c:pt>
                <c:pt idx="2">
                  <c:v>PF.02.98 Gastos de capital sin desglosar</c:v>
                </c:pt>
                <c:pt idx="3">
                  <c:v>PF.01.01.02.04 Consultores para la gestión del programa (externos)</c:v>
                </c:pt>
                <c:pt idx="4">
                  <c:v>PF.01.01.01.98 Proveedores de servicios directos sin desglosar</c:v>
                </c:pt>
                <c:pt idx="5">
                  <c:v>PF.01.02.03 Gastos de viaje</c:v>
                </c:pt>
                <c:pt idx="6">
                  <c:v>PF.01.02.04 Costos administrativos y de gestión del programa</c:v>
                </c:pt>
                <c:pt idx="7">
                  <c:v>Otros factores de producción</c:v>
                </c:pt>
              </c:strCache>
            </c:strRef>
          </c:cat>
          <c:val>
            <c:numRef>
              <c:f>'orientación del gasto en TAR'!$F$320:$F$327</c:f>
              <c:numCache>
                <c:formatCode>_("$"* #,##0_);_("$"* \(#,##0\);_("$"* "-"??_);_(@_)</c:formatCode>
                <c:ptCount val="8"/>
                <c:pt idx="0">
                  <c:v>681784.69500000007</c:v>
                </c:pt>
                <c:pt idx="1">
                  <c:v>284996</c:v>
                </c:pt>
                <c:pt idx="2">
                  <c:v>153018.30000000002</c:v>
                </c:pt>
                <c:pt idx="3">
                  <c:v>77156</c:v>
                </c:pt>
                <c:pt idx="4">
                  <c:v>68335.460000000006</c:v>
                </c:pt>
                <c:pt idx="5">
                  <c:v>58560</c:v>
                </c:pt>
                <c:pt idx="6">
                  <c:v>11517.369999999999</c:v>
                </c:pt>
                <c:pt idx="7">
                  <c:v>34131.770000000004</c:v>
                </c:pt>
              </c:numCache>
            </c:numRef>
          </c:val>
          <c:extLst>
            <c:ext xmlns:c16="http://schemas.microsoft.com/office/drawing/2014/chart" uri="{C3380CC4-5D6E-409C-BE32-E72D297353CC}">
              <c16:uniqueId val="{0000001A-D591-4179-99A5-297047E30FD1}"/>
            </c:ext>
          </c:extLst>
        </c:ser>
        <c:dLbls>
          <c:showLegendKey val="0"/>
          <c:showVal val="1"/>
          <c:showCatName val="0"/>
          <c:showSerName val="0"/>
          <c:showPercent val="0"/>
          <c:showBubbleSize val="0"/>
          <c:showLeaderLines val="1"/>
        </c:dLbls>
        <c:firstSliceAng val="147"/>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s-S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s-S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'lamina 1'!$B$3:$P$3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'lamina 1'!$B$11:$P$11</c:f>
              <c:numCache>
                <c:formatCode>_("$"* #,##0.0_);_("$"* \(#,##0.0\);_("$"* "-"??_);_(@_)</c:formatCode>
                <c:ptCount val="15"/>
                <c:pt idx="0">
                  <c:v>371.4</c:v>
                </c:pt>
                <c:pt idx="1">
                  <c:v>399.29999999999995</c:v>
                </c:pt>
                <c:pt idx="2">
                  <c:v>458.9</c:v>
                </c:pt>
                <c:pt idx="3">
                  <c:v>486.4</c:v>
                </c:pt>
                <c:pt idx="4">
                  <c:v>553.89999999999986</c:v>
                </c:pt>
                <c:pt idx="5">
                  <c:v>561.1</c:v>
                </c:pt>
                <c:pt idx="6">
                  <c:v>646.45000000000005</c:v>
                </c:pt>
                <c:pt idx="7">
                  <c:v>644.4</c:v>
                </c:pt>
                <c:pt idx="8">
                  <c:v>655.9</c:v>
                </c:pt>
                <c:pt idx="9">
                  <c:v>676.90000000000009</c:v>
                </c:pt>
                <c:pt idx="10">
                  <c:v>664.8</c:v>
                </c:pt>
                <c:pt idx="11">
                  <c:v>676.84</c:v>
                </c:pt>
                <c:pt idx="12">
                  <c:v>717.9</c:v>
                </c:pt>
                <c:pt idx="13">
                  <c:v>979.7399999999999</c:v>
                </c:pt>
                <c:pt idx="14">
                  <c:v>1327.03</c:v>
                </c:pt>
              </c:numCache>
            </c:numRef>
          </c:val>
          <c:extLst>
            <c:ext xmlns:c16="http://schemas.microsoft.com/office/drawing/2014/chart" uri="{C3380CC4-5D6E-409C-BE32-E72D297353CC}">
              <c16:uniqueId val="{00000000-AD74-43E2-90F1-CA0B9B2C80C7}"/>
            </c:ext>
          </c:extLst>
        </c:ser>
        <c:dLbls>
          <c:dLblPos val="outEnd"/>
          <c:showLegendKey val="0"/>
          <c:showVal val="1"/>
          <c:showCatName val="0"/>
          <c:showSerName val="0"/>
          <c:showPercent val="0"/>
          <c:showBubbleSize val="0"/>
        </c:dLbls>
        <c:gapWidth val="50"/>
        <c:overlap val="-27"/>
        <c:axId val="-1696735184"/>
        <c:axId val="-1696728656"/>
      </c:barChart>
      <c:catAx>
        <c:axId val="-169673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crossAx val="-1696728656"/>
        <c:crosses val="autoZero"/>
        <c:auto val="1"/>
        <c:lblAlgn val="ctr"/>
        <c:lblOffset val="100"/>
        <c:noMultiLvlLbl val="0"/>
      </c:catAx>
      <c:valAx>
        <c:axId val="-1696728656"/>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SV" sz="900" b="0"/>
                  <a:t>en millones de dólres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title>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crossAx val="-16967351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S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92606451053113E-2"/>
          <c:y val="4.1627817513421768E-2"/>
          <c:w val="0.86806685321359622"/>
          <c:h val="0.72383772123903689"/>
        </c:manualLayout>
      </c:layout>
      <c:lineChart>
        <c:grouping val="standard"/>
        <c:varyColors val="0"/>
        <c:ser>
          <c:idx val="1"/>
          <c:order val="1"/>
          <c:tx>
            <c:strRef>
              <c:f>'lamina 1'!$A$16</c:f>
              <c:strCache>
                <c:ptCount val="1"/>
                <c:pt idx="0">
                  <c:v>Prestamos externos</c:v>
                </c:pt>
              </c:strCache>
            </c:strRef>
          </c:tx>
          <c:spPr>
            <a:ln w="28575" cap="rnd">
              <a:solidFill>
                <a:schemeClr val="accent2"/>
              </a:solidFill>
              <a:round/>
            </a:ln>
            <a:effectLst/>
          </c:spPr>
          <c:marker>
            <c:symbol val="none"/>
          </c:marker>
          <c:cat>
            <c:numRef>
              <c:f>'lamina 1'!$B$3:$P$3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'lamina 1'!$B$16:$P$16</c:f>
              <c:numCache>
                <c:formatCode>0.0%</c:formatCode>
                <c:ptCount val="15"/>
                <c:pt idx="0">
                  <c:v>0.11147011308562198</c:v>
                </c:pt>
                <c:pt idx="1">
                  <c:v>0.10067618332081144</c:v>
                </c:pt>
                <c:pt idx="2">
                  <c:v>0.22902593157550666</c:v>
                </c:pt>
                <c:pt idx="3">
                  <c:v>0.15666118421052633</c:v>
                </c:pt>
                <c:pt idx="4">
                  <c:v>6.9507131251128382E-2</c:v>
                </c:pt>
                <c:pt idx="5">
                  <c:v>8.0734271965781493E-2</c:v>
                </c:pt>
                <c:pt idx="6">
                  <c:v>7.8598499497254226E-2</c:v>
                </c:pt>
                <c:pt idx="7">
                  <c:v>7.8522656734947238E-2</c:v>
                </c:pt>
                <c:pt idx="8">
                  <c:v>5.1074858972404331E-2</c:v>
                </c:pt>
                <c:pt idx="9">
                  <c:v>3.8410400354557533E-2</c:v>
                </c:pt>
                <c:pt idx="10">
                  <c:v>5.6407942238267152E-2</c:v>
                </c:pt>
                <c:pt idx="11">
                  <c:v>2.929791383487973E-2</c:v>
                </c:pt>
                <c:pt idx="12">
                  <c:v>3.7888285276500906E-2</c:v>
                </c:pt>
                <c:pt idx="13">
                  <c:v>9.990405617816972E-2</c:v>
                </c:pt>
                <c:pt idx="14">
                  <c:v>8.6689826153138971E-2</c:v>
                </c:pt>
              </c:numCache>
            </c:numRef>
          </c:val>
          <c:smooth val="0"/>
          <c:extLst>
            <c:ext xmlns:c16="http://schemas.microsoft.com/office/drawing/2014/chart" uri="{C3380CC4-5D6E-409C-BE32-E72D297353CC}">
              <c16:uniqueId val="{00000000-00AD-4769-B378-5238F51D3DCC}"/>
            </c:ext>
          </c:extLst>
        </c:ser>
        <c:ser>
          <c:idx val="2"/>
          <c:order val="2"/>
          <c:tx>
            <c:strRef>
              <c:f>'lamina 1'!$A$17</c:f>
              <c:strCache>
                <c:ptCount val="1"/>
                <c:pt idx="0">
                  <c:v>Donaciones</c:v>
                </c:pt>
              </c:strCache>
            </c:strRef>
          </c:tx>
          <c:spPr>
            <a:ln w="28575" cap="rnd">
              <a:solidFill>
                <a:srgbClr val="69E781"/>
              </a:solidFill>
              <a:round/>
            </a:ln>
            <a:effectLst/>
          </c:spPr>
          <c:marker>
            <c:symbol val="none"/>
          </c:marker>
          <c:cat>
            <c:numRef>
              <c:f>'lamina 1'!$B$3:$P$3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'lamina 1'!$B$17:$P$17</c:f>
              <c:numCache>
                <c:formatCode>0.0%</c:formatCode>
                <c:ptCount val="15"/>
                <c:pt idx="0">
                  <c:v>1.8039849219170706E-2</c:v>
                </c:pt>
                <c:pt idx="1">
                  <c:v>3.3057851239669422E-2</c:v>
                </c:pt>
                <c:pt idx="2">
                  <c:v>1.7868816735672258E-2</c:v>
                </c:pt>
                <c:pt idx="3">
                  <c:v>2.6315789473684213E-2</c:v>
                </c:pt>
                <c:pt idx="4">
                  <c:v>2.4011554432207986E-2</c:v>
                </c:pt>
                <c:pt idx="5">
                  <c:v>2.6911423988593832E-2</c:v>
                </c:pt>
                <c:pt idx="6">
                  <c:v>3.4202181143166518E-2</c:v>
                </c:pt>
                <c:pt idx="7">
                  <c:v>3.0260707635009314E-2</c:v>
                </c:pt>
                <c:pt idx="8">
                  <c:v>2.3174264369568532E-2</c:v>
                </c:pt>
                <c:pt idx="9">
                  <c:v>2.7625941793470228E-2</c:v>
                </c:pt>
                <c:pt idx="10">
                  <c:v>2.3766546329723227E-2</c:v>
                </c:pt>
                <c:pt idx="11">
                  <c:v>3.0243484427634297E-2</c:v>
                </c:pt>
                <c:pt idx="12">
                  <c:v>2.0894274968658588E-2</c:v>
                </c:pt>
                <c:pt idx="13">
                  <c:v>7.4785147079837508E-2</c:v>
                </c:pt>
                <c:pt idx="14">
                  <c:v>0.16579881389267764</c:v>
                </c:pt>
              </c:numCache>
            </c:numRef>
          </c:val>
          <c:smooth val="0"/>
          <c:extLst>
            <c:ext xmlns:c16="http://schemas.microsoft.com/office/drawing/2014/chart" uri="{C3380CC4-5D6E-409C-BE32-E72D297353CC}">
              <c16:uniqueId val="{00000001-00AD-4769-B378-5238F51D3DCC}"/>
            </c:ext>
          </c:extLst>
        </c:ser>
        <c:ser>
          <c:idx val="3"/>
          <c:order val="3"/>
          <c:tx>
            <c:strRef>
              <c:f>'lamina 1'!$A$18</c:f>
              <c:strCache>
                <c:ptCount val="1"/>
                <c:pt idx="0">
                  <c:v>Recursos propios</c:v>
                </c:pt>
              </c:strCache>
            </c:strRef>
          </c:tx>
          <c:spPr>
            <a:ln w="28575" cap="rnd">
              <a:solidFill>
                <a:schemeClr val="accent4"/>
              </a:solidFill>
              <a:prstDash val="dashDot"/>
              <a:round/>
            </a:ln>
            <a:effectLst/>
          </c:spPr>
          <c:marker>
            <c:symbol val="none"/>
          </c:marker>
          <c:cat>
            <c:numRef>
              <c:f>'lamina 1'!$B$3:$P$3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'lamina 1'!$B$18:$P$18</c:f>
              <c:numCache>
                <c:formatCode>0.0%</c:formatCode>
                <c:ptCount val="15"/>
                <c:pt idx="0">
                  <c:v>3.9849219170705441E-2</c:v>
                </c:pt>
                <c:pt idx="1">
                  <c:v>3.7064863511144512E-2</c:v>
                </c:pt>
                <c:pt idx="2">
                  <c:v>3.3776421878404884E-2</c:v>
                </c:pt>
                <c:pt idx="3">
                  <c:v>2.3231907894736843E-2</c:v>
                </c:pt>
                <c:pt idx="4">
                  <c:v>2.0761870373713673E-2</c:v>
                </c:pt>
                <c:pt idx="5">
                  <c:v>2.6020317234004633E-2</c:v>
                </c:pt>
                <c:pt idx="6">
                  <c:v>2.2755046794028927E-2</c:v>
                </c:pt>
                <c:pt idx="7">
                  <c:v>2.7622594661700809E-2</c:v>
                </c:pt>
                <c:pt idx="8">
                  <c:v>2.7290745540478729E-2</c:v>
                </c:pt>
                <c:pt idx="9">
                  <c:v>2.6887280248190273E-2</c:v>
                </c:pt>
                <c:pt idx="10">
                  <c:v>3.0234657039711194E-2</c:v>
                </c:pt>
                <c:pt idx="11">
                  <c:v>2.8042077891377578E-2</c:v>
                </c:pt>
                <c:pt idx="12">
                  <c:v>2.6326786460509819E-2</c:v>
                </c:pt>
                <c:pt idx="13">
                  <c:v>2.7190887378284036E-2</c:v>
                </c:pt>
                <c:pt idx="14">
                  <c:v>1.5756991175783518E-2</c:v>
                </c:pt>
              </c:numCache>
            </c:numRef>
          </c:val>
          <c:smooth val="0"/>
          <c:extLst>
            <c:ext xmlns:c16="http://schemas.microsoft.com/office/drawing/2014/chart" uri="{C3380CC4-5D6E-409C-BE32-E72D297353CC}">
              <c16:uniqueId val="{00000002-00AD-4769-B378-5238F51D3DCC}"/>
            </c:ext>
          </c:extLst>
        </c:ser>
        <c:ser>
          <c:idx val="4"/>
          <c:order val="4"/>
          <c:tx>
            <c:strRef>
              <c:f>'lamina 1'!$A$19</c:f>
              <c:strCache>
                <c:ptCount val="1"/>
                <c:pt idx="0">
                  <c:v>Fondos de actividades especiales</c:v>
                </c:pt>
              </c:strCache>
            </c:strRef>
          </c:tx>
          <c:spPr>
            <a:ln w="28575" cap="rnd">
              <a:solidFill>
                <a:schemeClr val="accent5"/>
              </a:solidFill>
              <a:round/>
            </a:ln>
            <a:effectLst/>
          </c:spPr>
          <c:marker>
            <c:symbol val="none"/>
          </c:marker>
          <c:cat>
            <c:numRef>
              <c:f>'lamina 1'!$B$3:$P$3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'lamina 1'!$B$19:$P$19</c:f>
              <c:numCache>
                <c:formatCode>0.0%</c:formatCode>
                <c:ptCount val="15"/>
                <c:pt idx="0">
                  <c:v>3.7695207323640281E-3</c:v>
                </c:pt>
                <c:pt idx="1">
                  <c:v>4.2574505384422746E-3</c:v>
                </c:pt>
                <c:pt idx="2">
                  <c:v>3.7045107866637613E-3</c:v>
                </c:pt>
                <c:pt idx="3">
                  <c:v>3.4950657894736842E-3</c:v>
                </c:pt>
                <c:pt idx="4">
                  <c:v>4.152374074742734E-3</c:v>
                </c:pt>
                <c:pt idx="5">
                  <c:v>4.0990910711103182E-3</c:v>
                </c:pt>
                <c:pt idx="6">
                  <c:v>4.037435223141774E-3</c:v>
                </c:pt>
                <c:pt idx="7">
                  <c:v>6.0521415270018619E-3</c:v>
                </c:pt>
                <c:pt idx="8">
                  <c:v>6.0984906235706663E-3</c:v>
                </c:pt>
                <c:pt idx="9">
                  <c:v>6.3524892894075927E-3</c:v>
                </c:pt>
                <c:pt idx="10">
                  <c:v>6.1672683513838743E-3</c:v>
                </c:pt>
                <c:pt idx="11">
                  <c:v>7.7714083092015832E-3</c:v>
                </c:pt>
                <c:pt idx="12">
                  <c:v>5.4325114918512326E-3</c:v>
                </c:pt>
                <c:pt idx="13">
                  <c:v>4.7665707228448364E-3</c:v>
                </c:pt>
                <c:pt idx="14">
                  <c:v>4.1898073140773E-3</c:v>
                </c:pt>
              </c:numCache>
            </c:numRef>
          </c:val>
          <c:smooth val="0"/>
          <c:extLst>
            <c:ext xmlns:c16="http://schemas.microsoft.com/office/drawing/2014/chart" uri="{C3380CC4-5D6E-409C-BE32-E72D297353CC}">
              <c16:uniqueId val="{00000003-00AD-4769-B378-5238F51D3DCC}"/>
            </c:ext>
          </c:extLst>
        </c:ser>
        <c:dLbls>
          <c:showLegendKey val="0"/>
          <c:showVal val="0"/>
          <c:showCatName val="0"/>
          <c:showSerName val="0"/>
          <c:showPercent val="0"/>
          <c:showBubbleSize val="0"/>
        </c:dLbls>
        <c:marker val="1"/>
        <c:smooth val="0"/>
        <c:axId val="1882908704"/>
        <c:axId val="1882911200"/>
      </c:lineChart>
      <c:lineChart>
        <c:grouping val="standard"/>
        <c:varyColors val="0"/>
        <c:ser>
          <c:idx val="0"/>
          <c:order val="0"/>
          <c:tx>
            <c:strRef>
              <c:f>'lamina 1'!$A$15</c:f>
              <c:strCache>
                <c:ptCount val="1"/>
                <c:pt idx="0">
                  <c:v>Fondo General (GOES)</c:v>
                </c:pt>
              </c:strCache>
            </c:strRef>
          </c:tx>
          <c:spPr>
            <a:ln w="28575" cap="rnd">
              <a:solidFill>
                <a:schemeClr val="accent1"/>
              </a:solidFill>
              <a:round/>
            </a:ln>
            <a:effectLst/>
          </c:spPr>
          <c:marker>
            <c:symbol val="none"/>
          </c:marker>
          <c:cat>
            <c:numRef>
              <c:f>'lamina 1'!$B$3:$P$3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'lamina 1'!$B$15:$P$15</c:f>
              <c:numCache>
                <c:formatCode>0.0%</c:formatCode>
                <c:ptCount val="15"/>
                <c:pt idx="0">
                  <c:v>0.82687129779213797</c:v>
                </c:pt>
                <c:pt idx="1">
                  <c:v>0.82494365138993242</c:v>
                </c:pt>
                <c:pt idx="2">
                  <c:v>0.71562431902375245</c:v>
                </c:pt>
                <c:pt idx="3">
                  <c:v>0.79029605263157898</c:v>
                </c:pt>
                <c:pt idx="4">
                  <c:v>0.88156706986820754</c:v>
                </c:pt>
                <c:pt idx="5">
                  <c:v>0.86223489574050971</c:v>
                </c:pt>
                <c:pt idx="6">
                  <c:v>0.86040683734240853</c:v>
                </c:pt>
                <c:pt idx="7">
                  <c:v>0.85754189944134085</c:v>
                </c:pt>
                <c:pt idx="8">
                  <c:v>0.8923616404939777</c:v>
                </c:pt>
                <c:pt idx="9">
                  <c:v>0.90072388831437433</c:v>
                </c:pt>
                <c:pt idx="10">
                  <c:v>0.88342358604091453</c:v>
                </c:pt>
                <c:pt idx="11">
                  <c:v>0.90464511553690674</c:v>
                </c:pt>
                <c:pt idx="12">
                  <c:v>0.90945814180247941</c:v>
                </c:pt>
                <c:pt idx="13">
                  <c:v>0.79335333864086399</c:v>
                </c:pt>
                <c:pt idx="14">
                  <c:v>0.72756456146432258</c:v>
                </c:pt>
              </c:numCache>
            </c:numRef>
          </c:val>
          <c:smooth val="0"/>
          <c:extLst>
            <c:ext xmlns:c16="http://schemas.microsoft.com/office/drawing/2014/chart" uri="{C3380CC4-5D6E-409C-BE32-E72D297353CC}">
              <c16:uniqueId val="{00000004-00AD-4769-B378-5238F51D3DCC}"/>
            </c:ext>
          </c:extLst>
        </c:ser>
        <c:dLbls>
          <c:showLegendKey val="0"/>
          <c:showVal val="0"/>
          <c:showCatName val="0"/>
          <c:showSerName val="0"/>
          <c:showPercent val="0"/>
          <c:showBubbleSize val="0"/>
        </c:dLbls>
        <c:marker val="1"/>
        <c:smooth val="0"/>
        <c:axId val="1940535696"/>
        <c:axId val="1940546096"/>
      </c:lineChart>
      <c:catAx>
        <c:axId val="188290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1882911200"/>
        <c:crosses val="autoZero"/>
        <c:auto val="1"/>
        <c:lblAlgn val="ctr"/>
        <c:lblOffset val="100"/>
        <c:noMultiLvlLbl val="0"/>
      </c:catAx>
      <c:valAx>
        <c:axId val="18829112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1882908704"/>
        <c:crosses val="autoZero"/>
        <c:crossBetween val="between"/>
      </c:valAx>
      <c:valAx>
        <c:axId val="194054609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1940535696"/>
        <c:crosses val="max"/>
        <c:crossBetween val="between"/>
      </c:valAx>
      <c:catAx>
        <c:axId val="1940535696"/>
        <c:scaling>
          <c:orientation val="minMax"/>
        </c:scaling>
        <c:delete val="1"/>
        <c:axPos val="b"/>
        <c:numFmt formatCode="General" sourceLinked="1"/>
        <c:majorTickMark val="out"/>
        <c:minorTickMark val="none"/>
        <c:tickLblPos val="nextTo"/>
        <c:crossAx val="19405460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w="9525" cap="flat" cmpd="sng" algn="ctr">
      <a:noFill/>
      <a:round/>
    </a:ln>
    <a:effectLst/>
  </c:spPr>
  <c:txPr>
    <a:bodyPr/>
    <a:lstStyle/>
    <a:p>
      <a:pPr>
        <a:defRPr/>
      </a:pPr>
      <a:endParaRPr lang="es-S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Hoja1!$B$51</c:f>
              <c:strCache>
                <c:ptCount val="1"/>
                <c:pt idx="0">
                  <c:v>2010</c:v>
                </c:pt>
              </c:strCache>
            </c:strRef>
          </c:tx>
          <c:spPr>
            <a:solidFill>
              <a:schemeClr val="accent1"/>
            </a:solidFill>
            <a:ln>
              <a:noFill/>
            </a:ln>
            <a:effectLst/>
          </c:spPr>
          <c:invertIfNegative val="0"/>
          <c:cat>
            <c:strRef>
              <c:f>Hoja1!$A$52:$A$58</c:f>
              <c:strCache>
                <c:ptCount val="7"/>
                <c:pt idx="0">
                  <c:v>Belice</c:v>
                </c:pt>
                <c:pt idx="1">
                  <c:v>Costa Rica</c:v>
                </c:pt>
                <c:pt idx="2">
                  <c:v>Guatemala</c:v>
                </c:pt>
                <c:pt idx="3">
                  <c:v>Honduras</c:v>
                </c:pt>
                <c:pt idx="4">
                  <c:v>Nicaragua</c:v>
                </c:pt>
                <c:pt idx="5">
                  <c:v>Panamá</c:v>
                </c:pt>
                <c:pt idx="6">
                  <c:v>El Salvador</c:v>
                </c:pt>
              </c:strCache>
            </c:strRef>
          </c:cat>
          <c:val>
            <c:numRef>
              <c:f>Hoja1!$B$52:$B$58</c:f>
              <c:numCache>
                <c:formatCode>_(* #,##0.0_);_(* \(#,##0.0\);_(* "-"??_);_(@_)</c:formatCode>
                <c:ptCount val="7"/>
                <c:pt idx="0">
                  <c:v>24.628021239999999</c:v>
                </c:pt>
                <c:pt idx="1">
                  <c:v>25.384313580000001</c:v>
                </c:pt>
                <c:pt idx="2">
                  <c:v>58.949142459999997</c:v>
                </c:pt>
                <c:pt idx="3">
                  <c:v>46.262527470000002</c:v>
                </c:pt>
                <c:pt idx="4">
                  <c:v>37.489131929999999</c:v>
                </c:pt>
                <c:pt idx="5">
                  <c:v>28.71008492</c:v>
                </c:pt>
                <c:pt idx="6">
                  <c:v>32.744895939999999</c:v>
                </c:pt>
              </c:numCache>
            </c:numRef>
          </c:val>
          <c:extLst>
            <c:ext xmlns:c16="http://schemas.microsoft.com/office/drawing/2014/chart" uri="{C3380CC4-5D6E-409C-BE32-E72D297353CC}">
              <c16:uniqueId val="{00000000-36F0-488A-93B7-8D8279F41C77}"/>
            </c:ext>
          </c:extLst>
        </c:ser>
        <c:ser>
          <c:idx val="1"/>
          <c:order val="1"/>
          <c:tx>
            <c:strRef>
              <c:f>Hoja1!$C$51</c:f>
              <c:strCache>
                <c:ptCount val="1"/>
                <c:pt idx="0">
                  <c:v>2015</c:v>
                </c:pt>
              </c:strCache>
            </c:strRef>
          </c:tx>
          <c:spPr>
            <a:solidFill>
              <a:schemeClr val="accent2"/>
            </a:solidFill>
            <a:ln>
              <a:noFill/>
            </a:ln>
            <a:effectLst/>
          </c:spPr>
          <c:invertIfNegative val="0"/>
          <c:cat>
            <c:strRef>
              <c:f>Hoja1!$A$52:$A$58</c:f>
              <c:strCache>
                <c:ptCount val="7"/>
                <c:pt idx="0">
                  <c:v>Belice</c:v>
                </c:pt>
                <c:pt idx="1">
                  <c:v>Costa Rica</c:v>
                </c:pt>
                <c:pt idx="2">
                  <c:v>Guatemala</c:v>
                </c:pt>
                <c:pt idx="3">
                  <c:v>Honduras</c:v>
                </c:pt>
                <c:pt idx="4">
                  <c:v>Nicaragua</c:v>
                </c:pt>
                <c:pt idx="5">
                  <c:v>Panamá</c:v>
                </c:pt>
                <c:pt idx="6">
                  <c:v>El Salvador</c:v>
                </c:pt>
              </c:strCache>
            </c:strRef>
          </c:cat>
          <c:val>
            <c:numRef>
              <c:f>Hoja1!$C$52:$C$58</c:f>
              <c:numCache>
                <c:formatCode>_(* #,##0.0_);_(* \(#,##0.0\);_(* "-"??_);_(@_)</c:formatCode>
                <c:ptCount val="7"/>
                <c:pt idx="0">
                  <c:v>23.3705368</c:v>
                </c:pt>
                <c:pt idx="1">
                  <c:v>22.599231719999999</c:v>
                </c:pt>
                <c:pt idx="2">
                  <c:v>55.722785950000002</c:v>
                </c:pt>
                <c:pt idx="3">
                  <c:v>50.663536069999999</c:v>
                </c:pt>
                <c:pt idx="4">
                  <c:v>35.392791750000001</c:v>
                </c:pt>
                <c:pt idx="5">
                  <c:v>30.281560899999999</c:v>
                </c:pt>
                <c:pt idx="6">
                  <c:v>27.832254410000001</c:v>
                </c:pt>
              </c:numCache>
            </c:numRef>
          </c:val>
          <c:extLst>
            <c:ext xmlns:c16="http://schemas.microsoft.com/office/drawing/2014/chart" uri="{C3380CC4-5D6E-409C-BE32-E72D297353CC}">
              <c16:uniqueId val="{00000001-36F0-488A-93B7-8D8279F41C77}"/>
            </c:ext>
          </c:extLst>
        </c:ser>
        <c:ser>
          <c:idx val="2"/>
          <c:order val="2"/>
          <c:tx>
            <c:strRef>
              <c:f>Hoja1!$D$51</c:f>
              <c:strCache>
                <c:ptCount val="1"/>
                <c:pt idx="0">
                  <c:v>2019</c:v>
                </c:pt>
              </c:strCache>
            </c:strRef>
          </c:tx>
          <c:spPr>
            <a:solidFill>
              <a:schemeClr val="accent3"/>
            </a:solidFill>
            <a:ln>
              <a:noFill/>
            </a:ln>
            <a:effectLst/>
          </c:spPr>
          <c:invertIfNegative val="0"/>
          <c:cat>
            <c:strRef>
              <c:f>Hoja1!$A$52:$A$58</c:f>
              <c:strCache>
                <c:ptCount val="7"/>
                <c:pt idx="0">
                  <c:v>Belice</c:v>
                </c:pt>
                <c:pt idx="1">
                  <c:v>Costa Rica</c:v>
                </c:pt>
                <c:pt idx="2">
                  <c:v>Guatemala</c:v>
                </c:pt>
                <c:pt idx="3">
                  <c:v>Honduras</c:v>
                </c:pt>
                <c:pt idx="4">
                  <c:v>Nicaragua</c:v>
                </c:pt>
                <c:pt idx="5">
                  <c:v>Panamá</c:v>
                </c:pt>
                <c:pt idx="6">
                  <c:v>El Salvador</c:v>
                </c:pt>
              </c:strCache>
            </c:strRef>
          </c:cat>
          <c:val>
            <c:numRef>
              <c:f>Hoja1!$D$52:$D$58</c:f>
              <c:numCache>
                <c:formatCode>_(* #,##0.0_);_(* \(#,##0.0\);_(* "-"??_);_(@_)</c:formatCode>
                <c:ptCount val="7"/>
                <c:pt idx="0">
                  <c:v>21.81062317</c:v>
                </c:pt>
                <c:pt idx="1">
                  <c:v>22.324563980000001</c:v>
                </c:pt>
                <c:pt idx="2">
                  <c:v>55.989177699999999</c:v>
                </c:pt>
                <c:pt idx="3">
                  <c:v>52.609096530000002</c:v>
                </c:pt>
                <c:pt idx="4">
                  <c:v>34.411205289999998</c:v>
                </c:pt>
                <c:pt idx="5">
                  <c:v>27.570140840000001</c:v>
                </c:pt>
                <c:pt idx="6">
                  <c:v>28.372318270000001</c:v>
                </c:pt>
              </c:numCache>
            </c:numRef>
          </c:val>
          <c:extLst>
            <c:ext xmlns:c16="http://schemas.microsoft.com/office/drawing/2014/chart" uri="{C3380CC4-5D6E-409C-BE32-E72D297353CC}">
              <c16:uniqueId val="{00000002-36F0-488A-93B7-8D8279F41C77}"/>
            </c:ext>
          </c:extLst>
        </c:ser>
        <c:dLbls>
          <c:showLegendKey val="0"/>
          <c:showVal val="0"/>
          <c:showCatName val="0"/>
          <c:showSerName val="0"/>
          <c:showPercent val="0"/>
          <c:showBubbleSize val="0"/>
        </c:dLbls>
        <c:gapWidth val="219"/>
        <c:overlap val="-27"/>
        <c:axId val="2035430608"/>
        <c:axId val="2035424784"/>
      </c:barChart>
      <c:catAx>
        <c:axId val="203543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SV"/>
          </a:p>
        </c:txPr>
        <c:crossAx val="2035424784"/>
        <c:crosses val="autoZero"/>
        <c:auto val="1"/>
        <c:lblAlgn val="ctr"/>
        <c:lblOffset val="100"/>
        <c:noMultiLvlLbl val="0"/>
      </c:catAx>
      <c:valAx>
        <c:axId val="2035424784"/>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SV"/>
          </a:p>
        </c:txPr>
        <c:crossAx val="20354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S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S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'Tasa de crecimiento PIB '!$C$6</c:f>
              <c:strCache>
                <c:ptCount val="1"/>
                <c:pt idx="0">
                  <c:v>Crecimiento del presupuesto del MINSAL</c:v>
                </c:pt>
              </c:strCache>
            </c:strRef>
          </c:tx>
          <c:spPr>
            <a:ln w="22225" cap="rnd">
              <a:solidFill>
                <a:schemeClr val="tx2"/>
              </a:solidFill>
              <a:round/>
            </a:ln>
            <a:effectLst/>
          </c:spPr>
          <c:marker>
            <c:symbol val="none"/>
          </c:marker>
          <c:cat>
            <c:numRef>
              <c:f>'Tasa de crecimiento PIB '!$A$51:$A$63</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'Tasa de crecimiento PIB '!$C$51:$C$63</c:f>
              <c:numCache>
                <c:formatCode>0.0%</c:formatCode>
                <c:ptCount val="13"/>
                <c:pt idx="0">
                  <c:v>0.06</c:v>
                </c:pt>
                <c:pt idx="1">
                  <c:v>0.13900000000000001</c:v>
                </c:pt>
                <c:pt idx="2">
                  <c:v>1.2999999999999999E-2</c:v>
                </c:pt>
                <c:pt idx="3">
                  <c:v>0.152</c:v>
                </c:pt>
                <c:pt idx="4">
                  <c:v>-3.0000000000000001E-3</c:v>
                </c:pt>
                <c:pt idx="5">
                  <c:v>1.7999999999999999E-2</c:v>
                </c:pt>
                <c:pt idx="6">
                  <c:v>3.1E-2</c:v>
                </c:pt>
                <c:pt idx="7">
                  <c:v>-1.7999999999999999E-2</c:v>
                </c:pt>
                <c:pt idx="8">
                  <c:v>1.8110709987966489E-2</c:v>
                </c:pt>
                <c:pt idx="9">
                  <c:v>6.0664263341410063E-2</c:v>
                </c:pt>
                <c:pt idx="10">
                  <c:v>0.36473046385290431</c:v>
                </c:pt>
                <c:pt idx="11">
                  <c:v>4.291428746402115E-2</c:v>
                </c:pt>
                <c:pt idx="12">
                  <c:v>6.0203629326879948E-2</c:v>
                </c:pt>
              </c:numCache>
            </c:numRef>
          </c:val>
          <c:smooth val="0"/>
          <c:extLst>
            <c:ext xmlns:c16="http://schemas.microsoft.com/office/drawing/2014/chart" uri="{C3380CC4-5D6E-409C-BE32-E72D297353CC}">
              <c16:uniqueId val="{00000000-4AAB-4174-8FEE-0DD77E12704C}"/>
            </c:ext>
          </c:extLst>
        </c:ser>
        <c:ser>
          <c:idx val="2"/>
          <c:order val="2"/>
          <c:tx>
            <c:strRef>
              <c:f>'Tasa de crecimiento PIB '!$D$6</c:f>
              <c:strCache>
                <c:ptCount val="1"/>
                <c:pt idx="0">
                  <c:v>Crecimiento del gasto en VIH/sida</c:v>
                </c:pt>
              </c:strCache>
            </c:strRef>
          </c:tx>
          <c:spPr>
            <a:ln w="22225" cap="rnd">
              <a:solidFill>
                <a:srgbClr val="FF6600"/>
              </a:solidFill>
              <a:round/>
            </a:ln>
            <a:effectLst/>
          </c:spPr>
          <c:marker>
            <c:symbol val="none"/>
          </c:marker>
          <c:cat>
            <c:numRef>
              <c:f>'Tasa de crecimiento PIB '!$A$51:$A$63</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'Tasa de crecimiento PIB '!$D$51:$D$63</c:f>
              <c:numCache>
                <c:formatCode>General</c:formatCode>
                <c:ptCount val="13"/>
                <c:pt idx="0" formatCode="0%">
                  <c:v>0.1941446082785574</c:v>
                </c:pt>
                <c:pt idx="2" formatCode="0%">
                  <c:v>0.20282832114187488</c:v>
                </c:pt>
                <c:pt idx="3" formatCode="0%">
                  <c:v>5.4267785958494352E-2</c:v>
                </c:pt>
                <c:pt idx="4" formatCode="0%">
                  <c:v>1.8904388356737023E-2</c:v>
                </c:pt>
                <c:pt idx="5" formatCode="0%">
                  <c:v>7.8364697897816304E-2</c:v>
                </c:pt>
                <c:pt idx="6" formatCode="0%">
                  <c:v>-9.3213609129472741E-2</c:v>
                </c:pt>
                <c:pt idx="7" formatCode="0%">
                  <c:v>-7.5303453209051407E-2</c:v>
                </c:pt>
                <c:pt idx="8" formatCode="0%">
                  <c:v>-0.14317958123421015</c:v>
                </c:pt>
                <c:pt idx="9" formatCode="0%">
                  <c:v>-0.11283698514593632</c:v>
                </c:pt>
                <c:pt idx="10" formatCode="0%">
                  <c:v>6.1235001277479606E-2</c:v>
                </c:pt>
                <c:pt idx="11" formatCode="0%">
                  <c:v>0.28356556381699716</c:v>
                </c:pt>
                <c:pt idx="12" formatCode="0%">
                  <c:v>4.280536574719207E-2</c:v>
                </c:pt>
              </c:numCache>
            </c:numRef>
          </c:val>
          <c:smooth val="0"/>
          <c:extLst>
            <c:ext xmlns:c16="http://schemas.microsoft.com/office/drawing/2014/chart" uri="{C3380CC4-5D6E-409C-BE32-E72D297353CC}">
              <c16:uniqueId val="{00000001-4AAB-4174-8FEE-0DD77E12704C}"/>
            </c:ext>
          </c:extLst>
        </c:ser>
        <c:dLbls>
          <c:showLegendKey val="0"/>
          <c:showVal val="0"/>
          <c:showCatName val="0"/>
          <c:showSerName val="0"/>
          <c:showPercent val="0"/>
          <c:showBubbleSize val="0"/>
        </c:dLbls>
        <c:marker val="1"/>
        <c:smooth val="0"/>
        <c:axId val="2037403936"/>
        <c:axId val="2037396864"/>
      </c:lineChart>
      <c:lineChart>
        <c:grouping val="standard"/>
        <c:varyColors val="0"/>
        <c:ser>
          <c:idx val="0"/>
          <c:order val="0"/>
          <c:tx>
            <c:strRef>
              <c:f>'Tasa de crecimiento PIB '!$B$6</c:f>
              <c:strCache>
                <c:ptCount val="1"/>
                <c:pt idx="0">
                  <c:v>Crecimiento del PIB (% anual)</c:v>
                </c:pt>
              </c:strCache>
            </c:strRef>
          </c:tx>
          <c:spPr>
            <a:ln w="22225" cap="rnd">
              <a:solidFill>
                <a:srgbClr val="00B0F0"/>
              </a:solidFill>
              <a:round/>
            </a:ln>
            <a:effectLst/>
          </c:spPr>
          <c:marker>
            <c:symbol val="none"/>
          </c:marker>
          <c:cat>
            <c:numRef>
              <c:f>'Tasa de crecimiento PIB '!$A$51:$A$63</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'Tasa de crecimiento PIB '!$B$51:$B$63</c:f>
              <c:numCache>
                <c:formatCode>General</c:formatCode>
                <c:ptCount val="13"/>
                <c:pt idx="0">
                  <c:v>2.1067415730337018</c:v>
                </c:pt>
                <c:pt idx="1">
                  <c:v>3.8170563961485584</c:v>
                </c:pt>
                <c:pt idx="2">
                  <c:v>2.8155018217952801</c:v>
                </c:pt>
                <c:pt idx="3">
                  <c:v>2.2321428571428612</c:v>
                </c:pt>
                <c:pt idx="4">
                  <c:v>1.7107099446270269</c:v>
                </c:pt>
                <c:pt idx="5">
                  <c:v>2.3989731332713689</c:v>
                </c:pt>
                <c:pt idx="6">
                  <c:v>2.5459260860168484</c:v>
                </c:pt>
                <c:pt idx="7">
                  <c:v>2.2466700387792997</c:v>
                </c:pt>
                <c:pt idx="8">
                  <c:v>2.4322875870882683</c:v>
                </c:pt>
                <c:pt idx="9">
                  <c:v>2.3825813981567308</c:v>
                </c:pt>
                <c:pt idx="10">
                  <c:v>-8.5813121584968002</c:v>
                </c:pt>
                <c:pt idx="11">
                  <c:v>10.800868593051248</c:v>
                </c:pt>
                <c:pt idx="12">
                  <c:v>2.6</c:v>
                </c:pt>
              </c:numCache>
            </c:numRef>
          </c:val>
          <c:smooth val="0"/>
          <c:extLst>
            <c:ext xmlns:c16="http://schemas.microsoft.com/office/drawing/2014/chart" uri="{C3380CC4-5D6E-409C-BE32-E72D297353CC}">
              <c16:uniqueId val="{00000002-4AAB-4174-8FEE-0DD77E12704C}"/>
            </c:ext>
          </c:extLst>
        </c:ser>
        <c:dLbls>
          <c:showLegendKey val="0"/>
          <c:showVal val="0"/>
          <c:showCatName val="0"/>
          <c:showSerName val="0"/>
          <c:showPercent val="0"/>
          <c:showBubbleSize val="0"/>
        </c:dLbls>
        <c:marker val="1"/>
        <c:smooth val="0"/>
        <c:axId val="1685812944"/>
        <c:axId val="1685789232"/>
      </c:lineChart>
      <c:catAx>
        <c:axId val="20374039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SV"/>
          </a:p>
        </c:txPr>
        <c:crossAx val="2037396864"/>
        <c:crosses val="autoZero"/>
        <c:auto val="1"/>
        <c:lblAlgn val="ctr"/>
        <c:lblOffset val="100"/>
        <c:noMultiLvlLbl val="0"/>
      </c:catAx>
      <c:valAx>
        <c:axId val="2037396864"/>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SV"/>
          </a:p>
        </c:txPr>
        <c:crossAx val="2037403936"/>
        <c:crosses val="autoZero"/>
        <c:crossBetween val="between"/>
      </c:valAx>
      <c:valAx>
        <c:axId val="168578923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SV"/>
          </a:p>
        </c:txPr>
        <c:crossAx val="1685812944"/>
        <c:crosses val="max"/>
        <c:crossBetween val="between"/>
      </c:valAx>
      <c:catAx>
        <c:axId val="1685812944"/>
        <c:scaling>
          <c:orientation val="minMax"/>
        </c:scaling>
        <c:delete val="1"/>
        <c:axPos val="b"/>
        <c:numFmt formatCode="General" sourceLinked="1"/>
        <c:majorTickMark val="out"/>
        <c:minorTickMark val="none"/>
        <c:tickLblPos val="nextTo"/>
        <c:crossAx val="1685789232"/>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SV"/>
        </a:p>
      </c:txPr>
    </c:legend>
    <c:plotVisOnly val="1"/>
    <c:dispBlanksAs val="gap"/>
    <c:showDLblsOverMax val="0"/>
  </c:chart>
  <c:spPr>
    <a:noFill/>
    <a:ln w="9525" cap="flat" cmpd="sng" algn="ctr">
      <a:noFill/>
      <a:round/>
    </a:ln>
    <a:effectLst/>
  </c:spPr>
  <c:txPr>
    <a:bodyPr/>
    <a:lstStyle/>
    <a:p>
      <a:pPr>
        <a:defRPr/>
      </a:pPr>
      <a:endParaRPr lang="es-S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'Tasa de crecimiento PIB '!$H$67</c:f>
              <c:strCache>
                <c:ptCount val="1"/>
                <c:pt idx="0">
                  <c:v>GVIH/GNS</c:v>
                </c:pt>
              </c:strCache>
            </c:strRef>
          </c:tx>
          <c:spPr>
            <a:ln w="28575" cap="rnd">
              <a:solidFill>
                <a:schemeClr val="accent1"/>
              </a:solidFill>
              <a:round/>
            </a:ln>
            <a:effectLst/>
          </c:spPr>
          <c:marker>
            <c:symbol val="circle"/>
            <c:size val="6"/>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'Tasa de crecimiento PIB '!$D$72:$D$82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'Tasa de crecimiento PIB '!$H$72:$H$82</c:f>
              <c:numCache>
                <c:formatCode>0%</c:formatCode>
                <c:ptCount val="11"/>
                <c:pt idx="0">
                  <c:v>3.7093970311912819E-2</c:v>
                </c:pt>
                <c:pt idx="1">
                  <c:v>3.7055312166172104E-2</c:v>
                </c:pt>
                <c:pt idx="2">
                  <c:v>3.7367728046989721E-2</c:v>
                </c:pt>
                <c:pt idx="3">
                  <c:v>3.8429311001568447E-2</c:v>
                </c:pt>
                <c:pt idx="4">
                  <c:v>3.3521488845780795E-2</c:v>
                </c:pt>
                <c:pt idx="5">
                  <c:v>3.0053086568099893E-2</c:v>
                </c:pt>
                <c:pt idx="6">
                  <c:v>2.6613532937365011E-2</c:v>
                </c:pt>
                <c:pt idx="7">
                  <c:v>2.1420010620183439E-2</c:v>
                </c:pt>
                <c:pt idx="8">
                  <c:v>2.2054199792405697E-2</c:v>
                </c:pt>
                <c:pt idx="9">
                  <c:v>2.7488771522402498E-2</c:v>
                </c:pt>
                <c:pt idx="10">
                  <c:v>2.7859187627830208E-2</c:v>
                </c:pt>
              </c:numCache>
            </c:numRef>
          </c:val>
          <c:smooth val="0"/>
          <c:extLst>
            <c:ext xmlns:c16="http://schemas.microsoft.com/office/drawing/2014/chart" uri="{C3380CC4-5D6E-409C-BE32-E72D297353CC}">
              <c16:uniqueId val="{00000000-0E92-481E-8ADF-C6534D7D5419}"/>
            </c:ext>
          </c:extLst>
        </c:ser>
        <c:ser>
          <c:idx val="1"/>
          <c:order val="1"/>
          <c:tx>
            <c:strRef>
              <c:f>'Tasa de crecimiento PIB '!$I$67</c:f>
              <c:strCache>
                <c:ptCount val="1"/>
                <c:pt idx="0">
                  <c:v>GVIH/PMS</c:v>
                </c:pt>
              </c:strCache>
            </c:strRef>
          </c:tx>
          <c:spPr>
            <a:ln w="28575" cap="rnd">
              <a:solidFill>
                <a:schemeClr val="accent2"/>
              </a:solidFill>
              <a:round/>
            </a:ln>
            <a:effectLst/>
          </c:spPr>
          <c:marker>
            <c:symbol val="square"/>
            <c:size val="6"/>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'Tasa de crecimiento PIB '!$D$72:$D$82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'Tasa de crecimiento PIB '!$I$72:$I$82</c:f>
              <c:numCache>
                <c:formatCode>0%</c:formatCode>
                <c:ptCount val="11"/>
                <c:pt idx="0">
                  <c:v>0.10555022812332916</c:v>
                </c:pt>
                <c:pt idx="1">
                  <c:v>9.6586280454791548E-2</c:v>
                </c:pt>
                <c:pt idx="2">
                  <c:v>9.8725259155803852E-2</c:v>
                </c:pt>
                <c:pt idx="3">
                  <c:v>0.10459522183259644</c:v>
                </c:pt>
                <c:pt idx="4">
                  <c:v>9.1903056581474352E-2</c:v>
                </c:pt>
                <c:pt idx="5">
                  <c:v>8.6529201263537914E-2</c:v>
                </c:pt>
                <c:pt idx="6">
                  <c:v>7.2821143844926425E-2</c:v>
                </c:pt>
                <c:pt idx="7">
                  <c:v>6.0909212982309509E-2</c:v>
                </c:pt>
                <c:pt idx="8">
                  <c:v>4.736392308163391E-2</c:v>
                </c:pt>
                <c:pt idx="9">
                  <c:v>5.8293094040059966E-2</c:v>
                </c:pt>
                <c:pt idx="10">
                  <c:v>5.733648666112804E-2</c:v>
                </c:pt>
              </c:numCache>
            </c:numRef>
          </c:val>
          <c:smooth val="0"/>
          <c:extLst>
            <c:ext xmlns:c16="http://schemas.microsoft.com/office/drawing/2014/chart" uri="{C3380CC4-5D6E-409C-BE32-E72D297353CC}">
              <c16:uniqueId val="{00000001-0E92-481E-8ADF-C6534D7D5419}"/>
            </c:ext>
          </c:extLst>
        </c:ser>
        <c:dLbls>
          <c:dLblPos val="t"/>
          <c:showLegendKey val="0"/>
          <c:showVal val="1"/>
          <c:showCatName val="0"/>
          <c:showSerName val="0"/>
          <c:showPercent val="0"/>
          <c:showBubbleSize val="0"/>
        </c:dLbls>
        <c:marker val="1"/>
        <c:smooth val="0"/>
        <c:axId val="385423664"/>
        <c:axId val="385422832"/>
      </c:lineChart>
      <c:catAx>
        <c:axId val="38542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SV"/>
          </a:p>
        </c:txPr>
        <c:crossAx val="385422832"/>
        <c:crosses val="autoZero"/>
        <c:auto val="1"/>
        <c:lblAlgn val="ctr"/>
        <c:lblOffset val="100"/>
        <c:noMultiLvlLbl val="0"/>
      </c:catAx>
      <c:valAx>
        <c:axId val="385422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38542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'Tasa de crecimiento PIB '!$D$119</c:f>
              <c:strCache>
                <c:ptCount val="1"/>
                <c:pt idx="0">
                  <c:v>Caso nuevo de PVIH</c:v>
                </c:pt>
              </c:strCache>
            </c:strRef>
          </c:tx>
          <c:spPr>
            <a:ln w="22225" cap="rnd">
              <a:solidFill>
                <a:schemeClr val="accent1"/>
              </a:solidFill>
              <a:round/>
            </a:ln>
            <a:effectLst/>
          </c:spPr>
          <c:marker>
            <c:symbol val="circle"/>
            <c:size val="5"/>
            <c:spPr>
              <a:solidFill>
                <a:schemeClr val="bg1"/>
              </a:solidFill>
              <a:ln w="15875">
                <a:solidFill>
                  <a:srgbClr val="002060"/>
                </a:solidFill>
                <a:round/>
              </a:ln>
              <a:effectLst/>
            </c:spPr>
          </c:marker>
          <c:dLbls>
            <c:spPr>
              <a:noFill/>
              <a:ln>
                <a:noFill/>
              </a:ln>
              <a:effectLst/>
            </c:spPr>
            <c:txPr>
              <a:bodyPr rot="0" spcFirstLastPara="1" vertOverflow="ellipsis" vert="horz" wrap="square" anchor="ctr" anchorCtr="1"/>
              <a:lstStyle/>
              <a:p>
                <a:pPr>
                  <a:defRPr sz="600" b="0" i="0" u="none" strike="noStrike" kern="1200" baseline="0">
                    <a:solidFill>
                      <a:schemeClr val="dk1">
                        <a:lumMod val="75000"/>
                        <a:lumOff val="25000"/>
                      </a:schemeClr>
                    </a:solidFill>
                    <a:latin typeface="+mn-lt"/>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'Tasa de crecimiento PIB '!$C$120:$C$134</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'Tasa de crecimiento PIB '!$D$120:$D$134</c:f>
              <c:numCache>
                <c:formatCode>_-* #,##0_-;\-* #,##0_-;_-* "-"??_-;_-@_-</c:formatCode>
                <c:ptCount val="15"/>
                <c:pt idx="0">
                  <c:v>2074</c:v>
                </c:pt>
                <c:pt idx="1">
                  <c:v>1844</c:v>
                </c:pt>
                <c:pt idx="2">
                  <c:v>1850</c:v>
                </c:pt>
                <c:pt idx="3">
                  <c:v>1661</c:v>
                </c:pt>
                <c:pt idx="4">
                  <c:v>1502</c:v>
                </c:pt>
                <c:pt idx="5">
                  <c:v>1399</c:v>
                </c:pt>
                <c:pt idx="6">
                  <c:v>1230</c:v>
                </c:pt>
                <c:pt idx="7">
                  <c:v>1158</c:v>
                </c:pt>
                <c:pt idx="8">
                  <c:v>1132</c:v>
                </c:pt>
                <c:pt idx="9">
                  <c:v>1253</c:v>
                </c:pt>
                <c:pt idx="10">
                  <c:v>1215</c:v>
                </c:pt>
                <c:pt idx="11">
                  <c:v>1151</c:v>
                </c:pt>
                <c:pt idx="12">
                  <c:v>856</c:v>
                </c:pt>
                <c:pt idx="13">
                  <c:v>1186</c:v>
                </c:pt>
                <c:pt idx="14">
                  <c:v>507</c:v>
                </c:pt>
              </c:numCache>
            </c:numRef>
          </c:val>
          <c:smooth val="0"/>
          <c:extLst>
            <c:ext xmlns:c16="http://schemas.microsoft.com/office/drawing/2014/chart" uri="{C3380CC4-5D6E-409C-BE32-E72D297353CC}">
              <c16:uniqueId val="{00000000-3AC3-44ED-BC12-13D00663D59F}"/>
            </c:ext>
          </c:extLst>
        </c:ser>
        <c:dLbls>
          <c:dLblPos val="t"/>
          <c:showLegendKey val="0"/>
          <c:showVal val="1"/>
          <c:showCatName val="0"/>
          <c:showSerName val="0"/>
          <c:showPercent val="0"/>
          <c:showBubbleSize val="0"/>
        </c:dLbls>
        <c:marker val="1"/>
        <c:smooth val="0"/>
        <c:axId val="1399607871"/>
        <c:axId val="1399587231"/>
      </c:lineChart>
      <c:catAx>
        <c:axId val="1399607871"/>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600" b="0" i="0" u="none" strike="noStrike" kern="1200" cap="none" spc="0" normalizeH="0" baseline="0">
                <a:solidFill>
                  <a:schemeClr val="dk1">
                    <a:lumMod val="65000"/>
                    <a:lumOff val="35000"/>
                  </a:schemeClr>
                </a:solidFill>
                <a:latin typeface="+mn-lt"/>
                <a:ea typeface="+mn-ea"/>
                <a:cs typeface="+mn-cs"/>
              </a:defRPr>
            </a:pPr>
            <a:endParaRPr lang="es-SV"/>
          </a:p>
        </c:txPr>
        <c:crossAx val="1399587231"/>
        <c:crosses val="autoZero"/>
        <c:auto val="1"/>
        <c:lblAlgn val="ctr"/>
        <c:lblOffset val="100"/>
        <c:noMultiLvlLbl val="0"/>
      </c:catAx>
      <c:valAx>
        <c:axId val="1399587231"/>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500" b="1" i="0" u="none" strike="noStrike" kern="1200" baseline="0">
                    <a:solidFill>
                      <a:schemeClr val="dk1">
                        <a:lumMod val="65000"/>
                        <a:lumOff val="35000"/>
                      </a:schemeClr>
                    </a:solidFill>
                    <a:latin typeface="+mn-lt"/>
                    <a:ea typeface="+mn-ea"/>
                    <a:cs typeface="+mn-cs"/>
                  </a:defRPr>
                </a:pPr>
                <a:r>
                  <a:rPr lang="es-MX" sz="500" dirty="0"/>
                  <a:t>Número de personas</a:t>
                </a:r>
              </a:p>
            </c:rich>
          </c:tx>
          <c:overlay val="0"/>
          <c:spPr>
            <a:noFill/>
            <a:ln>
              <a:noFill/>
            </a:ln>
            <a:effectLst/>
          </c:spPr>
          <c:txPr>
            <a:bodyPr rot="-5400000" spcFirstLastPara="1" vertOverflow="ellipsis" vert="horz" wrap="square" anchor="ctr" anchorCtr="1"/>
            <a:lstStyle/>
            <a:p>
              <a:pPr>
                <a:defRPr sz="500" b="1" i="0" u="none" strike="noStrike" kern="1200" baseline="0">
                  <a:solidFill>
                    <a:schemeClr val="dk1">
                      <a:lumMod val="65000"/>
                      <a:lumOff val="35000"/>
                    </a:schemeClr>
                  </a:solidFill>
                  <a:latin typeface="+mn-lt"/>
                  <a:ea typeface="+mn-ea"/>
                  <a:cs typeface="+mn-cs"/>
                </a:defRPr>
              </a:pPr>
              <a:endParaRPr lang="es-SV"/>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dk1">
                    <a:lumMod val="65000"/>
                    <a:lumOff val="35000"/>
                  </a:schemeClr>
                </a:solidFill>
                <a:latin typeface="+mn-lt"/>
                <a:ea typeface="+mn-ea"/>
                <a:cs typeface="+mn-cs"/>
              </a:defRPr>
            </a:pPr>
            <a:endParaRPr lang="es-SV"/>
          </a:p>
        </c:txPr>
        <c:crossAx val="1399607871"/>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600"/>
      </a:pPr>
      <a:endParaRPr lang="es-S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1"/>
          <c:order val="0"/>
          <c:tx>
            <c:strRef>
              <c:f>'Tasa de crecimiento PIB '!$F$119</c:f>
              <c:strCache>
                <c:ptCount val="1"/>
                <c:pt idx="0">
                  <c:v>Variación de nuevo casos PVIH</c:v>
                </c:pt>
              </c:strCache>
            </c:strRef>
          </c:tx>
          <c:spPr>
            <a:ln w="22225" cap="rnd">
              <a:solidFill>
                <a:schemeClr val="accent2"/>
              </a:solidFill>
              <a:round/>
            </a:ln>
            <a:effectLst/>
          </c:spPr>
          <c:marker>
            <c:symbol val="square"/>
            <c:size val="5"/>
            <c:spPr>
              <a:solidFill>
                <a:schemeClr val="bg1"/>
              </a:solidFill>
              <a:ln w="15875">
                <a:solidFill>
                  <a:schemeClr val="accent2"/>
                </a:solidFill>
                <a:round/>
              </a:ln>
              <a:effectLst/>
            </c:spPr>
          </c:marker>
          <c:dLbls>
            <c:dLbl>
              <c:idx val="2"/>
              <c:spPr>
                <a:noFill/>
                <a:ln>
                  <a:noFill/>
                </a:ln>
                <a:effectLst/>
              </c:spPr>
              <c:txPr>
                <a:bodyPr rot="0" spcFirstLastPara="1" vertOverflow="ellipsis" vert="horz" wrap="square" anchor="ctr" anchorCtr="1"/>
                <a:lstStyle/>
                <a:p>
                  <a:pPr>
                    <a:defRPr sz="700" b="1" i="0" u="none" strike="noStrike" kern="1200" baseline="0">
                      <a:solidFill>
                        <a:srgbClr val="C00000"/>
                      </a:solidFill>
                      <a:latin typeface="+mn-lt"/>
                      <a:ea typeface="+mn-ea"/>
                      <a:cs typeface="+mn-cs"/>
                    </a:defRPr>
                  </a:pPr>
                  <a:endParaRPr lang="es-SV"/>
                </a:p>
              </c:txPr>
              <c:dLblPos val="t"/>
              <c:showLegendKey val="0"/>
              <c:showVal val="1"/>
              <c:showCatName val="0"/>
              <c:showSerName val="0"/>
              <c:showPercent val="0"/>
              <c:showBubbleSize val="0"/>
              <c:extLst>
                <c:ext xmlns:c16="http://schemas.microsoft.com/office/drawing/2014/chart" uri="{C3380CC4-5D6E-409C-BE32-E72D297353CC}">
                  <c16:uniqueId val="{00000000-325A-4288-BFE5-8BE7AEC5A66D}"/>
                </c:ext>
              </c:extLst>
            </c:dLbl>
            <c:dLbl>
              <c:idx val="9"/>
              <c:spPr>
                <a:noFill/>
                <a:ln>
                  <a:noFill/>
                </a:ln>
                <a:effectLst/>
              </c:spPr>
              <c:txPr>
                <a:bodyPr rot="0" spcFirstLastPara="1" vertOverflow="ellipsis" vert="horz" wrap="square" anchor="ctr" anchorCtr="1"/>
                <a:lstStyle/>
                <a:p>
                  <a:pPr>
                    <a:defRPr sz="700" b="1" i="0" u="none" strike="noStrike" kern="1200" baseline="0">
                      <a:solidFill>
                        <a:srgbClr val="C00000"/>
                      </a:solidFill>
                      <a:latin typeface="+mn-lt"/>
                      <a:ea typeface="+mn-ea"/>
                      <a:cs typeface="+mn-cs"/>
                    </a:defRPr>
                  </a:pPr>
                  <a:endParaRPr lang="es-SV"/>
                </a:p>
              </c:txPr>
              <c:dLblPos val="t"/>
              <c:showLegendKey val="0"/>
              <c:showVal val="1"/>
              <c:showCatName val="0"/>
              <c:showSerName val="0"/>
              <c:showPercent val="0"/>
              <c:showBubbleSize val="0"/>
              <c:extLst>
                <c:ext xmlns:c16="http://schemas.microsoft.com/office/drawing/2014/chart" uri="{C3380CC4-5D6E-409C-BE32-E72D297353CC}">
                  <c16:uniqueId val="{00000001-325A-4288-BFE5-8BE7AEC5A66D}"/>
                </c:ext>
              </c:extLst>
            </c:dLbl>
            <c:dLbl>
              <c:idx val="12"/>
              <c:layout>
                <c:manualLayout>
                  <c:x val="-3.3169760029996248E-2"/>
                  <c:y val="3.9386482939632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5A-4288-BFE5-8BE7AEC5A66D}"/>
                </c:ext>
              </c:extLst>
            </c:dLbl>
            <c:dLbl>
              <c:idx val="13"/>
              <c:spPr>
                <a:noFill/>
                <a:ln>
                  <a:noFill/>
                </a:ln>
                <a:effectLst/>
              </c:spPr>
              <c:txPr>
                <a:bodyPr rot="0" spcFirstLastPara="1" vertOverflow="ellipsis" vert="horz" wrap="square" anchor="ctr" anchorCtr="1"/>
                <a:lstStyle/>
                <a:p>
                  <a:pPr>
                    <a:defRPr sz="700" b="1" i="0" u="none" strike="noStrike" kern="1200" baseline="0">
                      <a:solidFill>
                        <a:srgbClr val="C00000"/>
                      </a:solidFill>
                      <a:latin typeface="+mn-lt"/>
                      <a:ea typeface="+mn-ea"/>
                      <a:cs typeface="+mn-cs"/>
                    </a:defRPr>
                  </a:pPr>
                  <a:endParaRPr lang="es-SV"/>
                </a:p>
              </c:txPr>
              <c:dLblPos val="t"/>
              <c:showLegendKey val="0"/>
              <c:showVal val="1"/>
              <c:showCatName val="0"/>
              <c:showSerName val="0"/>
              <c:showPercent val="0"/>
              <c:showBubbleSize val="0"/>
              <c:extLst>
                <c:ext xmlns:c16="http://schemas.microsoft.com/office/drawing/2014/chart" uri="{C3380CC4-5D6E-409C-BE32-E72D297353CC}">
                  <c16:uniqueId val="{00000003-325A-4288-BFE5-8BE7AEC5A66D}"/>
                </c:ext>
              </c:extLst>
            </c:dLbl>
            <c:dLbl>
              <c:idx val="14"/>
              <c:layout>
                <c:manualLayout>
                  <c:x val="-6.5819585051868662E-2"/>
                  <c:y val="-2.54283318751823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5A-4288-BFE5-8BE7AEC5A66D}"/>
                </c:ext>
              </c:extLst>
            </c:dLbl>
            <c:spPr>
              <a:noFill/>
              <a:ln>
                <a:noFill/>
              </a:ln>
              <a:effectLst/>
            </c:spPr>
            <c:txPr>
              <a:bodyPr rot="0" spcFirstLastPara="1" vertOverflow="ellipsis" vert="horz" wrap="square" anchor="ctr" anchorCtr="1"/>
              <a:lstStyle/>
              <a:p>
                <a:pPr>
                  <a:defRPr sz="700" b="0" i="0" u="none" strike="noStrike" kern="1200" baseline="0">
                    <a:solidFill>
                      <a:schemeClr val="dk1">
                        <a:lumMod val="75000"/>
                        <a:lumOff val="25000"/>
                      </a:schemeClr>
                    </a:solidFill>
                    <a:latin typeface="+mn-lt"/>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'Tasa de crecimiento PIB '!$C$120:$C$134</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'Tasa de crecimiento PIB '!$F$120:$F$134</c:f>
              <c:numCache>
                <c:formatCode>General</c:formatCode>
                <c:ptCount val="15"/>
                <c:pt idx="1">
                  <c:v>-230</c:v>
                </c:pt>
                <c:pt idx="2">
                  <c:v>6</c:v>
                </c:pt>
                <c:pt idx="3">
                  <c:v>-189</c:v>
                </c:pt>
                <c:pt idx="4">
                  <c:v>-159</c:v>
                </c:pt>
                <c:pt idx="5">
                  <c:v>-103</c:v>
                </c:pt>
                <c:pt idx="6">
                  <c:v>-169</c:v>
                </c:pt>
                <c:pt idx="7">
                  <c:v>-72</c:v>
                </c:pt>
                <c:pt idx="8">
                  <c:v>-26</c:v>
                </c:pt>
                <c:pt idx="9">
                  <c:v>121</c:v>
                </c:pt>
                <c:pt idx="10">
                  <c:v>-38</c:v>
                </c:pt>
                <c:pt idx="11">
                  <c:v>-64</c:v>
                </c:pt>
                <c:pt idx="12">
                  <c:v>-295</c:v>
                </c:pt>
                <c:pt idx="13">
                  <c:v>330</c:v>
                </c:pt>
                <c:pt idx="14">
                  <c:v>-679</c:v>
                </c:pt>
              </c:numCache>
            </c:numRef>
          </c:val>
          <c:smooth val="0"/>
          <c:extLst>
            <c:ext xmlns:c16="http://schemas.microsoft.com/office/drawing/2014/chart" uri="{C3380CC4-5D6E-409C-BE32-E72D297353CC}">
              <c16:uniqueId val="{00000005-325A-4288-BFE5-8BE7AEC5A66D}"/>
            </c:ext>
          </c:extLst>
        </c:ser>
        <c:dLbls>
          <c:dLblPos val="t"/>
          <c:showLegendKey val="0"/>
          <c:showVal val="1"/>
          <c:showCatName val="0"/>
          <c:showSerName val="0"/>
          <c:showPercent val="0"/>
          <c:showBubbleSize val="0"/>
        </c:dLbls>
        <c:marker val="1"/>
        <c:smooth val="0"/>
        <c:axId val="1399607871"/>
        <c:axId val="1399587231"/>
      </c:lineChart>
      <c:catAx>
        <c:axId val="1399607871"/>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600" b="0" i="0" u="none" strike="noStrike" kern="1200" cap="none" spc="0" normalizeH="0" baseline="0">
                <a:solidFill>
                  <a:schemeClr val="dk1">
                    <a:lumMod val="65000"/>
                    <a:lumOff val="35000"/>
                  </a:schemeClr>
                </a:solidFill>
                <a:latin typeface="+mn-lt"/>
                <a:ea typeface="+mn-ea"/>
                <a:cs typeface="+mn-cs"/>
              </a:defRPr>
            </a:pPr>
            <a:endParaRPr lang="es-SV"/>
          </a:p>
        </c:txPr>
        <c:crossAx val="1399587231"/>
        <c:crosses val="autoZero"/>
        <c:auto val="1"/>
        <c:lblAlgn val="ctr"/>
        <c:lblOffset val="100"/>
        <c:noMultiLvlLbl val="0"/>
      </c:catAx>
      <c:valAx>
        <c:axId val="1399587231"/>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500" b="1" i="0" u="none" strike="noStrike" kern="1200" baseline="0">
                    <a:solidFill>
                      <a:schemeClr val="dk1">
                        <a:lumMod val="65000"/>
                        <a:lumOff val="35000"/>
                      </a:schemeClr>
                    </a:solidFill>
                    <a:latin typeface="+mn-lt"/>
                    <a:ea typeface="+mn-ea"/>
                    <a:cs typeface="+mn-cs"/>
                  </a:defRPr>
                </a:pPr>
                <a:r>
                  <a:rPr lang="es-MX" sz="500"/>
                  <a:t>Número de personas</a:t>
                </a:r>
              </a:p>
            </c:rich>
          </c:tx>
          <c:layout>
            <c:manualLayout>
              <c:xMode val="edge"/>
              <c:yMode val="edge"/>
              <c:x val="4.2475880758807587E-2"/>
              <c:y val="0.19032237512742101"/>
            </c:manualLayout>
          </c:layout>
          <c:overlay val="0"/>
          <c:spPr>
            <a:noFill/>
            <a:ln>
              <a:noFill/>
            </a:ln>
            <a:effectLst/>
          </c:spPr>
          <c:txPr>
            <a:bodyPr rot="-5400000" spcFirstLastPara="1" vertOverflow="ellipsis" vert="horz" wrap="square" anchor="ctr" anchorCtr="1"/>
            <a:lstStyle/>
            <a:p>
              <a:pPr>
                <a:defRPr sz="500" b="1" i="0" u="none" strike="noStrike" kern="1200" baseline="0">
                  <a:solidFill>
                    <a:schemeClr val="dk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dk1">
                    <a:lumMod val="65000"/>
                    <a:lumOff val="35000"/>
                  </a:schemeClr>
                </a:solidFill>
                <a:latin typeface="+mn-lt"/>
                <a:ea typeface="+mn-ea"/>
                <a:cs typeface="+mn-cs"/>
              </a:defRPr>
            </a:pPr>
            <a:endParaRPr lang="es-SV"/>
          </a:p>
        </c:txPr>
        <c:crossAx val="1399607871"/>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700"/>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583E3-DAAF-4779-87A7-B6075CDC1E91}" type="doc">
      <dgm:prSet loTypeId="urn:microsoft.com/office/officeart/2005/8/layout/chart3" loCatId="cycle" qsTypeId="urn:microsoft.com/office/officeart/2005/8/quickstyle/simple1" qsCatId="simple" csTypeId="urn:microsoft.com/office/officeart/2005/8/colors/colorful1" csCatId="colorful" phldr="1"/>
      <dgm:spPr/>
      <dgm:t>
        <a:bodyPr/>
        <a:lstStyle/>
        <a:p>
          <a:endParaRPr lang="en-US"/>
        </a:p>
      </dgm:t>
    </dgm:pt>
    <dgm:pt modelId="{3A077B61-521B-41AE-9E3A-9078FBF36F9B}">
      <dgm:prSet/>
      <dgm:spPr>
        <a:solidFill>
          <a:srgbClr val="FF0000"/>
        </a:solidFill>
      </dgm:spPr>
      <dgm:t>
        <a:bodyPr/>
        <a:lstStyle/>
        <a:p>
          <a:r>
            <a:rPr lang="es-GT" dirty="0"/>
            <a:t>Los ingresos están disminuyendo, mientras el gasto se mantiene o aumenta</a:t>
          </a:r>
          <a:endParaRPr lang="en-US" dirty="0"/>
        </a:p>
      </dgm:t>
    </dgm:pt>
    <dgm:pt modelId="{A4C5FBEE-344D-4CD3-A442-805133AB402D}" type="parTrans" cxnId="{2C60D781-C035-417D-A49A-68EF6F6783E9}">
      <dgm:prSet/>
      <dgm:spPr/>
      <dgm:t>
        <a:bodyPr/>
        <a:lstStyle/>
        <a:p>
          <a:endParaRPr lang="en-US"/>
        </a:p>
      </dgm:t>
    </dgm:pt>
    <dgm:pt modelId="{2D8D2F6C-8175-4CA8-80E0-7BD7B5FC8A78}" type="sibTrans" cxnId="{2C60D781-C035-417D-A49A-68EF6F6783E9}">
      <dgm:prSet/>
      <dgm:spPr/>
      <dgm:t>
        <a:bodyPr/>
        <a:lstStyle/>
        <a:p>
          <a:endParaRPr lang="en-US"/>
        </a:p>
      </dgm:t>
    </dgm:pt>
    <dgm:pt modelId="{FE485E8F-9578-4CEC-94F7-FAE3E5F657A5}">
      <dgm:prSet/>
      <dgm:spPr/>
      <dgm:t>
        <a:bodyPr/>
        <a:lstStyle/>
        <a:p>
          <a:r>
            <a:rPr lang="es-GT"/>
            <a:t>Las necesidades que causan gasto crecen más rápidamente que los ingresos</a:t>
          </a:r>
          <a:endParaRPr lang="en-US"/>
        </a:p>
      </dgm:t>
    </dgm:pt>
    <dgm:pt modelId="{7BC50DFA-82F9-45D3-997A-9C072BC2D722}" type="parTrans" cxnId="{C5F3F8CA-9112-4434-8F1B-8AA276B92F75}">
      <dgm:prSet/>
      <dgm:spPr/>
      <dgm:t>
        <a:bodyPr/>
        <a:lstStyle/>
        <a:p>
          <a:endParaRPr lang="en-US"/>
        </a:p>
      </dgm:t>
    </dgm:pt>
    <dgm:pt modelId="{9C1F0FE9-00DC-44B1-BA9B-38D5DAE4A131}" type="sibTrans" cxnId="{C5F3F8CA-9112-4434-8F1B-8AA276B92F75}">
      <dgm:prSet/>
      <dgm:spPr/>
      <dgm:t>
        <a:bodyPr/>
        <a:lstStyle/>
        <a:p>
          <a:endParaRPr lang="en-US"/>
        </a:p>
      </dgm:t>
    </dgm:pt>
    <dgm:pt modelId="{FFBE99BC-5987-448E-9AD8-57620FC5DC90}">
      <dgm:prSet/>
      <dgm:spPr>
        <a:solidFill>
          <a:srgbClr val="FFC000"/>
        </a:solidFill>
      </dgm:spPr>
      <dgm:t>
        <a:bodyPr/>
        <a:lstStyle/>
        <a:p>
          <a:r>
            <a:rPr lang="es-GT"/>
            <a:t>Los precios que se pagan son altos o están aumentando</a:t>
          </a:r>
          <a:endParaRPr lang="en-US"/>
        </a:p>
      </dgm:t>
    </dgm:pt>
    <dgm:pt modelId="{F4DA3582-DE8A-4269-B952-E2C55CB26077}" type="parTrans" cxnId="{D24E0F5C-DAAA-4357-A52F-7FCC2A222CD1}">
      <dgm:prSet/>
      <dgm:spPr/>
      <dgm:t>
        <a:bodyPr/>
        <a:lstStyle/>
        <a:p>
          <a:endParaRPr lang="en-US"/>
        </a:p>
      </dgm:t>
    </dgm:pt>
    <dgm:pt modelId="{D786197F-0F31-4F25-9AA7-A407E610FB72}" type="sibTrans" cxnId="{D24E0F5C-DAAA-4357-A52F-7FCC2A222CD1}">
      <dgm:prSet/>
      <dgm:spPr/>
      <dgm:t>
        <a:bodyPr/>
        <a:lstStyle/>
        <a:p>
          <a:endParaRPr lang="en-US"/>
        </a:p>
      </dgm:t>
    </dgm:pt>
    <dgm:pt modelId="{EFCAEA89-DF08-4C3F-BE82-3796A2318F5A}">
      <dgm:prSet/>
      <dgm:spPr>
        <a:solidFill>
          <a:srgbClr val="00B0F0"/>
        </a:solidFill>
      </dgm:spPr>
      <dgm:t>
        <a:bodyPr/>
        <a:lstStyle/>
        <a:p>
          <a:r>
            <a:rPr lang="es-GT"/>
            <a:t>El gasto realizado no logra los efectos e impactos deseados</a:t>
          </a:r>
          <a:endParaRPr lang="en-US"/>
        </a:p>
      </dgm:t>
    </dgm:pt>
    <dgm:pt modelId="{2A5EA04D-C87C-40A7-A014-BC999A9969D0}" type="parTrans" cxnId="{37CCA9E1-955B-4634-9FF1-589026785508}">
      <dgm:prSet/>
      <dgm:spPr/>
      <dgm:t>
        <a:bodyPr/>
        <a:lstStyle/>
        <a:p>
          <a:endParaRPr lang="en-US"/>
        </a:p>
      </dgm:t>
    </dgm:pt>
    <dgm:pt modelId="{4A32B3BD-9C6E-4E4A-BEF2-A88C494865E9}" type="sibTrans" cxnId="{37CCA9E1-955B-4634-9FF1-589026785508}">
      <dgm:prSet/>
      <dgm:spPr/>
      <dgm:t>
        <a:bodyPr/>
        <a:lstStyle/>
        <a:p>
          <a:endParaRPr lang="en-US"/>
        </a:p>
      </dgm:t>
    </dgm:pt>
    <dgm:pt modelId="{DB73E9A5-049F-4A7F-B815-7F5F141F252F}">
      <dgm:prSet/>
      <dgm:spPr/>
      <dgm:t>
        <a:bodyPr/>
        <a:lstStyle/>
        <a:p>
          <a:r>
            <a:rPr lang="es-GT"/>
            <a:t>Los gastos se atienden con donaciones y préstamos</a:t>
          </a:r>
          <a:endParaRPr lang="en-US"/>
        </a:p>
      </dgm:t>
    </dgm:pt>
    <dgm:pt modelId="{7B01D0A0-68AA-4CAC-92EB-D0B7B749CEE9}" type="parTrans" cxnId="{1AF93727-4C43-4ADF-A84B-E87B776EF52E}">
      <dgm:prSet/>
      <dgm:spPr/>
      <dgm:t>
        <a:bodyPr/>
        <a:lstStyle/>
        <a:p>
          <a:endParaRPr lang="en-US"/>
        </a:p>
      </dgm:t>
    </dgm:pt>
    <dgm:pt modelId="{B7E1AE15-20D5-4365-87C6-BCC9275B2000}" type="sibTrans" cxnId="{1AF93727-4C43-4ADF-A84B-E87B776EF52E}">
      <dgm:prSet/>
      <dgm:spPr/>
      <dgm:t>
        <a:bodyPr/>
        <a:lstStyle/>
        <a:p>
          <a:endParaRPr lang="en-US"/>
        </a:p>
      </dgm:t>
    </dgm:pt>
    <dgm:pt modelId="{3F38479B-11A5-4003-84AC-58CCB2875C61}" type="pres">
      <dgm:prSet presAssocID="{A9A583E3-DAAF-4779-87A7-B6075CDC1E91}" presName="compositeShape" presStyleCnt="0">
        <dgm:presLayoutVars>
          <dgm:chMax val="7"/>
          <dgm:dir/>
          <dgm:resizeHandles val="exact"/>
        </dgm:presLayoutVars>
      </dgm:prSet>
      <dgm:spPr/>
    </dgm:pt>
    <dgm:pt modelId="{DD933C71-A52C-4257-ADBE-B9ECBEF91D3D}" type="pres">
      <dgm:prSet presAssocID="{A9A583E3-DAAF-4779-87A7-B6075CDC1E91}" presName="wedge1" presStyleLbl="node1" presStyleIdx="0" presStyleCnt="5" custLinFactNeighborX="-2036" custLinFactNeighborY="2442"/>
      <dgm:spPr/>
    </dgm:pt>
    <dgm:pt modelId="{ADF4D8EF-279B-4AE6-A9E1-9A88222BF319}" type="pres">
      <dgm:prSet presAssocID="{A9A583E3-DAAF-4779-87A7-B6075CDC1E91}" presName="wedge1Tx" presStyleLbl="node1" presStyleIdx="0" presStyleCnt="5">
        <dgm:presLayoutVars>
          <dgm:chMax val="0"/>
          <dgm:chPref val="0"/>
          <dgm:bulletEnabled val="1"/>
        </dgm:presLayoutVars>
      </dgm:prSet>
      <dgm:spPr/>
    </dgm:pt>
    <dgm:pt modelId="{AC1672C1-9E4F-44EE-807B-8611AE34DAFC}" type="pres">
      <dgm:prSet presAssocID="{A9A583E3-DAAF-4779-87A7-B6075CDC1E91}" presName="wedge2" presStyleLbl="node1" presStyleIdx="1" presStyleCnt="5"/>
      <dgm:spPr/>
    </dgm:pt>
    <dgm:pt modelId="{65D01891-D25C-4B42-8459-44806DB574BC}" type="pres">
      <dgm:prSet presAssocID="{A9A583E3-DAAF-4779-87A7-B6075CDC1E91}" presName="wedge2Tx" presStyleLbl="node1" presStyleIdx="1" presStyleCnt="5">
        <dgm:presLayoutVars>
          <dgm:chMax val="0"/>
          <dgm:chPref val="0"/>
          <dgm:bulletEnabled val="1"/>
        </dgm:presLayoutVars>
      </dgm:prSet>
      <dgm:spPr/>
    </dgm:pt>
    <dgm:pt modelId="{FCCD9281-4A51-4266-8CCC-92B6BF7F3C55}" type="pres">
      <dgm:prSet presAssocID="{A9A583E3-DAAF-4779-87A7-B6075CDC1E91}" presName="wedge3" presStyleLbl="node1" presStyleIdx="2" presStyleCnt="5" custLinFactNeighborX="455"/>
      <dgm:spPr/>
    </dgm:pt>
    <dgm:pt modelId="{D3282053-6F8B-4BCC-9795-00421EB165AF}" type="pres">
      <dgm:prSet presAssocID="{A9A583E3-DAAF-4779-87A7-B6075CDC1E91}" presName="wedge3Tx" presStyleLbl="node1" presStyleIdx="2" presStyleCnt="5">
        <dgm:presLayoutVars>
          <dgm:chMax val="0"/>
          <dgm:chPref val="0"/>
          <dgm:bulletEnabled val="1"/>
        </dgm:presLayoutVars>
      </dgm:prSet>
      <dgm:spPr/>
    </dgm:pt>
    <dgm:pt modelId="{80C53071-9D11-4A49-99A4-C154635DBD8D}" type="pres">
      <dgm:prSet presAssocID="{A9A583E3-DAAF-4779-87A7-B6075CDC1E91}" presName="wedge4" presStyleLbl="node1" presStyleIdx="3" presStyleCnt="5" custLinFactNeighborX="-418"/>
      <dgm:spPr/>
    </dgm:pt>
    <dgm:pt modelId="{691838DA-6206-4234-9A65-0C8350258126}" type="pres">
      <dgm:prSet presAssocID="{A9A583E3-DAAF-4779-87A7-B6075CDC1E91}" presName="wedge4Tx" presStyleLbl="node1" presStyleIdx="3" presStyleCnt="5">
        <dgm:presLayoutVars>
          <dgm:chMax val="0"/>
          <dgm:chPref val="0"/>
          <dgm:bulletEnabled val="1"/>
        </dgm:presLayoutVars>
      </dgm:prSet>
      <dgm:spPr/>
    </dgm:pt>
    <dgm:pt modelId="{154CA992-D20C-4B98-81B5-CB9E47D92EFF}" type="pres">
      <dgm:prSet presAssocID="{A9A583E3-DAAF-4779-87A7-B6075CDC1E91}" presName="wedge5" presStyleLbl="node1" presStyleIdx="4" presStyleCnt="5"/>
      <dgm:spPr/>
    </dgm:pt>
    <dgm:pt modelId="{E1318B57-31D1-4AB0-AF93-18DCEC8CF413}" type="pres">
      <dgm:prSet presAssocID="{A9A583E3-DAAF-4779-87A7-B6075CDC1E91}" presName="wedge5Tx" presStyleLbl="node1" presStyleIdx="4" presStyleCnt="5">
        <dgm:presLayoutVars>
          <dgm:chMax val="0"/>
          <dgm:chPref val="0"/>
          <dgm:bulletEnabled val="1"/>
        </dgm:presLayoutVars>
      </dgm:prSet>
      <dgm:spPr/>
    </dgm:pt>
  </dgm:ptLst>
  <dgm:cxnLst>
    <dgm:cxn modelId="{FA5F3F02-BB70-4AD8-AFE6-EDEC2E55BDB9}" type="presOf" srcId="{FE485E8F-9578-4CEC-94F7-FAE3E5F657A5}" destId="{AC1672C1-9E4F-44EE-807B-8611AE34DAFC}" srcOrd="0" destOrd="0" presId="urn:microsoft.com/office/officeart/2005/8/layout/chart3"/>
    <dgm:cxn modelId="{D32D8E22-CD76-4996-97AB-244AE7FA46FD}" type="presOf" srcId="{A9A583E3-DAAF-4779-87A7-B6075CDC1E91}" destId="{3F38479B-11A5-4003-84AC-58CCB2875C61}" srcOrd="0" destOrd="0" presId="urn:microsoft.com/office/officeart/2005/8/layout/chart3"/>
    <dgm:cxn modelId="{1AF93727-4C43-4ADF-A84B-E87B776EF52E}" srcId="{A9A583E3-DAAF-4779-87A7-B6075CDC1E91}" destId="{DB73E9A5-049F-4A7F-B815-7F5F141F252F}" srcOrd="4" destOrd="0" parTransId="{7B01D0A0-68AA-4CAC-92EB-D0B7B749CEE9}" sibTransId="{B7E1AE15-20D5-4365-87C6-BCC9275B2000}"/>
    <dgm:cxn modelId="{5622173C-17D2-4BEB-BC57-DE9CD4BD4E56}" type="presOf" srcId="{FFBE99BC-5987-448E-9AD8-57620FC5DC90}" destId="{D3282053-6F8B-4BCC-9795-00421EB165AF}" srcOrd="1" destOrd="0" presId="urn:microsoft.com/office/officeart/2005/8/layout/chart3"/>
    <dgm:cxn modelId="{D24E0F5C-DAAA-4357-A52F-7FCC2A222CD1}" srcId="{A9A583E3-DAAF-4779-87A7-B6075CDC1E91}" destId="{FFBE99BC-5987-448E-9AD8-57620FC5DC90}" srcOrd="2" destOrd="0" parTransId="{F4DA3582-DE8A-4269-B952-E2C55CB26077}" sibTransId="{D786197F-0F31-4F25-9AA7-A407E610FB72}"/>
    <dgm:cxn modelId="{F9DB3D5C-1161-4DB8-9963-BAAFC5B6763F}" type="presOf" srcId="{DB73E9A5-049F-4A7F-B815-7F5F141F252F}" destId="{154CA992-D20C-4B98-81B5-CB9E47D92EFF}" srcOrd="0" destOrd="0" presId="urn:microsoft.com/office/officeart/2005/8/layout/chart3"/>
    <dgm:cxn modelId="{EB5EEE62-C49E-41F3-91C8-82898D215F65}" type="presOf" srcId="{DB73E9A5-049F-4A7F-B815-7F5F141F252F}" destId="{E1318B57-31D1-4AB0-AF93-18DCEC8CF413}" srcOrd="1" destOrd="0" presId="urn:microsoft.com/office/officeart/2005/8/layout/chart3"/>
    <dgm:cxn modelId="{4DE49352-DE2B-47B9-A582-21A395BDDBEE}" type="presOf" srcId="{3A077B61-521B-41AE-9E3A-9078FBF36F9B}" destId="{DD933C71-A52C-4257-ADBE-B9ECBEF91D3D}" srcOrd="0" destOrd="0" presId="urn:microsoft.com/office/officeart/2005/8/layout/chart3"/>
    <dgm:cxn modelId="{D8780881-4566-4681-AC34-16F73E4245B9}" type="presOf" srcId="{EFCAEA89-DF08-4C3F-BE82-3796A2318F5A}" destId="{80C53071-9D11-4A49-99A4-C154635DBD8D}" srcOrd="0" destOrd="0" presId="urn:microsoft.com/office/officeart/2005/8/layout/chart3"/>
    <dgm:cxn modelId="{2C60D781-C035-417D-A49A-68EF6F6783E9}" srcId="{A9A583E3-DAAF-4779-87A7-B6075CDC1E91}" destId="{3A077B61-521B-41AE-9E3A-9078FBF36F9B}" srcOrd="0" destOrd="0" parTransId="{A4C5FBEE-344D-4CD3-A442-805133AB402D}" sibTransId="{2D8D2F6C-8175-4CA8-80E0-7BD7B5FC8A78}"/>
    <dgm:cxn modelId="{55C5DFA4-6848-4247-8CC5-1EA9B9D9DD73}" type="presOf" srcId="{3A077B61-521B-41AE-9E3A-9078FBF36F9B}" destId="{ADF4D8EF-279B-4AE6-A9E1-9A88222BF319}" srcOrd="1" destOrd="0" presId="urn:microsoft.com/office/officeart/2005/8/layout/chart3"/>
    <dgm:cxn modelId="{E43E86C7-277D-455E-8BE0-E2A8DAF2C43D}" type="presOf" srcId="{FE485E8F-9578-4CEC-94F7-FAE3E5F657A5}" destId="{65D01891-D25C-4B42-8459-44806DB574BC}" srcOrd="1" destOrd="0" presId="urn:microsoft.com/office/officeart/2005/8/layout/chart3"/>
    <dgm:cxn modelId="{105CCEC8-0761-4EAA-83B0-3200B5834BD9}" type="presOf" srcId="{EFCAEA89-DF08-4C3F-BE82-3796A2318F5A}" destId="{691838DA-6206-4234-9A65-0C8350258126}" srcOrd="1" destOrd="0" presId="urn:microsoft.com/office/officeart/2005/8/layout/chart3"/>
    <dgm:cxn modelId="{C5F3F8CA-9112-4434-8F1B-8AA276B92F75}" srcId="{A9A583E3-DAAF-4779-87A7-B6075CDC1E91}" destId="{FE485E8F-9578-4CEC-94F7-FAE3E5F657A5}" srcOrd="1" destOrd="0" parTransId="{7BC50DFA-82F9-45D3-997A-9C072BC2D722}" sibTransId="{9C1F0FE9-00DC-44B1-BA9B-38D5DAE4A131}"/>
    <dgm:cxn modelId="{37CCA9E1-955B-4634-9FF1-589026785508}" srcId="{A9A583E3-DAAF-4779-87A7-B6075CDC1E91}" destId="{EFCAEA89-DF08-4C3F-BE82-3796A2318F5A}" srcOrd="3" destOrd="0" parTransId="{2A5EA04D-C87C-40A7-A014-BC999A9969D0}" sibTransId="{4A32B3BD-9C6E-4E4A-BEF2-A88C494865E9}"/>
    <dgm:cxn modelId="{702273F2-5248-481F-82B5-25C680B20D4F}" type="presOf" srcId="{FFBE99BC-5987-448E-9AD8-57620FC5DC90}" destId="{FCCD9281-4A51-4266-8CCC-92B6BF7F3C55}" srcOrd="0" destOrd="0" presId="urn:microsoft.com/office/officeart/2005/8/layout/chart3"/>
    <dgm:cxn modelId="{C6262A56-ECF1-4E6E-90F4-B2F16750C55F}" type="presParOf" srcId="{3F38479B-11A5-4003-84AC-58CCB2875C61}" destId="{DD933C71-A52C-4257-ADBE-B9ECBEF91D3D}" srcOrd="0" destOrd="0" presId="urn:microsoft.com/office/officeart/2005/8/layout/chart3"/>
    <dgm:cxn modelId="{8862F288-6AEB-4DE5-B5FA-045379161F72}" type="presParOf" srcId="{3F38479B-11A5-4003-84AC-58CCB2875C61}" destId="{ADF4D8EF-279B-4AE6-A9E1-9A88222BF319}" srcOrd="1" destOrd="0" presId="urn:microsoft.com/office/officeart/2005/8/layout/chart3"/>
    <dgm:cxn modelId="{DDA595BD-7FCB-4C34-AF44-A9E59EFACC6F}" type="presParOf" srcId="{3F38479B-11A5-4003-84AC-58CCB2875C61}" destId="{AC1672C1-9E4F-44EE-807B-8611AE34DAFC}" srcOrd="2" destOrd="0" presId="urn:microsoft.com/office/officeart/2005/8/layout/chart3"/>
    <dgm:cxn modelId="{4D9F3F39-0000-4CCD-BEFE-911712CC5DE8}" type="presParOf" srcId="{3F38479B-11A5-4003-84AC-58CCB2875C61}" destId="{65D01891-D25C-4B42-8459-44806DB574BC}" srcOrd="3" destOrd="0" presId="urn:microsoft.com/office/officeart/2005/8/layout/chart3"/>
    <dgm:cxn modelId="{1C374F9F-1636-4F64-983F-C3B7750455A0}" type="presParOf" srcId="{3F38479B-11A5-4003-84AC-58CCB2875C61}" destId="{FCCD9281-4A51-4266-8CCC-92B6BF7F3C55}" srcOrd="4" destOrd="0" presId="urn:microsoft.com/office/officeart/2005/8/layout/chart3"/>
    <dgm:cxn modelId="{1BE74CC6-DEE8-4591-A2E1-98872C5DC7A9}" type="presParOf" srcId="{3F38479B-11A5-4003-84AC-58CCB2875C61}" destId="{D3282053-6F8B-4BCC-9795-00421EB165AF}" srcOrd="5" destOrd="0" presId="urn:microsoft.com/office/officeart/2005/8/layout/chart3"/>
    <dgm:cxn modelId="{CDDF4890-3C5A-4E25-8F98-D2D171F5201C}" type="presParOf" srcId="{3F38479B-11A5-4003-84AC-58CCB2875C61}" destId="{80C53071-9D11-4A49-99A4-C154635DBD8D}" srcOrd="6" destOrd="0" presId="urn:microsoft.com/office/officeart/2005/8/layout/chart3"/>
    <dgm:cxn modelId="{B88EA13D-53B1-4886-9AD0-5136F5705950}" type="presParOf" srcId="{3F38479B-11A5-4003-84AC-58CCB2875C61}" destId="{691838DA-6206-4234-9A65-0C8350258126}" srcOrd="7" destOrd="0" presId="urn:microsoft.com/office/officeart/2005/8/layout/chart3"/>
    <dgm:cxn modelId="{712CB0A3-71E3-437E-9423-B5B2B12BD36E}" type="presParOf" srcId="{3F38479B-11A5-4003-84AC-58CCB2875C61}" destId="{154CA992-D20C-4B98-81B5-CB9E47D92EFF}" srcOrd="8" destOrd="0" presId="urn:microsoft.com/office/officeart/2005/8/layout/chart3"/>
    <dgm:cxn modelId="{C91D7847-9A20-45EC-9088-1FEFA043BCE1}" type="presParOf" srcId="{3F38479B-11A5-4003-84AC-58CCB2875C61}" destId="{E1318B57-31D1-4AB0-AF93-18DCEC8CF413}"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31CD86-04C4-4785-8961-07BFB17176F5}"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29E6CDA7-4981-454D-87B9-C7AF7C6CDCCB}">
      <dgm:prSet/>
      <dgm:spPr>
        <a:solidFill>
          <a:schemeClr val="accent6">
            <a:lumMod val="75000"/>
          </a:schemeClr>
        </a:solidFill>
      </dgm:spPr>
      <dgm:t>
        <a:bodyPr/>
        <a:lstStyle/>
        <a:p>
          <a:r>
            <a:rPr lang="es-GT" dirty="0"/>
            <a:t>La brecha financiera ingreso-gasto se tiende a cerrar</a:t>
          </a:r>
          <a:endParaRPr lang="en-US" dirty="0"/>
        </a:p>
      </dgm:t>
    </dgm:pt>
    <dgm:pt modelId="{2F3CDA2F-B2AF-476B-AFBA-4B3E0328AC1A}" type="parTrans" cxnId="{13C18606-093B-4DC6-84F1-D7DE3BD08A42}">
      <dgm:prSet/>
      <dgm:spPr/>
      <dgm:t>
        <a:bodyPr/>
        <a:lstStyle/>
        <a:p>
          <a:endParaRPr lang="en-US"/>
        </a:p>
      </dgm:t>
    </dgm:pt>
    <dgm:pt modelId="{54199A9F-C167-4AAB-9598-AECE36F03974}" type="sibTrans" cxnId="{13C18606-093B-4DC6-84F1-D7DE3BD08A42}">
      <dgm:prSet/>
      <dgm:spPr/>
      <dgm:t>
        <a:bodyPr/>
        <a:lstStyle/>
        <a:p>
          <a:endParaRPr lang="en-US"/>
        </a:p>
      </dgm:t>
    </dgm:pt>
    <dgm:pt modelId="{AB0A5A3B-F632-4CCC-8217-4F9DF404A4EF}">
      <dgm:prSet/>
      <dgm:spPr/>
      <dgm:t>
        <a:bodyPr/>
        <a:lstStyle/>
        <a:p>
          <a:r>
            <a:rPr lang="es-GT"/>
            <a:t>Las necesidades que causan gasto hacen meseta o se reducen</a:t>
          </a:r>
          <a:endParaRPr lang="en-US" dirty="0"/>
        </a:p>
      </dgm:t>
    </dgm:pt>
    <dgm:pt modelId="{461D8426-EC93-4EFD-A12E-C1230EE15F9D}" type="parTrans" cxnId="{ED4C4557-92C2-4CE7-A0E1-6E150BC54F5B}">
      <dgm:prSet/>
      <dgm:spPr/>
      <dgm:t>
        <a:bodyPr/>
        <a:lstStyle/>
        <a:p>
          <a:endParaRPr lang="en-US"/>
        </a:p>
      </dgm:t>
    </dgm:pt>
    <dgm:pt modelId="{8AA41B1B-5D8E-4C5B-8365-5EE6C03C835D}" type="sibTrans" cxnId="{ED4C4557-92C2-4CE7-A0E1-6E150BC54F5B}">
      <dgm:prSet/>
      <dgm:spPr/>
      <dgm:t>
        <a:bodyPr/>
        <a:lstStyle/>
        <a:p>
          <a:endParaRPr lang="en-US"/>
        </a:p>
      </dgm:t>
    </dgm:pt>
    <dgm:pt modelId="{2012402C-6B5A-43C3-86C7-01E065C700D3}">
      <dgm:prSet/>
      <dgm:spPr/>
      <dgm:t>
        <a:bodyPr/>
        <a:lstStyle/>
        <a:p>
          <a:r>
            <a:rPr lang="es-GT"/>
            <a:t>Los costos tienden a disminuir: tanto precios como la gestión</a:t>
          </a:r>
          <a:endParaRPr lang="en-US"/>
        </a:p>
      </dgm:t>
    </dgm:pt>
    <dgm:pt modelId="{E73E3098-1895-4AEE-A4C6-FFF783B6A5C4}" type="parTrans" cxnId="{9DD56AD4-34E7-41F3-BF31-6EBD6B2B9608}">
      <dgm:prSet/>
      <dgm:spPr/>
      <dgm:t>
        <a:bodyPr/>
        <a:lstStyle/>
        <a:p>
          <a:endParaRPr lang="en-US"/>
        </a:p>
      </dgm:t>
    </dgm:pt>
    <dgm:pt modelId="{3895F33A-02FA-4D38-8199-83BB56421DF4}" type="sibTrans" cxnId="{9DD56AD4-34E7-41F3-BF31-6EBD6B2B9608}">
      <dgm:prSet/>
      <dgm:spPr/>
      <dgm:t>
        <a:bodyPr/>
        <a:lstStyle/>
        <a:p>
          <a:endParaRPr lang="en-US"/>
        </a:p>
      </dgm:t>
    </dgm:pt>
    <dgm:pt modelId="{CA8278A5-6F8E-4882-AA07-FCE614AEB6A1}">
      <dgm:prSet/>
      <dgm:spPr/>
      <dgm:t>
        <a:bodyPr/>
        <a:lstStyle/>
        <a:p>
          <a:r>
            <a:rPr lang="es-GT"/>
            <a:t>El gasto causado produce valor, es efectivo, logra resultados</a:t>
          </a:r>
          <a:endParaRPr lang="en-US"/>
        </a:p>
      </dgm:t>
    </dgm:pt>
    <dgm:pt modelId="{63C84B10-B252-4563-8E38-5DEBBC554D01}" type="parTrans" cxnId="{4FE0621C-4011-4D6D-ACAD-407079968E05}">
      <dgm:prSet/>
      <dgm:spPr/>
      <dgm:t>
        <a:bodyPr/>
        <a:lstStyle/>
        <a:p>
          <a:endParaRPr lang="en-US"/>
        </a:p>
      </dgm:t>
    </dgm:pt>
    <dgm:pt modelId="{59088923-B53A-42AE-B389-625BE329099A}" type="sibTrans" cxnId="{4FE0621C-4011-4D6D-ACAD-407079968E05}">
      <dgm:prSet/>
      <dgm:spPr/>
      <dgm:t>
        <a:bodyPr/>
        <a:lstStyle/>
        <a:p>
          <a:endParaRPr lang="en-US"/>
        </a:p>
      </dgm:t>
    </dgm:pt>
    <dgm:pt modelId="{13CDDB99-657A-41E1-9186-9BC07FB26DA4}">
      <dgm:prSet/>
      <dgm:spPr>
        <a:solidFill>
          <a:schemeClr val="tx2">
            <a:lumMod val="50000"/>
          </a:schemeClr>
        </a:solidFill>
      </dgm:spPr>
      <dgm:t>
        <a:bodyPr/>
        <a:lstStyle/>
        <a:p>
          <a:r>
            <a:rPr lang="es-GT" dirty="0"/>
            <a:t>Los gastos se atienden con ingresos propios = autosuficiencia</a:t>
          </a:r>
          <a:endParaRPr lang="en-US" dirty="0"/>
        </a:p>
      </dgm:t>
    </dgm:pt>
    <dgm:pt modelId="{1D77938E-8FD8-4FDC-953E-9C701AAEF89C}" type="parTrans" cxnId="{D336CC1E-CF7B-4062-99C8-914AB67B041A}">
      <dgm:prSet/>
      <dgm:spPr/>
      <dgm:t>
        <a:bodyPr/>
        <a:lstStyle/>
        <a:p>
          <a:endParaRPr lang="en-US"/>
        </a:p>
      </dgm:t>
    </dgm:pt>
    <dgm:pt modelId="{4A5C44A8-72EA-45BD-A513-2C347EE01D45}" type="sibTrans" cxnId="{D336CC1E-CF7B-4062-99C8-914AB67B041A}">
      <dgm:prSet/>
      <dgm:spPr/>
      <dgm:t>
        <a:bodyPr/>
        <a:lstStyle/>
        <a:p>
          <a:endParaRPr lang="en-US"/>
        </a:p>
      </dgm:t>
    </dgm:pt>
    <dgm:pt modelId="{D248EED9-AECD-405B-B650-714762036BCD}" type="pres">
      <dgm:prSet presAssocID="{B531CD86-04C4-4785-8961-07BFB17176F5}" presName="diagram" presStyleCnt="0">
        <dgm:presLayoutVars>
          <dgm:dir/>
          <dgm:resizeHandles val="exact"/>
        </dgm:presLayoutVars>
      </dgm:prSet>
      <dgm:spPr/>
    </dgm:pt>
    <dgm:pt modelId="{A21B7BBD-2CB0-412A-9D2E-B16755C57817}" type="pres">
      <dgm:prSet presAssocID="{29E6CDA7-4981-454D-87B9-C7AF7C6CDCCB}" presName="node" presStyleLbl="node1" presStyleIdx="0" presStyleCnt="5" custLinFactNeighborY="-3">
        <dgm:presLayoutVars>
          <dgm:bulletEnabled val="1"/>
        </dgm:presLayoutVars>
      </dgm:prSet>
      <dgm:spPr/>
    </dgm:pt>
    <dgm:pt modelId="{39333958-3F72-426A-9DEB-1D41D707A393}" type="pres">
      <dgm:prSet presAssocID="{54199A9F-C167-4AAB-9598-AECE36F03974}" presName="sibTrans" presStyleCnt="0"/>
      <dgm:spPr/>
    </dgm:pt>
    <dgm:pt modelId="{4A756B5D-1B40-4B3E-8158-ECCCDB314C16}" type="pres">
      <dgm:prSet presAssocID="{AB0A5A3B-F632-4CCC-8217-4F9DF404A4EF}" presName="node" presStyleLbl="node1" presStyleIdx="1" presStyleCnt="5">
        <dgm:presLayoutVars>
          <dgm:bulletEnabled val="1"/>
        </dgm:presLayoutVars>
      </dgm:prSet>
      <dgm:spPr/>
    </dgm:pt>
    <dgm:pt modelId="{8393E640-BA46-4FAF-9B74-E947C70D0C99}" type="pres">
      <dgm:prSet presAssocID="{8AA41B1B-5D8E-4C5B-8365-5EE6C03C835D}" presName="sibTrans" presStyleCnt="0"/>
      <dgm:spPr/>
    </dgm:pt>
    <dgm:pt modelId="{88DDB8F6-8FED-4AFD-AD43-641978130D00}" type="pres">
      <dgm:prSet presAssocID="{2012402C-6B5A-43C3-86C7-01E065C700D3}" presName="node" presStyleLbl="node1" presStyleIdx="2" presStyleCnt="5">
        <dgm:presLayoutVars>
          <dgm:bulletEnabled val="1"/>
        </dgm:presLayoutVars>
      </dgm:prSet>
      <dgm:spPr/>
    </dgm:pt>
    <dgm:pt modelId="{98969C7F-C067-402A-AFE9-5FA7B1F99405}" type="pres">
      <dgm:prSet presAssocID="{3895F33A-02FA-4D38-8199-83BB56421DF4}" presName="sibTrans" presStyleCnt="0"/>
      <dgm:spPr/>
    </dgm:pt>
    <dgm:pt modelId="{AD8DA8E8-929A-4EFA-9A27-2D0D7C569AD5}" type="pres">
      <dgm:prSet presAssocID="{CA8278A5-6F8E-4882-AA07-FCE614AEB6A1}" presName="node" presStyleLbl="node1" presStyleIdx="3" presStyleCnt="5">
        <dgm:presLayoutVars>
          <dgm:bulletEnabled val="1"/>
        </dgm:presLayoutVars>
      </dgm:prSet>
      <dgm:spPr/>
    </dgm:pt>
    <dgm:pt modelId="{763F8D21-2283-4E73-A0BF-F86879939D40}" type="pres">
      <dgm:prSet presAssocID="{59088923-B53A-42AE-B389-625BE329099A}" presName="sibTrans" presStyleCnt="0"/>
      <dgm:spPr/>
    </dgm:pt>
    <dgm:pt modelId="{0B5DB596-76EF-447F-AE86-27D2EB972F4F}" type="pres">
      <dgm:prSet presAssocID="{13CDDB99-657A-41E1-9186-9BC07FB26DA4}" presName="node" presStyleLbl="node1" presStyleIdx="4" presStyleCnt="5">
        <dgm:presLayoutVars>
          <dgm:bulletEnabled val="1"/>
        </dgm:presLayoutVars>
      </dgm:prSet>
      <dgm:spPr/>
    </dgm:pt>
  </dgm:ptLst>
  <dgm:cxnLst>
    <dgm:cxn modelId="{13C18606-093B-4DC6-84F1-D7DE3BD08A42}" srcId="{B531CD86-04C4-4785-8961-07BFB17176F5}" destId="{29E6CDA7-4981-454D-87B9-C7AF7C6CDCCB}" srcOrd="0" destOrd="0" parTransId="{2F3CDA2F-B2AF-476B-AFBA-4B3E0328AC1A}" sibTransId="{54199A9F-C167-4AAB-9598-AECE36F03974}"/>
    <dgm:cxn modelId="{98028F11-9A41-4CF3-B478-92238F5DFBCE}" type="presOf" srcId="{2012402C-6B5A-43C3-86C7-01E065C700D3}" destId="{88DDB8F6-8FED-4AFD-AD43-641978130D00}" srcOrd="0" destOrd="0" presId="urn:microsoft.com/office/officeart/2005/8/layout/default"/>
    <dgm:cxn modelId="{4FE0621C-4011-4D6D-ACAD-407079968E05}" srcId="{B531CD86-04C4-4785-8961-07BFB17176F5}" destId="{CA8278A5-6F8E-4882-AA07-FCE614AEB6A1}" srcOrd="3" destOrd="0" parTransId="{63C84B10-B252-4563-8E38-5DEBBC554D01}" sibTransId="{59088923-B53A-42AE-B389-625BE329099A}"/>
    <dgm:cxn modelId="{D336CC1E-CF7B-4062-99C8-914AB67B041A}" srcId="{B531CD86-04C4-4785-8961-07BFB17176F5}" destId="{13CDDB99-657A-41E1-9186-9BC07FB26DA4}" srcOrd="4" destOrd="0" parTransId="{1D77938E-8FD8-4FDC-953E-9C701AAEF89C}" sibTransId="{4A5C44A8-72EA-45BD-A513-2C347EE01D45}"/>
    <dgm:cxn modelId="{29EB8C40-A30E-4BBB-8302-9F50BCF6FE78}" type="presOf" srcId="{CA8278A5-6F8E-4882-AA07-FCE614AEB6A1}" destId="{AD8DA8E8-929A-4EFA-9A27-2D0D7C569AD5}" srcOrd="0" destOrd="0" presId="urn:microsoft.com/office/officeart/2005/8/layout/default"/>
    <dgm:cxn modelId="{11A82C43-E01B-4A41-9097-92342E1CEC98}" type="presOf" srcId="{AB0A5A3B-F632-4CCC-8217-4F9DF404A4EF}" destId="{4A756B5D-1B40-4B3E-8158-ECCCDB314C16}" srcOrd="0" destOrd="0" presId="urn:microsoft.com/office/officeart/2005/8/layout/default"/>
    <dgm:cxn modelId="{D9692F70-506A-4F0A-B359-9D3E7017DEC3}" type="presOf" srcId="{B531CD86-04C4-4785-8961-07BFB17176F5}" destId="{D248EED9-AECD-405B-B650-714762036BCD}" srcOrd="0" destOrd="0" presId="urn:microsoft.com/office/officeart/2005/8/layout/default"/>
    <dgm:cxn modelId="{ED4C4557-92C2-4CE7-A0E1-6E150BC54F5B}" srcId="{B531CD86-04C4-4785-8961-07BFB17176F5}" destId="{AB0A5A3B-F632-4CCC-8217-4F9DF404A4EF}" srcOrd="1" destOrd="0" parTransId="{461D8426-EC93-4EFD-A12E-C1230EE15F9D}" sibTransId="{8AA41B1B-5D8E-4C5B-8365-5EE6C03C835D}"/>
    <dgm:cxn modelId="{1B525778-8D03-4AB2-8D16-22C2C75E53D6}" type="presOf" srcId="{13CDDB99-657A-41E1-9186-9BC07FB26DA4}" destId="{0B5DB596-76EF-447F-AE86-27D2EB972F4F}" srcOrd="0" destOrd="0" presId="urn:microsoft.com/office/officeart/2005/8/layout/default"/>
    <dgm:cxn modelId="{138733D4-59F4-4C60-9D5F-76B830DB3303}" type="presOf" srcId="{29E6CDA7-4981-454D-87B9-C7AF7C6CDCCB}" destId="{A21B7BBD-2CB0-412A-9D2E-B16755C57817}" srcOrd="0" destOrd="0" presId="urn:microsoft.com/office/officeart/2005/8/layout/default"/>
    <dgm:cxn modelId="{9DD56AD4-34E7-41F3-BF31-6EBD6B2B9608}" srcId="{B531CD86-04C4-4785-8961-07BFB17176F5}" destId="{2012402C-6B5A-43C3-86C7-01E065C700D3}" srcOrd="2" destOrd="0" parTransId="{E73E3098-1895-4AEE-A4C6-FFF783B6A5C4}" sibTransId="{3895F33A-02FA-4D38-8199-83BB56421DF4}"/>
    <dgm:cxn modelId="{DB37C674-0707-407A-923D-341E253626A9}" type="presParOf" srcId="{D248EED9-AECD-405B-B650-714762036BCD}" destId="{A21B7BBD-2CB0-412A-9D2E-B16755C57817}" srcOrd="0" destOrd="0" presId="urn:microsoft.com/office/officeart/2005/8/layout/default"/>
    <dgm:cxn modelId="{48488C90-A0F0-4E79-AA9C-B6CA28080617}" type="presParOf" srcId="{D248EED9-AECD-405B-B650-714762036BCD}" destId="{39333958-3F72-426A-9DEB-1D41D707A393}" srcOrd="1" destOrd="0" presId="urn:microsoft.com/office/officeart/2005/8/layout/default"/>
    <dgm:cxn modelId="{1354DF43-6935-4771-80BD-47B56A74D6FF}" type="presParOf" srcId="{D248EED9-AECD-405B-B650-714762036BCD}" destId="{4A756B5D-1B40-4B3E-8158-ECCCDB314C16}" srcOrd="2" destOrd="0" presId="urn:microsoft.com/office/officeart/2005/8/layout/default"/>
    <dgm:cxn modelId="{8BDB78AC-5591-428B-9C9C-D596567370C2}" type="presParOf" srcId="{D248EED9-AECD-405B-B650-714762036BCD}" destId="{8393E640-BA46-4FAF-9B74-E947C70D0C99}" srcOrd="3" destOrd="0" presId="urn:microsoft.com/office/officeart/2005/8/layout/default"/>
    <dgm:cxn modelId="{793682AF-AD79-4FFF-8724-638016CF5B55}" type="presParOf" srcId="{D248EED9-AECD-405B-B650-714762036BCD}" destId="{88DDB8F6-8FED-4AFD-AD43-641978130D00}" srcOrd="4" destOrd="0" presId="urn:microsoft.com/office/officeart/2005/8/layout/default"/>
    <dgm:cxn modelId="{3B71DE45-C44D-401C-BA93-CCB21A7E8930}" type="presParOf" srcId="{D248EED9-AECD-405B-B650-714762036BCD}" destId="{98969C7F-C067-402A-AFE9-5FA7B1F99405}" srcOrd="5" destOrd="0" presId="urn:microsoft.com/office/officeart/2005/8/layout/default"/>
    <dgm:cxn modelId="{11565448-EF60-4913-B3AB-BB885131613C}" type="presParOf" srcId="{D248EED9-AECD-405B-B650-714762036BCD}" destId="{AD8DA8E8-929A-4EFA-9A27-2D0D7C569AD5}" srcOrd="6" destOrd="0" presId="urn:microsoft.com/office/officeart/2005/8/layout/default"/>
    <dgm:cxn modelId="{5D3BBEA0-728A-40FC-A013-8AF8497D980C}" type="presParOf" srcId="{D248EED9-AECD-405B-B650-714762036BCD}" destId="{763F8D21-2283-4E73-A0BF-F86879939D40}" srcOrd="7" destOrd="0" presId="urn:microsoft.com/office/officeart/2005/8/layout/default"/>
    <dgm:cxn modelId="{9DE578C3-A1C3-48ED-ABD1-A12316A8D865}" type="presParOf" srcId="{D248EED9-AECD-405B-B650-714762036BCD}" destId="{0B5DB596-76EF-447F-AE86-27D2EB972F4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33C71-A52C-4257-ADBE-B9ECBEF91D3D}">
      <dsp:nvSpPr>
        <dsp:cNvPr id="0" name=""/>
        <dsp:cNvSpPr/>
      </dsp:nvSpPr>
      <dsp:spPr>
        <a:xfrm>
          <a:off x="467143" y="333876"/>
          <a:ext cx="3494229" cy="3494229"/>
        </a:xfrm>
        <a:prstGeom prst="pie">
          <a:avLst>
            <a:gd name="adj1" fmla="val 16200000"/>
            <a:gd name="adj2" fmla="val 2052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dirty="0"/>
            <a:t>Los ingresos están disminuyendo, mientras el gasto se mantiene o aumenta</a:t>
          </a:r>
          <a:endParaRPr lang="en-US" sz="1100" kern="1200" dirty="0"/>
        </a:p>
      </dsp:txBody>
      <dsp:txXfrm>
        <a:off x="2258351" y="855931"/>
        <a:ext cx="1185542" cy="811160"/>
      </dsp:txXfrm>
    </dsp:sp>
    <dsp:sp modelId="{AC1672C1-9E4F-44EE-807B-8611AE34DAFC}">
      <dsp:nvSpPr>
        <dsp:cNvPr id="0" name=""/>
        <dsp:cNvSpPr/>
      </dsp:nvSpPr>
      <dsp:spPr>
        <a:xfrm>
          <a:off x="415987" y="417019"/>
          <a:ext cx="3494229" cy="3494229"/>
        </a:xfrm>
        <a:prstGeom prst="pie">
          <a:avLst>
            <a:gd name="adj1" fmla="val 20520000"/>
            <a:gd name="adj2" fmla="val 32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a:t>Las necesidades que causan gasto crecen más rápidamente que los ingresos</a:t>
          </a:r>
          <a:endParaRPr lang="en-US" sz="1100" kern="1200"/>
        </a:p>
      </dsp:txBody>
      <dsp:txXfrm>
        <a:off x="2699716" y="1997742"/>
        <a:ext cx="1039949" cy="877717"/>
      </dsp:txXfrm>
    </dsp:sp>
    <dsp:sp modelId="{FCCD9281-4A51-4266-8CCC-92B6BF7F3C55}">
      <dsp:nvSpPr>
        <dsp:cNvPr id="0" name=""/>
        <dsp:cNvSpPr/>
      </dsp:nvSpPr>
      <dsp:spPr>
        <a:xfrm>
          <a:off x="431886" y="417019"/>
          <a:ext cx="3494229" cy="3494229"/>
        </a:xfrm>
        <a:prstGeom prst="pie">
          <a:avLst>
            <a:gd name="adj1" fmla="val 3240000"/>
            <a:gd name="adj2" fmla="val 756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a:t>Los precios que se pagan son altos o están aumentando</a:t>
          </a:r>
          <a:endParaRPr lang="en-US" sz="1100" kern="1200"/>
        </a:p>
      </dsp:txBody>
      <dsp:txXfrm>
        <a:off x="1555031" y="3037691"/>
        <a:ext cx="1247939" cy="748763"/>
      </dsp:txXfrm>
    </dsp:sp>
    <dsp:sp modelId="{80C53071-9D11-4A49-99A4-C154635DBD8D}">
      <dsp:nvSpPr>
        <dsp:cNvPr id="0" name=""/>
        <dsp:cNvSpPr/>
      </dsp:nvSpPr>
      <dsp:spPr>
        <a:xfrm>
          <a:off x="401381" y="417019"/>
          <a:ext cx="3494229" cy="3494229"/>
        </a:xfrm>
        <a:prstGeom prst="pie">
          <a:avLst>
            <a:gd name="adj1" fmla="val 7560000"/>
            <a:gd name="adj2" fmla="val 1188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a:t>El gasto realizado no logra los efectos e impactos deseados</a:t>
          </a:r>
          <a:endParaRPr lang="en-US" sz="1100" kern="1200"/>
        </a:p>
      </dsp:txBody>
      <dsp:txXfrm>
        <a:off x="567773" y="1997742"/>
        <a:ext cx="1039949" cy="877717"/>
      </dsp:txXfrm>
    </dsp:sp>
    <dsp:sp modelId="{154CA992-D20C-4B98-81B5-CB9E47D92EFF}">
      <dsp:nvSpPr>
        <dsp:cNvPr id="0" name=""/>
        <dsp:cNvSpPr/>
      </dsp:nvSpPr>
      <dsp:spPr>
        <a:xfrm>
          <a:off x="415987" y="417019"/>
          <a:ext cx="3494229" cy="3494229"/>
        </a:xfrm>
        <a:prstGeom prst="pie">
          <a:avLst>
            <a:gd name="adj1" fmla="val 1188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a:t>Los gastos se atienden con donaciones y préstamos</a:t>
          </a:r>
          <a:endParaRPr lang="en-US" sz="1100" kern="1200"/>
        </a:p>
      </dsp:txBody>
      <dsp:txXfrm>
        <a:off x="925562" y="949473"/>
        <a:ext cx="1185542" cy="811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B7BBD-2CB0-412A-9D2E-B16755C57817}">
      <dsp:nvSpPr>
        <dsp:cNvPr id="0" name=""/>
        <dsp:cNvSpPr/>
      </dsp:nvSpPr>
      <dsp:spPr>
        <a:xfrm>
          <a:off x="1002659" y="0"/>
          <a:ext cx="1986131" cy="1191679"/>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kern="1200" dirty="0"/>
            <a:t>La brecha financiera ingreso-gasto se tiende a cerrar</a:t>
          </a:r>
          <a:endParaRPr lang="en-US" sz="1800" kern="1200" dirty="0"/>
        </a:p>
      </dsp:txBody>
      <dsp:txXfrm>
        <a:off x="1002659" y="0"/>
        <a:ext cx="1986131" cy="1191679"/>
      </dsp:txXfrm>
    </dsp:sp>
    <dsp:sp modelId="{4A756B5D-1B40-4B3E-8158-ECCCDB314C16}">
      <dsp:nvSpPr>
        <dsp:cNvPr id="0" name=""/>
        <dsp:cNvSpPr/>
      </dsp:nvSpPr>
      <dsp:spPr>
        <a:xfrm>
          <a:off x="3187404" y="35"/>
          <a:ext cx="1986131" cy="1191679"/>
        </a:xfrm>
        <a:prstGeom prst="rect">
          <a:avLst/>
        </a:prstGeom>
        <a:solidFill>
          <a:schemeClr val="accent1">
            <a:shade val="50000"/>
            <a:hueOff val="305403"/>
            <a:satOff val="-35947"/>
            <a:lumOff val="230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kern="1200"/>
            <a:t>Las necesidades que causan gasto hacen meseta o se reducen</a:t>
          </a:r>
          <a:endParaRPr lang="en-US" sz="1800" kern="1200" dirty="0"/>
        </a:p>
      </dsp:txBody>
      <dsp:txXfrm>
        <a:off x="3187404" y="35"/>
        <a:ext cx="1986131" cy="1191679"/>
      </dsp:txXfrm>
    </dsp:sp>
    <dsp:sp modelId="{88DDB8F6-8FED-4AFD-AD43-641978130D00}">
      <dsp:nvSpPr>
        <dsp:cNvPr id="0" name=""/>
        <dsp:cNvSpPr/>
      </dsp:nvSpPr>
      <dsp:spPr>
        <a:xfrm>
          <a:off x="5372149" y="35"/>
          <a:ext cx="1986131" cy="1191679"/>
        </a:xfrm>
        <a:prstGeom prst="rect">
          <a:avLst/>
        </a:prstGeom>
        <a:solidFill>
          <a:schemeClr val="accent1">
            <a:shade val="50000"/>
            <a:hueOff val="610805"/>
            <a:satOff val="-71894"/>
            <a:lumOff val="461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kern="1200"/>
            <a:t>Los costos tienden a disminuir: tanto precios como la gestión</a:t>
          </a:r>
          <a:endParaRPr lang="en-US" sz="1800" kern="1200"/>
        </a:p>
      </dsp:txBody>
      <dsp:txXfrm>
        <a:off x="5372149" y="35"/>
        <a:ext cx="1986131" cy="1191679"/>
      </dsp:txXfrm>
    </dsp:sp>
    <dsp:sp modelId="{AD8DA8E8-929A-4EFA-9A27-2D0D7C569AD5}">
      <dsp:nvSpPr>
        <dsp:cNvPr id="0" name=""/>
        <dsp:cNvSpPr/>
      </dsp:nvSpPr>
      <dsp:spPr>
        <a:xfrm>
          <a:off x="2095032" y="1390327"/>
          <a:ext cx="1986131" cy="1191679"/>
        </a:xfrm>
        <a:prstGeom prst="rect">
          <a:avLst/>
        </a:prstGeom>
        <a:solidFill>
          <a:schemeClr val="accent1">
            <a:shade val="50000"/>
            <a:hueOff val="610805"/>
            <a:satOff val="-71894"/>
            <a:lumOff val="461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kern="1200"/>
            <a:t>El gasto causado produce valor, es efectivo, logra resultados</a:t>
          </a:r>
          <a:endParaRPr lang="en-US" sz="1800" kern="1200"/>
        </a:p>
      </dsp:txBody>
      <dsp:txXfrm>
        <a:off x="2095032" y="1390327"/>
        <a:ext cx="1986131" cy="1191679"/>
      </dsp:txXfrm>
    </dsp:sp>
    <dsp:sp modelId="{0B5DB596-76EF-447F-AE86-27D2EB972F4F}">
      <dsp:nvSpPr>
        <dsp:cNvPr id="0" name=""/>
        <dsp:cNvSpPr/>
      </dsp:nvSpPr>
      <dsp:spPr>
        <a:xfrm>
          <a:off x="4279777" y="1390327"/>
          <a:ext cx="1986131" cy="1191679"/>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kern="1200" dirty="0"/>
            <a:t>Los gastos se atienden con ingresos propios = autosuficiencia</a:t>
          </a:r>
          <a:endParaRPr lang="en-US" sz="1800" kern="1200" dirty="0"/>
        </a:p>
      </dsp:txBody>
      <dsp:txXfrm>
        <a:off x="4279777" y="1390327"/>
        <a:ext cx="1986131" cy="119167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6/8/2023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‹Nº›</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6/8/2023</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‹Nº›</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3446736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12</a:t>
            </a:fld>
            <a:endParaRPr lang="es-ES" dirty="0"/>
          </a:p>
        </p:txBody>
      </p:sp>
    </p:spTree>
    <p:extLst>
      <p:ext uri="{BB962C8B-B14F-4D97-AF65-F5344CB8AC3E}">
        <p14:creationId xmlns:p14="http://schemas.microsoft.com/office/powerpoint/2010/main" val="1001740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13</a:t>
            </a:fld>
            <a:endParaRPr lang="es-ES" dirty="0"/>
          </a:p>
        </p:txBody>
      </p:sp>
    </p:spTree>
    <p:extLst>
      <p:ext uri="{BB962C8B-B14F-4D97-AF65-F5344CB8AC3E}">
        <p14:creationId xmlns:p14="http://schemas.microsoft.com/office/powerpoint/2010/main" val="1630235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14</a:t>
            </a:fld>
            <a:endParaRPr lang="es-ES" dirty="0"/>
          </a:p>
        </p:txBody>
      </p:sp>
    </p:spTree>
    <p:extLst>
      <p:ext uri="{BB962C8B-B14F-4D97-AF65-F5344CB8AC3E}">
        <p14:creationId xmlns:p14="http://schemas.microsoft.com/office/powerpoint/2010/main" val="3669211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15</a:t>
            </a:fld>
            <a:endParaRPr lang="es-ES" dirty="0"/>
          </a:p>
        </p:txBody>
      </p:sp>
    </p:spTree>
    <p:extLst>
      <p:ext uri="{BB962C8B-B14F-4D97-AF65-F5344CB8AC3E}">
        <p14:creationId xmlns:p14="http://schemas.microsoft.com/office/powerpoint/2010/main" val="3558978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587E923-7CE5-48F3-82BA-AE4239043D39}" type="slidenum">
              <a:rPr lang="es-ES" smtClean="0"/>
              <a:t>16</a:t>
            </a:fld>
            <a:endParaRPr lang="es-ES" dirty="0"/>
          </a:p>
        </p:txBody>
      </p:sp>
    </p:spTree>
    <p:extLst>
      <p:ext uri="{BB962C8B-B14F-4D97-AF65-F5344CB8AC3E}">
        <p14:creationId xmlns:p14="http://schemas.microsoft.com/office/powerpoint/2010/main" val="182047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587E923-7CE5-48F3-82BA-AE4239043D39}" type="slidenum">
              <a:rPr lang="es-ES" smtClean="0"/>
              <a:t>17</a:t>
            </a:fld>
            <a:endParaRPr lang="es-ES" dirty="0"/>
          </a:p>
        </p:txBody>
      </p:sp>
    </p:spTree>
    <p:extLst>
      <p:ext uri="{BB962C8B-B14F-4D97-AF65-F5344CB8AC3E}">
        <p14:creationId xmlns:p14="http://schemas.microsoft.com/office/powerpoint/2010/main" val="315001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18</a:t>
            </a:fld>
            <a:endParaRPr lang="es-ES" dirty="0"/>
          </a:p>
        </p:txBody>
      </p:sp>
    </p:spTree>
    <p:extLst>
      <p:ext uri="{BB962C8B-B14F-4D97-AF65-F5344CB8AC3E}">
        <p14:creationId xmlns:p14="http://schemas.microsoft.com/office/powerpoint/2010/main" val="1328693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19</a:t>
            </a:fld>
            <a:endParaRPr lang="es-ES" dirty="0"/>
          </a:p>
        </p:txBody>
      </p:sp>
    </p:spTree>
    <p:extLst>
      <p:ext uri="{BB962C8B-B14F-4D97-AF65-F5344CB8AC3E}">
        <p14:creationId xmlns:p14="http://schemas.microsoft.com/office/powerpoint/2010/main" val="907757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824A558B-E4E9-A94A-B9C1-029E46A76ABA}" type="slidenum">
              <a:rPr lang="en-US" smtClean="0"/>
              <a:t>21</a:t>
            </a:fld>
            <a:endParaRPr lang="en-US" dirty="0"/>
          </a:p>
        </p:txBody>
      </p:sp>
    </p:spTree>
    <p:extLst>
      <p:ext uri="{BB962C8B-B14F-4D97-AF65-F5344CB8AC3E}">
        <p14:creationId xmlns:p14="http://schemas.microsoft.com/office/powerpoint/2010/main" val="666843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22</a:t>
            </a:fld>
            <a:endParaRPr lang="es-ES" dirty="0"/>
          </a:p>
        </p:txBody>
      </p:sp>
    </p:spTree>
    <p:extLst>
      <p:ext uri="{BB962C8B-B14F-4D97-AF65-F5344CB8AC3E}">
        <p14:creationId xmlns:p14="http://schemas.microsoft.com/office/powerpoint/2010/main" val="367112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4</a:t>
            </a:fld>
            <a:endParaRPr lang="es-ES" dirty="0"/>
          </a:p>
        </p:txBody>
      </p:sp>
    </p:spTree>
    <p:extLst>
      <p:ext uri="{BB962C8B-B14F-4D97-AF65-F5344CB8AC3E}">
        <p14:creationId xmlns:p14="http://schemas.microsoft.com/office/powerpoint/2010/main" val="1117243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23</a:t>
            </a:fld>
            <a:endParaRPr lang="es-ES" dirty="0"/>
          </a:p>
        </p:txBody>
      </p:sp>
    </p:spTree>
    <p:extLst>
      <p:ext uri="{BB962C8B-B14F-4D97-AF65-F5344CB8AC3E}">
        <p14:creationId xmlns:p14="http://schemas.microsoft.com/office/powerpoint/2010/main" val="4039734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24</a:t>
            </a:fld>
            <a:endParaRPr lang="es-ES" dirty="0"/>
          </a:p>
        </p:txBody>
      </p:sp>
    </p:spTree>
    <p:extLst>
      <p:ext uri="{BB962C8B-B14F-4D97-AF65-F5344CB8AC3E}">
        <p14:creationId xmlns:p14="http://schemas.microsoft.com/office/powerpoint/2010/main" val="3339051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s-MX" sz="1800" b="1" kern="100" dirty="0">
                <a:effectLst/>
                <a:latin typeface="Calibri" panose="020F0502020204030204" pitchFamily="34" charset="0"/>
                <a:ea typeface="Calibri" panose="020F0502020204030204" pitchFamily="34" charset="0"/>
                <a:cs typeface="Times New Roman" panose="02020603050405020304" pitchFamily="18" charset="0"/>
              </a:rPr>
              <a:t>Efecto TLD fue puntual en 2020 y 2021, no se observa que sea un efecto que se pueda mantener en el tiempo…</a:t>
            </a:r>
          </a:p>
        </p:txBody>
      </p:sp>
      <p:sp>
        <p:nvSpPr>
          <p:cNvPr id="4" name="Marcador de número de diapositiva 3"/>
          <p:cNvSpPr>
            <a:spLocks noGrp="1"/>
          </p:cNvSpPr>
          <p:nvPr>
            <p:ph type="sldNum" sz="quarter" idx="5"/>
          </p:nvPr>
        </p:nvSpPr>
        <p:spPr/>
        <p:txBody>
          <a:bodyPr/>
          <a:lstStyle/>
          <a:p>
            <a:fld id="{824A558B-E4E9-A94A-B9C1-029E46A76ABA}" type="slidenum">
              <a:rPr lang="en-US" smtClean="0"/>
              <a:t>25</a:t>
            </a:fld>
            <a:endParaRPr lang="en-US" dirty="0"/>
          </a:p>
        </p:txBody>
      </p:sp>
    </p:spTree>
    <p:extLst>
      <p:ext uri="{BB962C8B-B14F-4D97-AF65-F5344CB8AC3E}">
        <p14:creationId xmlns:p14="http://schemas.microsoft.com/office/powerpoint/2010/main" val="323385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5</a:t>
            </a:fld>
            <a:endParaRPr lang="es-ES" dirty="0"/>
          </a:p>
        </p:txBody>
      </p:sp>
    </p:spTree>
    <p:extLst>
      <p:ext uri="{BB962C8B-B14F-4D97-AF65-F5344CB8AC3E}">
        <p14:creationId xmlns:p14="http://schemas.microsoft.com/office/powerpoint/2010/main" val="362918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6</a:t>
            </a:fld>
            <a:endParaRPr lang="es-ES" dirty="0"/>
          </a:p>
        </p:txBody>
      </p:sp>
    </p:spTree>
    <p:extLst>
      <p:ext uri="{BB962C8B-B14F-4D97-AF65-F5344CB8AC3E}">
        <p14:creationId xmlns:p14="http://schemas.microsoft.com/office/powerpoint/2010/main" val="345406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7</a:t>
            </a:fld>
            <a:endParaRPr lang="es-ES" dirty="0"/>
          </a:p>
        </p:txBody>
      </p:sp>
    </p:spTree>
    <p:extLst>
      <p:ext uri="{BB962C8B-B14F-4D97-AF65-F5344CB8AC3E}">
        <p14:creationId xmlns:p14="http://schemas.microsoft.com/office/powerpoint/2010/main" val="86722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8</a:t>
            </a:fld>
            <a:endParaRPr lang="es-ES" dirty="0"/>
          </a:p>
        </p:txBody>
      </p:sp>
    </p:spTree>
    <p:extLst>
      <p:ext uri="{BB962C8B-B14F-4D97-AF65-F5344CB8AC3E}">
        <p14:creationId xmlns:p14="http://schemas.microsoft.com/office/powerpoint/2010/main" val="232625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295915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10</a:t>
            </a:fld>
            <a:endParaRPr lang="es-ES" dirty="0"/>
          </a:p>
        </p:txBody>
      </p:sp>
    </p:spTree>
    <p:extLst>
      <p:ext uri="{BB962C8B-B14F-4D97-AF65-F5344CB8AC3E}">
        <p14:creationId xmlns:p14="http://schemas.microsoft.com/office/powerpoint/2010/main" val="76794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11</a:t>
            </a:fld>
            <a:endParaRPr lang="es-ES" dirty="0"/>
          </a:p>
        </p:txBody>
      </p:sp>
    </p:spTree>
    <p:extLst>
      <p:ext uri="{BB962C8B-B14F-4D97-AF65-F5344CB8AC3E}">
        <p14:creationId xmlns:p14="http://schemas.microsoft.com/office/powerpoint/2010/main" val="1968576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6/8/2023</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530" y="358197"/>
            <a:ext cx="711357" cy="716845"/>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36776" y="468776"/>
            <a:ext cx="1234505" cy="397027"/>
          </a:xfrm>
          <a:prstGeom prst="rect">
            <a:avLst/>
          </a:prstGeom>
        </p:spPr>
      </p:pic>
      <p:pic>
        <p:nvPicPr>
          <p:cNvPr id="6" name="Imagen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4170" y="358197"/>
            <a:ext cx="1206358" cy="560095"/>
          </a:xfrm>
          <a:prstGeom prst="rect">
            <a:avLst/>
          </a:prstGeom>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6/8/2023</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6/8/2023</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6/8/2023</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6/8/2023</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6/8/2023</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6/8/2023</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6/8/2023</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6/8/2023</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98" y="4361619"/>
            <a:ext cx="570914" cy="575319"/>
          </a:xfrm>
          <a:prstGeom prst="rect">
            <a:avLst/>
          </a:prstGeom>
        </p:spPr>
      </p:pic>
      <p:pic>
        <p:nvPicPr>
          <p:cNvPr id="11" name="Imagen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5223" y="4443808"/>
            <a:ext cx="990777" cy="318642"/>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55198" y="4395123"/>
            <a:ext cx="968188" cy="449516"/>
          </a:xfrm>
          <a:prstGeom prst="rect">
            <a:avLst/>
          </a:prstGeom>
        </p:spPr>
      </p:pic>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6/8/2023</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258" y="569937"/>
            <a:ext cx="570914" cy="575319"/>
          </a:xfrm>
          <a:prstGeom prst="rect">
            <a:avLst/>
          </a:prstGeom>
        </p:spPr>
      </p:pic>
      <p:pic>
        <p:nvPicPr>
          <p:cNvPr id="15" name="Imagen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9883" y="652126"/>
            <a:ext cx="990777" cy="318642"/>
          </a:xfrm>
          <a:prstGeom prst="rect">
            <a:avLst/>
          </a:prstGeom>
        </p:spPr>
      </p:pic>
      <p:pic>
        <p:nvPicPr>
          <p:cNvPr id="16" name="Imagen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9858" y="603441"/>
            <a:ext cx="968188" cy="449516"/>
          </a:xfrm>
          <a:prstGeom prst="rect">
            <a:avLst/>
          </a:prstGeom>
        </p:spPr>
      </p:pic>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6/8/2023</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‹Nº›</a:t>
            </a:fld>
            <a:endParaRPr lang="en-US"/>
          </a:p>
        </p:txBody>
      </p:sp>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598" y="4361619"/>
            <a:ext cx="570914" cy="575319"/>
          </a:xfrm>
          <a:prstGeom prst="rect">
            <a:avLst/>
          </a:prstGeom>
        </p:spPr>
      </p:pic>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223" y="4443808"/>
            <a:ext cx="990777" cy="318642"/>
          </a:xfrm>
          <a:prstGeom prst="rect">
            <a:avLst/>
          </a:prstGeom>
        </p:spPr>
      </p:pic>
      <p:pic>
        <p:nvPicPr>
          <p:cNvPr id="11" name="Imagen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5198" y="4395123"/>
            <a:ext cx="968188" cy="449516"/>
          </a:xfrm>
          <a:prstGeom prst="rect">
            <a:avLst/>
          </a:prstGeom>
        </p:spPr>
      </p:pic>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6/8/2023</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8" name="Imagen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598" y="526816"/>
            <a:ext cx="570914" cy="575319"/>
          </a:xfrm>
          <a:prstGeom prst="rect">
            <a:avLst/>
          </a:prstGeom>
        </p:spPr>
      </p:pic>
      <p:pic>
        <p:nvPicPr>
          <p:cNvPr id="19" name="Imagen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223" y="609005"/>
            <a:ext cx="990777" cy="318642"/>
          </a:xfrm>
          <a:prstGeom prst="rect">
            <a:avLst/>
          </a:prstGeom>
        </p:spPr>
      </p:pic>
      <p:pic>
        <p:nvPicPr>
          <p:cNvPr id="20" name="Imagen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5198" y="560320"/>
            <a:ext cx="968188" cy="449516"/>
          </a:xfrm>
          <a:prstGeom prst="rect">
            <a:avLst/>
          </a:prstGeom>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6/8/2023</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6/8/2023</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6/8/2023</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6/8/2023</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6/8/2023</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6/8/2023</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6/8/2023</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6/8/2023</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6/8/2023</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6/8/2023</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6/8/2023</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‹Nº›</a:t>
            </a:fld>
            <a:endParaRPr lang="en-US"/>
          </a:p>
        </p:txBody>
      </p:sp>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598" y="4361619"/>
            <a:ext cx="570914" cy="575319"/>
          </a:xfrm>
          <a:prstGeom prst="rect">
            <a:avLst/>
          </a:prstGeom>
        </p:spPr>
      </p:pic>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223" y="4443808"/>
            <a:ext cx="990777" cy="318642"/>
          </a:xfrm>
          <a:prstGeom prst="rect">
            <a:avLst/>
          </a:prstGeom>
        </p:spPr>
      </p:pic>
      <p:pic>
        <p:nvPicPr>
          <p:cNvPr id="11" name="Imagen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5198" y="4395123"/>
            <a:ext cx="968188" cy="449516"/>
          </a:xfrm>
          <a:prstGeom prst="rect">
            <a:avLst/>
          </a:prstGeom>
        </p:spPr>
      </p:pic>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6/8/2023</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6/8/2023</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78561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87438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9054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6/8/2023</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6/8/2023</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6/8/2023</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6/8/2023</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6/8/2023</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6/8/2023</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6/8/2023</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9" r:id="rId32"/>
    <p:sldLayoutId id="2147483760" r:id="rId33"/>
    <p:sldLayoutId id="2147483761" r:id="rId34"/>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etab.salud.gob.sv/publico/sala/673/c0428d3a8fee633beff1f8803461bdf6" TargetMode="External"/><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chart" Target="../charts/chart10.xml"/><Relationship Id="rId4" Type="http://schemas.openxmlformats.org/officeDocument/2006/relationships/chart" Target="../charts/chart8.xml"/><Relationship Id="rId9" Type="http://schemas.openxmlformats.org/officeDocument/2006/relationships/chart" Target="../charts/char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pl/beczka-pojemnika-drewniane-148518/" TargetMode="External"/><Relationship Id="rId2" Type="http://schemas.openxmlformats.org/officeDocument/2006/relationships/image" Target="../media/image12.png"/><Relationship Id="rId1" Type="http://schemas.openxmlformats.org/officeDocument/2006/relationships/slideLayout" Target="../slideLayouts/slideLayout3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34.xml"/><Relationship Id="rId5" Type="http://schemas.openxmlformats.org/officeDocument/2006/relationships/chart" Target="../charts/chart14.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16.svg"/><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chart" Target="../charts/chart17.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image" Target="../media/image18.sv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chart" Target="../charts/chart20.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ctrTitle"/>
          </p:nvPr>
        </p:nvSpPr>
        <p:spPr>
          <a:xfrm>
            <a:off x="601720" y="2693937"/>
            <a:ext cx="7668520" cy="1281443"/>
          </a:xfrm>
        </p:spPr>
        <p:txBody>
          <a:bodyPr>
            <a:noAutofit/>
          </a:bodyPr>
          <a:lstStyle/>
          <a:p>
            <a:r>
              <a:rPr lang="es-MX" sz="2800" b="1" dirty="0">
                <a:solidFill>
                  <a:schemeClr val="accent1">
                    <a:lumMod val="50000"/>
                  </a:schemeClr>
                </a:solidFill>
              </a:rPr>
              <a:t>Análisis económico de la epidemiologia y la orientación del gasto de la respuesta nacional al VIH 2022</a:t>
            </a:r>
            <a:endParaRPr lang="en-US" sz="2800" b="1" dirty="0">
              <a:solidFill>
                <a:schemeClr val="accent1">
                  <a:lumMod val="50000"/>
                </a:schemeClr>
              </a:solidFill>
            </a:endParaRPr>
          </a:p>
        </p:txBody>
      </p:sp>
      <p:sp>
        <p:nvSpPr>
          <p:cNvPr id="13" name="Subtitle 12"/>
          <p:cNvSpPr>
            <a:spLocks noGrp="1"/>
          </p:cNvSpPr>
          <p:nvPr>
            <p:ph type="subTitle" idx="1"/>
          </p:nvPr>
        </p:nvSpPr>
        <p:spPr>
          <a:xfrm>
            <a:off x="601720" y="4118285"/>
            <a:ext cx="6351530" cy="257189"/>
          </a:xfrm>
        </p:spPr>
        <p:txBody>
          <a:bodyPr>
            <a:noAutofit/>
          </a:bodyPr>
          <a:lstStyle/>
          <a:p>
            <a:r>
              <a:rPr lang="es-SV" sz="1050" dirty="0">
                <a:solidFill>
                  <a:schemeClr val="accent1">
                    <a:lumMod val="50000"/>
                  </a:schemeClr>
                </a:solidFill>
              </a:rPr>
              <a:t>Fortalecimiento</a:t>
            </a:r>
            <a:r>
              <a:rPr lang="en-US" sz="1050" dirty="0">
                <a:solidFill>
                  <a:schemeClr val="accent1">
                    <a:lumMod val="50000"/>
                  </a:schemeClr>
                </a:solidFill>
              </a:rPr>
              <a:t> de </a:t>
            </a:r>
            <a:r>
              <a:rPr lang="es-SV" sz="1050" dirty="0">
                <a:solidFill>
                  <a:schemeClr val="accent1">
                    <a:lumMod val="50000"/>
                  </a:schemeClr>
                </a:solidFill>
              </a:rPr>
              <a:t>capacidades sobre análisis secundarias para orientar la toma de decisiones sobre el VIH/sida.</a:t>
            </a:r>
          </a:p>
        </p:txBody>
      </p:sp>
      <p:pic>
        <p:nvPicPr>
          <p:cNvPr id="6" name="image1.png" descr="Imagen que contiene alimentos, dibujo&#10;&#10;Descripción generada automáticamente">
            <a:extLst>
              <a:ext uri="{FF2B5EF4-FFF2-40B4-BE49-F238E27FC236}">
                <a16:creationId xmlns:a16="http://schemas.microsoft.com/office/drawing/2014/main" id="{25851FEB-480C-4B97-BDD8-DD4BAFECC1A8}"/>
              </a:ext>
            </a:extLst>
          </p:cNvPr>
          <p:cNvPicPr/>
          <p:nvPr/>
        </p:nvPicPr>
        <p:blipFill>
          <a:blip r:embed="rId2"/>
          <a:srcRect/>
          <a:stretch>
            <a:fillRect/>
          </a:stretch>
        </p:blipFill>
        <p:spPr>
          <a:xfrm>
            <a:off x="1288800" y="310982"/>
            <a:ext cx="4390758" cy="802600"/>
          </a:xfrm>
          <a:prstGeom prst="rect">
            <a:avLst/>
          </a:prstGeom>
          <a:ln/>
        </p:spPr>
      </p:pic>
      <p:sp>
        <p:nvSpPr>
          <p:cNvPr id="10" name="Title 11"/>
          <p:cNvSpPr txBox="1">
            <a:spLocks/>
          </p:cNvSpPr>
          <p:nvPr/>
        </p:nvSpPr>
        <p:spPr>
          <a:xfrm>
            <a:off x="601720" y="2301889"/>
            <a:ext cx="6835400" cy="340793"/>
          </a:xfrm>
          <a:prstGeom prst="rect">
            <a:avLst/>
          </a:prstGeom>
          <a:effectLst/>
        </p:spPr>
        <p:txBody>
          <a:bodyPr vert="horz" lIns="91440" tIns="45720" rIns="91440" bIns="45720" rtlCol="0" anchor="b" anchorCtr="0">
            <a:noAutofit/>
          </a:bodyPr>
          <a:lstStyle>
            <a:lvl1pPr algn="l" defTabSz="457200" rtl="0" eaLnBrk="1" latinLnBrk="0" hangingPunct="1">
              <a:spcBef>
                <a:spcPct val="0"/>
              </a:spcBef>
              <a:buNone/>
              <a:defRPr sz="2400" b="0" i="0" kern="1200">
                <a:solidFill>
                  <a:schemeClr val="bg1"/>
                </a:solidFill>
                <a:latin typeface="Gill Sans MT"/>
                <a:ea typeface="+mj-ea"/>
                <a:cs typeface="Gill Sans MT"/>
              </a:defRPr>
            </a:lvl1pPr>
          </a:lstStyle>
          <a:p>
            <a:r>
              <a:rPr lang="es-MX" sz="1400" dirty="0">
                <a:solidFill>
                  <a:schemeClr val="accent1">
                    <a:lumMod val="50000"/>
                  </a:schemeClr>
                </a:solidFill>
              </a:rPr>
              <a:t>Reunión del comité de monitoreo</a:t>
            </a:r>
            <a:endParaRPr lang="en-US" sz="1400" dirty="0">
              <a:solidFill>
                <a:schemeClr val="accent1">
                  <a:lumMod val="50000"/>
                </a:schemeClr>
              </a:solidFill>
            </a:endParaRPr>
          </a:p>
        </p:txBody>
      </p:sp>
      <p:sp>
        <p:nvSpPr>
          <p:cNvPr id="2" name="Rectángulo 1"/>
          <p:cNvSpPr/>
          <p:nvPr/>
        </p:nvSpPr>
        <p:spPr>
          <a:xfrm>
            <a:off x="601720" y="4477982"/>
            <a:ext cx="2261068" cy="369332"/>
          </a:xfrm>
          <a:prstGeom prst="rect">
            <a:avLst/>
          </a:prstGeom>
        </p:spPr>
        <p:txBody>
          <a:bodyPr wrap="none">
            <a:spAutoFit/>
          </a:bodyPr>
          <a:lstStyle/>
          <a:p>
            <a:r>
              <a:rPr lang="es-419" dirty="0">
                <a:solidFill>
                  <a:schemeClr val="accent1">
                    <a:lumMod val="50000"/>
                  </a:schemeClr>
                </a:solidFill>
              </a:rPr>
              <a:t>El Salvador, Junio 2022</a:t>
            </a:r>
          </a:p>
        </p:txBody>
      </p:sp>
      <p:sp>
        <p:nvSpPr>
          <p:cNvPr id="5" name="Title 11">
            <a:extLst>
              <a:ext uri="{FF2B5EF4-FFF2-40B4-BE49-F238E27FC236}">
                <a16:creationId xmlns:a16="http://schemas.microsoft.com/office/drawing/2014/main" id="{A1F70FAA-6A85-A077-DA49-8E4DFA052536}"/>
              </a:ext>
            </a:extLst>
          </p:cNvPr>
          <p:cNvSpPr txBox="1">
            <a:spLocks/>
          </p:cNvSpPr>
          <p:nvPr/>
        </p:nvSpPr>
        <p:spPr>
          <a:xfrm>
            <a:off x="601720" y="1282966"/>
            <a:ext cx="7527080" cy="849540"/>
          </a:xfrm>
          <a:prstGeom prst="rect">
            <a:avLst/>
          </a:prstGeom>
          <a:effectLst/>
        </p:spPr>
        <p:txBody>
          <a:bodyPr vert="horz" lIns="91440" tIns="45720" rIns="91440" bIns="45720" rtlCol="0" anchor="b" anchorCtr="0">
            <a:noAutofit/>
          </a:bodyPr>
          <a:lstStyle>
            <a:lvl1pPr algn="l" defTabSz="457200" rtl="0" eaLnBrk="1" latinLnBrk="0" hangingPunct="1">
              <a:spcBef>
                <a:spcPct val="0"/>
              </a:spcBef>
              <a:buNone/>
              <a:defRPr sz="2400" b="0" i="0" kern="1200">
                <a:solidFill>
                  <a:schemeClr val="bg1"/>
                </a:solidFill>
                <a:latin typeface="Gill Sans MT"/>
                <a:ea typeface="+mj-ea"/>
                <a:cs typeface="Gill Sans MT"/>
              </a:defRPr>
            </a:lvl1pPr>
          </a:lstStyle>
          <a:p>
            <a:r>
              <a:rPr lang="es-ES" sz="1800" b="1" dirty="0">
                <a:solidFill>
                  <a:srgbClr val="BA0C2F"/>
                </a:solidFill>
              </a:rPr>
              <a:t>USAID Proyecto Respuesta Sostenible en Salud, VIH y Nutrición en Centroamérica</a:t>
            </a:r>
          </a:p>
          <a:p>
            <a:r>
              <a:rPr lang="es-ES" sz="1600" b="1" dirty="0">
                <a:solidFill>
                  <a:srgbClr val="BA0C2F"/>
                </a:solidFill>
              </a:rPr>
              <a:t>Socio implementador FANCAP</a:t>
            </a:r>
            <a:endParaRPr lang="en-US" sz="1600" b="1" dirty="0">
              <a:solidFill>
                <a:srgbClr val="BA0C2F"/>
              </a:solidFill>
            </a:endParaRPr>
          </a:p>
        </p:txBody>
      </p:sp>
      <p:pic>
        <p:nvPicPr>
          <p:cNvPr id="11" name="Imagen 10">
            <a:extLst>
              <a:ext uri="{FF2B5EF4-FFF2-40B4-BE49-F238E27FC236}">
                <a16:creationId xmlns:a16="http://schemas.microsoft.com/office/drawing/2014/main" id="{0B7C7EE9-7B03-3DAF-8C3E-BB7CE491D253}"/>
              </a:ext>
            </a:extLst>
          </p:cNvPr>
          <p:cNvPicPr>
            <a:picLocks noChangeAspect="1"/>
          </p:cNvPicPr>
          <p:nvPr/>
        </p:nvPicPr>
        <p:blipFill>
          <a:blip r:embed="rId3"/>
          <a:stretch>
            <a:fillRect/>
          </a:stretch>
        </p:blipFill>
        <p:spPr>
          <a:xfrm>
            <a:off x="5670406" y="300182"/>
            <a:ext cx="1510293" cy="849540"/>
          </a:xfrm>
          <a:prstGeom prst="rect">
            <a:avLst/>
          </a:prstGeom>
        </p:spPr>
      </p:pic>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85800" y="1290320"/>
            <a:ext cx="8194040" cy="1521248"/>
          </a:xfrm>
        </p:spPr>
        <p:txBody>
          <a:bodyPr>
            <a:noAutofit/>
          </a:bodyPr>
          <a:lstStyle/>
          <a:p>
            <a:r>
              <a:rPr lang="es-SV" sz="2800" dirty="0"/>
              <a:t>Tema 2.  Análisis macroeconómico. Sostenibilidad financiera de la respuesta nacional al VIH y las tendencias macroeconómicas.</a:t>
            </a:r>
            <a:endParaRPr lang="es-SV" sz="1600" dirty="0"/>
          </a:p>
        </p:txBody>
      </p:sp>
    </p:spTree>
    <p:extLst>
      <p:ext uri="{BB962C8B-B14F-4D97-AF65-F5344CB8AC3E}">
        <p14:creationId xmlns:p14="http://schemas.microsoft.com/office/powerpoint/2010/main" val="3821468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72720" y="132081"/>
            <a:ext cx="8771925" cy="528319"/>
          </a:xfrm>
        </p:spPr>
        <p:txBody>
          <a:bodyPr>
            <a:noAutofit/>
          </a:bodyPr>
          <a:lstStyle/>
          <a:p>
            <a:pPr algn="l"/>
            <a:r>
              <a:rPr lang="es-SV" sz="2700" b="1" dirty="0"/>
              <a:t>El Salvador: Crecimiento del PIB (% anual)</a:t>
            </a:r>
            <a:endParaRPr lang="es-SV" sz="1500" dirty="0"/>
          </a:p>
        </p:txBody>
      </p:sp>
      <p:sp>
        <p:nvSpPr>
          <p:cNvPr id="8" name="CuadroTexto 7">
            <a:extLst>
              <a:ext uri="{FF2B5EF4-FFF2-40B4-BE49-F238E27FC236}">
                <a16:creationId xmlns:a16="http://schemas.microsoft.com/office/drawing/2014/main" id="{C9CBD2F6-B945-77F4-3818-C765FDA7A676}"/>
              </a:ext>
            </a:extLst>
          </p:cNvPr>
          <p:cNvSpPr txBox="1"/>
          <p:nvPr/>
        </p:nvSpPr>
        <p:spPr>
          <a:xfrm>
            <a:off x="1036320" y="48682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Banco Mundial.. Crecimiento del PIB (% anual) - El Salvador | Data (bancomundial.org) </a:t>
            </a:r>
            <a:endParaRPr lang="en-US" sz="500" dirty="0"/>
          </a:p>
        </p:txBody>
      </p:sp>
      <p:graphicFrame>
        <p:nvGraphicFramePr>
          <p:cNvPr id="2" name="Gráfico 1">
            <a:extLst>
              <a:ext uri="{FF2B5EF4-FFF2-40B4-BE49-F238E27FC236}">
                <a16:creationId xmlns:a16="http://schemas.microsoft.com/office/drawing/2014/main" id="{4102210C-C4A6-A182-4510-449ED300A9AD}"/>
              </a:ext>
            </a:extLst>
          </p:cNvPr>
          <p:cNvGraphicFramePr>
            <a:graphicFrameLocks/>
          </p:cNvGraphicFramePr>
          <p:nvPr>
            <p:extLst>
              <p:ext uri="{D42A27DB-BD31-4B8C-83A1-F6EECF244321}">
                <p14:modId xmlns:p14="http://schemas.microsoft.com/office/powerpoint/2010/main" val="197596007"/>
              </p:ext>
            </p:extLst>
          </p:nvPr>
        </p:nvGraphicFramePr>
        <p:xfrm>
          <a:off x="633600" y="1064154"/>
          <a:ext cx="7740000" cy="3356646"/>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E03D4301-C529-F6DB-DE66-EDBD7D652130}"/>
              </a:ext>
            </a:extLst>
          </p:cNvPr>
          <p:cNvSpPr txBox="1"/>
          <p:nvPr/>
        </p:nvSpPr>
        <p:spPr>
          <a:xfrm>
            <a:off x="7445975" y="3211200"/>
            <a:ext cx="846707" cy="261610"/>
          </a:xfrm>
          <a:prstGeom prst="rect">
            <a:avLst/>
          </a:prstGeom>
          <a:noFill/>
        </p:spPr>
        <p:txBody>
          <a:bodyPr wrap="none" rtlCol="0">
            <a:spAutoFit/>
          </a:bodyPr>
          <a:lstStyle/>
          <a:p>
            <a:r>
              <a:rPr lang="es-MX" sz="1050" dirty="0"/>
              <a:t>2020, -8.5%</a:t>
            </a:r>
          </a:p>
        </p:txBody>
      </p:sp>
      <p:sp>
        <p:nvSpPr>
          <p:cNvPr id="7" name="CuadroTexto 6">
            <a:extLst>
              <a:ext uri="{FF2B5EF4-FFF2-40B4-BE49-F238E27FC236}">
                <a16:creationId xmlns:a16="http://schemas.microsoft.com/office/drawing/2014/main" id="{13DD29AB-ABDD-CE38-F336-F4CE3CD57FE7}"/>
              </a:ext>
            </a:extLst>
          </p:cNvPr>
          <p:cNvSpPr txBox="1"/>
          <p:nvPr/>
        </p:nvSpPr>
        <p:spPr>
          <a:xfrm>
            <a:off x="7598375" y="1254000"/>
            <a:ext cx="920445" cy="253916"/>
          </a:xfrm>
          <a:prstGeom prst="rect">
            <a:avLst/>
          </a:prstGeom>
          <a:noFill/>
        </p:spPr>
        <p:txBody>
          <a:bodyPr wrap="none" rtlCol="0">
            <a:spAutoFit/>
          </a:bodyPr>
          <a:lstStyle/>
          <a:p>
            <a:r>
              <a:rPr lang="es-MX" sz="1050" dirty="0"/>
              <a:t>2021, +10.8%</a:t>
            </a:r>
          </a:p>
        </p:txBody>
      </p:sp>
      <p:sp>
        <p:nvSpPr>
          <p:cNvPr id="9" name="CuadroTexto 8">
            <a:extLst>
              <a:ext uri="{FF2B5EF4-FFF2-40B4-BE49-F238E27FC236}">
                <a16:creationId xmlns:a16="http://schemas.microsoft.com/office/drawing/2014/main" id="{7F0CD51E-A3C8-EFE9-A6FD-7E80F2BF24FE}"/>
              </a:ext>
            </a:extLst>
          </p:cNvPr>
          <p:cNvSpPr txBox="1"/>
          <p:nvPr/>
        </p:nvSpPr>
        <p:spPr>
          <a:xfrm>
            <a:off x="8000388" y="2244116"/>
            <a:ext cx="853119" cy="253916"/>
          </a:xfrm>
          <a:prstGeom prst="rect">
            <a:avLst/>
          </a:prstGeom>
          <a:noFill/>
        </p:spPr>
        <p:txBody>
          <a:bodyPr wrap="none" rtlCol="0">
            <a:spAutoFit/>
          </a:bodyPr>
          <a:lstStyle/>
          <a:p>
            <a:r>
              <a:rPr lang="es-MX" sz="1050" dirty="0"/>
              <a:t>2022, +2.6%</a:t>
            </a:r>
          </a:p>
        </p:txBody>
      </p:sp>
    </p:spTree>
    <p:extLst>
      <p:ext uri="{BB962C8B-B14F-4D97-AF65-F5344CB8AC3E}">
        <p14:creationId xmlns:p14="http://schemas.microsoft.com/office/powerpoint/2010/main" val="387041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13397" y="177801"/>
            <a:ext cx="8732094" cy="873540"/>
          </a:xfrm>
        </p:spPr>
        <p:txBody>
          <a:bodyPr>
            <a:noAutofit/>
          </a:bodyPr>
          <a:lstStyle/>
          <a:p>
            <a:pPr algn="l"/>
            <a:r>
              <a:rPr lang="es-SV" b="1" dirty="0"/>
              <a:t>Centroamérica: Ingreso por habitante al año 2010, 2015 y 2020</a:t>
            </a:r>
            <a:endParaRPr lang="es-SV" sz="1400" dirty="0"/>
          </a:p>
        </p:txBody>
      </p:sp>
      <p:graphicFrame>
        <p:nvGraphicFramePr>
          <p:cNvPr id="4" name="Gráfico 3">
            <a:extLst>
              <a:ext uri="{FF2B5EF4-FFF2-40B4-BE49-F238E27FC236}">
                <a16:creationId xmlns:a16="http://schemas.microsoft.com/office/drawing/2014/main" id="{FBF195EA-C4C4-56EE-148C-26413F49DA7D}"/>
              </a:ext>
            </a:extLst>
          </p:cNvPr>
          <p:cNvGraphicFramePr>
            <a:graphicFrameLocks/>
          </p:cNvGraphicFramePr>
          <p:nvPr>
            <p:extLst>
              <p:ext uri="{D42A27DB-BD31-4B8C-83A1-F6EECF244321}">
                <p14:modId xmlns:p14="http://schemas.microsoft.com/office/powerpoint/2010/main" val="60837904"/>
              </p:ext>
            </p:extLst>
          </p:nvPr>
        </p:nvGraphicFramePr>
        <p:xfrm>
          <a:off x="385029" y="1313920"/>
          <a:ext cx="7702331" cy="3146320"/>
        </p:xfrm>
        <a:graphic>
          <a:graphicData uri="http://schemas.openxmlformats.org/drawingml/2006/chart">
            <c:chart xmlns:c="http://schemas.openxmlformats.org/drawingml/2006/chart" xmlns:r="http://schemas.openxmlformats.org/officeDocument/2006/relationships" r:id="rId3"/>
          </a:graphicData>
        </a:graphic>
      </p:graphicFrame>
      <p:sp>
        <p:nvSpPr>
          <p:cNvPr id="5" name="Elipse 4">
            <a:extLst>
              <a:ext uri="{FF2B5EF4-FFF2-40B4-BE49-F238E27FC236}">
                <a16:creationId xmlns:a16="http://schemas.microsoft.com/office/drawing/2014/main" id="{DCBD3D9C-FA64-6628-E259-8E9F02447F66}"/>
              </a:ext>
            </a:extLst>
          </p:cNvPr>
          <p:cNvSpPr/>
          <p:nvPr/>
        </p:nvSpPr>
        <p:spPr>
          <a:xfrm>
            <a:off x="5831840" y="1556179"/>
            <a:ext cx="2291080" cy="3146320"/>
          </a:xfrm>
          <a:prstGeom prst="ellipse">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A777EFD1-8991-9839-F029-3AA3F66CA9C5}"/>
              </a:ext>
            </a:extLst>
          </p:cNvPr>
          <p:cNvSpPr txBox="1"/>
          <p:nvPr/>
        </p:nvSpPr>
        <p:spPr>
          <a:xfrm flipH="1">
            <a:off x="7435825" y="1219606"/>
            <a:ext cx="895375" cy="430887"/>
          </a:xfrm>
          <a:prstGeom prst="rect">
            <a:avLst/>
          </a:prstGeom>
          <a:noFill/>
          <a:ln>
            <a:solidFill>
              <a:srgbClr val="C00000"/>
            </a:solidFill>
            <a:prstDash val="dash"/>
          </a:ln>
        </p:spPr>
        <p:txBody>
          <a:bodyPr wrap="square" rtlCol="0">
            <a:spAutoFit/>
          </a:bodyPr>
          <a:lstStyle/>
          <a:p>
            <a:r>
              <a:rPr lang="es-GT" sz="1050" dirty="0"/>
              <a:t>Economías dolarizadas</a:t>
            </a:r>
            <a:endParaRPr lang="en-US" sz="1050" dirty="0"/>
          </a:p>
        </p:txBody>
      </p:sp>
      <p:sp>
        <p:nvSpPr>
          <p:cNvPr id="8" name="CuadroTexto 7">
            <a:extLst>
              <a:ext uri="{FF2B5EF4-FFF2-40B4-BE49-F238E27FC236}">
                <a16:creationId xmlns:a16="http://schemas.microsoft.com/office/drawing/2014/main" id="{6CDE06C2-F410-B07C-36F5-CA52EEA3E39C}"/>
              </a:ext>
            </a:extLst>
          </p:cNvPr>
          <p:cNvSpPr txBox="1"/>
          <p:nvPr/>
        </p:nvSpPr>
        <p:spPr>
          <a:xfrm flipH="1">
            <a:off x="243877" y="4734560"/>
            <a:ext cx="8732094" cy="276999"/>
          </a:xfrm>
          <a:prstGeom prst="rect">
            <a:avLst/>
          </a:prstGeom>
          <a:solidFill>
            <a:schemeClr val="tx1">
              <a:lumMod val="50000"/>
              <a:lumOff val="50000"/>
            </a:schemeClr>
          </a:solidFill>
        </p:spPr>
        <p:txBody>
          <a:bodyPr wrap="square" rtlCol="0">
            <a:spAutoFit/>
          </a:bodyPr>
          <a:lstStyle/>
          <a:p>
            <a:pPr algn="ctr"/>
            <a:r>
              <a:rPr lang="es-GT" sz="1200" dirty="0">
                <a:solidFill>
                  <a:schemeClr val="bg1"/>
                </a:solidFill>
              </a:rPr>
              <a:t>El Salvador es la quinta economía con ingresos más bajos. Ligeramente por encima de Honduras y Nicaragua.</a:t>
            </a:r>
            <a:endParaRPr lang="en-US" sz="1200" dirty="0">
              <a:solidFill>
                <a:schemeClr val="bg1"/>
              </a:solidFill>
            </a:endParaRPr>
          </a:p>
        </p:txBody>
      </p:sp>
      <p:sp>
        <p:nvSpPr>
          <p:cNvPr id="9" name="CuadroTexto 8">
            <a:extLst>
              <a:ext uri="{FF2B5EF4-FFF2-40B4-BE49-F238E27FC236}">
                <a16:creationId xmlns:a16="http://schemas.microsoft.com/office/drawing/2014/main" id="{F3CCE5E7-6C9D-7E7D-1210-D63A8AE43D67}"/>
              </a:ext>
            </a:extLst>
          </p:cNvPr>
          <p:cNvSpPr txBox="1"/>
          <p:nvPr/>
        </p:nvSpPr>
        <p:spPr>
          <a:xfrm>
            <a:off x="1036320" y="500030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Sostenibilidad financiera de la respuesta al VIH en Centroamérica</a:t>
            </a:r>
            <a:r>
              <a:rPr lang="es-ES" sz="500" dirty="0">
                <a:solidFill>
                  <a:srgbClr val="202124"/>
                </a:solidFill>
                <a:latin typeface="arial" panose="020B0604020202020204" pitchFamily="34" charset="0"/>
              </a:rPr>
              <a:t>. Visión de futuro, abril 2022</a:t>
            </a:r>
            <a:r>
              <a:rPr lang="es-ES" sz="500" i="0" dirty="0">
                <a:solidFill>
                  <a:srgbClr val="202124"/>
                </a:solidFill>
                <a:effectLst/>
                <a:latin typeface="arial" panose="020B0604020202020204" pitchFamily="34" charset="0"/>
              </a:rPr>
              <a:t>.HEP+</a:t>
            </a:r>
            <a:endParaRPr lang="en-US" sz="500" dirty="0"/>
          </a:p>
        </p:txBody>
      </p:sp>
    </p:spTree>
    <p:extLst>
      <p:ext uri="{BB962C8B-B14F-4D97-AF65-F5344CB8AC3E}">
        <p14:creationId xmlns:p14="http://schemas.microsoft.com/office/powerpoint/2010/main" val="2577138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01451" y="154866"/>
            <a:ext cx="8732094" cy="840814"/>
          </a:xfrm>
        </p:spPr>
        <p:txBody>
          <a:bodyPr>
            <a:noAutofit/>
          </a:bodyPr>
          <a:lstStyle/>
          <a:p>
            <a:pPr algn="l"/>
            <a:r>
              <a:rPr lang="es-SV" sz="2700" b="1" dirty="0"/>
              <a:t>El Salvador: Evolución del presupuesto modificado del Ministerio de Salud.</a:t>
            </a:r>
            <a:endParaRPr lang="es-SV" sz="1500" dirty="0"/>
          </a:p>
        </p:txBody>
      </p:sp>
      <p:graphicFrame>
        <p:nvGraphicFramePr>
          <p:cNvPr id="6" name="Gráfico 5">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705483683"/>
              </p:ext>
            </p:extLst>
          </p:nvPr>
        </p:nvGraphicFramePr>
        <p:xfrm>
          <a:off x="447040" y="1117601"/>
          <a:ext cx="769112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0CA00909-CCB5-786F-6878-A12DFB62EADC}"/>
              </a:ext>
            </a:extLst>
          </p:cNvPr>
          <p:cNvSpPr txBox="1"/>
          <p:nvPr/>
        </p:nvSpPr>
        <p:spPr>
          <a:xfrm>
            <a:off x="1036320" y="48682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Ministerio de Salud. </a:t>
            </a:r>
            <a:r>
              <a:rPr lang="es-ES" sz="500" dirty="0">
                <a:solidFill>
                  <a:srgbClr val="202124"/>
                </a:solidFill>
                <a:latin typeface="arial" panose="020B0604020202020204" pitchFamily="34" charset="0"/>
              </a:rPr>
              <a:t>Unidad Financiera Institucional.</a:t>
            </a:r>
            <a:endParaRPr lang="en-US" sz="500" dirty="0"/>
          </a:p>
        </p:txBody>
      </p:sp>
    </p:spTree>
    <p:extLst>
      <p:ext uri="{BB962C8B-B14F-4D97-AF65-F5344CB8AC3E}">
        <p14:creationId xmlns:p14="http://schemas.microsoft.com/office/powerpoint/2010/main" val="94037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01451" y="154866"/>
            <a:ext cx="8732094" cy="830654"/>
          </a:xfrm>
        </p:spPr>
        <p:txBody>
          <a:bodyPr>
            <a:noAutofit/>
          </a:bodyPr>
          <a:lstStyle/>
          <a:p>
            <a:pPr algn="l"/>
            <a:r>
              <a:rPr lang="es-SV" sz="2700" b="1" dirty="0"/>
              <a:t>El Salvador: Estructura de financiamiento del presupuesto modificado del Ministerio de Salud.</a:t>
            </a:r>
            <a:endParaRPr lang="es-SV" sz="1500" dirty="0"/>
          </a:p>
        </p:txBody>
      </p:sp>
      <p:graphicFrame>
        <p:nvGraphicFramePr>
          <p:cNvPr id="18" name="Gráfico 17">
            <a:extLst>
              <a:ext uri="{FF2B5EF4-FFF2-40B4-BE49-F238E27FC236}">
                <a16:creationId xmlns:a16="http://schemas.microsoft.com/office/drawing/2014/main" id="{C51F173F-8120-FF9F-6445-7F1319B399EE}"/>
              </a:ext>
            </a:extLst>
          </p:cNvPr>
          <p:cNvGraphicFramePr>
            <a:graphicFrameLocks/>
          </p:cNvGraphicFramePr>
          <p:nvPr>
            <p:extLst>
              <p:ext uri="{D42A27DB-BD31-4B8C-83A1-F6EECF244321}">
                <p14:modId xmlns:p14="http://schemas.microsoft.com/office/powerpoint/2010/main" val="2906365381"/>
              </p:ext>
            </p:extLst>
          </p:nvPr>
        </p:nvGraphicFramePr>
        <p:xfrm>
          <a:off x="375920" y="1226231"/>
          <a:ext cx="8331200" cy="3355929"/>
        </p:xfrm>
        <a:graphic>
          <a:graphicData uri="http://schemas.openxmlformats.org/drawingml/2006/chart">
            <c:chart xmlns:c="http://schemas.openxmlformats.org/drawingml/2006/chart" xmlns:r="http://schemas.openxmlformats.org/officeDocument/2006/relationships" r:id="rId3"/>
          </a:graphicData>
        </a:graphic>
      </p:graphicFrame>
      <p:sp>
        <p:nvSpPr>
          <p:cNvPr id="20" name="CuadroTexto 19">
            <a:extLst>
              <a:ext uri="{FF2B5EF4-FFF2-40B4-BE49-F238E27FC236}">
                <a16:creationId xmlns:a16="http://schemas.microsoft.com/office/drawing/2014/main" id="{5B0F7B8D-D8EB-F7EF-AFDB-D1F31894802F}"/>
              </a:ext>
            </a:extLst>
          </p:cNvPr>
          <p:cNvSpPr txBox="1"/>
          <p:nvPr/>
        </p:nvSpPr>
        <p:spPr>
          <a:xfrm flipH="1">
            <a:off x="182917" y="4582160"/>
            <a:ext cx="8732094" cy="461665"/>
          </a:xfrm>
          <a:prstGeom prst="rect">
            <a:avLst/>
          </a:prstGeom>
          <a:solidFill>
            <a:schemeClr val="tx1">
              <a:lumMod val="50000"/>
              <a:lumOff val="50000"/>
            </a:schemeClr>
          </a:solidFill>
        </p:spPr>
        <p:txBody>
          <a:bodyPr wrap="square" rtlCol="0">
            <a:spAutoFit/>
          </a:bodyPr>
          <a:lstStyle/>
          <a:p>
            <a:pPr algn="ctr"/>
            <a:r>
              <a:rPr lang="es-GT" sz="1200" dirty="0">
                <a:solidFill>
                  <a:schemeClr val="bg1"/>
                </a:solidFill>
              </a:rPr>
              <a:t>En los últimos años se observa un incremento de la vulnerabilidad del financiamiento de largo plazo del presupuesto. Es necesario fortalecer las acciones que permitan aumentar la sostenibilidad del financiamiento de largo plazo del presupuesto del Ministerio de Salud.</a:t>
            </a:r>
            <a:endParaRPr lang="en-US" sz="1200" dirty="0">
              <a:solidFill>
                <a:schemeClr val="bg1"/>
              </a:solidFill>
            </a:endParaRPr>
          </a:p>
        </p:txBody>
      </p:sp>
      <p:sp>
        <p:nvSpPr>
          <p:cNvPr id="21" name="CuadroTexto 20">
            <a:extLst>
              <a:ext uri="{FF2B5EF4-FFF2-40B4-BE49-F238E27FC236}">
                <a16:creationId xmlns:a16="http://schemas.microsoft.com/office/drawing/2014/main" id="{B0709C5B-D969-4AC2-4EC4-EB6EF5E5A4E0}"/>
              </a:ext>
            </a:extLst>
          </p:cNvPr>
          <p:cNvSpPr txBox="1"/>
          <p:nvPr/>
        </p:nvSpPr>
        <p:spPr>
          <a:xfrm>
            <a:off x="1036320" y="50206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Ministerio de Salud. </a:t>
            </a:r>
            <a:r>
              <a:rPr lang="es-ES" sz="500" dirty="0">
                <a:solidFill>
                  <a:srgbClr val="202124"/>
                </a:solidFill>
                <a:latin typeface="arial" panose="020B0604020202020204" pitchFamily="34" charset="0"/>
              </a:rPr>
              <a:t>Unidad Financiera Institucional.</a:t>
            </a:r>
            <a:endParaRPr lang="en-US" sz="500" dirty="0"/>
          </a:p>
        </p:txBody>
      </p:sp>
      <p:cxnSp>
        <p:nvCxnSpPr>
          <p:cNvPr id="23" name="Conector recto de flecha 22">
            <a:extLst>
              <a:ext uri="{FF2B5EF4-FFF2-40B4-BE49-F238E27FC236}">
                <a16:creationId xmlns:a16="http://schemas.microsoft.com/office/drawing/2014/main" id="{1B4C6EAA-837F-1A3A-4622-620DA00F279C}"/>
              </a:ext>
            </a:extLst>
          </p:cNvPr>
          <p:cNvCxnSpPr/>
          <p:nvPr/>
        </p:nvCxnSpPr>
        <p:spPr>
          <a:xfrm>
            <a:off x="6969760" y="1381760"/>
            <a:ext cx="538480" cy="284480"/>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4" name="Conector recto de flecha 23">
            <a:extLst>
              <a:ext uri="{FF2B5EF4-FFF2-40B4-BE49-F238E27FC236}">
                <a16:creationId xmlns:a16="http://schemas.microsoft.com/office/drawing/2014/main" id="{D83EA37A-FF3A-AEE9-69D4-C159D889749D}"/>
              </a:ext>
            </a:extLst>
          </p:cNvPr>
          <p:cNvCxnSpPr>
            <a:cxnSpLocks/>
          </p:cNvCxnSpPr>
          <p:nvPr/>
        </p:nvCxnSpPr>
        <p:spPr>
          <a:xfrm flipV="1">
            <a:off x="7498080" y="2242231"/>
            <a:ext cx="243840" cy="400956"/>
          </a:xfrm>
          <a:prstGeom prst="straightConnector1">
            <a:avLst/>
          </a:prstGeom>
          <a:ln>
            <a:solidFill>
              <a:srgbClr val="69E78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6" name="Conector recto de flecha 25">
            <a:extLst>
              <a:ext uri="{FF2B5EF4-FFF2-40B4-BE49-F238E27FC236}">
                <a16:creationId xmlns:a16="http://schemas.microsoft.com/office/drawing/2014/main" id="{BA9F26FE-9809-04F2-0E3E-481E49A0C4F5}"/>
              </a:ext>
            </a:extLst>
          </p:cNvPr>
          <p:cNvCxnSpPr>
            <a:cxnSpLocks/>
          </p:cNvCxnSpPr>
          <p:nvPr/>
        </p:nvCxnSpPr>
        <p:spPr>
          <a:xfrm>
            <a:off x="7650480" y="2795587"/>
            <a:ext cx="375920" cy="108608"/>
          </a:xfrm>
          <a:prstGeom prst="straightConnector1">
            <a:avLst/>
          </a:prstGeom>
          <a:ln>
            <a:solidFill>
              <a:schemeClr val="bg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 name="Conector recto de flecha 1">
            <a:extLst>
              <a:ext uri="{FF2B5EF4-FFF2-40B4-BE49-F238E27FC236}">
                <a16:creationId xmlns:a16="http://schemas.microsoft.com/office/drawing/2014/main" id="{C55F4535-AC64-DF01-9A1A-90EB5E70C5CB}"/>
              </a:ext>
            </a:extLst>
          </p:cNvPr>
          <p:cNvCxnSpPr>
            <a:cxnSpLocks/>
          </p:cNvCxnSpPr>
          <p:nvPr/>
        </p:nvCxnSpPr>
        <p:spPr>
          <a:xfrm>
            <a:off x="7439760" y="3467660"/>
            <a:ext cx="375920" cy="108608"/>
          </a:xfrm>
          <a:prstGeom prst="straightConnector1">
            <a:avLst/>
          </a:prstGeom>
          <a:ln>
            <a:solidFill>
              <a:schemeClr val="bg2"/>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30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01451" y="154866"/>
            <a:ext cx="8732094" cy="686501"/>
          </a:xfrm>
        </p:spPr>
        <p:txBody>
          <a:bodyPr>
            <a:noAutofit/>
          </a:bodyPr>
          <a:lstStyle/>
          <a:p>
            <a:pPr algn="l"/>
            <a:r>
              <a:rPr lang="es-SV" sz="2700" b="1" dirty="0"/>
              <a:t>Centroamérica: Gasto de bolsillo como porcentaje del gasto corriente en salud, 2010,2015, 2019.</a:t>
            </a:r>
            <a:endParaRPr lang="es-SV" sz="1500" dirty="0"/>
          </a:p>
        </p:txBody>
      </p:sp>
      <p:graphicFrame>
        <p:nvGraphicFramePr>
          <p:cNvPr id="9" name="Gráfico 8">
            <a:extLst>
              <a:ext uri="{FF2B5EF4-FFF2-40B4-BE49-F238E27FC236}">
                <a16:creationId xmlns:a16="http://schemas.microsoft.com/office/drawing/2014/main" id="{7EFD7DC1-BC2D-770F-9D50-2FFFE5675031}"/>
              </a:ext>
            </a:extLst>
          </p:cNvPr>
          <p:cNvGraphicFramePr>
            <a:graphicFrameLocks/>
          </p:cNvGraphicFramePr>
          <p:nvPr>
            <p:extLst>
              <p:ext uri="{D42A27DB-BD31-4B8C-83A1-F6EECF244321}">
                <p14:modId xmlns:p14="http://schemas.microsoft.com/office/powerpoint/2010/main" val="3018020385"/>
              </p:ext>
            </p:extLst>
          </p:nvPr>
        </p:nvGraphicFramePr>
        <p:xfrm>
          <a:off x="441784" y="1051033"/>
          <a:ext cx="8102775" cy="3612407"/>
        </p:xfrm>
        <a:graphic>
          <a:graphicData uri="http://schemas.openxmlformats.org/drawingml/2006/chart">
            <c:chart xmlns:c="http://schemas.openxmlformats.org/drawingml/2006/chart" xmlns:r="http://schemas.openxmlformats.org/officeDocument/2006/relationships" r:id="rId3"/>
          </a:graphicData>
        </a:graphic>
      </p:graphicFrame>
      <p:sp>
        <p:nvSpPr>
          <p:cNvPr id="10" name="Elipse 9">
            <a:extLst>
              <a:ext uri="{FF2B5EF4-FFF2-40B4-BE49-F238E27FC236}">
                <a16:creationId xmlns:a16="http://schemas.microsoft.com/office/drawing/2014/main" id="{43073BDF-CF6C-8415-FE5D-7C8F867EB4CF}"/>
              </a:ext>
            </a:extLst>
          </p:cNvPr>
          <p:cNvSpPr/>
          <p:nvPr/>
        </p:nvSpPr>
        <p:spPr>
          <a:xfrm>
            <a:off x="6238240" y="1606979"/>
            <a:ext cx="2291080" cy="3146320"/>
          </a:xfrm>
          <a:prstGeom prst="ellipse">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1B0E8107-AEBE-CA90-41C9-696CA08AA0B6}"/>
              </a:ext>
            </a:extLst>
          </p:cNvPr>
          <p:cNvSpPr txBox="1"/>
          <p:nvPr/>
        </p:nvSpPr>
        <p:spPr>
          <a:xfrm flipH="1">
            <a:off x="7821905" y="1270406"/>
            <a:ext cx="895375" cy="430887"/>
          </a:xfrm>
          <a:prstGeom prst="rect">
            <a:avLst/>
          </a:prstGeom>
          <a:noFill/>
          <a:ln>
            <a:solidFill>
              <a:srgbClr val="C00000"/>
            </a:solidFill>
            <a:prstDash val="dash"/>
          </a:ln>
        </p:spPr>
        <p:txBody>
          <a:bodyPr wrap="square" rtlCol="0">
            <a:spAutoFit/>
          </a:bodyPr>
          <a:lstStyle/>
          <a:p>
            <a:r>
              <a:rPr lang="es-GT" sz="1050" dirty="0"/>
              <a:t>Economías dolarizadas</a:t>
            </a:r>
            <a:endParaRPr lang="en-US" sz="1050" dirty="0"/>
          </a:p>
        </p:txBody>
      </p:sp>
      <p:sp>
        <p:nvSpPr>
          <p:cNvPr id="15" name="CuadroTexto 14">
            <a:extLst>
              <a:ext uri="{FF2B5EF4-FFF2-40B4-BE49-F238E27FC236}">
                <a16:creationId xmlns:a16="http://schemas.microsoft.com/office/drawing/2014/main" id="{87CBC27F-5F8D-E092-3222-485D30B350F2}"/>
              </a:ext>
            </a:extLst>
          </p:cNvPr>
          <p:cNvSpPr txBox="1"/>
          <p:nvPr/>
        </p:nvSpPr>
        <p:spPr>
          <a:xfrm flipH="1">
            <a:off x="243877" y="4592320"/>
            <a:ext cx="8732094" cy="430887"/>
          </a:xfrm>
          <a:prstGeom prst="rect">
            <a:avLst/>
          </a:prstGeom>
          <a:solidFill>
            <a:schemeClr val="tx1">
              <a:lumMod val="50000"/>
              <a:lumOff val="50000"/>
            </a:schemeClr>
          </a:solidFill>
        </p:spPr>
        <p:txBody>
          <a:bodyPr wrap="square" rtlCol="0">
            <a:spAutoFit/>
          </a:bodyPr>
          <a:lstStyle/>
          <a:p>
            <a:pPr algn="ctr"/>
            <a:r>
              <a:rPr lang="es-GT" sz="1100" dirty="0">
                <a:solidFill>
                  <a:schemeClr val="bg1"/>
                </a:solidFill>
              </a:rPr>
              <a:t>El Salvador. En 2019 se observa un ligero aumento del gasto de bolsillo de los hogares como porcentaje del gasto corriente en salud, indicando que los hogares deben destinar más recursos para cubrir servicios no provistos por el sector público.</a:t>
            </a:r>
            <a:endParaRPr lang="en-US" sz="1100" dirty="0">
              <a:solidFill>
                <a:schemeClr val="bg1"/>
              </a:solidFill>
            </a:endParaRPr>
          </a:p>
        </p:txBody>
      </p:sp>
      <p:sp>
        <p:nvSpPr>
          <p:cNvPr id="18" name="CuadroTexto 17">
            <a:extLst>
              <a:ext uri="{FF2B5EF4-FFF2-40B4-BE49-F238E27FC236}">
                <a16:creationId xmlns:a16="http://schemas.microsoft.com/office/drawing/2014/main" id="{1FFA8316-F29D-6A85-9614-F889035815B2}"/>
              </a:ext>
            </a:extLst>
          </p:cNvPr>
          <p:cNvSpPr txBox="1"/>
          <p:nvPr/>
        </p:nvSpPr>
        <p:spPr>
          <a:xfrm>
            <a:off x="1036320" y="500030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Sostenibilidad financiera de la respuesta al VIH en Centroamérica</a:t>
            </a:r>
            <a:r>
              <a:rPr lang="es-ES" sz="500" dirty="0">
                <a:solidFill>
                  <a:srgbClr val="202124"/>
                </a:solidFill>
                <a:latin typeface="arial" panose="020B0604020202020204" pitchFamily="34" charset="0"/>
              </a:rPr>
              <a:t>. Visión de futuro, abril 2022</a:t>
            </a:r>
            <a:r>
              <a:rPr lang="es-ES" sz="500" i="0" dirty="0">
                <a:solidFill>
                  <a:srgbClr val="202124"/>
                </a:solidFill>
                <a:effectLst/>
                <a:latin typeface="arial" panose="020B0604020202020204" pitchFamily="34" charset="0"/>
              </a:rPr>
              <a:t>.HEP+</a:t>
            </a:r>
            <a:endParaRPr lang="en-US" sz="500" dirty="0"/>
          </a:p>
        </p:txBody>
      </p:sp>
    </p:spTree>
    <p:extLst>
      <p:ext uri="{BB962C8B-B14F-4D97-AF65-F5344CB8AC3E}">
        <p14:creationId xmlns:p14="http://schemas.microsoft.com/office/powerpoint/2010/main" val="148416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ECF95A42-46BF-ED43-2593-1C6C81FC1812}"/>
              </a:ext>
            </a:extLst>
          </p:cNvPr>
          <p:cNvGraphicFramePr>
            <a:graphicFrameLocks/>
          </p:cNvGraphicFramePr>
          <p:nvPr>
            <p:extLst>
              <p:ext uri="{D42A27DB-BD31-4B8C-83A1-F6EECF244321}">
                <p14:modId xmlns:p14="http://schemas.microsoft.com/office/powerpoint/2010/main" val="2990674832"/>
              </p:ext>
            </p:extLst>
          </p:nvPr>
        </p:nvGraphicFramePr>
        <p:xfrm>
          <a:off x="374400" y="878066"/>
          <a:ext cx="8359200" cy="3175534"/>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A5948B39-81F4-4B08-AAD5-6D948BA9EC6E}"/>
              </a:ext>
            </a:extLst>
          </p:cNvPr>
          <p:cNvSpPr>
            <a:spLocks noGrp="1"/>
          </p:cNvSpPr>
          <p:nvPr>
            <p:ph type="title"/>
          </p:nvPr>
        </p:nvSpPr>
        <p:spPr>
          <a:xfrm>
            <a:off x="228600" y="203612"/>
            <a:ext cx="8691880" cy="629508"/>
          </a:xfrm>
        </p:spPr>
        <p:txBody>
          <a:bodyPr vert="horz" lIns="91440" tIns="45720" rIns="91440" bIns="45720" rtlCol="0" anchor="b" anchorCtr="0">
            <a:noAutofit/>
          </a:bodyPr>
          <a:lstStyle/>
          <a:p>
            <a:r>
              <a:rPr lang="es-GT" sz="2000" b="1" dirty="0"/>
              <a:t>El Salvador: Efecto de la variación del PIB en el presupuesto modificado del Ministerio de Salud y el financiamiento del gasto en VIH/sida</a:t>
            </a:r>
          </a:p>
        </p:txBody>
      </p:sp>
      <p:sp>
        <p:nvSpPr>
          <p:cNvPr id="4" name="CuadroTexto 3">
            <a:extLst>
              <a:ext uri="{FF2B5EF4-FFF2-40B4-BE49-F238E27FC236}">
                <a16:creationId xmlns:a16="http://schemas.microsoft.com/office/drawing/2014/main" id="{81582D82-1AE1-082E-2CF8-5F8760816EE3}"/>
              </a:ext>
            </a:extLst>
          </p:cNvPr>
          <p:cNvSpPr txBox="1"/>
          <p:nvPr/>
        </p:nvSpPr>
        <p:spPr>
          <a:xfrm>
            <a:off x="1036320" y="50206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Ministerio de Salud. </a:t>
            </a:r>
            <a:r>
              <a:rPr lang="es-ES" sz="500" dirty="0">
                <a:solidFill>
                  <a:srgbClr val="202124"/>
                </a:solidFill>
                <a:latin typeface="arial" panose="020B0604020202020204" pitchFamily="34" charset="0"/>
              </a:rPr>
              <a:t>Unidad Financiera Institucional. Informe de MEGAS varios años.</a:t>
            </a:r>
            <a:endParaRPr lang="en-US" sz="500" dirty="0"/>
          </a:p>
        </p:txBody>
      </p:sp>
      <p:sp>
        <p:nvSpPr>
          <p:cNvPr id="9" name="Elipse 8">
            <a:extLst>
              <a:ext uri="{FF2B5EF4-FFF2-40B4-BE49-F238E27FC236}">
                <a16:creationId xmlns:a16="http://schemas.microsoft.com/office/drawing/2014/main" id="{67E28CBF-1F21-7A35-A965-6573018462FF}"/>
              </a:ext>
            </a:extLst>
          </p:cNvPr>
          <p:cNvSpPr/>
          <p:nvPr/>
        </p:nvSpPr>
        <p:spPr>
          <a:xfrm>
            <a:off x="6318288" y="833120"/>
            <a:ext cx="1914512" cy="274695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CuadroTexto 11">
            <a:extLst>
              <a:ext uri="{FF2B5EF4-FFF2-40B4-BE49-F238E27FC236}">
                <a16:creationId xmlns:a16="http://schemas.microsoft.com/office/drawing/2014/main" id="{154E6655-4E19-B711-651D-7727CDE7928F}"/>
              </a:ext>
            </a:extLst>
          </p:cNvPr>
          <p:cNvSpPr txBox="1"/>
          <p:nvPr/>
        </p:nvSpPr>
        <p:spPr>
          <a:xfrm flipH="1">
            <a:off x="193077" y="4206240"/>
            <a:ext cx="8732094" cy="769441"/>
          </a:xfrm>
          <a:prstGeom prst="rect">
            <a:avLst/>
          </a:prstGeom>
          <a:solidFill>
            <a:schemeClr val="tx1">
              <a:lumMod val="50000"/>
              <a:lumOff val="50000"/>
            </a:schemeClr>
          </a:solidFill>
        </p:spPr>
        <p:txBody>
          <a:bodyPr wrap="square" rtlCol="0">
            <a:spAutoFit/>
          </a:bodyPr>
          <a:lstStyle/>
          <a:p>
            <a:pPr algn="just"/>
            <a:r>
              <a:rPr lang="es-GT" sz="1100" dirty="0">
                <a:solidFill>
                  <a:schemeClr val="bg1"/>
                </a:solidFill>
              </a:rPr>
              <a:t>El comportamiento de la economía en los últimos seis años presenta poca influencia sobre el comportamiento del presupuesto modificado del Ministerio de Salud, y similar situación se observa respecto al financiamiento del gasto en VIH/sida. Sin embargo, el comportamiento del financiamiento de la respuesta nacional al VIH presenta un comportamiento similar al presupuesto modificado del Ministerio de Salud (desde 2018 al 2021), esto puede implicar que el financiamiento de la respuesta nacional al VIH/sida pueda contraerse en 2022 respecto 2021.</a:t>
            </a:r>
            <a:endParaRPr lang="en-US" sz="1100" dirty="0">
              <a:solidFill>
                <a:schemeClr val="bg1"/>
              </a:solidFill>
            </a:endParaRPr>
          </a:p>
        </p:txBody>
      </p:sp>
    </p:spTree>
    <p:extLst>
      <p:ext uri="{BB962C8B-B14F-4D97-AF65-F5344CB8AC3E}">
        <p14:creationId xmlns:p14="http://schemas.microsoft.com/office/powerpoint/2010/main" val="234257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948B39-81F4-4B08-AAD5-6D948BA9EC6E}"/>
              </a:ext>
            </a:extLst>
          </p:cNvPr>
          <p:cNvSpPr>
            <a:spLocks noGrp="1"/>
          </p:cNvSpPr>
          <p:nvPr>
            <p:ph type="title"/>
          </p:nvPr>
        </p:nvSpPr>
        <p:spPr>
          <a:xfrm>
            <a:off x="228600" y="203612"/>
            <a:ext cx="8691880" cy="893668"/>
          </a:xfrm>
        </p:spPr>
        <p:txBody>
          <a:bodyPr vert="horz" lIns="91440" tIns="45720" rIns="91440" bIns="45720" rtlCol="0" anchor="b" anchorCtr="0">
            <a:noAutofit/>
          </a:bodyPr>
          <a:lstStyle/>
          <a:p>
            <a:r>
              <a:rPr lang="es-GT" sz="2800" b="1" dirty="0"/>
              <a:t>El Salvador: Importancia fiscal del gasto en VIH/sida, 2012-2021.</a:t>
            </a:r>
          </a:p>
        </p:txBody>
      </p:sp>
      <p:sp>
        <p:nvSpPr>
          <p:cNvPr id="4" name="CuadroTexto 3">
            <a:extLst>
              <a:ext uri="{FF2B5EF4-FFF2-40B4-BE49-F238E27FC236}">
                <a16:creationId xmlns:a16="http://schemas.microsoft.com/office/drawing/2014/main" id="{81582D82-1AE1-082E-2CF8-5F8760816EE3}"/>
              </a:ext>
            </a:extLst>
          </p:cNvPr>
          <p:cNvSpPr txBox="1"/>
          <p:nvPr/>
        </p:nvSpPr>
        <p:spPr>
          <a:xfrm>
            <a:off x="1036320" y="50206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Ministerio de Salud. </a:t>
            </a:r>
            <a:r>
              <a:rPr lang="es-ES" sz="500" dirty="0">
                <a:solidFill>
                  <a:srgbClr val="202124"/>
                </a:solidFill>
                <a:latin typeface="arial" panose="020B0604020202020204" pitchFamily="34" charset="0"/>
              </a:rPr>
              <a:t>Unidad Financiera Institucional. Informe de MEGAS varios años.</a:t>
            </a:r>
            <a:endParaRPr lang="en-US" sz="500" dirty="0"/>
          </a:p>
        </p:txBody>
      </p:sp>
      <p:sp>
        <p:nvSpPr>
          <p:cNvPr id="6" name="CuadroTexto 5">
            <a:extLst>
              <a:ext uri="{FF2B5EF4-FFF2-40B4-BE49-F238E27FC236}">
                <a16:creationId xmlns:a16="http://schemas.microsoft.com/office/drawing/2014/main" id="{E9C7926B-23B8-B30B-3BBC-177E42BA11B9}"/>
              </a:ext>
            </a:extLst>
          </p:cNvPr>
          <p:cNvSpPr txBox="1"/>
          <p:nvPr/>
        </p:nvSpPr>
        <p:spPr>
          <a:xfrm flipH="1">
            <a:off x="952451" y="4833084"/>
            <a:ext cx="7454950" cy="200055"/>
          </a:xfrm>
          <a:prstGeom prst="rect">
            <a:avLst/>
          </a:prstGeom>
          <a:noFill/>
        </p:spPr>
        <p:txBody>
          <a:bodyPr wrap="square" rtlCol="0">
            <a:spAutoFit/>
          </a:bodyPr>
          <a:lstStyle/>
          <a:p>
            <a:r>
              <a:rPr lang="es-GT" sz="700" dirty="0"/>
              <a:t>Nota: Gasto Nacional en Salud para 2018-2021 se estimo utilizando un modelo lineal.</a:t>
            </a:r>
            <a:endParaRPr lang="en-US" sz="700" dirty="0"/>
          </a:p>
        </p:txBody>
      </p:sp>
      <p:graphicFrame>
        <p:nvGraphicFramePr>
          <p:cNvPr id="7" name="Gráfico 6">
            <a:extLst>
              <a:ext uri="{FF2B5EF4-FFF2-40B4-BE49-F238E27FC236}">
                <a16:creationId xmlns:a16="http://schemas.microsoft.com/office/drawing/2014/main" id="{67BA92D5-112A-8834-C618-94B9A49E342F}"/>
              </a:ext>
            </a:extLst>
          </p:cNvPr>
          <p:cNvGraphicFramePr>
            <a:graphicFrameLocks/>
          </p:cNvGraphicFramePr>
          <p:nvPr>
            <p:extLst>
              <p:ext uri="{D42A27DB-BD31-4B8C-83A1-F6EECF244321}">
                <p14:modId xmlns:p14="http://schemas.microsoft.com/office/powerpoint/2010/main" val="1764078636"/>
              </p:ext>
            </p:extLst>
          </p:nvPr>
        </p:nvGraphicFramePr>
        <p:xfrm>
          <a:off x="439201" y="1433940"/>
          <a:ext cx="8172000" cy="3242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576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85800" y="1601787"/>
            <a:ext cx="7533640" cy="1209781"/>
          </a:xfrm>
        </p:spPr>
        <p:txBody>
          <a:bodyPr>
            <a:noAutofit/>
          </a:bodyPr>
          <a:lstStyle/>
          <a:p>
            <a:r>
              <a:rPr lang="es-SV" sz="2800" dirty="0"/>
              <a:t>Tema 3. </a:t>
            </a:r>
            <a:r>
              <a:rPr lang="es-ES" sz="2800" dirty="0"/>
              <a:t>	Análisis económico de la epidemiologia y la orientación del gasto de la respuesta nacional al VIH/sida</a:t>
            </a:r>
            <a:endParaRPr lang="es-SV" sz="1600" dirty="0"/>
          </a:p>
        </p:txBody>
      </p:sp>
      <p:sp>
        <p:nvSpPr>
          <p:cNvPr id="2" name="Subtítulo 1">
            <a:extLst>
              <a:ext uri="{FF2B5EF4-FFF2-40B4-BE49-F238E27FC236}">
                <a16:creationId xmlns:a16="http://schemas.microsoft.com/office/drawing/2014/main" id="{7074EFB9-62A8-48FE-B11C-F937BB672EC9}"/>
              </a:ext>
            </a:extLst>
          </p:cNvPr>
          <p:cNvSpPr>
            <a:spLocks noGrp="1"/>
          </p:cNvSpPr>
          <p:nvPr>
            <p:ph type="subTitle" idx="1"/>
          </p:nvPr>
        </p:nvSpPr>
        <p:spPr/>
        <p:txBody>
          <a:bodyPr/>
          <a:lstStyle/>
          <a:p>
            <a:endParaRPr lang="es-PA"/>
          </a:p>
        </p:txBody>
      </p:sp>
    </p:spTree>
    <p:extLst>
      <p:ext uri="{BB962C8B-B14F-4D97-AF65-F5344CB8AC3E}">
        <p14:creationId xmlns:p14="http://schemas.microsoft.com/office/powerpoint/2010/main" val="151688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65896" y="136827"/>
            <a:ext cx="8805304" cy="942609"/>
          </a:xfrm>
        </p:spPr>
        <p:txBody>
          <a:bodyPr>
            <a:noAutofit/>
          </a:bodyPr>
          <a:lstStyle/>
          <a:p>
            <a:pPr algn="l"/>
            <a:r>
              <a:rPr lang="es-SV" sz="2700" b="1" dirty="0"/>
              <a:t>El Salvador: métrica de nuevos casos de PVIH, </a:t>
            </a:r>
            <a:br>
              <a:rPr lang="es-SV" sz="2700" b="1" dirty="0"/>
            </a:br>
            <a:r>
              <a:rPr lang="es-SV" sz="2700" b="1" dirty="0"/>
              <a:t>2008-2022</a:t>
            </a:r>
            <a:endParaRPr lang="es-SV" sz="1500" dirty="0"/>
          </a:p>
        </p:txBody>
      </p:sp>
      <p:sp>
        <p:nvSpPr>
          <p:cNvPr id="10" name="CuadroTexto 9">
            <a:extLst>
              <a:ext uri="{FF2B5EF4-FFF2-40B4-BE49-F238E27FC236}">
                <a16:creationId xmlns:a16="http://schemas.microsoft.com/office/drawing/2014/main" id="{BB1D7281-02A5-DD2F-7351-ED62BECE6454}"/>
              </a:ext>
            </a:extLst>
          </p:cNvPr>
          <p:cNvSpPr txBox="1"/>
          <p:nvPr/>
        </p:nvSpPr>
        <p:spPr>
          <a:xfrm>
            <a:off x="119532" y="4886780"/>
            <a:ext cx="7805469" cy="246221"/>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Ministerio de Salud. </a:t>
            </a:r>
            <a:r>
              <a:rPr lang="es-ES" sz="500" i="0" dirty="0">
                <a:solidFill>
                  <a:srgbClr val="202124"/>
                </a:solidFill>
                <a:effectLst/>
                <a:latin typeface="arial" panose="020B0604020202020204" pitchFamily="34" charset="0"/>
                <a:hlinkClick r:id="rId3"/>
              </a:rPr>
              <a:t>https://etab.salud.gob.sv/publico/sala/673/c0428d3a8fee633beff1f8803461bdf6</a:t>
            </a:r>
            <a:r>
              <a:rPr lang="es-ES" sz="500" i="0" dirty="0">
                <a:solidFill>
                  <a:srgbClr val="202124"/>
                </a:solidFill>
                <a:effectLst/>
                <a:latin typeface="arial" panose="020B0604020202020204" pitchFamily="34" charset="0"/>
              </a:rPr>
              <a:t> </a:t>
            </a:r>
          </a:p>
          <a:p>
            <a:r>
              <a:rPr lang="es-ES" sz="500" dirty="0">
                <a:solidFill>
                  <a:srgbClr val="202124"/>
                </a:solidFill>
                <a:latin typeface="arial" panose="020B0604020202020204" pitchFamily="34" charset="0"/>
              </a:rPr>
              <a:t>Fecha de actualización 19/09/2022</a:t>
            </a:r>
            <a:endParaRPr lang="en-US" sz="500" dirty="0"/>
          </a:p>
        </p:txBody>
      </p:sp>
      <p:graphicFrame>
        <p:nvGraphicFramePr>
          <p:cNvPr id="2" name="Gráfico 1">
            <a:extLst>
              <a:ext uri="{FF2B5EF4-FFF2-40B4-BE49-F238E27FC236}">
                <a16:creationId xmlns:a16="http://schemas.microsoft.com/office/drawing/2014/main" id="{6AB40589-369B-97DF-3C88-25354DE9B673}"/>
              </a:ext>
            </a:extLst>
          </p:cNvPr>
          <p:cNvGraphicFramePr>
            <a:graphicFrameLocks/>
          </p:cNvGraphicFramePr>
          <p:nvPr>
            <p:extLst>
              <p:ext uri="{D42A27DB-BD31-4B8C-83A1-F6EECF244321}">
                <p14:modId xmlns:p14="http://schemas.microsoft.com/office/powerpoint/2010/main" val="931318652"/>
              </p:ext>
            </p:extLst>
          </p:nvPr>
        </p:nvGraphicFramePr>
        <p:xfrm>
          <a:off x="671778" y="1393855"/>
          <a:ext cx="3689181" cy="1568826"/>
        </p:xfrm>
        <a:graphic>
          <a:graphicData uri="http://schemas.openxmlformats.org/drawingml/2006/chart">
            <c:chart xmlns:c="http://schemas.openxmlformats.org/drawingml/2006/chart" xmlns:r="http://schemas.openxmlformats.org/officeDocument/2006/relationships" r:id="rId4"/>
          </a:graphicData>
        </a:graphic>
      </p:graphicFrame>
      <p:pic>
        <p:nvPicPr>
          <p:cNvPr id="17" name="Gráfico 16" descr="Flecha curva en el sentido de las agujas del reloj">
            <a:extLst>
              <a:ext uri="{FF2B5EF4-FFF2-40B4-BE49-F238E27FC236}">
                <a16:creationId xmlns:a16="http://schemas.microsoft.com/office/drawing/2014/main" id="{3562DA9C-77F4-5864-06C8-1DD59E87D0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399932">
            <a:off x="3801498" y="1721738"/>
            <a:ext cx="324000" cy="324000"/>
          </a:xfrm>
          <a:prstGeom prst="rect">
            <a:avLst/>
          </a:prstGeom>
        </p:spPr>
      </p:pic>
      <p:pic>
        <p:nvPicPr>
          <p:cNvPr id="19" name="Gráfico 18" descr="Flecha recta">
            <a:extLst>
              <a:ext uri="{FF2B5EF4-FFF2-40B4-BE49-F238E27FC236}">
                <a16:creationId xmlns:a16="http://schemas.microsoft.com/office/drawing/2014/main" id="{358358CC-F1A3-40B1-6730-E46084260E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38732" flipH="1">
            <a:off x="2347571" y="1599610"/>
            <a:ext cx="337591" cy="337591"/>
          </a:xfrm>
          <a:prstGeom prst="rect">
            <a:avLst/>
          </a:prstGeom>
        </p:spPr>
      </p:pic>
      <p:sp>
        <p:nvSpPr>
          <p:cNvPr id="20" name="CuadroTexto 19">
            <a:extLst>
              <a:ext uri="{FF2B5EF4-FFF2-40B4-BE49-F238E27FC236}">
                <a16:creationId xmlns:a16="http://schemas.microsoft.com/office/drawing/2014/main" id="{9C7DB525-B340-43DC-4C0E-1BEEB86F3A7D}"/>
              </a:ext>
            </a:extLst>
          </p:cNvPr>
          <p:cNvSpPr txBox="1"/>
          <p:nvPr/>
        </p:nvSpPr>
        <p:spPr>
          <a:xfrm>
            <a:off x="1151189" y="1322069"/>
            <a:ext cx="3036678" cy="246221"/>
          </a:xfrm>
          <a:prstGeom prst="rect">
            <a:avLst/>
          </a:prstGeom>
          <a:noFill/>
        </p:spPr>
        <p:txBody>
          <a:bodyPr wrap="square" rtlCol="0">
            <a:spAutoFit/>
          </a:bodyPr>
          <a:lstStyle/>
          <a:p>
            <a:pPr algn="ctr"/>
            <a:r>
              <a:rPr lang="es-MX" sz="1000" dirty="0">
                <a:solidFill>
                  <a:srgbClr val="002060"/>
                </a:solidFill>
              </a:rPr>
              <a:t>Casos nuevos de PVIH por año</a:t>
            </a:r>
          </a:p>
        </p:txBody>
      </p:sp>
      <p:graphicFrame>
        <p:nvGraphicFramePr>
          <p:cNvPr id="21" name="Gráfico 20">
            <a:extLst>
              <a:ext uri="{FF2B5EF4-FFF2-40B4-BE49-F238E27FC236}">
                <a16:creationId xmlns:a16="http://schemas.microsoft.com/office/drawing/2014/main" id="{DCD0716D-2B37-4A96-814A-5176AB5ECAF5}"/>
              </a:ext>
            </a:extLst>
          </p:cNvPr>
          <p:cNvGraphicFramePr>
            <a:graphicFrameLocks/>
          </p:cNvGraphicFramePr>
          <p:nvPr>
            <p:extLst>
              <p:ext uri="{D42A27DB-BD31-4B8C-83A1-F6EECF244321}">
                <p14:modId xmlns:p14="http://schemas.microsoft.com/office/powerpoint/2010/main" val="377356659"/>
              </p:ext>
            </p:extLst>
          </p:nvPr>
        </p:nvGraphicFramePr>
        <p:xfrm>
          <a:off x="4880352" y="1356268"/>
          <a:ext cx="3690000" cy="15696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Gráfico 21">
            <a:extLst>
              <a:ext uri="{FF2B5EF4-FFF2-40B4-BE49-F238E27FC236}">
                <a16:creationId xmlns:a16="http://schemas.microsoft.com/office/drawing/2014/main" id="{05D2B801-CA34-4DEB-A0A2-ED5436EB4BA0}"/>
              </a:ext>
            </a:extLst>
          </p:cNvPr>
          <p:cNvGraphicFramePr>
            <a:graphicFrameLocks/>
          </p:cNvGraphicFramePr>
          <p:nvPr>
            <p:extLst>
              <p:ext uri="{D42A27DB-BD31-4B8C-83A1-F6EECF244321}">
                <p14:modId xmlns:p14="http://schemas.microsoft.com/office/powerpoint/2010/main" val="163895610"/>
              </p:ext>
            </p:extLst>
          </p:nvPr>
        </p:nvGraphicFramePr>
        <p:xfrm>
          <a:off x="2713593" y="3237486"/>
          <a:ext cx="3690000" cy="1569600"/>
        </p:xfrm>
        <a:graphic>
          <a:graphicData uri="http://schemas.openxmlformats.org/drawingml/2006/chart">
            <c:chart xmlns:c="http://schemas.openxmlformats.org/drawingml/2006/chart" xmlns:r="http://schemas.openxmlformats.org/officeDocument/2006/relationships" r:id="rId10"/>
          </a:graphicData>
        </a:graphic>
      </p:graphicFrame>
      <p:sp>
        <p:nvSpPr>
          <p:cNvPr id="23" name="CuadroTexto 22">
            <a:extLst>
              <a:ext uri="{FF2B5EF4-FFF2-40B4-BE49-F238E27FC236}">
                <a16:creationId xmlns:a16="http://schemas.microsoft.com/office/drawing/2014/main" id="{52BE7C56-19A7-6C0B-834F-C02DE2F89449}"/>
              </a:ext>
            </a:extLst>
          </p:cNvPr>
          <p:cNvSpPr txBox="1"/>
          <p:nvPr/>
        </p:nvSpPr>
        <p:spPr>
          <a:xfrm>
            <a:off x="5306400" y="1187329"/>
            <a:ext cx="3132000" cy="246221"/>
          </a:xfrm>
          <a:prstGeom prst="rect">
            <a:avLst/>
          </a:prstGeom>
          <a:noFill/>
        </p:spPr>
        <p:txBody>
          <a:bodyPr wrap="square" rtlCol="0">
            <a:spAutoFit/>
          </a:bodyPr>
          <a:lstStyle/>
          <a:p>
            <a:pPr algn="ctr"/>
            <a:r>
              <a:rPr lang="es-MX" sz="1000" dirty="0">
                <a:solidFill>
                  <a:srgbClr val="002060"/>
                </a:solidFill>
              </a:rPr>
              <a:t>Variación absoluta de casos nuevos de PVIH por año</a:t>
            </a:r>
          </a:p>
        </p:txBody>
      </p:sp>
      <p:sp>
        <p:nvSpPr>
          <p:cNvPr id="24" name="CuadroTexto 23">
            <a:extLst>
              <a:ext uri="{FF2B5EF4-FFF2-40B4-BE49-F238E27FC236}">
                <a16:creationId xmlns:a16="http://schemas.microsoft.com/office/drawing/2014/main" id="{307B797A-B6A4-5E61-FA82-69377EDE23E5}"/>
              </a:ext>
            </a:extLst>
          </p:cNvPr>
          <p:cNvSpPr txBox="1"/>
          <p:nvPr/>
        </p:nvSpPr>
        <p:spPr>
          <a:xfrm>
            <a:off x="3189600" y="3121148"/>
            <a:ext cx="3052799" cy="246221"/>
          </a:xfrm>
          <a:prstGeom prst="rect">
            <a:avLst/>
          </a:prstGeom>
          <a:noFill/>
        </p:spPr>
        <p:txBody>
          <a:bodyPr wrap="square" rtlCol="0">
            <a:spAutoFit/>
          </a:bodyPr>
          <a:lstStyle/>
          <a:p>
            <a:pPr algn="ctr"/>
            <a:r>
              <a:rPr lang="es-MX" sz="1000" dirty="0">
                <a:solidFill>
                  <a:srgbClr val="002060"/>
                </a:solidFill>
              </a:rPr>
              <a:t>Casos nuevos de PVIH acumulados por año</a:t>
            </a:r>
          </a:p>
        </p:txBody>
      </p:sp>
      <p:sp>
        <p:nvSpPr>
          <p:cNvPr id="25" name="CuadroTexto 24">
            <a:extLst>
              <a:ext uri="{FF2B5EF4-FFF2-40B4-BE49-F238E27FC236}">
                <a16:creationId xmlns:a16="http://schemas.microsoft.com/office/drawing/2014/main" id="{4905CA11-A24E-D906-AEF9-1C0B2C3723E0}"/>
              </a:ext>
            </a:extLst>
          </p:cNvPr>
          <p:cNvSpPr txBox="1"/>
          <p:nvPr/>
        </p:nvSpPr>
        <p:spPr>
          <a:xfrm>
            <a:off x="4815020" y="1112306"/>
            <a:ext cx="356188" cy="461665"/>
          </a:xfrm>
          <a:prstGeom prst="rect">
            <a:avLst/>
          </a:prstGeom>
          <a:noFill/>
        </p:spPr>
        <p:txBody>
          <a:bodyPr wrap="none" rtlCol="0">
            <a:spAutoFit/>
          </a:bodyPr>
          <a:lstStyle/>
          <a:p>
            <a:r>
              <a:rPr lang="es-MX" sz="2400" dirty="0">
                <a:solidFill>
                  <a:schemeClr val="bg1">
                    <a:lumMod val="75000"/>
                  </a:schemeClr>
                </a:solidFill>
                <a:latin typeface="Arial" panose="020B0604020202020204" pitchFamily="34" charset="0"/>
                <a:cs typeface="Arial" panose="020B0604020202020204" pitchFamily="34" charset="0"/>
              </a:rPr>
              <a:t>2</a:t>
            </a:r>
          </a:p>
        </p:txBody>
      </p:sp>
      <p:sp>
        <p:nvSpPr>
          <p:cNvPr id="26" name="CuadroTexto 25">
            <a:extLst>
              <a:ext uri="{FF2B5EF4-FFF2-40B4-BE49-F238E27FC236}">
                <a16:creationId xmlns:a16="http://schemas.microsoft.com/office/drawing/2014/main" id="{CB126D6E-439D-93F0-3511-1D0546F59C0D}"/>
              </a:ext>
            </a:extLst>
          </p:cNvPr>
          <p:cNvSpPr txBox="1"/>
          <p:nvPr/>
        </p:nvSpPr>
        <p:spPr>
          <a:xfrm>
            <a:off x="733389" y="1114613"/>
            <a:ext cx="356188" cy="461665"/>
          </a:xfrm>
          <a:prstGeom prst="rect">
            <a:avLst/>
          </a:prstGeom>
          <a:noFill/>
        </p:spPr>
        <p:txBody>
          <a:bodyPr wrap="none" rtlCol="0">
            <a:spAutoFit/>
          </a:bodyPr>
          <a:lstStyle/>
          <a:p>
            <a:r>
              <a:rPr lang="es-MX" sz="2400" dirty="0">
                <a:solidFill>
                  <a:schemeClr val="bg1">
                    <a:lumMod val="75000"/>
                  </a:schemeClr>
                </a:solidFill>
                <a:latin typeface="Arial" panose="020B0604020202020204" pitchFamily="34" charset="0"/>
                <a:cs typeface="Arial" panose="020B0604020202020204" pitchFamily="34" charset="0"/>
              </a:rPr>
              <a:t>1</a:t>
            </a:r>
          </a:p>
        </p:txBody>
      </p:sp>
      <p:sp>
        <p:nvSpPr>
          <p:cNvPr id="27" name="CuadroTexto 26">
            <a:extLst>
              <a:ext uri="{FF2B5EF4-FFF2-40B4-BE49-F238E27FC236}">
                <a16:creationId xmlns:a16="http://schemas.microsoft.com/office/drawing/2014/main" id="{081E7E31-5F86-BEAA-968D-39B5ABBF5171}"/>
              </a:ext>
            </a:extLst>
          </p:cNvPr>
          <p:cNvSpPr txBox="1"/>
          <p:nvPr/>
        </p:nvSpPr>
        <p:spPr>
          <a:xfrm>
            <a:off x="2706803" y="2995867"/>
            <a:ext cx="356188" cy="461665"/>
          </a:xfrm>
          <a:prstGeom prst="rect">
            <a:avLst/>
          </a:prstGeom>
          <a:noFill/>
        </p:spPr>
        <p:txBody>
          <a:bodyPr wrap="none" rtlCol="0">
            <a:spAutoFit/>
          </a:bodyPr>
          <a:lstStyle/>
          <a:p>
            <a:r>
              <a:rPr lang="es-MX" sz="2400" dirty="0">
                <a:solidFill>
                  <a:schemeClr val="bg1">
                    <a:lumMod val="75000"/>
                  </a:schemeClr>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06593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7D2A2B-3139-4319-98BB-6A35CD042ECA}"/>
              </a:ext>
            </a:extLst>
          </p:cNvPr>
          <p:cNvSpPr>
            <a:spLocks noGrp="1"/>
          </p:cNvSpPr>
          <p:nvPr>
            <p:ph type="title"/>
          </p:nvPr>
        </p:nvSpPr>
        <p:spPr>
          <a:xfrm>
            <a:off x="549304" y="959056"/>
            <a:ext cx="7772400" cy="646331"/>
          </a:xfrm>
        </p:spPr>
        <p:txBody>
          <a:bodyPr/>
          <a:lstStyle/>
          <a:p>
            <a:r>
              <a:rPr lang="es-MX" sz="3600" dirty="0"/>
              <a:t>Objetivo</a:t>
            </a:r>
            <a:endParaRPr lang="es-GT" sz="3600" dirty="0"/>
          </a:p>
        </p:txBody>
      </p:sp>
      <p:sp>
        <p:nvSpPr>
          <p:cNvPr id="5" name="Marcador de contenido 2">
            <a:extLst>
              <a:ext uri="{FF2B5EF4-FFF2-40B4-BE49-F238E27FC236}">
                <a16:creationId xmlns:a16="http://schemas.microsoft.com/office/drawing/2014/main" id="{EB537B26-E147-4852-8DAE-DFB43AF19FC0}"/>
              </a:ext>
            </a:extLst>
          </p:cNvPr>
          <p:cNvSpPr txBox="1">
            <a:spLocks/>
          </p:cNvSpPr>
          <p:nvPr/>
        </p:nvSpPr>
        <p:spPr>
          <a:xfrm>
            <a:off x="457200" y="1882587"/>
            <a:ext cx="8229600" cy="178701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457200">
              <a:spcBef>
                <a:spcPts val="1800"/>
              </a:spcBef>
              <a:spcAft>
                <a:spcPts val="800"/>
              </a:spcAft>
              <a:buNone/>
            </a:pPr>
            <a:r>
              <a:rPr lang="es-ES" sz="2400" dirty="0">
                <a:solidFill>
                  <a:srgbClr val="6C6463"/>
                </a:solidFill>
              </a:rPr>
              <a:t>Fortalecer las capacidades de los equipos técnicos de miembros del Comité de Monitoreo para la generación de análisis secundarios sobre la sostenibilidad del financiamiento de la respuesta nacional al VIH.</a:t>
            </a:r>
          </a:p>
        </p:txBody>
      </p:sp>
    </p:spTree>
    <p:extLst>
      <p:ext uri="{BB962C8B-B14F-4D97-AF65-F5344CB8AC3E}">
        <p14:creationId xmlns:p14="http://schemas.microsoft.com/office/powerpoint/2010/main" val="604150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lecha: doblada hacia arriba 51">
            <a:extLst>
              <a:ext uri="{FF2B5EF4-FFF2-40B4-BE49-F238E27FC236}">
                <a16:creationId xmlns:a16="http://schemas.microsoft.com/office/drawing/2014/main" id="{0A102279-6D1A-D85B-8134-0DD042DD596B}"/>
              </a:ext>
            </a:extLst>
          </p:cNvPr>
          <p:cNvSpPr/>
          <p:nvPr/>
        </p:nvSpPr>
        <p:spPr>
          <a:xfrm flipH="1">
            <a:off x="1015199" y="940178"/>
            <a:ext cx="5184000" cy="4110533"/>
          </a:xfrm>
          <a:prstGeom prst="bentUpArrow">
            <a:avLst>
              <a:gd name="adj1" fmla="val 5932"/>
              <a:gd name="adj2" fmla="val 12423"/>
              <a:gd name="adj3" fmla="val 33932"/>
            </a:avLst>
          </a:prstGeom>
          <a:solidFill>
            <a:srgbClr val="69E781"/>
          </a:solidFill>
          <a:ln>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47" name="Imagen 46">
            <a:extLst>
              <a:ext uri="{FF2B5EF4-FFF2-40B4-BE49-F238E27FC236}">
                <a16:creationId xmlns:a16="http://schemas.microsoft.com/office/drawing/2014/main" id="{1018403D-612A-A0F3-6904-0234F08C30A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4588"/>
          <a:stretch/>
        </p:blipFill>
        <p:spPr>
          <a:xfrm>
            <a:off x="4012493" y="1228769"/>
            <a:ext cx="1419085" cy="2068889"/>
          </a:xfrm>
          <a:prstGeom prst="rect">
            <a:avLst/>
          </a:prstGeom>
        </p:spPr>
      </p:pic>
      <p:pic>
        <p:nvPicPr>
          <p:cNvPr id="1034" name="Picture 10" descr="Imágenes de Grifo | Vectores, fotos de stock y PSD gratuitos">
            <a:extLst>
              <a:ext uri="{FF2B5EF4-FFF2-40B4-BE49-F238E27FC236}">
                <a16:creationId xmlns:a16="http://schemas.microsoft.com/office/drawing/2014/main" id="{6672270D-242C-4504-8499-3204940AFB7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156495" y="2355125"/>
            <a:ext cx="596126" cy="56924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25EFD2F-1909-461C-8045-FB9E8059A41F}"/>
              </a:ext>
            </a:extLst>
          </p:cNvPr>
          <p:cNvSpPr txBox="1"/>
          <p:nvPr/>
        </p:nvSpPr>
        <p:spPr>
          <a:xfrm>
            <a:off x="1923468" y="900473"/>
            <a:ext cx="1571149" cy="300082"/>
          </a:xfrm>
          <a:prstGeom prst="rect">
            <a:avLst/>
          </a:prstGeom>
          <a:solidFill>
            <a:srgbClr val="DDDDDD"/>
          </a:solidFill>
        </p:spPr>
        <p:txBody>
          <a:bodyPr wrap="square" rtlCol="0">
            <a:spAutoFit/>
          </a:bodyPr>
          <a:lstStyle/>
          <a:p>
            <a:r>
              <a:rPr lang="es-GT" sz="1350" dirty="0">
                <a:solidFill>
                  <a:srgbClr val="C00000"/>
                </a:solidFill>
              </a:rPr>
              <a:t>Nuevas infecciones</a:t>
            </a:r>
          </a:p>
        </p:txBody>
      </p:sp>
      <p:sp>
        <p:nvSpPr>
          <p:cNvPr id="13" name="CuadroTexto 12">
            <a:extLst>
              <a:ext uri="{FF2B5EF4-FFF2-40B4-BE49-F238E27FC236}">
                <a16:creationId xmlns:a16="http://schemas.microsoft.com/office/drawing/2014/main" id="{666D7804-2EE2-45BE-A65B-F768EC4BD8D4}"/>
              </a:ext>
            </a:extLst>
          </p:cNvPr>
          <p:cNvSpPr txBox="1"/>
          <p:nvPr/>
        </p:nvSpPr>
        <p:spPr>
          <a:xfrm>
            <a:off x="5608517" y="2547065"/>
            <a:ext cx="1571149" cy="300082"/>
          </a:xfrm>
          <a:prstGeom prst="rect">
            <a:avLst/>
          </a:prstGeom>
          <a:solidFill>
            <a:srgbClr val="DDDDDD"/>
          </a:solidFill>
        </p:spPr>
        <p:txBody>
          <a:bodyPr wrap="square" rtlCol="0">
            <a:spAutoFit/>
          </a:bodyPr>
          <a:lstStyle/>
          <a:p>
            <a:r>
              <a:rPr lang="es-GT" sz="1350" dirty="0">
                <a:solidFill>
                  <a:srgbClr val="C00000"/>
                </a:solidFill>
              </a:rPr>
              <a:t>Defunciones</a:t>
            </a:r>
          </a:p>
        </p:txBody>
      </p:sp>
      <p:sp>
        <p:nvSpPr>
          <p:cNvPr id="14" name="CuadroTexto 13">
            <a:extLst>
              <a:ext uri="{FF2B5EF4-FFF2-40B4-BE49-F238E27FC236}">
                <a16:creationId xmlns:a16="http://schemas.microsoft.com/office/drawing/2014/main" id="{B232AC68-7602-4E54-80C8-FC44FF33DA68}"/>
              </a:ext>
            </a:extLst>
          </p:cNvPr>
          <p:cNvSpPr txBox="1"/>
          <p:nvPr/>
        </p:nvSpPr>
        <p:spPr>
          <a:xfrm>
            <a:off x="2643406" y="1939850"/>
            <a:ext cx="1319660" cy="461665"/>
          </a:xfrm>
          <a:prstGeom prst="rect">
            <a:avLst/>
          </a:prstGeom>
          <a:solidFill>
            <a:srgbClr val="DDDDDD"/>
          </a:solidFill>
        </p:spPr>
        <p:txBody>
          <a:bodyPr wrap="square" rtlCol="0">
            <a:spAutoFit/>
          </a:bodyPr>
          <a:lstStyle/>
          <a:p>
            <a:pPr algn="r"/>
            <a:r>
              <a:rPr lang="es-GT" sz="1200" dirty="0">
                <a:solidFill>
                  <a:srgbClr val="C00000"/>
                </a:solidFill>
              </a:rPr>
              <a:t>Personas viviendo con VIH</a:t>
            </a:r>
          </a:p>
        </p:txBody>
      </p:sp>
      <p:sp>
        <p:nvSpPr>
          <p:cNvPr id="11" name="CuadroTexto 10">
            <a:extLst>
              <a:ext uri="{FF2B5EF4-FFF2-40B4-BE49-F238E27FC236}">
                <a16:creationId xmlns:a16="http://schemas.microsoft.com/office/drawing/2014/main" id="{6D142498-277A-4082-B596-34C768F29C12}"/>
              </a:ext>
            </a:extLst>
          </p:cNvPr>
          <p:cNvSpPr txBox="1"/>
          <p:nvPr/>
        </p:nvSpPr>
        <p:spPr>
          <a:xfrm flipH="1">
            <a:off x="2289553" y="3215691"/>
            <a:ext cx="1571149" cy="461665"/>
          </a:xfrm>
          <a:prstGeom prst="rect">
            <a:avLst/>
          </a:prstGeom>
          <a:solidFill>
            <a:srgbClr val="DDDDDD"/>
          </a:solidFill>
          <a:ln>
            <a:solidFill>
              <a:srgbClr val="7030A0"/>
            </a:solidFill>
          </a:ln>
        </p:spPr>
        <p:txBody>
          <a:bodyPr wrap="square" rtlCol="0">
            <a:spAutoFit/>
          </a:bodyPr>
          <a:lstStyle/>
          <a:p>
            <a:pPr algn="ctr"/>
            <a:r>
              <a:rPr lang="es-GT" sz="1200" dirty="0">
                <a:solidFill>
                  <a:srgbClr val="002060"/>
                </a:solidFill>
              </a:rPr>
              <a:t>Número PVIH conocen su estatus</a:t>
            </a:r>
          </a:p>
        </p:txBody>
      </p:sp>
      <p:cxnSp>
        <p:nvCxnSpPr>
          <p:cNvPr id="15" name="Conector: angular 14">
            <a:extLst>
              <a:ext uri="{FF2B5EF4-FFF2-40B4-BE49-F238E27FC236}">
                <a16:creationId xmlns:a16="http://schemas.microsoft.com/office/drawing/2014/main" id="{9CF14B94-A774-49A5-BA09-43844D63624F}"/>
              </a:ext>
            </a:extLst>
          </p:cNvPr>
          <p:cNvCxnSpPr>
            <a:cxnSpLocks/>
            <a:stCxn id="11" idx="3"/>
            <a:endCxn id="4" idx="1"/>
          </p:cNvCxnSpPr>
          <p:nvPr/>
        </p:nvCxnSpPr>
        <p:spPr>
          <a:xfrm rot="10800000">
            <a:off x="1923469" y="1050514"/>
            <a:ext cx="366085" cy="2396010"/>
          </a:xfrm>
          <a:prstGeom prst="bentConnector3">
            <a:avLst>
              <a:gd name="adj1" fmla="val 162445"/>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CFEE4EF5-2F8C-44A1-A24B-045ABE7F4E58}"/>
              </a:ext>
            </a:extLst>
          </p:cNvPr>
          <p:cNvSpPr txBox="1"/>
          <p:nvPr/>
        </p:nvSpPr>
        <p:spPr>
          <a:xfrm flipH="1">
            <a:off x="3494617" y="3729881"/>
            <a:ext cx="2126556" cy="461665"/>
          </a:xfrm>
          <a:prstGeom prst="rect">
            <a:avLst/>
          </a:prstGeom>
          <a:solidFill>
            <a:srgbClr val="DDDDDD"/>
          </a:solidFill>
          <a:ln>
            <a:solidFill>
              <a:srgbClr val="7030A0"/>
            </a:solidFill>
          </a:ln>
        </p:spPr>
        <p:txBody>
          <a:bodyPr wrap="square" rtlCol="0">
            <a:spAutoFit/>
          </a:bodyPr>
          <a:lstStyle/>
          <a:p>
            <a:pPr algn="ctr"/>
            <a:r>
              <a:rPr lang="es-GT" sz="1200" dirty="0">
                <a:solidFill>
                  <a:srgbClr val="002060"/>
                </a:solidFill>
              </a:rPr>
              <a:t>Número de PVIH retenidas en la atención</a:t>
            </a:r>
          </a:p>
        </p:txBody>
      </p:sp>
      <p:cxnSp>
        <p:nvCxnSpPr>
          <p:cNvPr id="19" name="Conector: angular 18">
            <a:extLst>
              <a:ext uri="{FF2B5EF4-FFF2-40B4-BE49-F238E27FC236}">
                <a16:creationId xmlns:a16="http://schemas.microsoft.com/office/drawing/2014/main" id="{FAE1E572-AFEA-42CC-94DA-9DD71702DA65}"/>
              </a:ext>
            </a:extLst>
          </p:cNvPr>
          <p:cNvCxnSpPr>
            <a:cxnSpLocks/>
            <a:stCxn id="22" idx="3"/>
            <a:endCxn id="4" idx="1"/>
          </p:cNvCxnSpPr>
          <p:nvPr/>
        </p:nvCxnSpPr>
        <p:spPr>
          <a:xfrm rot="10800000">
            <a:off x="1923469" y="1050514"/>
            <a:ext cx="1571149" cy="2910200"/>
          </a:xfrm>
          <a:prstGeom prst="bentConnector3">
            <a:avLst>
              <a:gd name="adj1" fmla="val 11455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16518303-8B92-4EA9-8AEB-218CD253A926}"/>
              </a:ext>
            </a:extLst>
          </p:cNvPr>
          <p:cNvSpPr txBox="1"/>
          <p:nvPr/>
        </p:nvSpPr>
        <p:spPr>
          <a:xfrm flipH="1">
            <a:off x="5077709" y="4241189"/>
            <a:ext cx="2549610" cy="276999"/>
          </a:xfrm>
          <a:prstGeom prst="rect">
            <a:avLst/>
          </a:prstGeom>
          <a:solidFill>
            <a:srgbClr val="DDDDDD"/>
          </a:solidFill>
          <a:ln>
            <a:solidFill>
              <a:srgbClr val="7030A0"/>
            </a:solidFill>
          </a:ln>
        </p:spPr>
        <p:txBody>
          <a:bodyPr wrap="square" rtlCol="0">
            <a:spAutoFit/>
          </a:bodyPr>
          <a:lstStyle/>
          <a:p>
            <a:pPr algn="ctr"/>
            <a:r>
              <a:rPr lang="es-GT" sz="1200" dirty="0">
                <a:solidFill>
                  <a:srgbClr val="002060"/>
                </a:solidFill>
              </a:rPr>
              <a:t>Número de PVIH en tratamiento ARV</a:t>
            </a:r>
          </a:p>
        </p:txBody>
      </p:sp>
      <p:cxnSp>
        <p:nvCxnSpPr>
          <p:cNvPr id="24" name="Conector: angular 23">
            <a:extLst>
              <a:ext uri="{FF2B5EF4-FFF2-40B4-BE49-F238E27FC236}">
                <a16:creationId xmlns:a16="http://schemas.microsoft.com/office/drawing/2014/main" id="{ED604F97-7B58-479D-8F41-BA42179267B9}"/>
              </a:ext>
            </a:extLst>
          </p:cNvPr>
          <p:cNvCxnSpPr>
            <a:cxnSpLocks/>
            <a:stCxn id="28" idx="3"/>
            <a:endCxn id="4" idx="1"/>
          </p:cNvCxnSpPr>
          <p:nvPr/>
        </p:nvCxnSpPr>
        <p:spPr>
          <a:xfrm rot="10800000">
            <a:off x="1923469" y="1050515"/>
            <a:ext cx="3154241" cy="3329175"/>
          </a:xfrm>
          <a:prstGeom prst="bentConnector3">
            <a:avLst>
              <a:gd name="adj1" fmla="val 107247"/>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647963C4-9917-4FD5-B5D4-ABE7A5F9385F}"/>
              </a:ext>
            </a:extLst>
          </p:cNvPr>
          <p:cNvSpPr txBox="1"/>
          <p:nvPr/>
        </p:nvSpPr>
        <p:spPr>
          <a:xfrm flipH="1">
            <a:off x="6199199" y="4622301"/>
            <a:ext cx="2485057" cy="276999"/>
          </a:xfrm>
          <a:prstGeom prst="rect">
            <a:avLst/>
          </a:prstGeom>
          <a:solidFill>
            <a:srgbClr val="DDDDDD"/>
          </a:solidFill>
          <a:ln>
            <a:solidFill>
              <a:srgbClr val="7030A0"/>
            </a:solidFill>
          </a:ln>
        </p:spPr>
        <p:txBody>
          <a:bodyPr wrap="square" rtlCol="0">
            <a:spAutoFit/>
          </a:bodyPr>
          <a:lstStyle/>
          <a:p>
            <a:pPr algn="ctr"/>
            <a:r>
              <a:rPr lang="es-GT" sz="1200" dirty="0">
                <a:solidFill>
                  <a:srgbClr val="002060"/>
                </a:solidFill>
              </a:rPr>
              <a:t>Número de PVIH en supresión viral</a:t>
            </a:r>
          </a:p>
        </p:txBody>
      </p:sp>
      <p:cxnSp>
        <p:nvCxnSpPr>
          <p:cNvPr id="26" name="Conector: angular 25">
            <a:extLst>
              <a:ext uri="{FF2B5EF4-FFF2-40B4-BE49-F238E27FC236}">
                <a16:creationId xmlns:a16="http://schemas.microsoft.com/office/drawing/2014/main" id="{664537AA-60AC-46EA-92EC-36D59D375C1B}"/>
              </a:ext>
            </a:extLst>
          </p:cNvPr>
          <p:cNvCxnSpPr>
            <a:cxnSpLocks/>
            <a:stCxn id="31" idx="3"/>
            <a:endCxn id="4" idx="1"/>
          </p:cNvCxnSpPr>
          <p:nvPr/>
        </p:nvCxnSpPr>
        <p:spPr>
          <a:xfrm rot="10800000">
            <a:off x="1923469" y="1050515"/>
            <a:ext cx="4275731" cy="3710287"/>
          </a:xfrm>
          <a:prstGeom prst="bentConnector3">
            <a:avLst>
              <a:gd name="adj1" fmla="val 105346"/>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45248F78-8E01-4EEC-8457-1B8A7948AA0B}"/>
              </a:ext>
            </a:extLst>
          </p:cNvPr>
          <p:cNvSpPr txBox="1"/>
          <p:nvPr/>
        </p:nvSpPr>
        <p:spPr>
          <a:xfrm>
            <a:off x="122401" y="166612"/>
            <a:ext cx="8904240" cy="329602"/>
          </a:xfrm>
          <a:prstGeom prst="rect">
            <a:avLst/>
          </a:prstGeom>
        </p:spPr>
        <p:txBody>
          <a:bodyPr vert="horz" lIns="91440" tIns="45720" rIns="91440" bIns="45720" rtlCol="0" anchor="b" anchorCtr="0">
            <a:noAutofit/>
          </a:bodyPr>
          <a:lstStyle>
            <a:lvl1pPr>
              <a:spcBef>
                <a:spcPct val="0"/>
              </a:spcBef>
              <a:buNone/>
              <a:defRPr sz="2700" b="1" i="0">
                <a:solidFill>
                  <a:srgbClr val="BA0C2F"/>
                </a:solidFill>
                <a:latin typeface="Gill Sans MT"/>
                <a:ea typeface="+mj-ea"/>
                <a:cs typeface="Gill Sans MT"/>
              </a:defRPr>
            </a:lvl1pPr>
          </a:lstStyle>
          <a:p>
            <a:r>
              <a:rPr lang="es-GT" dirty="0"/>
              <a:t>Importancia del Gasto que Produce Resultados</a:t>
            </a:r>
          </a:p>
        </p:txBody>
      </p:sp>
      <p:pic>
        <p:nvPicPr>
          <p:cNvPr id="10" name="Imagen 9">
            <a:extLst>
              <a:ext uri="{FF2B5EF4-FFF2-40B4-BE49-F238E27FC236}">
                <a16:creationId xmlns:a16="http://schemas.microsoft.com/office/drawing/2014/main" id="{2643A4CB-B598-8756-61EA-46F2811DA72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847" b="52620" l="10000" r="90000"/>
                    </a14:imgEffect>
                  </a14:imgLayer>
                </a14:imgProps>
              </a:ext>
            </a:extLst>
          </a:blip>
          <a:srcRect t="8404" b="41532"/>
          <a:stretch/>
        </p:blipFill>
        <p:spPr>
          <a:xfrm>
            <a:off x="3691450" y="500691"/>
            <a:ext cx="1511939" cy="1400934"/>
          </a:xfrm>
          <a:prstGeom prst="rect">
            <a:avLst/>
          </a:prstGeom>
        </p:spPr>
      </p:pic>
    </p:spTree>
    <p:extLst>
      <p:ext uri="{BB962C8B-B14F-4D97-AF65-F5344CB8AC3E}">
        <p14:creationId xmlns:p14="http://schemas.microsoft.com/office/powerpoint/2010/main" val="212666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Gráfico 117">
            <a:extLst>
              <a:ext uri="{FF2B5EF4-FFF2-40B4-BE49-F238E27FC236}">
                <a16:creationId xmlns:a16="http://schemas.microsoft.com/office/drawing/2014/main" id="{AE908F6F-2402-FDEC-74EA-3942B6CFDA85}"/>
              </a:ext>
            </a:extLst>
          </p:cNvPr>
          <p:cNvGraphicFramePr>
            <a:graphicFrameLocks/>
          </p:cNvGraphicFramePr>
          <p:nvPr>
            <p:extLst>
              <p:ext uri="{D42A27DB-BD31-4B8C-83A1-F6EECF244321}">
                <p14:modId xmlns:p14="http://schemas.microsoft.com/office/powerpoint/2010/main" val="4060750975"/>
              </p:ext>
            </p:extLst>
          </p:nvPr>
        </p:nvGraphicFramePr>
        <p:xfrm>
          <a:off x="421635" y="945573"/>
          <a:ext cx="7836765" cy="3759241"/>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7E78C423-5F6E-9FA6-A54B-10A1B661B3DC}"/>
              </a:ext>
            </a:extLst>
          </p:cNvPr>
          <p:cNvSpPr>
            <a:spLocks noGrp="1"/>
          </p:cNvSpPr>
          <p:nvPr>
            <p:ph type="title"/>
          </p:nvPr>
        </p:nvSpPr>
        <p:spPr>
          <a:xfrm>
            <a:off x="181308" y="202380"/>
            <a:ext cx="8748213" cy="523220"/>
          </a:xfrm>
        </p:spPr>
        <p:txBody>
          <a:bodyPr/>
          <a:lstStyle/>
          <a:p>
            <a:r>
              <a:rPr lang="es-GT" sz="2800" dirty="0"/>
              <a:t>Cascada del Continuo de la Atención, 2018 a 2022.</a:t>
            </a:r>
            <a:endParaRPr lang="en-US" sz="2800" dirty="0"/>
          </a:p>
        </p:txBody>
      </p:sp>
      <p:sp>
        <p:nvSpPr>
          <p:cNvPr id="83" name="Diagrama de flujo: conector 82">
            <a:extLst>
              <a:ext uri="{FF2B5EF4-FFF2-40B4-BE49-F238E27FC236}">
                <a16:creationId xmlns:a16="http://schemas.microsoft.com/office/drawing/2014/main" id="{99589405-CB9C-DDD4-D81B-A378A5875F16}"/>
              </a:ext>
            </a:extLst>
          </p:cNvPr>
          <p:cNvSpPr/>
          <p:nvPr/>
        </p:nvSpPr>
        <p:spPr>
          <a:xfrm>
            <a:off x="3236846" y="1436289"/>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84" name="CuadroTexto 20">
            <a:extLst>
              <a:ext uri="{FF2B5EF4-FFF2-40B4-BE49-F238E27FC236}">
                <a16:creationId xmlns:a16="http://schemas.microsoft.com/office/drawing/2014/main" id="{17368368-7E7E-6BC0-5F8D-C63C8818AB88}"/>
              </a:ext>
            </a:extLst>
          </p:cNvPr>
          <p:cNvSpPr txBox="1"/>
          <p:nvPr/>
        </p:nvSpPr>
        <p:spPr>
          <a:xfrm rot="16200000">
            <a:off x="3025401" y="1077223"/>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25,548</a:t>
            </a:r>
          </a:p>
        </p:txBody>
      </p:sp>
      <p:sp>
        <p:nvSpPr>
          <p:cNvPr id="85" name="CuadroTexto 21">
            <a:extLst>
              <a:ext uri="{FF2B5EF4-FFF2-40B4-BE49-F238E27FC236}">
                <a16:creationId xmlns:a16="http://schemas.microsoft.com/office/drawing/2014/main" id="{BA705980-BFDF-4CC4-B2A4-8EF482C54F45}"/>
              </a:ext>
            </a:extLst>
          </p:cNvPr>
          <p:cNvSpPr txBox="1"/>
          <p:nvPr/>
        </p:nvSpPr>
        <p:spPr>
          <a:xfrm rot="16200000">
            <a:off x="3287521" y="1214260"/>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24,271</a:t>
            </a:r>
          </a:p>
        </p:txBody>
      </p:sp>
      <p:sp>
        <p:nvSpPr>
          <p:cNvPr id="86" name="CuadroTexto 22">
            <a:extLst>
              <a:ext uri="{FF2B5EF4-FFF2-40B4-BE49-F238E27FC236}">
                <a16:creationId xmlns:a16="http://schemas.microsoft.com/office/drawing/2014/main" id="{514D726A-EECA-417B-89F4-2320BB0E008A}"/>
              </a:ext>
            </a:extLst>
          </p:cNvPr>
          <p:cNvSpPr txBox="1"/>
          <p:nvPr/>
        </p:nvSpPr>
        <p:spPr>
          <a:xfrm rot="16200000">
            <a:off x="3583071" y="1325923"/>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23,057</a:t>
            </a:r>
          </a:p>
        </p:txBody>
      </p:sp>
      <p:sp>
        <p:nvSpPr>
          <p:cNvPr id="87" name="CuadroTexto 23">
            <a:extLst>
              <a:ext uri="{FF2B5EF4-FFF2-40B4-BE49-F238E27FC236}">
                <a16:creationId xmlns:a16="http://schemas.microsoft.com/office/drawing/2014/main" id="{1E2F3B8B-2A4C-42BD-B33F-1ADF5C7C295B}"/>
              </a:ext>
            </a:extLst>
          </p:cNvPr>
          <p:cNvSpPr txBox="1"/>
          <p:nvPr/>
        </p:nvSpPr>
        <p:spPr>
          <a:xfrm rot="16200000">
            <a:off x="4415856" y="1282571"/>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23,541</a:t>
            </a:r>
          </a:p>
        </p:txBody>
      </p:sp>
      <p:sp>
        <p:nvSpPr>
          <p:cNvPr id="88" name="CuadroTexto 24">
            <a:extLst>
              <a:ext uri="{FF2B5EF4-FFF2-40B4-BE49-F238E27FC236}">
                <a16:creationId xmlns:a16="http://schemas.microsoft.com/office/drawing/2014/main" id="{88CC6150-C8A6-4824-9204-635770F2634B}"/>
              </a:ext>
            </a:extLst>
          </p:cNvPr>
          <p:cNvSpPr txBox="1"/>
          <p:nvPr/>
        </p:nvSpPr>
        <p:spPr>
          <a:xfrm rot="16200000">
            <a:off x="4654299" y="1365698"/>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22,364</a:t>
            </a:r>
          </a:p>
        </p:txBody>
      </p:sp>
      <p:sp>
        <p:nvSpPr>
          <p:cNvPr id="89" name="CuadroTexto 25">
            <a:extLst>
              <a:ext uri="{FF2B5EF4-FFF2-40B4-BE49-F238E27FC236}">
                <a16:creationId xmlns:a16="http://schemas.microsoft.com/office/drawing/2014/main" id="{757C0DE9-A349-444E-A858-324320858299}"/>
              </a:ext>
            </a:extLst>
          </p:cNvPr>
          <p:cNvSpPr txBox="1"/>
          <p:nvPr/>
        </p:nvSpPr>
        <p:spPr>
          <a:xfrm rot="16200000">
            <a:off x="4955018" y="1497962"/>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21,246</a:t>
            </a:r>
          </a:p>
        </p:txBody>
      </p:sp>
      <p:sp>
        <p:nvSpPr>
          <p:cNvPr id="90" name="CuadroTexto 26">
            <a:extLst>
              <a:ext uri="{FF2B5EF4-FFF2-40B4-BE49-F238E27FC236}">
                <a16:creationId xmlns:a16="http://schemas.microsoft.com/office/drawing/2014/main" id="{6F2D079C-7F6D-4A8A-9BE0-DBD503660E69}"/>
              </a:ext>
            </a:extLst>
          </p:cNvPr>
          <p:cNvSpPr txBox="1"/>
          <p:nvPr/>
        </p:nvSpPr>
        <p:spPr>
          <a:xfrm rot="16200000">
            <a:off x="5792058" y="1258201"/>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23,622</a:t>
            </a:r>
          </a:p>
        </p:txBody>
      </p:sp>
      <p:sp>
        <p:nvSpPr>
          <p:cNvPr id="91" name="CuadroTexto 27">
            <a:extLst>
              <a:ext uri="{FF2B5EF4-FFF2-40B4-BE49-F238E27FC236}">
                <a16:creationId xmlns:a16="http://schemas.microsoft.com/office/drawing/2014/main" id="{4F0BCAE3-5E8C-425B-BF41-3B7D56D195C9}"/>
              </a:ext>
            </a:extLst>
          </p:cNvPr>
          <p:cNvSpPr txBox="1"/>
          <p:nvPr/>
        </p:nvSpPr>
        <p:spPr>
          <a:xfrm rot="16200000">
            <a:off x="6057489" y="1395389"/>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22,441</a:t>
            </a:r>
          </a:p>
        </p:txBody>
      </p:sp>
      <p:sp>
        <p:nvSpPr>
          <p:cNvPr id="92" name="CuadroTexto 28">
            <a:extLst>
              <a:ext uri="{FF2B5EF4-FFF2-40B4-BE49-F238E27FC236}">
                <a16:creationId xmlns:a16="http://schemas.microsoft.com/office/drawing/2014/main" id="{65F445CE-CCAA-4CBE-B3EB-931CC0B68817}"/>
              </a:ext>
            </a:extLst>
          </p:cNvPr>
          <p:cNvSpPr txBox="1"/>
          <p:nvPr/>
        </p:nvSpPr>
        <p:spPr>
          <a:xfrm rot="16200000">
            <a:off x="6340016" y="1499258"/>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21,319</a:t>
            </a:r>
          </a:p>
        </p:txBody>
      </p:sp>
      <p:sp>
        <p:nvSpPr>
          <p:cNvPr id="93" name="CuadroTexto 29">
            <a:extLst>
              <a:ext uri="{FF2B5EF4-FFF2-40B4-BE49-F238E27FC236}">
                <a16:creationId xmlns:a16="http://schemas.microsoft.com/office/drawing/2014/main" id="{3C3C3964-9DF1-4E8B-BC28-BB82AA9794BB}"/>
              </a:ext>
            </a:extLst>
          </p:cNvPr>
          <p:cNvSpPr txBox="1"/>
          <p:nvPr/>
        </p:nvSpPr>
        <p:spPr>
          <a:xfrm rot="16200000">
            <a:off x="7166612" y="1440079"/>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21,812</a:t>
            </a:r>
          </a:p>
        </p:txBody>
      </p:sp>
      <p:sp>
        <p:nvSpPr>
          <p:cNvPr id="94" name="CuadroTexto 30">
            <a:extLst>
              <a:ext uri="{FF2B5EF4-FFF2-40B4-BE49-F238E27FC236}">
                <a16:creationId xmlns:a16="http://schemas.microsoft.com/office/drawing/2014/main" id="{4AA6195A-B15F-424F-9C77-A80520229F1D}"/>
              </a:ext>
            </a:extLst>
          </p:cNvPr>
          <p:cNvSpPr txBox="1"/>
          <p:nvPr/>
        </p:nvSpPr>
        <p:spPr>
          <a:xfrm rot="16200000">
            <a:off x="7440512" y="1543399"/>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20,721</a:t>
            </a:r>
          </a:p>
        </p:txBody>
      </p:sp>
      <p:sp>
        <p:nvSpPr>
          <p:cNvPr id="95" name="CuadroTexto 31">
            <a:extLst>
              <a:ext uri="{FF2B5EF4-FFF2-40B4-BE49-F238E27FC236}">
                <a16:creationId xmlns:a16="http://schemas.microsoft.com/office/drawing/2014/main" id="{12619DF6-4769-4E24-99FB-207901C45802}"/>
              </a:ext>
            </a:extLst>
          </p:cNvPr>
          <p:cNvSpPr txBox="1"/>
          <p:nvPr/>
        </p:nvSpPr>
        <p:spPr>
          <a:xfrm rot="16200000">
            <a:off x="7710289" y="1628136"/>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19,685</a:t>
            </a:r>
          </a:p>
        </p:txBody>
      </p:sp>
      <p:sp>
        <p:nvSpPr>
          <p:cNvPr id="96" name="Diagrama de flujo: conector 95">
            <a:extLst>
              <a:ext uri="{FF2B5EF4-FFF2-40B4-BE49-F238E27FC236}">
                <a16:creationId xmlns:a16="http://schemas.microsoft.com/office/drawing/2014/main" id="{FC863E7E-E064-1B56-B340-AAD888A62364}"/>
              </a:ext>
            </a:extLst>
          </p:cNvPr>
          <p:cNvSpPr/>
          <p:nvPr/>
        </p:nvSpPr>
        <p:spPr>
          <a:xfrm>
            <a:off x="3513699" y="1567444"/>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97" name="Diagrama de flujo: conector 96">
            <a:extLst>
              <a:ext uri="{FF2B5EF4-FFF2-40B4-BE49-F238E27FC236}">
                <a16:creationId xmlns:a16="http://schemas.microsoft.com/office/drawing/2014/main" id="{F8B102FB-E07B-64CC-7E5A-73AB4DEADF9F}"/>
              </a:ext>
            </a:extLst>
          </p:cNvPr>
          <p:cNvSpPr/>
          <p:nvPr/>
        </p:nvSpPr>
        <p:spPr>
          <a:xfrm>
            <a:off x="3809909" y="1675444"/>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98" name="Diagrama de flujo: conector 97">
            <a:extLst>
              <a:ext uri="{FF2B5EF4-FFF2-40B4-BE49-F238E27FC236}">
                <a16:creationId xmlns:a16="http://schemas.microsoft.com/office/drawing/2014/main" id="{A1C43B8B-2E60-ABC8-1003-664EFBEC3A59}"/>
              </a:ext>
            </a:extLst>
          </p:cNvPr>
          <p:cNvSpPr/>
          <p:nvPr/>
        </p:nvSpPr>
        <p:spPr>
          <a:xfrm>
            <a:off x="4640114" y="1634920"/>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99" name="Diagrama de flujo: conector 98">
            <a:extLst>
              <a:ext uri="{FF2B5EF4-FFF2-40B4-BE49-F238E27FC236}">
                <a16:creationId xmlns:a16="http://schemas.microsoft.com/office/drawing/2014/main" id="{454BD9B6-E607-56FB-F4DB-B69DE9745B62}"/>
              </a:ext>
            </a:extLst>
          </p:cNvPr>
          <p:cNvSpPr/>
          <p:nvPr/>
        </p:nvSpPr>
        <p:spPr>
          <a:xfrm>
            <a:off x="4883982" y="1723231"/>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00" name="Diagrama de flujo: conector 99">
            <a:extLst>
              <a:ext uri="{FF2B5EF4-FFF2-40B4-BE49-F238E27FC236}">
                <a16:creationId xmlns:a16="http://schemas.microsoft.com/office/drawing/2014/main" id="{1A1A0F49-7385-5FE5-CD56-43EFA8AFBA38}"/>
              </a:ext>
            </a:extLst>
          </p:cNvPr>
          <p:cNvSpPr/>
          <p:nvPr/>
        </p:nvSpPr>
        <p:spPr>
          <a:xfrm>
            <a:off x="5176121" y="1853347"/>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01" name="Diagrama de flujo: conector 100">
            <a:extLst>
              <a:ext uri="{FF2B5EF4-FFF2-40B4-BE49-F238E27FC236}">
                <a16:creationId xmlns:a16="http://schemas.microsoft.com/office/drawing/2014/main" id="{FB2CD982-A1B8-1B70-7A31-3DBF711CA9BD}"/>
              </a:ext>
            </a:extLst>
          </p:cNvPr>
          <p:cNvSpPr/>
          <p:nvPr/>
        </p:nvSpPr>
        <p:spPr>
          <a:xfrm>
            <a:off x="6018922" y="1607988"/>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02" name="Diagrama de flujo: conector 101">
            <a:extLst>
              <a:ext uri="{FF2B5EF4-FFF2-40B4-BE49-F238E27FC236}">
                <a16:creationId xmlns:a16="http://schemas.microsoft.com/office/drawing/2014/main" id="{E38C1334-19EE-3920-5E0C-68A18A777923}"/>
              </a:ext>
            </a:extLst>
          </p:cNvPr>
          <p:cNvSpPr/>
          <p:nvPr/>
        </p:nvSpPr>
        <p:spPr>
          <a:xfrm>
            <a:off x="6278353" y="1741120"/>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03" name="Diagrama de flujo: conector 102">
            <a:extLst>
              <a:ext uri="{FF2B5EF4-FFF2-40B4-BE49-F238E27FC236}">
                <a16:creationId xmlns:a16="http://schemas.microsoft.com/office/drawing/2014/main" id="{2C621EEA-320F-7FA6-8895-A9A51B513E07}"/>
              </a:ext>
            </a:extLst>
          </p:cNvPr>
          <p:cNvSpPr/>
          <p:nvPr/>
        </p:nvSpPr>
        <p:spPr>
          <a:xfrm>
            <a:off x="6558618" y="1853347"/>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04" name="Diagrama de flujo: conector 103">
            <a:extLst>
              <a:ext uri="{FF2B5EF4-FFF2-40B4-BE49-F238E27FC236}">
                <a16:creationId xmlns:a16="http://schemas.microsoft.com/office/drawing/2014/main" id="{20F567A3-10F0-2DB0-07A9-FC5592D9F14B}"/>
              </a:ext>
            </a:extLst>
          </p:cNvPr>
          <p:cNvSpPr/>
          <p:nvPr/>
        </p:nvSpPr>
        <p:spPr>
          <a:xfrm>
            <a:off x="7387682" y="1795120"/>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05" name="Diagrama de flujo: conector 104">
            <a:extLst>
              <a:ext uri="{FF2B5EF4-FFF2-40B4-BE49-F238E27FC236}">
                <a16:creationId xmlns:a16="http://schemas.microsoft.com/office/drawing/2014/main" id="{00055635-7F14-CBA8-5B89-7DEA37D188D4}"/>
              </a:ext>
            </a:extLst>
          </p:cNvPr>
          <p:cNvSpPr/>
          <p:nvPr/>
        </p:nvSpPr>
        <p:spPr>
          <a:xfrm>
            <a:off x="7669482" y="1892320"/>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06" name="Diagrama de flujo: conector 105">
            <a:extLst>
              <a:ext uri="{FF2B5EF4-FFF2-40B4-BE49-F238E27FC236}">
                <a16:creationId xmlns:a16="http://schemas.microsoft.com/office/drawing/2014/main" id="{21E91C40-7E6D-4437-9A6A-D14A40084FF8}"/>
              </a:ext>
            </a:extLst>
          </p:cNvPr>
          <p:cNvSpPr/>
          <p:nvPr/>
        </p:nvSpPr>
        <p:spPr>
          <a:xfrm>
            <a:off x="7925346" y="1971153"/>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07" name="CuadroTexto 106">
            <a:extLst>
              <a:ext uri="{FF2B5EF4-FFF2-40B4-BE49-F238E27FC236}">
                <a16:creationId xmlns:a16="http://schemas.microsoft.com/office/drawing/2014/main" id="{9AB614CB-0A75-7628-E3D6-0EC3C7C24CE1}"/>
              </a:ext>
            </a:extLst>
          </p:cNvPr>
          <p:cNvSpPr txBox="1"/>
          <p:nvPr/>
        </p:nvSpPr>
        <p:spPr>
          <a:xfrm>
            <a:off x="74636" y="4755902"/>
            <a:ext cx="4870244" cy="461665"/>
          </a:xfrm>
          <a:prstGeom prst="rect">
            <a:avLst/>
          </a:prstGeom>
          <a:noFill/>
        </p:spPr>
        <p:txBody>
          <a:bodyPr wrap="none" rtlCol="0">
            <a:spAutoFit/>
          </a:bodyPr>
          <a:lstStyle/>
          <a:p>
            <a:r>
              <a:rPr lang="es-MX" sz="800" dirty="0"/>
              <a:t>(P) Dato preliminar</a:t>
            </a:r>
          </a:p>
          <a:p>
            <a:r>
              <a:rPr lang="es-MX" sz="800" dirty="0"/>
              <a:t>Nota: Dx = Conoce su diagnóstico. En TAR= En tratamiento antirretroviral. Con SV= Con carga viral suprimida.</a:t>
            </a:r>
          </a:p>
          <a:p>
            <a:r>
              <a:rPr lang="es-MX" sz="800" dirty="0"/>
              <a:t>Fuente: Ministerio de Salud, Sección de programa de ITS/VIH/Sida, Cascada del Continuo de la Atención.</a:t>
            </a:r>
          </a:p>
        </p:txBody>
      </p:sp>
      <p:sp>
        <p:nvSpPr>
          <p:cNvPr id="108" name="CuadroTexto 6">
            <a:extLst>
              <a:ext uri="{FF2B5EF4-FFF2-40B4-BE49-F238E27FC236}">
                <a16:creationId xmlns:a16="http://schemas.microsoft.com/office/drawing/2014/main" id="{676FFC04-1DFB-8808-CACC-3D3E7E919F3E}"/>
              </a:ext>
            </a:extLst>
          </p:cNvPr>
          <p:cNvSpPr txBox="1"/>
          <p:nvPr/>
        </p:nvSpPr>
        <p:spPr>
          <a:xfrm>
            <a:off x="8160770" y="839991"/>
            <a:ext cx="765915"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100" dirty="0"/>
              <a:t>Cobertura</a:t>
            </a:r>
          </a:p>
        </p:txBody>
      </p:sp>
      <p:sp>
        <p:nvSpPr>
          <p:cNvPr id="109" name="CuadroTexto 7">
            <a:extLst>
              <a:ext uri="{FF2B5EF4-FFF2-40B4-BE49-F238E27FC236}">
                <a16:creationId xmlns:a16="http://schemas.microsoft.com/office/drawing/2014/main" id="{3CEA921B-DF0B-40A0-B97E-E030D2109A92}"/>
              </a:ext>
            </a:extLst>
          </p:cNvPr>
          <p:cNvSpPr txBox="1"/>
          <p:nvPr/>
        </p:nvSpPr>
        <p:spPr>
          <a:xfrm>
            <a:off x="8160770" y="1030491"/>
            <a:ext cx="582147"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100" dirty="0"/>
              <a:t>Brecha</a:t>
            </a:r>
          </a:p>
        </p:txBody>
      </p:sp>
      <p:sp>
        <p:nvSpPr>
          <p:cNvPr id="110" name="CuadroTexto 8">
            <a:extLst>
              <a:ext uri="{FF2B5EF4-FFF2-40B4-BE49-F238E27FC236}">
                <a16:creationId xmlns:a16="http://schemas.microsoft.com/office/drawing/2014/main" id="{0C92F028-9E58-453F-A8C1-6D9B88873B53}"/>
              </a:ext>
            </a:extLst>
          </p:cNvPr>
          <p:cNvSpPr txBox="1"/>
          <p:nvPr/>
        </p:nvSpPr>
        <p:spPr>
          <a:xfrm>
            <a:off x="8153150" y="1213371"/>
            <a:ext cx="490327"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100" dirty="0"/>
              <a:t>Meta</a:t>
            </a:r>
          </a:p>
        </p:txBody>
      </p:sp>
      <p:sp>
        <p:nvSpPr>
          <p:cNvPr id="111" name="Diagrama de flujo: conector 110">
            <a:extLst>
              <a:ext uri="{FF2B5EF4-FFF2-40B4-BE49-F238E27FC236}">
                <a16:creationId xmlns:a16="http://schemas.microsoft.com/office/drawing/2014/main" id="{219D9043-7399-4F83-8C41-F12AD44D6CB5}"/>
              </a:ext>
            </a:extLst>
          </p:cNvPr>
          <p:cNvSpPr/>
          <p:nvPr/>
        </p:nvSpPr>
        <p:spPr>
          <a:xfrm>
            <a:off x="8086445" y="1121673"/>
            <a:ext cx="108000" cy="108000"/>
          </a:xfrm>
          <a:prstGeom prst="flowChartConnector">
            <a:avLst/>
          </a:prstGeom>
          <a:solidFill>
            <a:srgbClr val="FFC000"/>
          </a:solidFill>
          <a:ln>
            <a:solidFill>
              <a:srgbClr val="FCBD2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12" name="Diagrama de flujo: conector 111">
            <a:extLst>
              <a:ext uri="{FF2B5EF4-FFF2-40B4-BE49-F238E27FC236}">
                <a16:creationId xmlns:a16="http://schemas.microsoft.com/office/drawing/2014/main" id="{AA177A3A-1FAD-4317-AA49-03F3BBFCB72D}"/>
              </a:ext>
            </a:extLst>
          </p:cNvPr>
          <p:cNvSpPr/>
          <p:nvPr/>
        </p:nvSpPr>
        <p:spPr>
          <a:xfrm>
            <a:off x="8086445" y="945573"/>
            <a:ext cx="108000" cy="1080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13" name="Diagrama de flujo: conector 112">
            <a:extLst>
              <a:ext uri="{FF2B5EF4-FFF2-40B4-BE49-F238E27FC236}">
                <a16:creationId xmlns:a16="http://schemas.microsoft.com/office/drawing/2014/main" id="{CC597794-D241-4463-9CE2-E1254E1D2A25}"/>
              </a:ext>
            </a:extLst>
          </p:cNvPr>
          <p:cNvSpPr/>
          <p:nvPr/>
        </p:nvSpPr>
        <p:spPr>
          <a:xfrm>
            <a:off x="8086445" y="1298997"/>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14" name="Rectángulo 113">
            <a:extLst>
              <a:ext uri="{FF2B5EF4-FFF2-40B4-BE49-F238E27FC236}">
                <a16:creationId xmlns:a16="http://schemas.microsoft.com/office/drawing/2014/main" id="{811004EF-E26D-BC38-1152-0BF22FE82581}"/>
              </a:ext>
            </a:extLst>
          </p:cNvPr>
          <p:cNvSpPr/>
          <p:nvPr/>
        </p:nvSpPr>
        <p:spPr>
          <a:xfrm>
            <a:off x="1238400" y="3867612"/>
            <a:ext cx="280800" cy="358788"/>
          </a:xfrm>
          <a:prstGeom prst="rect">
            <a:avLst/>
          </a:prstGeom>
          <a:noFill/>
          <a:ln w="127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15" name="Rectángulo 114">
            <a:extLst>
              <a:ext uri="{FF2B5EF4-FFF2-40B4-BE49-F238E27FC236}">
                <a16:creationId xmlns:a16="http://schemas.microsoft.com/office/drawing/2014/main" id="{0026BE6E-A57D-1273-1790-A0BCDFEBFA18}"/>
              </a:ext>
            </a:extLst>
          </p:cNvPr>
          <p:cNvSpPr/>
          <p:nvPr/>
        </p:nvSpPr>
        <p:spPr>
          <a:xfrm>
            <a:off x="2606503" y="3891018"/>
            <a:ext cx="280800" cy="358788"/>
          </a:xfrm>
          <a:prstGeom prst="rect">
            <a:avLst/>
          </a:prstGeom>
          <a:noFill/>
          <a:ln w="127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16" name="Rectángulo 115">
            <a:extLst>
              <a:ext uri="{FF2B5EF4-FFF2-40B4-BE49-F238E27FC236}">
                <a16:creationId xmlns:a16="http://schemas.microsoft.com/office/drawing/2014/main" id="{AB539405-72D5-9CB7-9B0F-655C6A058A3F}"/>
              </a:ext>
            </a:extLst>
          </p:cNvPr>
          <p:cNvSpPr/>
          <p:nvPr/>
        </p:nvSpPr>
        <p:spPr>
          <a:xfrm>
            <a:off x="4012134" y="3891018"/>
            <a:ext cx="280800" cy="358788"/>
          </a:xfrm>
          <a:prstGeom prst="rect">
            <a:avLst/>
          </a:prstGeom>
          <a:noFill/>
          <a:ln w="127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17" name="Rectángulo 116">
            <a:extLst>
              <a:ext uri="{FF2B5EF4-FFF2-40B4-BE49-F238E27FC236}">
                <a16:creationId xmlns:a16="http://schemas.microsoft.com/office/drawing/2014/main" id="{39E83C63-994A-1B6B-01D2-210747C3DEDB}"/>
              </a:ext>
            </a:extLst>
          </p:cNvPr>
          <p:cNvSpPr/>
          <p:nvPr/>
        </p:nvSpPr>
        <p:spPr>
          <a:xfrm>
            <a:off x="5369997" y="3891018"/>
            <a:ext cx="280800" cy="358788"/>
          </a:xfrm>
          <a:prstGeom prst="rect">
            <a:avLst/>
          </a:prstGeom>
          <a:noFill/>
          <a:ln w="127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19" name="Rectángulo 118">
            <a:extLst>
              <a:ext uri="{FF2B5EF4-FFF2-40B4-BE49-F238E27FC236}">
                <a16:creationId xmlns:a16="http://schemas.microsoft.com/office/drawing/2014/main" id="{912CC8D2-4E96-8B1C-CFC0-E00A40D316BF}"/>
              </a:ext>
            </a:extLst>
          </p:cNvPr>
          <p:cNvSpPr/>
          <p:nvPr/>
        </p:nvSpPr>
        <p:spPr>
          <a:xfrm>
            <a:off x="6770781" y="3891018"/>
            <a:ext cx="280800" cy="486582"/>
          </a:xfrm>
          <a:prstGeom prst="rect">
            <a:avLst/>
          </a:prstGeom>
          <a:noFill/>
          <a:ln w="127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20" name="Diagrama de flujo: conector 119">
            <a:extLst>
              <a:ext uri="{FF2B5EF4-FFF2-40B4-BE49-F238E27FC236}">
                <a16:creationId xmlns:a16="http://schemas.microsoft.com/office/drawing/2014/main" id="{5E3BF097-DE10-697B-294C-213333CC9F33}"/>
              </a:ext>
            </a:extLst>
          </p:cNvPr>
          <p:cNvSpPr/>
          <p:nvPr/>
        </p:nvSpPr>
        <p:spPr>
          <a:xfrm>
            <a:off x="1858963" y="1591624"/>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21" name="Diagrama de flujo: conector 120">
            <a:extLst>
              <a:ext uri="{FF2B5EF4-FFF2-40B4-BE49-F238E27FC236}">
                <a16:creationId xmlns:a16="http://schemas.microsoft.com/office/drawing/2014/main" id="{9AEE8312-517E-5FA4-FCE6-3EC398C9C4C5}"/>
              </a:ext>
            </a:extLst>
          </p:cNvPr>
          <p:cNvSpPr/>
          <p:nvPr/>
        </p:nvSpPr>
        <p:spPr>
          <a:xfrm>
            <a:off x="2156930" y="1699624"/>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22" name="Diagrama de flujo: conector 121">
            <a:extLst>
              <a:ext uri="{FF2B5EF4-FFF2-40B4-BE49-F238E27FC236}">
                <a16:creationId xmlns:a16="http://schemas.microsoft.com/office/drawing/2014/main" id="{EEBD4B50-312F-D54A-453A-8B8BA622FD4A}"/>
              </a:ext>
            </a:extLst>
          </p:cNvPr>
          <p:cNvSpPr/>
          <p:nvPr/>
        </p:nvSpPr>
        <p:spPr>
          <a:xfrm>
            <a:off x="2423453" y="1794502"/>
            <a:ext cx="108000" cy="108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dirty="0"/>
          </a:p>
        </p:txBody>
      </p:sp>
      <p:sp>
        <p:nvSpPr>
          <p:cNvPr id="124" name="CuadroTexto 36">
            <a:extLst>
              <a:ext uri="{FF2B5EF4-FFF2-40B4-BE49-F238E27FC236}">
                <a16:creationId xmlns:a16="http://schemas.microsoft.com/office/drawing/2014/main" id="{A78A8449-8D90-4FAE-8DD3-100FA2476786}"/>
              </a:ext>
            </a:extLst>
          </p:cNvPr>
          <p:cNvSpPr txBox="1"/>
          <p:nvPr/>
        </p:nvSpPr>
        <p:spPr>
          <a:xfrm rot="16200000">
            <a:off x="1641554" y="1235582"/>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24,109</a:t>
            </a:r>
          </a:p>
        </p:txBody>
      </p:sp>
      <p:sp>
        <p:nvSpPr>
          <p:cNvPr id="125" name="CuadroTexto 37">
            <a:extLst>
              <a:ext uri="{FF2B5EF4-FFF2-40B4-BE49-F238E27FC236}">
                <a16:creationId xmlns:a16="http://schemas.microsoft.com/office/drawing/2014/main" id="{F6C5635D-D438-4C9B-A1B3-97BB8E94EA11}"/>
              </a:ext>
            </a:extLst>
          </p:cNvPr>
          <p:cNvSpPr txBox="1"/>
          <p:nvPr/>
        </p:nvSpPr>
        <p:spPr>
          <a:xfrm rot="16200000">
            <a:off x="1935140" y="1347523"/>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22,904</a:t>
            </a:r>
          </a:p>
        </p:txBody>
      </p:sp>
      <p:sp>
        <p:nvSpPr>
          <p:cNvPr id="126" name="CuadroTexto 38">
            <a:extLst>
              <a:ext uri="{FF2B5EF4-FFF2-40B4-BE49-F238E27FC236}">
                <a16:creationId xmlns:a16="http://schemas.microsoft.com/office/drawing/2014/main" id="{40F2516E-84CC-4EB0-A885-F11B35AD6BBD}"/>
              </a:ext>
            </a:extLst>
          </p:cNvPr>
          <p:cNvSpPr txBox="1"/>
          <p:nvPr/>
        </p:nvSpPr>
        <p:spPr>
          <a:xfrm rot="16200000">
            <a:off x="2200499" y="1441123"/>
            <a:ext cx="541751"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00" dirty="0"/>
              <a:t>21,759</a:t>
            </a:r>
          </a:p>
        </p:txBody>
      </p:sp>
      <p:sp>
        <p:nvSpPr>
          <p:cNvPr id="3" name="Rectángulo: esquinas redondeadas 2">
            <a:extLst>
              <a:ext uri="{FF2B5EF4-FFF2-40B4-BE49-F238E27FC236}">
                <a16:creationId xmlns:a16="http://schemas.microsoft.com/office/drawing/2014/main" id="{CAEB4A14-329E-B88C-402F-5DD31BDF50E6}"/>
              </a:ext>
            </a:extLst>
          </p:cNvPr>
          <p:cNvSpPr/>
          <p:nvPr/>
        </p:nvSpPr>
        <p:spPr>
          <a:xfrm>
            <a:off x="4728023" y="606390"/>
            <a:ext cx="2951831" cy="612858"/>
          </a:xfrm>
          <a:prstGeom prst="roundRect">
            <a:avLst/>
          </a:prstGeom>
          <a:solidFill>
            <a:schemeClr val="accent6">
              <a:lumMod val="60000"/>
              <a:lumOff val="40000"/>
              <a:alpha val="39000"/>
            </a:schemeClr>
          </a:solidFill>
          <a:ln w="12700">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dirty="0"/>
              <a:t>Incremento de 5,012 PVIH</a:t>
            </a:r>
          </a:p>
          <a:p>
            <a:pPr algn="ctr"/>
            <a:r>
              <a:rPr lang="es-MX" sz="900" dirty="0"/>
              <a:t>en TAR entre 2020 al 2022</a:t>
            </a:r>
          </a:p>
          <a:p>
            <a:pPr algn="ctr"/>
            <a:r>
              <a:rPr lang="es-MX" sz="900" dirty="0"/>
              <a:t>(2020, 2072PVH. 2021, 1991PVIH- 2022, 949)</a:t>
            </a:r>
            <a:endParaRPr lang="es-MX" sz="1100" dirty="0"/>
          </a:p>
        </p:txBody>
      </p:sp>
    </p:spTree>
    <p:extLst>
      <p:ext uri="{BB962C8B-B14F-4D97-AF65-F5344CB8AC3E}">
        <p14:creationId xmlns:p14="http://schemas.microsoft.com/office/powerpoint/2010/main" val="63266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ctor: angular 13">
            <a:extLst>
              <a:ext uri="{FF2B5EF4-FFF2-40B4-BE49-F238E27FC236}">
                <a16:creationId xmlns:a16="http://schemas.microsoft.com/office/drawing/2014/main" id="{F53A22C6-23BC-38FA-D6A9-69E44BE1A958}"/>
              </a:ext>
            </a:extLst>
          </p:cNvPr>
          <p:cNvCxnSpPr>
            <a:cxnSpLocks/>
          </p:cNvCxnSpPr>
          <p:nvPr/>
        </p:nvCxnSpPr>
        <p:spPr>
          <a:xfrm>
            <a:off x="5281241" y="1900799"/>
            <a:ext cx="1390269" cy="1153923"/>
          </a:xfrm>
          <a:prstGeom prst="bentConnector2">
            <a:avLst/>
          </a:prstGeom>
          <a:ln w="12700"/>
        </p:spPr>
        <p:style>
          <a:lnRef idx="2">
            <a:schemeClr val="accent1"/>
          </a:lnRef>
          <a:fillRef idx="0">
            <a:schemeClr val="accent1"/>
          </a:fillRef>
          <a:effectRef idx="1">
            <a:schemeClr val="accent1"/>
          </a:effectRef>
          <a:fontRef idx="minor">
            <a:schemeClr val="tx1"/>
          </a:fontRef>
        </p:style>
      </p:cxnSp>
      <p:sp>
        <p:nvSpPr>
          <p:cNvPr id="3" name="Título 1"/>
          <p:cNvSpPr>
            <a:spLocks noGrp="1"/>
          </p:cNvSpPr>
          <p:nvPr>
            <p:ph type="title"/>
          </p:nvPr>
        </p:nvSpPr>
        <p:spPr>
          <a:xfrm>
            <a:off x="184419" y="172721"/>
            <a:ext cx="8657370" cy="468080"/>
          </a:xfrm>
        </p:spPr>
        <p:txBody>
          <a:bodyPr>
            <a:noAutofit/>
          </a:bodyPr>
          <a:lstStyle/>
          <a:p>
            <a:pPr algn="l"/>
            <a:r>
              <a:rPr lang="es-SV" sz="2700" b="1" dirty="0"/>
              <a:t>El Salvador: análisis económico de la TAR </a:t>
            </a:r>
            <a:r>
              <a:rPr lang="es-SV" sz="1200" b="1" dirty="0"/>
              <a:t>1/3</a:t>
            </a:r>
            <a:endParaRPr lang="es-SV" sz="1500" dirty="0"/>
          </a:p>
        </p:txBody>
      </p:sp>
      <p:sp>
        <p:nvSpPr>
          <p:cNvPr id="10" name="CuadroTexto 9">
            <a:extLst>
              <a:ext uri="{FF2B5EF4-FFF2-40B4-BE49-F238E27FC236}">
                <a16:creationId xmlns:a16="http://schemas.microsoft.com/office/drawing/2014/main" id="{BB1D7281-02A5-DD2F-7351-ED62BECE6454}"/>
              </a:ext>
            </a:extLst>
          </p:cNvPr>
          <p:cNvSpPr txBox="1"/>
          <p:nvPr/>
        </p:nvSpPr>
        <p:spPr>
          <a:xfrm>
            <a:off x="1036320" y="50206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Ministerio de Salud. </a:t>
            </a:r>
            <a:r>
              <a:rPr lang="es-ES" sz="500" dirty="0">
                <a:solidFill>
                  <a:srgbClr val="202124"/>
                </a:solidFill>
                <a:latin typeface="arial" panose="020B0604020202020204" pitchFamily="34" charset="0"/>
              </a:rPr>
              <a:t>Informe de MEGAS 2019.</a:t>
            </a:r>
            <a:endParaRPr lang="en-US" sz="500" dirty="0"/>
          </a:p>
        </p:txBody>
      </p:sp>
      <p:sp>
        <p:nvSpPr>
          <p:cNvPr id="2" name="CuadroTexto 1">
            <a:extLst>
              <a:ext uri="{FF2B5EF4-FFF2-40B4-BE49-F238E27FC236}">
                <a16:creationId xmlns:a16="http://schemas.microsoft.com/office/drawing/2014/main" id="{3ECFDFFD-24F3-AAE4-0A68-6FF572C97A7D}"/>
              </a:ext>
            </a:extLst>
          </p:cNvPr>
          <p:cNvSpPr txBox="1"/>
          <p:nvPr/>
        </p:nvSpPr>
        <p:spPr>
          <a:xfrm>
            <a:off x="184419" y="593106"/>
            <a:ext cx="8836332" cy="369332"/>
          </a:xfrm>
          <a:prstGeom prst="rect">
            <a:avLst/>
          </a:prstGeom>
          <a:solidFill>
            <a:schemeClr val="tx2">
              <a:lumMod val="50000"/>
            </a:schemeClr>
          </a:solidFill>
        </p:spPr>
        <p:txBody>
          <a:bodyPr wrap="square">
            <a:spAutoFit/>
          </a:bodyPr>
          <a:lstStyle/>
          <a:p>
            <a:r>
              <a:rPr lang="es-GT" sz="1800" dirty="0">
                <a:solidFill>
                  <a:schemeClr val="bg1"/>
                </a:solidFill>
              </a:rPr>
              <a:t>¿Cómo se orientando el gasto en TAR?</a:t>
            </a:r>
            <a:endParaRPr lang="es-MX" dirty="0">
              <a:solidFill>
                <a:schemeClr val="bg1"/>
              </a:solidFill>
            </a:endParaRPr>
          </a:p>
        </p:txBody>
      </p:sp>
      <p:graphicFrame>
        <p:nvGraphicFramePr>
          <p:cNvPr id="5" name="Gráfico 4">
            <a:extLst>
              <a:ext uri="{FF2B5EF4-FFF2-40B4-BE49-F238E27FC236}">
                <a16:creationId xmlns:a16="http://schemas.microsoft.com/office/drawing/2014/main" id="{F8E2C03A-F615-7054-8740-C5A635EDABF0}"/>
              </a:ext>
            </a:extLst>
          </p:cNvPr>
          <p:cNvGraphicFramePr>
            <a:graphicFrameLocks/>
          </p:cNvGraphicFramePr>
          <p:nvPr>
            <p:extLst>
              <p:ext uri="{D42A27DB-BD31-4B8C-83A1-F6EECF244321}">
                <p14:modId xmlns:p14="http://schemas.microsoft.com/office/powerpoint/2010/main" val="730876980"/>
              </p:ext>
            </p:extLst>
          </p:nvPr>
        </p:nvGraphicFramePr>
        <p:xfrm>
          <a:off x="294445" y="2860441"/>
          <a:ext cx="3787955" cy="20122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EFB5DBD-7D63-4D8C-99D2-7465F420CF9B}"/>
              </a:ext>
            </a:extLst>
          </p:cNvPr>
          <p:cNvGraphicFramePr>
            <a:graphicFrameLocks/>
          </p:cNvGraphicFramePr>
          <p:nvPr>
            <p:extLst>
              <p:ext uri="{D42A27DB-BD31-4B8C-83A1-F6EECF244321}">
                <p14:modId xmlns:p14="http://schemas.microsoft.com/office/powerpoint/2010/main" val="2733388423"/>
              </p:ext>
            </p:extLst>
          </p:nvPr>
        </p:nvGraphicFramePr>
        <p:xfrm>
          <a:off x="4745469" y="2809923"/>
          <a:ext cx="3787200" cy="201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a:extLst>
              <a:ext uri="{FF2B5EF4-FFF2-40B4-BE49-F238E27FC236}">
                <a16:creationId xmlns:a16="http://schemas.microsoft.com/office/drawing/2014/main" id="{58FC64F4-59DD-7DE1-8C54-C998399E86BB}"/>
              </a:ext>
            </a:extLst>
          </p:cNvPr>
          <p:cNvGraphicFramePr>
            <a:graphicFrameLocks/>
          </p:cNvGraphicFramePr>
          <p:nvPr>
            <p:extLst>
              <p:ext uri="{D42A27DB-BD31-4B8C-83A1-F6EECF244321}">
                <p14:modId xmlns:p14="http://schemas.microsoft.com/office/powerpoint/2010/main" val="24518702"/>
              </p:ext>
            </p:extLst>
          </p:nvPr>
        </p:nvGraphicFramePr>
        <p:xfrm>
          <a:off x="2498816" y="1012956"/>
          <a:ext cx="4136025" cy="1796967"/>
        </p:xfrm>
        <a:graphic>
          <a:graphicData uri="http://schemas.openxmlformats.org/drawingml/2006/chart">
            <c:chart xmlns:c="http://schemas.openxmlformats.org/drawingml/2006/chart" xmlns:r="http://schemas.openxmlformats.org/officeDocument/2006/relationships" r:id="rId5"/>
          </a:graphicData>
        </a:graphic>
      </p:graphicFrame>
      <p:cxnSp>
        <p:nvCxnSpPr>
          <p:cNvPr id="22" name="Conector: angular 21">
            <a:extLst>
              <a:ext uri="{FF2B5EF4-FFF2-40B4-BE49-F238E27FC236}">
                <a16:creationId xmlns:a16="http://schemas.microsoft.com/office/drawing/2014/main" id="{7C8F00E9-9AF4-2426-C93F-E29F8C4E3C1D}"/>
              </a:ext>
            </a:extLst>
          </p:cNvPr>
          <p:cNvCxnSpPr>
            <a:cxnSpLocks/>
          </p:cNvCxnSpPr>
          <p:nvPr/>
        </p:nvCxnSpPr>
        <p:spPr>
          <a:xfrm flipH="1">
            <a:off x="2416588" y="1900798"/>
            <a:ext cx="1390269" cy="1153923"/>
          </a:xfrm>
          <a:prstGeom prst="bentConnector2">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23" name="CuadroTexto 22">
            <a:extLst>
              <a:ext uri="{FF2B5EF4-FFF2-40B4-BE49-F238E27FC236}">
                <a16:creationId xmlns:a16="http://schemas.microsoft.com/office/drawing/2014/main" id="{5EE4C696-BED6-80F0-BD4B-3236D127A5B2}"/>
              </a:ext>
            </a:extLst>
          </p:cNvPr>
          <p:cNvSpPr txBox="1"/>
          <p:nvPr/>
        </p:nvSpPr>
        <p:spPr>
          <a:xfrm>
            <a:off x="3979487" y="1852993"/>
            <a:ext cx="1129124" cy="584775"/>
          </a:xfrm>
          <a:prstGeom prst="rect">
            <a:avLst/>
          </a:prstGeom>
          <a:noFill/>
        </p:spPr>
        <p:txBody>
          <a:bodyPr wrap="square">
            <a:spAutoFit/>
          </a:bodyPr>
          <a:lstStyle/>
          <a:p>
            <a:r>
              <a:rPr lang="es-MX" sz="1400" b="0" i="0" u="none" strike="noStrike" dirty="0">
                <a:solidFill>
                  <a:srgbClr val="000000"/>
                </a:solidFill>
                <a:effectLst/>
                <a:latin typeface="Calibri" panose="020F0502020204030204" pitchFamily="34" charset="0"/>
              </a:rPr>
              <a:t> </a:t>
            </a:r>
            <a:r>
              <a:rPr lang="es-MX" sz="1400" b="1" i="0" u="none" strike="noStrike" dirty="0">
                <a:solidFill>
                  <a:srgbClr val="000000"/>
                </a:solidFill>
                <a:effectLst/>
                <a:latin typeface="Calibri" panose="020F0502020204030204" pitchFamily="34" charset="0"/>
              </a:rPr>
              <a:t>$ 7,454,612</a:t>
            </a:r>
          </a:p>
          <a:p>
            <a:pPr algn="ctr"/>
            <a:r>
              <a:rPr lang="es-MX" sz="900" dirty="0">
                <a:solidFill>
                  <a:srgbClr val="000000"/>
                </a:solidFill>
                <a:latin typeface="Calibri" panose="020F0502020204030204" pitchFamily="34" charset="0"/>
              </a:rPr>
              <a:t>Gasto total en TAR adultos</a:t>
            </a:r>
            <a:r>
              <a:rPr lang="es-MX" sz="900" b="0" i="0" u="none" strike="noStrike" dirty="0">
                <a:solidFill>
                  <a:srgbClr val="000000"/>
                </a:solidFill>
                <a:effectLst/>
                <a:latin typeface="Calibri" panose="020F0502020204030204" pitchFamily="34" charset="0"/>
              </a:rPr>
              <a:t> </a:t>
            </a:r>
            <a:endParaRPr lang="es-MX" sz="900" dirty="0"/>
          </a:p>
        </p:txBody>
      </p:sp>
      <p:sp>
        <p:nvSpPr>
          <p:cNvPr id="24" name="Rectángulo 23">
            <a:extLst>
              <a:ext uri="{FF2B5EF4-FFF2-40B4-BE49-F238E27FC236}">
                <a16:creationId xmlns:a16="http://schemas.microsoft.com/office/drawing/2014/main" id="{22122150-99DF-C133-DB1A-444165ECEB8A}"/>
              </a:ext>
            </a:extLst>
          </p:cNvPr>
          <p:cNvSpPr/>
          <p:nvPr/>
        </p:nvSpPr>
        <p:spPr>
          <a:xfrm>
            <a:off x="540000" y="3158273"/>
            <a:ext cx="799060" cy="607328"/>
          </a:xfrm>
          <a:prstGeom prst="rect">
            <a:avLst/>
          </a:prstGeom>
          <a:noFill/>
          <a:ln w="127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25" name="Rectángulo 24">
            <a:extLst>
              <a:ext uri="{FF2B5EF4-FFF2-40B4-BE49-F238E27FC236}">
                <a16:creationId xmlns:a16="http://schemas.microsoft.com/office/drawing/2014/main" id="{36596C54-A1F8-D18F-7B7E-890285677ADD}"/>
              </a:ext>
            </a:extLst>
          </p:cNvPr>
          <p:cNvSpPr/>
          <p:nvPr/>
        </p:nvSpPr>
        <p:spPr>
          <a:xfrm>
            <a:off x="7424400" y="3004283"/>
            <a:ext cx="799060" cy="1587386"/>
          </a:xfrm>
          <a:prstGeom prst="rect">
            <a:avLst/>
          </a:prstGeom>
          <a:noFill/>
          <a:ln w="127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26" name="Rectángulo 25">
            <a:extLst>
              <a:ext uri="{FF2B5EF4-FFF2-40B4-BE49-F238E27FC236}">
                <a16:creationId xmlns:a16="http://schemas.microsoft.com/office/drawing/2014/main" id="{289F70EB-4362-C189-A030-F9EC0FBE1D68}"/>
              </a:ext>
            </a:extLst>
          </p:cNvPr>
          <p:cNvSpPr/>
          <p:nvPr/>
        </p:nvSpPr>
        <p:spPr>
          <a:xfrm>
            <a:off x="2859600" y="4208996"/>
            <a:ext cx="799060" cy="607328"/>
          </a:xfrm>
          <a:prstGeom prst="rect">
            <a:avLst/>
          </a:prstGeom>
          <a:noFill/>
          <a:ln w="127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831754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ctor: angular 13">
            <a:extLst>
              <a:ext uri="{FF2B5EF4-FFF2-40B4-BE49-F238E27FC236}">
                <a16:creationId xmlns:a16="http://schemas.microsoft.com/office/drawing/2014/main" id="{F53A22C6-23BC-38FA-D6A9-69E44BE1A958}"/>
              </a:ext>
            </a:extLst>
          </p:cNvPr>
          <p:cNvCxnSpPr>
            <a:cxnSpLocks/>
          </p:cNvCxnSpPr>
          <p:nvPr/>
        </p:nvCxnSpPr>
        <p:spPr>
          <a:xfrm>
            <a:off x="5281241" y="1900799"/>
            <a:ext cx="1390269" cy="1153923"/>
          </a:xfrm>
          <a:prstGeom prst="bentConnector2">
            <a:avLst/>
          </a:prstGeom>
          <a:ln w="12700"/>
        </p:spPr>
        <p:style>
          <a:lnRef idx="2">
            <a:schemeClr val="accent1"/>
          </a:lnRef>
          <a:fillRef idx="0">
            <a:schemeClr val="accent1"/>
          </a:fillRef>
          <a:effectRef idx="1">
            <a:schemeClr val="accent1"/>
          </a:effectRef>
          <a:fontRef idx="minor">
            <a:schemeClr val="tx1"/>
          </a:fontRef>
        </p:style>
      </p:cxnSp>
      <p:sp>
        <p:nvSpPr>
          <p:cNvPr id="3" name="Título 1"/>
          <p:cNvSpPr>
            <a:spLocks noGrp="1"/>
          </p:cNvSpPr>
          <p:nvPr>
            <p:ph type="title"/>
          </p:nvPr>
        </p:nvSpPr>
        <p:spPr>
          <a:xfrm>
            <a:off x="184419" y="172721"/>
            <a:ext cx="8657370" cy="468080"/>
          </a:xfrm>
        </p:spPr>
        <p:txBody>
          <a:bodyPr>
            <a:noAutofit/>
          </a:bodyPr>
          <a:lstStyle/>
          <a:p>
            <a:pPr algn="l"/>
            <a:r>
              <a:rPr lang="es-SV" sz="2700" b="1" dirty="0"/>
              <a:t>El Salvador: análisis económico de la TAR </a:t>
            </a:r>
            <a:r>
              <a:rPr lang="es-SV" sz="1600" b="1" dirty="0"/>
              <a:t>2/3</a:t>
            </a:r>
            <a:endParaRPr lang="es-SV" sz="1500" dirty="0"/>
          </a:p>
        </p:txBody>
      </p:sp>
      <p:sp>
        <p:nvSpPr>
          <p:cNvPr id="10" name="CuadroTexto 9">
            <a:extLst>
              <a:ext uri="{FF2B5EF4-FFF2-40B4-BE49-F238E27FC236}">
                <a16:creationId xmlns:a16="http://schemas.microsoft.com/office/drawing/2014/main" id="{BB1D7281-02A5-DD2F-7351-ED62BECE6454}"/>
              </a:ext>
            </a:extLst>
          </p:cNvPr>
          <p:cNvSpPr txBox="1"/>
          <p:nvPr/>
        </p:nvSpPr>
        <p:spPr>
          <a:xfrm>
            <a:off x="1036320" y="50206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Ministerio de Salud. </a:t>
            </a:r>
            <a:r>
              <a:rPr lang="es-ES" sz="500" dirty="0">
                <a:solidFill>
                  <a:srgbClr val="202124"/>
                </a:solidFill>
                <a:latin typeface="arial" panose="020B0604020202020204" pitchFamily="34" charset="0"/>
              </a:rPr>
              <a:t>Informe de MEGAS 2021.</a:t>
            </a:r>
            <a:endParaRPr lang="en-US" sz="500" dirty="0"/>
          </a:p>
        </p:txBody>
      </p:sp>
      <p:sp>
        <p:nvSpPr>
          <p:cNvPr id="2" name="CuadroTexto 1">
            <a:extLst>
              <a:ext uri="{FF2B5EF4-FFF2-40B4-BE49-F238E27FC236}">
                <a16:creationId xmlns:a16="http://schemas.microsoft.com/office/drawing/2014/main" id="{3ECFDFFD-24F3-AAE4-0A68-6FF572C97A7D}"/>
              </a:ext>
            </a:extLst>
          </p:cNvPr>
          <p:cNvSpPr txBox="1"/>
          <p:nvPr/>
        </p:nvSpPr>
        <p:spPr>
          <a:xfrm>
            <a:off x="184419" y="593106"/>
            <a:ext cx="8836332" cy="369332"/>
          </a:xfrm>
          <a:prstGeom prst="rect">
            <a:avLst/>
          </a:prstGeom>
          <a:solidFill>
            <a:schemeClr val="tx2">
              <a:lumMod val="50000"/>
            </a:schemeClr>
          </a:solidFill>
        </p:spPr>
        <p:txBody>
          <a:bodyPr wrap="square">
            <a:spAutoFit/>
          </a:bodyPr>
          <a:lstStyle/>
          <a:p>
            <a:r>
              <a:rPr lang="es-GT" sz="1800" dirty="0">
                <a:solidFill>
                  <a:schemeClr val="bg1"/>
                </a:solidFill>
              </a:rPr>
              <a:t>¿Cómo se orientando el gasto en TAR?</a:t>
            </a:r>
            <a:endParaRPr lang="es-MX" dirty="0">
              <a:solidFill>
                <a:schemeClr val="bg1"/>
              </a:solidFill>
            </a:endParaRPr>
          </a:p>
        </p:txBody>
      </p:sp>
      <p:cxnSp>
        <p:nvCxnSpPr>
          <p:cNvPr id="22" name="Conector: angular 21">
            <a:extLst>
              <a:ext uri="{FF2B5EF4-FFF2-40B4-BE49-F238E27FC236}">
                <a16:creationId xmlns:a16="http://schemas.microsoft.com/office/drawing/2014/main" id="{7C8F00E9-9AF4-2426-C93F-E29F8C4E3C1D}"/>
              </a:ext>
            </a:extLst>
          </p:cNvPr>
          <p:cNvCxnSpPr>
            <a:cxnSpLocks/>
          </p:cNvCxnSpPr>
          <p:nvPr/>
        </p:nvCxnSpPr>
        <p:spPr>
          <a:xfrm flipH="1">
            <a:off x="2416588" y="1900798"/>
            <a:ext cx="1390269" cy="1153923"/>
          </a:xfrm>
          <a:prstGeom prst="bentConnector2">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graphicFrame>
        <p:nvGraphicFramePr>
          <p:cNvPr id="4" name="Gráfico 3">
            <a:extLst>
              <a:ext uri="{FF2B5EF4-FFF2-40B4-BE49-F238E27FC236}">
                <a16:creationId xmlns:a16="http://schemas.microsoft.com/office/drawing/2014/main" id="{1F870A00-0CD0-CC9F-4531-375B053115FD}"/>
              </a:ext>
            </a:extLst>
          </p:cNvPr>
          <p:cNvGraphicFramePr>
            <a:graphicFrameLocks/>
          </p:cNvGraphicFramePr>
          <p:nvPr>
            <p:extLst>
              <p:ext uri="{D42A27DB-BD31-4B8C-83A1-F6EECF244321}">
                <p14:modId xmlns:p14="http://schemas.microsoft.com/office/powerpoint/2010/main" val="745534455"/>
              </p:ext>
            </p:extLst>
          </p:nvPr>
        </p:nvGraphicFramePr>
        <p:xfrm>
          <a:off x="2452588" y="932274"/>
          <a:ext cx="4254922" cy="17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E7FBB038-D11B-4AF2-812D-8A11149671A5}"/>
              </a:ext>
            </a:extLst>
          </p:cNvPr>
          <p:cNvGraphicFramePr>
            <a:graphicFrameLocks/>
          </p:cNvGraphicFramePr>
          <p:nvPr>
            <p:extLst>
              <p:ext uri="{D42A27DB-BD31-4B8C-83A1-F6EECF244321}">
                <p14:modId xmlns:p14="http://schemas.microsoft.com/office/powerpoint/2010/main" val="2492736895"/>
              </p:ext>
            </p:extLst>
          </p:nvPr>
        </p:nvGraphicFramePr>
        <p:xfrm>
          <a:off x="281074" y="3018798"/>
          <a:ext cx="3923725" cy="19485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F18596F7-D35F-4847-8549-8B3F460F034D}"/>
              </a:ext>
            </a:extLst>
          </p:cNvPr>
          <p:cNvGraphicFramePr>
            <a:graphicFrameLocks/>
          </p:cNvGraphicFramePr>
          <p:nvPr>
            <p:extLst>
              <p:ext uri="{D42A27DB-BD31-4B8C-83A1-F6EECF244321}">
                <p14:modId xmlns:p14="http://schemas.microsoft.com/office/powerpoint/2010/main" val="2847284751"/>
              </p:ext>
            </p:extLst>
          </p:nvPr>
        </p:nvGraphicFramePr>
        <p:xfrm>
          <a:off x="4683848" y="2934160"/>
          <a:ext cx="3975323" cy="2086467"/>
        </p:xfrm>
        <a:graphic>
          <a:graphicData uri="http://schemas.openxmlformats.org/drawingml/2006/chart">
            <c:chart xmlns:c="http://schemas.openxmlformats.org/drawingml/2006/chart" xmlns:r="http://schemas.openxmlformats.org/officeDocument/2006/relationships" r:id="rId5"/>
          </a:graphicData>
        </a:graphic>
      </p:graphicFrame>
      <p:sp>
        <p:nvSpPr>
          <p:cNvPr id="9" name="CuadroTexto 8">
            <a:extLst>
              <a:ext uri="{FF2B5EF4-FFF2-40B4-BE49-F238E27FC236}">
                <a16:creationId xmlns:a16="http://schemas.microsoft.com/office/drawing/2014/main" id="{35F1EF25-1015-1960-4442-47DA6C75868C}"/>
              </a:ext>
            </a:extLst>
          </p:cNvPr>
          <p:cNvSpPr txBox="1"/>
          <p:nvPr/>
        </p:nvSpPr>
        <p:spPr>
          <a:xfrm>
            <a:off x="3993886" y="1657939"/>
            <a:ext cx="1129124" cy="584775"/>
          </a:xfrm>
          <a:prstGeom prst="rect">
            <a:avLst/>
          </a:prstGeom>
          <a:noFill/>
        </p:spPr>
        <p:txBody>
          <a:bodyPr wrap="square">
            <a:spAutoFit/>
          </a:bodyPr>
          <a:lstStyle/>
          <a:p>
            <a:r>
              <a:rPr lang="es-MX" sz="1400" b="0" i="0" u="none" strike="noStrike" dirty="0">
                <a:solidFill>
                  <a:srgbClr val="000000"/>
                </a:solidFill>
                <a:effectLst/>
                <a:latin typeface="Calibri" panose="020F0502020204030204" pitchFamily="34" charset="0"/>
              </a:rPr>
              <a:t> </a:t>
            </a:r>
            <a:r>
              <a:rPr lang="es-MX" sz="1400" b="1" i="0" u="none" strike="noStrike" dirty="0">
                <a:solidFill>
                  <a:srgbClr val="000000"/>
                </a:solidFill>
                <a:effectLst/>
                <a:latin typeface="Calibri" panose="020F0502020204030204" pitchFamily="34" charset="0"/>
              </a:rPr>
              <a:t>$ 5,590,849</a:t>
            </a:r>
          </a:p>
          <a:p>
            <a:pPr algn="ctr"/>
            <a:r>
              <a:rPr lang="es-MX" sz="900" dirty="0">
                <a:solidFill>
                  <a:srgbClr val="000000"/>
                </a:solidFill>
                <a:latin typeface="Calibri" panose="020F0502020204030204" pitchFamily="34" charset="0"/>
              </a:rPr>
              <a:t>Gasto total en TAR adultos</a:t>
            </a:r>
            <a:r>
              <a:rPr lang="es-MX" sz="900" b="0" i="0" u="none" strike="noStrike" dirty="0">
                <a:solidFill>
                  <a:srgbClr val="000000"/>
                </a:solidFill>
                <a:effectLst/>
                <a:latin typeface="Calibri" panose="020F0502020204030204" pitchFamily="34" charset="0"/>
              </a:rPr>
              <a:t> </a:t>
            </a:r>
            <a:endParaRPr lang="es-MX" sz="900" dirty="0"/>
          </a:p>
        </p:txBody>
      </p:sp>
      <p:pic>
        <p:nvPicPr>
          <p:cNvPr id="12" name="Gráfico 11" descr="Círculo con flecha derecha">
            <a:extLst>
              <a:ext uri="{FF2B5EF4-FFF2-40B4-BE49-F238E27FC236}">
                <a16:creationId xmlns:a16="http://schemas.microsoft.com/office/drawing/2014/main" id="{8AD40439-2DC0-95E0-B269-A924C271B2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4450448" y="2234463"/>
            <a:ext cx="216000" cy="216000"/>
          </a:xfrm>
          <a:prstGeom prst="rect">
            <a:avLst/>
          </a:prstGeom>
        </p:spPr>
      </p:pic>
      <p:sp>
        <p:nvSpPr>
          <p:cNvPr id="13" name="Rectángulo 12">
            <a:extLst>
              <a:ext uri="{FF2B5EF4-FFF2-40B4-BE49-F238E27FC236}">
                <a16:creationId xmlns:a16="http://schemas.microsoft.com/office/drawing/2014/main" id="{468DED7C-3380-C3E6-18B3-8FC6EA1F3195}"/>
              </a:ext>
            </a:extLst>
          </p:cNvPr>
          <p:cNvSpPr/>
          <p:nvPr/>
        </p:nvSpPr>
        <p:spPr>
          <a:xfrm>
            <a:off x="3088344" y="3554786"/>
            <a:ext cx="799060" cy="1348414"/>
          </a:xfrm>
          <a:prstGeom prst="rect">
            <a:avLst/>
          </a:prstGeom>
          <a:noFill/>
          <a:ln w="127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6" name="Rectángulo 15">
            <a:extLst>
              <a:ext uri="{FF2B5EF4-FFF2-40B4-BE49-F238E27FC236}">
                <a16:creationId xmlns:a16="http://schemas.microsoft.com/office/drawing/2014/main" id="{C128F75B-E16F-CCC1-B9E6-918F7F81658C}"/>
              </a:ext>
            </a:extLst>
          </p:cNvPr>
          <p:cNvSpPr/>
          <p:nvPr/>
        </p:nvSpPr>
        <p:spPr>
          <a:xfrm>
            <a:off x="5018400" y="3410848"/>
            <a:ext cx="799060" cy="607328"/>
          </a:xfrm>
          <a:prstGeom prst="rect">
            <a:avLst/>
          </a:prstGeom>
          <a:noFill/>
          <a:ln w="127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7" name="Rectángulo 16">
            <a:extLst>
              <a:ext uri="{FF2B5EF4-FFF2-40B4-BE49-F238E27FC236}">
                <a16:creationId xmlns:a16="http://schemas.microsoft.com/office/drawing/2014/main" id="{BDCDB603-0E3A-3535-8EEB-4EF56019BA82}"/>
              </a:ext>
            </a:extLst>
          </p:cNvPr>
          <p:cNvSpPr/>
          <p:nvPr/>
        </p:nvSpPr>
        <p:spPr>
          <a:xfrm>
            <a:off x="7381200" y="3123774"/>
            <a:ext cx="799060" cy="607328"/>
          </a:xfrm>
          <a:prstGeom prst="rect">
            <a:avLst/>
          </a:prstGeom>
          <a:noFill/>
          <a:ln w="127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057759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ctor: angular 13">
            <a:extLst>
              <a:ext uri="{FF2B5EF4-FFF2-40B4-BE49-F238E27FC236}">
                <a16:creationId xmlns:a16="http://schemas.microsoft.com/office/drawing/2014/main" id="{F53A22C6-23BC-38FA-D6A9-69E44BE1A958}"/>
              </a:ext>
            </a:extLst>
          </p:cNvPr>
          <p:cNvCxnSpPr>
            <a:cxnSpLocks/>
          </p:cNvCxnSpPr>
          <p:nvPr/>
        </p:nvCxnSpPr>
        <p:spPr>
          <a:xfrm>
            <a:off x="5281241" y="1900799"/>
            <a:ext cx="1390269" cy="1153923"/>
          </a:xfrm>
          <a:prstGeom prst="bentConnector2">
            <a:avLst/>
          </a:prstGeom>
          <a:ln w="12700"/>
        </p:spPr>
        <p:style>
          <a:lnRef idx="2">
            <a:schemeClr val="accent1"/>
          </a:lnRef>
          <a:fillRef idx="0">
            <a:schemeClr val="accent1"/>
          </a:fillRef>
          <a:effectRef idx="1">
            <a:schemeClr val="accent1"/>
          </a:effectRef>
          <a:fontRef idx="minor">
            <a:schemeClr val="tx1"/>
          </a:fontRef>
        </p:style>
      </p:cxnSp>
      <p:sp>
        <p:nvSpPr>
          <p:cNvPr id="3" name="Título 1"/>
          <p:cNvSpPr>
            <a:spLocks noGrp="1"/>
          </p:cNvSpPr>
          <p:nvPr>
            <p:ph type="title"/>
          </p:nvPr>
        </p:nvSpPr>
        <p:spPr>
          <a:xfrm>
            <a:off x="184419" y="172721"/>
            <a:ext cx="8657370" cy="468080"/>
          </a:xfrm>
        </p:spPr>
        <p:txBody>
          <a:bodyPr>
            <a:noAutofit/>
          </a:bodyPr>
          <a:lstStyle/>
          <a:p>
            <a:pPr algn="l"/>
            <a:r>
              <a:rPr lang="es-SV" sz="2700" b="1" dirty="0"/>
              <a:t>El Salvador: análisis económico de la TAR </a:t>
            </a:r>
            <a:r>
              <a:rPr lang="es-SV" sz="1600" b="1" dirty="0"/>
              <a:t>3/3</a:t>
            </a:r>
            <a:endParaRPr lang="es-SV" sz="1500" dirty="0"/>
          </a:p>
        </p:txBody>
      </p:sp>
      <p:sp>
        <p:nvSpPr>
          <p:cNvPr id="10" name="CuadroTexto 9">
            <a:extLst>
              <a:ext uri="{FF2B5EF4-FFF2-40B4-BE49-F238E27FC236}">
                <a16:creationId xmlns:a16="http://schemas.microsoft.com/office/drawing/2014/main" id="{BB1D7281-02A5-DD2F-7351-ED62BECE6454}"/>
              </a:ext>
            </a:extLst>
          </p:cNvPr>
          <p:cNvSpPr txBox="1"/>
          <p:nvPr/>
        </p:nvSpPr>
        <p:spPr>
          <a:xfrm>
            <a:off x="1036320" y="50206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Ministerio de Salud. </a:t>
            </a:r>
            <a:r>
              <a:rPr lang="es-ES" sz="500" dirty="0">
                <a:solidFill>
                  <a:srgbClr val="202124"/>
                </a:solidFill>
                <a:latin typeface="arial" panose="020B0604020202020204" pitchFamily="34" charset="0"/>
              </a:rPr>
              <a:t>Informe de MEGAS 2022.</a:t>
            </a:r>
            <a:endParaRPr lang="en-US" sz="500" dirty="0"/>
          </a:p>
        </p:txBody>
      </p:sp>
      <p:sp>
        <p:nvSpPr>
          <p:cNvPr id="2" name="CuadroTexto 1">
            <a:extLst>
              <a:ext uri="{FF2B5EF4-FFF2-40B4-BE49-F238E27FC236}">
                <a16:creationId xmlns:a16="http://schemas.microsoft.com/office/drawing/2014/main" id="{3ECFDFFD-24F3-AAE4-0A68-6FF572C97A7D}"/>
              </a:ext>
            </a:extLst>
          </p:cNvPr>
          <p:cNvSpPr txBox="1"/>
          <p:nvPr/>
        </p:nvSpPr>
        <p:spPr>
          <a:xfrm>
            <a:off x="184419" y="593106"/>
            <a:ext cx="8836332" cy="369332"/>
          </a:xfrm>
          <a:prstGeom prst="rect">
            <a:avLst/>
          </a:prstGeom>
          <a:solidFill>
            <a:schemeClr val="tx2">
              <a:lumMod val="50000"/>
            </a:schemeClr>
          </a:solidFill>
        </p:spPr>
        <p:txBody>
          <a:bodyPr wrap="square">
            <a:spAutoFit/>
          </a:bodyPr>
          <a:lstStyle/>
          <a:p>
            <a:r>
              <a:rPr lang="es-GT" sz="1800" dirty="0">
                <a:solidFill>
                  <a:schemeClr val="bg1"/>
                </a:solidFill>
              </a:rPr>
              <a:t>¿Cómo se orientando el gasto en TAR?</a:t>
            </a:r>
            <a:endParaRPr lang="es-MX" dirty="0">
              <a:solidFill>
                <a:schemeClr val="bg1"/>
              </a:solidFill>
            </a:endParaRPr>
          </a:p>
        </p:txBody>
      </p:sp>
      <p:cxnSp>
        <p:nvCxnSpPr>
          <p:cNvPr id="22" name="Conector: angular 21">
            <a:extLst>
              <a:ext uri="{FF2B5EF4-FFF2-40B4-BE49-F238E27FC236}">
                <a16:creationId xmlns:a16="http://schemas.microsoft.com/office/drawing/2014/main" id="{7C8F00E9-9AF4-2426-C93F-E29F8C4E3C1D}"/>
              </a:ext>
            </a:extLst>
          </p:cNvPr>
          <p:cNvCxnSpPr>
            <a:cxnSpLocks/>
          </p:cNvCxnSpPr>
          <p:nvPr/>
        </p:nvCxnSpPr>
        <p:spPr>
          <a:xfrm rot="10800000" flipV="1">
            <a:off x="2068367" y="1886397"/>
            <a:ext cx="1745689" cy="1153923"/>
          </a:xfrm>
          <a:prstGeom prst="bentConnector3">
            <a:avLst>
              <a:gd name="adj1" fmla="val 99906"/>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graphicFrame>
        <p:nvGraphicFramePr>
          <p:cNvPr id="5" name="Gráfico 4">
            <a:extLst>
              <a:ext uri="{FF2B5EF4-FFF2-40B4-BE49-F238E27FC236}">
                <a16:creationId xmlns:a16="http://schemas.microsoft.com/office/drawing/2014/main" id="{54E85598-6B9B-92B6-CA3D-11B4FC77FF7E}"/>
              </a:ext>
            </a:extLst>
          </p:cNvPr>
          <p:cNvGraphicFramePr>
            <a:graphicFrameLocks/>
          </p:cNvGraphicFramePr>
          <p:nvPr>
            <p:extLst>
              <p:ext uri="{D42A27DB-BD31-4B8C-83A1-F6EECF244321}">
                <p14:modId xmlns:p14="http://schemas.microsoft.com/office/powerpoint/2010/main" val="94678184"/>
              </p:ext>
            </p:extLst>
          </p:nvPr>
        </p:nvGraphicFramePr>
        <p:xfrm>
          <a:off x="2402188" y="905895"/>
          <a:ext cx="4254922" cy="17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DD42894B-9062-4A1A-80C0-0413D28E11E1}"/>
              </a:ext>
            </a:extLst>
          </p:cNvPr>
          <p:cNvGraphicFramePr>
            <a:graphicFrameLocks/>
          </p:cNvGraphicFramePr>
          <p:nvPr>
            <p:extLst>
              <p:ext uri="{D42A27DB-BD31-4B8C-83A1-F6EECF244321}">
                <p14:modId xmlns:p14="http://schemas.microsoft.com/office/powerpoint/2010/main" val="2748303365"/>
              </p:ext>
            </p:extLst>
          </p:nvPr>
        </p:nvGraphicFramePr>
        <p:xfrm>
          <a:off x="251513" y="2928343"/>
          <a:ext cx="3975323" cy="20336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id="{B87F0DED-3332-47D1-B67B-94BDA37F1F37}"/>
              </a:ext>
            </a:extLst>
          </p:cNvPr>
          <p:cNvGraphicFramePr>
            <a:graphicFrameLocks/>
          </p:cNvGraphicFramePr>
          <p:nvPr>
            <p:extLst>
              <p:ext uri="{D42A27DB-BD31-4B8C-83A1-F6EECF244321}">
                <p14:modId xmlns:p14="http://schemas.microsoft.com/office/powerpoint/2010/main" val="3995171315"/>
              </p:ext>
            </p:extLst>
          </p:nvPr>
        </p:nvGraphicFramePr>
        <p:xfrm>
          <a:off x="4683848" y="2928343"/>
          <a:ext cx="4208639" cy="2083711"/>
        </p:xfrm>
        <a:graphic>
          <a:graphicData uri="http://schemas.openxmlformats.org/drawingml/2006/chart">
            <c:chart xmlns:c="http://schemas.openxmlformats.org/drawingml/2006/chart" xmlns:r="http://schemas.openxmlformats.org/officeDocument/2006/relationships" r:id="rId5"/>
          </a:graphicData>
        </a:graphic>
      </p:graphicFrame>
      <p:sp>
        <p:nvSpPr>
          <p:cNvPr id="15" name="CuadroTexto 14">
            <a:extLst>
              <a:ext uri="{FF2B5EF4-FFF2-40B4-BE49-F238E27FC236}">
                <a16:creationId xmlns:a16="http://schemas.microsoft.com/office/drawing/2014/main" id="{C32F9EB0-1AA8-50B1-DE95-B01B57090F4B}"/>
              </a:ext>
            </a:extLst>
          </p:cNvPr>
          <p:cNvSpPr txBox="1"/>
          <p:nvPr/>
        </p:nvSpPr>
        <p:spPr>
          <a:xfrm>
            <a:off x="4007438" y="1675146"/>
            <a:ext cx="1129124" cy="584775"/>
          </a:xfrm>
          <a:prstGeom prst="rect">
            <a:avLst/>
          </a:prstGeom>
          <a:noFill/>
        </p:spPr>
        <p:txBody>
          <a:bodyPr wrap="square">
            <a:spAutoFit/>
          </a:bodyPr>
          <a:lstStyle/>
          <a:p>
            <a:r>
              <a:rPr lang="es-MX" sz="1400" b="0" i="0" u="none" strike="noStrike" dirty="0">
                <a:solidFill>
                  <a:srgbClr val="000000"/>
                </a:solidFill>
                <a:effectLst/>
                <a:latin typeface="Calibri" panose="020F0502020204030204" pitchFamily="34" charset="0"/>
              </a:rPr>
              <a:t> </a:t>
            </a:r>
            <a:r>
              <a:rPr lang="es-MX" sz="1400" b="1" i="0" u="none" strike="noStrike" dirty="0">
                <a:solidFill>
                  <a:srgbClr val="000000"/>
                </a:solidFill>
                <a:effectLst/>
                <a:latin typeface="Calibri" panose="020F0502020204030204" pitchFamily="34" charset="0"/>
              </a:rPr>
              <a:t>$ 7,223,359</a:t>
            </a:r>
          </a:p>
          <a:p>
            <a:pPr algn="ctr"/>
            <a:r>
              <a:rPr lang="es-MX" sz="900" dirty="0">
                <a:solidFill>
                  <a:srgbClr val="000000"/>
                </a:solidFill>
                <a:latin typeface="Calibri" panose="020F0502020204030204" pitchFamily="34" charset="0"/>
              </a:rPr>
              <a:t>Gasto total en TAR adultos</a:t>
            </a:r>
            <a:r>
              <a:rPr lang="es-MX" sz="900" b="0" i="0" u="none" strike="noStrike" dirty="0">
                <a:solidFill>
                  <a:srgbClr val="000000"/>
                </a:solidFill>
                <a:effectLst/>
                <a:latin typeface="Calibri" panose="020F0502020204030204" pitchFamily="34" charset="0"/>
              </a:rPr>
              <a:t> </a:t>
            </a:r>
            <a:endParaRPr lang="es-MX" sz="900" dirty="0"/>
          </a:p>
        </p:txBody>
      </p:sp>
      <p:pic>
        <p:nvPicPr>
          <p:cNvPr id="16" name="Gráfico 15" descr="Círculo con flecha derecha">
            <a:extLst>
              <a:ext uri="{FF2B5EF4-FFF2-40B4-BE49-F238E27FC236}">
                <a16:creationId xmlns:a16="http://schemas.microsoft.com/office/drawing/2014/main" id="{35D96CAC-5F62-FB11-0903-5F88AC3E91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flipV="1">
            <a:off x="4450448" y="2234463"/>
            <a:ext cx="216000" cy="216000"/>
          </a:xfrm>
          <a:prstGeom prst="rect">
            <a:avLst/>
          </a:prstGeom>
        </p:spPr>
      </p:pic>
      <p:sp>
        <p:nvSpPr>
          <p:cNvPr id="19" name="Rectángulo 18">
            <a:extLst>
              <a:ext uri="{FF2B5EF4-FFF2-40B4-BE49-F238E27FC236}">
                <a16:creationId xmlns:a16="http://schemas.microsoft.com/office/drawing/2014/main" id="{2D736439-22A2-EECE-D19B-90ABDE11D0A5}"/>
              </a:ext>
            </a:extLst>
          </p:cNvPr>
          <p:cNvSpPr/>
          <p:nvPr/>
        </p:nvSpPr>
        <p:spPr>
          <a:xfrm>
            <a:off x="475200" y="3541597"/>
            <a:ext cx="799060" cy="607328"/>
          </a:xfrm>
          <a:prstGeom prst="rect">
            <a:avLst/>
          </a:prstGeom>
          <a:noFill/>
          <a:ln w="127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20" name="Rectángulo 19">
            <a:extLst>
              <a:ext uri="{FF2B5EF4-FFF2-40B4-BE49-F238E27FC236}">
                <a16:creationId xmlns:a16="http://schemas.microsoft.com/office/drawing/2014/main" id="{25655E21-F389-A9CB-D654-3CBE7F380FB1}"/>
              </a:ext>
            </a:extLst>
          </p:cNvPr>
          <p:cNvSpPr/>
          <p:nvPr/>
        </p:nvSpPr>
        <p:spPr>
          <a:xfrm>
            <a:off x="2541681" y="3004321"/>
            <a:ext cx="799060" cy="495350"/>
          </a:xfrm>
          <a:prstGeom prst="rect">
            <a:avLst/>
          </a:prstGeom>
          <a:noFill/>
          <a:ln w="127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21" name="Rectángulo 20">
            <a:extLst>
              <a:ext uri="{FF2B5EF4-FFF2-40B4-BE49-F238E27FC236}">
                <a16:creationId xmlns:a16="http://schemas.microsoft.com/office/drawing/2014/main" id="{AD96437E-76A0-A488-8C78-6A9896C548CB}"/>
              </a:ext>
            </a:extLst>
          </p:cNvPr>
          <p:cNvSpPr/>
          <p:nvPr/>
        </p:nvSpPr>
        <p:spPr>
          <a:xfrm>
            <a:off x="4803600" y="2808000"/>
            <a:ext cx="1122000" cy="1413551"/>
          </a:xfrm>
          <a:prstGeom prst="rect">
            <a:avLst/>
          </a:prstGeom>
          <a:noFill/>
          <a:ln w="127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907423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2DFBD27-64E3-71C3-A7DD-3F9A65016216}"/>
              </a:ext>
            </a:extLst>
          </p:cNvPr>
          <p:cNvSpPr>
            <a:spLocks noGrp="1"/>
          </p:cNvSpPr>
          <p:nvPr>
            <p:ph type="title"/>
          </p:nvPr>
        </p:nvSpPr>
        <p:spPr>
          <a:xfrm>
            <a:off x="244798" y="501519"/>
            <a:ext cx="8699507" cy="461665"/>
          </a:xfrm>
        </p:spPr>
        <p:txBody>
          <a:bodyPr/>
          <a:lstStyle/>
          <a:p>
            <a:r>
              <a:rPr lang="es-MX" dirty="0"/>
              <a:t>Observaciones sobre el comportamiento del gasto en TAR adultos</a:t>
            </a:r>
            <a:endParaRPr lang="en-US" dirty="0"/>
          </a:p>
        </p:txBody>
      </p:sp>
      <p:sp>
        <p:nvSpPr>
          <p:cNvPr id="2" name="Marcador de contenido 2">
            <a:extLst>
              <a:ext uri="{FF2B5EF4-FFF2-40B4-BE49-F238E27FC236}">
                <a16:creationId xmlns:a16="http://schemas.microsoft.com/office/drawing/2014/main" id="{1929BA9D-118C-F55A-A1F3-9EFFF82FFAF7}"/>
              </a:ext>
            </a:extLst>
          </p:cNvPr>
          <p:cNvSpPr txBox="1">
            <a:spLocks/>
          </p:cNvSpPr>
          <p:nvPr/>
        </p:nvSpPr>
        <p:spPr>
          <a:xfrm>
            <a:off x="244798" y="1311517"/>
            <a:ext cx="8629837" cy="2972483"/>
          </a:xfrm>
          <a:prstGeom prst="rect">
            <a:avLst/>
          </a:prstGeom>
        </p:spPr>
        <p:txBody>
          <a:bodyPr>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1200"/>
              </a:spcBef>
              <a:spcAft>
                <a:spcPts val="0"/>
              </a:spcAft>
            </a:pPr>
            <a:r>
              <a:rPr lang="es-MX" sz="1400" dirty="0"/>
              <a:t>A pesar del mayor número de pacientes en tratamiento al 2022, esto no ha provocado un incremento del gasto en TAR de adultos. </a:t>
            </a:r>
          </a:p>
          <a:p>
            <a:pPr algn="just">
              <a:spcBef>
                <a:spcPts val="1200"/>
              </a:spcBef>
              <a:spcAft>
                <a:spcPts val="0"/>
              </a:spcAft>
            </a:pPr>
            <a:r>
              <a:rPr lang="es-MX" sz="1400" dirty="0"/>
              <a:t>En 2019 se registró un gasto de $7,454,612 de dólares y en 2022 un gasto de $7,223,359 de dólares, es decir una </a:t>
            </a:r>
            <a:r>
              <a:rPr lang="es-MX" sz="1400" b="1" dirty="0"/>
              <a:t>disminución de -$231,253 </a:t>
            </a:r>
            <a:r>
              <a:rPr lang="es-MX" sz="1400" dirty="0"/>
              <a:t>dólares. Esto representa una optimización del gasto derivado de la implementación de nuevas tecnologías sanitarias, específicamente el uso del esquema TAR-TLD en el 92% de la cohorte activa. </a:t>
            </a:r>
          </a:p>
          <a:p>
            <a:pPr algn="just">
              <a:spcBef>
                <a:spcPts val="1200"/>
              </a:spcBef>
              <a:spcAft>
                <a:spcPts val="0"/>
              </a:spcAft>
            </a:pPr>
            <a:r>
              <a:rPr lang="es-MX" sz="1400" dirty="0"/>
              <a:t>A pesar de ser un tratamiento rentable, la TAR adultos podrá aumentar notablemente sus costos relación con los tratamientos ya que ahora las personas con VIH han aumentado mucho su supervivencia gracias a los nuevos tratamientos.</a:t>
            </a:r>
            <a:endParaRPr lang="es-ES" sz="1400" dirty="0"/>
          </a:p>
          <a:p>
            <a:pPr algn="just">
              <a:spcBef>
                <a:spcPts val="1200"/>
              </a:spcBef>
              <a:spcAft>
                <a:spcPts val="0"/>
              </a:spcAft>
            </a:pPr>
            <a:r>
              <a:rPr lang="es-MX" sz="1400" dirty="0"/>
              <a:t>El aumento del número de personas con VIH en tratamiento y el envejecimiento progresivo de la población con infección por VIH son problemas emergentes y, como consecuencia de ellos, es previsible que se produzca un importante aumento en los costos de la atención en los próximos años.</a:t>
            </a:r>
            <a:endParaRPr lang="es-ES" sz="1400" dirty="0"/>
          </a:p>
        </p:txBody>
      </p:sp>
    </p:spTree>
    <p:extLst>
      <p:ext uri="{BB962C8B-B14F-4D97-AF65-F5344CB8AC3E}">
        <p14:creationId xmlns:p14="http://schemas.microsoft.com/office/powerpoint/2010/main" val="3328374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9DF24F4-221F-4D30-B386-9F5C4B2744A6}"/>
              </a:ext>
            </a:extLst>
          </p:cNvPr>
          <p:cNvSpPr/>
          <p:nvPr/>
        </p:nvSpPr>
        <p:spPr>
          <a:xfrm>
            <a:off x="127591" y="148856"/>
            <a:ext cx="8835656" cy="4922874"/>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GT"/>
          </a:p>
        </p:txBody>
      </p:sp>
      <p:sp>
        <p:nvSpPr>
          <p:cNvPr id="12" name="Title 11"/>
          <p:cNvSpPr>
            <a:spLocks noGrp="1"/>
          </p:cNvSpPr>
          <p:nvPr>
            <p:ph type="ctrTitle" idx="4294967295"/>
          </p:nvPr>
        </p:nvSpPr>
        <p:spPr>
          <a:xfrm>
            <a:off x="1188477" y="1417393"/>
            <a:ext cx="3856038" cy="1200150"/>
          </a:xfrm>
        </p:spPr>
        <p:txBody>
          <a:bodyPr>
            <a:normAutofit/>
          </a:bodyPr>
          <a:lstStyle/>
          <a:p>
            <a:r>
              <a:rPr lang="en-US" dirty="0" err="1">
                <a:solidFill>
                  <a:schemeClr val="tx2"/>
                </a:solidFill>
              </a:rPr>
              <a:t>Muchas</a:t>
            </a:r>
            <a:r>
              <a:rPr lang="en-US" dirty="0">
                <a:solidFill>
                  <a:schemeClr val="tx2"/>
                </a:solidFill>
              </a:rPr>
              <a:t> gracias</a:t>
            </a:r>
          </a:p>
        </p:txBody>
      </p:sp>
      <p:sp>
        <p:nvSpPr>
          <p:cNvPr id="6" name="Subtitle 12"/>
          <p:cNvSpPr txBox="1">
            <a:spLocks/>
          </p:cNvSpPr>
          <p:nvPr/>
        </p:nvSpPr>
        <p:spPr>
          <a:xfrm>
            <a:off x="1259136" y="2836586"/>
            <a:ext cx="3564864" cy="1476214"/>
          </a:xfrm>
          <a:prstGeom prst="rect">
            <a:avLst/>
          </a:prstGeom>
        </p:spPr>
        <p:txBody>
          <a:bodyPr vert="horz" lIns="68580" tIns="34290" rIns="68580" bIns="3429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SV" sz="2400" dirty="0">
                <a:solidFill>
                  <a:schemeClr val="bg1">
                    <a:lumMod val="50000"/>
                  </a:schemeClr>
                </a:solidFill>
              </a:rPr>
              <a:t>Alexia Alvarado</a:t>
            </a:r>
          </a:p>
          <a:p>
            <a:pPr marL="0" indent="0">
              <a:buNone/>
            </a:pPr>
            <a:r>
              <a:rPr lang="es-SV" sz="2400" dirty="0">
                <a:solidFill>
                  <a:schemeClr val="bg1">
                    <a:lumMod val="50000"/>
                  </a:schemeClr>
                </a:solidFill>
              </a:rPr>
              <a:t>Asesora país</a:t>
            </a:r>
          </a:p>
          <a:p>
            <a:pPr marL="0" indent="0">
              <a:buNone/>
            </a:pPr>
            <a:r>
              <a:rPr lang="es-SV" sz="2400" dirty="0">
                <a:solidFill>
                  <a:schemeClr val="bg1">
                    <a:lumMod val="50000"/>
                  </a:schemeClr>
                </a:solidFill>
              </a:rPr>
              <a:t>aalvarado@fancap.org</a:t>
            </a:r>
          </a:p>
          <a:p>
            <a:pPr marL="0" indent="0">
              <a:buNone/>
            </a:pPr>
            <a:endParaRPr lang="es-SV" sz="2400" dirty="0">
              <a:solidFill>
                <a:schemeClr val="bg1">
                  <a:lumMod val="50000"/>
                </a:schemeClr>
              </a:solidFill>
            </a:endParaRPr>
          </a:p>
          <a:p>
            <a:pPr marL="0" indent="0">
              <a:buNone/>
            </a:pPr>
            <a:r>
              <a:rPr lang="es-SV" sz="2400" dirty="0">
                <a:solidFill>
                  <a:schemeClr val="bg1">
                    <a:lumMod val="50000"/>
                  </a:schemeClr>
                </a:solidFill>
              </a:rPr>
              <a:t>Samuel Hernández</a:t>
            </a:r>
          </a:p>
          <a:p>
            <a:pPr marL="0" indent="0">
              <a:buNone/>
            </a:pPr>
            <a:r>
              <a:rPr lang="es-SV" sz="2400" dirty="0">
                <a:solidFill>
                  <a:schemeClr val="bg1">
                    <a:lumMod val="50000"/>
                  </a:schemeClr>
                </a:solidFill>
              </a:rPr>
              <a:t>Asesor Regional en Estudios Económicos y Financieros </a:t>
            </a:r>
          </a:p>
          <a:p>
            <a:pPr marL="0" indent="0">
              <a:buNone/>
            </a:pPr>
            <a:r>
              <a:rPr lang="es-SV" sz="2400" dirty="0">
                <a:solidFill>
                  <a:schemeClr val="bg1">
                    <a:lumMod val="50000"/>
                  </a:schemeClr>
                </a:solidFill>
              </a:rPr>
              <a:t>shernandez@fancap.org</a:t>
            </a:r>
          </a:p>
        </p:txBody>
      </p:sp>
      <p:pic>
        <p:nvPicPr>
          <p:cNvPr id="8" name="Imagen 7">
            <a:extLst>
              <a:ext uri="{FF2B5EF4-FFF2-40B4-BE49-F238E27FC236}">
                <a16:creationId xmlns:a16="http://schemas.microsoft.com/office/drawing/2014/main" id="{2DFB45EE-C84D-483D-8A11-588BD0049E41}"/>
              </a:ext>
            </a:extLst>
          </p:cNvPr>
          <p:cNvPicPr>
            <a:picLocks noChangeAspect="1"/>
          </p:cNvPicPr>
          <p:nvPr/>
        </p:nvPicPr>
        <p:blipFill>
          <a:blip r:embed="rId2"/>
          <a:stretch>
            <a:fillRect/>
          </a:stretch>
        </p:blipFill>
        <p:spPr>
          <a:xfrm>
            <a:off x="324877" y="444515"/>
            <a:ext cx="3857501" cy="715139"/>
          </a:xfrm>
          <a:prstGeom prst="rect">
            <a:avLst/>
          </a:prstGeom>
        </p:spPr>
      </p:pic>
      <p:pic>
        <p:nvPicPr>
          <p:cNvPr id="7" name="Imagen 6">
            <a:extLst>
              <a:ext uri="{FF2B5EF4-FFF2-40B4-BE49-F238E27FC236}">
                <a16:creationId xmlns:a16="http://schemas.microsoft.com/office/drawing/2014/main" id="{65B00428-6F64-5537-A29A-81A310147D47}"/>
              </a:ext>
            </a:extLst>
          </p:cNvPr>
          <p:cNvPicPr>
            <a:picLocks noChangeAspect="1"/>
          </p:cNvPicPr>
          <p:nvPr/>
        </p:nvPicPr>
        <p:blipFill>
          <a:blip r:embed="rId3"/>
          <a:stretch>
            <a:fillRect/>
          </a:stretch>
        </p:blipFill>
        <p:spPr>
          <a:xfrm>
            <a:off x="4195686" y="346981"/>
            <a:ext cx="1510293" cy="849540"/>
          </a:xfrm>
          <a:prstGeom prst="rect">
            <a:avLst/>
          </a:prstGeom>
        </p:spPr>
      </p:pic>
    </p:spTree>
    <p:extLst>
      <p:ext uri="{BB962C8B-B14F-4D97-AF65-F5344CB8AC3E}">
        <p14:creationId xmlns:p14="http://schemas.microsoft.com/office/powerpoint/2010/main" val="324040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67" y="681734"/>
            <a:ext cx="7772400" cy="523220"/>
          </a:xfrm>
        </p:spPr>
        <p:txBody>
          <a:bodyPr/>
          <a:lstStyle/>
          <a:p>
            <a:r>
              <a:rPr lang="es-SV" sz="2800" dirty="0"/>
              <a:t>Contenido</a:t>
            </a:r>
            <a:endParaRPr lang="es-ES" sz="2800" dirty="0"/>
          </a:p>
        </p:txBody>
      </p:sp>
      <p:sp>
        <p:nvSpPr>
          <p:cNvPr id="3" name="Marcador de contenido 2"/>
          <p:cNvSpPr>
            <a:spLocks noGrp="1"/>
          </p:cNvSpPr>
          <p:nvPr>
            <p:ph idx="1"/>
          </p:nvPr>
        </p:nvSpPr>
        <p:spPr>
          <a:xfrm>
            <a:off x="529267" y="1460071"/>
            <a:ext cx="8085466" cy="3056632"/>
          </a:xfrm>
        </p:spPr>
        <p:txBody>
          <a:bodyPr>
            <a:noAutofit/>
          </a:bodyPr>
          <a:lstStyle/>
          <a:p>
            <a:pPr>
              <a:spcBef>
                <a:spcPts val="1350"/>
              </a:spcBef>
            </a:pPr>
            <a:r>
              <a:rPr lang="es-MX" sz="2000" dirty="0"/>
              <a:t>Tema 1. Conceptos básicos  macroeconómicos y salud.</a:t>
            </a:r>
          </a:p>
          <a:p>
            <a:pPr>
              <a:spcBef>
                <a:spcPts val="1350"/>
              </a:spcBef>
            </a:pPr>
            <a:r>
              <a:rPr lang="es-MX" sz="2000" dirty="0"/>
              <a:t>Tema 2.  Análisis macroeconómico. Sostenibilidad financiera de la respuesta nacional al VIH y las tendencias macroeconómicas.</a:t>
            </a:r>
            <a:endParaRPr lang="es-ES" sz="2000" dirty="0"/>
          </a:p>
          <a:p>
            <a:pPr>
              <a:spcBef>
                <a:spcPts val="1350"/>
              </a:spcBef>
            </a:pPr>
            <a:r>
              <a:rPr lang="es-MX" sz="2000" dirty="0"/>
              <a:t>Tema 3. 	Análisis económico de la epidemiologia y la orientación del gasto de la respuesta nacional al VIH/sida</a:t>
            </a:r>
            <a:r>
              <a:rPr lang="es-ES" sz="2000" dirty="0"/>
              <a:t>.</a:t>
            </a:r>
          </a:p>
          <a:p>
            <a:pPr>
              <a:spcBef>
                <a:spcPts val="1350"/>
              </a:spcBef>
            </a:pPr>
            <a:r>
              <a:rPr lang="es-SV" sz="2000" dirty="0"/>
              <a:t>Preguntas/reflexiones</a:t>
            </a:r>
          </a:p>
        </p:txBody>
      </p:sp>
    </p:spTree>
    <p:extLst>
      <p:ext uri="{BB962C8B-B14F-4D97-AF65-F5344CB8AC3E}">
        <p14:creationId xmlns:p14="http://schemas.microsoft.com/office/powerpoint/2010/main" val="353400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85800" y="1601787"/>
            <a:ext cx="6337998" cy="1209781"/>
          </a:xfrm>
        </p:spPr>
        <p:txBody>
          <a:bodyPr>
            <a:noAutofit/>
          </a:bodyPr>
          <a:lstStyle/>
          <a:p>
            <a:r>
              <a:rPr lang="es-SV" sz="3200" dirty="0"/>
              <a:t>Tema 1. Conceptos básicos  macroeconómicos y salud.</a:t>
            </a:r>
            <a:endParaRPr lang="es-SV" sz="1800" dirty="0"/>
          </a:p>
        </p:txBody>
      </p:sp>
    </p:spTree>
    <p:extLst>
      <p:ext uri="{BB962C8B-B14F-4D97-AF65-F5344CB8AC3E}">
        <p14:creationId xmlns:p14="http://schemas.microsoft.com/office/powerpoint/2010/main" val="303680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5379" y="190501"/>
            <a:ext cx="8720822" cy="561340"/>
          </a:xfrm>
        </p:spPr>
        <p:txBody>
          <a:bodyPr>
            <a:noAutofit/>
          </a:bodyPr>
          <a:lstStyle/>
          <a:p>
            <a:pPr algn="l"/>
            <a:r>
              <a:rPr lang="es-SV" sz="2700" b="1" dirty="0"/>
              <a:t>Macroeconomía y salud: economía de la enfermedad</a:t>
            </a:r>
            <a:endParaRPr lang="es-SV" sz="1500" dirty="0"/>
          </a:p>
        </p:txBody>
      </p:sp>
      <p:sp>
        <p:nvSpPr>
          <p:cNvPr id="2" name="Rectángulo 1">
            <a:extLst>
              <a:ext uri="{FF2B5EF4-FFF2-40B4-BE49-F238E27FC236}">
                <a16:creationId xmlns:a16="http://schemas.microsoft.com/office/drawing/2014/main" id="{F80C3655-D1F8-4210-451A-596819C0CE23}"/>
              </a:ext>
            </a:extLst>
          </p:cNvPr>
          <p:cNvSpPr/>
          <p:nvPr/>
        </p:nvSpPr>
        <p:spPr>
          <a:xfrm>
            <a:off x="2824480" y="975360"/>
            <a:ext cx="1676400" cy="65024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Baja producción de bienes y servicios</a:t>
            </a:r>
            <a:endParaRPr lang="en-US" sz="1000" dirty="0"/>
          </a:p>
        </p:txBody>
      </p:sp>
      <p:sp>
        <p:nvSpPr>
          <p:cNvPr id="4" name="Rectángulo: esquinas redondeadas 3">
            <a:extLst>
              <a:ext uri="{FF2B5EF4-FFF2-40B4-BE49-F238E27FC236}">
                <a16:creationId xmlns:a16="http://schemas.microsoft.com/office/drawing/2014/main" id="{EFAFD899-80B7-B67E-2260-3F56DDD26DAE}"/>
              </a:ext>
            </a:extLst>
          </p:cNvPr>
          <p:cNvSpPr/>
          <p:nvPr/>
        </p:nvSpPr>
        <p:spPr>
          <a:xfrm>
            <a:off x="5943600" y="1991360"/>
            <a:ext cx="1564640" cy="601027"/>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Genera desempleo y dificultades para </a:t>
            </a:r>
            <a:r>
              <a:rPr lang="es-GT" sz="1000"/>
              <a:t>la subsistencia</a:t>
            </a:r>
            <a:endParaRPr lang="en-US" sz="1000" dirty="0"/>
          </a:p>
        </p:txBody>
      </p:sp>
      <p:sp>
        <p:nvSpPr>
          <p:cNvPr id="5" name="Rectángulo: esquinas redondeadas 4">
            <a:extLst>
              <a:ext uri="{FF2B5EF4-FFF2-40B4-BE49-F238E27FC236}">
                <a16:creationId xmlns:a16="http://schemas.microsoft.com/office/drawing/2014/main" id="{84880B27-809B-3AA3-CC4B-4190546E852D}"/>
              </a:ext>
            </a:extLst>
          </p:cNvPr>
          <p:cNvSpPr/>
          <p:nvPr/>
        </p:nvSpPr>
        <p:spPr>
          <a:xfrm>
            <a:off x="5842000" y="2951480"/>
            <a:ext cx="1767840" cy="601027"/>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Nutrición deficiente educación insuficiente </a:t>
            </a:r>
            <a:r>
              <a:rPr lang="es-GT" sz="1000"/>
              <a:t>viviendas insalubres</a:t>
            </a:r>
            <a:endParaRPr lang="en-US" sz="1000" dirty="0"/>
          </a:p>
        </p:txBody>
      </p:sp>
      <p:sp>
        <p:nvSpPr>
          <p:cNvPr id="6" name="Rectángulo: esquinas redondeadas 5">
            <a:extLst>
              <a:ext uri="{FF2B5EF4-FFF2-40B4-BE49-F238E27FC236}">
                <a16:creationId xmlns:a16="http://schemas.microsoft.com/office/drawing/2014/main" id="{9653F98B-E7D1-1EA6-A013-9566400B1385}"/>
              </a:ext>
            </a:extLst>
          </p:cNvPr>
          <p:cNvSpPr/>
          <p:nvPr/>
        </p:nvSpPr>
        <p:spPr>
          <a:xfrm>
            <a:off x="5821680" y="3816666"/>
            <a:ext cx="1803402" cy="65024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Genera el desarrollo </a:t>
            </a:r>
            <a:r>
              <a:rPr lang="es-GT" sz="1000"/>
              <a:t>de enfermedades</a:t>
            </a:r>
            <a:endParaRPr lang="en-US" sz="1000" dirty="0"/>
          </a:p>
        </p:txBody>
      </p:sp>
      <p:sp>
        <p:nvSpPr>
          <p:cNvPr id="7" name="Rectángulo 6">
            <a:extLst>
              <a:ext uri="{FF2B5EF4-FFF2-40B4-BE49-F238E27FC236}">
                <a16:creationId xmlns:a16="http://schemas.microsoft.com/office/drawing/2014/main" id="{A15887B2-BAD0-7F3B-4AD5-9A447B6341B8}"/>
              </a:ext>
            </a:extLst>
          </p:cNvPr>
          <p:cNvSpPr/>
          <p:nvPr/>
        </p:nvSpPr>
        <p:spPr>
          <a:xfrm>
            <a:off x="2987040" y="3481387"/>
            <a:ext cx="1371600" cy="420052"/>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Inversiones hacia atención curativa</a:t>
            </a:r>
            <a:endParaRPr lang="en-US" sz="1000" dirty="0"/>
          </a:p>
        </p:txBody>
      </p:sp>
      <p:sp>
        <p:nvSpPr>
          <p:cNvPr id="8" name="Rectángulo 7">
            <a:extLst>
              <a:ext uri="{FF2B5EF4-FFF2-40B4-BE49-F238E27FC236}">
                <a16:creationId xmlns:a16="http://schemas.microsoft.com/office/drawing/2014/main" id="{D239B3AA-2086-4005-3817-09AED7AE9322}"/>
              </a:ext>
            </a:extLst>
          </p:cNvPr>
          <p:cNvSpPr/>
          <p:nvPr/>
        </p:nvSpPr>
        <p:spPr>
          <a:xfrm>
            <a:off x="2987040" y="2771931"/>
            <a:ext cx="1371600" cy="521653"/>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Inversiones reducidas en </a:t>
            </a:r>
            <a:r>
              <a:rPr lang="es-GT" sz="1000"/>
              <a:t>atención preventiva</a:t>
            </a:r>
            <a:endParaRPr lang="en-US" sz="1000" dirty="0"/>
          </a:p>
        </p:txBody>
      </p:sp>
      <p:sp>
        <p:nvSpPr>
          <p:cNvPr id="13" name="Rectángulo 12">
            <a:extLst>
              <a:ext uri="{FF2B5EF4-FFF2-40B4-BE49-F238E27FC236}">
                <a16:creationId xmlns:a16="http://schemas.microsoft.com/office/drawing/2014/main" id="{DC7D5246-DB93-CFD4-FEB8-862FBA662662}"/>
              </a:ext>
            </a:extLst>
          </p:cNvPr>
          <p:cNvSpPr/>
          <p:nvPr/>
        </p:nvSpPr>
        <p:spPr>
          <a:xfrm>
            <a:off x="2987040" y="2143759"/>
            <a:ext cx="1371600" cy="433387"/>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Incremento </a:t>
            </a:r>
            <a:r>
              <a:rPr lang="es-GT" sz="1000"/>
              <a:t>de enfermedades</a:t>
            </a:r>
            <a:endParaRPr lang="en-US" sz="1000" dirty="0"/>
          </a:p>
        </p:txBody>
      </p:sp>
      <p:sp>
        <p:nvSpPr>
          <p:cNvPr id="14" name="Rectángulo: esquinas redondeadas 13">
            <a:extLst>
              <a:ext uri="{FF2B5EF4-FFF2-40B4-BE49-F238E27FC236}">
                <a16:creationId xmlns:a16="http://schemas.microsoft.com/office/drawing/2014/main" id="{8825E4F3-E4CD-31A5-B55B-3FB2943E5833}"/>
              </a:ext>
            </a:extLst>
          </p:cNvPr>
          <p:cNvSpPr/>
          <p:nvPr/>
        </p:nvSpPr>
        <p:spPr>
          <a:xfrm>
            <a:off x="1071880" y="3881120"/>
            <a:ext cx="1371600" cy="585786"/>
          </a:xfrm>
          <a:prstGeom prst="round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Energía humana de baja calidad</a:t>
            </a:r>
            <a:endParaRPr lang="en-US" sz="1000" dirty="0"/>
          </a:p>
        </p:txBody>
      </p:sp>
      <p:cxnSp>
        <p:nvCxnSpPr>
          <p:cNvPr id="16" name="Conector: angular 15">
            <a:extLst>
              <a:ext uri="{FF2B5EF4-FFF2-40B4-BE49-F238E27FC236}">
                <a16:creationId xmlns:a16="http://schemas.microsoft.com/office/drawing/2014/main" id="{BF552E35-0158-3F15-29FD-105BEA0174F6}"/>
              </a:ext>
            </a:extLst>
          </p:cNvPr>
          <p:cNvCxnSpPr>
            <a:stCxn id="2" idx="3"/>
            <a:endCxn id="4" idx="0"/>
          </p:cNvCxnSpPr>
          <p:nvPr/>
        </p:nvCxnSpPr>
        <p:spPr>
          <a:xfrm>
            <a:off x="4500880" y="1300480"/>
            <a:ext cx="2225040" cy="690880"/>
          </a:xfrm>
          <a:prstGeom prst="bentConnector2">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a:extLst>
              <a:ext uri="{FF2B5EF4-FFF2-40B4-BE49-F238E27FC236}">
                <a16:creationId xmlns:a16="http://schemas.microsoft.com/office/drawing/2014/main" id="{61F26058-10C3-096F-B01B-2DA1A2026BEC}"/>
              </a:ext>
            </a:extLst>
          </p:cNvPr>
          <p:cNvCxnSpPr>
            <a:stCxn id="4" idx="2"/>
            <a:endCxn id="5" idx="0"/>
          </p:cNvCxnSpPr>
          <p:nvPr/>
        </p:nvCxnSpPr>
        <p:spPr>
          <a:xfrm>
            <a:off x="6725920" y="2592387"/>
            <a:ext cx="0" cy="359093"/>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2" name="Conector recto de flecha 21">
            <a:extLst>
              <a:ext uri="{FF2B5EF4-FFF2-40B4-BE49-F238E27FC236}">
                <a16:creationId xmlns:a16="http://schemas.microsoft.com/office/drawing/2014/main" id="{A7F825D1-7405-AE8C-73A5-069AB110DE74}"/>
              </a:ext>
            </a:extLst>
          </p:cNvPr>
          <p:cNvCxnSpPr>
            <a:stCxn id="5" idx="2"/>
            <a:endCxn id="6" idx="0"/>
          </p:cNvCxnSpPr>
          <p:nvPr/>
        </p:nvCxnSpPr>
        <p:spPr>
          <a:xfrm flipH="1">
            <a:off x="6723381" y="3552507"/>
            <a:ext cx="2539" cy="264159"/>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5" name="Conector: angular 24">
            <a:extLst>
              <a:ext uri="{FF2B5EF4-FFF2-40B4-BE49-F238E27FC236}">
                <a16:creationId xmlns:a16="http://schemas.microsoft.com/office/drawing/2014/main" id="{0DF7C71C-8FB9-D235-C89D-3E0101B982E9}"/>
              </a:ext>
            </a:extLst>
          </p:cNvPr>
          <p:cNvCxnSpPr>
            <a:stCxn id="6" idx="1"/>
            <a:endCxn id="7" idx="2"/>
          </p:cNvCxnSpPr>
          <p:nvPr/>
        </p:nvCxnSpPr>
        <p:spPr>
          <a:xfrm rot="10800000">
            <a:off x="3672840" y="3901440"/>
            <a:ext cx="2148840" cy="240347"/>
          </a:xfrm>
          <a:prstGeom prst="bentConnector2">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8" name="Conector recto de flecha 27">
            <a:extLst>
              <a:ext uri="{FF2B5EF4-FFF2-40B4-BE49-F238E27FC236}">
                <a16:creationId xmlns:a16="http://schemas.microsoft.com/office/drawing/2014/main" id="{3FEE2116-ECAA-48DF-21D2-6BFC73AB1E41}"/>
              </a:ext>
            </a:extLst>
          </p:cNvPr>
          <p:cNvCxnSpPr>
            <a:stCxn id="7" idx="0"/>
            <a:endCxn id="8" idx="2"/>
          </p:cNvCxnSpPr>
          <p:nvPr/>
        </p:nvCxnSpPr>
        <p:spPr>
          <a:xfrm flipV="1">
            <a:off x="3672840" y="3293584"/>
            <a:ext cx="0" cy="187803"/>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0" name="Conector recto de flecha 29">
            <a:extLst>
              <a:ext uri="{FF2B5EF4-FFF2-40B4-BE49-F238E27FC236}">
                <a16:creationId xmlns:a16="http://schemas.microsoft.com/office/drawing/2014/main" id="{9E59C8A8-F854-898E-C68E-C9671FA1C60B}"/>
              </a:ext>
            </a:extLst>
          </p:cNvPr>
          <p:cNvCxnSpPr>
            <a:stCxn id="8" idx="0"/>
            <a:endCxn id="13" idx="2"/>
          </p:cNvCxnSpPr>
          <p:nvPr/>
        </p:nvCxnSpPr>
        <p:spPr>
          <a:xfrm flipV="1">
            <a:off x="3672840" y="2577146"/>
            <a:ext cx="0" cy="194785"/>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3" name="Conector recto de flecha 32">
            <a:extLst>
              <a:ext uri="{FF2B5EF4-FFF2-40B4-BE49-F238E27FC236}">
                <a16:creationId xmlns:a16="http://schemas.microsoft.com/office/drawing/2014/main" id="{BC0677D0-D173-C836-BD6F-987CB2EF2342}"/>
              </a:ext>
            </a:extLst>
          </p:cNvPr>
          <p:cNvCxnSpPr>
            <a:stCxn id="13" idx="0"/>
            <a:endCxn id="2" idx="2"/>
          </p:cNvCxnSpPr>
          <p:nvPr/>
        </p:nvCxnSpPr>
        <p:spPr>
          <a:xfrm flipH="1" flipV="1">
            <a:off x="3662680" y="1625600"/>
            <a:ext cx="10160" cy="518159"/>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7" name="Conector: angular 36">
            <a:extLst>
              <a:ext uri="{FF2B5EF4-FFF2-40B4-BE49-F238E27FC236}">
                <a16:creationId xmlns:a16="http://schemas.microsoft.com/office/drawing/2014/main" id="{81ABD90D-B657-7AB7-5B73-9636FD67C736}"/>
              </a:ext>
            </a:extLst>
          </p:cNvPr>
          <p:cNvCxnSpPr>
            <a:cxnSpLocks/>
            <a:stCxn id="6" idx="2"/>
            <a:endCxn id="14" idx="2"/>
          </p:cNvCxnSpPr>
          <p:nvPr/>
        </p:nvCxnSpPr>
        <p:spPr>
          <a:xfrm rot="5400000">
            <a:off x="4240531" y="1984056"/>
            <a:ext cx="12700" cy="4965701"/>
          </a:xfrm>
          <a:prstGeom prst="bentConnector3">
            <a:avLst>
              <a:gd name="adj1" fmla="val 1800000"/>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0" name="Conector: angular 39">
            <a:extLst>
              <a:ext uri="{FF2B5EF4-FFF2-40B4-BE49-F238E27FC236}">
                <a16:creationId xmlns:a16="http://schemas.microsoft.com/office/drawing/2014/main" id="{E14F3231-A7EA-B8D0-5113-327936C8E50A}"/>
              </a:ext>
            </a:extLst>
          </p:cNvPr>
          <p:cNvCxnSpPr>
            <a:stCxn id="14" idx="0"/>
            <a:endCxn id="2" idx="1"/>
          </p:cNvCxnSpPr>
          <p:nvPr/>
        </p:nvCxnSpPr>
        <p:spPr>
          <a:xfrm rot="5400000" flipH="1" flipV="1">
            <a:off x="1000760" y="2057400"/>
            <a:ext cx="2580640" cy="1066800"/>
          </a:xfrm>
          <a:prstGeom prst="bentConnector2">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46" name="CuadroTexto 45">
            <a:extLst>
              <a:ext uri="{FF2B5EF4-FFF2-40B4-BE49-F238E27FC236}">
                <a16:creationId xmlns:a16="http://schemas.microsoft.com/office/drawing/2014/main" id="{17B97306-110F-5A78-246F-FBCA28217D46}"/>
              </a:ext>
            </a:extLst>
          </p:cNvPr>
          <p:cNvSpPr txBox="1"/>
          <p:nvPr/>
        </p:nvSpPr>
        <p:spPr>
          <a:xfrm>
            <a:off x="1036320" y="4868227"/>
            <a:ext cx="7805469" cy="215444"/>
          </a:xfrm>
          <a:prstGeom prst="rect">
            <a:avLst/>
          </a:prstGeom>
          <a:noFill/>
        </p:spPr>
        <p:txBody>
          <a:bodyPr wrap="square">
            <a:spAutoFit/>
          </a:bodyPr>
          <a:lstStyle/>
          <a:p>
            <a:r>
              <a:rPr lang="es-ES" sz="800" i="0" dirty="0">
                <a:solidFill>
                  <a:srgbClr val="202124"/>
                </a:solidFill>
                <a:effectLst/>
                <a:latin typeface="arial" panose="020B0604020202020204" pitchFamily="34" charset="0"/>
              </a:rPr>
              <a:t>Nota: la relación del gasto nacional en salud pública – privado permite analizar </a:t>
            </a:r>
            <a:r>
              <a:rPr lang="es-ES" sz="800" dirty="0">
                <a:solidFill>
                  <a:srgbClr val="202124"/>
                </a:solidFill>
                <a:latin typeface="arial" panose="020B0604020202020204" pitchFamily="34" charset="0"/>
              </a:rPr>
              <a:t>el binomio </a:t>
            </a:r>
            <a:r>
              <a:rPr lang="es-ES" sz="800" i="0" dirty="0">
                <a:solidFill>
                  <a:srgbClr val="202124"/>
                </a:solidFill>
                <a:effectLst/>
                <a:latin typeface="arial" panose="020B0604020202020204" pitchFamily="34" charset="0"/>
              </a:rPr>
              <a:t>política económica y la política social.</a:t>
            </a:r>
            <a:endParaRPr lang="en-US" sz="800" dirty="0"/>
          </a:p>
        </p:txBody>
      </p:sp>
    </p:spTree>
    <p:extLst>
      <p:ext uri="{BB962C8B-B14F-4D97-AF65-F5344CB8AC3E}">
        <p14:creationId xmlns:p14="http://schemas.microsoft.com/office/powerpoint/2010/main" val="280432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5379" y="190500"/>
            <a:ext cx="8720822" cy="855979"/>
          </a:xfrm>
        </p:spPr>
        <p:txBody>
          <a:bodyPr>
            <a:noAutofit/>
          </a:bodyPr>
          <a:lstStyle/>
          <a:p>
            <a:pPr algn="l"/>
            <a:r>
              <a:rPr lang="es-SV" sz="2700" b="1" dirty="0"/>
              <a:t>Macroeconomía y salud: impacto de la salud en desarrollo económico.</a:t>
            </a:r>
            <a:endParaRPr lang="es-SV" sz="1500" dirty="0"/>
          </a:p>
        </p:txBody>
      </p:sp>
      <p:sp>
        <p:nvSpPr>
          <p:cNvPr id="9" name="Rectángulo 8">
            <a:extLst>
              <a:ext uri="{FF2B5EF4-FFF2-40B4-BE49-F238E27FC236}">
                <a16:creationId xmlns:a16="http://schemas.microsoft.com/office/drawing/2014/main" id="{5E4B38F1-E0A2-6EE2-491A-A932283D1E65}"/>
              </a:ext>
            </a:extLst>
          </p:cNvPr>
          <p:cNvSpPr/>
          <p:nvPr/>
        </p:nvSpPr>
        <p:spPr>
          <a:xfrm>
            <a:off x="596900" y="1116152"/>
            <a:ext cx="7835900" cy="956488"/>
          </a:xfrm>
          <a:prstGeom prst="rect">
            <a:avLst/>
          </a:prstGeom>
        </p:spPr>
        <p:txBody>
          <a:bodyPr>
            <a:noAutofit/>
          </a:bodyPr>
          <a:lstStyle/>
          <a:p>
            <a:pPr algn="just">
              <a:spcBef>
                <a:spcPts val="1800"/>
              </a:spcBef>
              <a:spcAft>
                <a:spcPts val="800"/>
              </a:spcAft>
              <a:buFont typeface="Arial" pitchFamily="34" charset="0"/>
              <a:buNone/>
            </a:pPr>
            <a:r>
              <a:rPr lang="es-ES" sz="1600" dirty="0">
                <a:solidFill>
                  <a:srgbClr val="6C6463"/>
                </a:solidFill>
              </a:rPr>
              <a:t>Se pueden identificar tres factores fundamentales a través de los cuales los problemas públicos de la salud comienzan a ser un obstáculo para la alcanzar un desarrollo económico sostenible, estos son:</a:t>
            </a:r>
            <a:endParaRPr lang="es-SV" sz="1600" dirty="0">
              <a:solidFill>
                <a:srgbClr val="6C6463"/>
              </a:solidFill>
            </a:endParaRPr>
          </a:p>
        </p:txBody>
      </p:sp>
      <p:sp>
        <p:nvSpPr>
          <p:cNvPr id="10" name="Pentágono 4">
            <a:extLst>
              <a:ext uri="{FF2B5EF4-FFF2-40B4-BE49-F238E27FC236}">
                <a16:creationId xmlns:a16="http://schemas.microsoft.com/office/drawing/2014/main" id="{7B7D1C72-68D9-CACC-D2C7-395527C3B332}"/>
              </a:ext>
            </a:extLst>
          </p:cNvPr>
          <p:cNvSpPr/>
          <p:nvPr/>
        </p:nvSpPr>
        <p:spPr>
          <a:xfrm>
            <a:off x="1556452" y="2135672"/>
            <a:ext cx="6591868" cy="686501"/>
          </a:xfrm>
          <a:prstGeom prst="homePlate">
            <a:avLst>
              <a:gd name="adj" fmla="val 13662"/>
            </a:avLst>
          </a:prstGeom>
          <a:solidFill>
            <a:srgbClr val="FCBD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Reducción de la expectativa de vida por problemas de salud</a:t>
            </a:r>
          </a:p>
        </p:txBody>
      </p:sp>
      <p:sp>
        <p:nvSpPr>
          <p:cNvPr id="11" name="Cheurón 5">
            <a:extLst>
              <a:ext uri="{FF2B5EF4-FFF2-40B4-BE49-F238E27FC236}">
                <a16:creationId xmlns:a16="http://schemas.microsoft.com/office/drawing/2014/main" id="{9850ECCF-B18B-E754-39CC-6B2CEF6026C4}"/>
              </a:ext>
            </a:extLst>
          </p:cNvPr>
          <p:cNvSpPr/>
          <p:nvPr/>
        </p:nvSpPr>
        <p:spPr>
          <a:xfrm>
            <a:off x="7999739" y="2203572"/>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12" name="Bocadillo: rectángulo 11">
            <a:extLst>
              <a:ext uri="{FF2B5EF4-FFF2-40B4-BE49-F238E27FC236}">
                <a16:creationId xmlns:a16="http://schemas.microsoft.com/office/drawing/2014/main" id="{8B2EE862-4CDB-0B5D-4D91-283322C8E000}"/>
              </a:ext>
            </a:extLst>
          </p:cNvPr>
          <p:cNvSpPr/>
          <p:nvPr/>
        </p:nvSpPr>
        <p:spPr>
          <a:xfrm rot="16200000">
            <a:off x="877646" y="2091393"/>
            <a:ext cx="686502" cy="771619"/>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5" name="CuadroTexto 14">
            <a:extLst>
              <a:ext uri="{FF2B5EF4-FFF2-40B4-BE49-F238E27FC236}">
                <a16:creationId xmlns:a16="http://schemas.microsoft.com/office/drawing/2014/main" id="{4CD94624-37DD-F884-2940-D179F3BB23B9}"/>
              </a:ext>
            </a:extLst>
          </p:cNvPr>
          <p:cNvSpPr txBox="1"/>
          <p:nvPr/>
        </p:nvSpPr>
        <p:spPr>
          <a:xfrm>
            <a:off x="865224" y="2206610"/>
            <a:ext cx="681185" cy="523220"/>
          </a:xfrm>
          <a:prstGeom prst="rect">
            <a:avLst/>
          </a:prstGeom>
          <a:noFill/>
        </p:spPr>
        <p:txBody>
          <a:bodyPr wrap="square" rtlCol="0">
            <a:spAutoFit/>
          </a:bodyPr>
          <a:lstStyle/>
          <a:p>
            <a:pPr algn="ctr"/>
            <a:r>
              <a:rPr lang="es-HN" sz="2800" dirty="0">
                <a:solidFill>
                  <a:srgbClr val="FF0000"/>
                </a:solidFill>
                <a:latin typeface="Arial Rounded MT Bold" panose="020F0704030504030204" pitchFamily="34" charset="0"/>
              </a:rPr>
              <a:t>01</a:t>
            </a:r>
          </a:p>
        </p:txBody>
      </p:sp>
      <p:sp>
        <p:nvSpPr>
          <p:cNvPr id="17" name="Pentágono 4">
            <a:extLst>
              <a:ext uri="{FF2B5EF4-FFF2-40B4-BE49-F238E27FC236}">
                <a16:creationId xmlns:a16="http://schemas.microsoft.com/office/drawing/2014/main" id="{97883B5C-F58F-28AB-1485-04A8151DB68E}"/>
              </a:ext>
            </a:extLst>
          </p:cNvPr>
          <p:cNvSpPr/>
          <p:nvPr/>
        </p:nvSpPr>
        <p:spPr>
          <a:xfrm>
            <a:off x="1551198" y="2992263"/>
            <a:ext cx="6597122" cy="686501"/>
          </a:xfrm>
          <a:prstGeom prst="homePlate">
            <a:avLst>
              <a:gd name="adj" fmla="val 13662"/>
            </a:avLst>
          </a:prstGeom>
          <a:solidFill>
            <a:srgbClr val="FCBD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Aumento del gasto catastrófico en salud (hogares)</a:t>
            </a:r>
          </a:p>
        </p:txBody>
      </p:sp>
      <p:sp>
        <p:nvSpPr>
          <p:cNvPr id="19" name="Cheurón 5">
            <a:extLst>
              <a:ext uri="{FF2B5EF4-FFF2-40B4-BE49-F238E27FC236}">
                <a16:creationId xmlns:a16="http://schemas.microsoft.com/office/drawing/2014/main" id="{D3BCF8D8-297E-0677-680E-60F4C5524B18}"/>
              </a:ext>
            </a:extLst>
          </p:cNvPr>
          <p:cNvSpPr/>
          <p:nvPr/>
        </p:nvSpPr>
        <p:spPr>
          <a:xfrm>
            <a:off x="7994485" y="3060163"/>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20" name="Bocadillo: rectángulo 19">
            <a:extLst>
              <a:ext uri="{FF2B5EF4-FFF2-40B4-BE49-F238E27FC236}">
                <a16:creationId xmlns:a16="http://schemas.microsoft.com/office/drawing/2014/main" id="{D0A97E6C-B770-C5E6-C3F0-E6C22F63B6CF}"/>
              </a:ext>
            </a:extLst>
          </p:cNvPr>
          <p:cNvSpPr/>
          <p:nvPr/>
        </p:nvSpPr>
        <p:spPr>
          <a:xfrm rot="16200000">
            <a:off x="872392" y="2947984"/>
            <a:ext cx="686502" cy="771619"/>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1" name="CuadroTexto 20">
            <a:extLst>
              <a:ext uri="{FF2B5EF4-FFF2-40B4-BE49-F238E27FC236}">
                <a16:creationId xmlns:a16="http://schemas.microsoft.com/office/drawing/2014/main" id="{B9F1E4DC-7CA9-C32C-957F-B9BEA8ECED49}"/>
              </a:ext>
            </a:extLst>
          </p:cNvPr>
          <p:cNvSpPr txBox="1"/>
          <p:nvPr/>
        </p:nvSpPr>
        <p:spPr>
          <a:xfrm>
            <a:off x="859970" y="3063201"/>
            <a:ext cx="681185" cy="523220"/>
          </a:xfrm>
          <a:prstGeom prst="rect">
            <a:avLst/>
          </a:prstGeom>
          <a:noFill/>
        </p:spPr>
        <p:txBody>
          <a:bodyPr wrap="square" rtlCol="0">
            <a:spAutoFit/>
          </a:bodyPr>
          <a:lstStyle/>
          <a:p>
            <a:pPr algn="ctr"/>
            <a:r>
              <a:rPr lang="es-HN" sz="2800" dirty="0">
                <a:solidFill>
                  <a:srgbClr val="FF0000"/>
                </a:solidFill>
                <a:latin typeface="Arial Rounded MT Bold" panose="020F0704030504030204" pitchFamily="34" charset="0"/>
              </a:rPr>
              <a:t>02</a:t>
            </a:r>
          </a:p>
        </p:txBody>
      </p:sp>
      <p:sp>
        <p:nvSpPr>
          <p:cNvPr id="23" name="Pentágono 4">
            <a:extLst>
              <a:ext uri="{FF2B5EF4-FFF2-40B4-BE49-F238E27FC236}">
                <a16:creationId xmlns:a16="http://schemas.microsoft.com/office/drawing/2014/main" id="{67874350-75F1-7F4C-5123-936B8C3F425C}"/>
              </a:ext>
            </a:extLst>
          </p:cNvPr>
          <p:cNvSpPr/>
          <p:nvPr/>
        </p:nvSpPr>
        <p:spPr>
          <a:xfrm>
            <a:off x="1634288" y="3843600"/>
            <a:ext cx="6607632" cy="686501"/>
          </a:xfrm>
          <a:prstGeom prst="homePlate">
            <a:avLst>
              <a:gd name="adj" fmla="val 13662"/>
            </a:avLst>
          </a:prstGeom>
          <a:solidFill>
            <a:srgbClr val="FCBD2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SV" sz="1600" dirty="0"/>
              <a:t>Epidemias no controladas pueden erosionar la cooperación internacional, la estabilidad de política económicas y la estabilidad macroeconómica. </a:t>
            </a:r>
          </a:p>
        </p:txBody>
      </p:sp>
      <p:sp>
        <p:nvSpPr>
          <p:cNvPr id="24" name="Cheurón 5">
            <a:extLst>
              <a:ext uri="{FF2B5EF4-FFF2-40B4-BE49-F238E27FC236}">
                <a16:creationId xmlns:a16="http://schemas.microsoft.com/office/drawing/2014/main" id="{1D15338C-2F33-951D-D3A4-6EEC89316B20}"/>
              </a:ext>
            </a:extLst>
          </p:cNvPr>
          <p:cNvSpPr/>
          <p:nvPr/>
        </p:nvSpPr>
        <p:spPr>
          <a:xfrm>
            <a:off x="7994135" y="3911500"/>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26" name="Bocadillo: rectángulo 25">
            <a:extLst>
              <a:ext uri="{FF2B5EF4-FFF2-40B4-BE49-F238E27FC236}">
                <a16:creationId xmlns:a16="http://schemas.microsoft.com/office/drawing/2014/main" id="{2964DAFE-200C-707A-23D1-BA90663EBF51}"/>
              </a:ext>
            </a:extLst>
          </p:cNvPr>
          <p:cNvSpPr/>
          <p:nvPr/>
        </p:nvSpPr>
        <p:spPr>
          <a:xfrm rot="16200000">
            <a:off x="861882" y="3799321"/>
            <a:ext cx="686502" cy="771619"/>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7" name="CuadroTexto 26">
            <a:extLst>
              <a:ext uri="{FF2B5EF4-FFF2-40B4-BE49-F238E27FC236}">
                <a16:creationId xmlns:a16="http://schemas.microsoft.com/office/drawing/2014/main" id="{40BAFE4C-4783-2386-311E-0C4D3ED24C1C}"/>
              </a:ext>
            </a:extLst>
          </p:cNvPr>
          <p:cNvSpPr txBox="1"/>
          <p:nvPr/>
        </p:nvSpPr>
        <p:spPr>
          <a:xfrm>
            <a:off x="849460" y="3914538"/>
            <a:ext cx="681185" cy="523220"/>
          </a:xfrm>
          <a:prstGeom prst="rect">
            <a:avLst/>
          </a:prstGeom>
          <a:noFill/>
        </p:spPr>
        <p:txBody>
          <a:bodyPr wrap="square" rtlCol="0">
            <a:spAutoFit/>
          </a:bodyPr>
          <a:lstStyle/>
          <a:p>
            <a:pPr algn="ctr"/>
            <a:r>
              <a:rPr lang="es-HN" sz="2800" dirty="0">
                <a:solidFill>
                  <a:srgbClr val="FF0000"/>
                </a:solidFill>
                <a:latin typeface="Arial Rounded MT Bold" panose="020F0704030504030204" pitchFamily="34" charset="0"/>
              </a:rPr>
              <a:t>03</a:t>
            </a:r>
          </a:p>
        </p:txBody>
      </p:sp>
      <p:sp>
        <p:nvSpPr>
          <p:cNvPr id="29" name="CuadroTexto 28">
            <a:extLst>
              <a:ext uri="{FF2B5EF4-FFF2-40B4-BE49-F238E27FC236}">
                <a16:creationId xmlns:a16="http://schemas.microsoft.com/office/drawing/2014/main" id="{CBB343EB-CBA2-DFC8-6E30-3253539D51CF}"/>
              </a:ext>
            </a:extLst>
          </p:cNvPr>
          <p:cNvSpPr txBox="1"/>
          <p:nvPr/>
        </p:nvSpPr>
        <p:spPr>
          <a:xfrm>
            <a:off x="1036320" y="4868227"/>
            <a:ext cx="7805469" cy="215444"/>
          </a:xfrm>
          <a:prstGeom prst="rect">
            <a:avLst/>
          </a:prstGeom>
          <a:noFill/>
        </p:spPr>
        <p:txBody>
          <a:bodyPr wrap="square">
            <a:spAutoFit/>
          </a:bodyPr>
          <a:lstStyle/>
          <a:p>
            <a:r>
              <a:rPr lang="es-ES" sz="800" i="0" dirty="0">
                <a:solidFill>
                  <a:srgbClr val="202124"/>
                </a:solidFill>
                <a:effectLst/>
                <a:latin typeface="arial" panose="020B0604020202020204" pitchFamily="34" charset="0"/>
              </a:rPr>
              <a:t>Nota: porcentajes altos de incidencia de VIH/sida contribuyen a reducciones significativas y duraderas en los rangos de crecimiento económico.</a:t>
            </a:r>
            <a:endParaRPr lang="en-US" sz="800" dirty="0"/>
          </a:p>
        </p:txBody>
      </p:sp>
    </p:spTree>
    <p:extLst>
      <p:ext uri="{BB962C8B-B14F-4D97-AF65-F5344CB8AC3E}">
        <p14:creationId xmlns:p14="http://schemas.microsoft.com/office/powerpoint/2010/main" val="246219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5379" y="190500"/>
            <a:ext cx="8720822" cy="855979"/>
          </a:xfrm>
        </p:spPr>
        <p:txBody>
          <a:bodyPr>
            <a:noAutofit/>
          </a:bodyPr>
          <a:lstStyle/>
          <a:p>
            <a:pPr algn="l"/>
            <a:r>
              <a:rPr lang="es-SV" sz="2700" b="1" dirty="0"/>
              <a:t>Macroeconomía y salud: ¿Cuándo la situación es financieramente insostenible?.</a:t>
            </a:r>
            <a:endParaRPr lang="es-SV" sz="1500" dirty="0"/>
          </a:p>
        </p:txBody>
      </p:sp>
      <p:graphicFrame>
        <p:nvGraphicFramePr>
          <p:cNvPr id="2" name="Marcador de contenido 2">
            <a:extLst>
              <a:ext uri="{FF2B5EF4-FFF2-40B4-BE49-F238E27FC236}">
                <a16:creationId xmlns:a16="http://schemas.microsoft.com/office/drawing/2014/main" id="{47862E17-478E-5073-AAC4-1365D756F6E5}"/>
              </a:ext>
            </a:extLst>
          </p:cNvPr>
          <p:cNvGraphicFramePr>
            <a:graphicFrameLocks/>
          </p:cNvGraphicFramePr>
          <p:nvPr>
            <p:extLst>
              <p:ext uri="{D42A27DB-BD31-4B8C-83A1-F6EECF244321}">
                <p14:modId xmlns:p14="http://schemas.microsoft.com/office/powerpoint/2010/main" val="1004202678"/>
              </p:ext>
            </p:extLst>
          </p:nvPr>
        </p:nvGraphicFramePr>
        <p:xfrm>
          <a:off x="2467478" y="834478"/>
          <a:ext cx="4448503" cy="4159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96D88491-CA34-162E-3C3A-CB84AD3B5788}"/>
              </a:ext>
            </a:extLst>
          </p:cNvPr>
          <p:cNvSpPr txBox="1"/>
          <p:nvPr/>
        </p:nvSpPr>
        <p:spPr>
          <a:xfrm>
            <a:off x="1036320" y="48682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Sostenibilidad financiera de la respuesta al VIH en Centroamérica</a:t>
            </a:r>
            <a:r>
              <a:rPr lang="es-ES" sz="500" dirty="0">
                <a:solidFill>
                  <a:srgbClr val="202124"/>
                </a:solidFill>
                <a:latin typeface="arial" panose="020B0604020202020204" pitchFamily="34" charset="0"/>
              </a:rPr>
              <a:t>. Visión de futuro, abril 2022</a:t>
            </a:r>
            <a:r>
              <a:rPr lang="es-ES" sz="500" i="0" dirty="0">
                <a:solidFill>
                  <a:srgbClr val="202124"/>
                </a:solidFill>
                <a:effectLst/>
                <a:latin typeface="arial" panose="020B0604020202020204" pitchFamily="34" charset="0"/>
              </a:rPr>
              <a:t>.HEP+</a:t>
            </a:r>
            <a:endParaRPr lang="en-US" sz="500" dirty="0"/>
          </a:p>
        </p:txBody>
      </p:sp>
    </p:spTree>
    <p:extLst>
      <p:ext uri="{BB962C8B-B14F-4D97-AF65-F5344CB8AC3E}">
        <p14:creationId xmlns:p14="http://schemas.microsoft.com/office/powerpoint/2010/main" val="145992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5379" y="190500"/>
            <a:ext cx="8720822" cy="855979"/>
          </a:xfrm>
        </p:spPr>
        <p:txBody>
          <a:bodyPr>
            <a:noAutofit/>
          </a:bodyPr>
          <a:lstStyle/>
          <a:p>
            <a:pPr algn="l"/>
            <a:r>
              <a:rPr lang="es-SV" sz="2700" b="1" dirty="0"/>
              <a:t>Macroeconomía y salud: ¿Cuál es un horizonte deseable y posible de sostenibilidad?</a:t>
            </a:r>
            <a:endParaRPr lang="es-SV" sz="1500" dirty="0"/>
          </a:p>
        </p:txBody>
      </p:sp>
      <p:sp>
        <p:nvSpPr>
          <p:cNvPr id="4" name="CuadroTexto 3">
            <a:extLst>
              <a:ext uri="{FF2B5EF4-FFF2-40B4-BE49-F238E27FC236}">
                <a16:creationId xmlns:a16="http://schemas.microsoft.com/office/drawing/2014/main" id="{96D88491-CA34-162E-3C3A-CB84AD3B5788}"/>
              </a:ext>
            </a:extLst>
          </p:cNvPr>
          <p:cNvSpPr txBox="1"/>
          <p:nvPr/>
        </p:nvSpPr>
        <p:spPr>
          <a:xfrm>
            <a:off x="1036320" y="48682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Sostenibilidad financiera de la respuesta al VIH en Centroamérica</a:t>
            </a:r>
            <a:r>
              <a:rPr lang="es-ES" sz="500" dirty="0">
                <a:solidFill>
                  <a:srgbClr val="202124"/>
                </a:solidFill>
                <a:latin typeface="arial" panose="020B0604020202020204" pitchFamily="34" charset="0"/>
              </a:rPr>
              <a:t>. Visión de futuro, abril 2022</a:t>
            </a:r>
            <a:r>
              <a:rPr lang="es-ES" sz="500" i="0" dirty="0">
                <a:solidFill>
                  <a:srgbClr val="202124"/>
                </a:solidFill>
                <a:effectLst/>
                <a:latin typeface="arial" panose="020B0604020202020204" pitchFamily="34" charset="0"/>
              </a:rPr>
              <a:t>.HEP+</a:t>
            </a:r>
            <a:endParaRPr lang="en-US" sz="500" dirty="0"/>
          </a:p>
        </p:txBody>
      </p:sp>
      <p:graphicFrame>
        <p:nvGraphicFramePr>
          <p:cNvPr id="5" name="Marcador de contenido 2">
            <a:extLst>
              <a:ext uri="{FF2B5EF4-FFF2-40B4-BE49-F238E27FC236}">
                <a16:creationId xmlns:a16="http://schemas.microsoft.com/office/drawing/2014/main" id="{CDAD14B3-4DC3-0CC4-A61D-C4075778BBFD}"/>
              </a:ext>
            </a:extLst>
          </p:cNvPr>
          <p:cNvGraphicFramePr>
            <a:graphicFrameLocks/>
          </p:cNvGraphicFramePr>
          <p:nvPr>
            <p:extLst>
              <p:ext uri="{D42A27DB-BD31-4B8C-83A1-F6EECF244321}">
                <p14:modId xmlns:p14="http://schemas.microsoft.com/office/powerpoint/2010/main" val="58323622"/>
              </p:ext>
            </p:extLst>
          </p:nvPr>
        </p:nvGraphicFramePr>
        <p:xfrm>
          <a:off x="280975" y="1614038"/>
          <a:ext cx="8360941" cy="2582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992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ángulo 45">
            <a:extLst>
              <a:ext uri="{FF2B5EF4-FFF2-40B4-BE49-F238E27FC236}">
                <a16:creationId xmlns:a16="http://schemas.microsoft.com/office/drawing/2014/main" id="{CFFA53B5-1B29-AAC1-3A05-623480AE4797}"/>
              </a:ext>
            </a:extLst>
          </p:cNvPr>
          <p:cNvSpPr/>
          <p:nvPr/>
        </p:nvSpPr>
        <p:spPr>
          <a:xfrm>
            <a:off x="4348610" y="1789746"/>
            <a:ext cx="3019574" cy="1715323"/>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45" name="Rectángulo 44">
            <a:extLst>
              <a:ext uri="{FF2B5EF4-FFF2-40B4-BE49-F238E27FC236}">
                <a16:creationId xmlns:a16="http://schemas.microsoft.com/office/drawing/2014/main" id="{C66843F4-3D0F-A7E3-CEF0-DA5734D0BC04}"/>
              </a:ext>
            </a:extLst>
          </p:cNvPr>
          <p:cNvSpPr/>
          <p:nvPr/>
        </p:nvSpPr>
        <p:spPr>
          <a:xfrm>
            <a:off x="4430436" y="1755947"/>
            <a:ext cx="2744468" cy="1310642"/>
          </a:xfrm>
          <a:prstGeom prst="rect">
            <a:avLst/>
          </a:prstGeom>
          <a:solidFill>
            <a:schemeClr val="accent5">
              <a:lumMod val="2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44" name="Rectángulo 43">
            <a:extLst>
              <a:ext uri="{FF2B5EF4-FFF2-40B4-BE49-F238E27FC236}">
                <a16:creationId xmlns:a16="http://schemas.microsoft.com/office/drawing/2014/main" id="{CCBC6D3C-02FE-5029-DCE1-AC053B393F11}"/>
              </a:ext>
            </a:extLst>
          </p:cNvPr>
          <p:cNvSpPr/>
          <p:nvPr/>
        </p:nvSpPr>
        <p:spPr>
          <a:xfrm>
            <a:off x="4555524" y="1755947"/>
            <a:ext cx="1361848" cy="914400"/>
          </a:xfrm>
          <a:prstGeom prst="rect">
            <a:avLst/>
          </a:prstGeom>
          <a:solidFill>
            <a:schemeClr val="accent5">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43" name="Rectángulo 42">
            <a:extLst>
              <a:ext uri="{FF2B5EF4-FFF2-40B4-BE49-F238E27FC236}">
                <a16:creationId xmlns:a16="http://schemas.microsoft.com/office/drawing/2014/main" id="{22F51688-D165-B74F-6AE8-3CDDCE930968}"/>
              </a:ext>
            </a:extLst>
          </p:cNvPr>
          <p:cNvSpPr/>
          <p:nvPr/>
        </p:nvSpPr>
        <p:spPr>
          <a:xfrm>
            <a:off x="1212706" y="1745787"/>
            <a:ext cx="3024014" cy="1759282"/>
          </a:xfrm>
          <a:prstGeom prst="rect">
            <a:avLst/>
          </a:prstGeom>
          <a:solidFill>
            <a:schemeClr val="bg1">
              <a:lumMod val="6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42" name="Rectángulo 41">
            <a:extLst>
              <a:ext uri="{FF2B5EF4-FFF2-40B4-BE49-F238E27FC236}">
                <a16:creationId xmlns:a16="http://schemas.microsoft.com/office/drawing/2014/main" id="{3548A31F-D8EE-9C6C-EBBA-56461A49C056}"/>
              </a:ext>
            </a:extLst>
          </p:cNvPr>
          <p:cNvSpPr/>
          <p:nvPr/>
        </p:nvSpPr>
        <p:spPr>
          <a:xfrm>
            <a:off x="1395764" y="1745787"/>
            <a:ext cx="2678396" cy="914400"/>
          </a:xfrm>
          <a:prstGeom prst="rect">
            <a:avLst/>
          </a:prstGeom>
          <a:solidFill>
            <a:schemeClr val="bg1">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2" name="Título 1">
            <a:extLst>
              <a:ext uri="{FF2B5EF4-FFF2-40B4-BE49-F238E27FC236}">
                <a16:creationId xmlns:a16="http://schemas.microsoft.com/office/drawing/2014/main" id="{A97D2A2B-3139-4319-98BB-6A35CD042ECA}"/>
              </a:ext>
            </a:extLst>
          </p:cNvPr>
          <p:cNvSpPr>
            <a:spLocks noGrp="1"/>
          </p:cNvSpPr>
          <p:nvPr>
            <p:ph type="title"/>
          </p:nvPr>
        </p:nvSpPr>
        <p:spPr>
          <a:xfrm>
            <a:off x="138223" y="180035"/>
            <a:ext cx="8867553" cy="954107"/>
          </a:xfrm>
        </p:spPr>
        <p:txBody>
          <a:bodyPr/>
          <a:lstStyle/>
          <a:p>
            <a:r>
              <a:rPr lang="es-ES" sz="2800" dirty="0"/>
              <a:t>Proceso de la intervención en salud. Vinculación entre la epidemiología y la economía de la salud</a:t>
            </a:r>
            <a:endParaRPr lang="es-GT" sz="2800" dirty="0"/>
          </a:p>
        </p:txBody>
      </p:sp>
      <p:sp>
        <p:nvSpPr>
          <p:cNvPr id="3" name="CuadroTexto 2">
            <a:extLst>
              <a:ext uri="{FF2B5EF4-FFF2-40B4-BE49-F238E27FC236}">
                <a16:creationId xmlns:a16="http://schemas.microsoft.com/office/drawing/2014/main" id="{C93A8121-525D-76A3-CFBB-49E5C5812CCF}"/>
              </a:ext>
            </a:extLst>
          </p:cNvPr>
          <p:cNvSpPr txBox="1"/>
          <p:nvPr/>
        </p:nvSpPr>
        <p:spPr>
          <a:xfrm>
            <a:off x="1395764" y="1486743"/>
            <a:ext cx="747320" cy="430887"/>
          </a:xfrm>
          <a:prstGeom prst="rect">
            <a:avLst/>
          </a:prstGeom>
          <a:solidFill>
            <a:srgbClr val="FFFFCC"/>
          </a:solidFill>
          <a:ln w="19050">
            <a:solidFill>
              <a:schemeClr val="accent6"/>
            </a:solidFill>
          </a:ln>
        </p:spPr>
        <p:txBody>
          <a:bodyPr wrap="none" rtlCol="0">
            <a:spAutoFit/>
          </a:bodyPr>
          <a:lstStyle/>
          <a:p>
            <a:r>
              <a:rPr lang="es-MX" sz="1100" dirty="0"/>
              <a:t>Recursos</a:t>
            </a:r>
          </a:p>
          <a:p>
            <a:r>
              <a:rPr lang="es-MX" sz="1100" dirty="0"/>
              <a:t>(Insumos)</a:t>
            </a:r>
            <a:endParaRPr lang="es-419" sz="1100" dirty="0"/>
          </a:p>
        </p:txBody>
      </p:sp>
      <p:sp>
        <p:nvSpPr>
          <p:cNvPr id="4" name="CuadroTexto 3">
            <a:extLst>
              <a:ext uri="{FF2B5EF4-FFF2-40B4-BE49-F238E27FC236}">
                <a16:creationId xmlns:a16="http://schemas.microsoft.com/office/drawing/2014/main" id="{8987BA4E-A4C0-5442-7652-CB3CCAFC4552}"/>
              </a:ext>
            </a:extLst>
          </p:cNvPr>
          <p:cNvSpPr txBox="1"/>
          <p:nvPr/>
        </p:nvSpPr>
        <p:spPr>
          <a:xfrm>
            <a:off x="2609879" y="1402104"/>
            <a:ext cx="861133" cy="600164"/>
          </a:xfrm>
          <a:prstGeom prst="rect">
            <a:avLst/>
          </a:prstGeom>
          <a:solidFill>
            <a:srgbClr val="FFFFCC"/>
          </a:solidFill>
          <a:ln w="19050">
            <a:solidFill>
              <a:schemeClr val="accent6"/>
            </a:solidFill>
          </a:ln>
        </p:spPr>
        <p:txBody>
          <a:bodyPr wrap="none" rtlCol="0">
            <a:spAutoFit/>
          </a:bodyPr>
          <a:lstStyle>
            <a:defPPr>
              <a:defRPr lang="en-US"/>
            </a:defPPr>
            <a:lvl1pPr>
              <a:defRPr sz="1100"/>
            </a:lvl1pPr>
          </a:lstStyle>
          <a:p>
            <a:r>
              <a:rPr lang="es-MX" dirty="0"/>
              <a:t>Procesos</a:t>
            </a:r>
          </a:p>
          <a:p>
            <a:r>
              <a:rPr lang="es-MX" dirty="0"/>
              <a:t>alternativos</a:t>
            </a:r>
          </a:p>
          <a:p>
            <a:r>
              <a:rPr lang="es-MX" dirty="0"/>
              <a:t>(tecnología)</a:t>
            </a:r>
            <a:endParaRPr lang="es-419" dirty="0"/>
          </a:p>
        </p:txBody>
      </p:sp>
      <p:sp>
        <p:nvSpPr>
          <p:cNvPr id="5" name="CuadroTexto 4">
            <a:extLst>
              <a:ext uri="{FF2B5EF4-FFF2-40B4-BE49-F238E27FC236}">
                <a16:creationId xmlns:a16="http://schemas.microsoft.com/office/drawing/2014/main" id="{85553803-9D3B-865E-5CC9-217BBE1CC199}"/>
              </a:ext>
            </a:extLst>
          </p:cNvPr>
          <p:cNvSpPr txBox="1"/>
          <p:nvPr/>
        </p:nvSpPr>
        <p:spPr>
          <a:xfrm>
            <a:off x="3959037" y="1486743"/>
            <a:ext cx="779147" cy="430887"/>
          </a:xfrm>
          <a:prstGeom prst="rect">
            <a:avLst/>
          </a:prstGeom>
          <a:solidFill>
            <a:srgbClr val="FFFFCC"/>
          </a:solidFill>
          <a:ln w="19050">
            <a:solidFill>
              <a:schemeClr val="accent6"/>
            </a:solidFill>
          </a:ln>
        </p:spPr>
        <p:txBody>
          <a:bodyPr wrap="square" rtlCol="0">
            <a:spAutoFit/>
          </a:bodyPr>
          <a:lstStyle>
            <a:defPPr>
              <a:defRPr lang="en-US"/>
            </a:defPPr>
            <a:lvl1pPr>
              <a:defRPr sz="1100"/>
            </a:lvl1pPr>
          </a:lstStyle>
          <a:p>
            <a:r>
              <a:rPr lang="es-MX" dirty="0"/>
              <a:t>Acción de salud</a:t>
            </a:r>
          </a:p>
        </p:txBody>
      </p:sp>
      <p:sp>
        <p:nvSpPr>
          <p:cNvPr id="6" name="CuadroTexto 5">
            <a:extLst>
              <a:ext uri="{FF2B5EF4-FFF2-40B4-BE49-F238E27FC236}">
                <a16:creationId xmlns:a16="http://schemas.microsoft.com/office/drawing/2014/main" id="{331C4CF2-8230-A156-911B-118C3936F351}"/>
              </a:ext>
            </a:extLst>
          </p:cNvPr>
          <p:cNvSpPr txBox="1"/>
          <p:nvPr/>
        </p:nvSpPr>
        <p:spPr>
          <a:xfrm>
            <a:off x="5233704" y="1486743"/>
            <a:ext cx="861133" cy="430887"/>
          </a:xfrm>
          <a:prstGeom prst="rect">
            <a:avLst/>
          </a:prstGeom>
          <a:solidFill>
            <a:schemeClr val="bg1"/>
          </a:solidFill>
          <a:ln w="19050">
            <a:solidFill>
              <a:schemeClr val="accent2"/>
            </a:solidFill>
          </a:ln>
        </p:spPr>
        <p:txBody>
          <a:bodyPr wrap="square" rtlCol="0">
            <a:spAutoFit/>
          </a:bodyPr>
          <a:lstStyle>
            <a:defPPr>
              <a:defRPr lang="en-US"/>
            </a:defPPr>
            <a:lvl1pPr>
              <a:defRPr sz="1400"/>
            </a:lvl1pPr>
          </a:lstStyle>
          <a:p>
            <a:r>
              <a:rPr lang="es-MX" sz="1100" dirty="0"/>
              <a:t>Resultados clínicos</a:t>
            </a:r>
          </a:p>
        </p:txBody>
      </p:sp>
      <p:sp>
        <p:nvSpPr>
          <p:cNvPr id="25" name="CuadroTexto 24">
            <a:extLst>
              <a:ext uri="{FF2B5EF4-FFF2-40B4-BE49-F238E27FC236}">
                <a16:creationId xmlns:a16="http://schemas.microsoft.com/office/drawing/2014/main" id="{18C7DED9-F58A-460E-76D2-DE229891983D}"/>
              </a:ext>
            </a:extLst>
          </p:cNvPr>
          <p:cNvSpPr txBox="1"/>
          <p:nvPr/>
        </p:nvSpPr>
        <p:spPr>
          <a:xfrm>
            <a:off x="6602476" y="1317466"/>
            <a:ext cx="861133" cy="769441"/>
          </a:xfrm>
          <a:prstGeom prst="rect">
            <a:avLst/>
          </a:prstGeom>
          <a:solidFill>
            <a:schemeClr val="bg1"/>
          </a:solidFill>
          <a:ln w="19050">
            <a:solidFill>
              <a:schemeClr val="accent2"/>
            </a:solidFill>
          </a:ln>
        </p:spPr>
        <p:txBody>
          <a:bodyPr wrap="square" rtlCol="0">
            <a:spAutoFit/>
          </a:bodyPr>
          <a:lstStyle>
            <a:defPPr>
              <a:defRPr lang="en-US"/>
            </a:defPPr>
            <a:lvl1pPr>
              <a:defRPr sz="1400"/>
            </a:lvl1pPr>
          </a:lstStyle>
          <a:p>
            <a:r>
              <a:rPr lang="es-MX" sz="1100" dirty="0"/>
              <a:t>Impacto sobre la situación de salud</a:t>
            </a:r>
          </a:p>
        </p:txBody>
      </p:sp>
      <p:sp>
        <p:nvSpPr>
          <p:cNvPr id="28" name="Flecha: a la derecha 27">
            <a:extLst>
              <a:ext uri="{FF2B5EF4-FFF2-40B4-BE49-F238E27FC236}">
                <a16:creationId xmlns:a16="http://schemas.microsoft.com/office/drawing/2014/main" id="{F7D1DA9D-60B3-FA55-FE45-989141B41BF8}"/>
              </a:ext>
            </a:extLst>
          </p:cNvPr>
          <p:cNvSpPr/>
          <p:nvPr/>
        </p:nvSpPr>
        <p:spPr>
          <a:xfrm>
            <a:off x="2174240" y="1607190"/>
            <a:ext cx="396000" cy="189992"/>
          </a:xfrm>
          <a:prstGeom prst="rightArrow">
            <a:avLst>
              <a:gd name="adj1" fmla="val 71279"/>
              <a:gd name="adj2" fmla="val 50000"/>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33" name="Flecha: a la derecha 32">
            <a:extLst>
              <a:ext uri="{FF2B5EF4-FFF2-40B4-BE49-F238E27FC236}">
                <a16:creationId xmlns:a16="http://schemas.microsoft.com/office/drawing/2014/main" id="{60DCA13B-2B0A-4DD4-8D13-F1658732AB92}"/>
              </a:ext>
            </a:extLst>
          </p:cNvPr>
          <p:cNvSpPr/>
          <p:nvPr/>
        </p:nvSpPr>
        <p:spPr>
          <a:xfrm>
            <a:off x="3515360" y="1607190"/>
            <a:ext cx="396000" cy="189992"/>
          </a:xfrm>
          <a:prstGeom prst="rightArrow">
            <a:avLst>
              <a:gd name="adj1" fmla="val 71279"/>
              <a:gd name="adj2" fmla="val 50000"/>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37" name="Flecha: a la derecha 36">
            <a:extLst>
              <a:ext uri="{FF2B5EF4-FFF2-40B4-BE49-F238E27FC236}">
                <a16:creationId xmlns:a16="http://schemas.microsoft.com/office/drawing/2014/main" id="{15C3F383-EAF5-E073-2AF7-775179578D22}"/>
              </a:ext>
            </a:extLst>
          </p:cNvPr>
          <p:cNvSpPr/>
          <p:nvPr/>
        </p:nvSpPr>
        <p:spPr>
          <a:xfrm>
            <a:off x="4785360" y="1607190"/>
            <a:ext cx="396000" cy="189992"/>
          </a:xfrm>
          <a:prstGeom prst="rightArrow">
            <a:avLst>
              <a:gd name="adj1" fmla="val 71279"/>
              <a:gd name="adj2" fmla="val 50000"/>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38" name="Flecha: a la derecha 37">
            <a:extLst>
              <a:ext uri="{FF2B5EF4-FFF2-40B4-BE49-F238E27FC236}">
                <a16:creationId xmlns:a16="http://schemas.microsoft.com/office/drawing/2014/main" id="{D6F62F4E-709D-1076-C860-E09E62DD7F8D}"/>
              </a:ext>
            </a:extLst>
          </p:cNvPr>
          <p:cNvSpPr/>
          <p:nvPr/>
        </p:nvSpPr>
        <p:spPr>
          <a:xfrm>
            <a:off x="6146800" y="1607190"/>
            <a:ext cx="396000" cy="189992"/>
          </a:xfrm>
          <a:prstGeom prst="rightArrow">
            <a:avLst>
              <a:gd name="adj1" fmla="val 71279"/>
              <a:gd name="adj2" fmla="val 50000"/>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47" name="CuadroTexto 46">
            <a:extLst>
              <a:ext uri="{FF2B5EF4-FFF2-40B4-BE49-F238E27FC236}">
                <a16:creationId xmlns:a16="http://schemas.microsoft.com/office/drawing/2014/main" id="{31B65595-BC25-B9EA-A892-6886CD10E8C7}"/>
              </a:ext>
            </a:extLst>
          </p:cNvPr>
          <p:cNvSpPr txBox="1"/>
          <p:nvPr/>
        </p:nvSpPr>
        <p:spPr>
          <a:xfrm>
            <a:off x="1945859" y="2345951"/>
            <a:ext cx="1755609" cy="369332"/>
          </a:xfrm>
          <a:prstGeom prst="rect">
            <a:avLst/>
          </a:prstGeom>
          <a:noFill/>
        </p:spPr>
        <p:txBody>
          <a:bodyPr wrap="none" rtlCol="0">
            <a:spAutoFit/>
          </a:bodyPr>
          <a:lstStyle/>
          <a:p>
            <a:r>
              <a:rPr lang="es-MX" dirty="0"/>
              <a:t>Eficiencia técnica</a:t>
            </a:r>
            <a:endParaRPr lang="es-419" dirty="0"/>
          </a:p>
        </p:txBody>
      </p:sp>
      <p:sp>
        <p:nvSpPr>
          <p:cNvPr id="49" name="CuadroTexto 48">
            <a:extLst>
              <a:ext uri="{FF2B5EF4-FFF2-40B4-BE49-F238E27FC236}">
                <a16:creationId xmlns:a16="http://schemas.microsoft.com/office/drawing/2014/main" id="{B8093D0C-3C57-D10C-CE13-453955302B15}"/>
              </a:ext>
            </a:extLst>
          </p:cNvPr>
          <p:cNvSpPr txBox="1"/>
          <p:nvPr/>
        </p:nvSpPr>
        <p:spPr>
          <a:xfrm>
            <a:off x="1854039" y="3163285"/>
            <a:ext cx="2173993" cy="369332"/>
          </a:xfrm>
          <a:prstGeom prst="rect">
            <a:avLst/>
          </a:prstGeom>
          <a:noFill/>
        </p:spPr>
        <p:txBody>
          <a:bodyPr wrap="none" rtlCol="0">
            <a:spAutoFit/>
          </a:bodyPr>
          <a:lstStyle/>
          <a:p>
            <a:r>
              <a:rPr lang="es-MX" dirty="0"/>
              <a:t>Eficiencia económica</a:t>
            </a:r>
            <a:endParaRPr lang="es-419" dirty="0"/>
          </a:p>
        </p:txBody>
      </p:sp>
      <p:sp>
        <p:nvSpPr>
          <p:cNvPr id="50" name="CuadroTexto 49">
            <a:extLst>
              <a:ext uri="{FF2B5EF4-FFF2-40B4-BE49-F238E27FC236}">
                <a16:creationId xmlns:a16="http://schemas.microsoft.com/office/drawing/2014/main" id="{28F78760-F4F2-0AFD-1AFB-1FA9046FBA2B}"/>
              </a:ext>
            </a:extLst>
          </p:cNvPr>
          <p:cNvSpPr txBox="1"/>
          <p:nvPr/>
        </p:nvSpPr>
        <p:spPr>
          <a:xfrm>
            <a:off x="4795177" y="2293418"/>
            <a:ext cx="857927" cy="369332"/>
          </a:xfrm>
          <a:prstGeom prst="rect">
            <a:avLst/>
          </a:prstGeom>
          <a:noFill/>
        </p:spPr>
        <p:txBody>
          <a:bodyPr wrap="none" rtlCol="0">
            <a:spAutoFit/>
          </a:bodyPr>
          <a:lstStyle/>
          <a:p>
            <a:r>
              <a:rPr lang="es-MX" dirty="0"/>
              <a:t>Eficacia</a:t>
            </a:r>
            <a:endParaRPr lang="es-419" dirty="0"/>
          </a:p>
        </p:txBody>
      </p:sp>
      <p:sp>
        <p:nvSpPr>
          <p:cNvPr id="51" name="CuadroTexto 50">
            <a:extLst>
              <a:ext uri="{FF2B5EF4-FFF2-40B4-BE49-F238E27FC236}">
                <a16:creationId xmlns:a16="http://schemas.microsoft.com/office/drawing/2014/main" id="{654C8E7F-14C9-68DE-9BEC-895F6522179E}"/>
              </a:ext>
            </a:extLst>
          </p:cNvPr>
          <p:cNvSpPr txBox="1"/>
          <p:nvPr/>
        </p:nvSpPr>
        <p:spPr>
          <a:xfrm>
            <a:off x="5282857" y="2689658"/>
            <a:ext cx="1179490" cy="369332"/>
          </a:xfrm>
          <a:prstGeom prst="rect">
            <a:avLst/>
          </a:prstGeom>
          <a:noFill/>
        </p:spPr>
        <p:txBody>
          <a:bodyPr wrap="none" rtlCol="0">
            <a:spAutoFit/>
          </a:bodyPr>
          <a:lstStyle/>
          <a:p>
            <a:r>
              <a:rPr lang="es-MX" dirty="0">
                <a:solidFill>
                  <a:schemeClr val="bg1"/>
                </a:solidFill>
              </a:rPr>
              <a:t>Efectividad</a:t>
            </a:r>
            <a:endParaRPr lang="es-419" dirty="0">
              <a:solidFill>
                <a:schemeClr val="bg1"/>
              </a:solidFill>
            </a:endParaRPr>
          </a:p>
        </p:txBody>
      </p:sp>
      <p:sp>
        <p:nvSpPr>
          <p:cNvPr id="53" name="CuadroTexto 52">
            <a:extLst>
              <a:ext uri="{FF2B5EF4-FFF2-40B4-BE49-F238E27FC236}">
                <a16:creationId xmlns:a16="http://schemas.microsoft.com/office/drawing/2014/main" id="{6A542449-6B60-CE1C-35C0-CD1FE4E8BB0B}"/>
              </a:ext>
            </a:extLst>
          </p:cNvPr>
          <p:cNvSpPr txBox="1"/>
          <p:nvPr/>
        </p:nvSpPr>
        <p:spPr>
          <a:xfrm>
            <a:off x="4880424" y="3116380"/>
            <a:ext cx="1820691" cy="369332"/>
          </a:xfrm>
          <a:prstGeom prst="rect">
            <a:avLst/>
          </a:prstGeom>
          <a:noFill/>
        </p:spPr>
        <p:txBody>
          <a:bodyPr wrap="none" rtlCol="0">
            <a:spAutoFit/>
          </a:bodyPr>
          <a:lstStyle/>
          <a:p>
            <a:r>
              <a:rPr lang="es-MX" dirty="0"/>
              <a:t>Costo efectividad</a:t>
            </a:r>
            <a:endParaRPr lang="es-419" dirty="0"/>
          </a:p>
        </p:txBody>
      </p:sp>
      <p:graphicFrame>
        <p:nvGraphicFramePr>
          <p:cNvPr id="54" name="Tabla 54">
            <a:extLst>
              <a:ext uri="{FF2B5EF4-FFF2-40B4-BE49-F238E27FC236}">
                <a16:creationId xmlns:a16="http://schemas.microsoft.com/office/drawing/2014/main" id="{63538482-E3B1-18D5-D15B-E8BA31461535}"/>
              </a:ext>
            </a:extLst>
          </p:cNvPr>
          <p:cNvGraphicFramePr>
            <a:graphicFrameLocks noGrp="1"/>
          </p:cNvGraphicFramePr>
          <p:nvPr/>
        </p:nvGraphicFramePr>
        <p:xfrm>
          <a:off x="152398" y="3923230"/>
          <a:ext cx="8853378" cy="1085650"/>
        </p:xfrm>
        <a:graphic>
          <a:graphicData uri="http://schemas.openxmlformats.org/drawingml/2006/table">
            <a:tbl>
              <a:tblPr firstRow="1" bandRow="1">
                <a:tableStyleId>{35758FB7-9AC5-4552-8A53-C91805E547FA}</a:tableStyleId>
              </a:tblPr>
              <a:tblGrid>
                <a:gridCol w="1475563">
                  <a:extLst>
                    <a:ext uri="{9D8B030D-6E8A-4147-A177-3AD203B41FA5}">
                      <a16:colId xmlns:a16="http://schemas.microsoft.com/office/drawing/2014/main" val="2807632704"/>
                    </a:ext>
                  </a:extLst>
                </a:gridCol>
                <a:gridCol w="1475563">
                  <a:extLst>
                    <a:ext uri="{9D8B030D-6E8A-4147-A177-3AD203B41FA5}">
                      <a16:colId xmlns:a16="http://schemas.microsoft.com/office/drawing/2014/main" val="2718375613"/>
                    </a:ext>
                  </a:extLst>
                </a:gridCol>
                <a:gridCol w="1475563">
                  <a:extLst>
                    <a:ext uri="{9D8B030D-6E8A-4147-A177-3AD203B41FA5}">
                      <a16:colId xmlns:a16="http://schemas.microsoft.com/office/drawing/2014/main" val="1503927578"/>
                    </a:ext>
                  </a:extLst>
                </a:gridCol>
                <a:gridCol w="1475563">
                  <a:extLst>
                    <a:ext uri="{9D8B030D-6E8A-4147-A177-3AD203B41FA5}">
                      <a16:colId xmlns:a16="http://schemas.microsoft.com/office/drawing/2014/main" val="1284817734"/>
                    </a:ext>
                  </a:extLst>
                </a:gridCol>
                <a:gridCol w="1475563">
                  <a:extLst>
                    <a:ext uri="{9D8B030D-6E8A-4147-A177-3AD203B41FA5}">
                      <a16:colId xmlns:a16="http://schemas.microsoft.com/office/drawing/2014/main" val="2176015528"/>
                    </a:ext>
                  </a:extLst>
                </a:gridCol>
                <a:gridCol w="1475563">
                  <a:extLst>
                    <a:ext uri="{9D8B030D-6E8A-4147-A177-3AD203B41FA5}">
                      <a16:colId xmlns:a16="http://schemas.microsoft.com/office/drawing/2014/main" val="1623626940"/>
                    </a:ext>
                  </a:extLst>
                </a:gridCol>
              </a:tblGrid>
              <a:tr h="262690">
                <a:tc>
                  <a:txBody>
                    <a:bodyPr/>
                    <a:lstStyle/>
                    <a:p>
                      <a:r>
                        <a:rPr lang="es-MX" sz="800" dirty="0">
                          <a:solidFill>
                            <a:srgbClr val="002060"/>
                          </a:solidFill>
                        </a:rPr>
                        <a:t>Epidemiología</a:t>
                      </a:r>
                      <a:endParaRPr lang="es-419" sz="800" dirty="0">
                        <a:solidFill>
                          <a:srgbClr val="002060"/>
                        </a:solidFill>
                      </a:endParaRPr>
                    </a:p>
                  </a:txBody>
                  <a:tcPr/>
                </a:tc>
                <a:tc>
                  <a:txBody>
                    <a:bodyPr/>
                    <a:lstStyle/>
                    <a:p>
                      <a:r>
                        <a:rPr lang="es-MX" sz="800" dirty="0">
                          <a:solidFill>
                            <a:srgbClr val="002060"/>
                          </a:solidFill>
                        </a:rPr>
                        <a:t>Economía de la salud</a:t>
                      </a:r>
                      <a:endParaRPr lang="es-419" sz="800" dirty="0">
                        <a:solidFill>
                          <a:srgbClr val="002060"/>
                        </a:solidFill>
                      </a:endParaRPr>
                    </a:p>
                  </a:txBody>
                  <a:tcPr/>
                </a:tc>
                <a:tc>
                  <a:txBody>
                    <a:bodyPr/>
                    <a:lstStyle/>
                    <a:p>
                      <a:r>
                        <a:rPr lang="es-MX" sz="800" dirty="0">
                          <a:solidFill>
                            <a:srgbClr val="002060"/>
                          </a:solidFill>
                        </a:rPr>
                        <a:t>Eficiencia técnica </a:t>
                      </a:r>
                      <a:endParaRPr lang="es-419" sz="800" dirty="0">
                        <a:solidFill>
                          <a:srgbClr val="002060"/>
                        </a:solidFill>
                      </a:endParaRPr>
                    </a:p>
                  </a:txBody>
                  <a:tcPr/>
                </a:tc>
                <a:tc>
                  <a:txBody>
                    <a:bodyPr/>
                    <a:lstStyle/>
                    <a:p>
                      <a:r>
                        <a:rPr lang="es-MX" sz="800" dirty="0">
                          <a:solidFill>
                            <a:srgbClr val="002060"/>
                          </a:solidFill>
                        </a:rPr>
                        <a:t>Eficiencia económica</a:t>
                      </a:r>
                      <a:endParaRPr lang="es-419" sz="800" dirty="0">
                        <a:solidFill>
                          <a:srgbClr val="002060"/>
                        </a:solidFill>
                      </a:endParaRPr>
                    </a:p>
                  </a:txBody>
                  <a:tcPr/>
                </a:tc>
                <a:tc>
                  <a:txBody>
                    <a:bodyPr/>
                    <a:lstStyle/>
                    <a:p>
                      <a:r>
                        <a:rPr lang="es-MX" sz="800" dirty="0">
                          <a:solidFill>
                            <a:srgbClr val="002060"/>
                          </a:solidFill>
                        </a:rPr>
                        <a:t>Eficacia </a:t>
                      </a:r>
                      <a:endParaRPr lang="es-419" sz="800" dirty="0">
                        <a:solidFill>
                          <a:srgbClr val="002060"/>
                        </a:solidFill>
                      </a:endParaRPr>
                    </a:p>
                  </a:txBody>
                  <a:tcPr/>
                </a:tc>
                <a:tc>
                  <a:txBody>
                    <a:bodyPr/>
                    <a:lstStyle/>
                    <a:p>
                      <a:r>
                        <a:rPr lang="es-MX" sz="800" dirty="0">
                          <a:solidFill>
                            <a:srgbClr val="002060"/>
                          </a:solidFill>
                        </a:rPr>
                        <a:t>Efectividad </a:t>
                      </a:r>
                      <a:endParaRPr lang="es-419" sz="800" dirty="0">
                        <a:solidFill>
                          <a:srgbClr val="002060"/>
                        </a:solidFill>
                      </a:endParaRPr>
                    </a:p>
                  </a:txBody>
                  <a:tcPr/>
                </a:tc>
                <a:extLst>
                  <a:ext uri="{0D108BD9-81ED-4DB2-BD59-A6C34878D82A}">
                    <a16:rowId xmlns:a16="http://schemas.microsoft.com/office/drawing/2014/main" val="4208175855"/>
                  </a:ext>
                </a:extLst>
              </a:tr>
              <a:tr h="370840">
                <a:tc>
                  <a:txBody>
                    <a:bodyPr/>
                    <a:lstStyle/>
                    <a:p>
                      <a:r>
                        <a:rPr lang="es-MX" sz="800" dirty="0"/>
                        <a:t>Promover la salud individual a través de medidas colectivas.</a:t>
                      </a:r>
                      <a:endParaRPr lang="es-419" sz="800" dirty="0"/>
                    </a:p>
                  </a:txBody>
                  <a:tcPr/>
                </a:tc>
                <a:tc>
                  <a:txBody>
                    <a:bodyPr/>
                    <a:lstStyle/>
                    <a:p>
                      <a:r>
                        <a:rPr lang="es-MX" sz="800" dirty="0"/>
                        <a:t>Estudia como satisfacer necesidades sanitarias y de salud bajo los principios de eficiencia, eficacia y efectividad.</a:t>
                      </a:r>
                      <a:endParaRPr lang="es-419" sz="800" dirty="0"/>
                    </a:p>
                  </a:txBody>
                  <a:tcPr/>
                </a:tc>
                <a:tc>
                  <a:txBody>
                    <a:bodyPr/>
                    <a:lstStyle/>
                    <a:p>
                      <a:r>
                        <a:rPr lang="es-MX" sz="800" dirty="0"/>
                        <a:t>Hace referencia a si se están utilizando de la mejor forma los recursos y nuevas tecnologías sanitarias en la prestación de los servicios de salud</a:t>
                      </a:r>
                      <a:endParaRPr lang="es-419" sz="800" dirty="0"/>
                    </a:p>
                  </a:txBody>
                  <a:tcPr/>
                </a:tc>
                <a:tc>
                  <a:txBody>
                    <a:bodyPr/>
                    <a:lstStyle/>
                    <a:p>
                      <a:r>
                        <a:rPr lang="es-MX" sz="800" dirty="0"/>
                        <a:t>Hace referencia al logro de metas establecidas haciendo uso de la menor cantidad de recursos.</a:t>
                      </a:r>
                      <a:endParaRPr lang="es-419" sz="800" dirty="0"/>
                    </a:p>
                  </a:txBody>
                  <a:tcPr/>
                </a:tc>
                <a:tc>
                  <a:txBody>
                    <a:bodyPr/>
                    <a:lstStyle/>
                    <a:p>
                      <a:r>
                        <a:rPr lang="es-MX" sz="800" dirty="0"/>
                        <a:t>Hace referencia a una acción o intervención que se realiza en condiciones ideales para lograr las metas, sin considerar el ahorro de recursos ni de su cuido.</a:t>
                      </a:r>
                      <a:endParaRPr lang="es-419" sz="800" dirty="0"/>
                    </a:p>
                  </a:txBody>
                  <a:tcPr/>
                </a:tc>
                <a:tc>
                  <a:txBody>
                    <a:bodyPr/>
                    <a:lstStyle/>
                    <a:p>
                      <a:r>
                        <a:rPr lang="es-MX" sz="800" dirty="0"/>
                        <a:t>Hace referencia del impacto de las intervenciones en los diferentes grupos meta.</a:t>
                      </a:r>
                      <a:endParaRPr lang="es-419" sz="800" dirty="0"/>
                    </a:p>
                  </a:txBody>
                  <a:tcPr/>
                </a:tc>
                <a:extLst>
                  <a:ext uri="{0D108BD9-81ED-4DB2-BD59-A6C34878D82A}">
                    <a16:rowId xmlns:a16="http://schemas.microsoft.com/office/drawing/2014/main" val="4198300746"/>
                  </a:ext>
                </a:extLst>
              </a:tr>
            </a:tbl>
          </a:graphicData>
        </a:graphic>
      </p:graphicFrame>
    </p:spTree>
    <p:extLst>
      <p:ext uri="{BB962C8B-B14F-4D97-AF65-F5344CB8AC3E}">
        <p14:creationId xmlns:p14="http://schemas.microsoft.com/office/powerpoint/2010/main" val="1285845566"/>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16.9-Template_12.7.2016</Template>
  <TotalTime>10695</TotalTime>
  <Words>1830</Words>
  <Application>Microsoft Office PowerPoint</Application>
  <PresentationFormat>Personalizado</PresentationFormat>
  <Paragraphs>283</Paragraphs>
  <Slides>26</Slides>
  <Notes>22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Arial</vt:lpstr>
      <vt:lpstr>Arial Rounded MT Bold</vt:lpstr>
      <vt:lpstr>Calibri</vt:lpstr>
      <vt:lpstr>Gill Sans MT</vt:lpstr>
      <vt:lpstr>16.9-Template_12.7.2016</vt:lpstr>
      <vt:lpstr>Análisis económico de la epidemiologia y la orientación del gasto de la respuesta nacional al VIH 2022</vt:lpstr>
      <vt:lpstr>Objetivo</vt:lpstr>
      <vt:lpstr>Contenido</vt:lpstr>
      <vt:lpstr>Tema 1. Conceptos básicos  macroeconómicos y salud.</vt:lpstr>
      <vt:lpstr>Macroeconomía y salud: economía de la enfermedad</vt:lpstr>
      <vt:lpstr>Macroeconomía y salud: impacto de la salud en desarrollo económico.</vt:lpstr>
      <vt:lpstr>Macroeconomía y salud: ¿Cuándo la situación es financieramente insostenible?.</vt:lpstr>
      <vt:lpstr>Macroeconomía y salud: ¿Cuál es un horizonte deseable y posible de sostenibilidad?</vt:lpstr>
      <vt:lpstr>Proceso de la intervención en salud. Vinculación entre la epidemiología y la economía de la salud</vt:lpstr>
      <vt:lpstr>Tema 2.  Análisis macroeconómico. Sostenibilidad financiera de la respuesta nacional al VIH y las tendencias macroeconómicas.</vt:lpstr>
      <vt:lpstr>El Salvador: Crecimiento del PIB (% anual)</vt:lpstr>
      <vt:lpstr>Centroamérica: Ingreso por habitante al año 2010, 2015 y 2020</vt:lpstr>
      <vt:lpstr>El Salvador: Evolución del presupuesto modificado del Ministerio de Salud.</vt:lpstr>
      <vt:lpstr>El Salvador: Estructura de financiamiento del presupuesto modificado del Ministerio de Salud.</vt:lpstr>
      <vt:lpstr>Centroamérica: Gasto de bolsillo como porcentaje del gasto corriente en salud, 2010,2015, 2019.</vt:lpstr>
      <vt:lpstr>El Salvador: Efecto de la variación del PIB en el presupuesto modificado del Ministerio de Salud y el financiamiento del gasto en VIH/sida</vt:lpstr>
      <vt:lpstr>El Salvador: Importancia fiscal del gasto en VIH/sida, 2012-2021.</vt:lpstr>
      <vt:lpstr>Tema 3.  Análisis económico de la epidemiologia y la orientación del gasto de la respuesta nacional al VIH/sida</vt:lpstr>
      <vt:lpstr>El Salvador: métrica de nuevos casos de PVIH,  2008-2022</vt:lpstr>
      <vt:lpstr>Presentación de PowerPoint</vt:lpstr>
      <vt:lpstr>Cascada del Continuo de la Atención, 2018 a 2022.</vt:lpstr>
      <vt:lpstr>El Salvador: análisis económico de la TAR 1/3</vt:lpstr>
      <vt:lpstr>El Salvador: análisis económico de la TAR 2/3</vt:lpstr>
      <vt:lpstr>El Salvador: análisis económico de la TAR 3/3</vt:lpstr>
      <vt:lpstr>Observaciones sobre el comportamiento del gasto en TAR adultos</vt:lpstr>
      <vt:lpstr>Muchas gracias</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Administración y Comunicaciones MCP</cp:lastModifiedBy>
  <cp:revision>229</cp:revision>
  <dcterms:created xsi:type="dcterms:W3CDTF">2017-03-16T17:43:27Z</dcterms:created>
  <dcterms:modified xsi:type="dcterms:W3CDTF">2023-06-08T14:15:05Z</dcterms:modified>
</cp:coreProperties>
</file>