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18"/>
  </p:notesMasterIdLst>
  <p:sldIdLst>
    <p:sldId id="256" r:id="rId6"/>
    <p:sldId id="290" r:id="rId7"/>
    <p:sldId id="646" r:id="rId8"/>
    <p:sldId id="628" r:id="rId9"/>
    <p:sldId id="291" r:id="rId10"/>
    <p:sldId id="629" r:id="rId11"/>
    <p:sldId id="631" r:id="rId12"/>
    <p:sldId id="632" r:id="rId13"/>
    <p:sldId id="634" r:id="rId14"/>
    <p:sldId id="635" r:id="rId15"/>
    <p:sldId id="637" r:id="rId16"/>
    <p:sldId id="64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61CB5A-51C3-51B3-9204-61219AD7C7DF}" name="Marta Alicia Alvarado de Magaña" initials="MAAdM" userId="S::malvarado@sisca.int::8294032b-ec43-48bf-992a-ad1cff917001" providerId="AD"/>
  <p188:author id="{827D0697-6F78-AE47-EE53-0053393C63CF}" name="Monitoreo MCP" initials="MM" userId="S::monitoreomcp@sisca.int::c4bf1f7c-d2ce-4d6f-bdc2-b46b024a9e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ue Manuel Portillo Romero" initials="JMPR" lastIdx="1" clrIdx="0">
    <p:extLst>
      <p:ext uri="{19B8F6BF-5375-455C-9EA6-DF929625EA0E}">
        <p15:presenceInfo xmlns:p15="http://schemas.microsoft.com/office/powerpoint/2012/main" userId="S-1-5-21-3945798848-2646023305-2936327937-1881" providerId="AD"/>
      </p:ext>
    </p:extLst>
  </p:cmAuthor>
  <p:cmAuthor id="2" name="Gomez, MaiaSofia" initials="GM" lastIdx="1" clrIdx="1">
    <p:extLst>
      <p:ext uri="{19B8F6BF-5375-455C-9EA6-DF929625EA0E}">
        <p15:presenceInfo xmlns:p15="http://schemas.microsoft.com/office/powerpoint/2012/main" userId="S::maiasofia.gomez@plan-international.org::d357d59c-0cf2-467c-9a8d-84757340e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DB34F-C6B0-49F8-978D-F12743B90A24}" v="7" dt="2023-06-21T12:48:37.03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157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istración y Comunicaciones MCP" userId="6e1c2796-b399-4b97-baca-0d887e5a0dc8" providerId="ADAL" clId="{CEADB34F-C6B0-49F8-978D-F12743B90A24}"/>
    <pc:docChg chg="modSld">
      <pc:chgData name="Administración y Comunicaciones MCP" userId="6e1c2796-b399-4b97-baca-0d887e5a0dc8" providerId="ADAL" clId="{CEADB34F-C6B0-49F8-978D-F12743B90A24}" dt="2023-06-21T12:48:37.030" v="7"/>
      <pc:docMkLst>
        <pc:docMk/>
      </pc:docMkLst>
      <pc:sldChg chg="modTransition">
        <pc:chgData name="Administración y Comunicaciones MCP" userId="6e1c2796-b399-4b97-baca-0d887e5a0dc8" providerId="ADAL" clId="{CEADB34F-C6B0-49F8-978D-F12743B90A24}" dt="2023-06-21T12:48:07.134" v="2"/>
        <pc:sldMkLst>
          <pc:docMk/>
          <pc:sldMk cId="4257782906" sldId="290"/>
        </pc:sldMkLst>
      </pc:sldChg>
      <pc:sldChg chg="modTransition">
        <pc:chgData name="Administración y Comunicaciones MCP" userId="6e1c2796-b399-4b97-baca-0d887e5a0dc8" providerId="ADAL" clId="{CEADB34F-C6B0-49F8-978D-F12743B90A24}" dt="2023-06-21T12:48:15.254" v="5"/>
        <pc:sldMkLst>
          <pc:docMk/>
          <pc:sldMk cId="3838831715" sldId="291"/>
        </pc:sldMkLst>
      </pc:sldChg>
      <pc:sldChg chg="modTransition">
        <pc:chgData name="Administración y Comunicaciones MCP" userId="6e1c2796-b399-4b97-baca-0d887e5a0dc8" providerId="ADAL" clId="{CEADB34F-C6B0-49F8-978D-F12743B90A24}" dt="2023-06-21T12:48:12.866" v="4"/>
        <pc:sldMkLst>
          <pc:docMk/>
          <pc:sldMk cId="3109923294" sldId="628"/>
        </pc:sldMkLst>
      </pc:sldChg>
      <pc:sldChg chg="modTransition">
        <pc:chgData name="Administración y Comunicaciones MCP" userId="6e1c2796-b399-4b97-baca-0d887e5a0dc8" providerId="ADAL" clId="{CEADB34F-C6B0-49F8-978D-F12743B90A24}" dt="2023-06-21T12:48:29.183" v="6"/>
        <pc:sldMkLst>
          <pc:docMk/>
          <pc:sldMk cId="0" sldId="629"/>
        </pc:sldMkLst>
      </pc:sldChg>
      <pc:sldChg chg="modTransition">
        <pc:chgData name="Administración y Comunicaciones MCP" userId="6e1c2796-b399-4b97-baca-0d887e5a0dc8" providerId="ADAL" clId="{CEADB34F-C6B0-49F8-978D-F12743B90A24}" dt="2023-06-21T12:48:37.030" v="7"/>
        <pc:sldMkLst>
          <pc:docMk/>
          <pc:sldMk cId="358193209" sldId="632"/>
        </pc:sldMkLst>
      </pc:sldChg>
      <pc:sldChg chg="modSp mod">
        <pc:chgData name="Administración y Comunicaciones MCP" userId="6e1c2796-b399-4b97-baca-0d887e5a0dc8" providerId="ADAL" clId="{CEADB34F-C6B0-49F8-978D-F12743B90A24}" dt="2023-06-21T12:44:12.830" v="1" actId="20577"/>
        <pc:sldMkLst>
          <pc:docMk/>
          <pc:sldMk cId="2965444658" sldId="637"/>
        </pc:sldMkLst>
        <pc:spChg chg="mod">
          <ac:chgData name="Administración y Comunicaciones MCP" userId="6e1c2796-b399-4b97-baca-0d887e5a0dc8" providerId="ADAL" clId="{CEADB34F-C6B0-49F8-978D-F12743B90A24}" dt="2023-06-21T12:44:12.830" v="1" actId="20577"/>
          <ac:spMkLst>
            <pc:docMk/>
            <pc:sldMk cId="2965444658" sldId="637"/>
            <ac:spMk id="6" creationId="{2802ABE5-AFC9-660F-6242-8B842C0DFDF7}"/>
          </ac:spMkLst>
        </pc:spChg>
      </pc:sldChg>
      <pc:sldChg chg="modTransition">
        <pc:chgData name="Administración y Comunicaciones MCP" userId="6e1c2796-b399-4b97-baca-0d887e5a0dc8" providerId="ADAL" clId="{CEADB34F-C6B0-49F8-978D-F12743B90A24}" dt="2023-06-21T12:48:10.398" v="3"/>
        <pc:sldMkLst>
          <pc:docMk/>
          <pc:sldMk cId="4156688155" sldId="6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3EF4B-5362-4607-BF86-3773A626BA5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FE428F1-4A2B-4B26-BFF7-0404E0809F5E}">
      <dgm:prSet/>
      <dgm:spPr/>
      <dgm:t>
        <a:bodyPr/>
        <a:lstStyle/>
        <a:p>
          <a:r>
            <a:rPr lang="es-MX"/>
            <a:t>Resumen de la asignación </a:t>
          </a:r>
          <a:endParaRPr lang="en-US"/>
        </a:p>
      </dgm:t>
    </dgm:pt>
    <dgm:pt modelId="{5AFD764B-B781-4A59-A4AA-2C4D46422E4B}" type="parTrans" cxnId="{26927091-10E4-403F-9286-FB13213CE049}">
      <dgm:prSet/>
      <dgm:spPr/>
      <dgm:t>
        <a:bodyPr/>
        <a:lstStyle/>
        <a:p>
          <a:endParaRPr lang="en-US"/>
        </a:p>
      </dgm:t>
    </dgm:pt>
    <dgm:pt modelId="{7280EA02-F2A1-4850-9D06-B74D390F1203}" type="sibTrans" cxnId="{26927091-10E4-403F-9286-FB13213CE049}">
      <dgm:prSet/>
      <dgm:spPr/>
      <dgm:t>
        <a:bodyPr/>
        <a:lstStyle/>
        <a:p>
          <a:endParaRPr lang="en-US"/>
        </a:p>
      </dgm:t>
    </dgm:pt>
    <dgm:pt modelId="{BE3272CC-71BC-40A4-A46E-A3B270B59503}" type="pres">
      <dgm:prSet presAssocID="{D393EF4B-5362-4607-BF86-3773A626BA5B}" presName="hierChild1" presStyleCnt="0">
        <dgm:presLayoutVars>
          <dgm:chPref val="1"/>
          <dgm:dir/>
          <dgm:animOne val="branch"/>
          <dgm:animLvl val="lvl"/>
          <dgm:resizeHandles/>
        </dgm:presLayoutVars>
      </dgm:prSet>
      <dgm:spPr/>
    </dgm:pt>
    <dgm:pt modelId="{7C4EBF67-0705-4D8E-83E7-2DBB29F0B7F2}" type="pres">
      <dgm:prSet presAssocID="{7FE428F1-4A2B-4B26-BFF7-0404E0809F5E}" presName="hierRoot1" presStyleCnt="0"/>
      <dgm:spPr/>
    </dgm:pt>
    <dgm:pt modelId="{D454AC01-8F09-4137-A761-8D2FCDA63705}" type="pres">
      <dgm:prSet presAssocID="{7FE428F1-4A2B-4B26-BFF7-0404E0809F5E}" presName="composite" presStyleCnt="0"/>
      <dgm:spPr/>
    </dgm:pt>
    <dgm:pt modelId="{69792C94-9300-4EC5-8FF8-972E26F9484B}" type="pres">
      <dgm:prSet presAssocID="{7FE428F1-4A2B-4B26-BFF7-0404E0809F5E}" presName="background" presStyleLbl="node0" presStyleIdx="0" presStyleCnt="1"/>
      <dgm:spPr/>
    </dgm:pt>
    <dgm:pt modelId="{EF763BE3-9CC2-41E5-88C1-6101F768E860}" type="pres">
      <dgm:prSet presAssocID="{7FE428F1-4A2B-4B26-BFF7-0404E0809F5E}" presName="text" presStyleLbl="fgAcc0" presStyleIdx="0" presStyleCnt="1">
        <dgm:presLayoutVars>
          <dgm:chPref val="3"/>
        </dgm:presLayoutVars>
      </dgm:prSet>
      <dgm:spPr/>
    </dgm:pt>
    <dgm:pt modelId="{8BDEE379-D566-489F-AC78-A29D41FF668A}" type="pres">
      <dgm:prSet presAssocID="{7FE428F1-4A2B-4B26-BFF7-0404E0809F5E}" presName="hierChild2" presStyleCnt="0"/>
      <dgm:spPr/>
    </dgm:pt>
  </dgm:ptLst>
  <dgm:cxnLst>
    <dgm:cxn modelId="{26927091-10E4-403F-9286-FB13213CE049}" srcId="{D393EF4B-5362-4607-BF86-3773A626BA5B}" destId="{7FE428F1-4A2B-4B26-BFF7-0404E0809F5E}" srcOrd="0" destOrd="0" parTransId="{5AFD764B-B781-4A59-A4AA-2C4D46422E4B}" sibTransId="{7280EA02-F2A1-4850-9D06-B74D390F1203}"/>
    <dgm:cxn modelId="{E871EC92-E163-480C-B19F-DAD8EE92AC01}" type="presOf" srcId="{7FE428F1-4A2B-4B26-BFF7-0404E0809F5E}" destId="{EF763BE3-9CC2-41E5-88C1-6101F768E860}" srcOrd="0" destOrd="0" presId="urn:microsoft.com/office/officeart/2005/8/layout/hierarchy1"/>
    <dgm:cxn modelId="{B1C305DF-E969-43C9-9444-7AACE278953B}" type="presOf" srcId="{D393EF4B-5362-4607-BF86-3773A626BA5B}" destId="{BE3272CC-71BC-40A4-A46E-A3B270B59503}" srcOrd="0" destOrd="0" presId="urn:microsoft.com/office/officeart/2005/8/layout/hierarchy1"/>
    <dgm:cxn modelId="{E86B0C44-5E90-416E-9E49-35835EDE1F06}" type="presParOf" srcId="{BE3272CC-71BC-40A4-A46E-A3B270B59503}" destId="{7C4EBF67-0705-4D8E-83E7-2DBB29F0B7F2}" srcOrd="0" destOrd="0" presId="urn:microsoft.com/office/officeart/2005/8/layout/hierarchy1"/>
    <dgm:cxn modelId="{9552DEA6-5432-47D6-83B2-177E2B4C5E54}" type="presParOf" srcId="{7C4EBF67-0705-4D8E-83E7-2DBB29F0B7F2}" destId="{D454AC01-8F09-4137-A761-8D2FCDA63705}" srcOrd="0" destOrd="0" presId="urn:microsoft.com/office/officeart/2005/8/layout/hierarchy1"/>
    <dgm:cxn modelId="{98F22928-35BF-4B54-B922-FC3D29D48180}" type="presParOf" srcId="{D454AC01-8F09-4137-A761-8D2FCDA63705}" destId="{69792C94-9300-4EC5-8FF8-972E26F9484B}" srcOrd="0" destOrd="0" presId="urn:microsoft.com/office/officeart/2005/8/layout/hierarchy1"/>
    <dgm:cxn modelId="{69550C63-512A-4012-AFFC-8AFA2BA4075D}" type="presParOf" srcId="{D454AC01-8F09-4137-A761-8D2FCDA63705}" destId="{EF763BE3-9CC2-41E5-88C1-6101F768E860}" srcOrd="1" destOrd="0" presId="urn:microsoft.com/office/officeart/2005/8/layout/hierarchy1"/>
    <dgm:cxn modelId="{A3DE5B9A-8366-4241-8F1E-259DD1B00688}" type="presParOf" srcId="{7C4EBF67-0705-4D8E-83E7-2DBB29F0B7F2}" destId="{8BDEE379-D566-489F-AC78-A29D41FF668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92C94-9300-4EC5-8FF8-972E26F9484B}">
      <dsp:nvSpPr>
        <dsp:cNvPr id="0" name=""/>
        <dsp:cNvSpPr/>
      </dsp:nvSpPr>
      <dsp:spPr>
        <a:xfrm>
          <a:off x="3798901" y="1569"/>
          <a:ext cx="2780295" cy="1765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63BE3-9CC2-41E5-88C1-6101F768E860}">
      <dsp:nvSpPr>
        <dsp:cNvPr id="0" name=""/>
        <dsp:cNvSpPr/>
      </dsp:nvSpPr>
      <dsp:spPr>
        <a:xfrm>
          <a:off x="4107823" y="295045"/>
          <a:ext cx="2780295" cy="17654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kern="1200"/>
            <a:t>Resumen de la asignación </a:t>
          </a:r>
          <a:endParaRPr lang="en-US" sz="3600" kern="1200"/>
        </a:p>
      </dsp:txBody>
      <dsp:txXfrm>
        <a:off x="4159532" y="346754"/>
        <a:ext cx="2676877" cy="1662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F29A-01E3-4782-B7F1-375381450D51}" type="datetimeFigureOut">
              <a:rPr lang="es-SV" smtClean="0"/>
              <a:t>21/6/2023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3DEF-2DAC-44B9-91DF-4AC5421414D9}" type="slidenum">
              <a:rPr lang="es-SV" smtClean="0"/>
              <a:t>‹Nº›</a:t>
            </a:fld>
            <a:endParaRPr lang="es-SV"/>
          </a:p>
        </p:txBody>
      </p:sp>
    </p:spTree>
    <p:extLst>
      <p:ext uri="{BB962C8B-B14F-4D97-AF65-F5344CB8AC3E}">
        <p14:creationId xmlns:p14="http://schemas.microsoft.com/office/powerpoint/2010/main" val="37378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2</a:t>
            </a:fld>
            <a:endParaRPr lang="es-SV"/>
          </a:p>
        </p:txBody>
      </p:sp>
    </p:spTree>
    <p:extLst>
      <p:ext uri="{BB962C8B-B14F-4D97-AF65-F5344CB8AC3E}">
        <p14:creationId xmlns:p14="http://schemas.microsoft.com/office/powerpoint/2010/main" val="415541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11</a:t>
            </a:fld>
            <a:endParaRPr lang="es-SV"/>
          </a:p>
        </p:txBody>
      </p:sp>
    </p:spTree>
    <p:extLst>
      <p:ext uri="{BB962C8B-B14F-4D97-AF65-F5344CB8AC3E}">
        <p14:creationId xmlns:p14="http://schemas.microsoft.com/office/powerpoint/2010/main" val="314605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30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3</a:t>
            </a:fld>
            <a:endParaRPr lang="es-SV"/>
          </a:p>
        </p:txBody>
      </p:sp>
    </p:spTree>
    <p:extLst>
      <p:ext uri="{BB962C8B-B14F-4D97-AF65-F5344CB8AC3E}">
        <p14:creationId xmlns:p14="http://schemas.microsoft.com/office/powerpoint/2010/main" val="35111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sz="1400" b="1"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4</a:t>
            </a:fld>
            <a:endParaRPr lang="es-SV"/>
          </a:p>
        </p:txBody>
      </p:sp>
    </p:spTree>
    <p:extLst>
      <p:ext uri="{BB962C8B-B14F-4D97-AF65-F5344CB8AC3E}">
        <p14:creationId xmlns:p14="http://schemas.microsoft.com/office/powerpoint/2010/main" val="42745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5</a:t>
            </a:fld>
            <a:endParaRPr lang="es-SV"/>
          </a:p>
        </p:txBody>
      </p:sp>
    </p:spTree>
    <p:extLst>
      <p:ext uri="{BB962C8B-B14F-4D97-AF65-F5344CB8AC3E}">
        <p14:creationId xmlns:p14="http://schemas.microsoft.com/office/powerpoint/2010/main" val="231195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6</a:t>
            </a:fld>
            <a:endParaRPr lang="es-SV"/>
          </a:p>
        </p:txBody>
      </p:sp>
    </p:spTree>
    <p:extLst>
      <p:ext uri="{BB962C8B-B14F-4D97-AF65-F5344CB8AC3E}">
        <p14:creationId xmlns:p14="http://schemas.microsoft.com/office/powerpoint/2010/main" val="152080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7</a:t>
            </a:fld>
            <a:endParaRPr lang="es-SV"/>
          </a:p>
        </p:txBody>
      </p:sp>
    </p:spTree>
    <p:extLst>
      <p:ext uri="{BB962C8B-B14F-4D97-AF65-F5344CB8AC3E}">
        <p14:creationId xmlns:p14="http://schemas.microsoft.com/office/powerpoint/2010/main" val="23294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8</a:t>
            </a:fld>
            <a:endParaRPr lang="es-SV"/>
          </a:p>
        </p:txBody>
      </p:sp>
    </p:spTree>
    <p:extLst>
      <p:ext uri="{BB962C8B-B14F-4D97-AF65-F5344CB8AC3E}">
        <p14:creationId xmlns:p14="http://schemas.microsoft.com/office/powerpoint/2010/main" val="352255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9</a:t>
            </a:fld>
            <a:endParaRPr lang="es-SV"/>
          </a:p>
        </p:txBody>
      </p:sp>
    </p:spTree>
    <p:extLst>
      <p:ext uri="{BB962C8B-B14F-4D97-AF65-F5344CB8AC3E}">
        <p14:creationId xmlns:p14="http://schemas.microsoft.com/office/powerpoint/2010/main" val="20304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10</a:t>
            </a:fld>
            <a:endParaRPr lang="es-SV"/>
          </a:p>
        </p:txBody>
      </p:sp>
    </p:spTree>
    <p:extLst>
      <p:ext uri="{BB962C8B-B14F-4D97-AF65-F5344CB8AC3E}">
        <p14:creationId xmlns:p14="http://schemas.microsoft.com/office/powerpoint/2010/main" val="260354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3249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418564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65040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4476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8768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6346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3490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4437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0085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285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357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82047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39058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13334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2489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919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20724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5128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1372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411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27374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0573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80995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463828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mcpelsalvador.org.sv/dialogodepaispclavevihyt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1826D4-67E9-579A-4BD3-792F5B960F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09036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F425D2-5181-01EF-6905-02C46845EDC4}"/>
              </a:ext>
            </a:extLst>
          </p:cNvPr>
          <p:cNvSpPr/>
          <p:nvPr/>
        </p:nvSpPr>
        <p:spPr>
          <a:xfrm>
            <a:off x="7452986" y="5686816"/>
            <a:ext cx="4739014" cy="117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5" name="Imagen 4">
            <a:extLst>
              <a:ext uri="{FF2B5EF4-FFF2-40B4-BE49-F238E27FC236}">
                <a16:creationId xmlns:a16="http://schemas.microsoft.com/office/drawing/2014/main" id="{37F4B169-1B65-5663-427E-10D04B755BEE}"/>
              </a:ext>
            </a:extLst>
          </p:cNvPr>
          <p:cNvPicPr>
            <a:picLocks noChangeAspect="1"/>
          </p:cNvPicPr>
          <p:nvPr/>
        </p:nvPicPr>
        <p:blipFill rotWithShape="1">
          <a:blip r:embed="rId3"/>
          <a:srcRect r="5373"/>
          <a:stretch/>
        </p:blipFill>
        <p:spPr>
          <a:xfrm>
            <a:off x="1358047" y="64339"/>
            <a:ext cx="10040637" cy="5725159"/>
          </a:xfrm>
          <a:prstGeom prst="rect">
            <a:avLst/>
          </a:prstGeom>
        </p:spPr>
      </p:pic>
      <p:pic>
        <p:nvPicPr>
          <p:cNvPr id="4" name="Imagen 3">
            <a:extLst>
              <a:ext uri="{FF2B5EF4-FFF2-40B4-BE49-F238E27FC236}">
                <a16:creationId xmlns:a16="http://schemas.microsoft.com/office/drawing/2014/main" id="{30329D8B-4EC0-52A0-4062-5A00BC7A48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16594" y="6003325"/>
            <a:ext cx="1846806" cy="640847"/>
          </a:xfrm>
          <a:prstGeom prst="rect">
            <a:avLst/>
          </a:prstGeom>
        </p:spPr>
      </p:pic>
    </p:spTree>
    <p:extLst>
      <p:ext uri="{BB962C8B-B14F-4D97-AF65-F5344CB8AC3E}">
        <p14:creationId xmlns:p14="http://schemas.microsoft.com/office/powerpoint/2010/main" val="139657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5E493E8-B48B-98D0-D69F-B9F2AB1FC3D9}"/>
              </a:ext>
            </a:extLst>
          </p:cNvPr>
          <p:cNvSpPr/>
          <p:nvPr/>
        </p:nvSpPr>
        <p:spPr>
          <a:xfrm>
            <a:off x="7553195" y="5824603"/>
            <a:ext cx="4638805" cy="10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AA784778-6A7C-5EB3-1101-D8D6DC9F532D}"/>
              </a:ext>
            </a:extLst>
          </p:cNvPr>
          <p:cNvPicPr>
            <a:picLocks noChangeAspect="1"/>
          </p:cNvPicPr>
          <p:nvPr/>
        </p:nvPicPr>
        <p:blipFill rotWithShape="1">
          <a:blip r:embed="rId3"/>
          <a:srcRect r="5253"/>
          <a:stretch/>
        </p:blipFill>
        <p:spPr>
          <a:xfrm>
            <a:off x="1227337" y="1247780"/>
            <a:ext cx="10697441" cy="3211487"/>
          </a:xfrm>
          <a:prstGeom prst="rect">
            <a:avLst/>
          </a:prstGeom>
        </p:spPr>
      </p:pic>
      <p:sp>
        <p:nvSpPr>
          <p:cNvPr id="6" name="CuadroTexto 5">
            <a:extLst>
              <a:ext uri="{FF2B5EF4-FFF2-40B4-BE49-F238E27FC236}">
                <a16:creationId xmlns:a16="http://schemas.microsoft.com/office/drawing/2014/main" id="{2802ABE5-AFC9-660F-6242-8B842C0DFDF7}"/>
              </a:ext>
            </a:extLst>
          </p:cNvPr>
          <p:cNvSpPr txBox="1"/>
          <p:nvPr/>
        </p:nvSpPr>
        <p:spPr>
          <a:xfrm>
            <a:off x="1549611" y="4676380"/>
            <a:ext cx="9783193" cy="923330"/>
          </a:xfrm>
          <a:prstGeom prst="rect">
            <a:avLst/>
          </a:prstGeom>
          <a:noFill/>
        </p:spPr>
        <p:txBody>
          <a:bodyPr wrap="square" rtlCol="0">
            <a:spAutoFit/>
          </a:bodyPr>
          <a:lstStyle/>
          <a:p>
            <a:r>
              <a:rPr lang="es-SV" dirty="0"/>
              <a:t>Para mayor información puede acceder al siguiente enlace</a:t>
            </a:r>
            <a:r>
              <a:rPr lang="es-SV"/>
              <a:t>: </a:t>
            </a:r>
            <a:r>
              <a:rPr lang="es-SV">
                <a:hlinkClick r:id="rId4"/>
              </a:rPr>
              <a:t>https://mcpelsalvador.org.sv/dialogodepaispclavevihytb/</a:t>
            </a:r>
            <a:endParaRPr lang="es-SV"/>
          </a:p>
          <a:p>
            <a:endParaRPr lang="es-SV" dirty="0"/>
          </a:p>
        </p:txBody>
      </p:sp>
      <p:pic>
        <p:nvPicPr>
          <p:cNvPr id="5" name="Imagen 4">
            <a:extLst>
              <a:ext uri="{FF2B5EF4-FFF2-40B4-BE49-F238E27FC236}">
                <a16:creationId xmlns:a16="http://schemas.microsoft.com/office/drawing/2014/main" id="{72190079-AEE0-2E85-D745-E237BFAB1CD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206046" y="6115365"/>
            <a:ext cx="1846806" cy="640847"/>
          </a:xfrm>
          <a:prstGeom prst="rect">
            <a:avLst/>
          </a:prstGeom>
        </p:spPr>
      </p:pic>
    </p:spTree>
    <p:extLst>
      <p:ext uri="{BB962C8B-B14F-4D97-AF65-F5344CB8AC3E}">
        <p14:creationId xmlns:p14="http://schemas.microsoft.com/office/powerpoint/2010/main" val="296544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16CF322-7046-B865-48CA-C8FD6FDB3933}"/>
              </a:ext>
            </a:extLst>
          </p:cNvPr>
          <p:cNvSpPr/>
          <p:nvPr/>
        </p:nvSpPr>
        <p:spPr>
          <a:xfrm>
            <a:off x="7515616" y="5974915"/>
            <a:ext cx="4676384" cy="88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Imagen 9">
            <a:extLst>
              <a:ext uri="{FF2B5EF4-FFF2-40B4-BE49-F238E27FC236}">
                <a16:creationId xmlns:a16="http://schemas.microsoft.com/office/drawing/2014/main" id="{2A490AA4-3528-B465-B712-ECF5553AAA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71697" y="0"/>
            <a:ext cx="4848605" cy="6858000"/>
          </a:xfrm>
          <a:prstGeom prst="rect">
            <a:avLst/>
          </a:prstGeom>
        </p:spPr>
      </p:pic>
    </p:spTree>
    <p:extLst>
      <p:ext uri="{BB962C8B-B14F-4D97-AF65-F5344CB8AC3E}">
        <p14:creationId xmlns:p14="http://schemas.microsoft.com/office/powerpoint/2010/main" val="1015802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911355" y="12412"/>
            <a:ext cx="8470639" cy="1240191"/>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1051081" y="223921"/>
            <a:ext cx="8330913" cy="830997"/>
          </a:xfrm>
          <a:prstGeom prst="rect">
            <a:avLst/>
          </a:prstGeom>
          <a:noFill/>
        </p:spPr>
        <p:txBody>
          <a:bodyPr wrap="square" rtlCol="0">
            <a:spAutoFit/>
          </a:bodyPr>
          <a:lstStyle/>
          <a:p>
            <a:pPr marL="0" lvl="1" algn="ctr" defTabSz="609630"/>
            <a:r>
              <a:rPr lang="en-US" sz="4800" b="1" dirty="0">
                <a:solidFill>
                  <a:prstClr val="white"/>
                </a:solidFill>
                <a:latin typeface="Veneer" panose="02000806000000000000" pitchFamily="50" charset="0"/>
              </a:rPr>
              <a:t>Carta de </a:t>
            </a:r>
            <a:r>
              <a:rPr lang="en-US" sz="4800" b="1" dirty="0" err="1">
                <a:solidFill>
                  <a:prstClr val="white"/>
                </a:solidFill>
                <a:latin typeface="Veneer" panose="02000806000000000000" pitchFamily="50" charset="0"/>
              </a:rPr>
              <a:t>asignación</a:t>
            </a:r>
            <a:r>
              <a:rPr lang="en-US" sz="4800" b="1" dirty="0">
                <a:solidFill>
                  <a:prstClr val="white"/>
                </a:solidFill>
                <a:latin typeface="Veneer" panose="02000806000000000000" pitchFamily="50" charset="0"/>
              </a:rPr>
              <a:t> 2023-2025  </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9" name="Imagen 28">
            <a:extLst>
              <a:ext uri="{FF2B5EF4-FFF2-40B4-BE49-F238E27FC236}">
                <a16:creationId xmlns:a16="http://schemas.microsoft.com/office/drawing/2014/main" id="{B08BFEC7-10E1-D93C-8A4E-94E0CCFD73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45194" y="52495"/>
            <a:ext cx="1846806" cy="640847"/>
          </a:xfrm>
          <a:prstGeom prst="rect">
            <a:avLst/>
          </a:prstGeom>
        </p:spPr>
      </p:pic>
      <p:sp>
        <p:nvSpPr>
          <p:cNvPr id="2" name="Highlight Device">
            <a:extLst>
              <a:ext uri="{FF2B5EF4-FFF2-40B4-BE49-F238E27FC236}">
                <a16:creationId xmlns:a16="http://schemas.microsoft.com/office/drawing/2014/main" id="{F9CEAB61-0ED5-BDE4-23F3-35B171B92439}"/>
              </a:ext>
            </a:extLst>
          </p:cNvPr>
          <p:cNvSpPr>
            <a:spLocks/>
          </p:cNvSpPr>
          <p:nvPr/>
        </p:nvSpPr>
        <p:spPr bwMode="auto">
          <a:xfrm>
            <a:off x="1051081" y="1205231"/>
            <a:ext cx="5424875" cy="598517"/>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3" name="Rectángulo 2">
            <a:extLst>
              <a:ext uri="{FF2B5EF4-FFF2-40B4-BE49-F238E27FC236}">
                <a16:creationId xmlns:a16="http://schemas.microsoft.com/office/drawing/2014/main" id="{61F44257-79D6-5A3A-92D7-CCEC692B9FB1}"/>
              </a:ext>
            </a:extLst>
          </p:cNvPr>
          <p:cNvSpPr/>
          <p:nvPr/>
        </p:nvSpPr>
        <p:spPr>
          <a:xfrm>
            <a:off x="1294004" y="1180376"/>
            <a:ext cx="5595312"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Extracto de la carta original</a:t>
            </a:r>
            <a:endParaRPr lang="es-SV" sz="3200" dirty="0">
              <a:solidFill>
                <a:srgbClr val="FF0000"/>
              </a:solidFill>
              <a:latin typeface="Veneer" panose="02000806000000000000" pitchFamily="50" charset="0"/>
              <a:cs typeface="Calibri" panose="020F0502020204030204" pitchFamily="34" charset="0"/>
            </a:endParaRPr>
          </a:p>
        </p:txBody>
      </p:sp>
      <p:pic>
        <p:nvPicPr>
          <p:cNvPr id="8" name="Imagen 7">
            <a:extLst>
              <a:ext uri="{FF2B5EF4-FFF2-40B4-BE49-F238E27FC236}">
                <a16:creationId xmlns:a16="http://schemas.microsoft.com/office/drawing/2014/main" id="{198472CF-ACEB-128C-00D4-9CD45897E690}"/>
              </a:ext>
            </a:extLst>
          </p:cNvPr>
          <p:cNvPicPr>
            <a:picLocks noChangeAspect="1"/>
          </p:cNvPicPr>
          <p:nvPr/>
        </p:nvPicPr>
        <p:blipFill>
          <a:blip r:embed="rId4"/>
          <a:stretch>
            <a:fillRect/>
          </a:stretch>
        </p:blipFill>
        <p:spPr>
          <a:xfrm>
            <a:off x="988450" y="1891315"/>
            <a:ext cx="9441647" cy="4736226"/>
          </a:xfrm>
          <a:prstGeom prst="rect">
            <a:avLst/>
          </a:prstGeom>
        </p:spPr>
      </p:pic>
    </p:spTree>
    <p:extLst>
      <p:ext uri="{BB962C8B-B14F-4D97-AF65-F5344CB8AC3E}">
        <p14:creationId xmlns:p14="http://schemas.microsoft.com/office/powerpoint/2010/main" val="425778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911355" y="12412"/>
            <a:ext cx="8470639" cy="1240191"/>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1051081" y="223921"/>
            <a:ext cx="8330913" cy="830997"/>
          </a:xfrm>
          <a:prstGeom prst="rect">
            <a:avLst/>
          </a:prstGeom>
          <a:noFill/>
        </p:spPr>
        <p:txBody>
          <a:bodyPr wrap="square" rtlCol="0">
            <a:spAutoFit/>
          </a:bodyPr>
          <a:lstStyle/>
          <a:p>
            <a:pPr marL="0" lvl="1" algn="ctr" defTabSz="609630"/>
            <a:r>
              <a:rPr lang="en-US" sz="4800" b="1" dirty="0">
                <a:solidFill>
                  <a:prstClr val="white"/>
                </a:solidFill>
                <a:latin typeface="Veneer" panose="02000806000000000000" pitchFamily="50" charset="0"/>
              </a:rPr>
              <a:t>Carta de </a:t>
            </a:r>
            <a:r>
              <a:rPr lang="en-US" sz="4800" b="1" dirty="0" err="1">
                <a:solidFill>
                  <a:prstClr val="white"/>
                </a:solidFill>
                <a:latin typeface="Veneer" panose="02000806000000000000" pitchFamily="50" charset="0"/>
              </a:rPr>
              <a:t>asignación</a:t>
            </a:r>
            <a:r>
              <a:rPr lang="en-US" sz="4800" b="1" dirty="0">
                <a:solidFill>
                  <a:prstClr val="white"/>
                </a:solidFill>
                <a:latin typeface="Veneer" panose="02000806000000000000" pitchFamily="50" charset="0"/>
              </a:rPr>
              <a:t> 2023-2025  </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Highlight Device">
            <a:extLst>
              <a:ext uri="{FF2B5EF4-FFF2-40B4-BE49-F238E27FC236}">
                <a16:creationId xmlns:a16="http://schemas.microsoft.com/office/drawing/2014/main" id="{F9CEAB61-0ED5-BDE4-23F3-35B171B92439}"/>
              </a:ext>
            </a:extLst>
          </p:cNvPr>
          <p:cNvSpPr>
            <a:spLocks/>
          </p:cNvSpPr>
          <p:nvPr/>
        </p:nvSpPr>
        <p:spPr bwMode="auto">
          <a:xfrm>
            <a:off x="1051081" y="1205231"/>
            <a:ext cx="5424875" cy="598517"/>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3" name="Rectángulo 2">
            <a:extLst>
              <a:ext uri="{FF2B5EF4-FFF2-40B4-BE49-F238E27FC236}">
                <a16:creationId xmlns:a16="http://schemas.microsoft.com/office/drawing/2014/main" id="{61F44257-79D6-5A3A-92D7-CCEC692B9FB1}"/>
              </a:ext>
            </a:extLst>
          </p:cNvPr>
          <p:cNvSpPr/>
          <p:nvPr/>
        </p:nvSpPr>
        <p:spPr>
          <a:xfrm>
            <a:off x="1294004" y="1180376"/>
            <a:ext cx="5595312"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Extracto de la carta original</a:t>
            </a:r>
            <a:endParaRPr lang="es-SV" sz="3200" dirty="0">
              <a:solidFill>
                <a:srgbClr val="FF0000"/>
              </a:solidFill>
              <a:latin typeface="Veneer" panose="02000806000000000000" pitchFamily="50" charset="0"/>
              <a:cs typeface="Calibri" panose="020F0502020204030204" pitchFamily="34" charset="0"/>
            </a:endParaRPr>
          </a:p>
        </p:txBody>
      </p:sp>
      <p:pic>
        <p:nvPicPr>
          <p:cNvPr id="6" name="Imagen 5">
            <a:extLst>
              <a:ext uri="{FF2B5EF4-FFF2-40B4-BE49-F238E27FC236}">
                <a16:creationId xmlns:a16="http://schemas.microsoft.com/office/drawing/2014/main" id="{3B83BF7B-1168-D207-6392-84289FB4BE32}"/>
              </a:ext>
            </a:extLst>
          </p:cNvPr>
          <p:cNvPicPr>
            <a:picLocks noChangeAspect="1"/>
          </p:cNvPicPr>
          <p:nvPr/>
        </p:nvPicPr>
        <p:blipFill>
          <a:blip r:embed="rId3"/>
          <a:stretch>
            <a:fillRect/>
          </a:stretch>
        </p:blipFill>
        <p:spPr>
          <a:xfrm>
            <a:off x="1627279" y="1978914"/>
            <a:ext cx="8681642" cy="2753071"/>
          </a:xfrm>
          <a:prstGeom prst="rect">
            <a:avLst/>
          </a:prstGeom>
        </p:spPr>
      </p:pic>
      <p:pic>
        <p:nvPicPr>
          <p:cNvPr id="9" name="Imagen 8">
            <a:extLst>
              <a:ext uri="{FF2B5EF4-FFF2-40B4-BE49-F238E27FC236}">
                <a16:creationId xmlns:a16="http://schemas.microsoft.com/office/drawing/2014/main" id="{E4715BA7-AFC7-85E2-E14E-4C2A274E0D42}"/>
              </a:ext>
            </a:extLst>
          </p:cNvPr>
          <p:cNvPicPr>
            <a:picLocks noChangeAspect="1"/>
          </p:cNvPicPr>
          <p:nvPr/>
        </p:nvPicPr>
        <p:blipFill>
          <a:blip r:embed="rId4"/>
          <a:stretch>
            <a:fillRect/>
          </a:stretch>
        </p:blipFill>
        <p:spPr>
          <a:xfrm>
            <a:off x="1523213" y="4985083"/>
            <a:ext cx="8681642" cy="1872917"/>
          </a:xfrm>
          <a:prstGeom prst="rect">
            <a:avLst/>
          </a:prstGeom>
        </p:spPr>
      </p:pic>
      <p:pic>
        <p:nvPicPr>
          <p:cNvPr id="5" name="Imagen 4">
            <a:extLst>
              <a:ext uri="{FF2B5EF4-FFF2-40B4-BE49-F238E27FC236}">
                <a16:creationId xmlns:a16="http://schemas.microsoft.com/office/drawing/2014/main" id="{DC986457-D3B1-72E1-F74C-4C755C7D31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45194" y="52495"/>
            <a:ext cx="1846806" cy="640847"/>
          </a:xfrm>
          <a:prstGeom prst="rect">
            <a:avLst/>
          </a:prstGeom>
        </p:spPr>
      </p:pic>
    </p:spTree>
    <p:extLst>
      <p:ext uri="{BB962C8B-B14F-4D97-AF65-F5344CB8AC3E}">
        <p14:creationId xmlns:p14="http://schemas.microsoft.com/office/powerpoint/2010/main" val="415668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CF4C12B-7408-BD19-EBB8-FC5D438CE752}"/>
              </a:ext>
            </a:extLst>
          </p:cNvPr>
          <p:cNvSpPr/>
          <p:nvPr/>
        </p:nvSpPr>
        <p:spPr>
          <a:xfrm>
            <a:off x="7315200" y="5837129"/>
            <a:ext cx="4784942" cy="87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5" name="Imagen 4">
            <a:extLst>
              <a:ext uri="{FF2B5EF4-FFF2-40B4-BE49-F238E27FC236}">
                <a16:creationId xmlns:a16="http://schemas.microsoft.com/office/drawing/2014/main" id="{30378573-B41D-7329-A699-39C0205268C9}"/>
              </a:ext>
            </a:extLst>
          </p:cNvPr>
          <p:cNvPicPr>
            <a:picLocks noChangeAspect="1"/>
          </p:cNvPicPr>
          <p:nvPr/>
        </p:nvPicPr>
        <p:blipFill>
          <a:blip r:embed="rId3"/>
          <a:stretch>
            <a:fillRect/>
          </a:stretch>
        </p:blipFill>
        <p:spPr>
          <a:xfrm>
            <a:off x="1176079" y="1334772"/>
            <a:ext cx="11015921" cy="3425119"/>
          </a:xfrm>
          <a:prstGeom prst="rect">
            <a:avLst/>
          </a:prstGeom>
        </p:spPr>
      </p:pic>
      <p:pic>
        <p:nvPicPr>
          <p:cNvPr id="2" name="Imagen 1">
            <a:extLst>
              <a:ext uri="{FF2B5EF4-FFF2-40B4-BE49-F238E27FC236}">
                <a16:creationId xmlns:a16="http://schemas.microsoft.com/office/drawing/2014/main" id="{6A30B2A2-1B95-031F-7EB0-82E5F3542D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45194" y="52495"/>
            <a:ext cx="1846806" cy="640847"/>
          </a:xfrm>
          <a:prstGeom prst="rect">
            <a:avLst/>
          </a:prstGeom>
        </p:spPr>
      </p:pic>
    </p:spTree>
    <p:extLst>
      <p:ext uri="{BB962C8B-B14F-4D97-AF65-F5344CB8AC3E}">
        <p14:creationId xmlns:p14="http://schemas.microsoft.com/office/powerpoint/2010/main" val="310992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ghlight Device">
            <a:extLst>
              <a:ext uri="{FF2B5EF4-FFF2-40B4-BE49-F238E27FC236}">
                <a16:creationId xmlns:a16="http://schemas.microsoft.com/office/drawing/2014/main" id="{CBA2380B-A27F-4190-B2BC-2F42A2EAB84D}"/>
              </a:ext>
            </a:extLst>
          </p:cNvPr>
          <p:cNvSpPr>
            <a:spLocks/>
          </p:cNvSpPr>
          <p:nvPr/>
        </p:nvSpPr>
        <p:spPr bwMode="auto">
          <a:xfrm>
            <a:off x="891273" y="31817"/>
            <a:ext cx="8816398" cy="1489228"/>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4" name="Rectángulo 3"/>
          <p:cNvSpPr/>
          <p:nvPr/>
        </p:nvSpPr>
        <p:spPr>
          <a:xfrm>
            <a:off x="1237691" y="419237"/>
            <a:ext cx="8330553"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endParaRPr lang="es-SV" sz="3200" dirty="0">
              <a:solidFill>
                <a:srgbClr val="FF0000"/>
              </a:solidFill>
              <a:latin typeface="Veneer" panose="02000806000000000000" pitchFamily="50" charset="0"/>
              <a:cs typeface="Calibri" panose="020F0502020204030204" pitchFamily="34" charset="0"/>
            </a:endParaRPr>
          </a:p>
        </p:txBody>
      </p:sp>
      <p:sp>
        <p:nvSpPr>
          <p:cNvPr id="5" name="AutoShape 2">
            <a:extLst>
              <a:ext uri="{FF2B5EF4-FFF2-40B4-BE49-F238E27FC236}">
                <a16:creationId xmlns:a16="http://schemas.microsoft.com/office/drawing/2014/main" id="{BFEFC786-9C2B-466B-8A2D-1B5107D4321A}"/>
              </a:ext>
            </a:extLst>
          </p:cNvPr>
          <p:cNvSpPr>
            <a:spLocks noChangeAspect="1" noChangeArrowheads="1"/>
          </p:cNvSpPr>
          <p:nvPr/>
        </p:nvSpPr>
        <p:spPr bwMode="auto">
          <a:xfrm>
            <a:off x="6158763" y="357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09630"/>
            <a:endParaRPr lang="es-SV">
              <a:solidFill>
                <a:prstClr val="black"/>
              </a:solidFill>
              <a:latin typeface="Calibri"/>
            </a:endParaRPr>
          </a:p>
        </p:txBody>
      </p:sp>
      <p:sp>
        <p:nvSpPr>
          <p:cNvPr id="3" name="Rectángulo 2">
            <a:extLst>
              <a:ext uri="{FF2B5EF4-FFF2-40B4-BE49-F238E27FC236}">
                <a16:creationId xmlns:a16="http://schemas.microsoft.com/office/drawing/2014/main" id="{BC802524-57EC-9F8E-D249-8540D27B3922}"/>
              </a:ext>
            </a:extLst>
          </p:cNvPr>
          <p:cNvSpPr/>
          <p:nvPr/>
        </p:nvSpPr>
        <p:spPr>
          <a:xfrm>
            <a:off x="7490564" y="5999967"/>
            <a:ext cx="4701436" cy="84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Title 1">
            <a:extLst>
              <a:ext uri="{FF2B5EF4-FFF2-40B4-BE49-F238E27FC236}">
                <a16:creationId xmlns:a16="http://schemas.microsoft.com/office/drawing/2014/main" id="{537D4D79-4CAC-D726-C90B-B91B25A408C2}"/>
              </a:ext>
            </a:extLst>
          </p:cNvPr>
          <p:cNvSpPr>
            <a:spLocks noGrp="1"/>
          </p:cNvSpPr>
          <p:nvPr>
            <p:ph type="title"/>
          </p:nvPr>
        </p:nvSpPr>
        <p:spPr>
          <a:xfrm>
            <a:off x="1098264" y="-34730"/>
            <a:ext cx="8013054" cy="1622321"/>
          </a:xfrm>
        </p:spPr>
        <p:txBody>
          <a:bodyPr>
            <a:normAutofit/>
          </a:bodyPr>
          <a:lstStyle/>
          <a:p>
            <a:r>
              <a:rPr lang="es-ES" sz="3700" dirty="0"/>
              <a:t>Asunto: Carta de asignación 2023-2025</a:t>
            </a:r>
            <a:endParaRPr lang="en-US" sz="3700" dirty="0"/>
          </a:p>
        </p:txBody>
      </p:sp>
      <p:sp>
        <p:nvSpPr>
          <p:cNvPr id="9" name="Content Placeholder 2">
            <a:extLst>
              <a:ext uri="{FF2B5EF4-FFF2-40B4-BE49-F238E27FC236}">
                <a16:creationId xmlns:a16="http://schemas.microsoft.com/office/drawing/2014/main" id="{1ABA72C6-1209-931E-B455-F18804076A14}"/>
              </a:ext>
            </a:extLst>
          </p:cNvPr>
          <p:cNvSpPr>
            <a:spLocks noGrp="1"/>
          </p:cNvSpPr>
          <p:nvPr>
            <p:ph idx="1"/>
          </p:nvPr>
        </p:nvSpPr>
        <p:spPr>
          <a:xfrm>
            <a:off x="1280752" y="2450926"/>
            <a:ext cx="10060822" cy="3785419"/>
          </a:xfrm>
        </p:spPr>
        <p:txBody>
          <a:bodyPr>
            <a:normAutofit/>
          </a:bodyPr>
          <a:lstStyle/>
          <a:p>
            <a:pPr algn="just"/>
            <a:r>
              <a:rPr lang="es-ES" sz="4400" dirty="0"/>
              <a:t>Esta carta incluye anexos y enlaces, que deben leerse conjuntamente y en su totalidad</a:t>
            </a:r>
            <a:r>
              <a:rPr lang="es-ES" sz="2000" dirty="0"/>
              <a:t>.</a:t>
            </a:r>
          </a:p>
        </p:txBody>
      </p:sp>
      <p:pic>
        <p:nvPicPr>
          <p:cNvPr id="2" name="Imagen 1">
            <a:extLst>
              <a:ext uri="{FF2B5EF4-FFF2-40B4-BE49-F238E27FC236}">
                <a16:creationId xmlns:a16="http://schemas.microsoft.com/office/drawing/2014/main" id="{13DEF028-99F7-D473-BB53-CE961556B6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45194" y="52495"/>
            <a:ext cx="1846806" cy="640847"/>
          </a:xfrm>
          <a:prstGeom prst="rect">
            <a:avLst/>
          </a:prstGeom>
        </p:spPr>
      </p:pic>
    </p:spTree>
    <p:extLst>
      <p:ext uri="{BB962C8B-B14F-4D97-AF65-F5344CB8AC3E}">
        <p14:creationId xmlns:p14="http://schemas.microsoft.com/office/powerpoint/2010/main" val="383883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0B254D-4C87-7163-987C-88623694531A}"/>
              </a:ext>
            </a:extLst>
          </p:cNvPr>
          <p:cNvSpPr/>
          <p:nvPr/>
        </p:nvSpPr>
        <p:spPr>
          <a:xfrm>
            <a:off x="7427934" y="5874707"/>
            <a:ext cx="4672208" cy="88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F0B830FD-FB7A-3923-5FA5-7E4403C248BA}"/>
              </a:ext>
            </a:extLst>
          </p:cNvPr>
          <p:cNvPicPr>
            <a:picLocks noChangeAspect="1"/>
          </p:cNvPicPr>
          <p:nvPr/>
        </p:nvPicPr>
        <p:blipFill rotWithShape="1">
          <a:blip r:embed="rId3"/>
          <a:srcRect l="3342" t="3697" r="7193" b="3422"/>
          <a:stretch/>
        </p:blipFill>
        <p:spPr>
          <a:xfrm>
            <a:off x="1189608" y="2454741"/>
            <a:ext cx="11002392" cy="2295222"/>
          </a:xfrm>
          <a:prstGeom prst="rect">
            <a:avLst/>
          </a:prstGeom>
        </p:spPr>
      </p:pic>
      <p:graphicFrame>
        <p:nvGraphicFramePr>
          <p:cNvPr id="8" name="CuadroTexto 5">
            <a:extLst>
              <a:ext uri="{FF2B5EF4-FFF2-40B4-BE49-F238E27FC236}">
                <a16:creationId xmlns:a16="http://schemas.microsoft.com/office/drawing/2014/main" id="{BCB23ED2-E812-8584-14ED-DDEEFD8FAD6C}"/>
              </a:ext>
            </a:extLst>
          </p:cNvPr>
          <p:cNvGraphicFramePr/>
          <p:nvPr/>
        </p:nvGraphicFramePr>
        <p:xfrm>
          <a:off x="1049867" y="219598"/>
          <a:ext cx="10687021" cy="2062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a:extLst>
              <a:ext uri="{FF2B5EF4-FFF2-40B4-BE49-F238E27FC236}">
                <a16:creationId xmlns:a16="http://schemas.microsoft.com/office/drawing/2014/main" id="{9F583DF2-1622-C259-B8C5-7D00F21BF00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345194" y="52495"/>
            <a:ext cx="1846806" cy="6408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229C0-FAC6-FB76-DA5D-D8DAFA9CF149}"/>
              </a:ext>
            </a:extLst>
          </p:cNvPr>
          <p:cNvSpPr/>
          <p:nvPr/>
        </p:nvSpPr>
        <p:spPr>
          <a:xfrm>
            <a:off x="7352779" y="5899759"/>
            <a:ext cx="4839222" cy="8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 name="Content Placeholder 4">
            <a:extLst>
              <a:ext uri="{FF2B5EF4-FFF2-40B4-BE49-F238E27FC236}">
                <a16:creationId xmlns:a16="http://schemas.microsoft.com/office/drawing/2014/main" id="{8E64CA71-88B0-9F4B-852F-975D8438BD1D}"/>
              </a:ext>
            </a:extLst>
          </p:cNvPr>
          <p:cNvSpPr txBox="1">
            <a:spLocks/>
          </p:cNvSpPr>
          <p:nvPr/>
        </p:nvSpPr>
        <p:spPr>
          <a:xfrm>
            <a:off x="1034572" y="351232"/>
            <a:ext cx="10515600" cy="3857625"/>
          </a:xfrm>
          <a:prstGeom prst="rect">
            <a:avLst/>
          </a:prstGeom>
        </p:spPr>
        <p:txBody>
          <a:bodyPr>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gn="just"/>
            <a:r>
              <a:rPr lang="es-ES" sz="2000" b="1"/>
              <a:t>Plazos. </a:t>
            </a:r>
            <a:r>
              <a:rPr lang="es-ES" sz="2000"/>
              <a:t>La asignación acordada para cada componente de enfermedad puede utilizarse durante el período de utilización de la asignación correspondiente. No se sumará al nuevo monto de asignación ningún fondo restante de una asignación previa para el VIH, la tuberculosis o la malaria que no se haya utilizado al inicio del período de utilización de la asignación indicado.</a:t>
            </a:r>
          </a:p>
          <a:p>
            <a:pPr marL="0" indent="0" algn="just">
              <a:buFont typeface="Arial" pitchFamily="34" charset="0"/>
              <a:buNone/>
            </a:pPr>
            <a:endParaRPr lang="es-ES" sz="2000"/>
          </a:p>
          <a:p>
            <a:pPr algn="just"/>
            <a:r>
              <a:rPr lang="es-ES" sz="2000"/>
              <a:t> </a:t>
            </a:r>
            <a:r>
              <a:rPr lang="es-ES" sz="2000" b="1"/>
              <a:t>Distribución de programas</a:t>
            </a:r>
            <a:r>
              <a:rPr lang="es-ES" sz="2000"/>
              <a:t>. El Fondo Mundial ha propuesto una distribución indicativa de los fondos de la asignación entre los componentes de enfermedad elegibles. </a:t>
            </a:r>
            <a:r>
              <a:rPr lang="es-ES" sz="2000" u="sng"/>
              <a:t>Sin embargo, el Mecanismo de Coordinación de País (MCP) es responsable de evaluar y proponer el mejor uso de los fondos posible entre estos componentes y el fortalecimiento de los sistemas de salud. </a:t>
            </a:r>
          </a:p>
          <a:p>
            <a:pPr algn="just"/>
            <a:r>
              <a:rPr lang="es-ES" sz="2000"/>
              <a:t>Los solicitantes pueden aceptar la distribución del Fondo Mundial o proponer una distribución revisada a partir de un análisis basado en la evidencia de las deficiencias programáticas y del sistema, y teniendo en cuenta el financiamiento necesario para mantener los programas esenciales. El Fondo Mundial revisará y valorará la justificación de cualquier cambio en la distribución de programas. </a:t>
            </a:r>
            <a:endParaRPr lang="es-ES" sz="2000" dirty="0"/>
          </a:p>
        </p:txBody>
      </p:sp>
      <p:pic>
        <p:nvPicPr>
          <p:cNvPr id="5" name="Imagen 4">
            <a:extLst>
              <a:ext uri="{FF2B5EF4-FFF2-40B4-BE49-F238E27FC236}">
                <a16:creationId xmlns:a16="http://schemas.microsoft.com/office/drawing/2014/main" id="{E8DE56F8-F6C5-7B1C-ACC2-CC4C8E0F79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176518" y="6123208"/>
            <a:ext cx="1846806" cy="640847"/>
          </a:xfrm>
          <a:prstGeom prst="rect">
            <a:avLst/>
          </a:prstGeom>
        </p:spPr>
      </p:pic>
    </p:spTree>
    <p:extLst>
      <p:ext uri="{BB962C8B-B14F-4D97-AF65-F5344CB8AC3E}">
        <p14:creationId xmlns:p14="http://schemas.microsoft.com/office/powerpoint/2010/main" val="29710819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59F782E-F1DD-41F0-F814-A89B6D38EE10}"/>
              </a:ext>
            </a:extLst>
          </p:cNvPr>
          <p:cNvSpPr/>
          <p:nvPr/>
        </p:nvSpPr>
        <p:spPr>
          <a:xfrm>
            <a:off x="7528142" y="5947746"/>
            <a:ext cx="4572000" cy="81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Content Placeholder 4">
            <a:extLst>
              <a:ext uri="{FF2B5EF4-FFF2-40B4-BE49-F238E27FC236}">
                <a16:creationId xmlns:a16="http://schemas.microsoft.com/office/drawing/2014/main" id="{46CF03D7-54D4-D575-8AE1-6297B5E3484F}"/>
              </a:ext>
            </a:extLst>
          </p:cNvPr>
          <p:cNvSpPr txBox="1">
            <a:spLocks/>
          </p:cNvSpPr>
          <p:nvPr/>
        </p:nvSpPr>
        <p:spPr>
          <a:xfrm>
            <a:off x="1161919" y="770201"/>
            <a:ext cx="10515600" cy="3829049"/>
          </a:xfrm>
          <a:prstGeom prst="rect">
            <a:avLst/>
          </a:prstGeom>
        </p:spPr>
        <p:txBody>
          <a:bodyPr>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gn="just"/>
            <a:r>
              <a:rPr lang="es-ES" sz="2400" b="1"/>
              <a:t>Inversiones en Sistemas para la Salud Resilientes y Sostenibles (SSRS) </a:t>
            </a:r>
            <a:r>
              <a:rPr lang="es-ES" sz="2400"/>
              <a:t>dentro de la distribución de programas. Invertir en SSRS, incluidos los sistemas comunitarios, acelera los avances, el Fondo Mundial recomienda que los países mantengan el nivel de inversión en SSRS cuando corresponda y que lo aumenten si es posible.</a:t>
            </a:r>
          </a:p>
          <a:p>
            <a:pPr algn="just"/>
            <a:r>
              <a:rPr lang="es-ES" sz="2400"/>
              <a:t> Con el fin de identificar mejor las sinergias de las inversiones en dichos sistemas entre las enfermedades elegibles, como </a:t>
            </a:r>
            <a:r>
              <a:rPr lang="es-ES" sz="2400" b="1" u="sng"/>
              <a:t>nuevo requisito </a:t>
            </a:r>
            <a:r>
              <a:rPr lang="es-ES" sz="2400"/>
              <a:t>del período de asignación 2023-2025, los solicitantes deben indicar el monto de la asignación de cada componente de enfermedad que pretenden invertir en SSRS. </a:t>
            </a:r>
          </a:p>
          <a:p>
            <a:pPr algn="just"/>
            <a:r>
              <a:rPr lang="es-ES" sz="2400"/>
              <a:t>Proporcionar esta información no se considera un cambio en la distribución de programas.</a:t>
            </a:r>
            <a:endParaRPr lang="en-US" sz="2400" dirty="0"/>
          </a:p>
        </p:txBody>
      </p:sp>
      <p:pic>
        <p:nvPicPr>
          <p:cNvPr id="2" name="Imagen 1">
            <a:extLst>
              <a:ext uri="{FF2B5EF4-FFF2-40B4-BE49-F238E27FC236}">
                <a16:creationId xmlns:a16="http://schemas.microsoft.com/office/drawing/2014/main" id="{050E9E39-608F-37E2-5E6F-C1BC904D55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45194" y="6087799"/>
            <a:ext cx="1846806" cy="640847"/>
          </a:xfrm>
          <a:prstGeom prst="rect">
            <a:avLst/>
          </a:prstGeom>
        </p:spPr>
      </p:pic>
    </p:spTree>
    <p:extLst>
      <p:ext uri="{BB962C8B-B14F-4D97-AF65-F5344CB8AC3E}">
        <p14:creationId xmlns:p14="http://schemas.microsoft.com/office/powerpoint/2010/main" val="35819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4FFD1B-DCE3-3BC7-4023-78DDD1C206A0}"/>
              </a:ext>
            </a:extLst>
          </p:cNvPr>
          <p:cNvSpPr/>
          <p:nvPr/>
        </p:nvSpPr>
        <p:spPr>
          <a:xfrm>
            <a:off x="7302674" y="5849655"/>
            <a:ext cx="4889326" cy="10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B507B622-515A-67A7-24EB-83D175AB242F}"/>
              </a:ext>
            </a:extLst>
          </p:cNvPr>
          <p:cNvPicPr>
            <a:picLocks noChangeAspect="1"/>
          </p:cNvPicPr>
          <p:nvPr/>
        </p:nvPicPr>
        <p:blipFill rotWithShape="1">
          <a:blip r:embed="rId3"/>
          <a:srcRect r="5346"/>
          <a:stretch/>
        </p:blipFill>
        <p:spPr>
          <a:xfrm>
            <a:off x="1264566" y="184302"/>
            <a:ext cx="10497373" cy="5439884"/>
          </a:xfrm>
          <a:prstGeom prst="rect">
            <a:avLst/>
          </a:prstGeom>
        </p:spPr>
      </p:pic>
      <p:pic>
        <p:nvPicPr>
          <p:cNvPr id="5" name="Imagen 4">
            <a:extLst>
              <a:ext uri="{FF2B5EF4-FFF2-40B4-BE49-F238E27FC236}">
                <a16:creationId xmlns:a16="http://schemas.microsoft.com/office/drawing/2014/main" id="{8FC2E406-77A1-B356-5C46-186D7310B7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30894" y="6033403"/>
            <a:ext cx="1846806" cy="640847"/>
          </a:xfrm>
          <a:prstGeom prst="rect">
            <a:avLst/>
          </a:prstGeom>
        </p:spPr>
      </p:pic>
    </p:spTree>
    <p:extLst>
      <p:ext uri="{BB962C8B-B14F-4D97-AF65-F5344CB8AC3E}">
        <p14:creationId xmlns:p14="http://schemas.microsoft.com/office/powerpoint/2010/main" val="425689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EB5A24D907742A151664C26FA8A08" ma:contentTypeVersion="2" ma:contentTypeDescription="Create a new document." ma:contentTypeScope="" ma:versionID="11ea86511db53f61ef8c81fb810976bd">
  <xsd:schema xmlns:xsd="http://www.w3.org/2001/XMLSchema" xmlns:xs="http://www.w3.org/2001/XMLSchema" xmlns:p="http://schemas.microsoft.com/office/2006/metadata/properties" xmlns:ns3="62f26841-f5f5-4e74-87d7-d8bb5904fa89" targetNamespace="http://schemas.microsoft.com/office/2006/metadata/properties" ma:root="true" ma:fieldsID="81993c1a451202967eec454cc7974acf" ns3:_="">
    <xsd:import namespace="62f26841-f5f5-4e74-87d7-d8bb5904fa8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26841-f5f5-4e74-87d7-d8bb5904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5197F-36E3-4B3B-B2A4-8E02C911382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2f26841-f5f5-4e74-87d7-d8bb5904fa89"/>
    <ds:schemaRef ds:uri="http://www.w3.org/XML/1998/namespace"/>
  </ds:schemaRefs>
</ds:datastoreItem>
</file>

<file path=customXml/itemProps2.xml><?xml version="1.0" encoding="utf-8"?>
<ds:datastoreItem xmlns:ds="http://schemas.openxmlformats.org/officeDocument/2006/customXml" ds:itemID="{8F21BB2D-48EA-464C-9A15-F210CB51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26841-f5f5-4e74-87d7-d8bb5904f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E4554-2326-493F-AF83-98CEFD675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6178</TotalTime>
  <Words>379</Words>
  <Application>Microsoft Office PowerPoint</Application>
  <PresentationFormat>Panorámica</PresentationFormat>
  <Paragraphs>26</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Veneer</vt:lpstr>
      <vt:lpstr>Calibri Light</vt:lpstr>
      <vt:lpstr>Arial Regular</vt:lpstr>
      <vt:lpstr>Arial</vt:lpstr>
      <vt:lpstr>Calibri</vt:lpstr>
      <vt:lpstr>Tema de Office</vt:lpstr>
      <vt:lpstr>Office Theme</vt:lpstr>
      <vt:lpstr>Presentación de PowerPoint</vt:lpstr>
      <vt:lpstr>Presentación de PowerPoint</vt:lpstr>
      <vt:lpstr>Presentación de PowerPoint</vt:lpstr>
      <vt:lpstr>Presentación de PowerPoint</vt:lpstr>
      <vt:lpstr>Asunto: Carta de asignación 2023-2025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Valle</dc:creator>
  <cp:lastModifiedBy>Administración y Comunicaciones MCP</cp:lastModifiedBy>
  <cp:revision>52</cp:revision>
  <dcterms:created xsi:type="dcterms:W3CDTF">2021-04-08T22:19:23Z</dcterms:created>
  <dcterms:modified xsi:type="dcterms:W3CDTF">2023-06-21T12:48:38Z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0x0101004C8EB5A24D907742A151664C26FA8A08</vt:lpwstr>
  </property>
</Properties>
</file>