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19"/>
  </p:notesMasterIdLst>
  <p:sldIdLst>
    <p:sldId id="256" r:id="rId6"/>
    <p:sldId id="290" r:id="rId7"/>
    <p:sldId id="646" r:id="rId8"/>
    <p:sldId id="291" r:id="rId9"/>
    <p:sldId id="629" r:id="rId10"/>
    <p:sldId id="631" r:id="rId11"/>
    <p:sldId id="632" r:id="rId12"/>
    <p:sldId id="634" r:id="rId13"/>
    <p:sldId id="635" r:id="rId14"/>
    <p:sldId id="637" r:id="rId15"/>
    <p:sldId id="641" r:id="rId16"/>
    <p:sldId id="643" r:id="rId17"/>
    <p:sldId id="645" r:id="rId18"/>
  </p:sldIdLst>
  <p:sldSz cx="12192000" cy="6858000"/>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ockwell Condensed" panose="02060603050405020104" pitchFamily="18" charset="0"/>
      <p:regular r:id="rId27"/>
      <p:bold r:id="rId2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D0697-6F78-AE47-EE53-0053393C63CF}" name="Monitoreo MCP" initials="MM" userId="S::monitoreomcp@sisca.int::c4bf1f7c-d2ce-4d6f-bdc2-b46b024a9e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ue Manuel Portillo Romero" initials="JMPR" lastIdx="1" clrIdx="0">
    <p:extLst>
      <p:ext uri="{19B8F6BF-5375-455C-9EA6-DF929625EA0E}">
        <p15:presenceInfo xmlns:p15="http://schemas.microsoft.com/office/powerpoint/2012/main" userId="S-1-5-21-3945798848-2646023305-2936327937-1881" providerId="AD"/>
      </p:ext>
    </p:extLst>
  </p:cmAuthor>
  <p:cmAuthor id="2" name="Gomez, MaiaSofia" initials="GM" lastIdx="1" clrIdx="1">
    <p:extLst>
      <p:ext uri="{19B8F6BF-5375-455C-9EA6-DF929625EA0E}">
        <p15:presenceInfo xmlns:p15="http://schemas.microsoft.com/office/powerpoint/2012/main" userId="S::maiasofia.gomez@plan-international.org::d357d59c-0cf2-467c-9a8d-84757340e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7284E-FE22-4A03-97FE-345A3EDC78DD}" v="3" dt="2023-06-21T12:52:09.93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29" autoAdjust="0"/>
  </p:normalViewPr>
  <p:slideViewPr>
    <p:cSldViewPr snapToGrid="0">
      <p:cViewPr varScale="1">
        <p:scale>
          <a:sx n="74" d="100"/>
          <a:sy n="74" d="100"/>
        </p:scale>
        <p:origin x="10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istración y Comunicaciones MCP" userId="6e1c2796-b399-4b97-baca-0d887e5a0dc8" providerId="ADAL" clId="{E537284E-FE22-4A03-97FE-345A3EDC78DD}"/>
    <pc:docChg chg="custSel addSld delSld modSld">
      <pc:chgData name="Administración y Comunicaciones MCP" userId="6e1c2796-b399-4b97-baca-0d887e5a0dc8" providerId="ADAL" clId="{E537284E-FE22-4A03-97FE-345A3EDC78DD}" dt="2023-06-21T12:52:12.831" v="21" actId="20577"/>
      <pc:docMkLst>
        <pc:docMk/>
      </pc:docMkLst>
      <pc:sldChg chg="modTransition">
        <pc:chgData name="Administración y Comunicaciones MCP" userId="6e1c2796-b399-4b97-baca-0d887e5a0dc8" providerId="ADAL" clId="{E537284E-FE22-4A03-97FE-345A3EDC78DD}" dt="2023-06-21T12:50:34.122" v="0"/>
        <pc:sldMkLst>
          <pc:docMk/>
          <pc:sldMk cId="4257782906" sldId="290"/>
        </pc:sldMkLst>
      </pc:sldChg>
      <pc:sldChg chg="modSp del mod">
        <pc:chgData name="Administración y Comunicaciones MCP" userId="6e1c2796-b399-4b97-baca-0d887e5a0dc8" providerId="ADAL" clId="{E537284E-FE22-4A03-97FE-345A3EDC78DD}" dt="2023-06-21T12:52:02.095" v="19" actId="2696"/>
        <pc:sldMkLst>
          <pc:docMk/>
          <pc:sldMk cId="3109923294" sldId="628"/>
        </pc:sldMkLst>
        <pc:spChg chg="mod">
          <ac:chgData name="Administración y Comunicaciones MCP" userId="6e1c2796-b399-4b97-baca-0d887e5a0dc8" providerId="ADAL" clId="{E537284E-FE22-4A03-97FE-345A3EDC78DD}" dt="2023-06-21T12:50:47.651" v="1" actId="1076"/>
          <ac:spMkLst>
            <pc:docMk/>
            <pc:sldMk cId="3109923294" sldId="628"/>
            <ac:spMk id="4" creationId="{7BEBA68A-CC78-46BE-90A7-7D6157C3C475}"/>
          </ac:spMkLst>
        </pc:spChg>
      </pc:sldChg>
      <pc:sldChg chg="addSp delSp modSp add mod modAnim">
        <pc:chgData name="Administración y Comunicaciones MCP" userId="6e1c2796-b399-4b97-baca-0d887e5a0dc8" providerId="ADAL" clId="{E537284E-FE22-4A03-97FE-345A3EDC78DD}" dt="2023-06-21T12:52:12.831" v="21" actId="20577"/>
        <pc:sldMkLst>
          <pc:docMk/>
          <pc:sldMk cId="2588849367" sldId="646"/>
        </pc:sldMkLst>
        <pc:spChg chg="add mod">
          <ac:chgData name="Administración y Comunicaciones MCP" userId="6e1c2796-b399-4b97-baca-0d887e5a0dc8" providerId="ADAL" clId="{E537284E-FE22-4A03-97FE-345A3EDC78DD}" dt="2023-06-21T12:51:29.570" v="8" actId="1076"/>
          <ac:spMkLst>
            <pc:docMk/>
            <pc:sldMk cId="2588849367" sldId="646"/>
            <ac:spMk id="2" creationId="{051835DD-9426-F9D9-DB37-E36EEEB69F84}"/>
          </ac:spMkLst>
        </pc:spChg>
        <pc:spChg chg="del">
          <ac:chgData name="Administración y Comunicaciones MCP" userId="6e1c2796-b399-4b97-baca-0d887e5a0dc8" providerId="ADAL" clId="{E537284E-FE22-4A03-97FE-345A3EDC78DD}" dt="2023-06-21T12:51:08.007" v="4" actId="478"/>
          <ac:spMkLst>
            <pc:docMk/>
            <pc:sldMk cId="2588849367" sldId="646"/>
            <ac:spMk id="5" creationId="{B64A1DD0-B4C6-4DED-86F9-5988A8E08045}"/>
          </ac:spMkLst>
        </pc:spChg>
        <pc:spChg chg="mod">
          <ac:chgData name="Administración y Comunicaciones MCP" userId="6e1c2796-b399-4b97-baca-0d887e5a0dc8" providerId="ADAL" clId="{E537284E-FE22-4A03-97FE-345A3EDC78DD}" dt="2023-06-21T12:52:12.831" v="21" actId="20577"/>
          <ac:spMkLst>
            <pc:docMk/>
            <pc:sldMk cId="2588849367" sldId="646"/>
            <ac:spMk id="26" creationId="{173FA4CE-E4C3-4F61-89BF-C4BAEE02C02E}"/>
          </ac:spMkLst>
        </pc:spChg>
        <pc:spChg chg="del">
          <ac:chgData name="Administración y Comunicaciones MCP" userId="6e1c2796-b399-4b97-baca-0d887e5a0dc8" providerId="ADAL" clId="{E537284E-FE22-4A03-97FE-345A3EDC78DD}" dt="2023-06-21T12:51:02.466" v="3" actId="478"/>
          <ac:spMkLst>
            <pc:docMk/>
            <pc:sldMk cId="2588849367" sldId="646"/>
            <ac:spMk id="30" creationId="{F8DAF7B6-BDE1-47E6-9124-C45D05BC92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F29A-01E3-4782-B7F1-375381450D51}" type="datetimeFigureOut">
              <a:rPr lang="es-SV" smtClean="0"/>
              <a:t>21/6/2023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3DEF-2DAC-44B9-91DF-4AC5421414D9}" type="slidenum">
              <a:rPr lang="es-SV" smtClean="0"/>
              <a:t>‹Nº›</a:t>
            </a:fld>
            <a:endParaRPr lang="es-SV"/>
          </a:p>
        </p:txBody>
      </p:sp>
    </p:spTree>
    <p:extLst>
      <p:ext uri="{BB962C8B-B14F-4D97-AF65-F5344CB8AC3E}">
        <p14:creationId xmlns:p14="http://schemas.microsoft.com/office/powerpoint/2010/main" val="3737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Corregir la ciudad San Salvador.</a:t>
            </a:r>
          </a:p>
        </p:txBody>
      </p:sp>
      <p:sp>
        <p:nvSpPr>
          <p:cNvPr id="4" name="Marcador de número de diapositiva 3"/>
          <p:cNvSpPr>
            <a:spLocks noGrp="1"/>
          </p:cNvSpPr>
          <p:nvPr>
            <p:ph type="sldNum" sz="quarter" idx="5"/>
          </p:nvPr>
        </p:nvSpPr>
        <p:spPr/>
        <p:txBody>
          <a:bodyPr/>
          <a:lstStyle/>
          <a:p>
            <a:fld id="{61AE3DEF-2DAC-44B9-91DF-4AC5421414D9}" type="slidenum">
              <a:rPr lang="es-SV" smtClean="0"/>
              <a:t>1</a:t>
            </a:fld>
            <a:endParaRPr lang="es-SV"/>
          </a:p>
        </p:txBody>
      </p:sp>
    </p:spTree>
    <p:extLst>
      <p:ext uri="{BB962C8B-B14F-4D97-AF65-F5344CB8AC3E}">
        <p14:creationId xmlns:p14="http://schemas.microsoft.com/office/powerpoint/2010/main" val="271744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10</a:t>
            </a:fld>
            <a:endParaRPr lang="es-SV"/>
          </a:p>
        </p:txBody>
      </p:sp>
    </p:spTree>
    <p:extLst>
      <p:ext uri="{BB962C8B-B14F-4D97-AF65-F5344CB8AC3E}">
        <p14:creationId xmlns:p14="http://schemas.microsoft.com/office/powerpoint/2010/main" val="31460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a:p>
            <a:r>
              <a:rPr lang="es-MX" dirty="0"/>
              <a:t>Recientemente, un país que recibe financiamiento del Fondo Mundial desarrolló un proceso de Diálogo de País que demuestra lo que significa tener un Diálogo de País eficiente, efectivo y equitativo en el contexto de ese país. </a:t>
            </a:r>
          </a:p>
          <a:p>
            <a:r>
              <a:rPr lang="es-MX" dirty="0"/>
              <a:t>El país desarrolló dos conjuntos de debates paralelos e interconectados para la creación de la Solicitud de Financiamiento. </a:t>
            </a:r>
          </a:p>
          <a:p>
            <a:r>
              <a:rPr lang="es-MX" dirty="0"/>
              <a:t>El primero se centró en el contenido técnico de la Solicitud de Financiamiento e incluyó a miembros del MCP, profesionales del sistema sanitario y de la preparación ante una pandemia, y socios técnicos. La segunda se centró en la consulta a la comunidad sobre los programas necesarios para luchar más eficazmente contra las enfermedades. </a:t>
            </a:r>
          </a:p>
          <a:p>
            <a:endParaRPr lang="es-SV" dirty="0"/>
          </a:p>
          <a:p>
            <a:r>
              <a:rPr lang="es-MX" dirty="0"/>
              <a:t>Un diálogo nacional eficiente y eficaz debe estar bien organizado y financiado, y contar con la participación de las personas adecuadas. Esto significa invitar a participar a los grupos identificados mediante los análisis epidemiológicos diferenciados, de equidad sanitaria y de carencias en SSRS. </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11</a:t>
            </a:fld>
            <a:endParaRPr lang="es-SV"/>
          </a:p>
        </p:txBody>
      </p:sp>
    </p:spTree>
    <p:extLst>
      <p:ext uri="{BB962C8B-B14F-4D97-AF65-F5344CB8AC3E}">
        <p14:creationId xmlns:p14="http://schemas.microsoft.com/office/powerpoint/2010/main" val="223093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 planificar cómo involucrar a los distintos grupos, los MCP deben tener en cuenta que algunos participantes pueden enfrentarse a barreras significativas que dificulten o pongan en peligro su participación en el Diálogo de País. Antes de iniciar el Diálogo de País, es importante utilizar los análisis mencionados anteriormente para entender quién se enfrenta a estas barreras. Se debe consultar a estos grupos y tener en cuenta sus aportaciones. </a:t>
            </a:r>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4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0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2</a:t>
            </a:fld>
            <a:endParaRPr lang="es-SV"/>
          </a:p>
        </p:txBody>
      </p:sp>
    </p:spTree>
    <p:extLst>
      <p:ext uri="{BB962C8B-B14F-4D97-AF65-F5344CB8AC3E}">
        <p14:creationId xmlns:p14="http://schemas.microsoft.com/office/powerpoint/2010/main" val="415541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3</a:t>
            </a:fld>
            <a:endParaRPr lang="es-SV"/>
          </a:p>
        </p:txBody>
      </p:sp>
    </p:spTree>
    <p:extLst>
      <p:ext uri="{BB962C8B-B14F-4D97-AF65-F5344CB8AC3E}">
        <p14:creationId xmlns:p14="http://schemas.microsoft.com/office/powerpoint/2010/main" val="376920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hay de nuevo?</a:t>
            </a:r>
          </a:p>
          <a:p>
            <a:r>
              <a:rPr lang="es-MX" dirty="0"/>
              <a:t>¿Qué puede aprovecharse para apoyar debates más informados y estratégicos sobre la concesión de subvenciones?</a:t>
            </a:r>
          </a:p>
          <a:p>
            <a:endParaRPr lang="es-MX" dirty="0"/>
          </a:p>
          <a:p>
            <a:r>
              <a:rPr lang="es-MX" dirty="0"/>
              <a:t>más informadas y estratégicas?</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4</a:t>
            </a:fld>
            <a:endParaRPr lang="es-SV"/>
          </a:p>
        </p:txBody>
      </p:sp>
    </p:spTree>
    <p:extLst>
      <p:ext uri="{BB962C8B-B14F-4D97-AF65-F5344CB8AC3E}">
        <p14:creationId xmlns:p14="http://schemas.microsoft.com/office/powerpoint/2010/main" val="231195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5</a:t>
            </a:fld>
            <a:endParaRPr lang="es-SV"/>
          </a:p>
        </p:txBody>
      </p:sp>
    </p:spTree>
    <p:extLst>
      <p:ext uri="{BB962C8B-B14F-4D97-AF65-F5344CB8AC3E}">
        <p14:creationId xmlns:p14="http://schemas.microsoft.com/office/powerpoint/2010/main" val="152080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6</a:t>
            </a:fld>
            <a:endParaRPr lang="es-SV"/>
          </a:p>
        </p:txBody>
      </p:sp>
    </p:spTree>
    <p:extLst>
      <p:ext uri="{BB962C8B-B14F-4D97-AF65-F5344CB8AC3E}">
        <p14:creationId xmlns:p14="http://schemas.microsoft.com/office/powerpoint/2010/main" val="23294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7</a:t>
            </a:fld>
            <a:endParaRPr lang="es-SV"/>
          </a:p>
        </p:txBody>
      </p:sp>
    </p:spTree>
    <p:extLst>
      <p:ext uri="{BB962C8B-B14F-4D97-AF65-F5344CB8AC3E}">
        <p14:creationId xmlns:p14="http://schemas.microsoft.com/office/powerpoint/2010/main" val="352255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8</a:t>
            </a:fld>
            <a:endParaRPr lang="es-SV"/>
          </a:p>
        </p:txBody>
      </p:sp>
    </p:spTree>
    <p:extLst>
      <p:ext uri="{BB962C8B-B14F-4D97-AF65-F5344CB8AC3E}">
        <p14:creationId xmlns:p14="http://schemas.microsoft.com/office/powerpoint/2010/main" val="20304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9</a:t>
            </a:fld>
            <a:endParaRPr lang="es-SV"/>
          </a:p>
        </p:txBody>
      </p:sp>
    </p:spTree>
    <p:extLst>
      <p:ext uri="{BB962C8B-B14F-4D97-AF65-F5344CB8AC3E}">
        <p14:creationId xmlns:p14="http://schemas.microsoft.com/office/powerpoint/2010/main" val="260354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3249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41856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650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476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768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6346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3490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443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0085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35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8204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390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333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2489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919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20724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5128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1372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411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27374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21/06/2023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0573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1DE22-1541-4C7B-BECC-0DD170A72E84}" type="datetimeFigureOut">
              <a:rPr lang="es-MX" smtClean="0"/>
              <a:t>21/06/2023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80995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382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F749842A-9730-4347-8EE0-C35ADA8815F6}"/>
              </a:ext>
            </a:extLst>
          </p:cNvPr>
          <p:cNvSpPr txBox="1">
            <a:spLocks noChangeArrowheads="1"/>
          </p:cNvSpPr>
          <p:nvPr/>
        </p:nvSpPr>
        <p:spPr bwMode="auto">
          <a:xfrm>
            <a:off x="2682039" y="2381017"/>
            <a:ext cx="7054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COORDINACION</a:t>
            </a:r>
          </a:p>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 PREVENCION 2023</a:t>
            </a:r>
          </a:p>
        </p:txBody>
      </p:sp>
      <p:pic>
        <p:nvPicPr>
          <p:cNvPr id="4" name="Imagen 3">
            <a:extLst>
              <a:ext uri="{FF2B5EF4-FFF2-40B4-BE49-F238E27FC236}">
                <a16:creationId xmlns:a16="http://schemas.microsoft.com/office/drawing/2014/main" id="{D0427E1B-54F0-9524-5C7B-12BA35B5E4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09036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39668" y="755626"/>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a:t>
            </a:r>
            <a:r>
              <a:rPr lang="es-MX" sz="3200" dirty="0">
                <a:solidFill>
                  <a:schemeClr val="tx2">
                    <a:lumMod val="60000"/>
                    <a:lumOff val="40000"/>
                  </a:schemeClr>
                </a:solidFill>
                <a:latin typeface="Arial Black" panose="020B0A04020102020204" pitchFamily="34" charset="0"/>
              </a:rPr>
              <a:t>Estratégicamente</a:t>
            </a:r>
            <a:r>
              <a:rPr lang="es-MX" sz="3200" dirty="0">
                <a:solidFill>
                  <a:prstClr val="black"/>
                </a:solidFill>
                <a:latin typeface="Arial Black" panose="020B0A04020102020204" pitchFamily="34" charset="0"/>
              </a:rPr>
              <a:t>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535327" y="2321575"/>
            <a:ext cx="9645817" cy="3354765"/>
          </a:xfrm>
          <a:prstGeom prst="rect">
            <a:avLst/>
          </a:prstGeom>
          <a:noFill/>
        </p:spPr>
        <p:txBody>
          <a:bodyPr wrap="square" rtlCol="0">
            <a:spAutoFit/>
          </a:bodyPr>
          <a:lstStyle/>
          <a:p>
            <a:pPr algn="just" defTabSz="609630"/>
            <a:r>
              <a:rPr lang="es-MX" sz="2400" b="1" dirty="0">
                <a:solidFill>
                  <a:prstClr val="black"/>
                </a:solidFill>
                <a:latin typeface="Calibri"/>
              </a:rPr>
              <a:t>¿Quién debe participar en el diálogo nacional? </a:t>
            </a:r>
          </a:p>
          <a:p>
            <a:pPr algn="just" defTabSz="609630"/>
            <a:endParaRPr lang="es-MX" sz="2400" b="1" dirty="0">
              <a:solidFill>
                <a:prstClr val="black"/>
              </a:solidFill>
              <a:latin typeface="Calibri"/>
            </a:endParaRPr>
          </a:p>
          <a:p>
            <a:pPr algn="just" defTabSz="609630"/>
            <a:r>
              <a:rPr lang="es-MX" sz="2400" dirty="0">
                <a:solidFill>
                  <a:prstClr val="black"/>
                </a:solidFill>
                <a:latin typeface="Calibri"/>
              </a:rPr>
              <a:t>No todas las partes interesadas mencionadas son pertinentes para el diálogo nacional en todos los países, y es probable que haya otras partes interesadas que no figuran en la lista y que podrían ser relevantes para el contexto específico de su país. Existen varios análisis que pueden ayudar en la selección de las partes interesadas pertinentes para su Diálogo de país, con el apoyo de los socios técnicos. </a:t>
            </a: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75E493E8-B48B-98D0-D69F-B9F2AB1FC3D9}"/>
              </a:ext>
            </a:extLst>
          </p:cNvPr>
          <p:cNvSpPr/>
          <p:nvPr/>
        </p:nvSpPr>
        <p:spPr>
          <a:xfrm>
            <a:off x="7553195" y="5824603"/>
            <a:ext cx="4638805" cy="10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46DE7A19-C04C-E52B-4987-33769057EE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72597" y="5824603"/>
            <a:ext cx="2128519" cy="738602"/>
          </a:xfrm>
          <a:prstGeom prst="rect">
            <a:avLst/>
          </a:prstGeom>
        </p:spPr>
      </p:pic>
    </p:spTree>
    <p:extLst>
      <p:ext uri="{BB962C8B-B14F-4D97-AF65-F5344CB8AC3E}">
        <p14:creationId xmlns:p14="http://schemas.microsoft.com/office/powerpoint/2010/main" val="296544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994948" y="2644170"/>
            <a:ext cx="10637134" cy="1569660"/>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puede el Diálogo de País ser eficiente, eficaz y equitativo? </a:t>
            </a:r>
          </a:p>
          <a:p>
            <a:pPr algn="ctr" defTabSz="609630"/>
            <a:endParaRPr lang="es-SV" sz="3200" dirty="0">
              <a:solidFill>
                <a:prstClr val="black"/>
              </a:solidFill>
              <a:latin typeface="Arial Black" panose="020B0A04020102020204" pitchFamily="34" charset="0"/>
            </a:endParaRPr>
          </a:p>
        </p:txBody>
      </p:sp>
      <p:sp>
        <p:nvSpPr>
          <p:cNvPr id="2" name="Rectángulo 1">
            <a:extLst>
              <a:ext uri="{FF2B5EF4-FFF2-40B4-BE49-F238E27FC236}">
                <a16:creationId xmlns:a16="http://schemas.microsoft.com/office/drawing/2014/main" id="{6A07898E-5C6C-F092-7473-522E3635EE2B}"/>
              </a:ext>
            </a:extLst>
          </p:cNvPr>
          <p:cNvSpPr/>
          <p:nvPr/>
        </p:nvSpPr>
        <p:spPr>
          <a:xfrm>
            <a:off x="7315200" y="5699342"/>
            <a:ext cx="4876800" cy="115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29D24E0C-6B41-25E8-56D2-2B4EE5E046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76445" y="5909370"/>
            <a:ext cx="2128519" cy="738602"/>
          </a:xfrm>
          <a:prstGeom prst="rect">
            <a:avLst/>
          </a:prstGeom>
        </p:spPr>
      </p:pic>
    </p:spTree>
    <p:extLst>
      <p:ext uri="{BB962C8B-B14F-4D97-AF65-F5344CB8AC3E}">
        <p14:creationId xmlns:p14="http://schemas.microsoft.com/office/powerpoint/2010/main" val="399931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80038" y="874887"/>
            <a:ext cx="10637134" cy="10772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Cómo hacer que el diálogo de país sea equitativo </a:t>
            </a:r>
            <a:endParaRPr kumimoji="0" lang="es-SV"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CuadroTexto 6">
            <a:extLst>
              <a:ext uri="{FF2B5EF4-FFF2-40B4-BE49-F238E27FC236}">
                <a16:creationId xmlns:a16="http://schemas.microsoft.com/office/drawing/2014/main" id="{2954AB09-367A-4B1B-9E4B-3485382A3FA4}"/>
              </a:ext>
            </a:extLst>
          </p:cNvPr>
          <p:cNvSpPr txBox="1"/>
          <p:nvPr/>
        </p:nvSpPr>
        <p:spPr>
          <a:xfrm>
            <a:off x="1427652" y="2253495"/>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Accesibilidad</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427652" y="3175215"/>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Representación empoderada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40CA333A-CE61-0CA5-8B61-9CB956EFCDA3}"/>
              </a:ext>
            </a:extLst>
          </p:cNvPr>
          <p:cNvSpPr txBox="1"/>
          <p:nvPr/>
        </p:nvSpPr>
        <p:spPr>
          <a:xfrm>
            <a:off x="1427652" y="3979326"/>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Desarrollo de capacidades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F50F45D9-1F08-CCEE-109E-BC469336FB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6676" y="6040424"/>
            <a:ext cx="2128519" cy="738602"/>
          </a:xfrm>
          <a:prstGeom prst="rect">
            <a:avLst/>
          </a:prstGeom>
        </p:spPr>
      </p:pic>
    </p:spTree>
    <p:extLst>
      <p:ext uri="{BB962C8B-B14F-4D97-AF65-F5344CB8AC3E}">
        <p14:creationId xmlns:p14="http://schemas.microsoft.com/office/powerpoint/2010/main" val="539274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Imagen 9">
            <a:extLst>
              <a:ext uri="{FF2B5EF4-FFF2-40B4-BE49-F238E27FC236}">
                <a16:creationId xmlns:a16="http://schemas.microsoft.com/office/drawing/2014/main" id="{2A490AA4-3528-B465-B712-ECF5553AAA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71697" y="0"/>
            <a:ext cx="4848605" cy="6858000"/>
          </a:xfrm>
          <a:prstGeom prst="rect">
            <a:avLst/>
          </a:prstGeom>
        </p:spPr>
      </p:pic>
      <p:sp>
        <p:nvSpPr>
          <p:cNvPr id="2" name="CuadroTexto 1">
            <a:extLst>
              <a:ext uri="{FF2B5EF4-FFF2-40B4-BE49-F238E27FC236}">
                <a16:creationId xmlns:a16="http://schemas.microsoft.com/office/drawing/2014/main" id="{8EF99EFA-4995-41E0-ACB6-4E6B70836E7B}"/>
              </a:ext>
            </a:extLst>
          </p:cNvPr>
          <p:cNvSpPr txBox="1"/>
          <p:nvPr/>
        </p:nvSpPr>
        <p:spPr>
          <a:xfrm>
            <a:off x="1288114" y="5954792"/>
            <a:ext cx="9254359" cy="923330"/>
          </a:xfrm>
          <a:prstGeom prst="rect">
            <a:avLst/>
          </a:prstGeom>
          <a:noFill/>
        </p:spPr>
        <p:txBody>
          <a:bodyPr wrap="square" rtlCol="0">
            <a:spAutoFit/>
          </a:bodyPr>
          <a:lstStyle/>
          <a:p>
            <a:pPr algn="ctr"/>
            <a:r>
              <a:rPr lang="es-SV" sz="5400" i="1" dirty="0"/>
              <a:t>GRACIAS</a:t>
            </a:r>
          </a:p>
        </p:txBody>
      </p:sp>
    </p:spTree>
    <p:extLst>
      <p:ext uri="{BB962C8B-B14F-4D97-AF65-F5344CB8AC3E}">
        <p14:creationId xmlns:p14="http://schemas.microsoft.com/office/powerpoint/2010/main" val="101580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ighlight Device">
            <a:extLst>
              <a:ext uri="{FF2B5EF4-FFF2-40B4-BE49-F238E27FC236}">
                <a16:creationId xmlns:a16="http://schemas.microsoft.com/office/drawing/2014/main" id="{F8DAF7B6-BDE1-47E6-9124-C45D05BC9262}"/>
              </a:ext>
            </a:extLst>
          </p:cNvPr>
          <p:cNvSpPr>
            <a:spLocks/>
          </p:cNvSpPr>
          <p:nvPr/>
        </p:nvSpPr>
        <p:spPr bwMode="auto">
          <a:xfrm>
            <a:off x="1162738" y="1374330"/>
            <a:ext cx="6267521" cy="1282262"/>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5" name="CuadroTexto 4">
            <a:extLst>
              <a:ext uri="{FF2B5EF4-FFF2-40B4-BE49-F238E27FC236}">
                <a16:creationId xmlns:a16="http://schemas.microsoft.com/office/drawing/2014/main" id="{B64A1DD0-B4C6-4DED-86F9-5988A8E08045}"/>
              </a:ext>
            </a:extLst>
          </p:cNvPr>
          <p:cNvSpPr txBox="1"/>
          <p:nvPr/>
        </p:nvSpPr>
        <p:spPr>
          <a:xfrm>
            <a:off x="1334259" y="1621416"/>
            <a:ext cx="9926640" cy="3477875"/>
          </a:xfrm>
          <a:prstGeom prst="rect">
            <a:avLst/>
          </a:prstGeom>
          <a:noFill/>
        </p:spPr>
        <p:txBody>
          <a:bodyPr wrap="square">
            <a:spAutoFit/>
          </a:bodyPr>
          <a:lstStyle/>
          <a:p>
            <a:pPr algn="just" defTabSz="609630"/>
            <a:endParaRPr lang="es-SV" sz="2400" dirty="0">
              <a:solidFill>
                <a:prstClr val="black"/>
              </a:solidFill>
              <a:latin typeface="Arial" panose="020B0604020202020204" pitchFamily="34" charset="0"/>
              <a:cs typeface="Arial" panose="020B0604020202020204" pitchFamily="34" charset="0"/>
            </a:endParaRPr>
          </a:p>
          <a:p>
            <a:pPr algn="just" defTabSz="609630"/>
            <a:r>
              <a:rPr lang="es-MX" sz="3200" b="1" dirty="0">
                <a:solidFill>
                  <a:prstClr val="black"/>
                </a:solidFill>
                <a:latin typeface="Arial" panose="020B0604020202020204" pitchFamily="34" charset="0"/>
                <a:cs typeface="Arial" panose="020B0604020202020204" pitchFamily="34" charset="0"/>
              </a:rPr>
              <a:t>Objetivos del diálogo: </a:t>
            </a:r>
          </a:p>
          <a:p>
            <a:pPr algn="just" defTabSz="609630"/>
            <a:endParaRPr lang="es-SV" sz="2400" b="1" dirty="0">
              <a:solidFill>
                <a:prstClr val="black"/>
              </a:solidFill>
              <a:latin typeface="Arial" panose="020B0604020202020204" pitchFamily="34" charset="0"/>
              <a:cs typeface="Arial" panose="020B0604020202020204" pitchFamily="34" charset="0"/>
            </a:endParaRPr>
          </a:p>
          <a:p>
            <a:pPr marL="342900" indent="-342900" algn="just" defTabSz="609630">
              <a:buFont typeface="Arial" panose="020B0604020202020204" pitchFamily="34" charset="0"/>
              <a:buChar char="•"/>
            </a:pPr>
            <a:r>
              <a:rPr lang="es-MX" sz="2800" dirty="0">
                <a:solidFill>
                  <a:prstClr val="black"/>
                </a:solidFill>
                <a:latin typeface="Arial" panose="020B0604020202020204" pitchFamily="34" charset="0"/>
                <a:cs typeface="Arial" panose="020B0604020202020204" pitchFamily="34" charset="0"/>
              </a:rPr>
              <a:t>Comprender qué es el Diálogo Nacional, por qué es importante y cuándo tiene lugar.</a:t>
            </a:r>
          </a:p>
          <a:p>
            <a:pPr algn="just" defTabSz="609630"/>
            <a:endParaRPr lang="es-MX" sz="2800" dirty="0">
              <a:solidFill>
                <a:prstClr val="black"/>
              </a:solidFill>
              <a:latin typeface="Arial" panose="020B0604020202020204" pitchFamily="34" charset="0"/>
              <a:cs typeface="Arial" panose="020B0604020202020204" pitchFamily="34" charset="0"/>
            </a:endParaRPr>
          </a:p>
          <a:p>
            <a:pPr marL="342900" indent="-342900" algn="just" defTabSz="609630">
              <a:buFont typeface="Arial" panose="020B0604020202020204" pitchFamily="34" charset="0"/>
              <a:buChar char="•"/>
            </a:pPr>
            <a:r>
              <a:rPr lang="es-MX" sz="2800" dirty="0">
                <a:solidFill>
                  <a:prstClr val="black"/>
                </a:solidFill>
                <a:latin typeface="Arial" panose="020B0604020202020204" pitchFamily="34" charset="0"/>
                <a:cs typeface="Arial" panose="020B0604020202020204" pitchFamily="34" charset="0"/>
              </a:rPr>
              <a:t>Determinar quiénes pueden y deben participar y cómo hacerlo de manera eficiente, eficaz y equitativa.</a:t>
            </a:r>
            <a:endParaRPr lang="es-SV" sz="2800" dirty="0">
              <a:solidFill>
                <a:prstClr val="black"/>
              </a:solidFill>
              <a:latin typeface="Arial" panose="020B0604020202020204" pitchFamily="34" charset="0"/>
              <a:cs typeface="Arial" panose="020B0604020202020204" pitchFamily="34" charset="0"/>
            </a:endParaRPr>
          </a:p>
        </p:txBody>
      </p:sp>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2001268" y="705677"/>
            <a:ext cx="7356837" cy="632490"/>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799689" y="557393"/>
            <a:ext cx="7356837" cy="830997"/>
          </a:xfrm>
          <a:prstGeom prst="rect">
            <a:avLst/>
          </a:prstGeom>
          <a:noFill/>
        </p:spPr>
        <p:txBody>
          <a:bodyPr wrap="square" rtlCol="0">
            <a:spAutoFit/>
          </a:bodyPr>
          <a:lstStyle/>
          <a:p>
            <a:pPr marL="0" lvl="1" algn="ctr" defTabSz="609630"/>
            <a:r>
              <a:rPr lang="en-US" sz="4800" b="1" dirty="0" err="1">
                <a:solidFill>
                  <a:prstClr val="white"/>
                </a:solidFill>
                <a:latin typeface="Veneer" panose="02000806000000000000" pitchFamily="50" charset="0"/>
              </a:rPr>
              <a:t>Diálogos</a:t>
            </a:r>
            <a:r>
              <a:rPr lang="en-US" sz="4800" b="1" dirty="0">
                <a:solidFill>
                  <a:prstClr val="white"/>
                </a:solidFill>
                <a:latin typeface="Veneer" panose="02000806000000000000" pitchFamily="50" charset="0"/>
              </a:rPr>
              <a:t> de pais</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63481" y="58609"/>
            <a:ext cx="2128519" cy="738602"/>
          </a:xfrm>
          <a:prstGeom prst="rect">
            <a:avLst/>
          </a:prstGeom>
        </p:spPr>
      </p:pic>
    </p:spTree>
    <p:extLst>
      <p:ext uri="{BB962C8B-B14F-4D97-AF65-F5344CB8AC3E}">
        <p14:creationId xmlns:p14="http://schemas.microsoft.com/office/powerpoint/2010/main" val="425778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2001268" y="705677"/>
            <a:ext cx="7356837" cy="632490"/>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2001268" y="553703"/>
            <a:ext cx="7356837" cy="830997"/>
          </a:xfrm>
          <a:prstGeom prst="rect">
            <a:avLst/>
          </a:prstGeom>
          <a:noFill/>
        </p:spPr>
        <p:txBody>
          <a:bodyPr wrap="square" rtlCol="0">
            <a:spAutoFit/>
          </a:bodyPr>
          <a:lstStyle/>
          <a:p>
            <a:pPr marL="0" lvl="1" algn="ctr" defTabSz="609630"/>
            <a:r>
              <a:rPr lang="en-US" sz="4800" b="1" dirty="0" err="1">
                <a:solidFill>
                  <a:prstClr val="white"/>
                </a:solidFill>
                <a:latin typeface="Veneer" panose="02000806000000000000" pitchFamily="50" charset="0"/>
              </a:rPr>
              <a:t>Qué</a:t>
            </a:r>
            <a:r>
              <a:rPr lang="en-US" sz="4800" b="1" dirty="0">
                <a:solidFill>
                  <a:prstClr val="white"/>
                </a:solidFill>
                <a:latin typeface="Veneer" panose="02000806000000000000" pitchFamily="50" charset="0"/>
              </a:rPr>
              <a:t> es el </a:t>
            </a:r>
            <a:r>
              <a:rPr lang="en-US" sz="4800" b="1" dirty="0" err="1">
                <a:solidFill>
                  <a:prstClr val="white"/>
                </a:solidFill>
                <a:latin typeface="Veneer" panose="02000806000000000000" pitchFamily="50" charset="0"/>
              </a:rPr>
              <a:t>Diálogos</a:t>
            </a:r>
            <a:r>
              <a:rPr lang="en-US" sz="4800" b="1" dirty="0">
                <a:solidFill>
                  <a:prstClr val="white"/>
                </a:solidFill>
                <a:latin typeface="Veneer" panose="02000806000000000000" pitchFamily="50" charset="0"/>
              </a:rPr>
              <a:t> de </a:t>
            </a:r>
            <a:r>
              <a:rPr lang="en-US" sz="4800" b="1" dirty="0" err="1">
                <a:solidFill>
                  <a:prstClr val="white"/>
                </a:solidFill>
                <a:latin typeface="Veneer" panose="02000806000000000000" pitchFamily="50" charset="0"/>
              </a:rPr>
              <a:t>país</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63481" y="58609"/>
            <a:ext cx="2128519" cy="738602"/>
          </a:xfrm>
          <a:prstGeom prst="rect">
            <a:avLst/>
          </a:prstGeom>
        </p:spPr>
      </p:pic>
      <p:sp>
        <p:nvSpPr>
          <p:cNvPr id="2" name="CuadroTexto 1">
            <a:extLst>
              <a:ext uri="{FF2B5EF4-FFF2-40B4-BE49-F238E27FC236}">
                <a16:creationId xmlns:a16="http://schemas.microsoft.com/office/drawing/2014/main" id="{051835DD-9426-F9D9-DB37-E36EEEB69F84}"/>
              </a:ext>
            </a:extLst>
          </p:cNvPr>
          <p:cNvSpPr txBox="1"/>
          <p:nvPr/>
        </p:nvSpPr>
        <p:spPr>
          <a:xfrm>
            <a:off x="1588883" y="1490141"/>
            <a:ext cx="9691777" cy="5755615"/>
          </a:xfrm>
          <a:prstGeom prst="rect">
            <a:avLst/>
          </a:prstGeom>
          <a:noFill/>
        </p:spPr>
        <p:txBody>
          <a:bodyPr wrap="square" rtlCol="0">
            <a:spAutoFit/>
          </a:bodyPr>
          <a:lstStyle/>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un espacio crucial en la preparación y ejecución de las subvenciones del Fondo Mundial. </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la forma en que se reúnen todas las partes interesadas implicadas en la respuesta o afectadas por las tres enfermedades y los sistemas de salud.</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un proceso inclusivo, abierto y con múltiples partes interesadas, que incluye tanto a expertos como a personas con experiencia de vida en relación con el VIH y la tuberculosis. </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Está dirigido por el Mecanismo de Coordinación de País MCP-ES y es responsabilidad e iniciativa del país.</a:t>
            </a: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spTree>
    <p:extLst>
      <p:ext uri="{BB962C8B-B14F-4D97-AF65-F5344CB8AC3E}">
        <p14:creationId xmlns:p14="http://schemas.microsoft.com/office/powerpoint/2010/main" val="25888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891273" y="31817"/>
            <a:ext cx="8816398" cy="1489228"/>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4" name="Rectángulo 3"/>
          <p:cNvSpPr/>
          <p:nvPr/>
        </p:nvSpPr>
        <p:spPr>
          <a:xfrm>
            <a:off x="1237691" y="419237"/>
            <a:ext cx="8330553"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¿En qué se diferencia el Diálogo de País del Ciclo de Financiamiento 2023-2025?</a:t>
            </a:r>
            <a:endParaRPr lang="es-SV" sz="3200" dirty="0">
              <a:solidFill>
                <a:srgbClr val="FF0000"/>
              </a:solidFill>
              <a:latin typeface="Veneer" panose="02000806000000000000" pitchFamily="50" charset="0"/>
              <a:cs typeface="Calibri" panose="020F0502020204030204" pitchFamily="34" charset="0"/>
            </a:endParaRP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6158763" y="357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09630"/>
            <a:endParaRPr lang="es-SV">
              <a:solidFill>
                <a:prstClr val="black"/>
              </a:solidFill>
              <a:latin typeface="Calibri"/>
            </a:endParaRPr>
          </a:p>
        </p:txBody>
      </p:sp>
      <p:sp>
        <p:nvSpPr>
          <p:cNvPr id="2" name="CuadroTexto 1">
            <a:extLst>
              <a:ext uri="{FF2B5EF4-FFF2-40B4-BE49-F238E27FC236}">
                <a16:creationId xmlns:a16="http://schemas.microsoft.com/office/drawing/2014/main" id="{4F954D55-6D82-047A-4A92-AF3F25D3574D}"/>
              </a:ext>
            </a:extLst>
          </p:cNvPr>
          <p:cNvSpPr txBox="1"/>
          <p:nvPr/>
        </p:nvSpPr>
        <p:spPr>
          <a:xfrm>
            <a:off x="1237691" y="1503123"/>
            <a:ext cx="9842144" cy="5098960"/>
          </a:xfrm>
          <a:prstGeom prst="rect">
            <a:avLst/>
          </a:prstGeom>
          <a:noFill/>
        </p:spPr>
        <p:txBody>
          <a:bodyPr wrap="square" rtlCol="0">
            <a:spAutoFit/>
          </a:bodyPr>
          <a:lstStyle/>
          <a:p>
            <a:pPr algn="just" defTabSz="609630"/>
            <a:r>
              <a:rPr lang="es-MX" sz="2400" dirty="0">
                <a:solidFill>
                  <a:prstClr val="black"/>
                </a:solidFill>
                <a:latin typeface="Arial" panose="020B0604020202020204" pitchFamily="34" charset="0"/>
                <a:cs typeface="Arial" panose="020B0604020202020204" pitchFamily="34" charset="0"/>
              </a:rPr>
              <a:t>La asociación del Fondo Mundial ha desarrollado su nueva Estrategia 2023-2028, que describe la forma de trabajar juntos para alcanzar los objetivos mundiales de acabar con el sida, la tuberculosis y la malaria para 2030. </a:t>
            </a:r>
          </a:p>
          <a:p>
            <a:pPr marL="304815" indent="-304815" algn="just" defTabSz="609630">
              <a:buFont typeface="Arial" panose="020B0604020202020204" pitchFamily="34" charset="0"/>
              <a:buChar char="•"/>
            </a:pPr>
            <a:endParaRPr lang="es-MX" sz="2400" dirty="0">
              <a:solidFill>
                <a:prstClr val="black"/>
              </a:solidFill>
              <a:latin typeface="Arial" panose="020B0604020202020204" pitchFamily="34" charset="0"/>
              <a:cs typeface="Arial" panose="020B0604020202020204" pitchFamily="34" charset="0"/>
            </a:endParaRPr>
          </a:p>
          <a:p>
            <a:pPr algn="just" defTabSz="609630"/>
            <a:r>
              <a:rPr lang="es-MX" sz="2400" dirty="0">
                <a:solidFill>
                  <a:prstClr val="black"/>
                </a:solidFill>
                <a:latin typeface="Arial" panose="020B0604020202020204" pitchFamily="34" charset="0"/>
                <a:cs typeface="Arial" panose="020B0604020202020204" pitchFamily="34" charset="0"/>
              </a:rPr>
              <a:t>Para garantizar que los programas de los países estén en el buen camino para alcanzar sus objetivos nacionales y mundiales, es necesario prestar atención al Diálogo de País. </a:t>
            </a:r>
          </a:p>
          <a:p>
            <a:pPr algn="just" defTabSz="609630"/>
            <a:endParaRPr lang="es-MX" sz="2400" dirty="0">
              <a:solidFill>
                <a:prstClr val="black"/>
              </a:solidFill>
              <a:latin typeface="Arial" panose="020B0604020202020204" pitchFamily="34" charset="0"/>
              <a:cs typeface="Arial" panose="020B0604020202020204" pitchFamily="34" charset="0"/>
            </a:endParaRPr>
          </a:p>
          <a:p>
            <a:pPr algn="just" defTabSz="609630"/>
            <a:r>
              <a:rPr lang="es-MX" sz="2400" dirty="0">
                <a:solidFill>
                  <a:prstClr val="black"/>
                </a:solidFill>
                <a:latin typeface="Arial" panose="020B0604020202020204" pitchFamily="34" charset="0"/>
                <a:cs typeface="Arial" panose="020B0604020202020204" pitchFamily="34" charset="0"/>
              </a:rPr>
              <a:t>El Fondo Mundial sigue exigiendo un Diálogo de País transparente e inclusivo; sin embargo, a continuación se indican algunas de las formas en que han evolucionado las expectativas del Diálogo de País.</a:t>
            </a:r>
            <a:endParaRPr lang="es-SV"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sp>
        <p:nvSpPr>
          <p:cNvPr id="3" name="Rectángulo 2">
            <a:extLst>
              <a:ext uri="{FF2B5EF4-FFF2-40B4-BE49-F238E27FC236}">
                <a16:creationId xmlns:a16="http://schemas.microsoft.com/office/drawing/2014/main" id="{BC802524-57EC-9F8E-D249-8540D27B3922}"/>
              </a:ext>
            </a:extLst>
          </p:cNvPr>
          <p:cNvSpPr/>
          <p:nvPr/>
        </p:nvSpPr>
        <p:spPr>
          <a:xfrm>
            <a:off x="7490564" y="5999967"/>
            <a:ext cx="4701436" cy="84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Imagen 6">
            <a:extLst>
              <a:ext uri="{FF2B5EF4-FFF2-40B4-BE49-F238E27FC236}">
                <a16:creationId xmlns:a16="http://schemas.microsoft.com/office/drawing/2014/main" id="{B465CA75-5086-1D2F-C426-802F334B91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63481" y="58609"/>
            <a:ext cx="2128519" cy="738602"/>
          </a:xfrm>
          <a:prstGeom prst="rect">
            <a:avLst/>
          </a:prstGeom>
        </p:spPr>
      </p:pic>
    </p:spTree>
    <p:extLst>
      <p:ext uri="{BB962C8B-B14F-4D97-AF65-F5344CB8AC3E}">
        <p14:creationId xmlns:p14="http://schemas.microsoft.com/office/powerpoint/2010/main" val="38388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49867" y="219598"/>
            <a:ext cx="10687021" cy="2561180"/>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¿En qué se diferencia el Diálogo de País del Ciclo de Financiamiento 2023-2025?</a:t>
            </a:r>
          </a:p>
          <a:p>
            <a:pPr algn="ctr" defTabSz="609630"/>
            <a:endParaRPr lang="es-MX" sz="3200" dirty="0">
              <a:solidFill>
                <a:prstClr val="black"/>
              </a:solidFill>
              <a:latin typeface="Arial Black" panose="020B0A04020102020204" pitchFamily="34" charset="0"/>
            </a:endParaRPr>
          </a:p>
          <a:p>
            <a:pPr algn="ctr" defTabSz="609630"/>
            <a:endParaRPr lang="es-MX" sz="3200" dirty="0">
              <a:solidFill>
                <a:prstClr val="black"/>
              </a:solidFill>
              <a:latin typeface="Arial Black" panose="020B0A04020102020204" pitchFamily="34" charset="0"/>
            </a:endParaRP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203560" y="1500188"/>
            <a:ext cx="10579257" cy="7828618"/>
          </a:xfrm>
          <a:prstGeom prst="rect">
            <a:avLst/>
          </a:prstGeom>
          <a:noFill/>
        </p:spPr>
        <p:txBody>
          <a:bodyPr wrap="square" rtlCol="0">
            <a:spAutoFit/>
          </a:bodyPr>
          <a:lstStyle/>
          <a:p>
            <a:pPr marL="342900" indent="-342900" algn="just" defTabSz="609630">
              <a:buFont typeface="Arial" panose="020B0604020202020204" pitchFamily="34" charset="0"/>
              <a:buChar char="•"/>
            </a:pPr>
            <a:r>
              <a:rPr lang="es-MX" sz="2000" b="1" dirty="0">
                <a:solidFill>
                  <a:prstClr val="black"/>
                </a:solidFill>
                <a:latin typeface="Calibri"/>
              </a:rPr>
              <a:t>Necesidad de una mayor alineación en la priorización de las deficiencias programáticas</a:t>
            </a:r>
            <a:r>
              <a:rPr lang="es-MX" sz="2000" dirty="0">
                <a:solidFill>
                  <a:prstClr val="black"/>
                </a:solidFill>
                <a:latin typeface="Calibri"/>
              </a:rPr>
              <a:t>: </a:t>
            </a:r>
          </a:p>
          <a:p>
            <a:pPr algn="just" defTabSz="609630"/>
            <a:r>
              <a:rPr lang="es-MX" sz="2000" dirty="0">
                <a:solidFill>
                  <a:prstClr val="black"/>
                </a:solidFill>
                <a:latin typeface="Calibri"/>
              </a:rPr>
              <a:t>El debate sobre las carencias programáticas y el establecimiento de prioridades siempre ha sido una expectativa del Diálogo de País.</a:t>
            </a:r>
          </a:p>
          <a:p>
            <a:pPr algn="just" defTabSz="609630"/>
            <a:endParaRPr lang="es-MX" sz="2000" dirty="0">
              <a:solidFill>
                <a:prstClr val="black"/>
              </a:solidFill>
              <a:latin typeface="Calibri"/>
            </a:endParaRPr>
          </a:p>
          <a:p>
            <a:pPr algn="just" defTabSz="609630"/>
            <a:r>
              <a:rPr lang="es-MX" sz="2000" dirty="0">
                <a:solidFill>
                  <a:prstClr val="black"/>
                </a:solidFill>
                <a:latin typeface="Calibri"/>
              </a:rPr>
              <a:t>Las estrategias nacionales del sector  salud, los planes estratégicos nacionales y otros marcos estratégicos desarrollados a nivel nacional, también serán importantes a la hora de priorizar las inversiones. Asimismo, los solicitantes deberán tener muy en cuenta las distintas dimensiones de la rentabilidad a la hora de priorizar su solicitud.</a:t>
            </a:r>
          </a:p>
          <a:p>
            <a:pPr algn="just" defTabSz="609630"/>
            <a:endParaRPr lang="es-MX" sz="2000" dirty="0">
              <a:solidFill>
                <a:prstClr val="black"/>
              </a:solidFill>
              <a:latin typeface="Calibri"/>
            </a:endParaRPr>
          </a:p>
          <a:p>
            <a:pPr marL="342900" indent="-342900" algn="just" defTabSz="609630">
              <a:buFont typeface="Arial" panose="020B0604020202020204" pitchFamily="34" charset="0"/>
              <a:buChar char="•"/>
            </a:pPr>
            <a:r>
              <a:rPr lang="es-MX" sz="2000" b="1" dirty="0">
                <a:solidFill>
                  <a:prstClr val="black"/>
                </a:solidFill>
                <a:latin typeface="Calibri"/>
              </a:rPr>
              <a:t>Narrativa del diálogo con el país que se espera con cada solicitud de financiación</a:t>
            </a:r>
          </a:p>
          <a:p>
            <a:pPr algn="just" defTabSz="609630"/>
            <a:r>
              <a:rPr lang="es-MX" sz="2000" dirty="0">
                <a:solidFill>
                  <a:prstClr val="black"/>
                </a:solidFill>
                <a:latin typeface="Calibri"/>
              </a:rPr>
              <a:t>Este es el Requisito de Elegibilidad 1 del MCP-ES. Las expectativas relacionadas con la demostración del cumplimiento de los Requisitos de Elegibilidad del MCP-ES en la presentación de la Solicitud de Financiamiento no han cambiado.</a:t>
            </a:r>
          </a:p>
          <a:p>
            <a:pPr defTabSz="609630"/>
            <a:endParaRPr lang="es-MX" sz="1867" dirty="0">
              <a:solidFill>
                <a:prstClr val="black"/>
              </a:solidFill>
              <a:latin typeface="Calibri"/>
            </a:endParaRPr>
          </a:p>
          <a:p>
            <a:pPr defTabSz="609630"/>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defTabSz="609630"/>
            <a:endParaRPr lang="es-SV" sz="1867" dirty="0">
              <a:solidFill>
                <a:prstClr val="black"/>
              </a:solidFill>
              <a:latin typeface="Calibri"/>
            </a:endParaRPr>
          </a:p>
        </p:txBody>
      </p:sp>
      <p:sp>
        <p:nvSpPr>
          <p:cNvPr id="2" name="Rectángulo 1">
            <a:extLst>
              <a:ext uri="{FF2B5EF4-FFF2-40B4-BE49-F238E27FC236}">
                <a16:creationId xmlns:a16="http://schemas.microsoft.com/office/drawing/2014/main" id="{F10B254D-4C87-7163-987C-88623694531A}"/>
              </a:ext>
            </a:extLst>
          </p:cNvPr>
          <p:cNvSpPr/>
          <p:nvPr/>
        </p:nvSpPr>
        <p:spPr>
          <a:xfrm>
            <a:off x="7427934" y="5874707"/>
            <a:ext cx="4672208" cy="88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CB9F9E4C-35D2-2ACD-49C4-76EB2305DF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4038" y="5874707"/>
            <a:ext cx="2128519" cy="738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255454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Prioridades de la sociedad civil y las comunidades más afectadas por las tres enfermedades presentadas con cada Solicitud de Financiamiento</a:t>
            </a: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618808" y="2314162"/>
            <a:ext cx="9913064" cy="7171194"/>
          </a:xfrm>
          <a:prstGeom prst="rect">
            <a:avLst/>
          </a:prstGeom>
          <a:noFill/>
        </p:spPr>
        <p:txBody>
          <a:bodyPr wrap="square" rtlCol="0">
            <a:spAutoFit/>
          </a:bodyPr>
          <a:lstStyle/>
          <a:p>
            <a:pPr defTabSz="609630"/>
            <a:r>
              <a:rPr lang="es-MX" sz="2400" b="1" dirty="0">
                <a:solidFill>
                  <a:prstClr val="black"/>
                </a:solidFill>
                <a:latin typeface="Calibri"/>
              </a:rPr>
              <a:t>Hay tres razones principales por las que se solicita:</a:t>
            </a:r>
          </a:p>
          <a:p>
            <a:pPr marL="342900" indent="-342900" defTabSz="609630">
              <a:buFont typeface="Arial" panose="020B0604020202020204" pitchFamily="34" charset="0"/>
              <a:buChar char="•"/>
            </a:pPr>
            <a:endParaRPr lang="es-MX" sz="2400" b="1" dirty="0">
              <a:solidFill>
                <a:prstClr val="black"/>
              </a:solidFill>
              <a:latin typeface="Calibri"/>
            </a:endParaRPr>
          </a:p>
          <a:p>
            <a:pPr marL="342900" indent="-342900" defTabSz="609630">
              <a:buFont typeface="Arial" panose="020B0604020202020204" pitchFamily="34" charset="0"/>
              <a:buChar char="•"/>
            </a:pPr>
            <a:r>
              <a:rPr lang="es-MX" sz="2400" dirty="0">
                <a:solidFill>
                  <a:prstClr val="black"/>
                </a:solidFill>
                <a:latin typeface="Calibri"/>
              </a:rPr>
              <a:t>Acordar prioridades es un ejercicio importante y útil para la sociedad civil y los grupos comunitarios.</a:t>
            </a:r>
          </a:p>
          <a:p>
            <a:pPr marL="342900" indent="-342900" defTabSz="609630">
              <a:buFont typeface="Arial" panose="020B0604020202020204" pitchFamily="34" charset="0"/>
              <a:buChar char="•"/>
            </a:pPr>
            <a:r>
              <a:rPr lang="es-MX" sz="2400" dirty="0">
                <a:solidFill>
                  <a:prstClr val="black"/>
                </a:solidFill>
                <a:latin typeface="Calibri"/>
              </a:rPr>
              <a:t>El anexo será un aporte valioso para el MCP-ES al considerar la priorización general para la Solicitud de Financiamiento.</a:t>
            </a:r>
          </a:p>
          <a:p>
            <a:pPr marL="342900" indent="-342900" defTabSz="609630">
              <a:buFont typeface="Arial" panose="020B0604020202020204" pitchFamily="34" charset="0"/>
              <a:buChar char="•"/>
            </a:pPr>
            <a:r>
              <a:rPr lang="es-MX" sz="2400" dirty="0">
                <a:solidFill>
                  <a:prstClr val="black"/>
                </a:solidFill>
                <a:latin typeface="Calibri"/>
              </a:rPr>
              <a:t>El anexo permite al Fondo Mundial evaluar si las prioridades de la sociedad civil y de la comunidad se incluyen en la Solicitud de Financiamiento final y se reflejan en la concesión de subvenciones, así como si se aplican en las subvenciones finales.</a:t>
            </a: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E51229C0-FAC6-FB76-DA5D-D8DAFA9CF149}"/>
              </a:ext>
            </a:extLst>
          </p:cNvPr>
          <p:cNvSpPr/>
          <p:nvPr/>
        </p:nvSpPr>
        <p:spPr>
          <a:xfrm>
            <a:off x="7352779" y="5899759"/>
            <a:ext cx="4839222" cy="8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94CDCC5C-71F7-5EAE-F0A4-2F82E8FC26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33417" y="5899759"/>
            <a:ext cx="2128519" cy="738602"/>
          </a:xfrm>
          <a:prstGeom prst="rect">
            <a:avLst/>
          </a:prstGeom>
        </p:spPr>
      </p:pic>
    </p:spTree>
    <p:extLst>
      <p:ext uri="{BB962C8B-B14F-4D97-AF65-F5344CB8AC3E}">
        <p14:creationId xmlns:p14="http://schemas.microsoft.com/office/powerpoint/2010/main" val="29710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922382" y="58157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172530" y="1370941"/>
            <a:ext cx="7082122" cy="1938992"/>
          </a:xfrm>
          <a:prstGeom prst="rect">
            <a:avLst/>
          </a:prstGeom>
          <a:noFill/>
        </p:spPr>
        <p:txBody>
          <a:bodyPr wrap="square" rtlCol="0">
            <a:spAutoFit/>
          </a:bodyPr>
          <a:lstStyle/>
          <a:p>
            <a:pPr marL="342900" indent="-342900" defTabSz="609630">
              <a:buFont typeface="Wingdings" panose="05000000000000000000" pitchFamily="2" charset="2"/>
              <a:buChar char="§"/>
            </a:pPr>
            <a:r>
              <a:rPr lang="es-MX" sz="2400" b="1" dirty="0">
                <a:solidFill>
                  <a:prstClr val="black"/>
                </a:solidFill>
                <a:latin typeface="Calibri"/>
              </a:rPr>
              <a:t>Organizaciones de la sociedad civil y comunitarias</a:t>
            </a:r>
          </a:p>
          <a:p>
            <a:pPr defTabSz="609630"/>
            <a:r>
              <a:rPr lang="es-MX" sz="2400" b="1" dirty="0">
                <a:solidFill>
                  <a:prstClr val="black"/>
                </a:solidFill>
                <a:latin typeface="Calibri"/>
              </a:rPr>
              <a:t> </a:t>
            </a:r>
          </a:p>
          <a:p>
            <a:pPr marL="342900" indent="-342900" defTabSz="609630">
              <a:buFont typeface="Wingdings" panose="05000000000000000000" pitchFamily="2" charset="2"/>
              <a:buChar char="§"/>
            </a:pPr>
            <a:r>
              <a:rPr lang="es-MX" sz="2400" b="1" dirty="0">
                <a:solidFill>
                  <a:prstClr val="black"/>
                </a:solidFill>
                <a:latin typeface="Calibri"/>
              </a:rPr>
              <a:t>Grupos de mujeres</a:t>
            </a:r>
          </a:p>
          <a:p>
            <a:pPr defTabSz="609630"/>
            <a:endParaRPr lang="es-MX" sz="2400" b="1" dirty="0">
              <a:solidFill>
                <a:prstClr val="black"/>
              </a:solidFill>
              <a:latin typeface="Calibri"/>
            </a:endParaRPr>
          </a:p>
          <a:p>
            <a:pPr defTabSz="609630"/>
            <a:endParaRPr lang="es-SV" sz="2400" dirty="0">
              <a:solidFill>
                <a:prstClr val="black"/>
              </a:solidFill>
              <a:latin typeface="Calibri"/>
            </a:endParaRPr>
          </a:p>
        </p:txBody>
      </p:sp>
      <p:sp>
        <p:nvSpPr>
          <p:cNvPr id="2" name="CuadroTexto 1">
            <a:extLst>
              <a:ext uri="{FF2B5EF4-FFF2-40B4-BE49-F238E27FC236}">
                <a16:creationId xmlns:a16="http://schemas.microsoft.com/office/drawing/2014/main" id="{70C87A29-309C-5F4D-0985-E564828DCE90}"/>
              </a:ext>
            </a:extLst>
          </p:cNvPr>
          <p:cNvSpPr txBox="1"/>
          <p:nvPr/>
        </p:nvSpPr>
        <p:spPr>
          <a:xfrm>
            <a:off x="1172530" y="2777647"/>
            <a:ext cx="7720949" cy="3785652"/>
          </a:xfrm>
          <a:prstGeom prst="rect">
            <a:avLst/>
          </a:prstGeom>
          <a:noFill/>
        </p:spPr>
        <p:txBody>
          <a:bodyPr wrap="square" rtlCol="0">
            <a:spAutoFit/>
          </a:bodyPr>
          <a:lstStyle/>
          <a:p>
            <a:pPr marL="342900" indent="-342900" defTabSz="609630">
              <a:buFont typeface="Wingdings" panose="05000000000000000000" pitchFamily="2" charset="2"/>
              <a:buChar char="§"/>
            </a:pPr>
            <a:r>
              <a:rPr lang="es-MX" sz="2400" b="1" dirty="0">
                <a:solidFill>
                  <a:prstClr val="black"/>
                </a:solidFill>
                <a:latin typeface="Calibri"/>
              </a:rPr>
              <a:t>Personas que viven con el VIH</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Personas afectadas  de tuberculosis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Trabajadores sexuales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Mujeres embarazadas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Adolescentes y mujeres jóvenes</a:t>
            </a:r>
          </a:p>
          <a:p>
            <a:pPr defTabSz="609630"/>
            <a:endParaRPr lang="es-SV" sz="2400" dirty="0">
              <a:solidFill>
                <a:prstClr val="black"/>
              </a:solidFill>
              <a:latin typeface="Calibri"/>
            </a:endParaRPr>
          </a:p>
        </p:txBody>
      </p:sp>
      <p:sp>
        <p:nvSpPr>
          <p:cNvPr id="3" name="Rectángulo 2">
            <a:extLst>
              <a:ext uri="{FF2B5EF4-FFF2-40B4-BE49-F238E27FC236}">
                <a16:creationId xmlns:a16="http://schemas.microsoft.com/office/drawing/2014/main" id="{859F782E-F1DD-41F0-F814-A89B6D38EE10}"/>
              </a:ext>
            </a:extLst>
          </p:cNvPr>
          <p:cNvSpPr/>
          <p:nvPr/>
        </p:nvSpPr>
        <p:spPr>
          <a:xfrm>
            <a:off x="7528142" y="5947746"/>
            <a:ext cx="4572000" cy="81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5" name="Imagen 4">
            <a:extLst>
              <a:ext uri="{FF2B5EF4-FFF2-40B4-BE49-F238E27FC236}">
                <a16:creationId xmlns:a16="http://schemas.microsoft.com/office/drawing/2014/main" id="{5C6B5468-95D3-ABAD-3FFE-1B6FBDF7DC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14142" y="5907121"/>
            <a:ext cx="2128519" cy="738602"/>
          </a:xfrm>
          <a:prstGeom prst="rect">
            <a:avLst/>
          </a:prstGeom>
        </p:spPr>
      </p:pic>
    </p:spTree>
    <p:extLst>
      <p:ext uri="{BB962C8B-B14F-4D97-AF65-F5344CB8AC3E}">
        <p14:creationId xmlns:p14="http://schemas.microsoft.com/office/powerpoint/2010/main" val="3581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2"/>
                                        </p:tgtEl>
                                        <p:attrNameLst>
                                          <p:attrName>style.color</p:attrName>
                                        </p:attrNameLst>
                                      </p:cBhvr>
                                      <p:by>
                                        <p:hsl h="0" s="-12549" l="-25098"/>
                                      </p:by>
                                    </p:animClr>
                                    <p:animClr clrSpc="hsl" dir="cw">
                                      <p:cBhvr>
                                        <p:cTn id="12" dur="500" fill="hold"/>
                                        <p:tgtEl>
                                          <p:spTgt spid="2"/>
                                        </p:tgtEl>
                                        <p:attrNameLst>
                                          <p:attrName>fillcolor</p:attrName>
                                        </p:attrNameLst>
                                      </p:cBhvr>
                                      <p:by>
                                        <p:hsl h="0" s="-12549" l="-25098"/>
                                      </p:by>
                                    </p:animClr>
                                    <p:animClr clrSpc="hsl" dir="cw">
                                      <p:cBhvr>
                                        <p:cTn id="13" dur="500" fill="hold"/>
                                        <p:tgtEl>
                                          <p:spTgt spid="2"/>
                                        </p:tgtEl>
                                        <p:attrNameLst>
                                          <p:attrName>stroke.color</p:attrName>
                                        </p:attrNameLst>
                                      </p:cBhvr>
                                      <p:by>
                                        <p:hsl h="0" s="-12549" l="-25098"/>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441249" y="804373"/>
            <a:ext cx="10637134" cy="5632311"/>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Sector académico </a:t>
            </a:r>
          </a:p>
          <a:p>
            <a:pPr defTabSz="609630"/>
            <a:r>
              <a:rPr lang="es-MX" sz="2000" dirty="0">
                <a:solidFill>
                  <a:prstClr val="black"/>
                </a:solidFill>
                <a:latin typeface="Calibri"/>
              </a:rPr>
              <a:t>•	Organismos de acreditación profesional</a:t>
            </a:r>
          </a:p>
          <a:p>
            <a:pPr defTabSz="609630"/>
            <a:r>
              <a:rPr lang="es-MX" sz="2000" dirty="0">
                <a:solidFill>
                  <a:prstClr val="black"/>
                </a:solidFill>
                <a:latin typeface="Calibri"/>
              </a:rPr>
              <a:t>•	Expertos en género</a:t>
            </a:r>
          </a:p>
          <a:p>
            <a:pPr defTabSz="609630"/>
            <a:r>
              <a:rPr lang="es-MX" sz="2000" dirty="0">
                <a:solidFill>
                  <a:prstClr val="black"/>
                </a:solidFill>
                <a:latin typeface="Calibri"/>
              </a:rPr>
              <a:t>•	Expertos en VIH y tuberculosis </a:t>
            </a:r>
          </a:p>
          <a:p>
            <a:pPr defTabSz="609630"/>
            <a:endParaRPr lang="es-MX" sz="2000" b="1" dirty="0">
              <a:solidFill>
                <a:prstClr val="black"/>
              </a:solidFill>
              <a:latin typeface="Calibri"/>
            </a:endParaRPr>
          </a:p>
          <a:p>
            <a:pPr defTabSz="609630"/>
            <a:r>
              <a:rPr lang="es-MX" sz="2000" b="1" dirty="0">
                <a:solidFill>
                  <a:schemeClr val="tx2">
                    <a:lumMod val="60000"/>
                    <a:lumOff val="40000"/>
                  </a:schemeClr>
                </a:solidFill>
                <a:latin typeface="Calibri"/>
              </a:rPr>
              <a:t>Gobiernos</a:t>
            </a:r>
            <a:r>
              <a:rPr lang="es-MX" sz="2000" dirty="0">
                <a:solidFill>
                  <a:prstClr val="black"/>
                </a:solidFill>
                <a:latin typeface="Calibri"/>
              </a:rPr>
              <a:t> </a:t>
            </a:r>
          </a:p>
          <a:p>
            <a:pPr defTabSz="609630"/>
            <a:r>
              <a:rPr lang="es-MX" sz="2000" dirty="0">
                <a:solidFill>
                  <a:prstClr val="black"/>
                </a:solidFill>
                <a:latin typeface="Calibri"/>
              </a:rPr>
              <a:t>•	Departamentos del Ministerio de Salud (atención primaria, recursos humanos para la salud, salud reproductiva, materna, neonatal, infantil y adolescente, emergencias, información sanitaria, planificación y laboratorios).</a:t>
            </a:r>
          </a:p>
          <a:p>
            <a:pPr defTabSz="609630"/>
            <a:r>
              <a:rPr lang="es-MX" sz="2000" dirty="0">
                <a:solidFill>
                  <a:prstClr val="black"/>
                </a:solidFill>
                <a:latin typeface="Calibri"/>
              </a:rPr>
              <a:t>•	Departamentos de finanzas y Centros Penales. </a:t>
            </a:r>
          </a:p>
          <a:p>
            <a:pPr defTabSz="609630"/>
            <a:endParaRPr lang="es-MX" sz="2000" dirty="0">
              <a:solidFill>
                <a:prstClr val="black"/>
              </a:solidFill>
              <a:latin typeface="Calibri"/>
            </a:endParaRPr>
          </a:p>
          <a:p>
            <a:pPr defTabSz="609630"/>
            <a:r>
              <a:rPr lang="es-MX" sz="2000" b="1" dirty="0">
                <a:solidFill>
                  <a:schemeClr val="accent1"/>
                </a:solidFill>
                <a:latin typeface="Calibri"/>
              </a:rPr>
              <a:t>Otros que el país estime conveniente</a:t>
            </a:r>
          </a:p>
          <a:p>
            <a:pPr defTabSz="609630"/>
            <a:endParaRPr lang="es-MX" sz="2000" dirty="0">
              <a:solidFill>
                <a:prstClr val="black"/>
              </a:solidFill>
              <a:latin typeface="Calibri"/>
            </a:endParaRPr>
          </a:p>
          <a:p>
            <a:pPr algn="just" defTabSz="609630"/>
            <a:r>
              <a:rPr lang="es-MX" sz="2000" b="1" dirty="0"/>
              <a:t>Nota: </a:t>
            </a:r>
            <a:r>
              <a:rPr lang="es-MX" sz="2000" dirty="0"/>
              <a:t>Se espera que los representantes de la sociedad civil en el MCP-ES organicen este debate de priorización. La Iniciativa Estratégica de Participación Comunitaria del Fondo Mundial, los asociados técnicos y el MCP-ES ofrecen apoyo para organizar estos debates. Se pueden presentar hasta 20 prioridades por solicitud de financiamiento.</a:t>
            </a:r>
            <a:endParaRPr lang="es-SV" sz="2000" dirty="0"/>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FE4FFD1B-DCE3-3BC7-4023-78DDD1C206A0}"/>
              </a:ext>
            </a:extLst>
          </p:cNvPr>
          <p:cNvSpPr/>
          <p:nvPr/>
        </p:nvSpPr>
        <p:spPr>
          <a:xfrm>
            <a:off x="7302674" y="5849655"/>
            <a:ext cx="4889326" cy="10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04D5B60B-ADFC-D0B2-2A73-35F1712410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49864" y="5908740"/>
            <a:ext cx="2128519" cy="738602"/>
          </a:xfrm>
          <a:prstGeom prst="rect">
            <a:avLst/>
          </a:prstGeom>
        </p:spPr>
      </p:pic>
    </p:spTree>
    <p:extLst>
      <p:ext uri="{BB962C8B-B14F-4D97-AF65-F5344CB8AC3E}">
        <p14:creationId xmlns:p14="http://schemas.microsoft.com/office/powerpoint/2010/main" val="425689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177447" y="1006091"/>
            <a:ext cx="4918553" cy="5324535"/>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El Fondo Mundial</a:t>
            </a:r>
          </a:p>
          <a:p>
            <a:pPr defTabSz="609630"/>
            <a:endParaRPr lang="es-MX" sz="2000" b="1" dirty="0">
              <a:solidFill>
                <a:schemeClr val="tx2">
                  <a:lumMod val="60000"/>
                  <a:lumOff val="40000"/>
                </a:schemeClr>
              </a:solidFill>
              <a:latin typeface="Calibri"/>
            </a:endParaRPr>
          </a:p>
          <a:p>
            <a:pPr defTabSz="609630"/>
            <a:r>
              <a:rPr lang="es-MX" sz="2000" dirty="0">
                <a:solidFill>
                  <a:prstClr val="black"/>
                </a:solidFill>
                <a:latin typeface="Calibri"/>
              </a:rPr>
              <a:t>•	Equipo del Gerente de Portafolio con sede en Ginebra </a:t>
            </a:r>
          </a:p>
          <a:p>
            <a:pPr defTabSz="609630"/>
            <a:endParaRPr lang="es-MX" sz="2000" dirty="0">
              <a:solidFill>
                <a:prstClr val="black"/>
              </a:solidFill>
              <a:latin typeface="Calibri"/>
            </a:endParaRPr>
          </a:p>
          <a:p>
            <a:pPr defTabSz="609630"/>
            <a:r>
              <a:rPr lang="es-MX" sz="2000" dirty="0">
                <a:solidFill>
                  <a:prstClr val="black"/>
                </a:solidFill>
                <a:latin typeface="Calibri"/>
              </a:rPr>
              <a:t>•	Expertos técnicos en las tres enfermedades y en los diferentes pilares del RSSH</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financiación sanitaria</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cadena de suministro y adquisiciones</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comunidad, derechos humanos y género</a:t>
            </a: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05F425D2-5181-01EF-6905-02C46845EDC4}"/>
              </a:ext>
            </a:extLst>
          </p:cNvPr>
          <p:cNvSpPr/>
          <p:nvPr/>
        </p:nvSpPr>
        <p:spPr>
          <a:xfrm>
            <a:off x="7452986" y="5686816"/>
            <a:ext cx="4739014" cy="117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 name="CuadroTexto 3">
            <a:extLst>
              <a:ext uri="{FF2B5EF4-FFF2-40B4-BE49-F238E27FC236}">
                <a16:creationId xmlns:a16="http://schemas.microsoft.com/office/drawing/2014/main" id="{3C50E1F3-0A78-D5B4-C06E-DB0EBB8E5F58}"/>
              </a:ext>
            </a:extLst>
          </p:cNvPr>
          <p:cNvSpPr txBox="1"/>
          <p:nvPr/>
        </p:nvSpPr>
        <p:spPr>
          <a:xfrm>
            <a:off x="6676373" y="2144602"/>
            <a:ext cx="5260931" cy="3477875"/>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Socios técnicos</a:t>
            </a:r>
          </a:p>
          <a:p>
            <a:pPr defTabSz="609630"/>
            <a:r>
              <a:rPr lang="es-MX" sz="2000" dirty="0">
                <a:solidFill>
                  <a:prstClr val="black"/>
                </a:solidFill>
                <a:latin typeface="Calibri"/>
              </a:rPr>
              <a:t>•	Organización Mundial de la Salud (OMS)</a:t>
            </a:r>
          </a:p>
          <a:p>
            <a:pPr defTabSz="609630"/>
            <a:r>
              <a:rPr lang="es-MX" sz="2000" dirty="0">
                <a:solidFill>
                  <a:prstClr val="black"/>
                </a:solidFill>
                <a:latin typeface="Calibri"/>
              </a:rPr>
              <a:t>•	ONUSIDA</a:t>
            </a:r>
          </a:p>
          <a:p>
            <a:pPr defTabSz="609630"/>
            <a:r>
              <a:rPr lang="es-MX" sz="2000" dirty="0">
                <a:solidFill>
                  <a:prstClr val="black"/>
                </a:solidFill>
                <a:latin typeface="Calibri"/>
              </a:rPr>
              <a:t>•	Stop TB Asociación</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ejecutores </a:t>
            </a:r>
          </a:p>
          <a:p>
            <a:pPr defTabSz="609630"/>
            <a:r>
              <a:rPr lang="es-MX" sz="2000" dirty="0">
                <a:solidFill>
                  <a:prstClr val="black"/>
                </a:solidFill>
                <a:latin typeface="Calibri"/>
              </a:rPr>
              <a:t>•	Receptor(es) principal(es), si se conoce(n)</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del sector privado </a:t>
            </a:r>
          </a:p>
          <a:p>
            <a:pPr defTabSz="609630"/>
            <a:r>
              <a:rPr lang="es-MX" sz="2000" dirty="0">
                <a:solidFill>
                  <a:prstClr val="black"/>
                </a:solidFill>
                <a:latin typeface="Calibri"/>
              </a:rPr>
              <a:t>•	Dependiendo del contexto del país</a:t>
            </a:r>
          </a:p>
          <a:p>
            <a:pPr defTabSz="609630"/>
            <a:endParaRPr lang="es-SV" sz="2000" dirty="0">
              <a:solidFill>
                <a:prstClr val="black"/>
              </a:solidFill>
              <a:latin typeface="Calibri"/>
            </a:endParaRPr>
          </a:p>
        </p:txBody>
      </p:sp>
      <p:pic>
        <p:nvPicPr>
          <p:cNvPr id="5" name="Imagen 4">
            <a:extLst>
              <a:ext uri="{FF2B5EF4-FFF2-40B4-BE49-F238E27FC236}">
                <a16:creationId xmlns:a16="http://schemas.microsoft.com/office/drawing/2014/main" id="{86365B3F-A85F-5B52-E0FF-7C7FC5F8DB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08785" y="5961325"/>
            <a:ext cx="2128519" cy="738602"/>
          </a:xfrm>
          <a:prstGeom prst="rect">
            <a:avLst/>
          </a:prstGeom>
        </p:spPr>
      </p:pic>
    </p:spTree>
    <p:extLst>
      <p:ext uri="{BB962C8B-B14F-4D97-AF65-F5344CB8AC3E}">
        <p14:creationId xmlns:p14="http://schemas.microsoft.com/office/powerpoint/2010/main" val="139657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EB5A24D907742A151664C26FA8A08" ma:contentTypeVersion="2" ma:contentTypeDescription="Create a new document." ma:contentTypeScope="" ma:versionID="11ea86511db53f61ef8c81fb810976bd">
  <xsd:schema xmlns:xsd="http://www.w3.org/2001/XMLSchema" xmlns:xs="http://www.w3.org/2001/XMLSchema" xmlns:p="http://schemas.microsoft.com/office/2006/metadata/properties" xmlns:ns3="62f26841-f5f5-4e74-87d7-d8bb5904fa89" targetNamespace="http://schemas.microsoft.com/office/2006/metadata/properties" ma:root="true" ma:fieldsID="81993c1a451202967eec454cc7974acf" ns3:_="">
    <xsd:import namespace="62f26841-f5f5-4e74-87d7-d8bb5904fa8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26841-f5f5-4e74-87d7-d8bb5904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1BB2D-48EA-464C-9A15-F210CB51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26841-f5f5-4e74-87d7-d8bb5904f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2E4554-2326-493F-AF83-98CEFD675EE7}">
  <ds:schemaRefs>
    <ds:schemaRef ds:uri="http://schemas.microsoft.com/sharepoint/v3/contenttype/forms"/>
  </ds:schemaRefs>
</ds:datastoreItem>
</file>

<file path=customXml/itemProps3.xml><?xml version="1.0" encoding="utf-8"?>
<ds:datastoreItem xmlns:ds="http://schemas.openxmlformats.org/officeDocument/2006/customXml" ds:itemID="{64C5197F-36E3-4B3B-B2A4-8E02C9113823}">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2f26841-f5f5-4e74-87d7-d8bb5904fa89"/>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6163</TotalTime>
  <Words>2015</Words>
  <Application>Microsoft Office PowerPoint</Application>
  <PresentationFormat>Panorámica</PresentationFormat>
  <Paragraphs>160</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Arial Regular</vt:lpstr>
      <vt:lpstr>Calibri Light</vt:lpstr>
      <vt:lpstr>Arial Black</vt:lpstr>
      <vt:lpstr>Arial</vt:lpstr>
      <vt:lpstr>Calibri</vt:lpstr>
      <vt:lpstr>Rockwell Condensed</vt:lpstr>
      <vt:lpstr>Wingdings</vt:lpstr>
      <vt:lpstr>Veneer</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Valle</dc:creator>
  <cp:lastModifiedBy>Administración y Comunicaciones MCP</cp:lastModifiedBy>
  <cp:revision>55</cp:revision>
  <dcterms:created xsi:type="dcterms:W3CDTF">2021-04-08T22:19:23Z</dcterms:created>
  <dcterms:modified xsi:type="dcterms:W3CDTF">2023-06-21T12:52:22Z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0x0101004C8EB5A24D907742A151664C26FA8A08</vt:lpwstr>
  </property>
</Properties>
</file>