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thachantr" panose="020B0604020202020204" charset="-34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Inter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DA7FDD46-65B1-490A-B8E3-66E48C66C4E8}"/>
    <pc:docChg chg="modSld">
      <pc:chgData name="Administración y Comunicaciones MCP" userId="6e1c2796-b399-4b97-baca-0d887e5a0dc8" providerId="ADAL" clId="{DA7FDD46-65B1-490A-B8E3-66E48C66C4E8}" dt="2023-07-12T16:56:21.718" v="0" actId="790"/>
      <pc:docMkLst>
        <pc:docMk/>
      </pc:docMkLst>
      <pc:sldChg chg="modSp mod">
        <pc:chgData name="Administración y Comunicaciones MCP" userId="6e1c2796-b399-4b97-baca-0d887e5a0dc8" providerId="ADAL" clId="{DA7FDD46-65B1-490A-B8E3-66E48C66C4E8}" dt="2023-07-12T16:56:21.718" v="0" actId="790"/>
        <pc:sldMkLst>
          <pc:docMk/>
          <pc:sldMk cId="0" sldId="260"/>
        </pc:sldMkLst>
        <pc:spChg chg="mod">
          <ac:chgData name="Administración y Comunicaciones MCP" userId="6e1c2796-b399-4b97-baca-0d887e5a0dc8" providerId="ADAL" clId="{DA7FDD46-65B1-490A-B8E3-66E48C66C4E8}" dt="2023-07-12T16:56:21.718" v="0" actId="790"/>
          <ac:spMkLst>
            <pc:docMk/>
            <pc:sldMk cId="0" sldId="260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9283"/>
            <a:ext cx="18288000" cy="6902692"/>
          </a:xfrm>
          <a:custGeom>
            <a:avLst/>
            <a:gdLst/>
            <a:ahLst/>
            <a:cxnLst/>
            <a:rect l="l" t="t" r="r" b="b"/>
            <a:pathLst>
              <a:path w="18288000" h="6902692">
                <a:moveTo>
                  <a:pt x="0" y="0"/>
                </a:moveTo>
                <a:lnTo>
                  <a:pt x="18288000" y="0"/>
                </a:lnTo>
                <a:lnTo>
                  <a:pt x="18288000" y="6902692"/>
                </a:lnTo>
                <a:lnTo>
                  <a:pt x="0" y="6902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901" b="-4190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065356" y="1529283"/>
            <a:ext cx="8316877" cy="7729017"/>
            <a:chOff x="0" y="0"/>
            <a:chExt cx="2190453" cy="2035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0453" cy="2035626"/>
            </a:xfrm>
            <a:custGeom>
              <a:avLst/>
              <a:gdLst/>
              <a:ahLst/>
              <a:cxnLst/>
              <a:rect l="l" t="t" r="r" b="b"/>
              <a:pathLst>
                <a:path w="2190453" h="2035626">
                  <a:moveTo>
                    <a:pt x="0" y="0"/>
                  </a:moveTo>
                  <a:lnTo>
                    <a:pt x="2190453" y="0"/>
                  </a:lnTo>
                  <a:lnTo>
                    <a:pt x="2190453" y="2035626"/>
                  </a:lnTo>
                  <a:lnTo>
                    <a:pt x="0" y="2035626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7084" y="-63644"/>
            <a:ext cx="3921509" cy="1343117"/>
          </a:xfrm>
          <a:custGeom>
            <a:avLst/>
            <a:gdLst/>
            <a:ahLst/>
            <a:cxnLst/>
            <a:rect l="l" t="t" r="r" b="b"/>
            <a:pathLst>
              <a:path w="3921509" h="1343117">
                <a:moveTo>
                  <a:pt x="0" y="0"/>
                </a:moveTo>
                <a:lnTo>
                  <a:pt x="3921510" y="0"/>
                </a:lnTo>
                <a:lnTo>
                  <a:pt x="3921510" y="1343117"/>
                </a:lnTo>
                <a:lnTo>
                  <a:pt x="0" y="1343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01155" y="2306268"/>
            <a:ext cx="8045278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-122">
                <a:solidFill>
                  <a:srgbClr val="FFFFFF"/>
                </a:solidFill>
                <a:latin typeface="Athachantr"/>
              </a:rPr>
              <a:t>Breve introdución a Requisito de Elegibilidad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76012" y="6419766"/>
            <a:ext cx="5695564" cy="117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"/>
              </a:rPr>
              <a:t>Presentado:</a:t>
            </a:r>
          </a:p>
          <a:p>
            <a:pPr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"/>
              </a:rPr>
              <a:t>Lcda. Marta Alicia de Magaña</a:t>
            </a:r>
          </a:p>
          <a:p>
            <a:pPr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"/>
              </a:rPr>
              <a:t>Directora Ejecutiva del MCP-ES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01155" y="7806500"/>
            <a:ext cx="569556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"/>
              </a:rPr>
              <a:t>Plenaria ME06-2023</a:t>
            </a:r>
          </a:p>
          <a:p>
            <a:pPr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"/>
              </a:rPr>
              <a:t>Jueves, 13 de julio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175" y="3859295"/>
            <a:ext cx="2135750" cy="6635724"/>
            <a:chOff x="0" y="0"/>
            <a:chExt cx="562502" cy="1747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2502" cy="1747680"/>
            </a:xfrm>
            <a:custGeom>
              <a:avLst/>
              <a:gdLst/>
              <a:ahLst/>
              <a:cxnLst/>
              <a:rect l="l" t="t" r="r" b="b"/>
              <a:pathLst>
                <a:path w="562502" h="1747680">
                  <a:moveTo>
                    <a:pt x="0" y="0"/>
                  </a:moveTo>
                  <a:lnTo>
                    <a:pt x="562502" y="0"/>
                  </a:lnTo>
                  <a:lnTo>
                    <a:pt x="562502" y="1747680"/>
                  </a:lnTo>
                  <a:lnTo>
                    <a:pt x="0" y="1747680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4313136"/>
            <a:ext cx="5134382" cy="5973864"/>
          </a:xfrm>
          <a:custGeom>
            <a:avLst/>
            <a:gdLst/>
            <a:ahLst/>
            <a:cxnLst/>
            <a:rect l="l" t="t" r="r" b="b"/>
            <a:pathLst>
              <a:path w="5134382" h="5973864">
                <a:moveTo>
                  <a:pt x="0" y="0"/>
                </a:moveTo>
                <a:lnTo>
                  <a:pt x="5134382" y="0"/>
                </a:lnTo>
                <a:lnTo>
                  <a:pt x="5134382" y="5973864"/>
                </a:lnTo>
                <a:lnTo>
                  <a:pt x="0" y="597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17" r="-3731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046245" y="9045100"/>
            <a:ext cx="788059" cy="788059"/>
          </a:xfrm>
          <a:custGeom>
            <a:avLst/>
            <a:gdLst/>
            <a:ahLst/>
            <a:cxnLst/>
            <a:rect l="l" t="t" r="r" b="b"/>
            <a:pathLst>
              <a:path w="788059" h="788059">
                <a:moveTo>
                  <a:pt x="0" y="0"/>
                </a:moveTo>
                <a:lnTo>
                  <a:pt x="788060" y="0"/>
                </a:lnTo>
                <a:lnTo>
                  <a:pt x="788060" y="788059"/>
                </a:lnTo>
                <a:lnTo>
                  <a:pt x="0" y="788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238" y="162626"/>
            <a:ext cx="3921509" cy="1343117"/>
          </a:xfrm>
          <a:custGeom>
            <a:avLst/>
            <a:gdLst/>
            <a:ahLst/>
            <a:cxnLst/>
            <a:rect l="l" t="t" r="r" b="b"/>
            <a:pathLst>
              <a:path w="3921509" h="1343117">
                <a:moveTo>
                  <a:pt x="0" y="0"/>
                </a:moveTo>
                <a:lnTo>
                  <a:pt x="3921510" y="0"/>
                </a:lnTo>
                <a:lnTo>
                  <a:pt x="3921510" y="1343117"/>
                </a:lnTo>
                <a:lnTo>
                  <a:pt x="0" y="1343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636544" y="6334665"/>
            <a:ext cx="2507456" cy="3104464"/>
            <a:chOff x="0" y="0"/>
            <a:chExt cx="660400" cy="8176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7637"/>
            </a:xfrm>
            <a:custGeom>
              <a:avLst/>
              <a:gdLst/>
              <a:ahLst/>
              <a:cxnLst/>
              <a:rect l="l" t="t" r="r" b="b"/>
              <a:pathLst>
                <a:path w="660400" h="817637">
                  <a:moveTo>
                    <a:pt x="220252" y="798568"/>
                  </a:moveTo>
                  <a:cubicBezTo>
                    <a:pt x="254109" y="810081"/>
                    <a:pt x="292600" y="817637"/>
                    <a:pt x="330378" y="817637"/>
                  </a:cubicBezTo>
                  <a:cubicBezTo>
                    <a:pt x="368157" y="817637"/>
                    <a:pt x="404509" y="811160"/>
                    <a:pt x="438009" y="799646"/>
                  </a:cubicBezTo>
                  <a:cubicBezTo>
                    <a:pt x="438723" y="799286"/>
                    <a:pt x="439435" y="799286"/>
                    <a:pt x="440148" y="798927"/>
                  </a:cubicBezTo>
                  <a:cubicBezTo>
                    <a:pt x="565955" y="752872"/>
                    <a:pt x="658618" y="631258"/>
                    <a:pt x="660400" y="48902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8664"/>
                  </a:lnTo>
                  <a:cubicBezTo>
                    <a:pt x="1782" y="631977"/>
                    <a:pt x="93019" y="753592"/>
                    <a:pt x="220252" y="798568"/>
                  </a:cubicBezTo>
                  <a:close/>
                </a:path>
              </a:pathLst>
            </a:custGeom>
            <a:solidFill>
              <a:srgbClr val="27293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Inter Bold"/>
                </a:rPr>
                <a:t>i. Nombren a uno o más Receptores Principales (RP) en el momento de presentar las solicitudes de financiamiento.5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20250" y="4048665"/>
            <a:ext cx="2526866" cy="5571439"/>
            <a:chOff x="0" y="0"/>
            <a:chExt cx="665512" cy="1467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1467375"/>
            </a:xfrm>
            <a:custGeom>
              <a:avLst/>
              <a:gdLst/>
              <a:ahLst/>
              <a:cxnLst/>
              <a:rect l="l" t="t" r="r" b="b"/>
              <a:pathLst>
                <a:path w="660400" h="1467375">
                  <a:moveTo>
                    <a:pt x="220252" y="1448306"/>
                  </a:moveTo>
                  <a:cubicBezTo>
                    <a:pt x="254109" y="1459820"/>
                    <a:pt x="292600" y="1467375"/>
                    <a:pt x="330378" y="1467375"/>
                  </a:cubicBezTo>
                  <a:cubicBezTo>
                    <a:pt x="368157" y="1467375"/>
                    <a:pt x="404509" y="1460898"/>
                    <a:pt x="438009" y="1449384"/>
                  </a:cubicBezTo>
                  <a:cubicBezTo>
                    <a:pt x="438723" y="1449025"/>
                    <a:pt x="439435" y="1449025"/>
                    <a:pt x="440148" y="1448665"/>
                  </a:cubicBezTo>
                  <a:cubicBezTo>
                    <a:pt x="565955" y="1402610"/>
                    <a:pt x="658618" y="1280996"/>
                    <a:pt x="660400" y="11243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23499"/>
                  </a:lnTo>
                  <a:cubicBezTo>
                    <a:pt x="1782" y="1281715"/>
                    <a:pt x="93019" y="1403330"/>
                    <a:pt x="220252" y="1448306"/>
                  </a:cubicBezTo>
                  <a:close/>
                </a:path>
              </a:pathLst>
            </a:custGeom>
            <a:solidFill>
              <a:srgbClr val="27293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112" y="245882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dirty="0"/>
            </a:p>
            <a:p>
              <a:pPr algn="ctr">
                <a:lnSpc>
                  <a:spcPts val="2799"/>
                </a:lnSpc>
              </a:pPr>
              <a:endParaRPr lang="es-SV" dirty="0"/>
            </a:p>
            <a:p>
              <a:pPr algn="ctr">
                <a:lnSpc>
                  <a:spcPts val="2799"/>
                </a:lnSpc>
              </a:pPr>
              <a:r>
                <a:rPr lang="es-SV" sz="1999" dirty="0" err="1">
                  <a:solidFill>
                    <a:srgbClr val="FFFFFF"/>
                  </a:solidFill>
                  <a:latin typeface="Inter Bold"/>
                </a:rPr>
                <a:t>ii</a:t>
              </a:r>
              <a:r>
                <a:rPr lang="es-SV" sz="1999" dirty="0">
                  <a:solidFill>
                    <a:srgbClr val="FFFFFF"/>
                  </a:solidFill>
                  <a:latin typeface="Inter Bold"/>
                </a:rPr>
                <a:t>. Documenten un proceso de nombramiento de todos los RP (nuevos o que continúen) transparente y basado en criterios objetivos claramente definidos.</a:t>
              </a:r>
            </a:p>
            <a:p>
              <a:pPr algn="ctr">
                <a:lnSpc>
                  <a:spcPts val="2799"/>
                </a:lnSpc>
              </a:pPr>
              <a:endParaRPr lang="en-US" sz="1999" dirty="0">
                <a:solidFill>
                  <a:srgbClr val="FFFFFF"/>
                </a:solidFill>
                <a:latin typeface="Inter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84168" y="4864526"/>
            <a:ext cx="2536031" cy="4161739"/>
            <a:chOff x="0" y="0"/>
            <a:chExt cx="667926" cy="10960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1096096"/>
            </a:xfrm>
            <a:custGeom>
              <a:avLst/>
              <a:gdLst/>
              <a:ahLst/>
              <a:cxnLst/>
              <a:rect l="l" t="t" r="r" b="b"/>
              <a:pathLst>
                <a:path w="660400" h="1096096">
                  <a:moveTo>
                    <a:pt x="220252" y="1077027"/>
                  </a:moveTo>
                  <a:cubicBezTo>
                    <a:pt x="254109" y="1088541"/>
                    <a:pt x="292600" y="1096096"/>
                    <a:pt x="330378" y="1096096"/>
                  </a:cubicBezTo>
                  <a:cubicBezTo>
                    <a:pt x="368157" y="1096096"/>
                    <a:pt x="404509" y="1089619"/>
                    <a:pt x="438009" y="1078105"/>
                  </a:cubicBezTo>
                  <a:cubicBezTo>
                    <a:pt x="438723" y="1077746"/>
                    <a:pt x="439435" y="1077746"/>
                    <a:pt x="440148" y="1077386"/>
                  </a:cubicBezTo>
                  <a:cubicBezTo>
                    <a:pt x="565955" y="1031331"/>
                    <a:pt x="658618" y="909717"/>
                    <a:pt x="660400" y="76130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60736"/>
                  </a:lnTo>
                  <a:cubicBezTo>
                    <a:pt x="1782" y="910436"/>
                    <a:pt x="93019" y="1032051"/>
                    <a:pt x="220252" y="1077027"/>
                  </a:cubicBezTo>
                  <a:close/>
                </a:path>
              </a:pathLst>
            </a:custGeom>
            <a:solidFill>
              <a:srgbClr val="27293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526" y="73475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lang="es-SV" dirty="0"/>
            </a:p>
            <a:p>
              <a:pPr algn="ctr">
                <a:lnSpc>
                  <a:spcPts val="2799"/>
                </a:lnSpc>
              </a:pPr>
              <a:r>
                <a:rPr lang="es-SV" sz="1999" dirty="0" err="1">
                  <a:solidFill>
                    <a:srgbClr val="FFFFFF"/>
                  </a:solidFill>
                  <a:latin typeface="Inter Bold"/>
                </a:rPr>
                <a:t>iii</a:t>
              </a:r>
              <a:r>
                <a:rPr lang="es-SV" sz="1999" dirty="0">
                  <a:solidFill>
                    <a:srgbClr val="FFFFFF"/>
                  </a:solidFill>
                  <a:latin typeface="Inter Bold"/>
                </a:rPr>
                <a:t>. Documenten la gestión de cualquier conflicto de interés que pueda afectar al proceso de nombramiento de los RP.</a:t>
              </a:r>
            </a:p>
            <a:p>
              <a:pPr algn="ctr">
                <a:lnSpc>
                  <a:spcPts val="2799"/>
                </a:lnSpc>
              </a:pPr>
              <a:endParaRPr lang="en-US" sz="1999" dirty="0">
                <a:solidFill>
                  <a:srgbClr val="FFFFFF"/>
                </a:solidFill>
                <a:latin typeface="Inter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73658" y="2938732"/>
            <a:ext cx="10791642" cy="14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s-SV" sz="2499" u="sng" dirty="0">
                <a:solidFill>
                  <a:srgbClr val="737373"/>
                </a:solidFill>
                <a:latin typeface="Inter Bold"/>
              </a:rPr>
              <a:t>El Fondo Mundial exige a los solicitantes que</a:t>
            </a:r>
            <a:r>
              <a:rPr lang="en-US" sz="2499" dirty="0">
                <a:solidFill>
                  <a:srgbClr val="737373"/>
                </a:solidFill>
                <a:latin typeface="Inter Bold"/>
              </a:rPr>
              <a:t>:</a:t>
            </a:r>
          </a:p>
          <a:p>
            <a:pPr algn="just">
              <a:lnSpc>
                <a:spcPts val="3999"/>
              </a:lnSpc>
            </a:pPr>
            <a:endParaRPr lang="en-US" sz="2499" dirty="0">
              <a:solidFill>
                <a:srgbClr val="737373"/>
              </a:solidFill>
              <a:latin typeface="Inter Bold"/>
            </a:endParaRPr>
          </a:p>
          <a:p>
            <a:pPr>
              <a:lnSpc>
                <a:spcPts val="3199"/>
              </a:lnSpc>
            </a:pPr>
            <a:endParaRPr lang="en-US" sz="2499" dirty="0">
              <a:solidFill>
                <a:srgbClr val="737373"/>
              </a:solidFill>
              <a:latin typeface="Inte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84168" y="609600"/>
            <a:ext cx="387513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40">
                <a:solidFill>
                  <a:srgbClr val="141316"/>
                </a:solidFill>
                <a:latin typeface="Athachantr"/>
              </a:rPr>
              <a:t>Plenaria ME06-2023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2778" y="1567000"/>
            <a:ext cx="9460608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-95" dirty="0" err="1">
                <a:solidFill>
                  <a:srgbClr val="022A2E"/>
                </a:solidFill>
                <a:latin typeface="Athachantr"/>
              </a:rPr>
              <a:t>Requisito</a:t>
            </a:r>
            <a:r>
              <a:rPr lang="en-US" sz="5600" spc="-95" dirty="0">
                <a:solidFill>
                  <a:srgbClr val="022A2E"/>
                </a:solidFill>
                <a:latin typeface="Athachantr"/>
              </a:rPr>
              <a:t> de </a:t>
            </a:r>
            <a:r>
              <a:rPr lang="en-US" sz="5600" spc="-95" dirty="0" err="1">
                <a:solidFill>
                  <a:srgbClr val="022A2E"/>
                </a:solidFill>
                <a:latin typeface="Athachantr"/>
              </a:rPr>
              <a:t>Elegibilidad</a:t>
            </a:r>
            <a:r>
              <a:rPr lang="en-US" sz="5600" spc="-95" dirty="0">
                <a:solidFill>
                  <a:srgbClr val="022A2E"/>
                </a:solidFill>
                <a:latin typeface="Athachantr"/>
              </a:rPr>
              <a:t> 2</a:t>
            </a:r>
          </a:p>
          <a:p>
            <a:pPr>
              <a:lnSpc>
                <a:spcPts val="6720"/>
              </a:lnSpc>
            </a:pPr>
            <a:endParaRPr lang="en-US" sz="5600" spc="-95" dirty="0">
              <a:solidFill>
                <a:srgbClr val="022A2E"/>
              </a:solidFill>
              <a:latin typeface="Athachant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215249" y="9201005"/>
            <a:ext cx="45005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40">
                <a:solidFill>
                  <a:srgbClr val="022A2E"/>
                </a:solidFill>
                <a:latin typeface="Athachantr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6245" y="9045100"/>
            <a:ext cx="788059" cy="788059"/>
          </a:xfrm>
          <a:custGeom>
            <a:avLst/>
            <a:gdLst/>
            <a:ahLst/>
            <a:cxnLst/>
            <a:rect l="l" t="t" r="r" b="b"/>
            <a:pathLst>
              <a:path w="788059" h="788059">
                <a:moveTo>
                  <a:pt x="0" y="0"/>
                </a:moveTo>
                <a:lnTo>
                  <a:pt x="788060" y="0"/>
                </a:lnTo>
                <a:lnTo>
                  <a:pt x="788060" y="788059"/>
                </a:lnTo>
                <a:lnTo>
                  <a:pt x="0" y="78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05968" y="3465265"/>
            <a:ext cx="4353332" cy="5112073"/>
          </a:xfrm>
          <a:custGeom>
            <a:avLst/>
            <a:gdLst/>
            <a:ahLst/>
            <a:cxnLst/>
            <a:rect l="l" t="t" r="r" b="b"/>
            <a:pathLst>
              <a:path w="4353332" h="5112073">
                <a:moveTo>
                  <a:pt x="0" y="0"/>
                </a:moveTo>
                <a:lnTo>
                  <a:pt x="4353332" y="0"/>
                </a:lnTo>
                <a:lnTo>
                  <a:pt x="4353332" y="5112073"/>
                </a:lnTo>
                <a:lnTo>
                  <a:pt x="0" y="511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458" r="-3845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3465265"/>
            <a:ext cx="11877268" cy="5112073"/>
            <a:chOff x="0" y="0"/>
            <a:chExt cx="3128169" cy="1346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8169" cy="1346390"/>
            </a:xfrm>
            <a:custGeom>
              <a:avLst/>
              <a:gdLst/>
              <a:ahLst/>
              <a:cxnLst/>
              <a:rect l="l" t="t" r="r" b="b"/>
              <a:pathLst>
                <a:path w="3128169" h="1346390">
                  <a:moveTo>
                    <a:pt x="0" y="0"/>
                  </a:moveTo>
                  <a:lnTo>
                    <a:pt x="3128169" y="0"/>
                  </a:lnTo>
                  <a:lnTo>
                    <a:pt x="3128169" y="1346390"/>
                  </a:lnTo>
                  <a:lnTo>
                    <a:pt x="0" y="1346390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5200230" y="6016539"/>
            <a:ext cx="3224262" cy="0"/>
          </a:xfrm>
          <a:prstGeom prst="line">
            <a:avLst/>
          </a:prstGeom>
          <a:ln w="9525" cap="flat">
            <a:solidFill>
              <a:srgbClr val="A4BC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249690" y="176167"/>
            <a:ext cx="3921509" cy="1343117"/>
          </a:xfrm>
          <a:custGeom>
            <a:avLst/>
            <a:gdLst/>
            <a:ahLst/>
            <a:cxnLst/>
            <a:rect l="l" t="t" r="r" b="b"/>
            <a:pathLst>
              <a:path w="3921509" h="1343117">
                <a:moveTo>
                  <a:pt x="0" y="0"/>
                </a:moveTo>
                <a:lnTo>
                  <a:pt x="3921509" y="0"/>
                </a:lnTo>
                <a:lnTo>
                  <a:pt x="3921509" y="1343116"/>
                </a:lnTo>
                <a:lnTo>
                  <a:pt x="0" y="1343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84168" y="609600"/>
            <a:ext cx="387513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40">
                <a:solidFill>
                  <a:srgbClr val="141316"/>
                </a:solidFill>
                <a:latin typeface="Athachantr"/>
              </a:rPr>
              <a:t>Plenaria ME06-2023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15249" y="9201005"/>
            <a:ext cx="45005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40">
                <a:solidFill>
                  <a:srgbClr val="022A2E"/>
                </a:solidFill>
                <a:latin typeface="Athachantr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1888" y="3802138"/>
            <a:ext cx="4987899" cy="477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9"/>
              </a:lnSpc>
            </a:pP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Actas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reuniones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del MCP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donde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se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debata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y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confirme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la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continuación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del RP. Las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actas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deben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incluir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un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resumen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las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deliberaciones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,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una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lista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participantes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,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una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relación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las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decisiones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adoptadas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, un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registro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los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sectores</a:t>
            </a:r>
            <a:endParaRPr lang="en-US" sz="1999" dirty="0">
              <a:solidFill>
                <a:srgbClr val="A4BCBF"/>
              </a:solidFill>
              <a:latin typeface="Inter Bold"/>
            </a:endParaRPr>
          </a:p>
          <a:p>
            <a:pPr algn="just">
              <a:lnSpc>
                <a:spcPts val="3199"/>
              </a:lnSpc>
            </a:pP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constituyentes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que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participaron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en el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proceso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toma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decisiones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y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los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criterios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utilizados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para la </a:t>
            </a:r>
            <a:r>
              <a:rPr lang="en-US" sz="1999" dirty="0" err="1">
                <a:solidFill>
                  <a:srgbClr val="A4BCBF"/>
                </a:solidFill>
                <a:latin typeface="Inter Bold"/>
              </a:rPr>
              <a:t>reelección</a:t>
            </a:r>
            <a:r>
              <a:rPr lang="en-US" sz="1999" dirty="0">
                <a:solidFill>
                  <a:srgbClr val="A4BCBF"/>
                </a:solidFill>
                <a:latin typeface="Inter Bold"/>
              </a:rPr>
              <a:t> del RP.</a:t>
            </a:r>
          </a:p>
          <a:p>
            <a:pPr>
              <a:lnSpc>
                <a:spcPts val="3199"/>
              </a:lnSpc>
            </a:pPr>
            <a:endParaRPr lang="en-US" sz="1999" dirty="0">
              <a:solidFill>
                <a:srgbClr val="A4BCBF"/>
              </a:solidFill>
              <a:latin typeface="Inte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57807" y="4323446"/>
            <a:ext cx="4426784" cy="334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61">
                <a:solidFill>
                  <a:srgbClr val="FFFFFF"/>
                </a:solidFill>
                <a:latin typeface="Athachantr"/>
              </a:rPr>
              <a:t>Para reelegir a un RP con buen desempeño (calificación C o superior):</a:t>
            </a:r>
          </a:p>
          <a:p>
            <a:pPr>
              <a:lnSpc>
                <a:spcPts val="4320"/>
              </a:lnSpc>
            </a:pPr>
            <a:endParaRPr lang="en-US" sz="3600" spc="-61">
              <a:solidFill>
                <a:srgbClr val="FFFFFF"/>
              </a:solidFill>
              <a:latin typeface="Athachant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6245" y="9045100"/>
            <a:ext cx="788059" cy="788059"/>
          </a:xfrm>
          <a:custGeom>
            <a:avLst/>
            <a:gdLst/>
            <a:ahLst/>
            <a:cxnLst/>
            <a:rect l="l" t="t" r="r" b="b"/>
            <a:pathLst>
              <a:path w="788059" h="788059">
                <a:moveTo>
                  <a:pt x="0" y="0"/>
                </a:moveTo>
                <a:lnTo>
                  <a:pt x="788060" y="0"/>
                </a:lnTo>
                <a:lnTo>
                  <a:pt x="788060" y="788059"/>
                </a:lnTo>
                <a:lnTo>
                  <a:pt x="0" y="78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571603" y="3032244"/>
            <a:ext cx="11687697" cy="5434808"/>
            <a:chOff x="0" y="0"/>
            <a:chExt cx="3078241" cy="1431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8241" cy="1431390"/>
            </a:xfrm>
            <a:custGeom>
              <a:avLst/>
              <a:gdLst/>
              <a:ahLst/>
              <a:cxnLst/>
              <a:rect l="l" t="t" r="r" b="b"/>
              <a:pathLst>
                <a:path w="3078241" h="1431390">
                  <a:moveTo>
                    <a:pt x="0" y="0"/>
                  </a:moveTo>
                  <a:lnTo>
                    <a:pt x="3078241" y="0"/>
                  </a:lnTo>
                  <a:lnTo>
                    <a:pt x="3078241" y="1431390"/>
                  </a:lnTo>
                  <a:lnTo>
                    <a:pt x="0" y="1431390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4985466"/>
            <a:ext cx="4542903" cy="3481586"/>
          </a:xfrm>
          <a:custGeom>
            <a:avLst/>
            <a:gdLst/>
            <a:ahLst/>
            <a:cxnLst/>
            <a:rect l="l" t="t" r="r" b="b"/>
            <a:pathLst>
              <a:path w="4542903" h="3481586">
                <a:moveTo>
                  <a:pt x="0" y="0"/>
                </a:moveTo>
                <a:lnTo>
                  <a:pt x="4542903" y="0"/>
                </a:lnTo>
                <a:lnTo>
                  <a:pt x="4542903" y="3481585"/>
                </a:lnTo>
                <a:lnTo>
                  <a:pt x="0" y="3481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4" r="-75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334" y="69531"/>
            <a:ext cx="3921509" cy="1343117"/>
          </a:xfrm>
          <a:custGeom>
            <a:avLst/>
            <a:gdLst/>
            <a:ahLst/>
            <a:cxnLst/>
            <a:rect l="l" t="t" r="r" b="b"/>
            <a:pathLst>
              <a:path w="3921509" h="1343117">
                <a:moveTo>
                  <a:pt x="0" y="0"/>
                </a:moveTo>
                <a:lnTo>
                  <a:pt x="3921509" y="0"/>
                </a:lnTo>
                <a:lnTo>
                  <a:pt x="3921509" y="1343117"/>
                </a:lnTo>
                <a:lnTo>
                  <a:pt x="0" y="1343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384168" y="609600"/>
            <a:ext cx="387513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40">
                <a:solidFill>
                  <a:srgbClr val="141316"/>
                </a:solidFill>
                <a:latin typeface="Athachantr"/>
              </a:rPr>
              <a:t>Plenaria ME06-2023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15249" y="9201005"/>
            <a:ext cx="45005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40">
                <a:solidFill>
                  <a:srgbClr val="022A2E"/>
                </a:solidFill>
                <a:latin typeface="Athachantr"/>
              </a:rPr>
              <a:t>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35780" y="2992233"/>
            <a:ext cx="11010465" cy="560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4"/>
              </a:lnSpc>
            </a:pPr>
            <a:r>
              <a:rPr lang="es-SV" sz="3600" dirty="0">
                <a:solidFill>
                  <a:srgbClr val="FFFFFF"/>
                </a:solidFill>
                <a:latin typeface="Inter Italics"/>
              </a:rPr>
              <a:t>Documentación que demuestre que el proceso de selección fue transparente y cómo se gestionó cualquier conflicto de interés real, percibido o potencial.</a:t>
            </a:r>
          </a:p>
          <a:p>
            <a:pPr algn="ctr">
              <a:lnSpc>
                <a:spcPts val="6444"/>
              </a:lnSpc>
            </a:pPr>
            <a:r>
              <a:rPr lang="es-SV" sz="3600" dirty="0">
                <a:solidFill>
                  <a:srgbClr val="FFFFFF"/>
                </a:solidFill>
                <a:latin typeface="Inter Italics"/>
              </a:rPr>
              <a:t>Pruebas de la adopción del Código de conducta ética para los miembros del MCP.</a:t>
            </a:r>
          </a:p>
          <a:p>
            <a:pPr algn="ctr">
              <a:lnSpc>
                <a:spcPts val="6444"/>
              </a:lnSpc>
            </a:pPr>
            <a:endParaRPr lang="en-US" sz="3600" dirty="0">
              <a:solidFill>
                <a:srgbClr val="FFFFFF"/>
              </a:solidFill>
              <a:latin typeface="Inter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6245" y="9045100"/>
            <a:ext cx="788059" cy="788059"/>
          </a:xfrm>
          <a:custGeom>
            <a:avLst/>
            <a:gdLst/>
            <a:ahLst/>
            <a:cxnLst/>
            <a:rect l="l" t="t" r="r" b="b"/>
            <a:pathLst>
              <a:path w="788059" h="788059">
                <a:moveTo>
                  <a:pt x="0" y="0"/>
                </a:moveTo>
                <a:lnTo>
                  <a:pt x="788060" y="0"/>
                </a:lnTo>
                <a:lnTo>
                  <a:pt x="788060" y="788059"/>
                </a:lnTo>
                <a:lnTo>
                  <a:pt x="0" y="78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05968" y="3465265"/>
            <a:ext cx="4353332" cy="5112073"/>
          </a:xfrm>
          <a:custGeom>
            <a:avLst/>
            <a:gdLst/>
            <a:ahLst/>
            <a:cxnLst/>
            <a:rect l="l" t="t" r="r" b="b"/>
            <a:pathLst>
              <a:path w="4353332" h="5112073">
                <a:moveTo>
                  <a:pt x="0" y="0"/>
                </a:moveTo>
                <a:lnTo>
                  <a:pt x="4353332" y="0"/>
                </a:lnTo>
                <a:lnTo>
                  <a:pt x="4353332" y="5112073"/>
                </a:lnTo>
                <a:lnTo>
                  <a:pt x="0" y="511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625" r="-3862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3465265"/>
            <a:ext cx="11877268" cy="5112073"/>
            <a:chOff x="0" y="0"/>
            <a:chExt cx="3128169" cy="1346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8169" cy="1346390"/>
            </a:xfrm>
            <a:custGeom>
              <a:avLst/>
              <a:gdLst/>
              <a:ahLst/>
              <a:cxnLst/>
              <a:rect l="l" t="t" r="r" b="b"/>
              <a:pathLst>
                <a:path w="3128169" h="1346390">
                  <a:moveTo>
                    <a:pt x="0" y="0"/>
                  </a:moveTo>
                  <a:lnTo>
                    <a:pt x="3128169" y="0"/>
                  </a:lnTo>
                  <a:lnTo>
                    <a:pt x="3128169" y="1346390"/>
                  </a:lnTo>
                  <a:lnTo>
                    <a:pt x="0" y="1346390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5200230" y="6016539"/>
            <a:ext cx="3224262" cy="0"/>
          </a:xfrm>
          <a:prstGeom prst="line">
            <a:avLst/>
          </a:prstGeom>
          <a:ln w="9525" cap="flat">
            <a:solidFill>
              <a:srgbClr val="A4BC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249690" y="176167"/>
            <a:ext cx="3921509" cy="1343117"/>
          </a:xfrm>
          <a:custGeom>
            <a:avLst/>
            <a:gdLst/>
            <a:ahLst/>
            <a:cxnLst/>
            <a:rect l="l" t="t" r="r" b="b"/>
            <a:pathLst>
              <a:path w="3921509" h="1343117">
                <a:moveTo>
                  <a:pt x="0" y="0"/>
                </a:moveTo>
                <a:lnTo>
                  <a:pt x="3921509" y="0"/>
                </a:lnTo>
                <a:lnTo>
                  <a:pt x="3921509" y="1343116"/>
                </a:lnTo>
                <a:lnTo>
                  <a:pt x="0" y="1343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384168" y="609600"/>
            <a:ext cx="387513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-40">
                <a:solidFill>
                  <a:srgbClr val="141316"/>
                </a:solidFill>
                <a:latin typeface="Athachantr"/>
              </a:rPr>
              <a:t>Plenaria ME06-2023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15249" y="9201005"/>
            <a:ext cx="45005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40">
                <a:solidFill>
                  <a:srgbClr val="022A2E"/>
                </a:solidFill>
                <a:latin typeface="Athachantr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1888" y="3802138"/>
            <a:ext cx="4987899" cy="437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9"/>
              </a:lnSpc>
            </a:pPr>
            <a:r>
              <a:rPr lang="en-US" sz="1999">
                <a:solidFill>
                  <a:srgbClr val="A4BCBF"/>
                </a:solidFill>
                <a:latin typeface="Inter Bold"/>
              </a:rPr>
              <a:t>Documentación de las deliberaciones sobre las medidas de mitigación de riesgos que aborden el desempeño deficiente del RP reelegido y los hitos clave de mejora que fundamenten esta selección, incluido un plan de contingencia en caso de que su desempeño continúe siendo deficiente...</a:t>
            </a:r>
          </a:p>
          <a:p>
            <a:pPr algn="just">
              <a:lnSpc>
                <a:spcPts val="3199"/>
              </a:lnSpc>
            </a:pPr>
            <a:endParaRPr lang="en-US" sz="1999">
              <a:solidFill>
                <a:srgbClr val="A4BCBF"/>
              </a:solidFill>
              <a:latin typeface="Inter Bold"/>
            </a:endParaRPr>
          </a:p>
          <a:p>
            <a:pPr>
              <a:lnSpc>
                <a:spcPts val="3199"/>
              </a:lnSpc>
            </a:pPr>
            <a:endParaRPr lang="en-US" sz="1999">
              <a:solidFill>
                <a:srgbClr val="A4BCBF"/>
              </a:solidFill>
              <a:latin typeface="Inter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5039" y="3792613"/>
            <a:ext cx="4426784" cy="442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s-SV" sz="3600" spc="-61" dirty="0">
                <a:solidFill>
                  <a:srgbClr val="FFFFFF"/>
                </a:solidFill>
                <a:latin typeface="Athachantr"/>
              </a:rPr>
              <a:t>Para reelegir a un RP con desempeño poco satisfactorio (calificación D o inferior), además de lo anterior:</a:t>
            </a:r>
          </a:p>
          <a:p>
            <a:pPr algn="ctr">
              <a:lnSpc>
                <a:spcPts val="4320"/>
              </a:lnSpc>
            </a:pPr>
            <a:endParaRPr lang="en-US" sz="3600" spc="-61" dirty="0">
              <a:solidFill>
                <a:srgbClr val="FFFFFF"/>
              </a:solidFill>
              <a:latin typeface="Athachantr"/>
            </a:endParaRPr>
          </a:p>
          <a:p>
            <a:pPr>
              <a:lnSpc>
                <a:spcPts val="4320"/>
              </a:lnSpc>
            </a:pPr>
            <a:endParaRPr lang="en-US" sz="3600" spc="-61" dirty="0">
              <a:solidFill>
                <a:srgbClr val="FFFFFF"/>
              </a:solidFill>
              <a:latin typeface="Athachant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175" y="3470753"/>
            <a:ext cx="18327175" cy="2515597"/>
            <a:chOff x="0" y="0"/>
            <a:chExt cx="4826910" cy="662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6910" cy="662544"/>
            </a:xfrm>
            <a:custGeom>
              <a:avLst/>
              <a:gdLst/>
              <a:ahLst/>
              <a:cxnLst/>
              <a:rect l="l" t="t" r="r" b="b"/>
              <a:pathLst>
                <a:path w="4826910" h="662544">
                  <a:moveTo>
                    <a:pt x="0" y="0"/>
                  </a:moveTo>
                  <a:lnTo>
                    <a:pt x="4826910" y="0"/>
                  </a:lnTo>
                  <a:lnTo>
                    <a:pt x="4826910" y="662544"/>
                  </a:lnTo>
                  <a:lnTo>
                    <a:pt x="0" y="662544"/>
                  </a:lnTo>
                  <a:close/>
                </a:path>
              </a:pathLst>
            </a:custGeom>
            <a:solidFill>
              <a:srgbClr val="022A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13126" y="114042"/>
            <a:ext cx="7111654" cy="10058916"/>
          </a:xfrm>
          <a:custGeom>
            <a:avLst/>
            <a:gdLst/>
            <a:ahLst/>
            <a:cxnLst/>
            <a:rect l="l" t="t" r="r" b="b"/>
            <a:pathLst>
              <a:path w="7111654" h="10058916">
                <a:moveTo>
                  <a:pt x="0" y="0"/>
                </a:moveTo>
                <a:lnTo>
                  <a:pt x="7111653" y="0"/>
                </a:lnTo>
                <a:lnTo>
                  <a:pt x="7111653" y="10058916"/>
                </a:lnTo>
                <a:lnTo>
                  <a:pt x="0" y="1005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303</Words>
  <Application>Microsoft Office PowerPoint</Application>
  <PresentationFormat>Personalizado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Inter Bold</vt:lpstr>
      <vt:lpstr>Inter Italics</vt:lpstr>
      <vt:lpstr>Athachantr</vt:lpstr>
      <vt:lpstr>Inter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Gray Modern Professional Law Firm Presentation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2023-07-12T16:56:25Z</dcterms:modified>
  <dc:identifier>DAFoXj3USxs</dc:identifier>
</cp:coreProperties>
</file>