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5" r:id="rId13"/>
    <p:sldId id="269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ns Extra Bold" panose="020B0604020202020204" charset="0"/>
      <p:regular r:id="rId22"/>
    </p:embeddedFont>
    <p:embeddedFont>
      <p:font typeface="Rubik" panose="020B0604020202020204" charset="-79"/>
      <p:regular r:id="rId23"/>
    </p:embeddedFont>
    <p:embeddedFont>
      <p:font typeface="Rubik Semi-Bold" panose="020B0604020202020204" charset="-79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FAF3E-34C2-4AD9-870E-B8AFE83EB5DB}" v="1" dt="2023-07-13T16:09:4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149FAF3E-34C2-4AD9-870E-B8AFE83EB5DB}"/>
    <pc:docChg chg="undo custSel addSld modSld sldOrd">
      <pc:chgData name="Administración y Comunicaciones MCP" userId="6e1c2796-b399-4b97-baca-0d887e5a0dc8" providerId="ADAL" clId="{149FAF3E-34C2-4AD9-870E-B8AFE83EB5DB}" dt="2023-07-13T16:12:03.078" v="37" actId="1076"/>
      <pc:docMkLst>
        <pc:docMk/>
      </pc:docMkLst>
      <pc:sldChg chg="addSp delSp modSp mod ord">
        <pc:chgData name="Administración y Comunicaciones MCP" userId="6e1c2796-b399-4b97-baca-0d887e5a0dc8" providerId="ADAL" clId="{149FAF3E-34C2-4AD9-870E-B8AFE83EB5DB}" dt="2023-07-13T16:12:03.078" v="37" actId="1076"/>
        <pc:sldMkLst>
          <pc:docMk/>
          <pc:sldMk cId="0" sldId="265"/>
        </pc:sldMkLst>
        <pc:spChg chg="del">
          <ac:chgData name="Administración y Comunicaciones MCP" userId="6e1c2796-b399-4b97-baca-0d887e5a0dc8" providerId="ADAL" clId="{149FAF3E-34C2-4AD9-870E-B8AFE83EB5DB}" dt="2023-07-13T16:09:43.786" v="24" actId="478"/>
          <ac:spMkLst>
            <pc:docMk/>
            <pc:sldMk cId="0" sldId="265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149FAF3E-34C2-4AD9-870E-B8AFE83EB5DB}" dt="2023-07-13T16:12:03.078" v="37" actId="1076"/>
          <ac:spMkLst>
            <pc:docMk/>
            <pc:sldMk cId="0" sldId="265"/>
            <ac:spMk id="4" creationId="{00000000-0000-0000-0000-000000000000}"/>
          </ac:spMkLst>
        </pc:spChg>
        <pc:spChg chg="add mod">
          <ac:chgData name="Administración y Comunicaciones MCP" userId="6e1c2796-b399-4b97-baca-0d887e5a0dc8" providerId="ADAL" clId="{149FAF3E-34C2-4AD9-870E-B8AFE83EB5DB}" dt="2023-07-13T16:09:48.158" v="26" actId="1076"/>
          <ac:spMkLst>
            <pc:docMk/>
            <pc:sldMk cId="0" sldId="265"/>
            <ac:spMk id="5" creationId="{FC20D9CB-54B8-9B9F-6D50-77036E82E0C8}"/>
          </ac:spMkLst>
        </pc:spChg>
      </pc:sldChg>
      <pc:sldChg chg="modSp mod">
        <pc:chgData name="Administración y Comunicaciones MCP" userId="6e1c2796-b399-4b97-baca-0d887e5a0dc8" providerId="ADAL" clId="{149FAF3E-34C2-4AD9-870E-B8AFE83EB5DB}" dt="2023-07-13T15:55:05.475" v="2" actId="1076"/>
        <pc:sldMkLst>
          <pc:docMk/>
          <pc:sldMk cId="0" sldId="266"/>
        </pc:sldMkLst>
        <pc:spChg chg="mod">
          <ac:chgData name="Administración y Comunicaciones MCP" userId="6e1c2796-b399-4b97-baca-0d887e5a0dc8" providerId="ADAL" clId="{149FAF3E-34C2-4AD9-870E-B8AFE83EB5DB}" dt="2023-07-13T15:55:05.475" v="2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Administración y Comunicaciones MCP" userId="6e1c2796-b399-4b97-baca-0d887e5a0dc8" providerId="ADAL" clId="{149FAF3E-34C2-4AD9-870E-B8AFE83EB5DB}" dt="2023-07-13T15:54:56.567" v="0" actId="107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Administración y Comunicaciones MCP" userId="6e1c2796-b399-4b97-baca-0d887e5a0dc8" providerId="ADAL" clId="{149FAF3E-34C2-4AD9-870E-B8AFE83EB5DB}" dt="2023-07-13T15:55:02.139" v="1" actId="1076"/>
          <ac:spMkLst>
            <pc:docMk/>
            <pc:sldMk cId="0" sldId="266"/>
            <ac:spMk id="15" creationId="{00000000-0000-0000-0000-000000000000}"/>
          </ac:spMkLst>
        </pc:spChg>
      </pc:sldChg>
      <pc:sldChg chg="add">
        <pc:chgData name="Administración y Comunicaciones MCP" userId="6e1c2796-b399-4b97-baca-0d887e5a0dc8" providerId="ADAL" clId="{149FAF3E-34C2-4AD9-870E-B8AFE83EB5DB}" dt="2023-07-13T16:07:38.115" v="3" actId="2890"/>
        <pc:sldMkLst>
          <pc:docMk/>
          <pc:sldMk cId="2377107803" sldId="268"/>
        </pc:sldMkLst>
      </pc:sldChg>
      <pc:sldChg chg="addSp delSp modSp add mod">
        <pc:chgData name="Administración y Comunicaciones MCP" userId="6e1c2796-b399-4b97-baca-0d887e5a0dc8" providerId="ADAL" clId="{149FAF3E-34C2-4AD9-870E-B8AFE83EB5DB}" dt="2023-07-13T16:09:20.254" v="23" actId="1076"/>
        <pc:sldMkLst>
          <pc:docMk/>
          <pc:sldMk cId="2929014507" sldId="269"/>
        </pc:sldMkLst>
        <pc:spChg chg="del">
          <ac:chgData name="Administración y Comunicaciones MCP" userId="6e1c2796-b399-4b97-baca-0d887e5a0dc8" providerId="ADAL" clId="{149FAF3E-34C2-4AD9-870E-B8AFE83EB5DB}" dt="2023-07-13T16:07:48.092" v="8" actId="478"/>
          <ac:spMkLst>
            <pc:docMk/>
            <pc:sldMk cId="2929014507" sldId="269"/>
            <ac:spMk id="3" creationId="{00000000-0000-0000-0000-000000000000}"/>
          </ac:spMkLst>
        </pc:spChg>
        <pc:spChg chg="del">
          <ac:chgData name="Administración y Comunicaciones MCP" userId="6e1c2796-b399-4b97-baca-0d887e5a0dc8" providerId="ADAL" clId="{149FAF3E-34C2-4AD9-870E-B8AFE83EB5DB}" dt="2023-07-13T16:07:47.270" v="7" actId="478"/>
          <ac:spMkLst>
            <pc:docMk/>
            <pc:sldMk cId="2929014507" sldId="269"/>
            <ac:spMk id="4" creationId="{00000000-0000-0000-0000-000000000000}"/>
          </ac:spMkLst>
        </pc:spChg>
        <pc:picChg chg="add mod modCrop">
          <ac:chgData name="Administración y Comunicaciones MCP" userId="6e1c2796-b399-4b97-baca-0d887e5a0dc8" providerId="ADAL" clId="{149FAF3E-34C2-4AD9-870E-B8AFE83EB5DB}" dt="2023-07-13T16:09:08.807" v="20" actId="1076"/>
          <ac:picMkLst>
            <pc:docMk/>
            <pc:sldMk cId="2929014507" sldId="269"/>
            <ac:picMk id="6" creationId="{A2BB118F-555E-91AA-5728-BE46F0FD91E6}"/>
          </ac:picMkLst>
        </pc:picChg>
        <pc:picChg chg="add mod modCrop">
          <ac:chgData name="Administración y Comunicaciones MCP" userId="6e1c2796-b399-4b97-baca-0d887e5a0dc8" providerId="ADAL" clId="{149FAF3E-34C2-4AD9-870E-B8AFE83EB5DB}" dt="2023-07-13T16:09:20.254" v="23" actId="1076"/>
          <ac:picMkLst>
            <pc:docMk/>
            <pc:sldMk cId="2929014507" sldId="269"/>
            <ac:picMk id="8" creationId="{F244D5A9-5A9E-022A-03F8-6CE0585178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10287000"/>
            <a:chOff x="0" y="0"/>
            <a:chExt cx="22110451" cy="124371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10450" cy="12437128"/>
            </a:xfrm>
            <a:custGeom>
              <a:avLst/>
              <a:gdLst/>
              <a:ahLst/>
              <a:cxnLst/>
              <a:rect l="l" t="t" r="r" b="b"/>
              <a:pathLst>
                <a:path w="22110450" h="12437128">
                  <a:moveTo>
                    <a:pt x="22110450" y="12437128"/>
                  </a:moveTo>
                  <a:lnTo>
                    <a:pt x="0" y="12437128"/>
                  </a:lnTo>
                  <a:lnTo>
                    <a:pt x="0" y="0"/>
                  </a:lnTo>
                  <a:lnTo>
                    <a:pt x="22110450" y="12437128"/>
                  </a:lnTo>
                  <a:close/>
                </a:path>
              </a:pathLst>
            </a:custGeom>
            <a:solidFill>
              <a:srgbClr val="256264">
                <a:alpha val="17647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9084" y="4834138"/>
            <a:ext cx="6603381" cy="5310709"/>
          </a:xfrm>
          <a:custGeom>
            <a:avLst/>
            <a:gdLst/>
            <a:ahLst/>
            <a:cxnLst/>
            <a:rect l="l" t="t" r="r" b="b"/>
            <a:pathLst>
              <a:path w="6603381" h="5310709">
                <a:moveTo>
                  <a:pt x="0" y="0"/>
                </a:moveTo>
                <a:lnTo>
                  <a:pt x="6603381" y="0"/>
                </a:lnTo>
                <a:lnTo>
                  <a:pt x="6603381" y="5310709"/>
                </a:lnTo>
                <a:lnTo>
                  <a:pt x="0" y="5310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l="-56960" b="-9394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63594" y="0"/>
            <a:ext cx="10624406" cy="10287000"/>
          </a:xfrm>
          <a:custGeom>
            <a:avLst/>
            <a:gdLst/>
            <a:ahLst/>
            <a:cxnLst/>
            <a:rect l="l" t="t" r="r" b="b"/>
            <a:pathLst>
              <a:path w="10624406" h="10287000">
                <a:moveTo>
                  <a:pt x="0" y="0"/>
                </a:moveTo>
                <a:lnTo>
                  <a:pt x="10624406" y="0"/>
                </a:lnTo>
                <a:lnTo>
                  <a:pt x="106244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96" r="-50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2294758"/>
            <a:ext cx="8722656" cy="5697484"/>
            <a:chOff x="0" y="0"/>
            <a:chExt cx="3182049" cy="20784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049" cy="2078457"/>
            </a:xfrm>
            <a:custGeom>
              <a:avLst/>
              <a:gdLst/>
              <a:ahLst/>
              <a:cxnLst/>
              <a:rect l="l" t="t" r="r" b="b"/>
              <a:pathLst>
                <a:path w="3182049" h="2078457">
                  <a:moveTo>
                    <a:pt x="0" y="0"/>
                  </a:moveTo>
                  <a:lnTo>
                    <a:pt x="3182049" y="0"/>
                  </a:lnTo>
                  <a:lnTo>
                    <a:pt x="3182049" y="2078457"/>
                  </a:lnTo>
                  <a:lnTo>
                    <a:pt x="0" y="2078457"/>
                  </a:lnTo>
                  <a:close/>
                </a:path>
              </a:pathLst>
            </a:custGeom>
            <a:solidFill>
              <a:srgbClr val="EAEC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2294758"/>
            <a:ext cx="8722656" cy="5697484"/>
            <a:chOff x="0" y="0"/>
            <a:chExt cx="35041359" cy="228883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041359" cy="22888392"/>
            </a:xfrm>
            <a:custGeom>
              <a:avLst/>
              <a:gdLst/>
              <a:ahLst/>
              <a:cxnLst/>
              <a:rect l="l" t="t" r="r" b="b"/>
              <a:pathLst>
                <a:path w="35041359" h="22888392">
                  <a:moveTo>
                    <a:pt x="35041359" y="22888392"/>
                  </a:moveTo>
                  <a:lnTo>
                    <a:pt x="0" y="22888392"/>
                  </a:lnTo>
                  <a:lnTo>
                    <a:pt x="0" y="0"/>
                  </a:lnTo>
                  <a:lnTo>
                    <a:pt x="35041359" y="22888392"/>
                  </a:lnTo>
                  <a:close/>
                </a:path>
              </a:pathLst>
            </a:custGeom>
            <a:solidFill>
              <a:srgbClr val="100F0D">
                <a:alpha val="3922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14956" y="6214124"/>
            <a:ext cx="7329044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5"/>
              </a:lnSpc>
            </a:pPr>
            <a:r>
              <a:rPr lang="en-US" sz="3100">
                <a:solidFill>
                  <a:srgbClr val="2E282A"/>
                </a:solidFill>
                <a:latin typeface="Rubik"/>
              </a:rPr>
              <a:t>Presentado</a:t>
            </a:r>
          </a:p>
          <a:p>
            <a:pPr>
              <a:lnSpc>
                <a:spcPts val="3565"/>
              </a:lnSpc>
            </a:pPr>
            <a:r>
              <a:rPr lang="en-US" sz="3100">
                <a:solidFill>
                  <a:srgbClr val="2E282A"/>
                </a:solidFill>
                <a:latin typeface="Rubik"/>
              </a:rPr>
              <a:t>Dra. Celina de Miranda</a:t>
            </a:r>
          </a:p>
          <a:p>
            <a:pPr>
              <a:lnSpc>
                <a:spcPts val="3565"/>
              </a:lnSpc>
            </a:pPr>
            <a:r>
              <a:rPr lang="en-US" sz="3100">
                <a:solidFill>
                  <a:srgbClr val="2E282A"/>
                </a:solidFill>
                <a:latin typeface="Rubik"/>
              </a:rPr>
              <a:t>Coordinadora</a:t>
            </a:r>
          </a:p>
          <a:p>
            <a:pPr>
              <a:lnSpc>
                <a:spcPts val="3565"/>
              </a:lnSpc>
            </a:pPr>
            <a:r>
              <a:rPr lang="en-US" sz="3100">
                <a:solidFill>
                  <a:srgbClr val="2E282A"/>
                </a:solidFill>
                <a:latin typeface="Rubik"/>
              </a:rPr>
              <a:t>Comité de Propuestas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111966" y="6487492"/>
            <a:ext cx="3040998" cy="0"/>
          </a:xfrm>
          <a:prstGeom prst="line">
            <a:avLst/>
          </a:prstGeom>
          <a:ln w="47625" cap="flat">
            <a:solidFill>
              <a:srgbClr val="317B7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55094" y="155190"/>
            <a:ext cx="4542333" cy="1555749"/>
          </a:xfrm>
          <a:custGeom>
            <a:avLst/>
            <a:gdLst/>
            <a:ahLst/>
            <a:cxnLst/>
            <a:rect l="l" t="t" r="r" b="b"/>
            <a:pathLst>
              <a:path w="4542333" h="1555749">
                <a:moveTo>
                  <a:pt x="0" y="0"/>
                </a:moveTo>
                <a:lnTo>
                  <a:pt x="4542333" y="0"/>
                </a:lnTo>
                <a:lnTo>
                  <a:pt x="4542333" y="1555749"/>
                </a:lnTo>
                <a:lnTo>
                  <a:pt x="0" y="155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72753" y="4055459"/>
            <a:ext cx="8378603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5"/>
              </a:lnSpc>
            </a:pPr>
            <a:r>
              <a:rPr lang="en-US" sz="3900">
                <a:solidFill>
                  <a:srgbClr val="2E282A"/>
                </a:solidFill>
                <a:latin typeface="Rubik Semi-Bold"/>
              </a:rPr>
              <a:t>Análisis  de Logros y Retos  de RP MINSAL Proyecto de Tuberculosis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5094" y="8548384"/>
            <a:ext cx="6554932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 Extra Bold"/>
              </a:rPr>
              <a:t>Reunión Plenaria ME06-2023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Open Sans Extra Bold"/>
              </a:rPr>
              <a:t>13 de julio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5841"/>
            <a:ext cx="4191947" cy="1435742"/>
          </a:xfrm>
          <a:custGeom>
            <a:avLst/>
            <a:gdLst/>
            <a:ahLst/>
            <a:cxnLst/>
            <a:rect l="l" t="t" r="r" b="b"/>
            <a:pathLst>
              <a:path w="4191947" h="1435742">
                <a:moveTo>
                  <a:pt x="0" y="0"/>
                </a:moveTo>
                <a:lnTo>
                  <a:pt x="4191947" y="0"/>
                </a:lnTo>
                <a:lnTo>
                  <a:pt x="4191947" y="1435742"/>
                </a:lnTo>
                <a:lnTo>
                  <a:pt x="0" y="143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4545" y="6139197"/>
            <a:ext cx="4182770" cy="41148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89622" y="4274503"/>
            <a:ext cx="1290875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256264"/>
                </a:solidFill>
                <a:latin typeface="Open Sans Bold"/>
              </a:rPr>
              <a:t>Retos del Proyecto TB </a:t>
            </a:r>
          </a:p>
        </p:txBody>
      </p:sp>
    </p:spTree>
    <p:extLst>
      <p:ext uri="{BB962C8B-B14F-4D97-AF65-F5344CB8AC3E}">
        <p14:creationId xmlns:p14="http://schemas.microsoft.com/office/powerpoint/2010/main" val="23771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15457" y="3373543"/>
            <a:ext cx="5462792" cy="6592556"/>
            <a:chOff x="0" y="0"/>
            <a:chExt cx="821220" cy="9910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991057"/>
            </a:xfrm>
            <a:custGeom>
              <a:avLst/>
              <a:gdLst/>
              <a:ahLst/>
              <a:cxnLst/>
              <a:rect l="l" t="t" r="r" b="b"/>
              <a:pathLst>
                <a:path w="812800" h="991057">
                  <a:moveTo>
                    <a:pt x="812800" y="0"/>
                  </a:moveTo>
                  <a:lnTo>
                    <a:pt x="0" y="0"/>
                  </a:lnTo>
                  <a:lnTo>
                    <a:pt x="0" y="803097"/>
                  </a:lnTo>
                  <a:lnTo>
                    <a:pt x="157480" y="803097"/>
                  </a:lnTo>
                  <a:lnTo>
                    <a:pt x="157480" y="991057"/>
                  </a:lnTo>
                  <a:lnTo>
                    <a:pt x="463550" y="803097"/>
                  </a:lnTo>
                  <a:lnTo>
                    <a:pt x="812800" y="803097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99B8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420" y="47807"/>
              <a:ext cx="8128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Implementación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seguimiento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monitoreo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del “Plan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Mitigación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 Tuberculosis en las personas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privadas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libertad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El Salvador” en conjunto con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Dirección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Centros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Penales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ante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nueva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realidad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interna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centros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penitenciarios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con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objetivo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frenar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contagio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 tuberculosis en la población vulnerable. </a:t>
              </a:r>
            </a:p>
            <a:p>
              <a:pPr algn="ctr">
                <a:lnSpc>
                  <a:spcPts val="3080"/>
                </a:lnSpc>
              </a:pPr>
              <a:endParaRPr lang="en-US" sz="2200" dirty="0">
                <a:solidFill>
                  <a:srgbClr val="000000"/>
                </a:solidFill>
                <a:latin typeface="Open Sans Extra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50505" y="735306"/>
            <a:ext cx="5341487" cy="9971664"/>
            <a:chOff x="0" y="0"/>
            <a:chExt cx="821413" cy="15334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533441"/>
            </a:xfrm>
            <a:custGeom>
              <a:avLst/>
              <a:gdLst/>
              <a:ahLst/>
              <a:cxnLst/>
              <a:rect l="l" t="t" r="r" b="b"/>
              <a:pathLst>
                <a:path w="812800" h="1533441">
                  <a:moveTo>
                    <a:pt x="812800" y="0"/>
                  </a:moveTo>
                  <a:lnTo>
                    <a:pt x="0" y="0"/>
                  </a:lnTo>
                  <a:lnTo>
                    <a:pt x="0" y="1345481"/>
                  </a:lnTo>
                  <a:lnTo>
                    <a:pt x="157480" y="1345481"/>
                  </a:lnTo>
                  <a:lnTo>
                    <a:pt x="157480" y="1533441"/>
                  </a:lnTo>
                  <a:lnTo>
                    <a:pt x="463550" y="1345481"/>
                  </a:lnTo>
                  <a:lnTo>
                    <a:pt x="812800" y="1345481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99B83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613" y="338491"/>
              <a:ext cx="8128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Establecer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estrategias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innovadoras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para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continuar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con las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estrategias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inversiones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sistemas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para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salud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resilientes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sostenibles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(SSRS); que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permitan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búsqueda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sintomáticos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respiratorios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acceso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a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atención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casos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diagnosticados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seguimiento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las personas con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enfermedad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tuberculosa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;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analizando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sus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prioridades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en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cual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se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incluyan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aquellas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acciones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relacionadas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con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fortalecimiento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comunitario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función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deficiencias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programáticas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preparación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frente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pandemias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; para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función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esencial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salud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pública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aprovechando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servicios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salud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con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atención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calidad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orientados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cambios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las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necesidades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 población.</a:t>
              </a:r>
            </a:p>
            <a:p>
              <a:pPr algn="ctr">
                <a:lnSpc>
                  <a:spcPts val="3080"/>
                </a:lnSpc>
              </a:pPr>
              <a:endParaRPr lang="en-US" sz="2200" dirty="0">
                <a:solidFill>
                  <a:srgbClr val="000000"/>
                </a:solidFill>
                <a:latin typeface="Open Sans Extra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00396" y="3136584"/>
            <a:ext cx="5210185" cy="7210715"/>
            <a:chOff x="0" y="0"/>
            <a:chExt cx="819259" cy="11338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133826"/>
            </a:xfrm>
            <a:custGeom>
              <a:avLst/>
              <a:gdLst/>
              <a:ahLst/>
              <a:cxnLst/>
              <a:rect l="l" t="t" r="r" b="b"/>
              <a:pathLst>
                <a:path w="812800" h="1133826">
                  <a:moveTo>
                    <a:pt x="812800" y="0"/>
                  </a:moveTo>
                  <a:lnTo>
                    <a:pt x="0" y="0"/>
                  </a:lnTo>
                  <a:lnTo>
                    <a:pt x="0" y="945866"/>
                  </a:lnTo>
                  <a:lnTo>
                    <a:pt x="157480" y="945866"/>
                  </a:lnTo>
                  <a:lnTo>
                    <a:pt x="157480" y="1133826"/>
                  </a:lnTo>
                  <a:lnTo>
                    <a:pt x="463550" y="945866"/>
                  </a:lnTo>
                  <a:lnTo>
                    <a:pt x="812800" y="945866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99B83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6459" y="136429"/>
              <a:ext cx="8128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Hacer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énfasis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sostenibilidad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programática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financiera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con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acompañamiento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sociedad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civil,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asociados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técnicos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asociados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para el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desarrollo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donde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las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funciones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responsabilidades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explicita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garanticen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transparencia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responsabilidad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de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los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progresos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realizados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; en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consecuencia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brindarán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las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áreas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que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deberán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cambiarse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para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trabajar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y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reforzar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colaboración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para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maximizar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esfuerzos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 en la </a:t>
              </a:r>
              <a:r>
                <a:rPr lang="en-US" sz="2200" dirty="0" err="1">
                  <a:solidFill>
                    <a:srgbClr val="000000"/>
                  </a:solidFill>
                  <a:latin typeface="Open Sans Extra Bold"/>
                </a:rPr>
                <a:t>ejecución</a:t>
              </a:r>
              <a:r>
                <a:rPr lang="en-US" sz="2200" dirty="0">
                  <a:solidFill>
                    <a:srgbClr val="000000"/>
                  </a:solidFill>
                  <a:latin typeface="Open Sans Extra Bold"/>
                </a:rPr>
                <a:t>.</a:t>
              </a:r>
            </a:p>
            <a:p>
              <a:pPr algn="ctr">
                <a:lnSpc>
                  <a:spcPts val="3080"/>
                </a:lnSpc>
              </a:pPr>
              <a:endParaRPr lang="en-US" sz="2200" dirty="0">
                <a:solidFill>
                  <a:srgbClr val="000000"/>
                </a:solidFill>
                <a:latin typeface="Open Sans Extra Bold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5841"/>
            <a:ext cx="4191947" cy="1435742"/>
          </a:xfrm>
          <a:custGeom>
            <a:avLst/>
            <a:gdLst/>
            <a:ahLst/>
            <a:cxnLst/>
            <a:rect l="l" t="t" r="r" b="b"/>
            <a:pathLst>
              <a:path w="4191947" h="1435742">
                <a:moveTo>
                  <a:pt x="0" y="0"/>
                </a:moveTo>
                <a:lnTo>
                  <a:pt x="4191947" y="0"/>
                </a:lnTo>
                <a:lnTo>
                  <a:pt x="4191947" y="1435742"/>
                </a:lnTo>
                <a:lnTo>
                  <a:pt x="0" y="143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2637" y="2027969"/>
            <a:ext cx="17202726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s-MX" sz="9200" dirty="0">
                <a:solidFill>
                  <a:srgbClr val="256264"/>
                </a:solidFill>
                <a:latin typeface="Open Sans Bold"/>
              </a:rPr>
              <a:t>Para reelegir a un RP con buen desempeño </a:t>
            </a:r>
          </a:p>
          <a:p>
            <a:pPr algn="ctr">
              <a:lnSpc>
                <a:spcPts val="12880"/>
              </a:lnSpc>
            </a:pPr>
            <a:r>
              <a:rPr lang="es-MX" sz="9200" dirty="0">
                <a:solidFill>
                  <a:srgbClr val="256264"/>
                </a:solidFill>
                <a:latin typeface="Open Sans Bold"/>
              </a:rPr>
              <a:t>(calificación C o superior)</a:t>
            </a:r>
          </a:p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256264"/>
                </a:solidFill>
                <a:latin typeface="Open Sans Bold"/>
              </a:rPr>
              <a:t> 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C20D9CB-54B8-9B9F-6D50-77036E82E0C8}"/>
              </a:ext>
            </a:extLst>
          </p:cNvPr>
          <p:cNvSpPr txBox="1"/>
          <p:nvPr/>
        </p:nvSpPr>
        <p:spPr>
          <a:xfrm>
            <a:off x="1828800" y="6515100"/>
            <a:ext cx="15351304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endParaRPr lang="es-MX" sz="2499" dirty="0">
              <a:solidFill>
                <a:srgbClr val="1E1E1E"/>
              </a:solidFill>
              <a:latin typeface="Montserrat Bold"/>
            </a:endParaRPr>
          </a:p>
          <a:p>
            <a:pPr algn="ctr">
              <a:lnSpc>
                <a:spcPts val="3749"/>
              </a:lnSpc>
            </a:pPr>
            <a:r>
              <a:rPr lang="es-MX" sz="2499" dirty="0">
                <a:solidFill>
                  <a:srgbClr val="1E1E1E"/>
                </a:solidFill>
                <a:latin typeface="Montserrat Bold"/>
              </a:rPr>
              <a:t>A continuación, compartimos la Carta de  retroalimentación de desempeño </a:t>
            </a:r>
            <a:r>
              <a:rPr lang="en-US" sz="2499" dirty="0">
                <a:solidFill>
                  <a:srgbClr val="1E1E1E"/>
                </a:solidFill>
                <a:latin typeface="Montserrat Bold"/>
              </a:rPr>
              <a:t> del </a:t>
            </a:r>
            <a:r>
              <a:rPr lang="en-US" sz="2499" dirty="0" err="1">
                <a:solidFill>
                  <a:srgbClr val="1E1E1E"/>
                </a:solidFill>
                <a:latin typeface="Montserrat Bold"/>
              </a:rPr>
              <a:t>año</a:t>
            </a:r>
            <a:r>
              <a:rPr lang="en-US" sz="2499" dirty="0">
                <a:solidFill>
                  <a:srgbClr val="1E1E1E"/>
                </a:solidFill>
                <a:latin typeface="Montserrat Bold"/>
              </a:rPr>
              <a:t> 2021.</a:t>
            </a: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5841"/>
            <a:ext cx="4191947" cy="1435742"/>
          </a:xfrm>
          <a:custGeom>
            <a:avLst/>
            <a:gdLst/>
            <a:ahLst/>
            <a:cxnLst/>
            <a:rect l="l" t="t" r="r" b="b"/>
            <a:pathLst>
              <a:path w="4191947" h="1435742">
                <a:moveTo>
                  <a:pt x="0" y="0"/>
                </a:moveTo>
                <a:lnTo>
                  <a:pt x="4191947" y="0"/>
                </a:lnTo>
                <a:lnTo>
                  <a:pt x="4191947" y="1435742"/>
                </a:lnTo>
                <a:lnTo>
                  <a:pt x="0" y="143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BB118F-555E-91AA-5728-BE46F0FD9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47" t="12619" r="647" b="3066"/>
          <a:stretch/>
        </p:blipFill>
        <p:spPr>
          <a:xfrm>
            <a:off x="3886200" y="2247900"/>
            <a:ext cx="11778349" cy="41915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44D5A9-5A9E-022A-03F8-6CE0585178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661"/>
          <a:stretch/>
        </p:blipFill>
        <p:spPr>
          <a:xfrm>
            <a:off x="3976918" y="6439485"/>
            <a:ext cx="11687631" cy="36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4490"/>
            <a:chOff x="0" y="0"/>
            <a:chExt cx="6674770" cy="3753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4769" cy="3753642"/>
            </a:xfrm>
            <a:custGeom>
              <a:avLst/>
              <a:gdLst/>
              <a:ahLst/>
              <a:cxnLst/>
              <a:rect l="l" t="t" r="r" b="b"/>
              <a:pathLst>
                <a:path w="6674769" h="3753642">
                  <a:moveTo>
                    <a:pt x="0" y="0"/>
                  </a:moveTo>
                  <a:lnTo>
                    <a:pt x="6674769" y="0"/>
                  </a:lnTo>
                  <a:lnTo>
                    <a:pt x="6674769" y="3753642"/>
                  </a:lnTo>
                  <a:lnTo>
                    <a:pt x="0" y="3753642"/>
                  </a:lnTo>
                  <a:close/>
                </a:path>
              </a:pathLst>
            </a:custGeom>
            <a:solidFill>
              <a:srgbClr val="1C4D4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690346" y="-1455378"/>
            <a:ext cx="5446651" cy="5412609"/>
          </a:xfrm>
          <a:custGeom>
            <a:avLst/>
            <a:gdLst/>
            <a:ahLst/>
            <a:cxnLst/>
            <a:rect l="l" t="t" r="r" b="b"/>
            <a:pathLst>
              <a:path w="5446651" h="5412609">
                <a:moveTo>
                  <a:pt x="0" y="0"/>
                </a:moveTo>
                <a:lnTo>
                  <a:pt x="5446651" y="0"/>
                </a:lnTo>
                <a:lnTo>
                  <a:pt x="5446651" y="5412609"/>
                </a:lnTo>
                <a:lnTo>
                  <a:pt x="0" y="5412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4973781"/>
            <a:ext cx="6603381" cy="5310709"/>
          </a:xfrm>
          <a:custGeom>
            <a:avLst/>
            <a:gdLst/>
            <a:ahLst/>
            <a:cxnLst/>
            <a:rect l="l" t="t" r="r" b="b"/>
            <a:pathLst>
              <a:path w="6603381" h="5310709">
                <a:moveTo>
                  <a:pt x="0" y="0"/>
                </a:moveTo>
                <a:lnTo>
                  <a:pt x="6603381" y="0"/>
                </a:lnTo>
                <a:lnTo>
                  <a:pt x="6603381" y="5310709"/>
                </a:lnTo>
                <a:lnTo>
                  <a:pt x="0" y="5310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l="-56960" b="-93946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2000239" y="5181600"/>
            <a:ext cx="2690107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-16583" y="-27929"/>
            <a:ext cx="8251476" cy="11671112"/>
          </a:xfrm>
          <a:custGeom>
            <a:avLst/>
            <a:gdLst/>
            <a:ahLst/>
            <a:cxnLst/>
            <a:rect l="l" t="t" r="r" b="b"/>
            <a:pathLst>
              <a:path w="8251476" h="11671112">
                <a:moveTo>
                  <a:pt x="0" y="0"/>
                </a:moveTo>
                <a:lnTo>
                  <a:pt x="8251476" y="0"/>
                </a:lnTo>
                <a:lnTo>
                  <a:pt x="8251476" y="11671112"/>
                </a:lnTo>
                <a:lnTo>
                  <a:pt x="0" y="116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469059" y="3183081"/>
            <a:ext cx="9314398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2000">
                <a:solidFill>
                  <a:srgbClr val="FFFFFF"/>
                </a:solidFill>
                <a:latin typeface="Rubik Semi-Bold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346" y="0"/>
            <a:ext cx="18288000" cy="10242446"/>
            <a:chOff x="0" y="0"/>
            <a:chExt cx="35041359" cy="19625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625394"/>
            </a:xfrm>
            <a:custGeom>
              <a:avLst/>
              <a:gdLst/>
              <a:ahLst/>
              <a:cxnLst/>
              <a:rect l="l" t="t" r="r" b="b"/>
              <a:pathLst>
                <a:path w="35041359" h="19625394">
                  <a:moveTo>
                    <a:pt x="35041359" y="19625394"/>
                  </a:moveTo>
                  <a:lnTo>
                    <a:pt x="0" y="19625394"/>
                  </a:lnTo>
                  <a:lnTo>
                    <a:pt x="0" y="0"/>
                  </a:lnTo>
                  <a:lnTo>
                    <a:pt x="35041359" y="1962539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1625456"/>
            <a:ext cx="4415562" cy="5468196"/>
          </a:xfrm>
          <a:custGeom>
            <a:avLst/>
            <a:gdLst/>
            <a:ahLst/>
            <a:cxnLst/>
            <a:rect l="l" t="t" r="r" b="b"/>
            <a:pathLst>
              <a:path w="4415562" h="5468196">
                <a:moveTo>
                  <a:pt x="0" y="0"/>
                </a:moveTo>
                <a:lnTo>
                  <a:pt x="4415562" y="0"/>
                </a:lnTo>
                <a:lnTo>
                  <a:pt x="4415562" y="5468196"/>
                </a:lnTo>
                <a:lnTo>
                  <a:pt x="0" y="5468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937" r="-42937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9751356" y="2774556"/>
            <a:ext cx="1780850" cy="0"/>
          </a:xfrm>
          <a:prstGeom prst="line">
            <a:avLst/>
          </a:prstGeom>
          <a:ln w="76200" cap="flat">
            <a:solidFill>
              <a:srgbClr val="317B7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212346" y="209174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81778" y="3020247"/>
            <a:ext cx="11539338" cy="681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9"/>
              </a:lnSpc>
            </a:pPr>
            <a:r>
              <a:rPr lang="en-US" sz="2499">
                <a:solidFill>
                  <a:srgbClr val="000000">
                    <a:alpha val="80000"/>
                  </a:srgbClr>
                </a:solidFill>
                <a:latin typeface="Open Sans Bold"/>
              </a:rPr>
              <a:t>El Salvador ha seguido las directrices de la OMS que están plasmadas en el documento “Implementación de la Estrategia Fin de la TB: Aspectos Esenciales” con proyecciones de indicadores con metas estimadas y de contexto epidemiológico antes de la Pandemia SARS-Cov 2; los cuales fueron afectados directamente en sus resultados; a pesar de las limitantes financieras y dificultades de cadenas de suministros los indicadores de país se obtuvieron resultados favorables, siendo el año 2022 adonde los resultados de los indicadores han sufrido su mayor impacto debido a circunstancias externas y de políticas internas en población vulnerable siendo la más afectad la población privada de libertad; describimos a continuación algunos logros y retos para próximas subvenciones del Fondo Mundial.</a:t>
            </a:r>
          </a:p>
          <a:p>
            <a:pPr>
              <a:lnSpc>
                <a:spcPts val="3399"/>
              </a:lnSpc>
            </a:pPr>
            <a:endParaRPr lang="en-US" sz="2499">
              <a:solidFill>
                <a:srgbClr val="000000">
                  <a:alpha val="80000"/>
                </a:srgbClr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5841"/>
            <a:ext cx="4191947" cy="1435742"/>
          </a:xfrm>
          <a:custGeom>
            <a:avLst/>
            <a:gdLst/>
            <a:ahLst/>
            <a:cxnLst/>
            <a:rect l="l" t="t" r="r" b="b"/>
            <a:pathLst>
              <a:path w="4191947" h="1435742">
                <a:moveTo>
                  <a:pt x="0" y="0"/>
                </a:moveTo>
                <a:lnTo>
                  <a:pt x="4191947" y="0"/>
                </a:lnTo>
                <a:lnTo>
                  <a:pt x="4191947" y="1435742"/>
                </a:lnTo>
                <a:lnTo>
                  <a:pt x="0" y="143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17996" y="5972532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1857" y="4274503"/>
            <a:ext cx="1142428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256264"/>
                </a:solidFill>
                <a:latin typeface="Open Sans Bold"/>
              </a:rPr>
              <a:t>Logros Proyecto TB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71860" y="1578809"/>
            <a:ext cx="8287440" cy="8507739"/>
            <a:chOff x="0" y="0"/>
            <a:chExt cx="3023281" cy="3103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81" cy="3103646"/>
            </a:xfrm>
            <a:custGeom>
              <a:avLst/>
              <a:gdLst/>
              <a:ahLst/>
              <a:cxnLst/>
              <a:rect l="l" t="t" r="r" b="b"/>
              <a:pathLst>
                <a:path w="3023281" h="3103646">
                  <a:moveTo>
                    <a:pt x="0" y="0"/>
                  </a:moveTo>
                  <a:lnTo>
                    <a:pt x="3023281" y="0"/>
                  </a:lnTo>
                  <a:lnTo>
                    <a:pt x="3023281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651" y="1578809"/>
            <a:ext cx="7799345" cy="8507739"/>
            <a:chOff x="0" y="0"/>
            <a:chExt cx="2845222" cy="31036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806264" y="2069837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9" y="0"/>
                </a:lnTo>
                <a:lnTo>
                  <a:pt x="949559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30571" y="2952720"/>
            <a:ext cx="7080052" cy="662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El país ha introducido nuevos métodos diagnósticos como la prueba molecular rápida MTB/RIF; la cual en el tiempo se han ido actualizado los softwares de los equipos; El Salvador a través del financiamiento de Fondo Mundial y con recursos propios ha ido adquirido equipos y cartuchos de GeneXpert respectivamente, tanto de 6 colores para TB - RR como de 10 colores para el diagnóstico de la polifarmacorresistencia de tuberculosis, en poblaciones vulnerables así como población en general; siguiendo las directrices de la OMS y recomendaciones del comité de luz verde como estrategia de país.</a:t>
            </a:r>
          </a:p>
          <a:p>
            <a:pPr>
              <a:lnSpc>
                <a:spcPts val="29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0125" y="3481833"/>
            <a:ext cx="6381837" cy="478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Se implementó el modelo de financiamiento basado en resultados a través de las subvenciones de FM; logrando así resultados con eficacia y costo beneficio en la ejecución de las intervenciones; de igual manera la ejecución de las actividades y tareas, resultan ser más prácticas, objetivas y de mayor impacto para los resultados programados.</a:t>
            </a: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95818" y="1896403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71860" y="1578809"/>
            <a:ext cx="8287440" cy="8507739"/>
            <a:chOff x="0" y="0"/>
            <a:chExt cx="3023281" cy="3103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81" cy="3103646"/>
            </a:xfrm>
            <a:custGeom>
              <a:avLst/>
              <a:gdLst/>
              <a:ahLst/>
              <a:cxnLst/>
              <a:rect l="l" t="t" r="r" b="b"/>
              <a:pathLst>
                <a:path w="3023281" h="3103646">
                  <a:moveTo>
                    <a:pt x="0" y="0"/>
                  </a:moveTo>
                  <a:lnTo>
                    <a:pt x="3023281" y="0"/>
                  </a:lnTo>
                  <a:lnTo>
                    <a:pt x="3023281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651" y="1578809"/>
            <a:ext cx="7799345" cy="8507739"/>
            <a:chOff x="0" y="0"/>
            <a:chExt cx="2845222" cy="31036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806264" y="2069837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9" y="0"/>
                </a:lnTo>
                <a:lnTo>
                  <a:pt x="949559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30571" y="2952720"/>
            <a:ext cx="7080052" cy="438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La incorporación de la Unidad Móvil de Rayos X en Centros Penitenciarios; el cual facilita el diagnóstico temprano de la enfermedad tuberculosa a través de la lectura radiográfica por médicos especialistas neumólogos, trayendo consigo la detección, tratamiento y cobertura diagnostica a los grupos de mayor riesgo y vulnerabilidad de la Tuberculosis.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9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0125" y="3481833"/>
            <a:ext cx="6381837" cy="298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El fortalecimiento en los diferentes niveles de atención operativo consistente en la dotación de insumos y equipo (microscopios, centrífugas refrigeradas, estufas, incubadoras entre otros).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95818" y="1896403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71860" y="1578809"/>
            <a:ext cx="8287440" cy="8507739"/>
            <a:chOff x="0" y="0"/>
            <a:chExt cx="3023281" cy="3103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81" cy="3103646"/>
            </a:xfrm>
            <a:custGeom>
              <a:avLst/>
              <a:gdLst/>
              <a:ahLst/>
              <a:cxnLst/>
              <a:rect l="l" t="t" r="r" b="b"/>
              <a:pathLst>
                <a:path w="3023281" h="3103646">
                  <a:moveTo>
                    <a:pt x="0" y="0"/>
                  </a:moveTo>
                  <a:lnTo>
                    <a:pt x="3023281" y="0"/>
                  </a:lnTo>
                  <a:lnTo>
                    <a:pt x="3023281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651" y="1578809"/>
            <a:ext cx="7799345" cy="8507739"/>
            <a:chOff x="0" y="0"/>
            <a:chExt cx="2845222" cy="31036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806264" y="2069837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9" y="0"/>
                </a:lnTo>
                <a:lnTo>
                  <a:pt x="949559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30571" y="2952720"/>
            <a:ext cx="7080052" cy="662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La introducción de la iniciativa TB en Grandes Ciudades con lo que se ha fortalecido las alianzas público - público y público - privado (APP) con los proveedores de salud, entre ellos el Instituto Salvadoreño del Seguro Social (ISSS) y Alcaldía Municipal de San Salvador, Alcaldía de Santa Ana, Alcaldía de Sonsonate, Alcaldía de San Miguel, Alcaldía Ciudad Barrios; cuya colaboración y empoderamiento se han realizado actividades de prevención y detección temprana de la enfermedad tuberculosa.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9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0125" y="3481833"/>
            <a:ext cx="6381837" cy="567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El desarrollo de estudios e investigaciones, entre ellos la Medición de Gastos en tuberculosis (MEGA TB); con el objetivo de actualizar y capacitar a los recursos humanos de los diferentes niveles de atención operativa del Sistema Integrado de Salud Nacional; para empoderar el diagnóstico temprano, tratamiento, seguimiento y cobertura de la TB.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95818" y="1896403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71860" y="1578809"/>
            <a:ext cx="8287440" cy="8507739"/>
            <a:chOff x="0" y="0"/>
            <a:chExt cx="3023281" cy="3103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81" cy="3103646"/>
            </a:xfrm>
            <a:custGeom>
              <a:avLst/>
              <a:gdLst/>
              <a:ahLst/>
              <a:cxnLst/>
              <a:rect l="l" t="t" r="r" b="b"/>
              <a:pathLst>
                <a:path w="3023281" h="3103646">
                  <a:moveTo>
                    <a:pt x="0" y="0"/>
                  </a:moveTo>
                  <a:lnTo>
                    <a:pt x="3023281" y="0"/>
                  </a:lnTo>
                  <a:lnTo>
                    <a:pt x="3023281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651" y="1578809"/>
            <a:ext cx="7799345" cy="8507739"/>
            <a:chOff x="0" y="0"/>
            <a:chExt cx="2845222" cy="31036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806264" y="2069837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9" y="0"/>
                </a:lnTo>
                <a:lnTo>
                  <a:pt x="949559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30571" y="2952720"/>
            <a:ext cx="7080052" cy="438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La participación social en la estrategia ENGAGE TB donde se han realizado talleres de participación comunitaria; con los cuales se han retomado los lineamientos estratégicos de atención primaria de la enfermedad tuberculosa.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9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0125" y="3481833"/>
            <a:ext cx="6381837" cy="612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El país se encuentra con una tasa de coinfección de 7.43 por 100,000 habitantes, dato epidemiológico de importancia porque en la región los valores de coinfección se encuentran arriba del 15%; la OMS estima para el país una detección de 250 casos por año; El Salvador ha mantenido por debajo del valor esperado en los últimos 10 años. (año 2022: 188 casos de coinfección).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95818" y="1896403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71860" y="1578809"/>
            <a:ext cx="8287440" cy="8507739"/>
            <a:chOff x="0" y="0"/>
            <a:chExt cx="3023281" cy="3103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281" cy="3103646"/>
            </a:xfrm>
            <a:custGeom>
              <a:avLst/>
              <a:gdLst/>
              <a:ahLst/>
              <a:cxnLst/>
              <a:rect l="l" t="t" r="r" b="b"/>
              <a:pathLst>
                <a:path w="3023281" h="3103646">
                  <a:moveTo>
                    <a:pt x="0" y="0"/>
                  </a:moveTo>
                  <a:lnTo>
                    <a:pt x="3023281" y="0"/>
                  </a:lnTo>
                  <a:lnTo>
                    <a:pt x="3023281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651" y="1578809"/>
            <a:ext cx="7799345" cy="8507739"/>
            <a:chOff x="0" y="0"/>
            <a:chExt cx="2845222" cy="31036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806264" y="2069837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9" y="0"/>
                </a:lnTo>
                <a:lnTo>
                  <a:pt x="949559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30571" y="2952720"/>
            <a:ext cx="7080052" cy="572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Se han incorporado para la multidrogoresistencia la incorporación de esquemas acortados siguiendo los lineamientos del comité de luz verde (OMS/OPS); haciendo que la multidrogoresistencia se mantengan controlada en la población vulnerable y de alto riesgo epidemiológico.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9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0125" y="3481833"/>
            <a:ext cx="6381837" cy="612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Se cuentan con logros operativos, entre ellos: disminución de casos de todas las formas en población general y población con vulnerabilidad; la disminución de los casos de Coinfección TB/VIH; el éxito de tratamiento por arriba de la meta estimada de la OMS; y una tasa de mortalidad por debajo de la meta esperada a la meta global.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95818" y="1896403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67" y="-200452"/>
            <a:ext cx="18288000" cy="10287000"/>
            <a:chOff x="0" y="0"/>
            <a:chExt cx="35041359" cy="19710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1359" cy="19710764"/>
            </a:xfrm>
            <a:custGeom>
              <a:avLst/>
              <a:gdLst/>
              <a:ahLst/>
              <a:cxnLst/>
              <a:rect l="l" t="t" r="r" b="b"/>
              <a:pathLst>
                <a:path w="35041359" h="19710764">
                  <a:moveTo>
                    <a:pt x="35041359" y="19710764"/>
                  </a:moveTo>
                  <a:lnTo>
                    <a:pt x="0" y="19710764"/>
                  </a:lnTo>
                  <a:lnTo>
                    <a:pt x="0" y="0"/>
                  </a:lnTo>
                  <a:lnTo>
                    <a:pt x="35041359" y="19710764"/>
                  </a:lnTo>
                  <a:close/>
                </a:path>
              </a:pathLst>
            </a:custGeom>
            <a:solidFill>
              <a:srgbClr val="100F0D">
                <a:alpha val="1961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050505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674199" y="5501388"/>
            <a:ext cx="4186538" cy="0"/>
          </a:xfrm>
          <a:prstGeom prst="line">
            <a:avLst/>
          </a:prstGeom>
          <a:ln w="28575" cap="flat">
            <a:solidFill>
              <a:srgbClr val="F5F6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93656" y="232448"/>
            <a:ext cx="2936400" cy="1005717"/>
          </a:xfrm>
          <a:custGeom>
            <a:avLst/>
            <a:gdLst/>
            <a:ahLst/>
            <a:cxnLst/>
            <a:rect l="l" t="t" r="r" b="b"/>
            <a:pathLst>
              <a:path w="2936400" h="1005717">
                <a:moveTo>
                  <a:pt x="0" y="0"/>
                </a:moveTo>
                <a:lnTo>
                  <a:pt x="2936400" y="0"/>
                </a:lnTo>
                <a:lnTo>
                  <a:pt x="2936400" y="1005717"/>
                </a:lnTo>
                <a:lnTo>
                  <a:pt x="0" y="10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44206" y="1578809"/>
            <a:ext cx="7799345" cy="8507739"/>
            <a:chOff x="0" y="0"/>
            <a:chExt cx="2845222" cy="3103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5222" cy="3103646"/>
            </a:xfrm>
            <a:custGeom>
              <a:avLst/>
              <a:gdLst/>
              <a:ahLst/>
              <a:cxnLst/>
              <a:rect l="l" t="t" r="r" b="b"/>
              <a:pathLst>
                <a:path w="2845222" h="3103646">
                  <a:moveTo>
                    <a:pt x="0" y="0"/>
                  </a:moveTo>
                  <a:lnTo>
                    <a:pt x="2845222" y="0"/>
                  </a:lnTo>
                  <a:lnTo>
                    <a:pt x="2845222" y="3103646"/>
                  </a:lnTo>
                  <a:lnTo>
                    <a:pt x="0" y="31036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9869099" y="1906920"/>
            <a:ext cx="949558" cy="949558"/>
          </a:xfrm>
          <a:custGeom>
            <a:avLst/>
            <a:gdLst/>
            <a:ahLst/>
            <a:cxnLst/>
            <a:rect l="l" t="t" r="r" b="b"/>
            <a:pathLst>
              <a:path w="949558" h="949558">
                <a:moveTo>
                  <a:pt x="0" y="0"/>
                </a:moveTo>
                <a:lnTo>
                  <a:pt x="949558" y="0"/>
                </a:lnTo>
                <a:lnTo>
                  <a:pt x="949558" y="949558"/>
                </a:lnTo>
                <a:lnTo>
                  <a:pt x="0" y="94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97335" y="3135123"/>
            <a:ext cx="6381837" cy="433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endParaRPr/>
          </a:p>
          <a:p>
            <a:pPr algn="just">
              <a:lnSpc>
                <a:spcPts val="3580"/>
              </a:lnSpc>
            </a:pPr>
            <a:r>
              <a:rPr lang="en-US" sz="2386">
                <a:solidFill>
                  <a:srgbClr val="000000">
                    <a:alpha val="60000"/>
                  </a:srgbClr>
                </a:solidFill>
                <a:latin typeface="Open Sans Bold"/>
              </a:rPr>
              <a:t>La incorporación en el lobby político de la “Ley de la Tuberculosis” como respuesta a la sostenibilidad</a:t>
            </a: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 algn="just">
              <a:lnSpc>
                <a:spcPts val="358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  <a:p>
            <a:pPr>
              <a:lnSpc>
                <a:spcPts val="2530"/>
              </a:lnSpc>
            </a:pPr>
            <a:endParaRPr lang="en-US" sz="2386">
              <a:solidFill>
                <a:srgbClr val="000000">
                  <a:alpha val="60000"/>
                </a:srgbClr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1037</Words>
  <Application>Microsoft Office PowerPoint</Application>
  <PresentationFormat>Personalizado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Open Sans Bold</vt:lpstr>
      <vt:lpstr>Montserrat Bold</vt:lpstr>
      <vt:lpstr>Rubik</vt:lpstr>
      <vt:lpstr>Arial</vt:lpstr>
      <vt:lpstr>Rubik Semi-Bold</vt:lpstr>
      <vt:lpstr>Calibri</vt:lpstr>
      <vt:lpstr>Open Sans Extra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Logros y Retos de RP minsal Proyecto de Tuberculosis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2023-07-13T16:12:17Z</dcterms:modified>
  <dc:identifier>DAFobwfX6q0</dc:identifier>
</cp:coreProperties>
</file>