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7" r:id="rId10"/>
    <p:sldId id="263" r:id="rId11"/>
    <p:sldId id="264" r:id="rId12"/>
    <p:sldId id="26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ahkwang Bold" panose="020B0604020202020204" charset="-34"/>
      <p:regular r:id="rId18"/>
    </p:embeddedFont>
    <p:embeddedFont>
      <p:font typeface="Ibarra Real Nova Bold" panose="020B0604020202020204" charset="0"/>
      <p:regular r:id="rId19"/>
    </p:embeddedFont>
    <p:embeddedFont>
      <p:font typeface="Inter Bold" panose="020B060402020202020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charset="0"/>
      <p:regular r:id="rId25"/>
    </p:embeddedFont>
    <p:embeddedFont>
      <p:font typeface="Montserrat Medium" panose="00000600000000000000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621063" y="4317758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83292" y="-2517440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623882" y="-1585606"/>
            <a:ext cx="13470949" cy="9784191"/>
            <a:chOff x="0" y="0"/>
            <a:chExt cx="17961265" cy="130455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961265" cy="13045588"/>
              <a:chOff x="0" y="0"/>
              <a:chExt cx="812800" cy="59035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7843"/>
                  </a:srgbClr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169673" y="4604380"/>
              <a:ext cx="11621920" cy="8441208"/>
              <a:chOff x="0" y="0"/>
              <a:chExt cx="812800" cy="5903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17647"/>
                  </a:srgbClr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031309" y="8761296"/>
              <a:ext cx="5898647" cy="4284292"/>
              <a:chOff x="0" y="0"/>
              <a:chExt cx="812800" cy="5903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17647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-9962760" y="-1452989"/>
            <a:ext cx="14820308" cy="10764254"/>
            <a:chOff x="0" y="0"/>
            <a:chExt cx="19760411" cy="1435233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9760411" cy="14352339"/>
              <a:chOff x="0" y="0"/>
              <a:chExt cx="812800" cy="59035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7843"/>
                  </a:srgbClr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87173" y="5065592"/>
              <a:ext cx="12786065" cy="9286747"/>
              <a:chOff x="0" y="0"/>
              <a:chExt cx="812800" cy="5903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17647"/>
                  </a:srgbClr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6635454" y="9638897"/>
              <a:ext cx="6489503" cy="4713442"/>
              <a:chOff x="0" y="0"/>
              <a:chExt cx="812800" cy="59035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17647"/>
                  </a:srgbClr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25" name="Freeform 25"/>
          <p:cNvSpPr/>
          <p:nvPr/>
        </p:nvSpPr>
        <p:spPr>
          <a:xfrm flipH="1">
            <a:off x="379247" y="2403438"/>
            <a:ext cx="17908753" cy="17908753"/>
          </a:xfrm>
          <a:custGeom>
            <a:avLst/>
            <a:gdLst/>
            <a:ahLst/>
            <a:cxnLst/>
            <a:rect l="l" t="t" r="r" b="b"/>
            <a:pathLst>
              <a:path w="17908753" h="17908753">
                <a:moveTo>
                  <a:pt x="17908753" y="0"/>
                </a:moveTo>
                <a:lnTo>
                  <a:pt x="0" y="0"/>
                </a:lnTo>
                <a:lnTo>
                  <a:pt x="0" y="17908753"/>
                </a:lnTo>
                <a:lnTo>
                  <a:pt x="17908753" y="17908753"/>
                </a:lnTo>
                <a:lnTo>
                  <a:pt x="1790875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3668297" y="4943851"/>
            <a:ext cx="17908753" cy="17908753"/>
          </a:xfrm>
          <a:custGeom>
            <a:avLst/>
            <a:gdLst/>
            <a:ahLst/>
            <a:cxnLst/>
            <a:rect l="l" t="t" r="r" b="b"/>
            <a:pathLst>
              <a:path w="17908753" h="17908753">
                <a:moveTo>
                  <a:pt x="17908753" y="0"/>
                </a:moveTo>
                <a:lnTo>
                  <a:pt x="0" y="0"/>
                </a:lnTo>
                <a:lnTo>
                  <a:pt x="0" y="17908753"/>
                </a:lnTo>
                <a:lnTo>
                  <a:pt x="17908753" y="17908753"/>
                </a:lnTo>
                <a:lnTo>
                  <a:pt x="1790875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436895" y="1251848"/>
            <a:ext cx="9408084" cy="232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8"/>
              </a:lnSpc>
            </a:pPr>
            <a:r>
              <a:rPr lang="en-US" sz="5257" dirty="0">
                <a:solidFill>
                  <a:srgbClr val="46BD83"/>
                </a:solidFill>
                <a:latin typeface="Fahkwang Bold"/>
              </a:rPr>
              <a:t>ANÁLISIS DE LOGROS Y RETOS DE RP</a:t>
            </a:r>
            <a:r>
              <a:rPr lang="en-US" sz="5257" dirty="0">
                <a:solidFill>
                  <a:srgbClr val="EDDED2"/>
                </a:solidFill>
                <a:latin typeface="Fahkwang Bold"/>
              </a:rPr>
              <a:t> PROYECTO VIH</a:t>
            </a:r>
          </a:p>
        </p:txBody>
      </p:sp>
      <p:sp>
        <p:nvSpPr>
          <p:cNvPr id="28" name="Freeform 28"/>
          <p:cNvSpPr/>
          <p:nvPr/>
        </p:nvSpPr>
        <p:spPr>
          <a:xfrm>
            <a:off x="9529006" y="4317758"/>
            <a:ext cx="8756023" cy="6028586"/>
          </a:xfrm>
          <a:custGeom>
            <a:avLst/>
            <a:gdLst/>
            <a:ahLst/>
            <a:cxnLst/>
            <a:rect l="l" t="t" r="r" b="b"/>
            <a:pathLst>
              <a:path w="9362572" h="7109703">
                <a:moveTo>
                  <a:pt x="0" y="0"/>
                </a:moveTo>
                <a:lnTo>
                  <a:pt x="9362572" y="0"/>
                </a:lnTo>
                <a:lnTo>
                  <a:pt x="9362572" y="7109703"/>
                </a:lnTo>
                <a:lnTo>
                  <a:pt x="0" y="7109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993" r="-10993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4345" y="4827383"/>
            <a:ext cx="6517201" cy="1764592"/>
            <a:chOff x="0" y="0"/>
            <a:chExt cx="4146351" cy="11226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144634" cy="1122663"/>
            </a:xfrm>
            <a:custGeom>
              <a:avLst/>
              <a:gdLst/>
              <a:ahLst/>
              <a:cxnLst/>
              <a:rect l="l" t="t" r="r" b="b"/>
              <a:pathLst>
                <a:path w="4144634" h="1122663">
                  <a:moveTo>
                    <a:pt x="3928896" y="0"/>
                  </a:moveTo>
                  <a:lnTo>
                    <a:pt x="14255" y="0"/>
                  </a:lnTo>
                  <a:cubicBezTo>
                    <a:pt x="10474" y="0"/>
                    <a:pt x="6849" y="1502"/>
                    <a:pt x="4175" y="4175"/>
                  </a:cubicBezTo>
                  <a:cubicBezTo>
                    <a:pt x="1502" y="6849"/>
                    <a:pt x="0" y="10474"/>
                    <a:pt x="0" y="14255"/>
                  </a:cubicBezTo>
                  <a:lnTo>
                    <a:pt x="0" y="1108408"/>
                  </a:lnTo>
                  <a:cubicBezTo>
                    <a:pt x="0" y="1116281"/>
                    <a:pt x="6382" y="1122663"/>
                    <a:pt x="14255" y="1122663"/>
                  </a:cubicBezTo>
                  <a:lnTo>
                    <a:pt x="3928896" y="1122663"/>
                  </a:lnTo>
                  <a:cubicBezTo>
                    <a:pt x="3937452" y="1122663"/>
                    <a:pt x="3945091" y="1117304"/>
                    <a:pt x="3948003" y="1109259"/>
                  </a:cubicBezTo>
                  <a:lnTo>
                    <a:pt x="4141499" y="574735"/>
                  </a:lnTo>
                  <a:cubicBezTo>
                    <a:pt x="4144634" y="566074"/>
                    <a:pt x="4144634" y="556589"/>
                    <a:pt x="4141499" y="547928"/>
                  </a:cubicBezTo>
                  <a:lnTo>
                    <a:pt x="3948003" y="13404"/>
                  </a:lnTo>
                  <a:cubicBezTo>
                    <a:pt x="3945091" y="5359"/>
                    <a:pt x="3937452" y="0"/>
                    <a:pt x="3928896" y="0"/>
                  </a:cubicBezTo>
                  <a:close/>
                </a:path>
              </a:pathLst>
            </a:custGeom>
            <a:solidFill>
              <a:srgbClr val="46BD83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6985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159361" y="5271099"/>
            <a:ext cx="439772" cy="685804"/>
          </a:xfrm>
          <a:custGeom>
            <a:avLst/>
            <a:gdLst/>
            <a:ahLst/>
            <a:cxnLst/>
            <a:rect l="l" t="t" r="r" b="b"/>
            <a:pathLst>
              <a:path w="439772" h="685804">
                <a:moveTo>
                  <a:pt x="439772" y="0"/>
                </a:moveTo>
                <a:lnTo>
                  <a:pt x="0" y="0"/>
                </a:lnTo>
                <a:lnTo>
                  <a:pt x="0" y="685804"/>
                </a:lnTo>
                <a:lnTo>
                  <a:pt x="439772" y="685804"/>
                </a:lnTo>
                <a:lnTo>
                  <a:pt x="43977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973" y="0"/>
            <a:ext cx="3731388" cy="1278000"/>
          </a:xfrm>
          <a:custGeom>
            <a:avLst/>
            <a:gdLst/>
            <a:ahLst/>
            <a:cxnLst/>
            <a:rect l="l" t="t" r="r" b="b"/>
            <a:pathLst>
              <a:path w="3731388" h="1278000">
                <a:moveTo>
                  <a:pt x="0" y="0"/>
                </a:moveTo>
                <a:lnTo>
                  <a:pt x="3731388" y="0"/>
                </a:lnTo>
                <a:lnTo>
                  <a:pt x="3731388" y="1278000"/>
                </a:lnTo>
                <a:lnTo>
                  <a:pt x="0" y="1278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436895" y="4041795"/>
            <a:ext cx="75622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EDDED2"/>
                </a:solidFill>
                <a:latin typeface="Montserrat"/>
              </a:rPr>
              <a:t>Reunión Plenaria ME06-2023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9361" y="5427054"/>
            <a:ext cx="6466154" cy="106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1881">
                <a:solidFill>
                  <a:srgbClr val="1E1E1E"/>
                </a:solidFill>
                <a:latin typeface="Fahkwang Bold"/>
              </a:rPr>
              <a:t>PRESENTA</a:t>
            </a:r>
          </a:p>
          <a:p>
            <a:pPr algn="ctr">
              <a:lnSpc>
                <a:spcPts val="2163"/>
              </a:lnSpc>
            </a:pPr>
            <a:r>
              <a:rPr lang="en-US" sz="1881">
                <a:solidFill>
                  <a:srgbClr val="1E1E1E"/>
                </a:solidFill>
                <a:latin typeface="Fahkwang Bold"/>
              </a:rPr>
              <a:t>DRA. CELINA DE MIRANDA</a:t>
            </a:r>
          </a:p>
          <a:p>
            <a:pPr algn="ctr">
              <a:lnSpc>
                <a:spcPts val="2163"/>
              </a:lnSpc>
            </a:pPr>
            <a:r>
              <a:rPr lang="en-US" sz="1881">
                <a:solidFill>
                  <a:srgbClr val="1E1E1E"/>
                </a:solidFill>
                <a:latin typeface="Fahkwang Bold"/>
              </a:rPr>
              <a:t>COORDINADORA </a:t>
            </a:r>
          </a:p>
          <a:p>
            <a:pPr algn="ctr">
              <a:lnSpc>
                <a:spcPts val="2163"/>
              </a:lnSpc>
            </a:pPr>
            <a:r>
              <a:rPr lang="en-US" sz="1881">
                <a:solidFill>
                  <a:srgbClr val="1E1E1E"/>
                </a:solidFill>
                <a:latin typeface="Fahkwang Bold"/>
              </a:rPr>
              <a:t>COMITÉ DE PROPUESTAS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alphaModFix amt="19999"/>
          </a:blip>
          <a:srcRect l="13888" r="38063" b="12393"/>
          <a:stretch/>
        </p:blipFill>
        <p:spPr>
          <a:xfrm>
            <a:off x="1608329" y="-2019300"/>
            <a:ext cx="12166690" cy="90120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496800" y="1015991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0" name="Group 30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652930" y="6611804"/>
            <a:ext cx="15351304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endParaRPr lang="es-MX" sz="2499" dirty="0">
              <a:solidFill>
                <a:srgbClr val="1E1E1E"/>
              </a:solidFill>
              <a:latin typeface="Montserrat Bold"/>
            </a:endParaRPr>
          </a:p>
          <a:p>
            <a:pPr algn="ctr">
              <a:lnSpc>
                <a:spcPts val="3749"/>
              </a:lnSpc>
            </a:pPr>
            <a:r>
              <a:rPr lang="es-MX" sz="2499" dirty="0">
                <a:solidFill>
                  <a:srgbClr val="1E1E1E"/>
                </a:solidFill>
                <a:latin typeface="Montserrat Bold"/>
              </a:rPr>
              <a:t>A continuación, compartimos la Carta de  retroalimentación de desempeño </a:t>
            </a:r>
            <a:r>
              <a:rPr lang="en-US" sz="2499" dirty="0">
                <a:solidFill>
                  <a:srgbClr val="1E1E1E"/>
                </a:solidFill>
                <a:latin typeface="Montserrat Bold"/>
              </a:rPr>
              <a:t> del </a:t>
            </a:r>
            <a:r>
              <a:rPr lang="en-US" sz="2499" dirty="0" err="1">
                <a:solidFill>
                  <a:srgbClr val="1E1E1E"/>
                </a:solidFill>
                <a:latin typeface="Montserrat Bold"/>
              </a:rPr>
              <a:t>año</a:t>
            </a:r>
            <a:r>
              <a:rPr lang="en-US" sz="2499" dirty="0">
                <a:solidFill>
                  <a:srgbClr val="1E1E1E"/>
                </a:solidFill>
                <a:latin typeface="Montserrat Bold"/>
              </a:rPr>
              <a:t> 2021.</a:t>
            </a: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578256" y="2730976"/>
            <a:ext cx="13473773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s-MX" sz="6399" dirty="0">
                <a:solidFill>
                  <a:srgbClr val="46BD83"/>
                </a:solidFill>
                <a:latin typeface="Fahkwang Bold"/>
              </a:rPr>
              <a:t>Para reelegir a un RP con buen desempeño </a:t>
            </a:r>
          </a:p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s-MX" sz="6399" dirty="0">
                <a:solidFill>
                  <a:srgbClr val="46BD83"/>
                </a:solidFill>
                <a:latin typeface="Fahkwang Bold"/>
              </a:rPr>
              <a:t>(calificación C o superior)</a:t>
            </a:r>
          </a:p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46BD83"/>
                </a:solidFill>
                <a:latin typeface="Fahkwang Bold"/>
              </a:rPr>
              <a:t>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6924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518706" y="1028700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0" name="Group 30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67338D6-D5DA-8D68-A190-0B8D02C32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270" y="1126890"/>
            <a:ext cx="12214016" cy="487855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25B518A-8730-A614-044A-79D026BEC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951" y="6272848"/>
            <a:ext cx="10885641" cy="40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675657" y="1289316"/>
            <a:ext cx="15408715" cy="11191625"/>
            <a:chOff x="0" y="0"/>
            <a:chExt cx="20544953" cy="1492216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5176412" y="-5069586"/>
            <a:ext cx="15408715" cy="11191625"/>
            <a:chOff x="0" y="0"/>
            <a:chExt cx="20544953" cy="1492216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6329481" y="-236862"/>
            <a:ext cx="929819" cy="1526178"/>
            <a:chOff x="0" y="0"/>
            <a:chExt cx="1239759" cy="2034905"/>
          </a:xfrm>
        </p:grpSpPr>
        <p:grpSp>
          <p:nvGrpSpPr>
            <p:cNvPr id="24" name="Group 24"/>
            <p:cNvGrpSpPr/>
            <p:nvPr/>
          </p:nvGrpSpPr>
          <p:grpSpPr>
            <a:xfrm rot="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flipH="1">
              <a:off x="338485" y="818229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4"/>
                  </a:lnTo>
                  <a:lnTo>
                    <a:pt x="562789" y="877644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0" y="0"/>
            <a:ext cx="8169919" cy="11555755"/>
          </a:xfrm>
          <a:custGeom>
            <a:avLst/>
            <a:gdLst/>
            <a:ahLst/>
            <a:cxnLst/>
            <a:rect l="l" t="t" r="r" b="b"/>
            <a:pathLst>
              <a:path w="8169919" h="11555755">
                <a:moveTo>
                  <a:pt x="0" y="0"/>
                </a:moveTo>
                <a:lnTo>
                  <a:pt x="8169919" y="0"/>
                </a:lnTo>
                <a:lnTo>
                  <a:pt x="8169919" y="11555755"/>
                </a:lnTo>
                <a:lnTo>
                  <a:pt x="0" y="11555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9854803" y="4362450"/>
            <a:ext cx="74044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59"/>
              </a:lnSpc>
              <a:spcBef>
                <a:spcPct val="0"/>
              </a:spcBef>
            </a:pPr>
            <a:r>
              <a:rPr lang="en-US" sz="10299">
                <a:solidFill>
                  <a:srgbClr val="46BD83"/>
                </a:solidFill>
                <a:latin typeface="Fahkwang Bold"/>
              </a:rPr>
              <a:t>GRACIAS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433041"/>
            <a:ext cx="4226185" cy="1931820"/>
            <a:chOff x="0" y="0"/>
            <a:chExt cx="1313348" cy="600341"/>
          </a:xfrm>
        </p:grpSpPr>
        <p:sp>
          <p:nvSpPr>
            <p:cNvPr id="4" name="Freeform 4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14241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66675"/>
              <a:ext cx="5588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7EC"/>
                  </a:solidFill>
                  <a:latin typeface="Inter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88763" y="987868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7446873" y="4433041"/>
            <a:ext cx="4226185" cy="1931820"/>
            <a:chOff x="0" y="0"/>
            <a:chExt cx="1313348" cy="600341"/>
          </a:xfrm>
        </p:grpSpPr>
        <p:sp>
          <p:nvSpPr>
            <p:cNvPr id="27" name="Freeform 27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83412B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7EC"/>
                  </a:solidFill>
                  <a:latin typeface="Inter Bold"/>
                </a:rPr>
                <a:t>2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33115" y="4177590"/>
            <a:ext cx="4226185" cy="1931820"/>
            <a:chOff x="0" y="0"/>
            <a:chExt cx="1313348" cy="600341"/>
          </a:xfrm>
        </p:grpSpPr>
        <p:sp>
          <p:nvSpPr>
            <p:cNvPr id="30" name="Freeform 30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E6C7A0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7EC"/>
                  </a:solidFill>
                  <a:latin typeface="Inter Bold"/>
                </a:rPr>
                <a:t>3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3" name="Group 33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25880" y="6526530"/>
            <a:ext cx="5907828" cy="136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s-SV" sz="2000" dirty="0">
                <a:solidFill>
                  <a:srgbClr val="1E1E1E"/>
                </a:solidFill>
                <a:latin typeface="Montserrat Bold"/>
              </a:rPr>
              <a:t>se actualizó el algoritmo diagnóstico, el cual incluye dos a tres pruebas rápidas de diferentes metodologías según sea la población a tamizar.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18076" y="6555124"/>
            <a:ext cx="4883779" cy="136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s-SV" sz="2000" dirty="0">
                <a:solidFill>
                  <a:srgbClr val="1E1E1E"/>
                </a:solidFill>
                <a:latin typeface="Montserrat Bold"/>
              </a:rPr>
              <a:t>Se implementó el modelo de diagnóstico- tratamiento (en los primeros 7 días) durante el año 2020.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33115" y="6760864"/>
            <a:ext cx="4789976" cy="238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s-SV" sz="2000" dirty="0">
                <a:solidFill>
                  <a:srgbClr val="1E1E1E"/>
                </a:solidFill>
                <a:latin typeface="Montserrat Bold"/>
              </a:rPr>
              <a:t>El fortalecimiento en los diferentes niveles de atención operativo consistente en la dotación de insumos y equipo (mobiliarios de oficina, equipos informáticos, refrigeradoras, equipos de CV).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800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64949" y="1916585"/>
            <a:ext cx="800294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46BD83"/>
                </a:solidFill>
                <a:latin typeface="Fahkwang Bold"/>
              </a:rPr>
              <a:t>LOGROS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433041"/>
            <a:ext cx="4226185" cy="1931820"/>
            <a:chOff x="0" y="0"/>
            <a:chExt cx="1313348" cy="600341"/>
          </a:xfrm>
        </p:grpSpPr>
        <p:sp>
          <p:nvSpPr>
            <p:cNvPr id="4" name="Freeform 4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46BD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66675"/>
              <a:ext cx="5588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7EC"/>
                  </a:solidFill>
                  <a:latin typeface="Inter Bold"/>
                </a:rPr>
                <a:t>4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88763" y="987868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7446873" y="4433041"/>
            <a:ext cx="4226185" cy="1931820"/>
            <a:chOff x="0" y="0"/>
            <a:chExt cx="1313348" cy="600341"/>
          </a:xfrm>
        </p:grpSpPr>
        <p:sp>
          <p:nvSpPr>
            <p:cNvPr id="27" name="Freeform 27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BA603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7EC"/>
                  </a:solidFill>
                  <a:latin typeface="Inter Bold"/>
                </a:rPr>
                <a:t>5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33115" y="4177590"/>
            <a:ext cx="4226185" cy="1931820"/>
            <a:chOff x="0" y="0"/>
            <a:chExt cx="1313348" cy="600341"/>
          </a:xfrm>
        </p:grpSpPr>
        <p:sp>
          <p:nvSpPr>
            <p:cNvPr id="30" name="Freeform 30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186BAC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7EC"/>
                  </a:solidFill>
                  <a:latin typeface="Inter Bold"/>
                </a:rPr>
                <a:t>6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3" name="Group 33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25880" y="6536055"/>
            <a:ext cx="5907828" cy="109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Incorporación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nuevos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centros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toma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y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procesamiento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carga viral.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9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118076" y="6564649"/>
            <a:ext cx="4883779" cy="147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Integración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del DLT al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esquema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tratamiento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los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pacientes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con VIH.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9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033115" y="6770389"/>
            <a:ext cx="4789976" cy="182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999" dirty="0" err="1">
                <a:solidFill>
                  <a:srgbClr val="1E1E1E"/>
                </a:solidFill>
                <a:latin typeface="Montserrat"/>
              </a:rPr>
              <a:t>P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articipación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activa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de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los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diferentes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socios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para la </a:t>
            </a:r>
            <a:r>
              <a:rPr lang="en-US" sz="1999" dirty="0" err="1">
                <a:solidFill>
                  <a:srgbClr val="1E1E1E"/>
                </a:solidFill>
                <a:latin typeface="Montserrat Bold"/>
              </a:rPr>
              <a:t>respuesta</a:t>
            </a:r>
            <a:r>
              <a:rPr lang="en-US" sz="1999" dirty="0">
                <a:solidFill>
                  <a:srgbClr val="1E1E1E"/>
                </a:solidFill>
                <a:latin typeface="Montserrat Bold"/>
              </a:rPr>
              <a:t> en VIH. </a:t>
            </a:r>
          </a:p>
          <a:p>
            <a:pPr algn="just">
              <a:lnSpc>
                <a:spcPts val="2700"/>
              </a:lnSpc>
            </a:pPr>
            <a:endParaRPr lang="en-US" sz="19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9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77235" y="2088046"/>
            <a:ext cx="800294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46BD83"/>
                </a:solidFill>
                <a:latin typeface="Fahkwang Bold"/>
              </a:rPr>
              <a:t>LOGROS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1678" y="4433041"/>
            <a:ext cx="4226185" cy="1931820"/>
            <a:chOff x="0" y="0"/>
            <a:chExt cx="1313348" cy="600341"/>
          </a:xfrm>
        </p:grpSpPr>
        <p:sp>
          <p:nvSpPr>
            <p:cNvPr id="4" name="Freeform 4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46BD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66675"/>
              <a:ext cx="5588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7EC"/>
                  </a:solidFill>
                  <a:latin typeface="Inter Bold"/>
                </a:rPr>
                <a:t>7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18706" y="1028700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9888763" y="4433041"/>
            <a:ext cx="4226185" cy="1931820"/>
            <a:chOff x="0" y="0"/>
            <a:chExt cx="1313348" cy="600341"/>
          </a:xfrm>
        </p:grpSpPr>
        <p:sp>
          <p:nvSpPr>
            <p:cNvPr id="27" name="Freeform 27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BA603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7EC"/>
                  </a:solidFill>
                  <a:latin typeface="Inter Bold"/>
                </a:rPr>
                <a:t>8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0" name="Group 30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630857" y="6759756"/>
            <a:ext cx="5907828" cy="293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s-SV" sz="2499" dirty="0">
                <a:solidFill>
                  <a:srgbClr val="1E1E1E"/>
                </a:solidFill>
                <a:latin typeface="Montserrat Bold"/>
              </a:rPr>
              <a:t>Implementación de la PrEP, inicialmente para la población HSH y mujeres trans en las clínicas VICITS y amigables.</a:t>
            </a: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404055" y="6517005"/>
            <a:ext cx="4883779" cy="3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s-SV" sz="2499" dirty="0">
                <a:solidFill>
                  <a:srgbClr val="1E1E1E"/>
                </a:solidFill>
                <a:latin typeface="Montserrat Bold"/>
              </a:rPr>
              <a:t>Mejora en el abastecimiento de la terapia antirretroviral al usuario, a través de receta </a:t>
            </a:r>
            <a:r>
              <a:rPr lang="es-SV" sz="2499" dirty="0" err="1">
                <a:solidFill>
                  <a:srgbClr val="1E1E1E"/>
                </a:solidFill>
                <a:latin typeface="Montserrat Bold"/>
              </a:rPr>
              <a:t>multiples</a:t>
            </a:r>
            <a:r>
              <a:rPr lang="es-SV" sz="2499" dirty="0">
                <a:solidFill>
                  <a:srgbClr val="1E1E1E"/>
                </a:solidFill>
                <a:latin typeface="Montserrat Bold"/>
              </a:rPr>
              <a:t> y entrega domiciliar mejorando el acceso a la misma.</a:t>
            </a: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r>
              <a:rPr lang="en-US" sz="1800" dirty="0">
                <a:solidFill>
                  <a:srgbClr val="1E1E1E"/>
                </a:solidFill>
                <a:latin typeface="Montserrat Bold"/>
              </a:rPr>
              <a:t>.</a:t>
            </a: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800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79304" y="2312241"/>
            <a:ext cx="800294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46BD83"/>
                </a:solidFill>
                <a:latin typeface="Fahkwang Bold"/>
              </a:rPr>
              <a:t>LOGROS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888" r="13888"/>
          <a:stretch>
            <a:fillRect/>
          </a:stretch>
        </p:blipFill>
        <p:spPr>
          <a:xfrm>
            <a:off x="8214181" y="174716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0860" y="4287430"/>
            <a:ext cx="4226185" cy="1931820"/>
            <a:chOff x="0" y="0"/>
            <a:chExt cx="1313348" cy="600341"/>
          </a:xfrm>
        </p:grpSpPr>
        <p:sp>
          <p:nvSpPr>
            <p:cNvPr id="4" name="Freeform 4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46BD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66675"/>
              <a:ext cx="5588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FFF7EC"/>
                  </a:solidFill>
                  <a:latin typeface="Inter Bold"/>
                </a:rPr>
                <a:t>9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18706" y="1028700"/>
            <a:ext cx="15408715" cy="11191625"/>
            <a:chOff x="0" y="0"/>
            <a:chExt cx="20544953" cy="14922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46BD83">
                    <a:alpha val="19608"/>
                  </a:srgbClr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588218" y="-3950024"/>
            <a:ext cx="15408715" cy="11191625"/>
            <a:chOff x="0" y="0"/>
            <a:chExt cx="20544953" cy="1492216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14241B">
                    <a:alpha val="7843"/>
                  </a:srgbClr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7016469" y="4085823"/>
            <a:ext cx="4226185" cy="1931820"/>
            <a:chOff x="0" y="0"/>
            <a:chExt cx="1313348" cy="600341"/>
          </a:xfrm>
        </p:grpSpPr>
        <p:sp>
          <p:nvSpPr>
            <p:cNvPr id="27" name="Freeform 27"/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BA603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dirty="0">
                  <a:solidFill>
                    <a:srgbClr val="FFF7EC"/>
                  </a:solidFill>
                  <a:latin typeface="Inter Bold"/>
                </a:rPr>
                <a:t>10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7358181" y="8815251"/>
            <a:ext cx="929819" cy="1526178"/>
            <a:chOff x="0" y="0"/>
            <a:chExt cx="1239759" cy="2034905"/>
          </a:xfrm>
        </p:grpSpPr>
        <p:grpSp>
          <p:nvGrpSpPr>
            <p:cNvPr id="30" name="Group 30"/>
            <p:cNvGrpSpPr/>
            <p:nvPr/>
          </p:nvGrpSpPr>
          <p:grpSpPr>
            <a:xfrm rot="-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flipH="1">
              <a:off x="338485" y="437843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3"/>
                  </a:lnTo>
                  <a:lnTo>
                    <a:pt x="562789" y="877643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144664" y="104672"/>
            <a:ext cx="2697892" cy="924028"/>
          </a:xfrm>
          <a:custGeom>
            <a:avLst/>
            <a:gdLst/>
            <a:ahLst/>
            <a:cxnLst/>
            <a:rect l="l" t="t" r="r" b="b"/>
            <a:pathLst>
              <a:path w="2697892" h="924028">
                <a:moveTo>
                  <a:pt x="0" y="0"/>
                </a:moveTo>
                <a:lnTo>
                  <a:pt x="2697891" y="0"/>
                </a:lnTo>
                <a:lnTo>
                  <a:pt x="2697891" y="924028"/>
                </a:lnTo>
                <a:lnTo>
                  <a:pt x="0" y="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367884" y="6576037"/>
            <a:ext cx="5241110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s-MX" sz="2499" dirty="0">
                <a:solidFill>
                  <a:srgbClr val="1E1E1E"/>
                </a:solidFill>
                <a:latin typeface="Montserrat Bold"/>
              </a:rPr>
              <a:t>Sistema único de Monitoreo y Evaluación (SUMEVE), un sistema de información fuerte que permite construir las cascadas de atención, prevención, poblaciones clave.</a:t>
            </a:r>
            <a:endParaRPr lang="es-SV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977213" y="6423331"/>
            <a:ext cx="4991407" cy="480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s-MX" sz="2499" dirty="0">
                <a:solidFill>
                  <a:srgbClr val="1E1E1E"/>
                </a:solidFill>
                <a:latin typeface="Montserrat Bold"/>
              </a:rPr>
              <a:t>Compromiso político y disposición de las autoridades para asumir progresivamente los costos de la epidemia/Elaboración de informe MEGAS cada año (Único país de Centroamérica que lo hace cada año).</a:t>
            </a:r>
            <a:endParaRPr lang="es-SV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1800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1800" dirty="0">
              <a:solidFill>
                <a:srgbClr val="1E1E1E"/>
              </a:solidFill>
              <a:latin typeface="Montserra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79304" y="2312241"/>
            <a:ext cx="800294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46BD83"/>
                </a:solidFill>
                <a:latin typeface="Fahkwang Bold"/>
              </a:rPr>
              <a:t>LOGROS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1E1E1E"/>
                </a:solidFill>
                <a:latin typeface="Montserrat Medium"/>
              </a:rPr>
              <a:t>04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76D6E541-A395-C274-E8E8-31D9122C10D3}"/>
              </a:ext>
            </a:extLst>
          </p:cNvPr>
          <p:cNvGrpSpPr/>
          <p:nvPr/>
        </p:nvGrpSpPr>
        <p:grpSpPr>
          <a:xfrm>
            <a:off x="13066145" y="3932572"/>
            <a:ext cx="4226185" cy="1931820"/>
            <a:chOff x="0" y="0"/>
            <a:chExt cx="1313348" cy="600341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58F998F6-DB83-1D34-AFAE-8061981B043A}"/>
                </a:ext>
              </a:extLst>
            </p:cNvPr>
            <p:cNvSpPr/>
            <p:nvPr/>
          </p:nvSpPr>
          <p:spPr>
            <a:xfrm>
              <a:off x="11265" y="0"/>
              <a:ext cx="1296390" cy="600341"/>
            </a:xfrm>
            <a:custGeom>
              <a:avLst/>
              <a:gdLst/>
              <a:ahLst/>
              <a:cxnLst/>
              <a:rect l="l" t="t" r="r" b="b"/>
              <a:pathLst>
                <a:path w="1296390" h="600341">
                  <a:moveTo>
                    <a:pt x="14382" y="0"/>
                  </a:moveTo>
                  <a:lnTo>
                    <a:pt x="1073236" y="0"/>
                  </a:lnTo>
                  <a:cubicBezTo>
                    <a:pt x="1089275" y="0"/>
                    <a:pt x="1104269" y="7956"/>
                    <a:pt x="1113260" y="21238"/>
                  </a:cubicBezTo>
                  <a:lnTo>
                    <a:pt x="1287706" y="278933"/>
                  </a:lnTo>
                  <a:cubicBezTo>
                    <a:pt x="1296389" y="291760"/>
                    <a:pt x="1296389" y="308581"/>
                    <a:pt x="1287706" y="321408"/>
                  </a:cubicBezTo>
                  <a:lnTo>
                    <a:pt x="1113260" y="579103"/>
                  </a:lnTo>
                  <a:cubicBezTo>
                    <a:pt x="1104269" y="592385"/>
                    <a:pt x="1089275" y="600341"/>
                    <a:pt x="1073236" y="600341"/>
                  </a:cubicBezTo>
                  <a:lnTo>
                    <a:pt x="14382" y="600341"/>
                  </a:lnTo>
                  <a:cubicBezTo>
                    <a:pt x="9345" y="600341"/>
                    <a:pt x="4721" y="597560"/>
                    <a:pt x="2360" y="593111"/>
                  </a:cubicBezTo>
                  <a:cubicBezTo>
                    <a:pt x="0" y="588662"/>
                    <a:pt x="289" y="583274"/>
                    <a:pt x="3112" y="579103"/>
                  </a:cubicBezTo>
                  <a:lnTo>
                    <a:pt x="177558" y="321408"/>
                  </a:lnTo>
                  <a:cubicBezTo>
                    <a:pt x="186241" y="308581"/>
                    <a:pt x="186241" y="291760"/>
                    <a:pt x="177558" y="278933"/>
                  </a:cubicBezTo>
                  <a:lnTo>
                    <a:pt x="3112" y="21238"/>
                  </a:lnTo>
                  <a:cubicBezTo>
                    <a:pt x="289" y="17067"/>
                    <a:pt x="0" y="11679"/>
                    <a:pt x="2360" y="7230"/>
                  </a:cubicBezTo>
                  <a:cubicBezTo>
                    <a:pt x="4721" y="2781"/>
                    <a:pt x="9345" y="0"/>
                    <a:pt x="14382" y="0"/>
                  </a:cubicBezTo>
                  <a:close/>
                </a:path>
              </a:pathLst>
            </a:custGeom>
            <a:solidFill>
              <a:srgbClr val="46BD83"/>
            </a:solidFill>
          </p:spPr>
        </p:sp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3AB15696-47EA-6E41-E113-83460B3D641B}"/>
                </a:ext>
              </a:extLst>
            </p:cNvPr>
            <p:cNvSpPr txBox="1"/>
            <p:nvPr/>
          </p:nvSpPr>
          <p:spPr>
            <a:xfrm>
              <a:off x="177800" y="-66675"/>
              <a:ext cx="5588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FFF7EC"/>
                  </a:solidFill>
                  <a:latin typeface="Inter Bold"/>
                </a:rPr>
                <a:t>11</a:t>
              </a:r>
            </a:p>
          </p:txBody>
        </p:sp>
      </p:grpSp>
      <p:sp>
        <p:nvSpPr>
          <p:cNvPr id="42" name="TextBox 35">
            <a:extLst>
              <a:ext uri="{FF2B5EF4-FFF2-40B4-BE49-F238E27FC236}">
                <a16:creationId xmlns:a16="http://schemas.microsoft.com/office/drawing/2014/main" id="{11D15385-3A15-B43B-98D1-ED393C2517D6}"/>
              </a:ext>
            </a:extLst>
          </p:cNvPr>
          <p:cNvSpPr txBox="1"/>
          <p:nvPr/>
        </p:nvSpPr>
        <p:spPr>
          <a:xfrm>
            <a:off x="12979617" y="6457459"/>
            <a:ext cx="4785314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s-MX" sz="2499" dirty="0">
                <a:solidFill>
                  <a:srgbClr val="1E1E1E"/>
                </a:solidFill>
                <a:latin typeface="Montserrat Bold"/>
              </a:rPr>
              <a:t>Compromiso del país para la Eliminación de la Transmisión Materno Infantil del VIH, sífilis, </a:t>
            </a:r>
            <a:r>
              <a:rPr lang="es-MX" sz="2499" dirty="0" err="1">
                <a:solidFill>
                  <a:srgbClr val="1E1E1E"/>
                </a:solidFill>
                <a:latin typeface="Montserrat Bold"/>
              </a:rPr>
              <a:t>Hep</a:t>
            </a:r>
            <a:r>
              <a:rPr lang="es-MX" sz="2499" dirty="0">
                <a:solidFill>
                  <a:srgbClr val="1E1E1E"/>
                </a:solidFill>
                <a:latin typeface="Montserrat Bold"/>
              </a:rPr>
              <a:t> B y </a:t>
            </a:r>
            <a:r>
              <a:rPr lang="es-MX" sz="2499" dirty="0" err="1">
                <a:solidFill>
                  <a:srgbClr val="1E1E1E"/>
                </a:solidFill>
                <a:latin typeface="Montserrat Bold"/>
              </a:rPr>
              <a:t>chagas</a:t>
            </a:r>
            <a:r>
              <a:rPr lang="es-MX" sz="2499">
                <a:solidFill>
                  <a:srgbClr val="1E1E1E"/>
                </a:solidFill>
                <a:latin typeface="Montserrat Bold"/>
              </a:rPr>
              <a:t>.</a:t>
            </a:r>
            <a:endParaRPr lang="es-SV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algn="just">
              <a:lnSpc>
                <a:spcPts val="2700"/>
              </a:lnSpc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endParaRPr lang="en-US" sz="2499" dirty="0">
              <a:solidFill>
                <a:srgbClr val="1E1E1E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20183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179635" y="3898829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54759" y="6744738"/>
            <a:ext cx="6494916" cy="3198895"/>
            <a:chOff x="0" y="0"/>
            <a:chExt cx="1423577" cy="7011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3577" cy="701144"/>
            </a:xfrm>
            <a:custGeom>
              <a:avLst/>
              <a:gdLst/>
              <a:ahLst/>
              <a:cxnLst/>
              <a:rect l="l" t="t" r="r" b="b"/>
              <a:pathLst>
                <a:path w="1423577" h="701144">
                  <a:moveTo>
                    <a:pt x="57216" y="0"/>
                  </a:moveTo>
                  <a:lnTo>
                    <a:pt x="1366361" y="0"/>
                  </a:lnTo>
                  <a:cubicBezTo>
                    <a:pt x="1381535" y="0"/>
                    <a:pt x="1396088" y="6028"/>
                    <a:pt x="1406818" y="16758"/>
                  </a:cubicBezTo>
                  <a:cubicBezTo>
                    <a:pt x="1417548" y="27488"/>
                    <a:pt x="1423577" y="42041"/>
                    <a:pt x="1423577" y="57216"/>
                  </a:cubicBezTo>
                  <a:lnTo>
                    <a:pt x="1423577" y="643928"/>
                  </a:lnTo>
                  <a:cubicBezTo>
                    <a:pt x="1423577" y="675528"/>
                    <a:pt x="1397960" y="701144"/>
                    <a:pt x="1366361" y="701144"/>
                  </a:cubicBezTo>
                  <a:lnTo>
                    <a:pt x="57216" y="701144"/>
                  </a:lnTo>
                  <a:cubicBezTo>
                    <a:pt x="42041" y="701144"/>
                    <a:pt x="27488" y="695116"/>
                    <a:pt x="16758" y="684386"/>
                  </a:cubicBezTo>
                  <a:cubicBezTo>
                    <a:pt x="6028" y="673656"/>
                    <a:pt x="0" y="659103"/>
                    <a:pt x="0" y="643928"/>
                  </a:cubicBezTo>
                  <a:lnTo>
                    <a:pt x="0" y="57216"/>
                  </a:lnTo>
                  <a:cubicBezTo>
                    <a:pt x="0" y="42041"/>
                    <a:pt x="6028" y="27488"/>
                    <a:pt x="16758" y="16758"/>
                  </a:cubicBezTo>
                  <a:cubicBezTo>
                    <a:pt x="27488" y="6028"/>
                    <a:pt x="42041" y="0"/>
                    <a:pt x="57216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7990041" y="-3592183"/>
            <a:ext cx="14820294" cy="10859234"/>
          </a:xfrm>
          <a:custGeom>
            <a:avLst/>
            <a:gdLst/>
            <a:ahLst/>
            <a:cxnLst/>
            <a:rect l="l" t="t" r="r" b="b"/>
            <a:pathLst>
              <a:path w="14820294" h="10859234">
                <a:moveTo>
                  <a:pt x="0" y="0"/>
                </a:moveTo>
                <a:lnTo>
                  <a:pt x="14820293" y="0"/>
                </a:lnTo>
                <a:lnTo>
                  <a:pt x="14820293" y="10859233"/>
                </a:lnTo>
                <a:lnTo>
                  <a:pt x="0" y="10859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54673" y="-6048125"/>
            <a:ext cx="15408715" cy="11191625"/>
            <a:chOff x="0" y="0"/>
            <a:chExt cx="20544953" cy="149221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9379411" y="-6707069"/>
            <a:ext cx="15408715" cy="11191625"/>
            <a:chOff x="0" y="0"/>
            <a:chExt cx="20544953" cy="14922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2106916" y="6766768"/>
            <a:ext cx="6991446" cy="3317444"/>
            <a:chOff x="0" y="0"/>
            <a:chExt cx="1474668" cy="6619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74668" cy="661922"/>
            </a:xfrm>
            <a:custGeom>
              <a:avLst/>
              <a:gdLst/>
              <a:ahLst/>
              <a:cxnLst/>
              <a:rect l="l" t="t" r="r" b="b"/>
              <a:pathLst>
                <a:path w="1474668" h="661922">
                  <a:moveTo>
                    <a:pt x="55234" y="0"/>
                  </a:moveTo>
                  <a:lnTo>
                    <a:pt x="1419434" y="0"/>
                  </a:lnTo>
                  <a:cubicBezTo>
                    <a:pt x="1434083" y="0"/>
                    <a:pt x="1448132" y="5819"/>
                    <a:pt x="1458490" y="16178"/>
                  </a:cubicBezTo>
                  <a:cubicBezTo>
                    <a:pt x="1468848" y="26536"/>
                    <a:pt x="1474668" y="40585"/>
                    <a:pt x="1474668" y="55234"/>
                  </a:cubicBezTo>
                  <a:lnTo>
                    <a:pt x="1474668" y="606689"/>
                  </a:lnTo>
                  <a:cubicBezTo>
                    <a:pt x="1474668" y="621338"/>
                    <a:pt x="1468848" y="635386"/>
                    <a:pt x="1458490" y="645745"/>
                  </a:cubicBezTo>
                  <a:cubicBezTo>
                    <a:pt x="1448132" y="656103"/>
                    <a:pt x="1434083" y="661922"/>
                    <a:pt x="1419434" y="661922"/>
                  </a:cubicBezTo>
                  <a:lnTo>
                    <a:pt x="55234" y="661922"/>
                  </a:lnTo>
                  <a:cubicBezTo>
                    <a:pt x="40585" y="661922"/>
                    <a:pt x="26536" y="656103"/>
                    <a:pt x="16178" y="645745"/>
                  </a:cubicBezTo>
                  <a:cubicBezTo>
                    <a:pt x="5819" y="635386"/>
                    <a:pt x="0" y="621338"/>
                    <a:pt x="0" y="606689"/>
                  </a:cubicBezTo>
                  <a:lnTo>
                    <a:pt x="0" y="55234"/>
                  </a:lnTo>
                  <a:cubicBezTo>
                    <a:pt x="0" y="40585"/>
                    <a:pt x="5819" y="26536"/>
                    <a:pt x="16178" y="16178"/>
                  </a:cubicBezTo>
                  <a:cubicBezTo>
                    <a:pt x="26536" y="5819"/>
                    <a:pt x="40585" y="0"/>
                    <a:pt x="55234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267801" y="2889138"/>
            <a:ext cx="6263885" cy="3349212"/>
            <a:chOff x="0" y="0"/>
            <a:chExt cx="1372938" cy="7340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72938" cy="734091"/>
            </a:xfrm>
            <a:custGeom>
              <a:avLst/>
              <a:gdLst/>
              <a:ahLst/>
              <a:cxnLst/>
              <a:rect l="l" t="t" r="r" b="b"/>
              <a:pathLst>
                <a:path w="1372938" h="734091">
                  <a:moveTo>
                    <a:pt x="59326" y="0"/>
                  </a:moveTo>
                  <a:lnTo>
                    <a:pt x="1313612" y="0"/>
                  </a:lnTo>
                  <a:cubicBezTo>
                    <a:pt x="1329346" y="0"/>
                    <a:pt x="1344436" y="6250"/>
                    <a:pt x="1355562" y="17376"/>
                  </a:cubicBezTo>
                  <a:cubicBezTo>
                    <a:pt x="1366688" y="28502"/>
                    <a:pt x="1372938" y="43592"/>
                    <a:pt x="1372938" y="59326"/>
                  </a:cubicBezTo>
                  <a:lnTo>
                    <a:pt x="1372938" y="674765"/>
                  </a:lnTo>
                  <a:cubicBezTo>
                    <a:pt x="1372938" y="707530"/>
                    <a:pt x="1346377" y="734091"/>
                    <a:pt x="1313612" y="734091"/>
                  </a:cubicBezTo>
                  <a:lnTo>
                    <a:pt x="59326" y="734091"/>
                  </a:lnTo>
                  <a:cubicBezTo>
                    <a:pt x="43592" y="734091"/>
                    <a:pt x="28502" y="727841"/>
                    <a:pt x="17376" y="716715"/>
                  </a:cubicBezTo>
                  <a:cubicBezTo>
                    <a:pt x="6250" y="705589"/>
                    <a:pt x="0" y="690499"/>
                    <a:pt x="0" y="674765"/>
                  </a:cubicBezTo>
                  <a:lnTo>
                    <a:pt x="0" y="59326"/>
                  </a:lnTo>
                  <a:cubicBezTo>
                    <a:pt x="0" y="26561"/>
                    <a:pt x="26561" y="0"/>
                    <a:pt x="59326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160970" y="2889138"/>
            <a:ext cx="6843517" cy="3367947"/>
            <a:chOff x="0" y="0"/>
            <a:chExt cx="1499984" cy="73819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99984" cy="738197"/>
            </a:xfrm>
            <a:custGeom>
              <a:avLst/>
              <a:gdLst/>
              <a:ahLst/>
              <a:cxnLst/>
              <a:rect l="l" t="t" r="r" b="b"/>
              <a:pathLst>
                <a:path w="1499984" h="738197">
                  <a:moveTo>
                    <a:pt x="54301" y="0"/>
                  </a:moveTo>
                  <a:lnTo>
                    <a:pt x="1445683" y="0"/>
                  </a:lnTo>
                  <a:cubicBezTo>
                    <a:pt x="1475673" y="0"/>
                    <a:pt x="1499984" y="24312"/>
                    <a:pt x="1499984" y="54301"/>
                  </a:cubicBezTo>
                  <a:lnTo>
                    <a:pt x="1499984" y="683896"/>
                  </a:lnTo>
                  <a:cubicBezTo>
                    <a:pt x="1499984" y="713886"/>
                    <a:pt x="1475673" y="738197"/>
                    <a:pt x="1445683" y="738197"/>
                  </a:cubicBezTo>
                  <a:lnTo>
                    <a:pt x="54301" y="738197"/>
                  </a:lnTo>
                  <a:cubicBezTo>
                    <a:pt x="24312" y="738197"/>
                    <a:pt x="0" y="713886"/>
                    <a:pt x="0" y="683896"/>
                  </a:cubicBezTo>
                  <a:lnTo>
                    <a:pt x="0" y="54301"/>
                  </a:lnTo>
                  <a:cubicBezTo>
                    <a:pt x="0" y="24312"/>
                    <a:pt x="24312" y="0"/>
                    <a:pt x="5430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40776" y="5161"/>
            <a:ext cx="929819" cy="1526178"/>
            <a:chOff x="0" y="0"/>
            <a:chExt cx="1239759" cy="2034905"/>
          </a:xfrm>
        </p:grpSpPr>
        <p:grpSp>
          <p:nvGrpSpPr>
            <p:cNvPr id="38" name="Group 38"/>
            <p:cNvGrpSpPr/>
            <p:nvPr/>
          </p:nvGrpSpPr>
          <p:grpSpPr>
            <a:xfrm rot="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H="1">
              <a:off x="338485" y="818229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4"/>
                  </a:lnTo>
                  <a:lnTo>
                    <a:pt x="562789" y="877644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2267801" y="177289"/>
            <a:ext cx="3450871" cy="1181923"/>
          </a:xfrm>
          <a:custGeom>
            <a:avLst/>
            <a:gdLst/>
            <a:ahLst/>
            <a:cxnLst/>
            <a:rect l="l" t="t" r="r" b="b"/>
            <a:pathLst>
              <a:path w="3450871" h="1181923">
                <a:moveTo>
                  <a:pt x="0" y="0"/>
                </a:moveTo>
                <a:lnTo>
                  <a:pt x="3450871" y="0"/>
                </a:lnTo>
                <a:lnTo>
                  <a:pt x="3450871" y="1181923"/>
                </a:lnTo>
                <a:lnTo>
                  <a:pt x="0" y="1181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805495" y="3241886"/>
            <a:ext cx="5341027" cy="332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SV" sz="2899" dirty="0">
                <a:solidFill>
                  <a:srgbClr val="113136"/>
                </a:solidFill>
                <a:latin typeface="Ibarra Real Nova Bold"/>
              </a:rPr>
              <a:t>Mejorar el diagnóstico en etapas tempranas de la enfermedad, para disminuir el número de diagnóstico tardío y poder evitar complicaciones y mortalidad del usuario.</a:t>
            </a: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1333368" y="6914625"/>
            <a:ext cx="4965584" cy="3169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s-SV" sz="2400" dirty="0">
                <a:solidFill>
                  <a:srgbClr val="113136"/>
                </a:solidFill>
                <a:latin typeface="Ibarra Real Nova Bold"/>
              </a:rPr>
              <a:t>Seguimiento, monitoreo y evaluación de la implementación de la PrEP, para las poblaciones claves en las VICITS y clínicas amigables, con el objetivo de aumentar los usuarios y así disminuir los casos nuevos de VIH.</a:t>
            </a:r>
          </a:p>
          <a:p>
            <a:pPr>
              <a:lnSpc>
                <a:spcPts val="3120"/>
              </a:lnSpc>
            </a:pPr>
            <a:endParaRPr lang="en-US" sz="2400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536648" y="6831478"/>
            <a:ext cx="5726191" cy="248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4"/>
              </a:lnSpc>
            </a:pPr>
            <a:r>
              <a:rPr lang="es-SV" sz="2518" dirty="0">
                <a:solidFill>
                  <a:srgbClr val="113136"/>
                </a:solidFill>
                <a:latin typeface="Ibarra Real Nova Bold"/>
              </a:rPr>
              <a:t>Establecer estrategias innovadoras para disminuir la brecha en los pilares de la cascada de atención, previo análisis de las estrategias ya implementadas y de los resultados obtenidos.</a:t>
            </a:r>
          </a:p>
          <a:p>
            <a:pPr algn="just">
              <a:lnSpc>
                <a:spcPts val="2884"/>
              </a:lnSpc>
            </a:pPr>
            <a:endParaRPr lang="en-US" sz="2518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254759" y="3241886"/>
            <a:ext cx="6655940" cy="276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n-US" sz="2899">
                <a:solidFill>
                  <a:srgbClr val="113136"/>
                </a:solidFill>
                <a:latin typeface="Ibarra Real Nova Bold"/>
              </a:rPr>
              <a:t>Implementación, seguimiento y monitoreo de la autoprueba no asistida, para lograr llegar a los usuarios que, por diferentes motivos, no se acercan a los servicios de salud. </a:t>
            </a:r>
          </a:p>
          <a:p>
            <a:pPr>
              <a:lnSpc>
                <a:spcPts val="3120"/>
              </a:lnSpc>
            </a:pPr>
            <a:endParaRPr lang="en-US" sz="2899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234296" y="1179930"/>
            <a:ext cx="1204150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Fahkwang Bold"/>
              </a:rPr>
              <a:t>RETOS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FFFFFF"/>
                </a:solidFill>
                <a:latin typeface="Montserrat Medium"/>
              </a:rPr>
              <a:t>08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179635" y="3898829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648946" y="4785595"/>
            <a:ext cx="7961168" cy="4754669"/>
            <a:chOff x="0" y="0"/>
            <a:chExt cx="1744954" cy="10421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4954" cy="1042143"/>
            </a:xfrm>
            <a:custGeom>
              <a:avLst/>
              <a:gdLst/>
              <a:ahLst/>
              <a:cxnLst/>
              <a:rect l="l" t="t" r="r" b="b"/>
              <a:pathLst>
                <a:path w="1744954" h="1042143">
                  <a:moveTo>
                    <a:pt x="46678" y="0"/>
                  </a:moveTo>
                  <a:lnTo>
                    <a:pt x="1698276" y="0"/>
                  </a:lnTo>
                  <a:cubicBezTo>
                    <a:pt x="1710656" y="0"/>
                    <a:pt x="1722529" y="4918"/>
                    <a:pt x="1731283" y="13672"/>
                  </a:cubicBezTo>
                  <a:cubicBezTo>
                    <a:pt x="1740036" y="22426"/>
                    <a:pt x="1744954" y="34298"/>
                    <a:pt x="1744954" y="46678"/>
                  </a:cubicBezTo>
                  <a:lnTo>
                    <a:pt x="1744954" y="995465"/>
                  </a:lnTo>
                  <a:cubicBezTo>
                    <a:pt x="1744954" y="1007845"/>
                    <a:pt x="1740036" y="1019718"/>
                    <a:pt x="1731283" y="1028472"/>
                  </a:cubicBezTo>
                  <a:cubicBezTo>
                    <a:pt x="1722529" y="1037226"/>
                    <a:pt x="1710656" y="1042143"/>
                    <a:pt x="1698276" y="1042143"/>
                  </a:cubicBezTo>
                  <a:lnTo>
                    <a:pt x="46678" y="1042143"/>
                  </a:lnTo>
                  <a:cubicBezTo>
                    <a:pt x="34298" y="1042143"/>
                    <a:pt x="22426" y="1037226"/>
                    <a:pt x="13672" y="1028472"/>
                  </a:cubicBezTo>
                  <a:cubicBezTo>
                    <a:pt x="4918" y="1019718"/>
                    <a:pt x="0" y="1007845"/>
                    <a:pt x="0" y="995465"/>
                  </a:cubicBezTo>
                  <a:lnTo>
                    <a:pt x="0" y="46678"/>
                  </a:lnTo>
                  <a:cubicBezTo>
                    <a:pt x="0" y="34298"/>
                    <a:pt x="4918" y="22426"/>
                    <a:pt x="13672" y="13672"/>
                  </a:cubicBezTo>
                  <a:cubicBezTo>
                    <a:pt x="22426" y="4918"/>
                    <a:pt x="34298" y="0"/>
                    <a:pt x="46678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8677772" y="-4903390"/>
            <a:ext cx="14820294" cy="10859234"/>
          </a:xfrm>
          <a:custGeom>
            <a:avLst/>
            <a:gdLst/>
            <a:ahLst/>
            <a:cxnLst/>
            <a:rect l="l" t="t" r="r" b="b"/>
            <a:pathLst>
              <a:path w="14820294" h="10859234">
                <a:moveTo>
                  <a:pt x="0" y="0"/>
                </a:moveTo>
                <a:lnTo>
                  <a:pt x="14820294" y="0"/>
                </a:lnTo>
                <a:lnTo>
                  <a:pt x="14820294" y="10859234"/>
                </a:lnTo>
                <a:lnTo>
                  <a:pt x="0" y="10859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54673" y="-6048125"/>
            <a:ext cx="15408715" cy="11191625"/>
            <a:chOff x="0" y="0"/>
            <a:chExt cx="20544953" cy="149221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9379411" y="-6707069"/>
            <a:ext cx="15408715" cy="11191625"/>
            <a:chOff x="0" y="0"/>
            <a:chExt cx="20544953" cy="14922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59183" y="4785595"/>
            <a:ext cx="8451703" cy="4754669"/>
            <a:chOff x="0" y="0"/>
            <a:chExt cx="1852471" cy="10421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52471" cy="1042143"/>
            </a:xfrm>
            <a:custGeom>
              <a:avLst/>
              <a:gdLst/>
              <a:ahLst/>
              <a:cxnLst/>
              <a:rect l="l" t="t" r="r" b="b"/>
              <a:pathLst>
                <a:path w="1852471" h="1042143">
                  <a:moveTo>
                    <a:pt x="43969" y="0"/>
                  </a:moveTo>
                  <a:lnTo>
                    <a:pt x="1808503" y="0"/>
                  </a:lnTo>
                  <a:cubicBezTo>
                    <a:pt x="1832786" y="0"/>
                    <a:pt x="1852471" y="19686"/>
                    <a:pt x="1852471" y="43969"/>
                  </a:cubicBezTo>
                  <a:lnTo>
                    <a:pt x="1852471" y="998175"/>
                  </a:lnTo>
                  <a:cubicBezTo>
                    <a:pt x="1852471" y="1022458"/>
                    <a:pt x="1832786" y="1042143"/>
                    <a:pt x="1808503" y="1042143"/>
                  </a:cubicBezTo>
                  <a:lnTo>
                    <a:pt x="43969" y="1042143"/>
                  </a:lnTo>
                  <a:cubicBezTo>
                    <a:pt x="32308" y="1042143"/>
                    <a:pt x="21124" y="1037511"/>
                    <a:pt x="12878" y="1029265"/>
                  </a:cubicBezTo>
                  <a:cubicBezTo>
                    <a:pt x="4632" y="1021019"/>
                    <a:pt x="0" y="1009836"/>
                    <a:pt x="0" y="998175"/>
                  </a:cubicBezTo>
                  <a:lnTo>
                    <a:pt x="0" y="43969"/>
                  </a:lnTo>
                  <a:cubicBezTo>
                    <a:pt x="0" y="32308"/>
                    <a:pt x="4632" y="21124"/>
                    <a:pt x="12878" y="12878"/>
                  </a:cubicBezTo>
                  <a:cubicBezTo>
                    <a:pt x="21124" y="4632"/>
                    <a:pt x="32308" y="0"/>
                    <a:pt x="43969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2297" y="2318591"/>
            <a:ext cx="6572214" cy="2254362"/>
            <a:chOff x="0" y="0"/>
            <a:chExt cx="1440519" cy="49411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40519" cy="494118"/>
            </a:xfrm>
            <a:custGeom>
              <a:avLst/>
              <a:gdLst/>
              <a:ahLst/>
              <a:cxnLst/>
              <a:rect l="l" t="t" r="r" b="b"/>
              <a:pathLst>
                <a:path w="1440519" h="494118">
                  <a:moveTo>
                    <a:pt x="56543" y="0"/>
                  </a:moveTo>
                  <a:lnTo>
                    <a:pt x="1383976" y="0"/>
                  </a:lnTo>
                  <a:cubicBezTo>
                    <a:pt x="1398972" y="0"/>
                    <a:pt x="1413354" y="5957"/>
                    <a:pt x="1423958" y="16561"/>
                  </a:cubicBezTo>
                  <a:cubicBezTo>
                    <a:pt x="1434562" y="27165"/>
                    <a:pt x="1440519" y="41547"/>
                    <a:pt x="1440519" y="56543"/>
                  </a:cubicBezTo>
                  <a:lnTo>
                    <a:pt x="1440519" y="437575"/>
                  </a:lnTo>
                  <a:cubicBezTo>
                    <a:pt x="1440519" y="452572"/>
                    <a:pt x="1434562" y="466953"/>
                    <a:pt x="1423958" y="477557"/>
                  </a:cubicBezTo>
                  <a:cubicBezTo>
                    <a:pt x="1413354" y="488161"/>
                    <a:pt x="1398972" y="494118"/>
                    <a:pt x="1383976" y="494118"/>
                  </a:cubicBezTo>
                  <a:lnTo>
                    <a:pt x="56543" y="494118"/>
                  </a:lnTo>
                  <a:cubicBezTo>
                    <a:pt x="41547" y="494118"/>
                    <a:pt x="27165" y="488161"/>
                    <a:pt x="16561" y="477557"/>
                  </a:cubicBezTo>
                  <a:cubicBezTo>
                    <a:pt x="5957" y="466953"/>
                    <a:pt x="0" y="452572"/>
                    <a:pt x="0" y="437575"/>
                  </a:cubicBezTo>
                  <a:lnTo>
                    <a:pt x="0" y="56543"/>
                  </a:lnTo>
                  <a:cubicBezTo>
                    <a:pt x="0" y="41547"/>
                    <a:pt x="5957" y="27165"/>
                    <a:pt x="16561" y="16561"/>
                  </a:cubicBezTo>
                  <a:cubicBezTo>
                    <a:pt x="27165" y="5957"/>
                    <a:pt x="41547" y="0"/>
                    <a:pt x="5654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115198" y="2143280"/>
            <a:ext cx="6843517" cy="2254362"/>
            <a:chOff x="0" y="0"/>
            <a:chExt cx="1499984" cy="49411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99984" cy="494118"/>
            </a:xfrm>
            <a:custGeom>
              <a:avLst/>
              <a:gdLst/>
              <a:ahLst/>
              <a:cxnLst/>
              <a:rect l="l" t="t" r="r" b="b"/>
              <a:pathLst>
                <a:path w="1499984" h="494118">
                  <a:moveTo>
                    <a:pt x="54301" y="0"/>
                  </a:moveTo>
                  <a:lnTo>
                    <a:pt x="1445683" y="0"/>
                  </a:lnTo>
                  <a:cubicBezTo>
                    <a:pt x="1475673" y="0"/>
                    <a:pt x="1499984" y="24312"/>
                    <a:pt x="1499984" y="54301"/>
                  </a:cubicBezTo>
                  <a:lnTo>
                    <a:pt x="1499984" y="439817"/>
                  </a:lnTo>
                  <a:cubicBezTo>
                    <a:pt x="1499984" y="469807"/>
                    <a:pt x="1475673" y="494118"/>
                    <a:pt x="1445683" y="494118"/>
                  </a:cubicBezTo>
                  <a:lnTo>
                    <a:pt x="54301" y="494118"/>
                  </a:lnTo>
                  <a:cubicBezTo>
                    <a:pt x="24312" y="494118"/>
                    <a:pt x="0" y="469807"/>
                    <a:pt x="0" y="439817"/>
                  </a:cubicBezTo>
                  <a:lnTo>
                    <a:pt x="0" y="54301"/>
                  </a:lnTo>
                  <a:cubicBezTo>
                    <a:pt x="0" y="24312"/>
                    <a:pt x="24312" y="0"/>
                    <a:pt x="5430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28700" y="-236862"/>
            <a:ext cx="929819" cy="1526178"/>
            <a:chOff x="0" y="0"/>
            <a:chExt cx="1239759" cy="2034905"/>
          </a:xfrm>
        </p:grpSpPr>
        <p:grpSp>
          <p:nvGrpSpPr>
            <p:cNvPr id="38" name="Group 38"/>
            <p:cNvGrpSpPr/>
            <p:nvPr/>
          </p:nvGrpSpPr>
          <p:grpSpPr>
            <a:xfrm rot="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H="1">
              <a:off x="338485" y="818229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4"/>
                  </a:lnTo>
                  <a:lnTo>
                    <a:pt x="562789" y="877644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2267801" y="177289"/>
            <a:ext cx="3450871" cy="1181923"/>
          </a:xfrm>
          <a:custGeom>
            <a:avLst/>
            <a:gdLst/>
            <a:ahLst/>
            <a:cxnLst/>
            <a:rect l="l" t="t" r="r" b="b"/>
            <a:pathLst>
              <a:path w="3450871" h="1181923">
                <a:moveTo>
                  <a:pt x="0" y="0"/>
                </a:moveTo>
                <a:lnTo>
                  <a:pt x="3450871" y="0"/>
                </a:lnTo>
                <a:lnTo>
                  <a:pt x="3450871" y="1181923"/>
                </a:lnTo>
                <a:lnTo>
                  <a:pt x="0" y="1181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028700" y="2620483"/>
            <a:ext cx="6062516" cy="229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n-US" sz="2899">
                <a:solidFill>
                  <a:srgbClr val="113136"/>
                </a:solidFill>
                <a:latin typeface="Ibarra Real Nova Bold"/>
              </a:rPr>
              <a:t>Mantener la participación activa de los diferentes socios para la respuesta en VIH.</a:t>
            </a:r>
          </a:p>
          <a:p>
            <a:pPr algn="just">
              <a:lnSpc>
                <a:spcPts val="3769"/>
              </a:lnSpc>
            </a:pPr>
            <a:endParaRPr lang="en-US" sz="2899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623423" y="5148580"/>
            <a:ext cx="6731878" cy="372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SV" sz="2899" dirty="0">
                <a:solidFill>
                  <a:srgbClr val="113136"/>
                </a:solidFill>
                <a:latin typeface="Ibarra Real Nova Bold"/>
              </a:rPr>
              <a:t>Mantener el tamizaje de VIH oportuno en la población privada de libertad, para mejorar la cobertura. Brindar terapia antirretroviral y dar seguimiento a las PPL con VIH en todos los centros penales del país.</a:t>
            </a:r>
          </a:p>
          <a:p>
            <a:pPr algn="just"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50425" y="5236825"/>
            <a:ext cx="7985475" cy="379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4"/>
              </a:lnSpc>
            </a:pPr>
            <a:r>
              <a:rPr lang="es-SV" sz="2918" dirty="0">
                <a:solidFill>
                  <a:srgbClr val="113136"/>
                </a:solidFill>
                <a:latin typeface="Ibarra Real Nova Bold"/>
              </a:rPr>
              <a:t>Hacer énfasis en la sostenibilidad programática y financiera con el acompañamiento de la sociedad civil, los asociados técnicos, asociados para el desarrollo donde las funciones y responsabilidades explicitas garanticen la transparencia y responsabilidad de los progresos realizados.</a:t>
            </a:r>
          </a:p>
          <a:p>
            <a:pPr algn="just">
              <a:lnSpc>
                <a:spcPts val="2884"/>
              </a:lnSpc>
            </a:pPr>
            <a:endParaRPr lang="en-US" sz="2918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208986" y="2524387"/>
            <a:ext cx="6655940" cy="186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SV" sz="2899" dirty="0">
                <a:solidFill>
                  <a:srgbClr val="113136"/>
                </a:solidFill>
                <a:latin typeface="Ibarra Real Nova Bold"/>
              </a:rPr>
              <a:t>Contribuir a la eliminación de la ETMI en El Salvador.</a:t>
            </a:r>
          </a:p>
          <a:p>
            <a:pPr algn="just">
              <a:lnSpc>
                <a:spcPts val="3769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234296" y="1179930"/>
            <a:ext cx="1204150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Fahkwang Bold"/>
              </a:rPr>
              <a:t>RETOS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355301" y="9323094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FFFFFF"/>
                </a:solidFill>
                <a:latin typeface="Montserrat Medium"/>
              </a:rPr>
              <a:t>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179635" y="3898829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7990041" y="-3592183"/>
            <a:ext cx="14820294" cy="10859234"/>
          </a:xfrm>
          <a:custGeom>
            <a:avLst/>
            <a:gdLst/>
            <a:ahLst/>
            <a:cxnLst/>
            <a:rect l="l" t="t" r="r" b="b"/>
            <a:pathLst>
              <a:path w="14820294" h="10859234">
                <a:moveTo>
                  <a:pt x="0" y="0"/>
                </a:moveTo>
                <a:lnTo>
                  <a:pt x="14820293" y="0"/>
                </a:lnTo>
                <a:lnTo>
                  <a:pt x="14820293" y="10859233"/>
                </a:lnTo>
                <a:lnTo>
                  <a:pt x="0" y="10859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54673" y="-6048125"/>
            <a:ext cx="15408715" cy="11191625"/>
            <a:chOff x="0" y="0"/>
            <a:chExt cx="20544953" cy="149221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9379411" y="-6707069"/>
            <a:ext cx="15408715" cy="11191625"/>
            <a:chOff x="0" y="0"/>
            <a:chExt cx="20544953" cy="14922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2267801" y="2889137"/>
            <a:ext cx="6263885" cy="5143803"/>
            <a:chOff x="0" y="0"/>
            <a:chExt cx="1372938" cy="7340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72938" cy="734091"/>
            </a:xfrm>
            <a:custGeom>
              <a:avLst/>
              <a:gdLst/>
              <a:ahLst/>
              <a:cxnLst/>
              <a:rect l="l" t="t" r="r" b="b"/>
              <a:pathLst>
                <a:path w="1372938" h="734091">
                  <a:moveTo>
                    <a:pt x="59326" y="0"/>
                  </a:moveTo>
                  <a:lnTo>
                    <a:pt x="1313612" y="0"/>
                  </a:lnTo>
                  <a:cubicBezTo>
                    <a:pt x="1329346" y="0"/>
                    <a:pt x="1344436" y="6250"/>
                    <a:pt x="1355562" y="17376"/>
                  </a:cubicBezTo>
                  <a:cubicBezTo>
                    <a:pt x="1366688" y="28502"/>
                    <a:pt x="1372938" y="43592"/>
                    <a:pt x="1372938" y="59326"/>
                  </a:cubicBezTo>
                  <a:lnTo>
                    <a:pt x="1372938" y="674765"/>
                  </a:lnTo>
                  <a:cubicBezTo>
                    <a:pt x="1372938" y="707530"/>
                    <a:pt x="1346377" y="734091"/>
                    <a:pt x="1313612" y="734091"/>
                  </a:cubicBezTo>
                  <a:lnTo>
                    <a:pt x="59326" y="734091"/>
                  </a:lnTo>
                  <a:cubicBezTo>
                    <a:pt x="43592" y="734091"/>
                    <a:pt x="28502" y="727841"/>
                    <a:pt x="17376" y="716715"/>
                  </a:cubicBezTo>
                  <a:cubicBezTo>
                    <a:pt x="6250" y="705589"/>
                    <a:pt x="0" y="690499"/>
                    <a:pt x="0" y="674765"/>
                  </a:cubicBezTo>
                  <a:lnTo>
                    <a:pt x="0" y="59326"/>
                  </a:lnTo>
                  <a:cubicBezTo>
                    <a:pt x="0" y="26561"/>
                    <a:pt x="26561" y="0"/>
                    <a:pt x="59326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160970" y="2889138"/>
            <a:ext cx="6843517" cy="5177067"/>
            <a:chOff x="0" y="0"/>
            <a:chExt cx="1499984" cy="73819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99984" cy="738197"/>
            </a:xfrm>
            <a:custGeom>
              <a:avLst/>
              <a:gdLst/>
              <a:ahLst/>
              <a:cxnLst/>
              <a:rect l="l" t="t" r="r" b="b"/>
              <a:pathLst>
                <a:path w="1499984" h="738197">
                  <a:moveTo>
                    <a:pt x="54301" y="0"/>
                  </a:moveTo>
                  <a:lnTo>
                    <a:pt x="1445683" y="0"/>
                  </a:lnTo>
                  <a:cubicBezTo>
                    <a:pt x="1475673" y="0"/>
                    <a:pt x="1499984" y="24312"/>
                    <a:pt x="1499984" y="54301"/>
                  </a:cubicBezTo>
                  <a:lnTo>
                    <a:pt x="1499984" y="683896"/>
                  </a:lnTo>
                  <a:cubicBezTo>
                    <a:pt x="1499984" y="713886"/>
                    <a:pt x="1475673" y="738197"/>
                    <a:pt x="1445683" y="738197"/>
                  </a:cubicBezTo>
                  <a:lnTo>
                    <a:pt x="54301" y="738197"/>
                  </a:lnTo>
                  <a:cubicBezTo>
                    <a:pt x="24312" y="738197"/>
                    <a:pt x="0" y="713886"/>
                    <a:pt x="0" y="683896"/>
                  </a:cubicBezTo>
                  <a:lnTo>
                    <a:pt x="0" y="54301"/>
                  </a:lnTo>
                  <a:cubicBezTo>
                    <a:pt x="0" y="24312"/>
                    <a:pt x="24312" y="0"/>
                    <a:pt x="5430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40776" y="5161"/>
            <a:ext cx="929819" cy="1526178"/>
            <a:chOff x="0" y="0"/>
            <a:chExt cx="1239759" cy="2034905"/>
          </a:xfrm>
        </p:grpSpPr>
        <p:grpSp>
          <p:nvGrpSpPr>
            <p:cNvPr id="38" name="Group 38"/>
            <p:cNvGrpSpPr/>
            <p:nvPr/>
          </p:nvGrpSpPr>
          <p:grpSpPr>
            <a:xfrm rot="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H="1">
              <a:off x="338485" y="818229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4"/>
                  </a:lnTo>
                  <a:lnTo>
                    <a:pt x="562789" y="877644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2267801" y="177289"/>
            <a:ext cx="3450871" cy="1181923"/>
          </a:xfrm>
          <a:custGeom>
            <a:avLst/>
            <a:gdLst/>
            <a:ahLst/>
            <a:cxnLst/>
            <a:rect l="l" t="t" r="r" b="b"/>
            <a:pathLst>
              <a:path w="3450871" h="1181923">
                <a:moveTo>
                  <a:pt x="0" y="0"/>
                </a:moveTo>
                <a:lnTo>
                  <a:pt x="3450871" y="0"/>
                </a:lnTo>
                <a:lnTo>
                  <a:pt x="3450871" y="1181923"/>
                </a:lnTo>
                <a:lnTo>
                  <a:pt x="0" y="1181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805495" y="3241886"/>
            <a:ext cx="5341027" cy="284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MX" sz="2899" dirty="0">
                <a:solidFill>
                  <a:srgbClr val="113136"/>
                </a:solidFill>
                <a:latin typeface="Ibarra Real Nova Bold"/>
              </a:rPr>
              <a:t>Estigma y discriminación para la población clave y las personas con VIH, son un factor en detrimento de la captación y la retención.</a:t>
            </a:r>
            <a:endParaRPr lang="es-SV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254759" y="3241886"/>
            <a:ext cx="6655940" cy="4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MX" sz="2899" dirty="0">
                <a:solidFill>
                  <a:srgbClr val="113136"/>
                </a:solidFill>
                <a:latin typeface="Ibarra Real Nova Bold"/>
              </a:rPr>
              <a:t>Bajo rendimiento de prueba diagnóstica, oportunidades perdidas para el </a:t>
            </a:r>
            <a:r>
              <a:rPr lang="es-MX" sz="2899" dirty="0" err="1">
                <a:solidFill>
                  <a:srgbClr val="113136"/>
                </a:solidFill>
                <a:latin typeface="Ibarra Real Nova Bold"/>
              </a:rPr>
              <a:t>diagnóstico,pero</a:t>
            </a:r>
            <a:r>
              <a:rPr lang="es-MX" sz="2899" dirty="0">
                <a:solidFill>
                  <a:srgbClr val="113136"/>
                </a:solidFill>
                <a:latin typeface="Ibarra Real Nova Bold"/>
              </a:rPr>
              <a:t> muchas veces el vínculo es muy difícil, ya que los establecimientos trabajan en horario convencional, este horario no es funcional para el estilo de vida de las mujeres trans o trabajadoras sexuales.</a:t>
            </a:r>
            <a:endParaRPr lang="en-US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234296" y="1179930"/>
            <a:ext cx="1204150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Fahkwang Bold"/>
              </a:rPr>
              <a:t>RETOS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FFFFFF"/>
                </a:solidFill>
                <a:latin typeface="Montserrat Medium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22781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888" r="138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179635" y="3898829"/>
            <a:ext cx="12115917" cy="12115917"/>
          </a:xfrm>
          <a:custGeom>
            <a:avLst/>
            <a:gdLst/>
            <a:ahLst/>
            <a:cxnLst/>
            <a:rect l="l" t="t" r="r" b="b"/>
            <a:pathLst>
              <a:path w="12115917" h="12115917">
                <a:moveTo>
                  <a:pt x="0" y="0"/>
                </a:moveTo>
                <a:lnTo>
                  <a:pt x="12115917" y="0"/>
                </a:lnTo>
                <a:lnTo>
                  <a:pt x="12115917" y="12115917"/>
                </a:lnTo>
                <a:lnTo>
                  <a:pt x="0" y="1211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54673" y="-6048125"/>
            <a:ext cx="15408715" cy="11191625"/>
            <a:chOff x="0" y="0"/>
            <a:chExt cx="20544953" cy="149221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9379411" y="-6707069"/>
            <a:ext cx="15408715" cy="11191625"/>
            <a:chOff x="0" y="0"/>
            <a:chExt cx="20544953" cy="14922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0544953" cy="14922166"/>
              <a:chOff x="0" y="0"/>
              <a:chExt cx="812800" cy="5903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25623" y="5266709"/>
              <a:ext cx="13293707" cy="9655457"/>
              <a:chOff x="0" y="0"/>
              <a:chExt cx="812800" cy="59035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898900" y="10021588"/>
              <a:ext cx="6747153" cy="4900578"/>
              <a:chOff x="0" y="0"/>
              <a:chExt cx="812800" cy="5903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79343" y="0"/>
                <a:ext cx="254115" cy="590351"/>
              </a:xfrm>
              <a:custGeom>
                <a:avLst/>
                <a:gdLst/>
                <a:ahLst/>
                <a:cxnLst/>
                <a:rect l="l" t="t" r="r" b="b"/>
                <a:pathLst>
                  <a:path w="254115" h="590351">
                    <a:moveTo>
                      <a:pt x="127057" y="0"/>
                    </a:moveTo>
                    <a:lnTo>
                      <a:pt x="127057" y="0"/>
                    </a:lnTo>
                    <a:cubicBezTo>
                      <a:pt x="208164" y="76757"/>
                      <a:pt x="254114" y="183506"/>
                      <a:pt x="254114" y="295176"/>
                    </a:cubicBezTo>
                    <a:cubicBezTo>
                      <a:pt x="254114" y="406845"/>
                      <a:pt x="208164" y="513594"/>
                      <a:pt x="127057" y="590351"/>
                    </a:cubicBezTo>
                    <a:cubicBezTo>
                      <a:pt x="45950" y="513594"/>
                      <a:pt x="0" y="406845"/>
                      <a:pt x="0" y="295176"/>
                    </a:cubicBezTo>
                    <a:cubicBezTo>
                      <a:pt x="0" y="183506"/>
                      <a:pt x="45950" y="76757"/>
                      <a:pt x="1270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EDDED2">
                    <a:alpha val="9804"/>
                  </a:srgbClr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5337915" y="6688047"/>
            <a:ext cx="6991446" cy="3317444"/>
            <a:chOff x="0" y="0"/>
            <a:chExt cx="1474668" cy="6619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74668" cy="661922"/>
            </a:xfrm>
            <a:custGeom>
              <a:avLst/>
              <a:gdLst/>
              <a:ahLst/>
              <a:cxnLst/>
              <a:rect l="l" t="t" r="r" b="b"/>
              <a:pathLst>
                <a:path w="1474668" h="661922">
                  <a:moveTo>
                    <a:pt x="55234" y="0"/>
                  </a:moveTo>
                  <a:lnTo>
                    <a:pt x="1419434" y="0"/>
                  </a:lnTo>
                  <a:cubicBezTo>
                    <a:pt x="1434083" y="0"/>
                    <a:pt x="1448132" y="5819"/>
                    <a:pt x="1458490" y="16178"/>
                  </a:cubicBezTo>
                  <a:cubicBezTo>
                    <a:pt x="1468848" y="26536"/>
                    <a:pt x="1474668" y="40585"/>
                    <a:pt x="1474668" y="55234"/>
                  </a:cubicBezTo>
                  <a:lnTo>
                    <a:pt x="1474668" y="606689"/>
                  </a:lnTo>
                  <a:cubicBezTo>
                    <a:pt x="1474668" y="621338"/>
                    <a:pt x="1468848" y="635386"/>
                    <a:pt x="1458490" y="645745"/>
                  </a:cubicBezTo>
                  <a:cubicBezTo>
                    <a:pt x="1448132" y="656103"/>
                    <a:pt x="1434083" y="661922"/>
                    <a:pt x="1419434" y="661922"/>
                  </a:cubicBezTo>
                  <a:lnTo>
                    <a:pt x="55234" y="661922"/>
                  </a:lnTo>
                  <a:cubicBezTo>
                    <a:pt x="40585" y="661922"/>
                    <a:pt x="26536" y="656103"/>
                    <a:pt x="16178" y="645745"/>
                  </a:cubicBezTo>
                  <a:cubicBezTo>
                    <a:pt x="5819" y="635386"/>
                    <a:pt x="0" y="621338"/>
                    <a:pt x="0" y="606689"/>
                  </a:cubicBezTo>
                  <a:lnTo>
                    <a:pt x="0" y="55234"/>
                  </a:lnTo>
                  <a:cubicBezTo>
                    <a:pt x="0" y="40585"/>
                    <a:pt x="5819" y="26536"/>
                    <a:pt x="16178" y="16178"/>
                  </a:cubicBezTo>
                  <a:cubicBezTo>
                    <a:pt x="26536" y="5819"/>
                    <a:pt x="40585" y="0"/>
                    <a:pt x="55234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267801" y="2889138"/>
            <a:ext cx="6263885" cy="3349212"/>
            <a:chOff x="0" y="0"/>
            <a:chExt cx="1372938" cy="7340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72938" cy="734091"/>
            </a:xfrm>
            <a:custGeom>
              <a:avLst/>
              <a:gdLst/>
              <a:ahLst/>
              <a:cxnLst/>
              <a:rect l="l" t="t" r="r" b="b"/>
              <a:pathLst>
                <a:path w="1372938" h="734091">
                  <a:moveTo>
                    <a:pt x="59326" y="0"/>
                  </a:moveTo>
                  <a:lnTo>
                    <a:pt x="1313612" y="0"/>
                  </a:lnTo>
                  <a:cubicBezTo>
                    <a:pt x="1329346" y="0"/>
                    <a:pt x="1344436" y="6250"/>
                    <a:pt x="1355562" y="17376"/>
                  </a:cubicBezTo>
                  <a:cubicBezTo>
                    <a:pt x="1366688" y="28502"/>
                    <a:pt x="1372938" y="43592"/>
                    <a:pt x="1372938" y="59326"/>
                  </a:cubicBezTo>
                  <a:lnTo>
                    <a:pt x="1372938" y="674765"/>
                  </a:lnTo>
                  <a:cubicBezTo>
                    <a:pt x="1372938" y="707530"/>
                    <a:pt x="1346377" y="734091"/>
                    <a:pt x="1313612" y="734091"/>
                  </a:cubicBezTo>
                  <a:lnTo>
                    <a:pt x="59326" y="734091"/>
                  </a:lnTo>
                  <a:cubicBezTo>
                    <a:pt x="43592" y="734091"/>
                    <a:pt x="28502" y="727841"/>
                    <a:pt x="17376" y="716715"/>
                  </a:cubicBezTo>
                  <a:cubicBezTo>
                    <a:pt x="6250" y="705589"/>
                    <a:pt x="0" y="690499"/>
                    <a:pt x="0" y="674765"/>
                  </a:cubicBezTo>
                  <a:lnTo>
                    <a:pt x="0" y="59326"/>
                  </a:lnTo>
                  <a:cubicBezTo>
                    <a:pt x="0" y="26561"/>
                    <a:pt x="26561" y="0"/>
                    <a:pt x="59326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160970" y="2889138"/>
            <a:ext cx="6843517" cy="3367947"/>
            <a:chOff x="0" y="0"/>
            <a:chExt cx="1499984" cy="73819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99984" cy="738197"/>
            </a:xfrm>
            <a:custGeom>
              <a:avLst/>
              <a:gdLst/>
              <a:ahLst/>
              <a:cxnLst/>
              <a:rect l="l" t="t" r="r" b="b"/>
              <a:pathLst>
                <a:path w="1499984" h="738197">
                  <a:moveTo>
                    <a:pt x="54301" y="0"/>
                  </a:moveTo>
                  <a:lnTo>
                    <a:pt x="1445683" y="0"/>
                  </a:lnTo>
                  <a:cubicBezTo>
                    <a:pt x="1475673" y="0"/>
                    <a:pt x="1499984" y="24312"/>
                    <a:pt x="1499984" y="54301"/>
                  </a:cubicBezTo>
                  <a:lnTo>
                    <a:pt x="1499984" y="683896"/>
                  </a:lnTo>
                  <a:cubicBezTo>
                    <a:pt x="1499984" y="713886"/>
                    <a:pt x="1475673" y="738197"/>
                    <a:pt x="1445683" y="738197"/>
                  </a:cubicBezTo>
                  <a:lnTo>
                    <a:pt x="54301" y="738197"/>
                  </a:lnTo>
                  <a:cubicBezTo>
                    <a:pt x="24312" y="738197"/>
                    <a:pt x="0" y="713886"/>
                    <a:pt x="0" y="683896"/>
                  </a:cubicBezTo>
                  <a:lnTo>
                    <a:pt x="0" y="54301"/>
                  </a:lnTo>
                  <a:cubicBezTo>
                    <a:pt x="0" y="24312"/>
                    <a:pt x="24312" y="0"/>
                    <a:pt x="5430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1D4AF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40776" y="5161"/>
            <a:ext cx="929819" cy="1526178"/>
            <a:chOff x="0" y="0"/>
            <a:chExt cx="1239759" cy="2034905"/>
          </a:xfrm>
        </p:grpSpPr>
        <p:grpSp>
          <p:nvGrpSpPr>
            <p:cNvPr id="38" name="Group 38"/>
            <p:cNvGrpSpPr/>
            <p:nvPr/>
          </p:nvGrpSpPr>
          <p:grpSpPr>
            <a:xfrm rot="5400000">
              <a:off x="-397573" y="397573"/>
              <a:ext cx="2034905" cy="1239759"/>
              <a:chOff x="0" y="0"/>
              <a:chExt cx="1103757" cy="67246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93653" cy="672460"/>
              </a:xfrm>
              <a:custGeom>
                <a:avLst/>
                <a:gdLst/>
                <a:ahLst/>
                <a:cxnLst/>
                <a:rect l="l" t="t" r="r" b="b"/>
                <a:pathLst>
                  <a:path w="1093653" h="672460">
                    <a:moveTo>
                      <a:pt x="849830" y="0"/>
                    </a:moveTo>
                    <a:lnTo>
                      <a:pt x="50727" y="0"/>
                    </a:lnTo>
                    <a:cubicBezTo>
                      <a:pt x="37274" y="0"/>
                      <a:pt x="24371" y="5344"/>
                      <a:pt x="14858" y="14858"/>
                    </a:cubicBezTo>
                    <a:cubicBezTo>
                      <a:pt x="5344" y="24371"/>
                      <a:pt x="0" y="37274"/>
                      <a:pt x="0" y="50727"/>
                    </a:cubicBezTo>
                    <a:lnTo>
                      <a:pt x="0" y="621733"/>
                    </a:lnTo>
                    <a:cubicBezTo>
                      <a:pt x="0" y="649749"/>
                      <a:pt x="22711" y="672460"/>
                      <a:pt x="50727" y="672460"/>
                    </a:cubicBezTo>
                    <a:lnTo>
                      <a:pt x="849830" y="672460"/>
                    </a:lnTo>
                    <a:cubicBezTo>
                      <a:pt x="881316" y="672460"/>
                      <a:pt x="910509" y="655993"/>
                      <a:pt x="926795" y="629045"/>
                    </a:cubicBezTo>
                    <a:lnTo>
                      <a:pt x="1077520" y="379645"/>
                    </a:lnTo>
                    <a:cubicBezTo>
                      <a:pt x="1093653" y="352950"/>
                      <a:pt x="1093653" y="319510"/>
                      <a:pt x="1077520" y="292815"/>
                    </a:cubicBezTo>
                    <a:lnTo>
                      <a:pt x="926795" y="43415"/>
                    </a:lnTo>
                    <a:cubicBezTo>
                      <a:pt x="910509" y="16467"/>
                      <a:pt x="881316" y="0"/>
                      <a:pt x="849830" y="0"/>
                    </a:cubicBezTo>
                    <a:close/>
                  </a:path>
                </a:pathLst>
              </a:custGeom>
              <a:solidFill>
                <a:srgbClr val="46BD83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 flipH="1">
              <a:off x="338485" y="818229"/>
              <a:ext cx="562789" cy="877643"/>
            </a:xfrm>
            <a:custGeom>
              <a:avLst/>
              <a:gdLst/>
              <a:ahLst/>
              <a:cxnLst/>
              <a:rect l="l" t="t" r="r" b="b"/>
              <a:pathLst>
                <a:path w="562789" h="877643">
                  <a:moveTo>
                    <a:pt x="562789" y="0"/>
                  </a:moveTo>
                  <a:lnTo>
                    <a:pt x="0" y="0"/>
                  </a:lnTo>
                  <a:lnTo>
                    <a:pt x="0" y="877644"/>
                  </a:lnTo>
                  <a:lnTo>
                    <a:pt x="562789" y="877644"/>
                  </a:lnTo>
                  <a:lnTo>
                    <a:pt x="56278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2267801" y="177289"/>
            <a:ext cx="3450871" cy="1181923"/>
          </a:xfrm>
          <a:custGeom>
            <a:avLst/>
            <a:gdLst/>
            <a:ahLst/>
            <a:cxnLst/>
            <a:rect l="l" t="t" r="r" b="b"/>
            <a:pathLst>
              <a:path w="3450871" h="1181923">
                <a:moveTo>
                  <a:pt x="0" y="0"/>
                </a:moveTo>
                <a:lnTo>
                  <a:pt x="3450871" y="0"/>
                </a:lnTo>
                <a:lnTo>
                  <a:pt x="3450871" y="1181923"/>
                </a:lnTo>
                <a:lnTo>
                  <a:pt x="0" y="11819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805495" y="3241886"/>
            <a:ext cx="5341027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MX" sz="2899" dirty="0">
                <a:solidFill>
                  <a:srgbClr val="113136"/>
                </a:solidFill>
                <a:latin typeface="Ibarra Real Nova Bold"/>
              </a:rPr>
              <a:t>Burocracia en los procesos de gestión y Compra de suministros</a:t>
            </a:r>
            <a:endParaRPr lang="es-SV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992663" y="8089317"/>
            <a:ext cx="5726191" cy="121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4"/>
              </a:lnSpc>
            </a:pPr>
            <a:r>
              <a:rPr lang="es-MX" sz="2518" dirty="0">
                <a:solidFill>
                  <a:srgbClr val="113136"/>
                </a:solidFill>
                <a:latin typeface="Ibarra Real Nova Bold"/>
              </a:rPr>
              <a:t>Sostenibilidad de los servicios de prevención</a:t>
            </a:r>
            <a:endParaRPr lang="es-SV" sz="2518" dirty="0">
              <a:solidFill>
                <a:srgbClr val="113136"/>
              </a:solidFill>
              <a:latin typeface="Ibarra Real Nova Bold"/>
            </a:endParaRPr>
          </a:p>
          <a:p>
            <a:pPr algn="just">
              <a:lnSpc>
                <a:spcPts val="2884"/>
              </a:lnSpc>
            </a:pPr>
            <a:endParaRPr lang="en-US" sz="2518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254759" y="3241886"/>
            <a:ext cx="6655940" cy="13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</a:pPr>
            <a:r>
              <a:rPr lang="es-MX" sz="2899" dirty="0">
                <a:solidFill>
                  <a:srgbClr val="113136"/>
                </a:solidFill>
                <a:latin typeface="Ibarra Real Nova Bold"/>
              </a:rPr>
              <a:t>Disminución del presupuesto de los Agencias de las Naciones Unidas(JT).</a:t>
            </a:r>
            <a:endParaRPr lang="en-US" sz="2899" dirty="0">
              <a:solidFill>
                <a:srgbClr val="113136"/>
              </a:solidFill>
              <a:latin typeface="Ibarra Real Nova Bold"/>
            </a:endParaRPr>
          </a:p>
          <a:p>
            <a:pPr>
              <a:lnSpc>
                <a:spcPts val="3120"/>
              </a:lnSpc>
            </a:pPr>
            <a:endParaRPr lang="en-US" sz="2899" dirty="0">
              <a:solidFill>
                <a:srgbClr val="113136"/>
              </a:solidFill>
              <a:latin typeface="Ibarra Real Nova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234296" y="1179930"/>
            <a:ext cx="1204150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Fahkwang Bold"/>
              </a:rPr>
              <a:t>RETOS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6749675" y="9201150"/>
            <a:ext cx="509625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50"/>
              </a:lnSpc>
            </a:pPr>
            <a:r>
              <a:rPr lang="en-US" sz="2100">
                <a:solidFill>
                  <a:srgbClr val="FFFFFF"/>
                </a:solidFill>
                <a:latin typeface="Montserrat Medium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64900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651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 Medium</vt:lpstr>
      <vt:lpstr>Montserrat</vt:lpstr>
      <vt:lpstr>Ibarra Real Nova Bold</vt:lpstr>
      <vt:lpstr>Inter Bold</vt:lpstr>
      <vt:lpstr>Calibri</vt:lpstr>
      <vt:lpstr>Fahkwang Bold</vt:lpstr>
      <vt:lpstr>Montserrat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logros y retos de rp Proyecto vih</dc:title>
  <dc:creator>María Eugenia Ochoa Valencia</dc:creator>
  <cp:lastModifiedBy>MARTINEZ DE MIRANDA, Celina</cp:lastModifiedBy>
  <cp:revision>3</cp:revision>
  <dcterms:created xsi:type="dcterms:W3CDTF">2006-08-16T00:00:00Z</dcterms:created>
  <dcterms:modified xsi:type="dcterms:W3CDTF">2023-07-13T15:09:22Z</dcterms:modified>
  <dc:identifier>DAFobh7mLMY</dc:identifier>
</cp:coreProperties>
</file>