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2" r:id="rId7"/>
    <p:sldId id="268" r:id="rId8"/>
    <p:sldId id="271" r:id="rId9"/>
    <p:sldId id="272" r:id="rId10"/>
    <p:sldId id="263" r:id="rId11"/>
    <p:sldId id="269" r:id="rId12"/>
    <p:sldId id="270" r:id="rId13"/>
    <p:sldId id="261"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E809-8254-BF6D-85C8-5C9F010EC6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01BE6-937A-049A-29D9-7BBA3D37C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F921FD-104C-AB47-77E3-53BBBA91CF14}"/>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5" name="Footer Placeholder 4">
            <a:extLst>
              <a:ext uri="{FF2B5EF4-FFF2-40B4-BE49-F238E27FC236}">
                <a16:creationId xmlns:a16="http://schemas.microsoft.com/office/drawing/2014/main" id="{67CFCDE9-F0B2-C0D1-0BFD-917FB1E6E1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E88DD1-728A-4CB8-6081-5912A4FA6231}"/>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17155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48C4-8F1C-9BF6-ED1C-6AA4618E91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497711-0E5F-06CD-5EA2-136776AF0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F28B0-0A92-AFFD-CF05-32F1943CF271}"/>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5" name="Footer Placeholder 4">
            <a:extLst>
              <a:ext uri="{FF2B5EF4-FFF2-40B4-BE49-F238E27FC236}">
                <a16:creationId xmlns:a16="http://schemas.microsoft.com/office/drawing/2014/main" id="{56CA8FCE-8C14-C172-C9D0-0FA979391E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9DAEE9-F0AF-1BC3-9BD9-0F309AA47306}"/>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387905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D1780-81FD-D25C-D076-510481952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EE2E2B-BC8E-F687-ED0B-42D33B7EE2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BA373-8B13-35FF-E758-092BE7ADE0C2}"/>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5" name="Footer Placeholder 4">
            <a:extLst>
              <a:ext uri="{FF2B5EF4-FFF2-40B4-BE49-F238E27FC236}">
                <a16:creationId xmlns:a16="http://schemas.microsoft.com/office/drawing/2014/main" id="{03F09AE0-F1A3-4132-4972-F874FF20FF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3788E4-2456-E2B1-275C-78BEE2EB7A2B}"/>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324575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DD80-FA55-1ABA-A512-2D39BAFB0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662E4-89E7-B4F8-BE14-89E5584C5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9E659-9024-7739-E232-E08A2F9E519B}"/>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5" name="Footer Placeholder 4">
            <a:extLst>
              <a:ext uri="{FF2B5EF4-FFF2-40B4-BE49-F238E27FC236}">
                <a16:creationId xmlns:a16="http://schemas.microsoft.com/office/drawing/2014/main" id="{B48E080B-905F-C5B9-7EC4-79B77EFA9E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A22C48-9981-776A-D9CE-CE3076AB2023}"/>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231340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407F-BC1F-EDD1-713C-291FFAB83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D676C0-3FDE-2E63-FDEA-F08A09577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3BDAC4-4002-F27D-7987-1F9D5EE06081}"/>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5" name="Footer Placeholder 4">
            <a:extLst>
              <a:ext uri="{FF2B5EF4-FFF2-40B4-BE49-F238E27FC236}">
                <a16:creationId xmlns:a16="http://schemas.microsoft.com/office/drawing/2014/main" id="{3380E330-7785-92CD-FDA3-447C4F01C5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0E4924-2246-CA9B-E24F-778D9B643AD4}"/>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332226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BDC2-105F-BE77-3770-A4579319A8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8CE9F-89EA-4F48-219B-E46089E10C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CF434C-FCE5-E606-D0E8-16A963322D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AA1D37-12DF-688F-C887-AC92A7400185}"/>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6" name="Footer Placeholder 5">
            <a:extLst>
              <a:ext uri="{FF2B5EF4-FFF2-40B4-BE49-F238E27FC236}">
                <a16:creationId xmlns:a16="http://schemas.microsoft.com/office/drawing/2014/main" id="{1ADB2CAB-BAEA-130B-B490-0A756E7642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522673-6C7A-8BBC-0063-D82E2F5821C3}"/>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123713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B859-18A7-F50E-1B06-DF955F2FD9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80BDC-5AF5-F8A5-1E87-3951555CFE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C4C2D0-5EA2-AC0F-787C-054E6E2F0C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8F7F18-5D10-5458-CD81-145852334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702C05-8C8C-0A12-4E54-7C7748733C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10FA8B-85C7-C2C4-1906-77A32207098B}"/>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8" name="Footer Placeholder 7">
            <a:extLst>
              <a:ext uri="{FF2B5EF4-FFF2-40B4-BE49-F238E27FC236}">
                <a16:creationId xmlns:a16="http://schemas.microsoft.com/office/drawing/2014/main" id="{5B4699E6-5B34-47A4-EB84-F33DBD53F14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0585D5-8486-631E-126F-D9C66B859733}"/>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202979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CC3A-A31D-5E2F-C9C0-C537B73241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68430F-9D92-814B-01E1-CF263AB9A021}"/>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4" name="Footer Placeholder 3">
            <a:extLst>
              <a:ext uri="{FF2B5EF4-FFF2-40B4-BE49-F238E27FC236}">
                <a16:creationId xmlns:a16="http://schemas.microsoft.com/office/drawing/2014/main" id="{25AF3146-14BC-5DC8-F44A-6455458999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52D279-AA3C-C0AC-2532-6DEEA0D1F1EB}"/>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410661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3923B3-071B-632C-1B4E-70CB9C8D3217}"/>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3" name="Footer Placeholder 2">
            <a:extLst>
              <a:ext uri="{FF2B5EF4-FFF2-40B4-BE49-F238E27FC236}">
                <a16:creationId xmlns:a16="http://schemas.microsoft.com/office/drawing/2014/main" id="{D0B04418-3681-A27E-B26E-4DB35AAF12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DCF8D59-2EAC-CF0C-9737-49327B75183B}"/>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350457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87D7-98C8-5DE5-FCE6-B6D74A46D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E2053-14B9-85A3-2BAA-84BA0595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9A0857-585A-9A13-9648-ED299AC76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B2784-AD0E-692D-29A1-CABD6FE67CD1}"/>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6" name="Footer Placeholder 5">
            <a:extLst>
              <a:ext uri="{FF2B5EF4-FFF2-40B4-BE49-F238E27FC236}">
                <a16:creationId xmlns:a16="http://schemas.microsoft.com/office/drawing/2014/main" id="{51CBD8F9-4BC4-3E48-88BC-07C0CB2756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84A2EF-AF39-ECFE-30C8-0687FEBB5305}"/>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182216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B0F9-7F92-D8F5-ABE2-19746352E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7BAC85-5C0A-DD45-2D8A-4AD7F395F3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F3E5DA3-CA27-C5AB-AE16-535346EFF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F6D5A-0874-2FC1-2773-5BE0C2DCCE63}"/>
              </a:ext>
            </a:extLst>
          </p:cNvPr>
          <p:cNvSpPr>
            <a:spLocks noGrp="1"/>
          </p:cNvSpPr>
          <p:nvPr>
            <p:ph type="dt" sz="half" idx="10"/>
          </p:nvPr>
        </p:nvSpPr>
        <p:spPr/>
        <p:txBody>
          <a:bodyPr/>
          <a:lstStyle/>
          <a:p>
            <a:fld id="{84625515-E36C-4592-A85E-13CC479ED93C}" type="datetimeFigureOut">
              <a:rPr lang="en-US" smtClean="0"/>
              <a:t>7/18/2023</a:t>
            </a:fld>
            <a:endParaRPr lang="en-US" dirty="0"/>
          </a:p>
        </p:txBody>
      </p:sp>
      <p:sp>
        <p:nvSpPr>
          <p:cNvPr id="6" name="Footer Placeholder 5">
            <a:extLst>
              <a:ext uri="{FF2B5EF4-FFF2-40B4-BE49-F238E27FC236}">
                <a16:creationId xmlns:a16="http://schemas.microsoft.com/office/drawing/2014/main" id="{919F3EBB-62E9-B607-0ADF-37C3D5DEE3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451831-ED90-C4A6-BE36-5715C434157E}"/>
              </a:ext>
            </a:extLst>
          </p:cNvPr>
          <p:cNvSpPr>
            <a:spLocks noGrp="1"/>
          </p:cNvSpPr>
          <p:nvPr>
            <p:ph type="sldNum" sz="quarter" idx="12"/>
          </p:nvPr>
        </p:nvSpPr>
        <p:spPr/>
        <p:txBody>
          <a:bodyPr/>
          <a:lstStyle/>
          <a:p>
            <a:fld id="{0E31CCA7-9D5F-45E2-AEEE-7FE6E43C5CE3}" type="slidenum">
              <a:rPr lang="en-US" smtClean="0"/>
              <a:t>‹Nº›</a:t>
            </a:fld>
            <a:endParaRPr lang="en-US" dirty="0"/>
          </a:p>
        </p:txBody>
      </p:sp>
    </p:spTree>
    <p:extLst>
      <p:ext uri="{BB962C8B-B14F-4D97-AF65-F5344CB8AC3E}">
        <p14:creationId xmlns:p14="http://schemas.microsoft.com/office/powerpoint/2010/main" val="345234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F54C8-A75E-D017-FE31-036F5F1FCD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EA78D-FC43-2C0D-D385-7FF913251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9931B-BC10-6A54-E824-0F03AD864F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25515-E36C-4592-A85E-13CC479ED93C}" type="datetimeFigureOut">
              <a:rPr lang="en-US" smtClean="0"/>
              <a:t>7/18/2023</a:t>
            </a:fld>
            <a:endParaRPr lang="en-US" dirty="0"/>
          </a:p>
        </p:txBody>
      </p:sp>
      <p:sp>
        <p:nvSpPr>
          <p:cNvPr id="5" name="Footer Placeholder 4">
            <a:extLst>
              <a:ext uri="{FF2B5EF4-FFF2-40B4-BE49-F238E27FC236}">
                <a16:creationId xmlns:a16="http://schemas.microsoft.com/office/drawing/2014/main" id="{C67DE7A8-8524-2792-30A8-03CF5E9AF5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39BFF12-3268-D148-E2F4-99380BEB2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1CCA7-9D5F-45E2-AEEE-7FE6E43C5CE3}" type="slidenum">
              <a:rPr lang="en-US" smtClean="0"/>
              <a:t>‹Nº›</a:t>
            </a:fld>
            <a:endParaRPr lang="en-US" dirty="0"/>
          </a:p>
        </p:txBody>
      </p:sp>
    </p:spTree>
    <p:extLst>
      <p:ext uri="{BB962C8B-B14F-4D97-AF65-F5344CB8AC3E}">
        <p14:creationId xmlns:p14="http://schemas.microsoft.com/office/powerpoint/2010/main" val="2464857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lobalfund.org/media/13182/core_grant-budgeting-operational_guidance_es.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theglobalfund.org/media/13182/core_grant-budgeting-operational_guidance_es.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www.theglobalfund.org/media/13182/core_grant-budgeting-operational_guidance_es.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theglobalfund.org/media/13182/core_grant-budgeting-operational_guidance_es.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4347D6-057C-1FE6-4993-37737D6FDFC0}"/>
              </a:ext>
            </a:extLst>
          </p:cNvPr>
          <p:cNvSpPr>
            <a:spLocks noGrp="1"/>
          </p:cNvSpPr>
          <p:nvPr>
            <p:ph type="ctrTitle"/>
          </p:nvPr>
        </p:nvSpPr>
        <p:spPr>
          <a:xfrm>
            <a:off x="1366160" y="4033608"/>
            <a:ext cx="9623404" cy="1257202"/>
          </a:xfrm>
        </p:spPr>
        <p:txBody>
          <a:bodyPr>
            <a:noAutofit/>
          </a:bodyPr>
          <a:lstStyle/>
          <a:p>
            <a:r>
              <a:rPr lang="es-SV" sz="4400" dirty="0"/>
              <a:t>COMITÉ DE PROPUESTAS</a:t>
            </a:r>
            <a:br>
              <a:rPr lang="es-SV" sz="4400" dirty="0"/>
            </a:br>
            <a:r>
              <a:rPr lang="es-SV" sz="4400" dirty="0"/>
              <a:t>DEFINIR MODELO DE FINANCIAMIENTO</a:t>
            </a:r>
            <a:endParaRPr lang="en-US" sz="4400" dirty="0"/>
          </a:p>
        </p:txBody>
      </p:sp>
      <p:sp>
        <p:nvSpPr>
          <p:cNvPr id="3" name="Subtitle 2">
            <a:extLst>
              <a:ext uri="{FF2B5EF4-FFF2-40B4-BE49-F238E27FC236}">
                <a16:creationId xmlns:a16="http://schemas.microsoft.com/office/drawing/2014/main" id="{AA43EC1B-E54E-B089-6948-DF7A046BFFC3}"/>
              </a:ext>
            </a:extLst>
          </p:cNvPr>
          <p:cNvSpPr>
            <a:spLocks noGrp="1"/>
          </p:cNvSpPr>
          <p:nvPr>
            <p:ph type="subTitle" idx="1"/>
          </p:nvPr>
        </p:nvSpPr>
        <p:spPr>
          <a:xfrm>
            <a:off x="1366159" y="5633710"/>
            <a:ext cx="9623404" cy="417227"/>
          </a:xfrm>
        </p:spPr>
        <p:txBody>
          <a:bodyPr>
            <a:noAutofit/>
          </a:bodyPr>
          <a:lstStyle/>
          <a:p>
            <a:r>
              <a:rPr lang="es-SV" sz="1800" dirty="0"/>
              <a:t>MCP ES</a:t>
            </a:r>
          </a:p>
          <a:p>
            <a:r>
              <a:rPr lang="es-SV" sz="1800" dirty="0"/>
              <a:t>18 DE JULIO 2023</a:t>
            </a:r>
            <a:endParaRPr lang="en-US" sz="1800" dirty="0"/>
          </a:p>
        </p:txBody>
      </p:sp>
      <p:sp>
        <p:nvSpPr>
          <p:cNvPr id="12" name="Rectangle 11">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965000B-4C25-6A72-9190-3A222B3B70BC}"/>
              </a:ext>
            </a:extLst>
          </p:cNvPr>
          <p:cNvPicPr>
            <a:picLocks noChangeAspect="1"/>
          </p:cNvPicPr>
          <p:nvPr/>
        </p:nvPicPr>
        <p:blipFill>
          <a:blip r:embed="rId2"/>
          <a:stretch>
            <a:fillRect/>
          </a:stretch>
        </p:blipFill>
        <p:spPr>
          <a:xfrm>
            <a:off x="722376" y="891540"/>
            <a:ext cx="10453623" cy="2791273"/>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60877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2"/>
          <a:stretch>
            <a:fillRect/>
          </a:stretch>
        </p:blipFill>
        <p:spPr>
          <a:xfrm>
            <a:off x="9466729" y="124213"/>
            <a:ext cx="2435984" cy="951552"/>
          </a:xfrm>
          <a:prstGeom prst="rect">
            <a:avLst/>
          </a:prstGeom>
          <a:effectLst/>
        </p:spPr>
      </p:pic>
      <p:sp>
        <p:nvSpPr>
          <p:cNvPr id="4" name="Title 3">
            <a:extLst>
              <a:ext uri="{FF2B5EF4-FFF2-40B4-BE49-F238E27FC236}">
                <a16:creationId xmlns:a16="http://schemas.microsoft.com/office/drawing/2014/main" id="{AF0A2A87-9B21-77BE-32F6-AE2C335D3D2F}"/>
              </a:ext>
            </a:extLst>
          </p:cNvPr>
          <p:cNvSpPr>
            <a:spLocks noGrp="1"/>
          </p:cNvSpPr>
          <p:nvPr>
            <p:ph type="title"/>
          </p:nvPr>
        </p:nvSpPr>
        <p:spPr>
          <a:xfrm>
            <a:off x="933450" y="1690688"/>
            <a:ext cx="10515600" cy="1325563"/>
          </a:xfrm>
        </p:spPr>
        <p:txBody>
          <a:bodyPr>
            <a:noAutofit/>
          </a:bodyPr>
          <a:lstStyle/>
          <a:p>
            <a:pPr>
              <a:lnSpc>
                <a:spcPct val="107000"/>
              </a:lnSpc>
              <a:spcAft>
                <a:spcPts val="800"/>
              </a:spcAft>
            </a:pPr>
            <a:br>
              <a:rPr lang="es-SV" sz="3200" b="1" dirty="0">
                <a:effectLst/>
                <a:latin typeface="Calibri" panose="020F0502020204030204" pitchFamily="34" charset="0"/>
                <a:ea typeface="Calibri" panose="020F0502020204030204" pitchFamily="34" charset="0"/>
                <a:cs typeface="Times New Roman" panose="02020603050405020304" pitchFamily="18" charset="0"/>
              </a:rPr>
            </a:br>
            <a:br>
              <a:rPr lang="es-SV"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s-SV"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5" name="Content Placeholder 4">
            <a:extLst>
              <a:ext uri="{FF2B5EF4-FFF2-40B4-BE49-F238E27FC236}">
                <a16:creationId xmlns:a16="http://schemas.microsoft.com/office/drawing/2014/main" id="{584306B0-E05E-E3FE-B47C-96148E3259DD}"/>
              </a:ext>
            </a:extLst>
          </p:cNvPr>
          <p:cNvSpPr>
            <a:spLocks noGrp="1"/>
          </p:cNvSpPr>
          <p:nvPr>
            <p:ph idx="1"/>
          </p:nvPr>
        </p:nvSpPr>
        <p:spPr>
          <a:xfrm>
            <a:off x="838199" y="1358900"/>
            <a:ext cx="10954871" cy="5361641"/>
          </a:xfrm>
        </p:spPr>
        <p:txBody>
          <a:bodyPr>
            <a:normAutofit fontScale="47500" lnSpcReduction="20000"/>
          </a:bodyPr>
          <a:lstStyle/>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r>
              <a:rPr lang="en-US" dirty="0">
                <a:hlinkClick r:id="rId3"/>
              </a:rPr>
              <a:t> (core_grant-budgeting-operational_guidance_es.pdf (theglobalfund.org</a:t>
            </a:r>
            <a:r>
              <a:rPr lang="en-US" b="1" dirty="0">
                <a:hlinkClick r:id="rId3"/>
              </a:rPr>
              <a:t>)</a:t>
            </a:r>
            <a:r>
              <a:rPr lang="en-US" b="1" dirty="0"/>
              <a:t> </a:t>
            </a:r>
            <a:r>
              <a:rPr lang="es-MX" b="1" dirty="0"/>
              <a:t>Directrices operativas para la preparación de presupuestos de subvenciones</a:t>
            </a:r>
            <a:r>
              <a:rPr lang="en-US" b="1" dirty="0"/>
              <a:t> </a:t>
            </a:r>
            <a:r>
              <a:rPr lang="en-US" sz="2500" b="1" dirty="0"/>
              <a:t>Versión 1o de febrero 2023 página 40</a:t>
            </a:r>
            <a:endParaRPr lang="en-US" b="1" dirty="0"/>
          </a:p>
        </p:txBody>
      </p:sp>
      <p:pic>
        <p:nvPicPr>
          <p:cNvPr id="9" name="Imagen 8">
            <a:extLst>
              <a:ext uri="{FF2B5EF4-FFF2-40B4-BE49-F238E27FC236}">
                <a16:creationId xmlns:a16="http://schemas.microsoft.com/office/drawing/2014/main" id="{5283CD1B-05C9-8D63-2281-2227CEF5040E}"/>
              </a:ext>
            </a:extLst>
          </p:cNvPr>
          <p:cNvPicPr>
            <a:picLocks noChangeAspect="1"/>
          </p:cNvPicPr>
          <p:nvPr/>
        </p:nvPicPr>
        <p:blipFill rotWithShape="1">
          <a:blip r:embed="rId4"/>
          <a:srcRect l="15772" t="15670" r="24227" b="16020"/>
          <a:stretch/>
        </p:blipFill>
        <p:spPr>
          <a:xfrm>
            <a:off x="838199" y="990601"/>
            <a:ext cx="10753165" cy="5079999"/>
          </a:xfrm>
          <a:prstGeom prst="rect">
            <a:avLst/>
          </a:prstGeom>
        </p:spPr>
      </p:pic>
    </p:spTree>
    <p:extLst>
      <p:ext uri="{BB962C8B-B14F-4D97-AF65-F5344CB8AC3E}">
        <p14:creationId xmlns:p14="http://schemas.microsoft.com/office/powerpoint/2010/main" val="69394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2"/>
          <a:stretch>
            <a:fillRect/>
          </a:stretch>
        </p:blipFill>
        <p:spPr>
          <a:xfrm>
            <a:off x="9466729" y="124213"/>
            <a:ext cx="2435984" cy="951552"/>
          </a:xfrm>
          <a:prstGeom prst="rect">
            <a:avLst/>
          </a:prstGeom>
          <a:effectLst/>
        </p:spPr>
      </p:pic>
      <p:sp>
        <p:nvSpPr>
          <p:cNvPr id="4" name="Title 3">
            <a:extLst>
              <a:ext uri="{FF2B5EF4-FFF2-40B4-BE49-F238E27FC236}">
                <a16:creationId xmlns:a16="http://schemas.microsoft.com/office/drawing/2014/main" id="{AF0A2A87-9B21-77BE-32F6-AE2C335D3D2F}"/>
              </a:ext>
            </a:extLst>
          </p:cNvPr>
          <p:cNvSpPr>
            <a:spLocks noGrp="1"/>
          </p:cNvSpPr>
          <p:nvPr>
            <p:ph type="title"/>
          </p:nvPr>
        </p:nvSpPr>
        <p:spPr>
          <a:xfrm>
            <a:off x="933450" y="1690688"/>
            <a:ext cx="10515600" cy="1325563"/>
          </a:xfrm>
        </p:spPr>
        <p:txBody>
          <a:bodyPr>
            <a:noAutofit/>
          </a:bodyPr>
          <a:lstStyle/>
          <a:p>
            <a:pPr>
              <a:lnSpc>
                <a:spcPct val="107000"/>
              </a:lnSpc>
              <a:spcAft>
                <a:spcPts val="800"/>
              </a:spcAft>
            </a:pPr>
            <a:br>
              <a:rPr lang="es-SV" sz="3200" b="1" dirty="0">
                <a:effectLst/>
                <a:latin typeface="Calibri" panose="020F0502020204030204" pitchFamily="34" charset="0"/>
                <a:ea typeface="Calibri" panose="020F0502020204030204" pitchFamily="34" charset="0"/>
                <a:cs typeface="Times New Roman" panose="02020603050405020304" pitchFamily="18" charset="0"/>
              </a:rPr>
            </a:br>
            <a:br>
              <a:rPr lang="es-SV"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s-SV"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5" name="Content Placeholder 4">
            <a:extLst>
              <a:ext uri="{FF2B5EF4-FFF2-40B4-BE49-F238E27FC236}">
                <a16:creationId xmlns:a16="http://schemas.microsoft.com/office/drawing/2014/main" id="{584306B0-E05E-E3FE-B47C-96148E3259DD}"/>
              </a:ext>
            </a:extLst>
          </p:cNvPr>
          <p:cNvSpPr>
            <a:spLocks noGrp="1"/>
          </p:cNvSpPr>
          <p:nvPr>
            <p:ph idx="1"/>
          </p:nvPr>
        </p:nvSpPr>
        <p:spPr>
          <a:xfrm>
            <a:off x="838199" y="1358900"/>
            <a:ext cx="10954871" cy="5361641"/>
          </a:xfrm>
        </p:spPr>
        <p:txBody>
          <a:bodyPr>
            <a:normAutofit fontScale="47500" lnSpcReduction="20000"/>
          </a:bodyPr>
          <a:lstStyle/>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r>
              <a:rPr lang="en-US" dirty="0">
                <a:hlinkClick r:id="rId3"/>
              </a:rPr>
              <a:t> (core_grant-budgeting-operational_guidance_es.pdf (theglobalfund.org</a:t>
            </a:r>
            <a:r>
              <a:rPr lang="en-US" b="1" dirty="0">
                <a:hlinkClick r:id="rId3"/>
              </a:rPr>
              <a:t>)</a:t>
            </a:r>
            <a:r>
              <a:rPr lang="en-US" b="1" dirty="0"/>
              <a:t> </a:t>
            </a:r>
            <a:r>
              <a:rPr lang="es-MX" b="1" dirty="0"/>
              <a:t>Directrices operativas para la preparación de presupuestos de subvenciones</a:t>
            </a:r>
            <a:r>
              <a:rPr lang="en-US" b="1" dirty="0"/>
              <a:t> </a:t>
            </a:r>
            <a:r>
              <a:rPr lang="en-US" sz="2500" b="1" dirty="0"/>
              <a:t>Versión 1o de febrero 2023 página 41</a:t>
            </a:r>
            <a:endParaRPr lang="en-US" b="1" dirty="0"/>
          </a:p>
        </p:txBody>
      </p:sp>
      <p:pic>
        <p:nvPicPr>
          <p:cNvPr id="3" name="Imagen 2">
            <a:extLst>
              <a:ext uri="{FF2B5EF4-FFF2-40B4-BE49-F238E27FC236}">
                <a16:creationId xmlns:a16="http://schemas.microsoft.com/office/drawing/2014/main" id="{5CC4E6E9-EE36-4B5B-34D1-234BA34F26D2}"/>
              </a:ext>
            </a:extLst>
          </p:cNvPr>
          <p:cNvPicPr>
            <a:picLocks noChangeAspect="1"/>
          </p:cNvPicPr>
          <p:nvPr/>
        </p:nvPicPr>
        <p:blipFill rotWithShape="1">
          <a:blip r:embed="rId4"/>
          <a:srcRect l="15938" t="15670" r="24375" b="16465"/>
          <a:stretch/>
        </p:blipFill>
        <p:spPr>
          <a:xfrm>
            <a:off x="1193800" y="961465"/>
            <a:ext cx="9613900" cy="5130930"/>
          </a:xfrm>
          <a:prstGeom prst="rect">
            <a:avLst/>
          </a:prstGeom>
        </p:spPr>
      </p:pic>
    </p:spTree>
    <p:extLst>
      <p:ext uri="{BB962C8B-B14F-4D97-AF65-F5344CB8AC3E}">
        <p14:creationId xmlns:p14="http://schemas.microsoft.com/office/powerpoint/2010/main" val="7304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2"/>
          <a:stretch>
            <a:fillRect/>
          </a:stretch>
        </p:blipFill>
        <p:spPr>
          <a:xfrm>
            <a:off x="9466729" y="124213"/>
            <a:ext cx="2435984" cy="951552"/>
          </a:xfrm>
          <a:prstGeom prst="rect">
            <a:avLst/>
          </a:prstGeom>
          <a:effectLst/>
        </p:spPr>
      </p:pic>
      <p:sp>
        <p:nvSpPr>
          <p:cNvPr id="4" name="Title 3">
            <a:extLst>
              <a:ext uri="{FF2B5EF4-FFF2-40B4-BE49-F238E27FC236}">
                <a16:creationId xmlns:a16="http://schemas.microsoft.com/office/drawing/2014/main" id="{AF0A2A87-9B21-77BE-32F6-AE2C335D3D2F}"/>
              </a:ext>
            </a:extLst>
          </p:cNvPr>
          <p:cNvSpPr>
            <a:spLocks noGrp="1"/>
          </p:cNvSpPr>
          <p:nvPr>
            <p:ph type="title"/>
          </p:nvPr>
        </p:nvSpPr>
        <p:spPr>
          <a:xfrm>
            <a:off x="933450" y="1690688"/>
            <a:ext cx="10515600" cy="1325563"/>
          </a:xfrm>
        </p:spPr>
        <p:txBody>
          <a:bodyPr>
            <a:noAutofit/>
          </a:bodyPr>
          <a:lstStyle/>
          <a:p>
            <a:pPr>
              <a:lnSpc>
                <a:spcPct val="107000"/>
              </a:lnSpc>
              <a:spcAft>
                <a:spcPts val="800"/>
              </a:spcAft>
            </a:pPr>
            <a:br>
              <a:rPr lang="es-SV" sz="3200" b="1" dirty="0">
                <a:effectLst/>
                <a:latin typeface="Calibri" panose="020F0502020204030204" pitchFamily="34" charset="0"/>
                <a:ea typeface="Calibri" panose="020F0502020204030204" pitchFamily="34" charset="0"/>
                <a:cs typeface="Times New Roman" panose="02020603050405020304" pitchFamily="18" charset="0"/>
              </a:rPr>
            </a:br>
            <a:br>
              <a:rPr lang="es-SV"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s-SV"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5" name="Content Placeholder 4">
            <a:extLst>
              <a:ext uri="{FF2B5EF4-FFF2-40B4-BE49-F238E27FC236}">
                <a16:creationId xmlns:a16="http://schemas.microsoft.com/office/drawing/2014/main" id="{584306B0-E05E-E3FE-B47C-96148E3259DD}"/>
              </a:ext>
            </a:extLst>
          </p:cNvPr>
          <p:cNvSpPr>
            <a:spLocks noGrp="1"/>
          </p:cNvSpPr>
          <p:nvPr>
            <p:ph idx="1"/>
          </p:nvPr>
        </p:nvSpPr>
        <p:spPr>
          <a:xfrm>
            <a:off x="838199" y="524436"/>
            <a:ext cx="10954871" cy="6196106"/>
          </a:xfrm>
        </p:spPr>
        <p:txBody>
          <a:bodyPr>
            <a:normAutofit fontScale="25000" lnSpcReduction="20000"/>
          </a:bodyPr>
          <a:lstStyle/>
          <a:p>
            <a:pPr marL="0" indent="0">
              <a:buNone/>
            </a:pPr>
            <a:endParaRPr lang="en-US" dirty="0">
              <a:hlinkClick r:id="rId3"/>
            </a:endParaRPr>
          </a:p>
          <a:p>
            <a:pPr>
              <a:lnSpc>
                <a:spcPct val="107000"/>
              </a:lnSpc>
              <a:spcAft>
                <a:spcPts val="800"/>
              </a:spcAft>
            </a:pPr>
            <a:r>
              <a:rPr lang="es-SV" sz="11200" dirty="0">
                <a:solidFill>
                  <a:srgbClr val="000000"/>
                </a:solidFill>
                <a:effectLst/>
                <a:latin typeface="Object Sans Heavy"/>
                <a:ea typeface="Times New Roman" panose="02020603050405020304" pitchFamily="18" charset="0"/>
                <a:cs typeface="Times New Roman" panose="02020603050405020304" pitchFamily="18" charset="0"/>
              </a:rPr>
              <a:t>Cuatro </a:t>
            </a:r>
            <a:r>
              <a:rPr lang="es-SV" sz="11200" b="1" dirty="0">
                <a:solidFill>
                  <a:srgbClr val="000000"/>
                </a:solidFill>
                <a:latin typeface="Object Sans Heavy"/>
                <a:ea typeface="Times New Roman" panose="02020603050405020304" pitchFamily="18" charset="0"/>
                <a:cs typeface="Times New Roman" panose="02020603050405020304" pitchFamily="18" charset="0"/>
              </a:rPr>
              <a:t>M</a:t>
            </a:r>
            <a:r>
              <a:rPr lang="es-SV" sz="11200" b="1" dirty="0">
                <a:solidFill>
                  <a:srgbClr val="000000"/>
                </a:solidFill>
                <a:effectLst/>
                <a:latin typeface="Object Sans Heavy"/>
                <a:ea typeface="Times New Roman" panose="02020603050405020304" pitchFamily="18" charset="0"/>
                <a:cs typeface="Times New Roman" panose="02020603050405020304" pitchFamily="18" charset="0"/>
              </a:rPr>
              <a:t>odelos de Gestión de Carteras </a:t>
            </a:r>
            <a:r>
              <a:rPr lang="es-SV" sz="11200" b="1" dirty="0">
                <a:solidFill>
                  <a:srgbClr val="000000"/>
                </a:solidFill>
                <a:latin typeface="Object Sans Heavy"/>
                <a:ea typeface="Times New Roman" panose="02020603050405020304" pitchFamily="18" charset="0"/>
                <a:cs typeface="Times New Roman" panose="02020603050405020304" pitchFamily="18" charset="0"/>
              </a:rPr>
              <a:t>E</a:t>
            </a:r>
            <a:r>
              <a:rPr lang="es-SV" sz="11200" b="1" dirty="0">
                <a:solidFill>
                  <a:srgbClr val="000000"/>
                </a:solidFill>
                <a:effectLst/>
                <a:latin typeface="Object Sans Heavy"/>
                <a:ea typeface="Times New Roman" panose="02020603050405020304" pitchFamily="18" charset="0"/>
                <a:cs typeface="Times New Roman" panose="02020603050405020304" pitchFamily="18" charset="0"/>
              </a:rPr>
              <a:t>nfocados</a:t>
            </a:r>
            <a:endParaRPr lang="es-SV" sz="6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7200" dirty="0">
                <a:solidFill>
                  <a:srgbClr val="000000"/>
                </a:solidFill>
                <a:effectLst/>
                <a:latin typeface="Object Sans Regular"/>
                <a:ea typeface="Times New Roman" panose="02020603050405020304" pitchFamily="18" charset="0"/>
                <a:cs typeface="Times New Roman" panose="02020603050405020304" pitchFamily="18" charset="0"/>
              </a:rPr>
              <a:t>El nuevo marco define tres modelos de gestión adicionales para las carteras enfocadas: alineadas, dirigidas y ligeras, e incluye el modelo de gestión enfocado utilizado hasta ahora como modelo heredado. </a:t>
            </a:r>
          </a:p>
          <a:p>
            <a:pPr algn="just">
              <a:lnSpc>
                <a:spcPct val="107000"/>
              </a:lnSpc>
              <a:spcAft>
                <a:spcPts val="800"/>
              </a:spcAft>
            </a:pPr>
            <a:r>
              <a:rPr lang="es-SV" sz="7200" dirty="0">
                <a:solidFill>
                  <a:srgbClr val="000000"/>
                </a:solidFill>
                <a:effectLst/>
                <a:latin typeface="Object Sans Regular"/>
                <a:ea typeface="Times New Roman" panose="02020603050405020304" pitchFamily="18" charset="0"/>
                <a:cs typeface="Times New Roman" panose="02020603050405020304" pitchFamily="18" charset="0"/>
              </a:rPr>
              <a:t>Los modelos se definen de acuerdo con el nivel de requisitos del proceso en el ciclo de vida de la subvención y el nivel de supervisión por parte del Fondo Mundial, como se ilustra a continuación. </a:t>
            </a:r>
          </a:p>
          <a:p>
            <a:pPr algn="just">
              <a:lnSpc>
                <a:spcPct val="107000"/>
              </a:lnSpc>
              <a:spcAft>
                <a:spcPts val="800"/>
              </a:spcAft>
            </a:pPr>
            <a:r>
              <a:rPr lang="es-SV" sz="7200" dirty="0">
                <a:solidFill>
                  <a:srgbClr val="000000"/>
                </a:solidFill>
                <a:effectLst/>
                <a:latin typeface="Object Sans Regular"/>
                <a:ea typeface="Times New Roman" panose="02020603050405020304" pitchFamily="18" charset="0"/>
                <a:cs typeface="Times New Roman" panose="02020603050405020304" pitchFamily="18" charset="0"/>
              </a:rPr>
              <a:t>No hay una jerarquía entre los modelos, ni una expectativa de que los países progresen de un modelo a otro.</a:t>
            </a:r>
            <a:endParaRPr lang="es-SV" sz="7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7200" dirty="0"/>
          </a:p>
          <a:p>
            <a:pPr marL="0" indent="0">
              <a:buNone/>
            </a:pPr>
            <a:endParaRPr lang="en-US" sz="7200" dirty="0"/>
          </a:p>
          <a:p>
            <a:pPr marL="0" indent="0">
              <a:buNone/>
            </a:pPr>
            <a:endParaRPr lang="en-US" sz="32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b="1" dirty="0"/>
          </a:p>
        </p:txBody>
      </p:sp>
      <p:pic>
        <p:nvPicPr>
          <p:cNvPr id="2" name="Imagen 1">
            <a:extLst>
              <a:ext uri="{FF2B5EF4-FFF2-40B4-BE49-F238E27FC236}">
                <a16:creationId xmlns:a16="http://schemas.microsoft.com/office/drawing/2014/main" id="{DF295D80-272C-AE89-38A1-899CC3643435}"/>
              </a:ext>
            </a:extLst>
          </p:cNvPr>
          <p:cNvPicPr>
            <a:picLocks noChangeAspect="1"/>
          </p:cNvPicPr>
          <p:nvPr/>
        </p:nvPicPr>
        <p:blipFill>
          <a:blip r:embed="rId4"/>
          <a:stretch>
            <a:fillRect/>
          </a:stretch>
        </p:blipFill>
        <p:spPr>
          <a:xfrm>
            <a:off x="2156684" y="3157529"/>
            <a:ext cx="7646222" cy="3522681"/>
          </a:xfrm>
          <a:prstGeom prst="rect">
            <a:avLst/>
          </a:prstGeom>
        </p:spPr>
      </p:pic>
    </p:spTree>
    <p:extLst>
      <p:ext uri="{BB962C8B-B14F-4D97-AF65-F5344CB8AC3E}">
        <p14:creationId xmlns:p14="http://schemas.microsoft.com/office/powerpoint/2010/main" val="174848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2"/>
          <a:stretch>
            <a:fillRect/>
          </a:stretch>
        </p:blipFill>
        <p:spPr>
          <a:xfrm>
            <a:off x="8290560" y="164554"/>
            <a:ext cx="3612153" cy="1526134"/>
          </a:xfrm>
          <a:prstGeom prst="rect">
            <a:avLst/>
          </a:prstGeom>
          <a:effectLst/>
        </p:spPr>
      </p:pic>
      <p:sp>
        <p:nvSpPr>
          <p:cNvPr id="4" name="Title 3">
            <a:extLst>
              <a:ext uri="{FF2B5EF4-FFF2-40B4-BE49-F238E27FC236}">
                <a16:creationId xmlns:a16="http://schemas.microsoft.com/office/drawing/2014/main" id="{AF0A2A87-9B21-77BE-32F6-AE2C335D3D2F}"/>
              </a:ext>
            </a:extLst>
          </p:cNvPr>
          <p:cNvSpPr>
            <a:spLocks noGrp="1"/>
          </p:cNvSpPr>
          <p:nvPr>
            <p:ph type="title"/>
          </p:nvPr>
        </p:nvSpPr>
        <p:spPr>
          <a:xfrm>
            <a:off x="8290560" y="2027673"/>
            <a:ext cx="3393668" cy="1526134"/>
          </a:xfrm>
        </p:spPr>
        <p:txBody>
          <a:bodyPr>
            <a:noAutofit/>
          </a:bodyPr>
          <a:lstStyle/>
          <a:p>
            <a:pPr algn="ctr">
              <a:lnSpc>
                <a:spcPct val="107000"/>
              </a:lnSpc>
              <a:spcAft>
                <a:spcPts val="800"/>
              </a:spcAft>
            </a:pP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r>
              <a:rPr lang="es-SV" sz="2400" b="1" dirty="0">
                <a:effectLst/>
                <a:latin typeface="Calibri" panose="020F0502020204030204" pitchFamily="34" charset="0"/>
                <a:ea typeface="Calibri" panose="020F0502020204030204" pitchFamily="34" charset="0"/>
                <a:cs typeface="Times New Roman" panose="02020603050405020304" pitchFamily="18" charset="0"/>
              </a:rPr>
              <a:t>Apéndice 2: </a:t>
            </a:r>
            <a:br>
              <a:rPr lang="es-SV" sz="2400" b="1" dirty="0">
                <a:effectLst/>
                <a:latin typeface="Calibri" panose="020F0502020204030204" pitchFamily="34" charset="0"/>
                <a:ea typeface="Calibri" panose="020F0502020204030204" pitchFamily="34" charset="0"/>
                <a:cs typeface="Times New Roman" panose="02020603050405020304" pitchFamily="18" charset="0"/>
              </a:rPr>
            </a:br>
            <a:r>
              <a:rPr lang="es-SV" sz="2400" b="1" dirty="0">
                <a:effectLst/>
                <a:latin typeface="Calibri" panose="020F0502020204030204" pitchFamily="34" charset="0"/>
                <a:ea typeface="Calibri" panose="020F0502020204030204" pitchFamily="34" charset="0"/>
                <a:cs typeface="Times New Roman" panose="02020603050405020304" pitchFamily="18" charset="0"/>
              </a:rPr>
              <a:t>Modelos de gestión de Portafolios enfocados</a:t>
            </a:r>
            <a:br>
              <a:rPr lang="es-SV" sz="2400" b="1" dirty="0">
                <a:effectLst/>
                <a:latin typeface="Calibri" panose="020F0502020204030204" pitchFamily="34" charset="0"/>
                <a:ea typeface="Calibri" panose="020F0502020204030204" pitchFamily="34" charset="0"/>
                <a:cs typeface="Times New Roman" panose="02020603050405020304" pitchFamily="18" charset="0"/>
              </a:rPr>
            </a:br>
            <a:br>
              <a:rPr lang="es-SV" sz="2400" b="1" dirty="0">
                <a:effectLst/>
                <a:latin typeface="Calibri" panose="020F0502020204030204" pitchFamily="34" charset="0"/>
                <a:ea typeface="Calibri" panose="020F0502020204030204" pitchFamily="34" charset="0"/>
                <a:cs typeface="Times New Roman" panose="02020603050405020304" pitchFamily="18" charset="0"/>
              </a:rPr>
            </a:br>
            <a:br>
              <a:rPr lang="es-SV" sz="2400" b="1" dirty="0">
                <a:effectLst/>
                <a:latin typeface="Calibri" panose="020F0502020204030204" pitchFamily="34" charset="0"/>
                <a:ea typeface="Calibri" panose="020F0502020204030204" pitchFamily="34" charset="0"/>
                <a:cs typeface="Times New Roman" panose="02020603050405020304" pitchFamily="18" charset="0"/>
              </a:rPr>
            </a:br>
            <a:br>
              <a:rPr lang="es-SV" sz="2400" b="1" dirty="0">
                <a:effectLst/>
                <a:latin typeface="Calibri" panose="020F0502020204030204" pitchFamily="34" charset="0"/>
                <a:ea typeface="Calibri" panose="020F0502020204030204" pitchFamily="34" charset="0"/>
                <a:cs typeface="Times New Roman" panose="02020603050405020304" pitchFamily="18" charset="0"/>
              </a:rPr>
            </a:br>
            <a:r>
              <a:rPr lang="es-SV" sz="2400" b="1" dirty="0">
                <a:effectLst/>
                <a:latin typeface="Calibri" panose="020F0502020204030204" pitchFamily="34" charset="0"/>
                <a:ea typeface="Calibri" panose="020F0502020204030204" pitchFamily="34" charset="0"/>
                <a:cs typeface="Times New Roman" panose="02020603050405020304" pitchFamily="18" charset="0"/>
              </a:rPr>
              <a:t>Fuente:</a:t>
            </a:r>
            <a:br>
              <a:rPr lang="es-SV" sz="24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hlinkClick r:id="rId3"/>
              </a:rPr>
              <a:t> (core_grant-budgeting-operational_guidance_es.pdf (theglobalfund.org)</a:t>
            </a:r>
            <a:r>
              <a:rPr lang="en-US" sz="1200" b="1" dirty="0"/>
              <a:t> </a:t>
            </a:r>
            <a:r>
              <a:rPr lang="es-MX" sz="1200" b="1" dirty="0"/>
              <a:t>Directrices operativas para la preparación de presupuestos de subvenciones</a:t>
            </a:r>
            <a:r>
              <a:rPr lang="en-US" sz="1200" b="1" dirty="0"/>
              <a:t> </a:t>
            </a:r>
            <a:r>
              <a:rPr lang="en-US" sz="1600" b="1" dirty="0"/>
              <a:t>Versión 1o de febrero 2023 página 54</a:t>
            </a:r>
            <a:br>
              <a:rPr lang="en-US" sz="1050" b="1" dirty="0"/>
            </a:br>
            <a:br>
              <a:rPr lang="es-SV" sz="2000" b="1" dirty="0">
                <a:effectLst/>
                <a:latin typeface="Calibri" panose="020F0502020204030204" pitchFamily="34" charset="0"/>
                <a:ea typeface="Calibri" panose="020F0502020204030204" pitchFamily="34" charset="0"/>
                <a:cs typeface="Times New Roman" panose="02020603050405020304" pitchFamily="18" charset="0"/>
              </a:rPr>
            </a:br>
            <a:br>
              <a:rPr lang="es-SV" sz="2000" b="1" dirty="0">
                <a:effectLst/>
                <a:latin typeface="Calibri" panose="020F0502020204030204" pitchFamily="34" charset="0"/>
                <a:ea typeface="Calibri" panose="020F0502020204030204" pitchFamily="34" charset="0"/>
                <a:cs typeface="Times New Roman" panose="02020603050405020304" pitchFamily="18" charset="0"/>
              </a:rPr>
            </a:br>
            <a:br>
              <a:rPr lang="es-SV" sz="2000" b="1" dirty="0">
                <a:effectLst/>
                <a:latin typeface="Calibri" panose="020F0502020204030204" pitchFamily="34" charset="0"/>
                <a:ea typeface="Calibri" panose="020F0502020204030204" pitchFamily="34" charset="0"/>
                <a:cs typeface="Times New Roman" panose="02020603050405020304" pitchFamily="18" charset="0"/>
              </a:rPr>
            </a:br>
            <a:br>
              <a:rPr lang="es-SV" sz="24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s-SV"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pic>
        <p:nvPicPr>
          <p:cNvPr id="3" name="Imagen 2">
            <a:extLst>
              <a:ext uri="{FF2B5EF4-FFF2-40B4-BE49-F238E27FC236}">
                <a16:creationId xmlns:a16="http://schemas.microsoft.com/office/drawing/2014/main" id="{76DB5127-E3F1-3028-8EEF-4F80EFA6C2E8}"/>
              </a:ext>
            </a:extLst>
          </p:cNvPr>
          <p:cNvPicPr>
            <a:picLocks noChangeAspect="1"/>
          </p:cNvPicPr>
          <p:nvPr/>
        </p:nvPicPr>
        <p:blipFill rotWithShape="1">
          <a:blip r:embed="rId4"/>
          <a:srcRect l="34632" t="39484" r="39805" b="5638"/>
          <a:stretch/>
        </p:blipFill>
        <p:spPr>
          <a:xfrm>
            <a:off x="507772" y="101880"/>
            <a:ext cx="7223064" cy="6822532"/>
          </a:xfrm>
          <a:prstGeom prst="rect">
            <a:avLst/>
          </a:prstGeom>
        </p:spPr>
      </p:pic>
    </p:spTree>
    <p:extLst>
      <p:ext uri="{BB962C8B-B14F-4D97-AF65-F5344CB8AC3E}">
        <p14:creationId xmlns:p14="http://schemas.microsoft.com/office/powerpoint/2010/main" val="135455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2"/>
          <a:stretch>
            <a:fillRect/>
          </a:stretch>
        </p:blipFill>
        <p:spPr>
          <a:xfrm>
            <a:off x="8290560" y="164554"/>
            <a:ext cx="3612153" cy="1526134"/>
          </a:xfrm>
          <a:prstGeom prst="rect">
            <a:avLst/>
          </a:prstGeom>
          <a:effectLst/>
        </p:spPr>
      </p:pic>
      <p:sp>
        <p:nvSpPr>
          <p:cNvPr id="4" name="Title 3">
            <a:extLst>
              <a:ext uri="{FF2B5EF4-FFF2-40B4-BE49-F238E27FC236}">
                <a16:creationId xmlns:a16="http://schemas.microsoft.com/office/drawing/2014/main" id="{AF0A2A87-9B21-77BE-32F6-AE2C335D3D2F}"/>
              </a:ext>
            </a:extLst>
          </p:cNvPr>
          <p:cNvSpPr>
            <a:spLocks noGrp="1"/>
          </p:cNvSpPr>
          <p:nvPr>
            <p:ph type="title"/>
          </p:nvPr>
        </p:nvSpPr>
        <p:spPr>
          <a:xfrm>
            <a:off x="627381" y="365125"/>
            <a:ext cx="7334250" cy="1325563"/>
          </a:xfrm>
        </p:spPr>
        <p:txBody>
          <a:bodyPr>
            <a:noAutofit/>
          </a:bodyPr>
          <a:lstStyle/>
          <a:p>
            <a:pPr>
              <a:lnSpc>
                <a:spcPct val="107000"/>
              </a:lnSpc>
              <a:spcAft>
                <a:spcPts val="800"/>
              </a:spcAft>
            </a:pP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r>
              <a:rPr lang="es-SV" sz="3200" b="1" dirty="0">
                <a:latin typeface="Calibri" panose="020F0502020204030204" pitchFamily="34" charset="0"/>
                <a:ea typeface="Calibri" panose="020F0502020204030204" pitchFamily="34" charset="0"/>
                <a:cs typeface="Times New Roman" panose="02020603050405020304" pitchFamily="18" charset="0"/>
              </a:rPr>
              <a:t>INTERCAMBIO DE OPINIONES</a:t>
            </a:r>
            <a:r>
              <a:rPr lang="es-SV" sz="3200" b="1" dirty="0">
                <a:effectLst/>
                <a:latin typeface="Calibri" panose="020F0502020204030204" pitchFamily="34" charset="0"/>
                <a:ea typeface="Calibri" panose="020F0502020204030204" pitchFamily="34" charset="0"/>
                <a:cs typeface="Times New Roman" panose="02020603050405020304" pitchFamily="18" charset="0"/>
              </a:rPr>
              <a:t>.</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s-SV"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grpSp>
        <p:nvGrpSpPr>
          <p:cNvPr id="7" name="Group 6">
            <a:extLst>
              <a:ext uri="{FF2B5EF4-FFF2-40B4-BE49-F238E27FC236}">
                <a16:creationId xmlns:a16="http://schemas.microsoft.com/office/drawing/2014/main" id="{04FFA7E3-E719-387F-9941-0AEF60789EBA}"/>
              </a:ext>
            </a:extLst>
          </p:cNvPr>
          <p:cNvGrpSpPr/>
          <p:nvPr/>
        </p:nvGrpSpPr>
        <p:grpSpPr>
          <a:xfrm>
            <a:off x="941705" y="1581150"/>
            <a:ext cx="8645013" cy="5186588"/>
            <a:chOff x="941705" y="1346578"/>
            <a:chExt cx="8645013" cy="5421160"/>
          </a:xfrm>
        </p:grpSpPr>
        <p:pic>
          <p:nvPicPr>
            <p:cNvPr id="1026" name="Picture 2" descr="Intercambio de opiniones Imágenes recortadas de stock - Alamy">
              <a:extLst>
                <a:ext uri="{FF2B5EF4-FFF2-40B4-BE49-F238E27FC236}">
                  <a16:creationId xmlns:a16="http://schemas.microsoft.com/office/drawing/2014/main" id="{841BE067-3D6E-556E-BC0E-7647A3982A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22"/>
            <a:stretch/>
          </p:blipFill>
          <p:spPr bwMode="auto">
            <a:xfrm>
              <a:off x="941705" y="1346578"/>
              <a:ext cx="8645013" cy="2831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3 apps para el intercambio de ideas y otras herramientas para estimular la  innovación">
              <a:extLst>
                <a:ext uri="{FF2B5EF4-FFF2-40B4-BE49-F238E27FC236}">
                  <a16:creationId xmlns:a16="http://schemas.microsoft.com/office/drawing/2014/main" id="{FA2F8420-2F7A-4C83-4FB5-6CA7C036D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532" y="3781425"/>
              <a:ext cx="5424293" cy="29863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128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1BCC-2B23-0C8C-BB79-12A2818B7224}"/>
              </a:ext>
            </a:extLst>
          </p:cNvPr>
          <p:cNvSpPr>
            <a:spLocks noGrp="1"/>
          </p:cNvSpPr>
          <p:nvPr>
            <p:ph type="title"/>
          </p:nvPr>
        </p:nvSpPr>
        <p:spPr>
          <a:xfrm>
            <a:off x="648929" y="629266"/>
            <a:ext cx="3505495" cy="1622321"/>
          </a:xfrm>
        </p:spPr>
        <p:txBody>
          <a:bodyPr>
            <a:normAutofit/>
          </a:bodyPr>
          <a:lstStyle/>
          <a:p>
            <a:r>
              <a:rPr lang="es-ES" sz="3700" b="1" dirty="0"/>
              <a:t>Asunto: </a:t>
            </a:r>
            <a:r>
              <a:rPr lang="es-ES" sz="3700" dirty="0"/>
              <a:t>Carta de asignación 2023-2025</a:t>
            </a:r>
            <a:endParaRPr lang="en-US" sz="3700" dirty="0"/>
          </a:p>
        </p:txBody>
      </p:sp>
      <p:sp>
        <p:nvSpPr>
          <p:cNvPr id="3" name="Content Placeholder 2">
            <a:extLst>
              <a:ext uri="{FF2B5EF4-FFF2-40B4-BE49-F238E27FC236}">
                <a16:creationId xmlns:a16="http://schemas.microsoft.com/office/drawing/2014/main" id="{1232F283-D75C-55CF-3F30-F785C817AE38}"/>
              </a:ext>
            </a:extLst>
          </p:cNvPr>
          <p:cNvSpPr>
            <a:spLocks noGrp="1"/>
          </p:cNvSpPr>
          <p:nvPr>
            <p:ph idx="1"/>
          </p:nvPr>
        </p:nvSpPr>
        <p:spPr>
          <a:xfrm>
            <a:off x="648931" y="2905125"/>
            <a:ext cx="3505494" cy="3318694"/>
          </a:xfrm>
        </p:spPr>
        <p:txBody>
          <a:bodyPr>
            <a:normAutofit/>
          </a:bodyPr>
          <a:lstStyle/>
          <a:p>
            <a:pPr algn="just"/>
            <a:r>
              <a:rPr lang="es-ES" dirty="0"/>
              <a:t>Esta carta incluye anexos y enlaces, que deben leerse conjuntamente y en su totalidad.(Marta Alicia compartió la carta en versión español e ingles)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AEE62E2-D954-35A2-50D7-62287100651D}"/>
              </a:ext>
            </a:extLst>
          </p:cNvPr>
          <p:cNvPicPr>
            <a:picLocks noChangeAspect="1"/>
          </p:cNvPicPr>
          <p:nvPr/>
        </p:nvPicPr>
        <p:blipFill>
          <a:blip r:embed="rId2"/>
          <a:stretch>
            <a:fillRect/>
          </a:stretch>
        </p:blipFill>
        <p:spPr>
          <a:xfrm>
            <a:off x="5405862" y="2155793"/>
            <a:ext cx="6019331" cy="2543167"/>
          </a:xfrm>
          <a:prstGeom prst="rect">
            <a:avLst/>
          </a:prstGeom>
          <a:effectLst/>
        </p:spPr>
      </p:pic>
    </p:spTree>
    <p:extLst>
      <p:ext uri="{BB962C8B-B14F-4D97-AF65-F5344CB8AC3E}">
        <p14:creationId xmlns:p14="http://schemas.microsoft.com/office/powerpoint/2010/main" val="65190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1BCC-2B23-0C8C-BB79-12A2818B7224}"/>
              </a:ext>
            </a:extLst>
          </p:cNvPr>
          <p:cNvSpPr>
            <a:spLocks noGrp="1"/>
          </p:cNvSpPr>
          <p:nvPr>
            <p:ph type="title"/>
          </p:nvPr>
        </p:nvSpPr>
        <p:spPr>
          <a:xfrm>
            <a:off x="648929" y="629266"/>
            <a:ext cx="3505495" cy="1622321"/>
          </a:xfrm>
        </p:spPr>
        <p:txBody>
          <a:bodyPr>
            <a:normAutofit/>
          </a:bodyPr>
          <a:lstStyle/>
          <a:p>
            <a:r>
              <a:rPr lang="es-ES" sz="3700" dirty="0"/>
              <a:t>Asunto: Carta de asignación 2023-2025</a:t>
            </a:r>
            <a:endParaRPr lang="en-US" sz="3700" dirty="0"/>
          </a:p>
        </p:txBody>
      </p:sp>
      <p:sp>
        <p:nvSpPr>
          <p:cNvPr id="3" name="Content Placeholder 2">
            <a:extLst>
              <a:ext uri="{FF2B5EF4-FFF2-40B4-BE49-F238E27FC236}">
                <a16:creationId xmlns:a16="http://schemas.microsoft.com/office/drawing/2014/main" id="{1232F283-D75C-55CF-3F30-F785C817AE38}"/>
              </a:ext>
            </a:extLst>
          </p:cNvPr>
          <p:cNvSpPr>
            <a:spLocks noGrp="1"/>
          </p:cNvSpPr>
          <p:nvPr>
            <p:ph idx="1"/>
          </p:nvPr>
        </p:nvSpPr>
        <p:spPr>
          <a:xfrm>
            <a:off x="648931" y="2438400"/>
            <a:ext cx="3505494" cy="3785419"/>
          </a:xfrm>
        </p:spPr>
        <p:txBody>
          <a:bodyPr>
            <a:normAutofit/>
          </a:bodyPr>
          <a:lstStyle/>
          <a:p>
            <a:pPr algn="just"/>
            <a:r>
              <a:rPr lang="es-ES" sz="2000" dirty="0"/>
              <a:t>Esta carta incluye anexos y enlaces, que deben leerse conjuntamente y en su totalidad.(Marta Alicia compartió la carta en versión español e ingles)</a:t>
            </a:r>
          </a:p>
          <a:p>
            <a:pPr algn="just"/>
            <a:r>
              <a:rPr lang="en-US" sz="2000" dirty="0"/>
              <a:t>Asignación de El Salvador:</a:t>
            </a:r>
            <a:r>
              <a:rPr lang="es-ES" sz="2000" dirty="0"/>
              <a:t>se ha asignado a El Salvador un total de </a:t>
            </a:r>
            <a:r>
              <a:rPr lang="es-ES" sz="2000" b="1" dirty="0"/>
              <a:t>US$16,604,417 </a:t>
            </a:r>
            <a:r>
              <a:rPr lang="es-ES" sz="2000" dirty="0"/>
              <a:t>para el VIH y la tuberculosis y para construir sistemas para la salud resilientes y sostenibles (SSRS).3</a:t>
            </a:r>
            <a:r>
              <a:rPr lang="en-US" sz="2000" dirty="0"/>
              <a:t>r</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a:extLst>
              <a:ext uri="{FF2B5EF4-FFF2-40B4-BE49-F238E27FC236}">
                <a16:creationId xmlns:a16="http://schemas.microsoft.com/office/drawing/2014/main" id="{785E6857-5D22-A30B-4F18-1E8CE40A707C}"/>
              </a:ext>
            </a:extLst>
          </p:cNvPr>
          <p:cNvPicPr>
            <a:picLocks noChangeAspect="1"/>
          </p:cNvPicPr>
          <p:nvPr/>
        </p:nvPicPr>
        <p:blipFill>
          <a:blip r:embed="rId2"/>
          <a:stretch>
            <a:fillRect/>
          </a:stretch>
        </p:blipFill>
        <p:spPr>
          <a:xfrm>
            <a:off x="5405862" y="2155793"/>
            <a:ext cx="6019331" cy="2543167"/>
          </a:xfrm>
          <a:prstGeom prst="rect">
            <a:avLst/>
          </a:prstGeom>
          <a:effectLst/>
        </p:spPr>
      </p:pic>
    </p:spTree>
    <p:extLst>
      <p:ext uri="{BB962C8B-B14F-4D97-AF65-F5344CB8AC3E}">
        <p14:creationId xmlns:p14="http://schemas.microsoft.com/office/powerpoint/2010/main" val="156551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CDA8-3533-1239-1E68-3A9DD213F57C}"/>
              </a:ext>
            </a:extLst>
          </p:cNvPr>
          <p:cNvSpPr>
            <a:spLocks noGrp="1"/>
          </p:cNvSpPr>
          <p:nvPr>
            <p:ph type="title"/>
          </p:nvPr>
        </p:nvSpPr>
        <p:spPr>
          <a:xfrm>
            <a:off x="924059" y="1897062"/>
            <a:ext cx="10515600" cy="1325563"/>
          </a:xfrm>
        </p:spPr>
        <p:txBody>
          <a:bodyPr/>
          <a:lstStyle/>
          <a:p>
            <a:r>
              <a:rPr lang="en-US" b="1" dirty="0"/>
              <a:t>Resumen de la asignación </a:t>
            </a:r>
          </a:p>
        </p:txBody>
      </p:sp>
      <p:pic>
        <p:nvPicPr>
          <p:cNvPr id="7" name="Picture 6">
            <a:extLst>
              <a:ext uri="{FF2B5EF4-FFF2-40B4-BE49-F238E27FC236}">
                <a16:creationId xmlns:a16="http://schemas.microsoft.com/office/drawing/2014/main" id="{4C675C32-6A51-B524-0A19-1A146F1A0EA4}"/>
              </a:ext>
            </a:extLst>
          </p:cNvPr>
          <p:cNvPicPr>
            <a:picLocks noChangeAspect="1"/>
          </p:cNvPicPr>
          <p:nvPr/>
        </p:nvPicPr>
        <p:blipFill rotWithShape="1">
          <a:blip r:embed="rId2"/>
          <a:srcRect l="20750" t="44889" r="27500" b="39703"/>
          <a:stretch/>
        </p:blipFill>
        <p:spPr>
          <a:xfrm>
            <a:off x="924059" y="3569336"/>
            <a:ext cx="10766487" cy="2374264"/>
          </a:xfrm>
          <a:prstGeom prst="rect">
            <a:avLst/>
          </a:prstGeom>
        </p:spPr>
      </p:pic>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3"/>
          <a:stretch>
            <a:fillRect/>
          </a:stretch>
        </p:blipFill>
        <p:spPr>
          <a:xfrm>
            <a:off x="8290560" y="164554"/>
            <a:ext cx="3612153" cy="1526134"/>
          </a:xfrm>
          <a:prstGeom prst="rect">
            <a:avLst/>
          </a:prstGeom>
          <a:effectLst/>
        </p:spPr>
      </p:pic>
    </p:spTree>
    <p:extLst>
      <p:ext uri="{BB962C8B-B14F-4D97-AF65-F5344CB8AC3E}">
        <p14:creationId xmlns:p14="http://schemas.microsoft.com/office/powerpoint/2010/main" val="409209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2"/>
          <a:stretch>
            <a:fillRect/>
          </a:stretch>
        </p:blipFill>
        <p:spPr>
          <a:xfrm>
            <a:off x="1137285" y="278854"/>
            <a:ext cx="3612153" cy="1526134"/>
          </a:xfrm>
          <a:prstGeom prst="rect">
            <a:avLst/>
          </a:prstGeom>
          <a:effectLst/>
        </p:spPr>
      </p:pic>
      <p:sp>
        <p:nvSpPr>
          <p:cNvPr id="5" name="Content Placeholder 4">
            <a:extLst>
              <a:ext uri="{FF2B5EF4-FFF2-40B4-BE49-F238E27FC236}">
                <a16:creationId xmlns:a16="http://schemas.microsoft.com/office/drawing/2014/main" id="{584306B0-E05E-E3FE-B47C-96148E3259DD}"/>
              </a:ext>
            </a:extLst>
          </p:cNvPr>
          <p:cNvSpPr>
            <a:spLocks noGrp="1"/>
          </p:cNvSpPr>
          <p:nvPr>
            <p:ph idx="1"/>
          </p:nvPr>
        </p:nvSpPr>
        <p:spPr>
          <a:xfrm>
            <a:off x="923925" y="1667436"/>
            <a:ext cx="10515600" cy="4397360"/>
          </a:xfrm>
        </p:spPr>
        <p:txBody>
          <a:bodyPr>
            <a:noAutofit/>
          </a:bodyPr>
          <a:lstStyle/>
          <a:p>
            <a:pPr algn="ctr"/>
            <a:r>
              <a:rPr lang="en-US" sz="2400" dirty="0"/>
              <a:t>Definir modelo de financiamiento:</a:t>
            </a:r>
          </a:p>
          <a:p>
            <a:pPr algn="ctr"/>
            <a:endParaRPr lang="en-US" sz="2400" dirty="0"/>
          </a:p>
          <a:p>
            <a:pPr algn="ctr"/>
            <a:endParaRPr lang="en-US" sz="2400" dirty="0"/>
          </a:p>
        </p:txBody>
      </p:sp>
      <p:pic>
        <p:nvPicPr>
          <p:cNvPr id="3" name="Imagen 2">
            <a:extLst>
              <a:ext uri="{FF2B5EF4-FFF2-40B4-BE49-F238E27FC236}">
                <a16:creationId xmlns:a16="http://schemas.microsoft.com/office/drawing/2014/main" id="{F619B0B3-8A53-7412-429E-B05907DFD7A5}"/>
              </a:ext>
            </a:extLst>
          </p:cNvPr>
          <p:cNvPicPr>
            <a:picLocks noChangeAspect="1"/>
          </p:cNvPicPr>
          <p:nvPr/>
        </p:nvPicPr>
        <p:blipFill rotWithShape="1">
          <a:blip r:embed="rId3"/>
          <a:srcRect l="21948" t="19005" r="29191" b="28225"/>
          <a:stretch/>
        </p:blipFill>
        <p:spPr>
          <a:xfrm>
            <a:off x="1137285" y="2043780"/>
            <a:ext cx="10130790" cy="4464596"/>
          </a:xfrm>
          <a:prstGeom prst="rect">
            <a:avLst/>
          </a:prstGeom>
        </p:spPr>
      </p:pic>
    </p:spTree>
    <p:extLst>
      <p:ext uri="{BB962C8B-B14F-4D97-AF65-F5344CB8AC3E}">
        <p14:creationId xmlns:p14="http://schemas.microsoft.com/office/powerpoint/2010/main" val="193260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2"/>
          <a:stretch>
            <a:fillRect/>
          </a:stretch>
        </p:blipFill>
        <p:spPr>
          <a:xfrm>
            <a:off x="8290560" y="164554"/>
            <a:ext cx="3612153" cy="1526134"/>
          </a:xfrm>
          <a:prstGeom prst="rect">
            <a:avLst/>
          </a:prstGeom>
          <a:effectLst/>
        </p:spPr>
      </p:pic>
      <p:sp>
        <p:nvSpPr>
          <p:cNvPr id="4" name="Title 3">
            <a:extLst>
              <a:ext uri="{FF2B5EF4-FFF2-40B4-BE49-F238E27FC236}">
                <a16:creationId xmlns:a16="http://schemas.microsoft.com/office/drawing/2014/main" id="{AF0A2A87-9B21-77BE-32F6-AE2C335D3D2F}"/>
              </a:ext>
            </a:extLst>
          </p:cNvPr>
          <p:cNvSpPr>
            <a:spLocks noGrp="1"/>
          </p:cNvSpPr>
          <p:nvPr>
            <p:ph type="title"/>
          </p:nvPr>
        </p:nvSpPr>
        <p:spPr>
          <a:xfrm>
            <a:off x="838200" y="365125"/>
            <a:ext cx="7334250" cy="1325563"/>
          </a:xfrm>
        </p:spPr>
        <p:txBody>
          <a:bodyPr>
            <a:noAutofit/>
          </a:bodyPr>
          <a:lstStyle/>
          <a:p>
            <a:pPr>
              <a:lnSpc>
                <a:spcPct val="107000"/>
              </a:lnSpc>
              <a:spcAft>
                <a:spcPts val="800"/>
              </a:spcAft>
            </a:pP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r>
              <a:rPr lang="es-SV" sz="3200" b="1" dirty="0">
                <a:effectLst/>
                <a:latin typeface="Calibri" panose="020F0502020204030204" pitchFamily="34" charset="0"/>
                <a:ea typeface="Calibri" panose="020F0502020204030204" pitchFamily="34" charset="0"/>
                <a:cs typeface="Times New Roman" panose="02020603050405020304" pitchFamily="18" charset="0"/>
              </a:rPr>
              <a:t>Acuerdos tomado en  Reunión del martes 10 de Enero, oficinas de SISCA.</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s-SV"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5" name="Content Placeholder 4">
            <a:extLst>
              <a:ext uri="{FF2B5EF4-FFF2-40B4-BE49-F238E27FC236}">
                <a16:creationId xmlns:a16="http://schemas.microsoft.com/office/drawing/2014/main" id="{584306B0-E05E-E3FE-B47C-96148E3259DD}"/>
              </a:ext>
            </a:extLst>
          </p:cNvPr>
          <p:cNvSpPr>
            <a:spLocks noGrp="1"/>
          </p:cNvSpPr>
          <p:nvPr>
            <p:ph idx="1"/>
          </p:nvPr>
        </p:nvSpPr>
        <p:spPr/>
        <p:txBody>
          <a:bodyPr>
            <a:noAutofit/>
          </a:bodyPr>
          <a:lstStyle/>
          <a:p>
            <a:pPr marL="0" indent="0">
              <a:lnSpc>
                <a:spcPct val="107000"/>
              </a:lnSpc>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effectLst/>
                <a:latin typeface="Calibri" panose="020F0502020204030204" pitchFamily="34" charset="0"/>
                <a:ea typeface="Calibri" panose="020F0502020204030204" pitchFamily="34" charset="0"/>
                <a:cs typeface="Times New Roman" panose="02020603050405020304" pitchFamily="18" charset="0"/>
              </a:rPr>
              <a:t>Modalidad de propuesta,</a:t>
            </a:r>
          </a:p>
          <a:p>
            <a:pPr lvl="3">
              <a:lnSpc>
                <a:spcPct val="100000"/>
              </a:lnSpc>
              <a:spcAft>
                <a:spcPts val="800"/>
              </a:spcAft>
            </a:pPr>
            <a:r>
              <a:rPr lang="es-SV" sz="2800" dirty="0">
                <a:effectLst/>
                <a:latin typeface="Calibri" panose="020F0502020204030204" pitchFamily="34" charset="0"/>
                <a:ea typeface="Calibri" panose="020F0502020204030204" pitchFamily="34" charset="0"/>
                <a:cs typeface="Times New Roman" panose="02020603050405020304" pitchFamily="18" charset="0"/>
              </a:rPr>
              <a:t> Enfoque Basada en Resultados para  TB</a:t>
            </a:r>
          </a:p>
          <a:p>
            <a:pPr lvl="3">
              <a:lnSpc>
                <a:spcPct val="100000"/>
              </a:lnSpc>
              <a:spcAft>
                <a:spcPts val="800"/>
              </a:spcAft>
            </a:pPr>
            <a:r>
              <a:rPr lang="es-SV" sz="2800" dirty="0">
                <a:effectLst/>
                <a:latin typeface="Calibri" panose="020F0502020204030204" pitchFamily="34" charset="0"/>
                <a:ea typeface="Calibri" panose="020F0502020204030204" pitchFamily="34" charset="0"/>
                <a:cs typeface="Times New Roman" panose="02020603050405020304" pitchFamily="18" charset="0"/>
              </a:rPr>
              <a:t> y Portafolio Focalizado para VIH.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effectLst/>
                <a:latin typeface="Calibri" panose="020F0502020204030204" pitchFamily="34" charset="0"/>
                <a:ea typeface="Calibri" panose="020F0502020204030204" pitchFamily="34" charset="0"/>
                <a:cs typeface="Times New Roman" panose="02020603050405020304" pitchFamily="18" charset="0"/>
              </a:rPr>
              <a:t>Proponer para presentar la SF en la primera ventana del 2024 que posiblemente seria en marzo del 2024.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160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2"/>
          <a:stretch>
            <a:fillRect/>
          </a:stretch>
        </p:blipFill>
        <p:spPr>
          <a:xfrm>
            <a:off x="9466729" y="124213"/>
            <a:ext cx="2435984" cy="951552"/>
          </a:xfrm>
          <a:prstGeom prst="rect">
            <a:avLst/>
          </a:prstGeom>
          <a:effectLst/>
        </p:spPr>
      </p:pic>
      <p:sp>
        <p:nvSpPr>
          <p:cNvPr id="4" name="Title 3">
            <a:extLst>
              <a:ext uri="{FF2B5EF4-FFF2-40B4-BE49-F238E27FC236}">
                <a16:creationId xmlns:a16="http://schemas.microsoft.com/office/drawing/2014/main" id="{AF0A2A87-9B21-77BE-32F6-AE2C335D3D2F}"/>
              </a:ext>
            </a:extLst>
          </p:cNvPr>
          <p:cNvSpPr>
            <a:spLocks noGrp="1"/>
          </p:cNvSpPr>
          <p:nvPr>
            <p:ph type="title"/>
          </p:nvPr>
        </p:nvSpPr>
        <p:spPr>
          <a:xfrm>
            <a:off x="933450" y="1690688"/>
            <a:ext cx="10515600" cy="1325563"/>
          </a:xfrm>
        </p:spPr>
        <p:txBody>
          <a:bodyPr>
            <a:noAutofit/>
          </a:bodyPr>
          <a:lstStyle/>
          <a:p>
            <a:pPr>
              <a:lnSpc>
                <a:spcPct val="107000"/>
              </a:lnSpc>
              <a:spcAft>
                <a:spcPts val="800"/>
              </a:spcAft>
            </a:pPr>
            <a:br>
              <a:rPr lang="es-SV" sz="3200" b="1" dirty="0">
                <a:effectLst/>
                <a:latin typeface="Calibri" panose="020F0502020204030204" pitchFamily="34" charset="0"/>
                <a:ea typeface="Calibri" panose="020F0502020204030204" pitchFamily="34" charset="0"/>
                <a:cs typeface="Times New Roman" panose="02020603050405020304" pitchFamily="18" charset="0"/>
              </a:rPr>
            </a:br>
            <a:br>
              <a:rPr lang="es-SV"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s-SV"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5" name="Content Placeholder 4">
            <a:extLst>
              <a:ext uri="{FF2B5EF4-FFF2-40B4-BE49-F238E27FC236}">
                <a16:creationId xmlns:a16="http://schemas.microsoft.com/office/drawing/2014/main" id="{584306B0-E05E-E3FE-B47C-96148E3259DD}"/>
              </a:ext>
            </a:extLst>
          </p:cNvPr>
          <p:cNvSpPr>
            <a:spLocks noGrp="1"/>
          </p:cNvSpPr>
          <p:nvPr>
            <p:ph idx="1"/>
          </p:nvPr>
        </p:nvSpPr>
        <p:spPr>
          <a:xfrm>
            <a:off x="838199" y="1075765"/>
            <a:ext cx="10954871" cy="5136776"/>
          </a:xfrm>
        </p:spPr>
        <p:txBody>
          <a:bodyPr>
            <a:normAutofit/>
          </a:bodyPr>
          <a:lstStyle/>
          <a:p>
            <a:pPr marL="0" indent="0" algn="ctr">
              <a:buNone/>
            </a:pPr>
            <a:r>
              <a:rPr lang="es-SV" dirty="0"/>
              <a:t>Subvención</a:t>
            </a:r>
            <a:r>
              <a:rPr lang="en-US" dirty="0"/>
              <a:t> Consolidada (integrada) 2022-2024:</a:t>
            </a:r>
          </a:p>
          <a:p>
            <a:pPr algn="just">
              <a:lnSpc>
                <a:spcPct val="100000"/>
              </a:lnSpc>
            </a:pPr>
            <a:r>
              <a:rPr lang="en-US" sz="2400" dirty="0"/>
              <a:t>La directriz del donante, requirió que se consolidarán en una sola subvención el  componente de TB, con modalidad de </a:t>
            </a:r>
            <a:r>
              <a:rPr lang="es-SV" sz="2400" dirty="0"/>
              <a:t>implementación</a:t>
            </a:r>
            <a:r>
              <a:rPr lang="en-US" sz="2400" dirty="0"/>
              <a:t> Financiamiento Bajo Resultados (FBR) y para el componente de VIH </a:t>
            </a:r>
            <a:r>
              <a:rPr lang="es-SV" sz="2400" dirty="0"/>
              <a:t>país</a:t>
            </a:r>
            <a:r>
              <a:rPr lang="en-US" sz="2400" dirty="0"/>
              <a:t> focalizado. </a:t>
            </a:r>
          </a:p>
          <a:p>
            <a:pPr algn="just">
              <a:lnSpc>
                <a:spcPct val="100000"/>
              </a:lnSpc>
            </a:pPr>
            <a:r>
              <a:rPr lang="en-US" sz="2400" dirty="0"/>
              <a:t>Modalidades de implementación, con marcadas diferencias evaluación. </a:t>
            </a:r>
          </a:p>
          <a:p>
            <a:pPr algn="just">
              <a:lnSpc>
                <a:spcPct val="100000"/>
              </a:lnSpc>
            </a:pPr>
            <a:r>
              <a:rPr lang="en-US" sz="2400" dirty="0"/>
              <a:t>FBR asume evaluación del cumplimiento de indicadores impacto que de no ser alcanzados, el programa sufre penalidad con la disminución del desembolso para el siguiente periodo.</a:t>
            </a:r>
          </a:p>
          <a:p>
            <a:pPr algn="just">
              <a:lnSpc>
                <a:spcPct val="100000"/>
              </a:lnSpc>
            </a:pPr>
            <a:r>
              <a:rPr lang="en-US" sz="2400" dirty="0"/>
              <a:t>País focalizado, enmarca evaluación del cumplimiento programático y financiero, a través de indicadores (impacto, proceso y resultado)así como cumplimiento de ejecución financiera respectivamente. Sin penalidad como la del BFR.  </a:t>
            </a:r>
          </a:p>
          <a:p>
            <a:pPr algn="just">
              <a:lnSpc>
                <a:spcPct val="100000"/>
              </a:lnSpc>
            </a:pPr>
            <a:endParaRPr lang="en-US" sz="2400" dirty="0"/>
          </a:p>
          <a:p>
            <a:pPr marL="0" indent="0">
              <a:buNone/>
            </a:pPr>
            <a:endParaRPr lang="en-US" dirty="0"/>
          </a:p>
        </p:txBody>
      </p:sp>
    </p:spTree>
    <p:extLst>
      <p:ext uri="{BB962C8B-B14F-4D97-AF65-F5344CB8AC3E}">
        <p14:creationId xmlns:p14="http://schemas.microsoft.com/office/powerpoint/2010/main" val="8981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2"/>
          <a:stretch>
            <a:fillRect/>
          </a:stretch>
        </p:blipFill>
        <p:spPr>
          <a:xfrm>
            <a:off x="9466729" y="124213"/>
            <a:ext cx="2435984" cy="951552"/>
          </a:xfrm>
          <a:prstGeom prst="rect">
            <a:avLst/>
          </a:prstGeom>
          <a:effectLst/>
        </p:spPr>
      </p:pic>
      <p:sp>
        <p:nvSpPr>
          <p:cNvPr id="4" name="Title 3">
            <a:extLst>
              <a:ext uri="{FF2B5EF4-FFF2-40B4-BE49-F238E27FC236}">
                <a16:creationId xmlns:a16="http://schemas.microsoft.com/office/drawing/2014/main" id="{AF0A2A87-9B21-77BE-32F6-AE2C335D3D2F}"/>
              </a:ext>
            </a:extLst>
          </p:cNvPr>
          <p:cNvSpPr>
            <a:spLocks noGrp="1"/>
          </p:cNvSpPr>
          <p:nvPr>
            <p:ph type="title"/>
          </p:nvPr>
        </p:nvSpPr>
        <p:spPr>
          <a:xfrm>
            <a:off x="933450" y="1690688"/>
            <a:ext cx="10515600" cy="1325563"/>
          </a:xfrm>
        </p:spPr>
        <p:txBody>
          <a:bodyPr>
            <a:noAutofit/>
          </a:bodyPr>
          <a:lstStyle/>
          <a:p>
            <a:pPr>
              <a:lnSpc>
                <a:spcPct val="107000"/>
              </a:lnSpc>
              <a:spcAft>
                <a:spcPts val="800"/>
              </a:spcAft>
            </a:pPr>
            <a:br>
              <a:rPr lang="es-SV" sz="3200" b="1" dirty="0">
                <a:effectLst/>
                <a:latin typeface="Calibri" panose="020F0502020204030204" pitchFamily="34" charset="0"/>
                <a:ea typeface="Calibri" panose="020F0502020204030204" pitchFamily="34" charset="0"/>
                <a:cs typeface="Times New Roman" panose="02020603050405020304" pitchFamily="18" charset="0"/>
              </a:rPr>
            </a:br>
            <a:br>
              <a:rPr lang="es-SV"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s-SV"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5" name="Content Placeholder 4">
            <a:extLst>
              <a:ext uri="{FF2B5EF4-FFF2-40B4-BE49-F238E27FC236}">
                <a16:creationId xmlns:a16="http://schemas.microsoft.com/office/drawing/2014/main" id="{584306B0-E05E-E3FE-B47C-96148E3259DD}"/>
              </a:ext>
            </a:extLst>
          </p:cNvPr>
          <p:cNvSpPr>
            <a:spLocks noGrp="1"/>
          </p:cNvSpPr>
          <p:nvPr>
            <p:ph idx="1"/>
          </p:nvPr>
        </p:nvSpPr>
        <p:spPr>
          <a:xfrm>
            <a:off x="838199" y="1558365"/>
            <a:ext cx="10954871" cy="5136776"/>
          </a:xfrm>
        </p:spPr>
        <p:txBody>
          <a:bodyPr>
            <a:normAutofit/>
          </a:bodyPr>
          <a:lstStyle/>
          <a:p>
            <a:pPr algn="ctr"/>
            <a:r>
              <a:rPr lang="en-US" dirty="0"/>
              <a:t>Experiencia subvención consolidada (integrada) 2022-2024:</a:t>
            </a:r>
          </a:p>
          <a:p>
            <a:pPr algn="just">
              <a:lnSpc>
                <a:spcPct val="100000"/>
              </a:lnSpc>
            </a:pPr>
            <a:r>
              <a:rPr lang="en-US" sz="2400" dirty="0"/>
              <a:t>Durante fase de negociación el RP, manifesto que debido a que cada subvención tenia diferente modalidad de implementación, existirian riesgos que al consolidarse el incumplimiento, retraso de una impactaria al otro componente. </a:t>
            </a:r>
          </a:p>
          <a:p>
            <a:pPr algn="just">
              <a:lnSpc>
                <a:spcPct val="100000"/>
              </a:lnSpc>
            </a:pPr>
            <a:r>
              <a:rPr lang="en-US" sz="2400" dirty="0"/>
              <a:t>Donante aclaro que precisamente por ser diferente modalidad, no existia riesgo alguno.  </a:t>
            </a:r>
          </a:p>
          <a:p>
            <a:pPr algn="just">
              <a:lnSpc>
                <a:spcPct val="100000"/>
              </a:lnSpc>
            </a:pPr>
            <a:r>
              <a:rPr lang="en-US" sz="2400" dirty="0"/>
              <a:t>En la realidad el riesgo previsto por el RP, ha impactado al componente de VIH, dado el informe 2022 de ejecución presentado, refleja incremento de la incidencia de TB en PPL (cuya tendencia se habia estimado iba en disminución) y ejecución financiera poco significativa, como resultado a la fecha el donante no ha realizado desembolso del año 2023 para ambos componentes. </a:t>
            </a:r>
          </a:p>
          <a:p>
            <a:pPr algn="just">
              <a:lnSpc>
                <a:spcPct val="100000"/>
              </a:lnSpc>
            </a:pPr>
            <a:endParaRPr lang="en-US" sz="2400" dirty="0"/>
          </a:p>
          <a:p>
            <a:pPr marL="0" indent="0">
              <a:buNone/>
            </a:pPr>
            <a:endParaRPr lang="en-US" dirty="0"/>
          </a:p>
        </p:txBody>
      </p:sp>
    </p:spTree>
    <p:extLst>
      <p:ext uri="{BB962C8B-B14F-4D97-AF65-F5344CB8AC3E}">
        <p14:creationId xmlns:p14="http://schemas.microsoft.com/office/powerpoint/2010/main" val="216459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E315463-4513-ABBE-025C-EFC2C930EFE0}"/>
              </a:ext>
            </a:extLst>
          </p:cNvPr>
          <p:cNvPicPr>
            <a:picLocks noChangeAspect="1"/>
          </p:cNvPicPr>
          <p:nvPr/>
        </p:nvPicPr>
        <p:blipFill>
          <a:blip r:embed="rId2"/>
          <a:stretch>
            <a:fillRect/>
          </a:stretch>
        </p:blipFill>
        <p:spPr>
          <a:xfrm>
            <a:off x="8290560" y="164554"/>
            <a:ext cx="3612153" cy="1526134"/>
          </a:xfrm>
          <a:prstGeom prst="rect">
            <a:avLst/>
          </a:prstGeom>
          <a:effectLst/>
        </p:spPr>
      </p:pic>
      <p:sp>
        <p:nvSpPr>
          <p:cNvPr id="4" name="Title 3">
            <a:extLst>
              <a:ext uri="{FF2B5EF4-FFF2-40B4-BE49-F238E27FC236}">
                <a16:creationId xmlns:a16="http://schemas.microsoft.com/office/drawing/2014/main" id="{AF0A2A87-9B21-77BE-32F6-AE2C335D3D2F}"/>
              </a:ext>
            </a:extLst>
          </p:cNvPr>
          <p:cNvSpPr>
            <a:spLocks noGrp="1"/>
          </p:cNvSpPr>
          <p:nvPr>
            <p:ph type="title"/>
          </p:nvPr>
        </p:nvSpPr>
        <p:spPr>
          <a:xfrm>
            <a:off x="838200" y="365125"/>
            <a:ext cx="7334250" cy="2936875"/>
          </a:xfrm>
        </p:spPr>
        <p:txBody>
          <a:bodyPr>
            <a:noAutofit/>
          </a:bodyPr>
          <a:lstStyle/>
          <a:p>
            <a:pPr>
              <a:lnSpc>
                <a:spcPct val="107000"/>
              </a:lnSpc>
              <a:spcAft>
                <a:spcPts val="800"/>
              </a:spcAft>
            </a:pP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br>
              <a:rPr lang="es-SV" sz="3200" b="1" dirty="0">
                <a:latin typeface="Calibri" panose="020F0502020204030204" pitchFamily="34" charset="0"/>
                <a:ea typeface="Calibri" panose="020F0502020204030204" pitchFamily="34" charset="0"/>
                <a:cs typeface="Times New Roman" panose="02020603050405020304" pitchFamily="18" charset="0"/>
              </a:rPr>
            </a:br>
            <a:r>
              <a:rPr lang="es-SV" sz="2400" dirty="0">
                <a:latin typeface="Calibri" panose="020F0502020204030204" pitchFamily="34" charset="0"/>
                <a:ea typeface="Calibri" panose="020F0502020204030204" pitchFamily="34" charset="0"/>
                <a:cs typeface="Times New Roman" panose="02020603050405020304" pitchFamily="18" charset="0"/>
              </a:rPr>
              <a:t>Ante lo expuesto, se propone ratificar acuerdos 1 y 2 </a:t>
            </a:r>
            <a:r>
              <a:rPr lang="es-SV" sz="2400" dirty="0">
                <a:effectLst/>
                <a:latin typeface="Calibri" panose="020F0502020204030204" pitchFamily="34" charset="0"/>
                <a:ea typeface="Calibri" panose="020F0502020204030204" pitchFamily="34" charset="0"/>
                <a:cs typeface="Times New Roman" panose="02020603050405020304" pitchFamily="18" charset="0"/>
              </a:rPr>
              <a:t>tomados en  Reunión del martes 10 de Enero y un tercer acuerdo, según se detalla:</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s-SV" sz="3200" b="1" dirty="0">
                <a:effectLst/>
                <a:latin typeface="Calibri" panose="020F0502020204030204" pitchFamily="34" charset="0"/>
                <a:ea typeface="Calibri" panose="020F0502020204030204" pitchFamily="34" charset="0"/>
                <a:cs typeface="Times New Roman" panose="02020603050405020304" pitchFamily="18" charset="0"/>
              </a:rPr>
              <a:t>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5" name="Content Placeholder 4">
            <a:extLst>
              <a:ext uri="{FF2B5EF4-FFF2-40B4-BE49-F238E27FC236}">
                <a16:creationId xmlns:a16="http://schemas.microsoft.com/office/drawing/2014/main" id="{584306B0-E05E-E3FE-B47C-96148E3259DD}"/>
              </a:ext>
            </a:extLst>
          </p:cNvPr>
          <p:cNvSpPr>
            <a:spLocks noGrp="1"/>
          </p:cNvSpPr>
          <p:nvPr>
            <p:ph idx="1"/>
          </p:nvPr>
        </p:nvSpPr>
        <p:spPr>
          <a:xfrm>
            <a:off x="838200" y="2638425"/>
            <a:ext cx="10515600" cy="4351338"/>
          </a:xfrm>
        </p:spPr>
        <p:txBody>
          <a:bodyPr>
            <a:noAutofit/>
          </a:bodyPr>
          <a:lstStyle/>
          <a:p>
            <a:pPr marL="0" indent="0">
              <a:lnSpc>
                <a:spcPct val="107000"/>
              </a:lnSpc>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effectLst/>
                <a:latin typeface="Calibri" panose="020F0502020204030204" pitchFamily="34" charset="0"/>
                <a:ea typeface="Calibri" panose="020F0502020204030204" pitchFamily="34" charset="0"/>
                <a:cs typeface="Times New Roman" panose="02020603050405020304" pitchFamily="18" charset="0"/>
              </a:rPr>
              <a:t>Modalidad de propuesta,</a:t>
            </a:r>
          </a:p>
          <a:p>
            <a:pPr lvl="3">
              <a:lnSpc>
                <a:spcPct val="100000"/>
              </a:lnSpc>
              <a:spcAft>
                <a:spcPts val="800"/>
              </a:spcAft>
            </a:pPr>
            <a:r>
              <a:rPr lang="es-SV" sz="2800" dirty="0">
                <a:effectLst/>
                <a:latin typeface="Calibri" panose="020F0502020204030204" pitchFamily="34" charset="0"/>
                <a:ea typeface="Calibri" panose="020F0502020204030204" pitchFamily="34" charset="0"/>
                <a:cs typeface="Times New Roman" panose="02020603050405020304" pitchFamily="18" charset="0"/>
              </a:rPr>
              <a:t> Enfoque Basada en Resultados para  TB</a:t>
            </a:r>
          </a:p>
          <a:p>
            <a:pPr lvl="3">
              <a:lnSpc>
                <a:spcPct val="100000"/>
              </a:lnSpc>
              <a:spcAft>
                <a:spcPts val="800"/>
              </a:spcAft>
            </a:pPr>
            <a:r>
              <a:rPr lang="es-SV" sz="2800" dirty="0">
                <a:effectLst/>
                <a:latin typeface="Calibri" panose="020F0502020204030204" pitchFamily="34" charset="0"/>
                <a:ea typeface="Calibri" panose="020F0502020204030204" pitchFamily="34" charset="0"/>
                <a:cs typeface="Times New Roman" panose="02020603050405020304" pitchFamily="18" charset="0"/>
              </a:rPr>
              <a:t> y Portafolio Focalizado para VIH.</a:t>
            </a:r>
          </a:p>
          <a:p>
            <a:pPr lvl="3">
              <a:lnSpc>
                <a:spcPct val="100000"/>
              </a:lnSpc>
              <a:spcAft>
                <a:spcPts val="800"/>
              </a:spcAft>
            </a:pPr>
            <a:r>
              <a:rPr lang="es-SV" sz="2800" dirty="0">
                <a:latin typeface="Calibri" panose="020F0502020204030204" pitchFamily="34" charset="0"/>
                <a:ea typeface="Calibri" panose="020F0502020204030204" pitchFamily="34" charset="0"/>
                <a:cs typeface="Times New Roman" panose="02020603050405020304" pitchFamily="18" charset="0"/>
              </a:rPr>
              <a:t> </a:t>
            </a:r>
            <a:r>
              <a:rPr lang="es-SV"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Subvención separadas por cada componente </a:t>
            </a:r>
          </a:p>
          <a:p>
            <a:pPr marL="1371600" lvl="3" indent="0">
              <a:lnSpc>
                <a:spcPct val="100000"/>
              </a:lnSpc>
              <a:spcAft>
                <a:spcPts val="800"/>
              </a:spcAft>
              <a:buNone/>
            </a:pPr>
            <a:r>
              <a:rPr lang="es-SV"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2538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769</Words>
  <Application>Microsoft Office PowerPoint</Application>
  <PresentationFormat>Panorámica</PresentationFormat>
  <Paragraphs>100</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Calibri Light</vt:lpstr>
      <vt:lpstr>Object Sans Heavy</vt:lpstr>
      <vt:lpstr>Object Sans Regular</vt:lpstr>
      <vt:lpstr>Office Theme</vt:lpstr>
      <vt:lpstr>COMITÉ DE PROPUESTAS DEFINIR MODELO DE FINANCIAMIENTO</vt:lpstr>
      <vt:lpstr>Asunto: Carta de asignación 2023-2025</vt:lpstr>
      <vt:lpstr>Asunto: Carta de asignación 2023-2025</vt:lpstr>
      <vt:lpstr>Resumen de la asignación </vt:lpstr>
      <vt:lpstr>Presentación de PowerPoint</vt:lpstr>
      <vt:lpstr>    Acuerdos tomado en  Reunión del martes 10 de Enero, oficinas de SISCA.     </vt:lpstr>
      <vt:lpstr>     </vt:lpstr>
      <vt:lpstr>     </vt:lpstr>
      <vt:lpstr>     Ante lo expuesto, se propone ratificar acuerdos 1 y 2 tomados en  Reunión del martes 10 de Enero y un tercer acuerdo, según se detalla:     </vt:lpstr>
      <vt:lpstr>     </vt:lpstr>
      <vt:lpstr>     </vt:lpstr>
      <vt:lpstr>     </vt:lpstr>
      <vt:lpstr>            Apéndice 2:  Modelos de gestión de Portafolios enfocados    Fuente:  (core_grant-budgeting-operational_guidance_es.pdf (theglobalfund.org) Directrices operativas para la preparación de presupuestos de subvenciones Versión 1o de febrero 2023 página 54          </vt:lpstr>
      <vt:lpstr>    INTERCAMBIO DE OPINIONES.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DE PROPUESTAS</dc:title>
  <dc:creator>MARTINEZ DE MIRANDA, Celina</dc:creator>
  <cp:lastModifiedBy>Administración y Comunicaciones MCP</cp:lastModifiedBy>
  <cp:revision>8</cp:revision>
  <dcterms:created xsi:type="dcterms:W3CDTF">2023-01-17T18:41:40Z</dcterms:created>
  <dcterms:modified xsi:type="dcterms:W3CDTF">2023-07-18T15:49:32Z</dcterms:modified>
</cp:coreProperties>
</file>