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03" r:id="rId2"/>
    <p:sldId id="260" r:id="rId3"/>
    <p:sldId id="300" r:id="rId4"/>
    <p:sldId id="304" r:id="rId5"/>
    <p:sldId id="305" r:id="rId6"/>
    <p:sldId id="306" r:id="rId7"/>
    <p:sldId id="308" r:id="rId8"/>
    <p:sldId id="309" r:id="rId9"/>
    <p:sldId id="310" r:id="rId10"/>
    <p:sldId id="312" r:id="rId11"/>
    <p:sldId id="313" r:id="rId12"/>
    <p:sldId id="315" r:id="rId13"/>
    <p:sldId id="316" r:id="rId14"/>
    <p:sldId id="317" r:id="rId15"/>
    <p:sldId id="318" r:id="rId16"/>
    <p:sldId id="302" r:id="rId17"/>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E54"/>
    <a:srgbClr val="FF0077"/>
    <a:srgbClr val="05AAAE"/>
    <a:srgbClr val="FD53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p:restoredTop sz="96281"/>
  </p:normalViewPr>
  <p:slideViewPr>
    <p:cSldViewPr snapToGrid="0" snapToObjects="1">
      <p:cViewPr varScale="1">
        <p:scale>
          <a:sx n="86" d="100"/>
          <a:sy n="86" d="100"/>
        </p:scale>
        <p:origin x="341" y="5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F81CEA-018B-7841-991A-CCF896C83B1A}"/>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PE"/>
          </a:p>
        </p:txBody>
      </p:sp>
      <p:sp>
        <p:nvSpPr>
          <p:cNvPr id="3" name="Subtítulo 2">
            <a:extLst>
              <a:ext uri="{FF2B5EF4-FFF2-40B4-BE49-F238E27FC236}">
                <a16:creationId xmlns:a16="http://schemas.microsoft.com/office/drawing/2014/main" id="{7D263011-5ABE-4649-BD5D-70E2ADC0C4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PE"/>
          </a:p>
        </p:txBody>
      </p:sp>
      <p:sp>
        <p:nvSpPr>
          <p:cNvPr id="4" name="Marcador de fecha 3">
            <a:extLst>
              <a:ext uri="{FF2B5EF4-FFF2-40B4-BE49-F238E27FC236}">
                <a16:creationId xmlns:a16="http://schemas.microsoft.com/office/drawing/2014/main" id="{9C33FF3F-345F-C245-A5A4-4447B6EB821C}"/>
              </a:ext>
            </a:extLst>
          </p:cNvPr>
          <p:cNvSpPr>
            <a:spLocks noGrp="1"/>
          </p:cNvSpPr>
          <p:nvPr>
            <p:ph type="dt" sz="half" idx="10"/>
          </p:nvPr>
        </p:nvSpPr>
        <p:spPr/>
        <p:txBody>
          <a:bodyPr/>
          <a:lstStyle/>
          <a:p>
            <a:fld id="{E215C9EC-2600-2745-9DB5-4CB0E826AB30}" type="datetimeFigureOut">
              <a:rPr lang="es-PE" smtClean="0"/>
              <a:t>18/07/2023</a:t>
            </a:fld>
            <a:endParaRPr lang="es-PE"/>
          </a:p>
        </p:txBody>
      </p:sp>
      <p:sp>
        <p:nvSpPr>
          <p:cNvPr id="5" name="Marcador de pie de página 4">
            <a:extLst>
              <a:ext uri="{FF2B5EF4-FFF2-40B4-BE49-F238E27FC236}">
                <a16:creationId xmlns:a16="http://schemas.microsoft.com/office/drawing/2014/main" id="{02F84FED-7EFE-5747-9633-67E665EC96B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4B93303-C4DD-B246-BFE5-4C676F375752}"/>
              </a:ext>
            </a:extLst>
          </p:cNvPr>
          <p:cNvSpPr>
            <a:spLocks noGrp="1"/>
          </p:cNvSpPr>
          <p:nvPr>
            <p:ph type="sldNum" sz="quarter" idx="12"/>
          </p:nvPr>
        </p:nvSpPr>
        <p:spPr/>
        <p:txBody>
          <a:bodyPr/>
          <a:lstStyle/>
          <a:p>
            <a:fld id="{C60890CB-4599-5946-BC66-4C5AF5003751}" type="slidenum">
              <a:rPr lang="es-PE" smtClean="0"/>
              <a:t>‹Nº›</a:t>
            </a:fld>
            <a:endParaRPr lang="es-PE"/>
          </a:p>
        </p:txBody>
      </p:sp>
    </p:spTree>
    <p:extLst>
      <p:ext uri="{BB962C8B-B14F-4D97-AF65-F5344CB8AC3E}">
        <p14:creationId xmlns:p14="http://schemas.microsoft.com/office/powerpoint/2010/main" val="3214297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74E214-D585-054E-BD4F-63D7402410B5}"/>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texto vertical 2">
            <a:extLst>
              <a:ext uri="{FF2B5EF4-FFF2-40B4-BE49-F238E27FC236}">
                <a16:creationId xmlns:a16="http://schemas.microsoft.com/office/drawing/2014/main" id="{7E0CAA27-F2B6-F347-83A4-12B26C2D51C2}"/>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id="{AE97D093-29EB-CA4B-B583-1A590D412DBF}"/>
              </a:ext>
            </a:extLst>
          </p:cNvPr>
          <p:cNvSpPr>
            <a:spLocks noGrp="1"/>
          </p:cNvSpPr>
          <p:nvPr>
            <p:ph type="dt" sz="half" idx="10"/>
          </p:nvPr>
        </p:nvSpPr>
        <p:spPr/>
        <p:txBody>
          <a:bodyPr/>
          <a:lstStyle/>
          <a:p>
            <a:fld id="{E215C9EC-2600-2745-9DB5-4CB0E826AB30}" type="datetimeFigureOut">
              <a:rPr lang="es-PE" smtClean="0"/>
              <a:t>18/07/2023</a:t>
            </a:fld>
            <a:endParaRPr lang="es-PE"/>
          </a:p>
        </p:txBody>
      </p:sp>
      <p:sp>
        <p:nvSpPr>
          <p:cNvPr id="5" name="Marcador de pie de página 4">
            <a:extLst>
              <a:ext uri="{FF2B5EF4-FFF2-40B4-BE49-F238E27FC236}">
                <a16:creationId xmlns:a16="http://schemas.microsoft.com/office/drawing/2014/main" id="{3E0ABF6D-2926-AA4E-9EBE-B6B5A1D53929}"/>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FB46526-F28A-014B-B74B-B3BA331B7B95}"/>
              </a:ext>
            </a:extLst>
          </p:cNvPr>
          <p:cNvSpPr>
            <a:spLocks noGrp="1"/>
          </p:cNvSpPr>
          <p:nvPr>
            <p:ph type="sldNum" sz="quarter" idx="12"/>
          </p:nvPr>
        </p:nvSpPr>
        <p:spPr/>
        <p:txBody>
          <a:bodyPr/>
          <a:lstStyle/>
          <a:p>
            <a:fld id="{C60890CB-4599-5946-BC66-4C5AF5003751}" type="slidenum">
              <a:rPr lang="es-PE" smtClean="0"/>
              <a:t>‹Nº›</a:t>
            </a:fld>
            <a:endParaRPr lang="es-PE"/>
          </a:p>
        </p:txBody>
      </p:sp>
    </p:spTree>
    <p:extLst>
      <p:ext uri="{BB962C8B-B14F-4D97-AF65-F5344CB8AC3E}">
        <p14:creationId xmlns:p14="http://schemas.microsoft.com/office/powerpoint/2010/main" val="855045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EFCA97-7FBB-E847-9799-CF1C7A96D74A}"/>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PE"/>
          </a:p>
        </p:txBody>
      </p:sp>
      <p:sp>
        <p:nvSpPr>
          <p:cNvPr id="3" name="Marcador de texto vertical 2">
            <a:extLst>
              <a:ext uri="{FF2B5EF4-FFF2-40B4-BE49-F238E27FC236}">
                <a16:creationId xmlns:a16="http://schemas.microsoft.com/office/drawing/2014/main" id="{79FA1450-0A48-1A46-AFBC-95D812C94927}"/>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id="{57870DB8-2BD8-4845-BD0C-128884B923DA}"/>
              </a:ext>
            </a:extLst>
          </p:cNvPr>
          <p:cNvSpPr>
            <a:spLocks noGrp="1"/>
          </p:cNvSpPr>
          <p:nvPr>
            <p:ph type="dt" sz="half" idx="10"/>
          </p:nvPr>
        </p:nvSpPr>
        <p:spPr/>
        <p:txBody>
          <a:bodyPr/>
          <a:lstStyle/>
          <a:p>
            <a:fld id="{E215C9EC-2600-2745-9DB5-4CB0E826AB30}" type="datetimeFigureOut">
              <a:rPr lang="es-PE" smtClean="0"/>
              <a:t>18/07/2023</a:t>
            </a:fld>
            <a:endParaRPr lang="es-PE"/>
          </a:p>
        </p:txBody>
      </p:sp>
      <p:sp>
        <p:nvSpPr>
          <p:cNvPr id="5" name="Marcador de pie de página 4">
            <a:extLst>
              <a:ext uri="{FF2B5EF4-FFF2-40B4-BE49-F238E27FC236}">
                <a16:creationId xmlns:a16="http://schemas.microsoft.com/office/drawing/2014/main" id="{D32A114A-2282-4248-9C6E-C8D495F12EF9}"/>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E03CFC65-2B8D-0C48-9355-1D288FDC6112}"/>
              </a:ext>
            </a:extLst>
          </p:cNvPr>
          <p:cNvSpPr>
            <a:spLocks noGrp="1"/>
          </p:cNvSpPr>
          <p:nvPr>
            <p:ph type="sldNum" sz="quarter" idx="12"/>
          </p:nvPr>
        </p:nvSpPr>
        <p:spPr/>
        <p:txBody>
          <a:bodyPr/>
          <a:lstStyle/>
          <a:p>
            <a:fld id="{C60890CB-4599-5946-BC66-4C5AF5003751}" type="slidenum">
              <a:rPr lang="es-PE" smtClean="0"/>
              <a:t>‹Nº›</a:t>
            </a:fld>
            <a:endParaRPr lang="es-PE"/>
          </a:p>
        </p:txBody>
      </p:sp>
    </p:spTree>
    <p:extLst>
      <p:ext uri="{BB962C8B-B14F-4D97-AF65-F5344CB8AC3E}">
        <p14:creationId xmlns:p14="http://schemas.microsoft.com/office/powerpoint/2010/main" val="302601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B3AE81-90CD-974B-846E-A6E48D7CE569}"/>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contenido 2">
            <a:extLst>
              <a:ext uri="{FF2B5EF4-FFF2-40B4-BE49-F238E27FC236}">
                <a16:creationId xmlns:a16="http://schemas.microsoft.com/office/drawing/2014/main" id="{E7C994ED-B4E5-7646-B30B-2C7B4E8170BE}"/>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id="{A2CA88F6-9162-1A49-8960-D1A8595E7A01}"/>
              </a:ext>
            </a:extLst>
          </p:cNvPr>
          <p:cNvSpPr>
            <a:spLocks noGrp="1"/>
          </p:cNvSpPr>
          <p:nvPr>
            <p:ph type="dt" sz="half" idx="10"/>
          </p:nvPr>
        </p:nvSpPr>
        <p:spPr/>
        <p:txBody>
          <a:bodyPr/>
          <a:lstStyle/>
          <a:p>
            <a:fld id="{E215C9EC-2600-2745-9DB5-4CB0E826AB30}" type="datetimeFigureOut">
              <a:rPr lang="es-PE" smtClean="0"/>
              <a:t>18/07/2023</a:t>
            </a:fld>
            <a:endParaRPr lang="es-PE"/>
          </a:p>
        </p:txBody>
      </p:sp>
      <p:sp>
        <p:nvSpPr>
          <p:cNvPr id="5" name="Marcador de pie de página 4">
            <a:extLst>
              <a:ext uri="{FF2B5EF4-FFF2-40B4-BE49-F238E27FC236}">
                <a16:creationId xmlns:a16="http://schemas.microsoft.com/office/drawing/2014/main" id="{DE11601D-7FC7-D046-B8CB-5B5543C2C56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2B385AC2-74D1-E041-9068-41FB79D7F5BF}"/>
              </a:ext>
            </a:extLst>
          </p:cNvPr>
          <p:cNvSpPr>
            <a:spLocks noGrp="1"/>
          </p:cNvSpPr>
          <p:nvPr>
            <p:ph type="sldNum" sz="quarter" idx="12"/>
          </p:nvPr>
        </p:nvSpPr>
        <p:spPr/>
        <p:txBody>
          <a:bodyPr/>
          <a:lstStyle/>
          <a:p>
            <a:fld id="{C60890CB-4599-5946-BC66-4C5AF5003751}" type="slidenum">
              <a:rPr lang="es-PE" smtClean="0"/>
              <a:t>‹Nº›</a:t>
            </a:fld>
            <a:endParaRPr lang="es-PE"/>
          </a:p>
        </p:txBody>
      </p:sp>
    </p:spTree>
    <p:extLst>
      <p:ext uri="{BB962C8B-B14F-4D97-AF65-F5344CB8AC3E}">
        <p14:creationId xmlns:p14="http://schemas.microsoft.com/office/powerpoint/2010/main" val="1913299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7DD2B7-08A8-F940-90E4-99C58F67D293}"/>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PE"/>
          </a:p>
        </p:txBody>
      </p:sp>
      <p:sp>
        <p:nvSpPr>
          <p:cNvPr id="3" name="Marcador de texto 2">
            <a:extLst>
              <a:ext uri="{FF2B5EF4-FFF2-40B4-BE49-F238E27FC236}">
                <a16:creationId xmlns:a16="http://schemas.microsoft.com/office/drawing/2014/main" id="{52CCC3D5-C9A4-FD4B-8EB7-6BF2709F61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450CDEE0-E220-3A42-9D37-0C163736ECDB}"/>
              </a:ext>
            </a:extLst>
          </p:cNvPr>
          <p:cNvSpPr>
            <a:spLocks noGrp="1"/>
          </p:cNvSpPr>
          <p:nvPr>
            <p:ph type="dt" sz="half" idx="10"/>
          </p:nvPr>
        </p:nvSpPr>
        <p:spPr/>
        <p:txBody>
          <a:bodyPr/>
          <a:lstStyle/>
          <a:p>
            <a:fld id="{E215C9EC-2600-2745-9DB5-4CB0E826AB30}" type="datetimeFigureOut">
              <a:rPr lang="es-PE" smtClean="0"/>
              <a:t>18/07/2023</a:t>
            </a:fld>
            <a:endParaRPr lang="es-PE"/>
          </a:p>
        </p:txBody>
      </p:sp>
      <p:sp>
        <p:nvSpPr>
          <p:cNvPr id="5" name="Marcador de pie de página 4">
            <a:extLst>
              <a:ext uri="{FF2B5EF4-FFF2-40B4-BE49-F238E27FC236}">
                <a16:creationId xmlns:a16="http://schemas.microsoft.com/office/drawing/2014/main" id="{CDF4D02A-851D-084F-813F-608E8D1A9B9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01C73152-E626-874D-864D-C085438DE956}"/>
              </a:ext>
            </a:extLst>
          </p:cNvPr>
          <p:cNvSpPr>
            <a:spLocks noGrp="1"/>
          </p:cNvSpPr>
          <p:nvPr>
            <p:ph type="sldNum" sz="quarter" idx="12"/>
          </p:nvPr>
        </p:nvSpPr>
        <p:spPr/>
        <p:txBody>
          <a:bodyPr/>
          <a:lstStyle/>
          <a:p>
            <a:fld id="{C60890CB-4599-5946-BC66-4C5AF5003751}" type="slidenum">
              <a:rPr lang="es-PE" smtClean="0"/>
              <a:t>‹Nº›</a:t>
            </a:fld>
            <a:endParaRPr lang="es-PE"/>
          </a:p>
        </p:txBody>
      </p:sp>
    </p:spTree>
    <p:extLst>
      <p:ext uri="{BB962C8B-B14F-4D97-AF65-F5344CB8AC3E}">
        <p14:creationId xmlns:p14="http://schemas.microsoft.com/office/powerpoint/2010/main" val="491643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ECD871-1AF7-EC45-8982-38450AEEEE80}"/>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contenido 2">
            <a:extLst>
              <a:ext uri="{FF2B5EF4-FFF2-40B4-BE49-F238E27FC236}">
                <a16:creationId xmlns:a16="http://schemas.microsoft.com/office/drawing/2014/main" id="{96CA83FF-7234-2A40-80D2-C12F3258ED59}"/>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contenido 3">
            <a:extLst>
              <a:ext uri="{FF2B5EF4-FFF2-40B4-BE49-F238E27FC236}">
                <a16:creationId xmlns:a16="http://schemas.microsoft.com/office/drawing/2014/main" id="{D164A4FF-89F2-AE4E-A08B-BC19C569A213}"/>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5" name="Marcador de fecha 4">
            <a:extLst>
              <a:ext uri="{FF2B5EF4-FFF2-40B4-BE49-F238E27FC236}">
                <a16:creationId xmlns:a16="http://schemas.microsoft.com/office/drawing/2014/main" id="{4FB962AD-AF9C-AE4E-8C2D-3AF60AE6A147}"/>
              </a:ext>
            </a:extLst>
          </p:cNvPr>
          <p:cNvSpPr>
            <a:spLocks noGrp="1"/>
          </p:cNvSpPr>
          <p:nvPr>
            <p:ph type="dt" sz="half" idx="10"/>
          </p:nvPr>
        </p:nvSpPr>
        <p:spPr/>
        <p:txBody>
          <a:bodyPr/>
          <a:lstStyle/>
          <a:p>
            <a:fld id="{E215C9EC-2600-2745-9DB5-4CB0E826AB30}" type="datetimeFigureOut">
              <a:rPr lang="es-PE" smtClean="0"/>
              <a:t>18/07/2023</a:t>
            </a:fld>
            <a:endParaRPr lang="es-PE"/>
          </a:p>
        </p:txBody>
      </p:sp>
      <p:sp>
        <p:nvSpPr>
          <p:cNvPr id="6" name="Marcador de pie de página 5">
            <a:extLst>
              <a:ext uri="{FF2B5EF4-FFF2-40B4-BE49-F238E27FC236}">
                <a16:creationId xmlns:a16="http://schemas.microsoft.com/office/drawing/2014/main" id="{2D0DC4DD-EAB5-EA4E-86D8-4E18662CFEA7}"/>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5D2135A9-4B7A-E340-8AE0-6D1A30774D1C}"/>
              </a:ext>
            </a:extLst>
          </p:cNvPr>
          <p:cNvSpPr>
            <a:spLocks noGrp="1"/>
          </p:cNvSpPr>
          <p:nvPr>
            <p:ph type="sldNum" sz="quarter" idx="12"/>
          </p:nvPr>
        </p:nvSpPr>
        <p:spPr/>
        <p:txBody>
          <a:bodyPr/>
          <a:lstStyle/>
          <a:p>
            <a:fld id="{C60890CB-4599-5946-BC66-4C5AF5003751}" type="slidenum">
              <a:rPr lang="es-PE" smtClean="0"/>
              <a:t>‹Nº›</a:t>
            </a:fld>
            <a:endParaRPr lang="es-PE"/>
          </a:p>
        </p:txBody>
      </p:sp>
    </p:spTree>
    <p:extLst>
      <p:ext uri="{BB962C8B-B14F-4D97-AF65-F5344CB8AC3E}">
        <p14:creationId xmlns:p14="http://schemas.microsoft.com/office/powerpoint/2010/main" val="1499822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416C0-DA84-3843-B669-3722B6E6F063}"/>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PE"/>
          </a:p>
        </p:txBody>
      </p:sp>
      <p:sp>
        <p:nvSpPr>
          <p:cNvPr id="3" name="Marcador de texto 2">
            <a:extLst>
              <a:ext uri="{FF2B5EF4-FFF2-40B4-BE49-F238E27FC236}">
                <a16:creationId xmlns:a16="http://schemas.microsoft.com/office/drawing/2014/main" id="{A139A338-D082-AF47-B9F5-9652F66583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A653BC0-37E8-DB40-803E-16EA722AAD82}"/>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5" name="Marcador de texto 4">
            <a:extLst>
              <a:ext uri="{FF2B5EF4-FFF2-40B4-BE49-F238E27FC236}">
                <a16:creationId xmlns:a16="http://schemas.microsoft.com/office/drawing/2014/main" id="{6DC93D33-D0BF-4D4D-BF2E-E5AE33528F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EB612C10-A85E-F04B-BB2B-394D21A78109}"/>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7" name="Marcador de fecha 6">
            <a:extLst>
              <a:ext uri="{FF2B5EF4-FFF2-40B4-BE49-F238E27FC236}">
                <a16:creationId xmlns:a16="http://schemas.microsoft.com/office/drawing/2014/main" id="{F0880568-D580-6340-BF4F-07A995056111}"/>
              </a:ext>
            </a:extLst>
          </p:cNvPr>
          <p:cNvSpPr>
            <a:spLocks noGrp="1"/>
          </p:cNvSpPr>
          <p:nvPr>
            <p:ph type="dt" sz="half" idx="10"/>
          </p:nvPr>
        </p:nvSpPr>
        <p:spPr/>
        <p:txBody>
          <a:bodyPr/>
          <a:lstStyle/>
          <a:p>
            <a:fld id="{E215C9EC-2600-2745-9DB5-4CB0E826AB30}" type="datetimeFigureOut">
              <a:rPr lang="es-PE" smtClean="0"/>
              <a:t>18/07/2023</a:t>
            </a:fld>
            <a:endParaRPr lang="es-PE"/>
          </a:p>
        </p:txBody>
      </p:sp>
      <p:sp>
        <p:nvSpPr>
          <p:cNvPr id="8" name="Marcador de pie de página 7">
            <a:extLst>
              <a:ext uri="{FF2B5EF4-FFF2-40B4-BE49-F238E27FC236}">
                <a16:creationId xmlns:a16="http://schemas.microsoft.com/office/drawing/2014/main" id="{3274C331-C76C-E34C-81B2-4D9727630831}"/>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CDB94DC0-405C-4D4E-BE04-C7F293EBC79C}"/>
              </a:ext>
            </a:extLst>
          </p:cNvPr>
          <p:cNvSpPr>
            <a:spLocks noGrp="1"/>
          </p:cNvSpPr>
          <p:nvPr>
            <p:ph type="sldNum" sz="quarter" idx="12"/>
          </p:nvPr>
        </p:nvSpPr>
        <p:spPr/>
        <p:txBody>
          <a:bodyPr/>
          <a:lstStyle/>
          <a:p>
            <a:fld id="{C60890CB-4599-5946-BC66-4C5AF5003751}" type="slidenum">
              <a:rPr lang="es-PE" smtClean="0"/>
              <a:t>‹Nº›</a:t>
            </a:fld>
            <a:endParaRPr lang="es-PE"/>
          </a:p>
        </p:txBody>
      </p:sp>
    </p:spTree>
    <p:extLst>
      <p:ext uri="{BB962C8B-B14F-4D97-AF65-F5344CB8AC3E}">
        <p14:creationId xmlns:p14="http://schemas.microsoft.com/office/powerpoint/2010/main" val="2282835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1401DB-5798-0643-90B4-648D8EADEE73}"/>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fecha 2">
            <a:extLst>
              <a:ext uri="{FF2B5EF4-FFF2-40B4-BE49-F238E27FC236}">
                <a16:creationId xmlns:a16="http://schemas.microsoft.com/office/drawing/2014/main" id="{00BCE2B1-496C-754A-AF88-5249014DB8C7}"/>
              </a:ext>
            </a:extLst>
          </p:cNvPr>
          <p:cNvSpPr>
            <a:spLocks noGrp="1"/>
          </p:cNvSpPr>
          <p:nvPr>
            <p:ph type="dt" sz="half" idx="10"/>
          </p:nvPr>
        </p:nvSpPr>
        <p:spPr/>
        <p:txBody>
          <a:bodyPr/>
          <a:lstStyle/>
          <a:p>
            <a:fld id="{E215C9EC-2600-2745-9DB5-4CB0E826AB30}" type="datetimeFigureOut">
              <a:rPr lang="es-PE" smtClean="0"/>
              <a:t>18/07/2023</a:t>
            </a:fld>
            <a:endParaRPr lang="es-PE"/>
          </a:p>
        </p:txBody>
      </p:sp>
      <p:sp>
        <p:nvSpPr>
          <p:cNvPr id="4" name="Marcador de pie de página 3">
            <a:extLst>
              <a:ext uri="{FF2B5EF4-FFF2-40B4-BE49-F238E27FC236}">
                <a16:creationId xmlns:a16="http://schemas.microsoft.com/office/drawing/2014/main" id="{30879BE2-3BF9-D447-945B-BB630EE19E93}"/>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6BC16E9D-8F3C-E942-959B-83D01D54DA97}"/>
              </a:ext>
            </a:extLst>
          </p:cNvPr>
          <p:cNvSpPr>
            <a:spLocks noGrp="1"/>
          </p:cNvSpPr>
          <p:nvPr>
            <p:ph type="sldNum" sz="quarter" idx="12"/>
          </p:nvPr>
        </p:nvSpPr>
        <p:spPr/>
        <p:txBody>
          <a:bodyPr/>
          <a:lstStyle/>
          <a:p>
            <a:fld id="{C60890CB-4599-5946-BC66-4C5AF5003751}" type="slidenum">
              <a:rPr lang="es-PE" smtClean="0"/>
              <a:t>‹Nº›</a:t>
            </a:fld>
            <a:endParaRPr lang="es-PE"/>
          </a:p>
        </p:txBody>
      </p:sp>
    </p:spTree>
    <p:extLst>
      <p:ext uri="{BB962C8B-B14F-4D97-AF65-F5344CB8AC3E}">
        <p14:creationId xmlns:p14="http://schemas.microsoft.com/office/powerpoint/2010/main" val="2020266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F5AE832-0974-084A-8FFB-A43C6DECB8C2}"/>
              </a:ext>
            </a:extLst>
          </p:cNvPr>
          <p:cNvSpPr>
            <a:spLocks noGrp="1"/>
          </p:cNvSpPr>
          <p:nvPr>
            <p:ph type="dt" sz="half" idx="10"/>
          </p:nvPr>
        </p:nvSpPr>
        <p:spPr/>
        <p:txBody>
          <a:bodyPr/>
          <a:lstStyle/>
          <a:p>
            <a:fld id="{E215C9EC-2600-2745-9DB5-4CB0E826AB30}" type="datetimeFigureOut">
              <a:rPr lang="es-PE" smtClean="0"/>
              <a:t>18/07/2023</a:t>
            </a:fld>
            <a:endParaRPr lang="es-PE"/>
          </a:p>
        </p:txBody>
      </p:sp>
      <p:sp>
        <p:nvSpPr>
          <p:cNvPr id="3" name="Marcador de pie de página 2">
            <a:extLst>
              <a:ext uri="{FF2B5EF4-FFF2-40B4-BE49-F238E27FC236}">
                <a16:creationId xmlns:a16="http://schemas.microsoft.com/office/drawing/2014/main" id="{E4691BF0-CBCF-2342-AE2A-82F4551EAAE5}"/>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1CB0266E-2952-B149-82C8-76EF6B9F2EB5}"/>
              </a:ext>
            </a:extLst>
          </p:cNvPr>
          <p:cNvSpPr>
            <a:spLocks noGrp="1"/>
          </p:cNvSpPr>
          <p:nvPr>
            <p:ph type="sldNum" sz="quarter" idx="12"/>
          </p:nvPr>
        </p:nvSpPr>
        <p:spPr/>
        <p:txBody>
          <a:bodyPr/>
          <a:lstStyle/>
          <a:p>
            <a:fld id="{C60890CB-4599-5946-BC66-4C5AF5003751}" type="slidenum">
              <a:rPr lang="es-PE" smtClean="0"/>
              <a:t>‹Nº›</a:t>
            </a:fld>
            <a:endParaRPr lang="es-PE"/>
          </a:p>
        </p:txBody>
      </p:sp>
    </p:spTree>
    <p:extLst>
      <p:ext uri="{BB962C8B-B14F-4D97-AF65-F5344CB8AC3E}">
        <p14:creationId xmlns:p14="http://schemas.microsoft.com/office/powerpoint/2010/main" val="1995471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F5CF0E-599E-E747-B0DE-323357127C2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PE"/>
          </a:p>
        </p:txBody>
      </p:sp>
      <p:sp>
        <p:nvSpPr>
          <p:cNvPr id="3" name="Marcador de contenido 2">
            <a:extLst>
              <a:ext uri="{FF2B5EF4-FFF2-40B4-BE49-F238E27FC236}">
                <a16:creationId xmlns:a16="http://schemas.microsoft.com/office/drawing/2014/main" id="{B0F1E12B-12C6-394B-86B3-112C4B92C7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texto 3">
            <a:extLst>
              <a:ext uri="{FF2B5EF4-FFF2-40B4-BE49-F238E27FC236}">
                <a16:creationId xmlns:a16="http://schemas.microsoft.com/office/drawing/2014/main" id="{8E7E9440-8DF7-DF40-8788-64D79B8D26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F2B977AD-BACF-574D-A691-DF08C27D9576}"/>
              </a:ext>
            </a:extLst>
          </p:cNvPr>
          <p:cNvSpPr>
            <a:spLocks noGrp="1"/>
          </p:cNvSpPr>
          <p:nvPr>
            <p:ph type="dt" sz="half" idx="10"/>
          </p:nvPr>
        </p:nvSpPr>
        <p:spPr/>
        <p:txBody>
          <a:bodyPr/>
          <a:lstStyle/>
          <a:p>
            <a:fld id="{E215C9EC-2600-2745-9DB5-4CB0E826AB30}" type="datetimeFigureOut">
              <a:rPr lang="es-PE" smtClean="0"/>
              <a:t>18/07/2023</a:t>
            </a:fld>
            <a:endParaRPr lang="es-PE"/>
          </a:p>
        </p:txBody>
      </p:sp>
      <p:sp>
        <p:nvSpPr>
          <p:cNvPr id="6" name="Marcador de pie de página 5">
            <a:extLst>
              <a:ext uri="{FF2B5EF4-FFF2-40B4-BE49-F238E27FC236}">
                <a16:creationId xmlns:a16="http://schemas.microsoft.com/office/drawing/2014/main" id="{291B7F03-883F-024D-834E-CAB4AF569DC6}"/>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EE624EEB-5CE8-C146-94C7-255339271272}"/>
              </a:ext>
            </a:extLst>
          </p:cNvPr>
          <p:cNvSpPr>
            <a:spLocks noGrp="1"/>
          </p:cNvSpPr>
          <p:nvPr>
            <p:ph type="sldNum" sz="quarter" idx="12"/>
          </p:nvPr>
        </p:nvSpPr>
        <p:spPr/>
        <p:txBody>
          <a:bodyPr/>
          <a:lstStyle/>
          <a:p>
            <a:fld id="{C60890CB-4599-5946-BC66-4C5AF5003751}" type="slidenum">
              <a:rPr lang="es-PE" smtClean="0"/>
              <a:t>‹Nº›</a:t>
            </a:fld>
            <a:endParaRPr lang="es-PE"/>
          </a:p>
        </p:txBody>
      </p:sp>
    </p:spTree>
    <p:extLst>
      <p:ext uri="{BB962C8B-B14F-4D97-AF65-F5344CB8AC3E}">
        <p14:creationId xmlns:p14="http://schemas.microsoft.com/office/powerpoint/2010/main" val="181219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87D8C7-D4AD-5A4C-9040-962EC50E558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PE"/>
          </a:p>
        </p:txBody>
      </p:sp>
      <p:sp>
        <p:nvSpPr>
          <p:cNvPr id="3" name="Marcador de posición de imagen 2">
            <a:extLst>
              <a:ext uri="{FF2B5EF4-FFF2-40B4-BE49-F238E27FC236}">
                <a16:creationId xmlns:a16="http://schemas.microsoft.com/office/drawing/2014/main" id="{B199E305-F6C3-3340-8F9B-0D7DE39012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83248C00-D6FC-CD42-99A0-8FA8835460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CB4CD256-9B82-CA42-B4E1-BF809F077DDC}"/>
              </a:ext>
            </a:extLst>
          </p:cNvPr>
          <p:cNvSpPr>
            <a:spLocks noGrp="1"/>
          </p:cNvSpPr>
          <p:nvPr>
            <p:ph type="dt" sz="half" idx="10"/>
          </p:nvPr>
        </p:nvSpPr>
        <p:spPr/>
        <p:txBody>
          <a:bodyPr/>
          <a:lstStyle/>
          <a:p>
            <a:fld id="{E215C9EC-2600-2745-9DB5-4CB0E826AB30}" type="datetimeFigureOut">
              <a:rPr lang="es-PE" smtClean="0"/>
              <a:t>18/07/2023</a:t>
            </a:fld>
            <a:endParaRPr lang="es-PE"/>
          </a:p>
        </p:txBody>
      </p:sp>
      <p:sp>
        <p:nvSpPr>
          <p:cNvPr id="6" name="Marcador de pie de página 5">
            <a:extLst>
              <a:ext uri="{FF2B5EF4-FFF2-40B4-BE49-F238E27FC236}">
                <a16:creationId xmlns:a16="http://schemas.microsoft.com/office/drawing/2014/main" id="{F78510EB-5A7B-334F-A318-4819A1353FE4}"/>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B876E082-DED6-FA48-A8D5-9173374C47A0}"/>
              </a:ext>
            </a:extLst>
          </p:cNvPr>
          <p:cNvSpPr>
            <a:spLocks noGrp="1"/>
          </p:cNvSpPr>
          <p:nvPr>
            <p:ph type="sldNum" sz="quarter" idx="12"/>
          </p:nvPr>
        </p:nvSpPr>
        <p:spPr/>
        <p:txBody>
          <a:bodyPr/>
          <a:lstStyle/>
          <a:p>
            <a:fld id="{C60890CB-4599-5946-BC66-4C5AF5003751}" type="slidenum">
              <a:rPr lang="es-PE" smtClean="0"/>
              <a:t>‹Nº›</a:t>
            </a:fld>
            <a:endParaRPr lang="es-PE"/>
          </a:p>
        </p:txBody>
      </p:sp>
    </p:spTree>
    <p:extLst>
      <p:ext uri="{BB962C8B-B14F-4D97-AF65-F5344CB8AC3E}">
        <p14:creationId xmlns:p14="http://schemas.microsoft.com/office/powerpoint/2010/main" val="1857907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A991FB6-8A2B-2345-BD09-1D3A631DC7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PE"/>
          </a:p>
        </p:txBody>
      </p:sp>
      <p:sp>
        <p:nvSpPr>
          <p:cNvPr id="3" name="Marcador de texto 2">
            <a:extLst>
              <a:ext uri="{FF2B5EF4-FFF2-40B4-BE49-F238E27FC236}">
                <a16:creationId xmlns:a16="http://schemas.microsoft.com/office/drawing/2014/main" id="{E133FEA7-D7D9-544A-AB63-BEC9C48A77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id="{65A405DD-DA02-BA48-B0A5-A2526EC5D8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5C9EC-2600-2745-9DB5-4CB0E826AB30}" type="datetimeFigureOut">
              <a:rPr lang="es-PE" smtClean="0"/>
              <a:t>18/07/2023</a:t>
            </a:fld>
            <a:endParaRPr lang="es-PE"/>
          </a:p>
        </p:txBody>
      </p:sp>
      <p:sp>
        <p:nvSpPr>
          <p:cNvPr id="5" name="Marcador de pie de página 4">
            <a:extLst>
              <a:ext uri="{FF2B5EF4-FFF2-40B4-BE49-F238E27FC236}">
                <a16:creationId xmlns:a16="http://schemas.microsoft.com/office/drawing/2014/main" id="{18AA5405-20A1-764C-B093-79145963D3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1C11B970-B180-674D-9158-56F8B8C1A8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890CB-4599-5946-BC66-4C5AF5003751}" type="slidenum">
              <a:rPr lang="es-PE" smtClean="0"/>
              <a:t>‹Nº›</a:t>
            </a:fld>
            <a:endParaRPr lang="es-PE"/>
          </a:p>
        </p:txBody>
      </p:sp>
    </p:spTree>
    <p:extLst>
      <p:ext uri="{BB962C8B-B14F-4D97-AF65-F5344CB8AC3E}">
        <p14:creationId xmlns:p14="http://schemas.microsoft.com/office/powerpoint/2010/main" val="896727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23F36D1-6969-034B-A20C-129D72905C7E}"/>
              </a:ext>
            </a:extLst>
          </p:cNvPr>
          <p:cNvSpPr/>
          <p:nvPr/>
        </p:nvSpPr>
        <p:spPr>
          <a:xfrm>
            <a:off x="2681207" y="0"/>
            <a:ext cx="9510793" cy="6858000"/>
          </a:xfrm>
          <a:prstGeom prst="rect">
            <a:avLst/>
          </a:prstGeom>
          <a:solidFill>
            <a:srgbClr val="1A2E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Brandname…">
            <a:extLst>
              <a:ext uri="{FF2B5EF4-FFF2-40B4-BE49-F238E27FC236}">
                <a16:creationId xmlns:a16="http://schemas.microsoft.com/office/drawing/2014/main" id="{C39E4915-8BBE-FA47-AFDA-98A6D51AD79D}"/>
              </a:ext>
            </a:extLst>
          </p:cNvPr>
          <p:cNvSpPr txBox="1"/>
          <p:nvPr/>
        </p:nvSpPr>
        <p:spPr>
          <a:xfrm>
            <a:off x="3631495" y="2350900"/>
            <a:ext cx="5395322" cy="901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lnSpc>
                <a:spcPct val="80000"/>
              </a:lnSpc>
              <a:defRPr sz="11200" spc="-224">
                <a:solidFill>
                  <a:schemeClr val="accent2">
                    <a:hueOff val="-11135122"/>
                    <a:satOff val="1570"/>
                    <a:lumOff val="16427"/>
                  </a:schemeClr>
                </a:solidFill>
                <a:latin typeface="+mn-lt"/>
                <a:ea typeface="+mn-ea"/>
                <a:cs typeface="+mn-cs"/>
                <a:sym typeface="Montserrat Bold"/>
              </a:defRPr>
            </a:pPr>
            <a:r>
              <a:rPr lang="es-PE" sz="6000" dirty="0">
                <a:solidFill>
                  <a:srgbClr val="FF0077"/>
                </a:solidFill>
              </a:rPr>
              <a:t>ENTRENA TB - LAC</a:t>
            </a:r>
            <a:endParaRPr sz="6000" dirty="0">
              <a:solidFill>
                <a:srgbClr val="FF0077"/>
              </a:solidFill>
            </a:endParaRPr>
          </a:p>
        </p:txBody>
      </p:sp>
      <p:sp>
        <p:nvSpPr>
          <p:cNvPr id="5" name="I'm baby poke vape fashion axe readymade raw denim skateboard adaptogen locavore affogato. Unicorn selfies la croix, shabby chic hella intelligentsia narwhal. Yr flexitarian raw denim bushwick blog everyday carry vice.">
            <a:extLst>
              <a:ext uri="{FF2B5EF4-FFF2-40B4-BE49-F238E27FC236}">
                <a16:creationId xmlns:a16="http://schemas.microsoft.com/office/drawing/2014/main" id="{819137AC-68D8-0B41-9C59-31B36B1F6375}"/>
              </a:ext>
            </a:extLst>
          </p:cNvPr>
          <p:cNvSpPr txBox="1"/>
          <p:nvPr/>
        </p:nvSpPr>
        <p:spPr>
          <a:xfrm>
            <a:off x="3021389" y="3605699"/>
            <a:ext cx="8526609" cy="16215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sz="1800">
                <a:solidFill>
                  <a:schemeClr val="accent1">
                    <a:hueOff val="1184617"/>
                    <a:satOff val="-51665"/>
                    <a:lumOff val="-25708"/>
                  </a:schemeClr>
                </a:solidFill>
              </a:defRPr>
            </a:lvl1pPr>
          </a:lstStyle>
          <a:p>
            <a:r>
              <a:rPr lang="es-ES" sz="2400" b="1" dirty="0">
                <a:solidFill>
                  <a:schemeClr val="bg1"/>
                </a:solidFill>
                <a:latin typeface="+mj-lt"/>
              </a:rPr>
              <a:t>INICIATIVA DE PLAN DE ACCIÓN, CON ACTIVIDADES A FINANCIAR EN UNA SUBVENCIÓN PAÍS BASADAS EN LA EVALUACIÓN CUALITATIVA DE POBLACIONES CLAVE, BARRERAS DE GÉNERO, CONTEXTO LEGAL Y ESTIGMA EN TUBERCULOSIS</a:t>
            </a:r>
            <a:endParaRPr lang="es-ES" sz="2400" dirty="0">
              <a:solidFill>
                <a:schemeClr val="bg1"/>
              </a:solidFill>
              <a:latin typeface="+mj-lt"/>
            </a:endParaRPr>
          </a:p>
        </p:txBody>
      </p:sp>
      <p:cxnSp>
        <p:nvCxnSpPr>
          <p:cNvPr id="6" name="Conector recto 5">
            <a:extLst>
              <a:ext uri="{FF2B5EF4-FFF2-40B4-BE49-F238E27FC236}">
                <a16:creationId xmlns:a16="http://schemas.microsoft.com/office/drawing/2014/main" id="{56406990-D1C8-5343-B06E-F43C85C756C3}"/>
              </a:ext>
            </a:extLst>
          </p:cNvPr>
          <p:cNvCxnSpPr>
            <a:cxnSpLocks/>
          </p:cNvCxnSpPr>
          <p:nvPr/>
        </p:nvCxnSpPr>
        <p:spPr>
          <a:xfrm>
            <a:off x="3720809" y="3428999"/>
            <a:ext cx="37994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ángulo 7">
            <a:extLst>
              <a:ext uri="{FF2B5EF4-FFF2-40B4-BE49-F238E27FC236}">
                <a16:creationId xmlns:a16="http://schemas.microsoft.com/office/drawing/2014/main" id="{31998926-21E6-054B-86CE-8B7A7B7101F9}"/>
              </a:ext>
            </a:extLst>
          </p:cNvPr>
          <p:cNvSpPr/>
          <p:nvPr/>
        </p:nvSpPr>
        <p:spPr>
          <a:xfrm>
            <a:off x="2096060" y="0"/>
            <a:ext cx="588936" cy="6858000"/>
          </a:xfrm>
          <a:prstGeom prst="rect">
            <a:avLst/>
          </a:prstGeom>
          <a:solidFill>
            <a:srgbClr val="05A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1" name="Imagen 10">
            <a:extLst>
              <a:ext uri="{FF2B5EF4-FFF2-40B4-BE49-F238E27FC236}">
                <a16:creationId xmlns:a16="http://schemas.microsoft.com/office/drawing/2014/main" id="{7CE8485D-92FF-3EEE-EBF4-D183D6D3D4E8}"/>
              </a:ext>
            </a:extLst>
          </p:cNvPr>
          <p:cNvPicPr>
            <a:picLocks noChangeAspect="1"/>
          </p:cNvPicPr>
          <p:nvPr/>
        </p:nvPicPr>
        <p:blipFill rotWithShape="1">
          <a:blip r:embed="rId2"/>
          <a:srcRect t="12956" b="17501"/>
          <a:stretch/>
        </p:blipFill>
        <p:spPr>
          <a:xfrm>
            <a:off x="-200659" y="3831735"/>
            <a:ext cx="2478110" cy="834386"/>
          </a:xfrm>
          <a:prstGeom prst="rect">
            <a:avLst/>
          </a:prstGeom>
        </p:spPr>
      </p:pic>
      <p:pic>
        <p:nvPicPr>
          <p:cNvPr id="14" name="Imagen 13">
            <a:extLst>
              <a:ext uri="{FF2B5EF4-FFF2-40B4-BE49-F238E27FC236}">
                <a16:creationId xmlns:a16="http://schemas.microsoft.com/office/drawing/2014/main" id="{D01658B7-53DD-0AEB-EF92-9455711DAAB7}"/>
              </a:ext>
            </a:extLst>
          </p:cNvPr>
          <p:cNvPicPr>
            <a:picLocks noChangeAspect="1"/>
          </p:cNvPicPr>
          <p:nvPr/>
        </p:nvPicPr>
        <p:blipFill rotWithShape="1">
          <a:blip r:embed="rId3"/>
          <a:srcRect t="7359" b="17294"/>
          <a:stretch/>
        </p:blipFill>
        <p:spPr>
          <a:xfrm>
            <a:off x="267519" y="253898"/>
            <a:ext cx="1584242" cy="834386"/>
          </a:xfrm>
          <a:prstGeom prst="rect">
            <a:avLst/>
          </a:prstGeom>
        </p:spPr>
      </p:pic>
      <p:pic>
        <p:nvPicPr>
          <p:cNvPr id="17" name="Imagen 16">
            <a:extLst>
              <a:ext uri="{FF2B5EF4-FFF2-40B4-BE49-F238E27FC236}">
                <a16:creationId xmlns:a16="http://schemas.microsoft.com/office/drawing/2014/main" id="{B54458AB-6B99-D381-0C82-E6AE56255994}"/>
              </a:ext>
            </a:extLst>
          </p:cNvPr>
          <p:cNvPicPr>
            <a:picLocks noChangeAspect="1"/>
          </p:cNvPicPr>
          <p:nvPr/>
        </p:nvPicPr>
        <p:blipFill>
          <a:blip r:embed="rId4"/>
          <a:stretch>
            <a:fillRect/>
          </a:stretch>
        </p:blipFill>
        <p:spPr>
          <a:xfrm>
            <a:off x="362303" y="2194460"/>
            <a:ext cx="1235795" cy="677566"/>
          </a:xfrm>
          <a:prstGeom prst="rect">
            <a:avLst/>
          </a:prstGeom>
        </p:spPr>
      </p:pic>
      <p:pic>
        <p:nvPicPr>
          <p:cNvPr id="7" name="Imagen 6">
            <a:extLst>
              <a:ext uri="{FF2B5EF4-FFF2-40B4-BE49-F238E27FC236}">
                <a16:creationId xmlns:a16="http://schemas.microsoft.com/office/drawing/2014/main" id="{3A423A12-95EC-D552-2EA8-60454AF5EE16}"/>
              </a:ext>
            </a:extLst>
          </p:cNvPr>
          <p:cNvPicPr>
            <a:picLocks noChangeAspect="1"/>
          </p:cNvPicPr>
          <p:nvPr/>
        </p:nvPicPr>
        <p:blipFill>
          <a:blip r:embed="rId5"/>
          <a:stretch>
            <a:fillRect/>
          </a:stretch>
        </p:blipFill>
        <p:spPr>
          <a:xfrm>
            <a:off x="99451" y="5165878"/>
            <a:ext cx="1879822" cy="1293554"/>
          </a:xfrm>
          <a:prstGeom prst="rect">
            <a:avLst/>
          </a:prstGeom>
        </p:spPr>
      </p:pic>
    </p:spTree>
    <p:extLst>
      <p:ext uri="{BB962C8B-B14F-4D97-AF65-F5344CB8AC3E}">
        <p14:creationId xmlns:p14="http://schemas.microsoft.com/office/powerpoint/2010/main" val="1285598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FBB01B2-24DC-8AB8-95AD-3EC22B4F637E}"/>
              </a:ext>
            </a:extLst>
          </p:cNvPr>
          <p:cNvPicPr>
            <a:picLocks noChangeAspect="1"/>
          </p:cNvPicPr>
          <p:nvPr/>
        </p:nvPicPr>
        <p:blipFill rotWithShape="1">
          <a:blip r:embed="rId2"/>
          <a:srcRect t="12956" b="17501"/>
          <a:stretch/>
        </p:blipFill>
        <p:spPr>
          <a:xfrm>
            <a:off x="-179416" y="3845595"/>
            <a:ext cx="2478110" cy="834386"/>
          </a:xfrm>
          <a:prstGeom prst="rect">
            <a:avLst/>
          </a:prstGeom>
        </p:spPr>
      </p:pic>
      <p:pic>
        <p:nvPicPr>
          <p:cNvPr id="5" name="Imagen 4">
            <a:extLst>
              <a:ext uri="{FF2B5EF4-FFF2-40B4-BE49-F238E27FC236}">
                <a16:creationId xmlns:a16="http://schemas.microsoft.com/office/drawing/2014/main" id="{0C4BA7F3-2764-A96E-2D6B-E90C41A25872}"/>
              </a:ext>
            </a:extLst>
          </p:cNvPr>
          <p:cNvPicPr>
            <a:picLocks noChangeAspect="1"/>
          </p:cNvPicPr>
          <p:nvPr/>
        </p:nvPicPr>
        <p:blipFill rotWithShape="1">
          <a:blip r:embed="rId3"/>
          <a:srcRect t="7359" b="17294"/>
          <a:stretch/>
        </p:blipFill>
        <p:spPr>
          <a:xfrm>
            <a:off x="267518" y="253898"/>
            <a:ext cx="1584242" cy="834386"/>
          </a:xfrm>
          <a:prstGeom prst="rect">
            <a:avLst/>
          </a:prstGeom>
        </p:spPr>
      </p:pic>
      <p:pic>
        <p:nvPicPr>
          <p:cNvPr id="6" name="Imagen 5">
            <a:extLst>
              <a:ext uri="{FF2B5EF4-FFF2-40B4-BE49-F238E27FC236}">
                <a16:creationId xmlns:a16="http://schemas.microsoft.com/office/drawing/2014/main" id="{EFE1C490-F795-25A6-FDBC-A9BD77A81A9F}"/>
              </a:ext>
            </a:extLst>
          </p:cNvPr>
          <p:cNvPicPr>
            <a:picLocks noChangeAspect="1"/>
          </p:cNvPicPr>
          <p:nvPr/>
        </p:nvPicPr>
        <p:blipFill>
          <a:blip r:embed="rId4"/>
          <a:stretch>
            <a:fillRect/>
          </a:stretch>
        </p:blipFill>
        <p:spPr>
          <a:xfrm>
            <a:off x="441742" y="2215572"/>
            <a:ext cx="1235795" cy="677566"/>
          </a:xfrm>
          <a:prstGeom prst="rect">
            <a:avLst/>
          </a:prstGeom>
        </p:spPr>
      </p:pic>
      <p:pic>
        <p:nvPicPr>
          <p:cNvPr id="2" name="Imagen 1">
            <a:extLst>
              <a:ext uri="{FF2B5EF4-FFF2-40B4-BE49-F238E27FC236}">
                <a16:creationId xmlns:a16="http://schemas.microsoft.com/office/drawing/2014/main" id="{EDFB322B-23CF-C2CB-EBEA-614E31690282}"/>
              </a:ext>
            </a:extLst>
          </p:cNvPr>
          <p:cNvPicPr>
            <a:picLocks noChangeAspect="1"/>
          </p:cNvPicPr>
          <p:nvPr/>
        </p:nvPicPr>
        <p:blipFill>
          <a:blip r:embed="rId5"/>
          <a:stretch>
            <a:fillRect/>
          </a:stretch>
        </p:blipFill>
        <p:spPr>
          <a:xfrm>
            <a:off x="119728" y="5449747"/>
            <a:ext cx="1879822" cy="1293554"/>
          </a:xfrm>
          <a:prstGeom prst="rect">
            <a:avLst/>
          </a:prstGeom>
        </p:spPr>
      </p:pic>
      <p:sp>
        <p:nvSpPr>
          <p:cNvPr id="8" name="Brandname…">
            <a:extLst>
              <a:ext uri="{FF2B5EF4-FFF2-40B4-BE49-F238E27FC236}">
                <a16:creationId xmlns:a16="http://schemas.microsoft.com/office/drawing/2014/main" id="{0FB78255-EB14-0FEE-8245-2FFF58993273}"/>
              </a:ext>
            </a:extLst>
          </p:cNvPr>
          <p:cNvSpPr txBox="1"/>
          <p:nvPr/>
        </p:nvSpPr>
        <p:spPr>
          <a:xfrm>
            <a:off x="2139397" y="569408"/>
            <a:ext cx="6775252" cy="649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lnSpc>
                <a:spcPct val="80000"/>
              </a:lnSpc>
              <a:defRPr sz="11200" spc="-224">
                <a:solidFill>
                  <a:schemeClr val="accent2">
                    <a:hueOff val="-11135122"/>
                    <a:satOff val="1570"/>
                    <a:lumOff val="16427"/>
                  </a:schemeClr>
                </a:solidFill>
                <a:latin typeface="+mn-lt"/>
                <a:ea typeface="+mn-ea"/>
                <a:cs typeface="+mn-cs"/>
                <a:sym typeface="Montserrat Bold"/>
              </a:defRPr>
            </a:pPr>
            <a:r>
              <a:rPr lang="es-ES" sz="4000" dirty="0">
                <a:solidFill>
                  <a:srgbClr val="FF0077"/>
                </a:solidFill>
              </a:rPr>
              <a:t>Objetivos dentro del Marco Modular</a:t>
            </a:r>
            <a:endParaRPr sz="4000" dirty="0">
              <a:solidFill>
                <a:srgbClr val="FF0077"/>
              </a:solidFill>
            </a:endParaRPr>
          </a:p>
        </p:txBody>
      </p:sp>
      <p:sp>
        <p:nvSpPr>
          <p:cNvPr id="10" name="CuadroTexto 9">
            <a:extLst>
              <a:ext uri="{FF2B5EF4-FFF2-40B4-BE49-F238E27FC236}">
                <a16:creationId xmlns:a16="http://schemas.microsoft.com/office/drawing/2014/main" id="{D3F8E782-6ED8-1668-AFD9-50A84E5B4DEE}"/>
              </a:ext>
            </a:extLst>
          </p:cNvPr>
          <p:cNvSpPr txBox="1"/>
          <p:nvPr/>
        </p:nvSpPr>
        <p:spPr>
          <a:xfrm>
            <a:off x="2139397" y="2406082"/>
            <a:ext cx="9936645" cy="1569660"/>
          </a:xfrm>
          <a:prstGeom prst="rect">
            <a:avLst/>
          </a:prstGeom>
          <a:noFill/>
        </p:spPr>
        <p:txBody>
          <a:bodyPr wrap="square">
            <a:spAutoFit/>
          </a:bodyPr>
          <a:lstStyle/>
          <a:p>
            <a:r>
              <a:rPr lang="es-SV" sz="3200" dirty="0">
                <a:solidFill>
                  <a:srgbClr val="000000"/>
                </a:solidFill>
                <a:effectLst/>
                <a:latin typeface="Georgia" panose="02040502050405020303" pitchFamily="18" charset="0"/>
                <a:ea typeface="Times New Roman" panose="02020603050405020304" pitchFamily="18" charset="0"/>
              </a:rPr>
              <a:t>Objetivo 3: </a:t>
            </a:r>
            <a:r>
              <a:rPr lang="es-ES" sz="3200" dirty="0">
                <a:solidFill>
                  <a:srgbClr val="000000"/>
                </a:solidFill>
                <a:effectLst/>
                <a:latin typeface="Georgia" panose="02040502050405020303" pitchFamily="18" charset="0"/>
                <a:ea typeface="Times New Roman" panose="02020603050405020304" pitchFamily="18" charset="0"/>
              </a:rPr>
              <a:t>Proponer acciones que atiendan las principales barreras de género para el acceso a los servicios de salud a personas afectadas por TB.</a:t>
            </a:r>
            <a:endParaRPr lang="es-SV" sz="3200" dirty="0">
              <a:latin typeface="Georgia" panose="02040502050405020303" pitchFamily="18" charset="0"/>
            </a:endParaRPr>
          </a:p>
        </p:txBody>
      </p:sp>
    </p:spTree>
    <p:extLst>
      <p:ext uri="{BB962C8B-B14F-4D97-AF65-F5344CB8AC3E}">
        <p14:creationId xmlns:p14="http://schemas.microsoft.com/office/powerpoint/2010/main" val="2192869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FBB01B2-24DC-8AB8-95AD-3EC22B4F637E}"/>
              </a:ext>
            </a:extLst>
          </p:cNvPr>
          <p:cNvPicPr>
            <a:picLocks noChangeAspect="1"/>
          </p:cNvPicPr>
          <p:nvPr/>
        </p:nvPicPr>
        <p:blipFill rotWithShape="1">
          <a:blip r:embed="rId2"/>
          <a:srcRect t="12956" b="17501"/>
          <a:stretch/>
        </p:blipFill>
        <p:spPr>
          <a:xfrm>
            <a:off x="-179416" y="3845595"/>
            <a:ext cx="2478110" cy="834386"/>
          </a:xfrm>
          <a:prstGeom prst="rect">
            <a:avLst/>
          </a:prstGeom>
        </p:spPr>
      </p:pic>
      <p:pic>
        <p:nvPicPr>
          <p:cNvPr id="5" name="Imagen 4">
            <a:extLst>
              <a:ext uri="{FF2B5EF4-FFF2-40B4-BE49-F238E27FC236}">
                <a16:creationId xmlns:a16="http://schemas.microsoft.com/office/drawing/2014/main" id="{0C4BA7F3-2764-A96E-2D6B-E90C41A25872}"/>
              </a:ext>
            </a:extLst>
          </p:cNvPr>
          <p:cNvPicPr>
            <a:picLocks noChangeAspect="1"/>
          </p:cNvPicPr>
          <p:nvPr/>
        </p:nvPicPr>
        <p:blipFill rotWithShape="1">
          <a:blip r:embed="rId3"/>
          <a:srcRect t="7359" b="17294"/>
          <a:stretch/>
        </p:blipFill>
        <p:spPr>
          <a:xfrm>
            <a:off x="267518" y="253898"/>
            <a:ext cx="1584242" cy="834386"/>
          </a:xfrm>
          <a:prstGeom prst="rect">
            <a:avLst/>
          </a:prstGeom>
        </p:spPr>
      </p:pic>
      <p:pic>
        <p:nvPicPr>
          <p:cNvPr id="6" name="Imagen 5">
            <a:extLst>
              <a:ext uri="{FF2B5EF4-FFF2-40B4-BE49-F238E27FC236}">
                <a16:creationId xmlns:a16="http://schemas.microsoft.com/office/drawing/2014/main" id="{EFE1C490-F795-25A6-FDBC-A9BD77A81A9F}"/>
              </a:ext>
            </a:extLst>
          </p:cNvPr>
          <p:cNvPicPr>
            <a:picLocks noChangeAspect="1"/>
          </p:cNvPicPr>
          <p:nvPr/>
        </p:nvPicPr>
        <p:blipFill>
          <a:blip r:embed="rId4"/>
          <a:stretch>
            <a:fillRect/>
          </a:stretch>
        </p:blipFill>
        <p:spPr>
          <a:xfrm>
            <a:off x="441742" y="2215572"/>
            <a:ext cx="1235795" cy="677566"/>
          </a:xfrm>
          <a:prstGeom prst="rect">
            <a:avLst/>
          </a:prstGeom>
        </p:spPr>
      </p:pic>
      <p:pic>
        <p:nvPicPr>
          <p:cNvPr id="2" name="Imagen 1">
            <a:extLst>
              <a:ext uri="{FF2B5EF4-FFF2-40B4-BE49-F238E27FC236}">
                <a16:creationId xmlns:a16="http://schemas.microsoft.com/office/drawing/2014/main" id="{EDFB322B-23CF-C2CB-EBEA-614E31690282}"/>
              </a:ext>
            </a:extLst>
          </p:cNvPr>
          <p:cNvPicPr>
            <a:picLocks noChangeAspect="1"/>
          </p:cNvPicPr>
          <p:nvPr/>
        </p:nvPicPr>
        <p:blipFill>
          <a:blip r:embed="rId5"/>
          <a:stretch>
            <a:fillRect/>
          </a:stretch>
        </p:blipFill>
        <p:spPr>
          <a:xfrm>
            <a:off x="119728" y="5449747"/>
            <a:ext cx="1879822" cy="1293554"/>
          </a:xfrm>
          <a:prstGeom prst="rect">
            <a:avLst/>
          </a:prstGeom>
        </p:spPr>
      </p:pic>
      <p:sp>
        <p:nvSpPr>
          <p:cNvPr id="11" name="Brandname…">
            <a:extLst>
              <a:ext uri="{FF2B5EF4-FFF2-40B4-BE49-F238E27FC236}">
                <a16:creationId xmlns:a16="http://schemas.microsoft.com/office/drawing/2014/main" id="{55322D6E-0527-427A-E567-10C428C191A3}"/>
              </a:ext>
            </a:extLst>
          </p:cNvPr>
          <p:cNvSpPr txBox="1"/>
          <p:nvPr/>
        </p:nvSpPr>
        <p:spPr>
          <a:xfrm>
            <a:off x="2139397" y="22068"/>
            <a:ext cx="7129195" cy="649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nSpc>
                <a:spcPct val="80000"/>
              </a:lnSpc>
              <a:defRPr sz="11200" spc="-224">
                <a:solidFill>
                  <a:schemeClr val="accent2">
                    <a:hueOff val="-11135122"/>
                    <a:satOff val="1570"/>
                    <a:lumOff val="16427"/>
                  </a:schemeClr>
                </a:solidFill>
                <a:latin typeface="+mn-lt"/>
                <a:ea typeface="+mn-ea"/>
                <a:cs typeface="+mn-cs"/>
                <a:sym typeface="Montserrat Bold"/>
              </a:defRPr>
            </a:pPr>
            <a:r>
              <a:rPr lang="es-ES" sz="4000" dirty="0">
                <a:solidFill>
                  <a:srgbClr val="FF0077"/>
                </a:solidFill>
              </a:rPr>
              <a:t>Actividades Acorde barreras de género</a:t>
            </a:r>
            <a:endParaRPr sz="4000" dirty="0">
              <a:solidFill>
                <a:srgbClr val="FF0077"/>
              </a:solidFill>
            </a:endParaRPr>
          </a:p>
        </p:txBody>
      </p:sp>
      <p:sp>
        <p:nvSpPr>
          <p:cNvPr id="7" name="CuadroTexto 6">
            <a:extLst>
              <a:ext uri="{FF2B5EF4-FFF2-40B4-BE49-F238E27FC236}">
                <a16:creationId xmlns:a16="http://schemas.microsoft.com/office/drawing/2014/main" id="{01E99A2D-A7DC-CCB0-1E1A-977E5BCA33DF}"/>
              </a:ext>
            </a:extLst>
          </p:cNvPr>
          <p:cNvSpPr txBox="1"/>
          <p:nvPr/>
        </p:nvSpPr>
        <p:spPr>
          <a:xfrm>
            <a:off x="1999550" y="671091"/>
            <a:ext cx="10072722" cy="5932521"/>
          </a:xfrm>
          <a:prstGeom prst="rect">
            <a:avLst/>
          </a:prstGeom>
          <a:noFill/>
        </p:spPr>
        <p:txBody>
          <a:bodyPr wrap="square">
            <a:spAutoFit/>
          </a:bodyPr>
          <a:lstStyle/>
          <a:p>
            <a:pPr>
              <a:lnSpc>
                <a:spcPct val="107000"/>
              </a:lnSpc>
              <a:spcAft>
                <a:spcPts val="800"/>
              </a:spcAft>
            </a:pPr>
            <a:r>
              <a:rPr lang="es-ES" sz="20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Barrera de género identificada: Hombres</a:t>
            </a:r>
          </a:p>
          <a:p>
            <a:pPr>
              <a:lnSpc>
                <a:spcPct val="107000"/>
              </a:lnSpc>
              <a:spcAft>
                <a:spcPts val="800"/>
              </a:spcAft>
            </a:pPr>
            <a:r>
              <a:rPr lang="es-ES" sz="2000" dirty="0">
                <a:effectLst/>
                <a:latin typeface="Georgia" panose="02040502050405020303" pitchFamily="18" charset="0"/>
                <a:ea typeface="Calibri" panose="020F0502020204030204" pitchFamily="34" charset="0"/>
                <a:cs typeface="Times New Roman" panose="02020603050405020304" pitchFamily="18" charset="0"/>
              </a:rPr>
              <a:t>Brindar cursos de nuevas masculinidades en el ámbito laboral</a:t>
            </a:r>
          </a:p>
          <a:p>
            <a:pPr>
              <a:lnSpc>
                <a:spcPct val="107000"/>
              </a:lnSpc>
              <a:spcAft>
                <a:spcPts val="800"/>
              </a:spcAft>
            </a:pPr>
            <a:r>
              <a:rPr lang="es-ES" sz="2000" dirty="0">
                <a:effectLst/>
                <a:latin typeface="Georgia" panose="02040502050405020303" pitchFamily="18" charset="0"/>
                <a:ea typeface="Calibri" panose="020F0502020204030204" pitchFamily="34" charset="0"/>
                <a:cs typeface="Times New Roman" panose="02020603050405020304" pitchFamily="18" charset="0"/>
              </a:rPr>
              <a:t>Campañas Digitales sobre auto cuido enfocada a la masculinidad</a:t>
            </a:r>
          </a:p>
          <a:p>
            <a:pPr>
              <a:lnSpc>
                <a:spcPct val="107000"/>
              </a:lnSpc>
              <a:spcAft>
                <a:spcPts val="800"/>
              </a:spcAft>
            </a:pPr>
            <a:r>
              <a:rPr lang="es-ES" sz="20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Barrera de género identificada: Mujer </a:t>
            </a:r>
          </a:p>
          <a:p>
            <a:pPr>
              <a:lnSpc>
                <a:spcPct val="107000"/>
              </a:lnSpc>
              <a:spcAft>
                <a:spcPts val="800"/>
              </a:spcAft>
            </a:pPr>
            <a:r>
              <a:rPr lang="es-ES" sz="2000" dirty="0">
                <a:effectLst/>
                <a:latin typeface="Georgia" panose="02040502050405020303" pitchFamily="18" charset="0"/>
                <a:ea typeface="Calibri" panose="020F0502020204030204" pitchFamily="34" charset="0"/>
                <a:cs typeface="Times New Roman" panose="02020603050405020304" pitchFamily="18" charset="0"/>
              </a:rPr>
              <a:t>Intervenciones educativas e informativas que ayuden a disminuir las barreras que impidan acceso a los servicios.</a:t>
            </a:r>
          </a:p>
          <a:p>
            <a:pPr>
              <a:lnSpc>
                <a:spcPct val="107000"/>
              </a:lnSpc>
              <a:spcAft>
                <a:spcPts val="800"/>
              </a:spcAft>
            </a:pPr>
            <a:r>
              <a:rPr lang="es-ES" sz="2000" dirty="0">
                <a:effectLst/>
                <a:latin typeface="Georgia" panose="02040502050405020303" pitchFamily="18" charset="0"/>
                <a:ea typeface="Calibri" panose="020F0502020204030204" pitchFamily="34" charset="0"/>
                <a:cs typeface="Times New Roman" panose="02020603050405020304" pitchFamily="18" charset="0"/>
              </a:rPr>
              <a:t>Acompañamiento y apoyo a la vinculación y acceso a los servicios de salud para la mujer. Facilitando el acceso</a:t>
            </a:r>
          </a:p>
          <a:p>
            <a:pPr>
              <a:lnSpc>
                <a:spcPct val="107000"/>
              </a:lnSpc>
              <a:spcAft>
                <a:spcPts val="800"/>
              </a:spcAft>
            </a:pPr>
            <a:r>
              <a:rPr lang="es-ES" sz="20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Barrera de género identificada: TRANSGENERO</a:t>
            </a:r>
          </a:p>
          <a:p>
            <a:pPr>
              <a:lnSpc>
                <a:spcPct val="107000"/>
              </a:lnSpc>
              <a:spcAft>
                <a:spcPts val="800"/>
              </a:spcAft>
            </a:pPr>
            <a:r>
              <a:rPr lang="es-ES" sz="2000" dirty="0">
                <a:effectLst/>
                <a:latin typeface="Georgia" panose="02040502050405020303" pitchFamily="18" charset="0"/>
                <a:ea typeface="Calibri" panose="020F0502020204030204" pitchFamily="34" charset="0"/>
                <a:cs typeface="Times New Roman" panose="02020603050405020304" pitchFamily="18" charset="0"/>
              </a:rPr>
              <a:t>CURSO DE IDENTIDAD DE GENERO: DDHH, DDSSRR, EYD, VILENCIA BASADA EN GENERO, (Socialización de la información de los derechos de la comunidad LGBTI+)</a:t>
            </a:r>
          </a:p>
          <a:p>
            <a:pPr>
              <a:lnSpc>
                <a:spcPct val="107000"/>
              </a:lnSpc>
              <a:spcAft>
                <a:spcPts val="800"/>
              </a:spcAft>
            </a:pPr>
            <a:r>
              <a:rPr lang="es-ES" sz="2000" dirty="0">
                <a:effectLst/>
                <a:latin typeface="Georgia" panose="02040502050405020303" pitchFamily="18" charset="0"/>
                <a:ea typeface="Calibri" panose="020F0502020204030204" pitchFamily="34" charset="0"/>
                <a:cs typeface="Times New Roman" panose="02020603050405020304" pitchFamily="18" charset="0"/>
              </a:rPr>
              <a:t>Programa de acompañamiento y seguimiento de fortalecimiento a las casas albergues para las personas trans. </a:t>
            </a:r>
          </a:p>
          <a:p>
            <a:pPr>
              <a:lnSpc>
                <a:spcPct val="107000"/>
              </a:lnSpc>
              <a:spcAft>
                <a:spcPts val="800"/>
              </a:spcAft>
            </a:pPr>
            <a:r>
              <a:rPr lang="es-ES" sz="2000" dirty="0">
                <a:effectLst/>
                <a:latin typeface="Georgia" panose="02040502050405020303" pitchFamily="18" charset="0"/>
                <a:ea typeface="Calibri" panose="020F0502020204030204" pitchFamily="34" charset="0"/>
                <a:cs typeface="Times New Roman" panose="02020603050405020304" pitchFamily="18" charset="0"/>
              </a:rPr>
              <a:t>Cursos de oportunidad de inserción laboral o de formación profesional.</a:t>
            </a:r>
            <a:endParaRPr lang="es-SV" sz="2000" dirty="0">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020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FBB01B2-24DC-8AB8-95AD-3EC22B4F637E}"/>
              </a:ext>
            </a:extLst>
          </p:cNvPr>
          <p:cNvPicPr>
            <a:picLocks noChangeAspect="1"/>
          </p:cNvPicPr>
          <p:nvPr/>
        </p:nvPicPr>
        <p:blipFill rotWithShape="1">
          <a:blip r:embed="rId2"/>
          <a:srcRect t="12956" b="17501"/>
          <a:stretch/>
        </p:blipFill>
        <p:spPr>
          <a:xfrm>
            <a:off x="-179416" y="3845595"/>
            <a:ext cx="2478110" cy="834386"/>
          </a:xfrm>
          <a:prstGeom prst="rect">
            <a:avLst/>
          </a:prstGeom>
        </p:spPr>
      </p:pic>
      <p:pic>
        <p:nvPicPr>
          <p:cNvPr id="5" name="Imagen 4">
            <a:extLst>
              <a:ext uri="{FF2B5EF4-FFF2-40B4-BE49-F238E27FC236}">
                <a16:creationId xmlns:a16="http://schemas.microsoft.com/office/drawing/2014/main" id="{0C4BA7F3-2764-A96E-2D6B-E90C41A25872}"/>
              </a:ext>
            </a:extLst>
          </p:cNvPr>
          <p:cNvPicPr>
            <a:picLocks noChangeAspect="1"/>
          </p:cNvPicPr>
          <p:nvPr/>
        </p:nvPicPr>
        <p:blipFill rotWithShape="1">
          <a:blip r:embed="rId3"/>
          <a:srcRect t="7359" b="17294"/>
          <a:stretch/>
        </p:blipFill>
        <p:spPr>
          <a:xfrm>
            <a:off x="267518" y="253898"/>
            <a:ext cx="1584242" cy="834386"/>
          </a:xfrm>
          <a:prstGeom prst="rect">
            <a:avLst/>
          </a:prstGeom>
        </p:spPr>
      </p:pic>
      <p:pic>
        <p:nvPicPr>
          <p:cNvPr id="6" name="Imagen 5">
            <a:extLst>
              <a:ext uri="{FF2B5EF4-FFF2-40B4-BE49-F238E27FC236}">
                <a16:creationId xmlns:a16="http://schemas.microsoft.com/office/drawing/2014/main" id="{EFE1C490-F795-25A6-FDBC-A9BD77A81A9F}"/>
              </a:ext>
            </a:extLst>
          </p:cNvPr>
          <p:cNvPicPr>
            <a:picLocks noChangeAspect="1"/>
          </p:cNvPicPr>
          <p:nvPr/>
        </p:nvPicPr>
        <p:blipFill>
          <a:blip r:embed="rId4"/>
          <a:stretch>
            <a:fillRect/>
          </a:stretch>
        </p:blipFill>
        <p:spPr>
          <a:xfrm>
            <a:off x="441742" y="2215572"/>
            <a:ext cx="1235795" cy="677566"/>
          </a:xfrm>
          <a:prstGeom prst="rect">
            <a:avLst/>
          </a:prstGeom>
        </p:spPr>
      </p:pic>
      <p:pic>
        <p:nvPicPr>
          <p:cNvPr id="2" name="Imagen 1">
            <a:extLst>
              <a:ext uri="{FF2B5EF4-FFF2-40B4-BE49-F238E27FC236}">
                <a16:creationId xmlns:a16="http://schemas.microsoft.com/office/drawing/2014/main" id="{EDFB322B-23CF-C2CB-EBEA-614E31690282}"/>
              </a:ext>
            </a:extLst>
          </p:cNvPr>
          <p:cNvPicPr>
            <a:picLocks noChangeAspect="1"/>
          </p:cNvPicPr>
          <p:nvPr/>
        </p:nvPicPr>
        <p:blipFill>
          <a:blip r:embed="rId5"/>
          <a:stretch>
            <a:fillRect/>
          </a:stretch>
        </p:blipFill>
        <p:spPr>
          <a:xfrm>
            <a:off x="119728" y="5449747"/>
            <a:ext cx="1879822" cy="1293554"/>
          </a:xfrm>
          <a:prstGeom prst="rect">
            <a:avLst/>
          </a:prstGeom>
        </p:spPr>
      </p:pic>
      <p:sp>
        <p:nvSpPr>
          <p:cNvPr id="8" name="Brandname…">
            <a:extLst>
              <a:ext uri="{FF2B5EF4-FFF2-40B4-BE49-F238E27FC236}">
                <a16:creationId xmlns:a16="http://schemas.microsoft.com/office/drawing/2014/main" id="{0FB78255-EB14-0FEE-8245-2FFF58993273}"/>
              </a:ext>
            </a:extLst>
          </p:cNvPr>
          <p:cNvSpPr txBox="1"/>
          <p:nvPr/>
        </p:nvSpPr>
        <p:spPr>
          <a:xfrm>
            <a:off x="2139397" y="569408"/>
            <a:ext cx="6775252" cy="649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nSpc>
                <a:spcPct val="80000"/>
              </a:lnSpc>
              <a:defRPr sz="11200" spc="-224">
                <a:solidFill>
                  <a:schemeClr val="accent2">
                    <a:hueOff val="-11135122"/>
                    <a:satOff val="1570"/>
                    <a:lumOff val="16427"/>
                  </a:schemeClr>
                </a:solidFill>
                <a:latin typeface="+mn-lt"/>
                <a:ea typeface="+mn-ea"/>
                <a:cs typeface="+mn-cs"/>
                <a:sym typeface="Montserrat Bold"/>
              </a:defRPr>
            </a:pPr>
            <a:r>
              <a:rPr lang="es-ES" sz="4000" dirty="0">
                <a:solidFill>
                  <a:srgbClr val="FF0077"/>
                </a:solidFill>
              </a:rPr>
              <a:t>Objetivos dentro del Marco Modular</a:t>
            </a:r>
            <a:endParaRPr sz="4000" dirty="0">
              <a:solidFill>
                <a:srgbClr val="FF0077"/>
              </a:solidFill>
            </a:endParaRPr>
          </a:p>
        </p:txBody>
      </p:sp>
      <p:sp>
        <p:nvSpPr>
          <p:cNvPr id="10" name="CuadroTexto 9">
            <a:extLst>
              <a:ext uri="{FF2B5EF4-FFF2-40B4-BE49-F238E27FC236}">
                <a16:creationId xmlns:a16="http://schemas.microsoft.com/office/drawing/2014/main" id="{D3F8E782-6ED8-1668-AFD9-50A84E5B4DEE}"/>
              </a:ext>
            </a:extLst>
          </p:cNvPr>
          <p:cNvSpPr txBox="1"/>
          <p:nvPr/>
        </p:nvSpPr>
        <p:spPr>
          <a:xfrm>
            <a:off x="2139397" y="2406082"/>
            <a:ext cx="9936645" cy="2554545"/>
          </a:xfrm>
          <a:prstGeom prst="rect">
            <a:avLst/>
          </a:prstGeom>
          <a:noFill/>
        </p:spPr>
        <p:txBody>
          <a:bodyPr wrap="square">
            <a:spAutoFit/>
          </a:bodyPr>
          <a:lstStyle/>
          <a:p>
            <a:r>
              <a:rPr lang="es-SV" sz="3200" dirty="0">
                <a:solidFill>
                  <a:srgbClr val="000000"/>
                </a:solidFill>
                <a:effectLst/>
                <a:latin typeface="Georgia" panose="02040502050405020303" pitchFamily="18" charset="0"/>
                <a:ea typeface="Times New Roman" panose="02020603050405020304" pitchFamily="18" charset="0"/>
              </a:rPr>
              <a:t>Objetivo 4: </a:t>
            </a:r>
            <a:r>
              <a:rPr lang="es-ES" sz="3200" dirty="0">
                <a:solidFill>
                  <a:srgbClr val="000000"/>
                </a:solidFill>
                <a:effectLst/>
                <a:latin typeface="Georgia" panose="02040502050405020303" pitchFamily="18" charset="0"/>
                <a:ea typeface="Times New Roman" panose="02020603050405020304" pitchFamily="18" charset="0"/>
              </a:rPr>
              <a:t>Proponer acciones de incidencia para la implementación o mejora de políticas públicas que brinden atención integral a las personas afectada por TB</a:t>
            </a:r>
          </a:p>
          <a:p>
            <a:endParaRPr lang="es-SV" sz="3200" dirty="0">
              <a:latin typeface="Georgia" panose="02040502050405020303" pitchFamily="18" charset="0"/>
            </a:endParaRPr>
          </a:p>
        </p:txBody>
      </p:sp>
    </p:spTree>
    <p:extLst>
      <p:ext uri="{BB962C8B-B14F-4D97-AF65-F5344CB8AC3E}">
        <p14:creationId xmlns:p14="http://schemas.microsoft.com/office/powerpoint/2010/main" val="1329465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FBB01B2-24DC-8AB8-95AD-3EC22B4F637E}"/>
              </a:ext>
            </a:extLst>
          </p:cNvPr>
          <p:cNvPicPr>
            <a:picLocks noChangeAspect="1"/>
          </p:cNvPicPr>
          <p:nvPr/>
        </p:nvPicPr>
        <p:blipFill rotWithShape="1">
          <a:blip r:embed="rId2"/>
          <a:srcRect t="12956" b="17501"/>
          <a:stretch/>
        </p:blipFill>
        <p:spPr>
          <a:xfrm>
            <a:off x="-179416" y="3845595"/>
            <a:ext cx="2478110" cy="834386"/>
          </a:xfrm>
          <a:prstGeom prst="rect">
            <a:avLst/>
          </a:prstGeom>
        </p:spPr>
      </p:pic>
      <p:pic>
        <p:nvPicPr>
          <p:cNvPr id="5" name="Imagen 4">
            <a:extLst>
              <a:ext uri="{FF2B5EF4-FFF2-40B4-BE49-F238E27FC236}">
                <a16:creationId xmlns:a16="http://schemas.microsoft.com/office/drawing/2014/main" id="{0C4BA7F3-2764-A96E-2D6B-E90C41A25872}"/>
              </a:ext>
            </a:extLst>
          </p:cNvPr>
          <p:cNvPicPr>
            <a:picLocks noChangeAspect="1"/>
          </p:cNvPicPr>
          <p:nvPr/>
        </p:nvPicPr>
        <p:blipFill rotWithShape="1">
          <a:blip r:embed="rId3"/>
          <a:srcRect t="7359" b="17294"/>
          <a:stretch/>
        </p:blipFill>
        <p:spPr>
          <a:xfrm>
            <a:off x="267518" y="253898"/>
            <a:ext cx="1584242" cy="834386"/>
          </a:xfrm>
          <a:prstGeom prst="rect">
            <a:avLst/>
          </a:prstGeom>
        </p:spPr>
      </p:pic>
      <p:pic>
        <p:nvPicPr>
          <p:cNvPr id="6" name="Imagen 5">
            <a:extLst>
              <a:ext uri="{FF2B5EF4-FFF2-40B4-BE49-F238E27FC236}">
                <a16:creationId xmlns:a16="http://schemas.microsoft.com/office/drawing/2014/main" id="{EFE1C490-F795-25A6-FDBC-A9BD77A81A9F}"/>
              </a:ext>
            </a:extLst>
          </p:cNvPr>
          <p:cNvPicPr>
            <a:picLocks noChangeAspect="1"/>
          </p:cNvPicPr>
          <p:nvPr/>
        </p:nvPicPr>
        <p:blipFill>
          <a:blip r:embed="rId4"/>
          <a:stretch>
            <a:fillRect/>
          </a:stretch>
        </p:blipFill>
        <p:spPr>
          <a:xfrm>
            <a:off x="441742" y="2215572"/>
            <a:ext cx="1235795" cy="677566"/>
          </a:xfrm>
          <a:prstGeom prst="rect">
            <a:avLst/>
          </a:prstGeom>
        </p:spPr>
      </p:pic>
      <p:pic>
        <p:nvPicPr>
          <p:cNvPr id="2" name="Imagen 1">
            <a:extLst>
              <a:ext uri="{FF2B5EF4-FFF2-40B4-BE49-F238E27FC236}">
                <a16:creationId xmlns:a16="http://schemas.microsoft.com/office/drawing/2014/main" id="{EDFB322B-23CF-C2CB-EBEA-614E31690282}"/>
              </a:ext>
            </a:extLst>
          </p:cNvPr>
          <p:cNvPicPr>
            <a:picLocks noChangeAspect="1"/>
          </p:cNvPicPr>
          <p:nvPr/>
        </p:nvPicPr>
        <p:blipFill>
          <a:blip r:embed="rId5"/>
          <a:stretch>
            <a:fillRect/>
          </a:stretch>
        </p:blipFill>
        <p:spPr>
          <a:xfrm>
            <a:off x="119728" y="5449747"/>
            <a:ext cx="1879822" cy="1293554"/>
          </a:xfrm>
          <a:prstGeom prst="rect">
            <a:avLst/>
          </a:prstGeom>
        </p:spPr>
      </p:pic>
      <p:sp>
        <p:nvSpPr>
          <p:cNvPr id="11" name="Brandname…">
            <a:extLst>
              <a:ext uri="{FF2B5EF4-FFF2-40B4-BE49-F238E27FC236}">
                <a16:creationId xmlns:a16="http://schemas.microsoft.com/office/drawing/2014/main" id="{55322D6E-0527-427A-E567-10C428C191A3}"/>
              </a:ext>
            </a:extLst>
          </p:cNvPr>
          <p:cNvSpPr txBox="1"/>
          <p:nvPr/>
        </p:nvSpPr>
        <p:spPr>
          <a:xfrm>
            <a:off x="2139397" y="22068"/>
            <a:ext cx="2218363" cy="649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lnSpc>
                <a:spcPct val="80000"/>
              </a:lnSpc>
              <a:defRPr sz="11200" spc="-224">
                <a:solidFill>
                  <a:schemeClr val="accent2">
                    <a:hueOff val="-11135122"/>
                    <a:satOff val="1570"/>
                    <a:lumOff val="16427"/>
                  </a:schemeClr>
                </a:solidFill>
                <a:latin typeface="+mn-lt"/>
                <a:ea typeface="+mn-ea"/>
                <a:cs typeface="+mn-cs"/>
                <a:sym typeface="Montserrat Bold"/>
              </a:defRPr>
            </a:pPr>
            <a:r>
              <a:rPr lang="es-ES" sz="4000" dirty="0">
                <a:solidFill>
                  <a:srgbClr val="FF0077"/>
                </a:solidFill>
              </a:rPr>
              <a:t>Actividades</a:t>
            </a:r>
            <a:endParaRPr sz="4000" dirty="0">
              <a:solidFill>
                <a:srgbClr val="FF0077"/>
              </a:solidFill>
            </a:endParaRPr>
          </a:p>
        </p:txBody>
      </p:sp>
      <p:sp>
        <p:nvSpPr>
          <p:cNvPr id="7" name="CuadroTexto 6">
            <a:extLst>
              <a:ext uri="{FF2B5EF4-FFF2-40B4-BE49-F238E27FC236}">
                <a16:creationId xmlns:a16="http://schemas.microsoft.com/office/drawing/2014/main" id="{01E99A2D-A7DC-CCB0-1E1A-977E5BCA33DF}"/>
              </a:ext>
            </a:extLst>
          </p:cNvPr>
          <p:cNvSpPr txBox="1"/>
          <p:nvPr/>
        </p:nvSpPr>
        <p:spPr>
          <a:xfrm>
            <a:off x="1999550" y="666964"/>
            <a:ext cx="10072722" cy="5476307"/>
          </a:xfrm>
          <a:prstGeom prst="rect">
            <a:avLst/>
          </a:prstGeom>
          <a:noFill/>
        </p:spPr>
        <p:txBody>
          <a:bodyPr wrap="square">
            <a:spAutoFit/>
          </a:bodyPr>
          <a:lstStyle/>
          <a:p>
            <a:pPr>
              <a:lnSpc>
                <a:spcPct val="107000"/>
              </a:lnSpc>
              <a:spcAft>
                <a:spcPts val="800"/>
              </a:spcAft>
            </a:pPr>
            <a:r>
              <a:rPr lang="es-ES" sz="1900" dirty="0">
                <a:effectLst/>
                <a:latin typeface="Georgia" panose="02040502050405020303" pitchFamily="18" charset="0"/>
                <a:ea typeface="Calibri" panose="020F0502020204030204" pitchFamily="34" charset="0"/>
                <a:cs typeface="Times New Roman" panose="02020603050405020304" pitchFamily="18" charset="0"/>
              </a:rPr>
              <a:t>Socialización del anteproyecto de ley con OSC</a:t>
            </a:r>
          </a:p>
          <a:p>
            <a:pPr>
              <a:lnSpc>
                <a:spcPct val="107000"/>
              </a:lnSpc>
              <a:spcAft>
                <a:spcPts val="800"/>
              </a:spcAft>
            </a:pPr>
            <a:r>
              <a:rPr lang="es-ES" sz="1900" dirty="0">
                <a:effectLst/>
                <a:latin typeface="Georgia" panose="02040502050405020303" pitchFamily="18" charset="0"/>
                <a:ea typeface="Calibri" panose="020F0502020204030204" pitchFamily="34" charset="0"/>
                <a:cs typeface="Times New Roman" panose="02020603050405020304" pitchFamily="18" charset="0"/>
              </a:rPr>
              <a:t>Actualización y reformas de la ley de Tb</a:t>
            </a:r>
          </a:p>
          <a:p>
            <a:pPr>
              <a:lnSpc>
                <a:spcPct val="107000"/>
              </a:lnSpc>
              <a:spcAft>
                <a:spcPts val="800"/>
              </a:spcAft>
            </a:pPr>
            <a:r>
              <a:rPr lang="es-ES" sz="1900" dirty="0">
                <a:effectLst/>
                <a:latin typeface="Georgia" panose="02040502050405020303" pitchFamily="18" charset="0"/>
                <a:ea typeface="Calibri" panose="020F0502020204030204" pitchFamily="34" charset="0"/>
                <a:cs typeface="Times New Roman" panose="02020603050405020304" pitchFamily="18" charset="0"/>
              </a:rPr>
              <a:t>Plan de incidencia para la aprobación de ley</a:t>
            </a:r>
          </a:p>
          <a:p>
            <a:pPr>
              <a:lnSpc>
                <a:spcPct val="107000"/>
              </a:lnSpc>
              <a:spcAft>
                <a:spcPts val="800"/>
              </a:spcAft>
            </a:pPr>
            <a:r>
              <a:rPr lang="es-ES" sz="1900" dirty="0">
                <a:effectLst/>
                <a:latin typeface="Georgia" panose="02040502050405020303" pitchFamily="18" charset="0"/>
                <a:ea typeface="Calibri" panose="020F0502020204030204" pitchFamily="34" charset="0"/>
                <a:cs typeface="Times New Roman" panose="02020603050405020304" pitchFamily="18" charset="0"/>
              </a:rPr>
              <a:t>Creación de rutas críticas de seguimiento de casos de violaciones en derechos humanos</a:t>
            </a:r>
          </a:p>
          <a:p>
            <a:pPr>
              <a:lnSpc>
                <a:spcPct val="107000"/>
              </a:lnSpc>
              <a:spcAft>
                <a:spcPts val="800"/>
              </a:spcAft>
            </a:pPr>
            <a:r>
              <a:rPr lang="es-ES" sz="1900" dirty="0">
                <a:effectLst/>
                <a:latin typeface="Georgia" panose="02040502050405020303" pitchFamily="18" charset="0"/>
                <a:ea typeface="Calibri" panose="020F0502020204030204" pitchFamily="34" charset="0"/>
                <a:cs typeface="Times New Roman" panose="02020603050405020304" pitchFamily="18" charset="0"/>
              </a:rPr>
              <a:t>Capacitación con entidades de gobierno que brindan atención legal (fortalecimiento de conocimientos de TB y DDHH, ministerio de justicia, legisladores</a:t>
            </a:r>
          </a:p>
          <a:p>
            <a:pPr>
              <a:lnSpc>
                <a:spcPct val="107000"/>
              </a:lnSpc>
              <a:spcAft>
                <a:spcPts val="800"/>
              </a:spcAft>
            </a:pPr>
            <a:r>
              <a:rPr lang="es-ES" sz="1900" dirty="0">
                <a:effectLst/>
                <a:latin typeface="Georgia" panose="02040502050405020303" pitchFamily="18" charset="0"/>
                <a:ea typeface="Calibri" panose="020F0502020204030204" pitchFamily="34" charset="0"/>
                <a:cs typeface="Times New Roman" panose="02020603050405020304" pitchFamily="18" charset="0"/>
              </a:rPr>
              <a:t>Talleres de alfabetización jurídica a personas afectadas directa e indirecta por la tuberculosis</a:t>
            </a:r>
          </a:p>
          <a:p>
            <a:pPr>
              <a:lnSpc>
                <a:spcPct val="107000"/>
              </a:lnSpc>
              <a:spcAft>
                <a:spcPts val="800"/>
              </a:spcAft>
            </a:pPr>
            <a:r>
              <a:rPr lang="es-ES" sz="1900" dirty="0">
                <a:effectLst/>
                <a:latin typeface="Georgia" panose="02040502050405020303" pitchFamily="18" charset="0"/>
                <a:ea typeface="Calibri" panose="020F0502020204030204" pitchFamily="34" charset="0"/>
                <a:cs typeface="Times New Roman" panose="02020603050405020304" pitchFamily="18" charset="0"/>
              </a:rPr>
              <a:t>Oficialización del día Nacional de la RESPUESTA DE LA TB (INCIDENCIA CON MEDIOS DE COMUNICACIO PARA COBERTURA)</a:t>
            </a:r>
          </a:p>
          <a:p>
            <a:pPr>
              <a:lnSpc>
                <a:spcPct val="107000"/>
              </a:lnSpc>
              <a:spcAft>
                <a:spcPts val="800"/>
              </a:spcAft>
            </a:pPr>
            <a:r>
              <a:rPr lang="es-ES" sz="1900" dirty="0">
                <a:effectLst/>
                <a:latin typeface="Georgia" panose="02040502050405020303" pitchFamily="18" charset="0"/>
                <a:ea typeface="Calibri" panose="020F0502020204030204" pitchFamily="34" charset="0"/>
                <a:cs typeface="Times New Roman" panose="02020603050405020304" pitchFamily="18" charset="0"/>
              </a:rPr>
              <a:t>Lucha social para el posicionamiento del tema de TB como prioritario en políticas pública.</a:t>
            </a:r>
          </a:p>
          <a:p>
            <a:pPr>
              <a:lnSpc>
                <a:spcPct val="107000"/>
              </a:lnSpc>
              <a:spcAft>
                <a:spcPts val="800"/>
              </a:spcAft>
            </a:pPr>
            <a:r>
              <a:rPr lang="es-ES" sz="1900" dirty="0">
                <a:effectLst/>
                <a:latin typeface="Georgia" panose="02040502050405020303" pitchFamily="18" charset="0"/>
                <a:ea typeface="Calibri" panose="020F0502020204030204" pitchFamily="34" charset="0"/>
                <a:cs typeface="Times New Roman" panose="02020603050405020304" pitchFamily="18" charset="0"/>
              </a:rPr>
              <a:t>Contraloría y vigilancia de la Sociedad civil para el cumplimiento de derechos a personas con TB. </a:t>
            </a:r>
          </a:p>
          <a:p>
            <a:pPr>
              <a:lnSpc>
                <a:spcPct val="107000"/>
              </a:lnSpc>
              <a:spcAft>
                <a:spcPts val="800"/>
              </a:spcAft>
            </a:pPr>
            <a:r>
              <a:rPr lang="es-ES" sz="1900" dirty="0">
                <a:effectLst/>
                <a:latin typeface="Georgia" panose="02040502050405020303" pitchFamily="18" charset="0"/>
                <a:ea typeface="Calibri" panose="020F0502020204030204" pitchFamily="34" charset="0"/>
                <a:cs typeface="Times New Roman" panose="02020603050405020304" pitchFamily="18" charset="0"/>
              </a:rPr>
              <a:t>Dialogo de país sobre propuesta de LEY de TB en proceso con participación multisectorial.</a:t>
            </a:r>
          </a:p>
          <a:p>
            <a:pPr>
              <a:lnSpc>
                <a:spcPct val="107000"/>
              </a:lnSpc>
              <a:spcAft>
                <a:spcPts val="800"/>
              </a:spcAft>
            </a:pPr>
            <a:r>
              <a:rPr lang="es-ES" sz="1900" dirty="0">
                <a:effectLst/>
                <a:latin typeface="Georgia" panose="02040502050405020303" pitchFamily="18" charset="0"/>
                <a:ea typeface="Calibri" panose="020F0502020204030204" pitchFamily="34" charset="0"/>
                <a:cs typeface="Times New Roman" panose="02020603050405020304" pitchFamily="18" charset="0"/>
              </a:rPr>
              <a:t>Conformar una comisión para abordar la propuesta de Ley.</a:t>
            </a:r>
            <a:endParaRPr lang="es-SV" sz="1900" dirty="0">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5530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FBB01B2-24DC-8AB8-95AD-3EC22B4F637E}"/>
              </a:ext>
            </a:extLst>
          </p:cNvPr>
          <p:cNvPicPr>
            <a:picLocks noChangeAspect="1"/>
          </p:cNvPicPr>
          <p:nvPr/>
        </p:nvPicPr>
        <p:blipFill rotWithShape="1">
          <a:blip r:embed="rId2"/>
          <a:srcRect t="12956" b="17501"/>
          <a:stretch/>
        </p:blipFill>
        <p:spPr>
          <a:xfrm>
            <a:off x="-179416" y="3845595"/>
            <a:ext cx="2478110" cy="834386"/>
          </a:xfrm>
          <a:prstGeom prst="rect">
            <a:avLst/>
          </a:prstGeom>
        </p:spPr>
      </p:pic>
      <p:pic>
        <p:nvPicPr>
          <p:cNvPr id="5" name="Imagen 4">
            <a:extLst>
              <a:ext uri="{FF2B5EF4-FFF2-40B4-BE49-F238E27FC236}">
                <a16:creationId xmlns:a16="http://schemas.microsoft.com/office/drawing/2014/main" id="{0C4BA7F3-2764-A96E-2D6B-E90C41A25872}"/>
              </a:ext>
            </a:extLst>
          </p:cNvPr>
          <p:cNvPicPr>
            <a:picLocks noChangeAspect="1"/>
          </p:cNvPicPr>
          <p:nvPr/>
        </p:nvPicPr>
        <p:blipFill rotWithShape="1">
          <a:blip r:embed="rId3"/>
          <a:srcRect t="7359" b="17294"/>
          <a:stretch/>
        </p:blipFill>
        <p:spPr>
          <a:xfrm>
            <a:off x="267518" y="253898"/>
            <a:ext cx="1584242" cy="834386"/>
          </a:xfrm>
          <a:prstGeom prst="rect">
            <a:avLst/>
          </a:prstGeom>
        </p:spPr>
      </p:pic>
      <p:pic>
        <p:nvPicPr>
          <p:cNvPr id="6" name="Imagen 5">
            <a:extLst>
              <a:ext uri="{FF2B5EF4-FFF2-40B4-BE49-F238E27FC236}">
                <a16:creationId xmlns:a16="http://schemas.microsoft.com/office/drawing/2014/main" id="{EFE1C490-F795-25A6-FDBC-A9BD77A81A9F}"/>
              </a:ext>
            </a:extLst>
          </p:cNvPr>
          <p:cNvPicPr>
            <a:picLocks noChangeAspect="1"/>
          </p:cNvPicPr>
          <p:nvPr/>
        </p:nvPicPr>
        <p:blipFill>
          <a:blip r:embed="rId4"/>
          <a:stretch>
            <a:fillRect/>
          </a:stretch>
        </p:blipFill>
        <p:spPr>
          <a:xfrm>
            <a:off x="441742" y="2215572"/>
            <a:ext cx="1235795" cy="677566"/>
          </a:xfrm>
          <a:prstGeom prst="rect">
            <a:avLst/>
          </a:prstGeom>
        </p:spPr>
      </p:pic>
      <p:pic>
        <p:nvPicPr>
          <p:cNvPr id="2" name="Imagen 1">
            <a:extLst>
              <a:ext uri="{FF2B5EF4-FFF2-40B4-BE49-F238E27FC236}">
                <a16:creationId xmlns:a16="http://schemas.microsoft.com/office/drawing/2014/main" id="{EDFB322B-23CF-C2CB-EBEA-614E31690282}"/>
              </a:ext>
            </a:extLst>
          </p:cNvPr>
          <p:cNvPicPr>
            <a:picLocks noChangeAspect="1"/>
          </p:cNvPicPr>
          <p:nvPr/>
        </p:nvPicPr>
        <p:blipFill>
          <a:blip r:embed="rId5"/>
          <a:stretch>
            <a:fillRect/>
          </a:stretch>
        </p:blipFill>
        <p:spPr>
          <a:xfrm>
            <a:off x="119728" y="5449747"/>
            <a:ext cx="1879822" cy="1293554"/>
          </a:xfrm>
          <a:prstGeom prst="rect">
            <a:avLst/>
          </a:prstGeom>
        </p:spPr>
      </p:pic>
      <p:sp>
        <p:nvSpPr>
          <p:cNvPr id="11" name="Brandname…">
            <a:extLst>
              <a:ext uri="{FF2B5EF4-FFF2-40B4-BE49-F238E27FC236}">
                <a16:creationId xmlns:a16="http://schemas.microsoft.com/office/drawing/2014/main" id="{55322D6E-0527-427A-E567-10C428C191A3}"/>
              </a:ext>
            </a:extLst>
          </p:cNvPr>
          <p:cNvSpPr txBox="1"/>
          <p:nvPr/>
        </p:nvSpPr>
        <p:spPr>
          <a:xfrm>
            <a:off x="2139397" y="22068"/>
            <a:ext cx="3153491" cy="649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nSpc>
                <a:spcPct val="80000"/>
              </a:lnSpc>
              <a:defRPr sz="11200" spc="-224">
                <a:solidFill>
                  <a:schemeClr val="accent2">
                    <a:hueOff val="-11135122"/>
                    <a:satOff val="1570"/>
                    <a:lumOff val="16427"/>
                  </a:schemeClr>
                </a:solidFill>
                <a:latin typeface="+mn-lt"/>
                <a:ea typeface="+mn-ea"/>
                <a:cs typeface="+mn-cs"/>
                <a:sym typeface="Montserrat Bold"/>
              </a:defRPr>
            </a:pPr>
            <a:r>
              <a:rPr lang="es-ES" sz="4000" dirty="0">
                <a:solidFill>
                  <a:srgbClr val="FF0077"/>
                </a:solidFill>
              </a:rPr>
              <a:t>CONCLUSIONES </a:t>
            </a:r>
            <a:endParaRPr sz="4000" dirty="0">
              <a:solidFill>
                <a:srgbClr val="FF0077"/>
              </a:solidFill>
            </a:endParaRPr>
          </a:p>
        </p:txBody>
      </p:sp>
      <p:sp>
        <p:nvSpPr>
          <p:cNvPr id="7" name="CuadroTexto 6">
            <a:extLst>
              <a:ext uri="{FF2B5EF4-FFF2-40B4-BE49-F238E27FC236}">
                <a16:creationId xmlns:a16="http://schemas.microsoft.com/office/drawing/2014/main" id="{01E99A2D-A7DC-CCB0-1E1A-977E5BCA33DF}"/>
              </a:ext>
            </a:extLst>
          </p:cNvPr>
          <p:cNvSpPr txBox="1"/>
          <p:nvPr/>
        </p:nvSpPr>
        <p:spPr>
          <a:xfrm>
            <a:off x="2139396" y="666964"/>
            <a:ext cx="9932875" cy="5533566"/>
          </a:xfrm>
          <a:prstGeom prst="rect">
            <a:avLst/>
          </a:prstGeom>
          <a:noFill/>
        </p:spPr>
        <p:txBody>
          <a:bodyPr wrap="square">
            <a:spAutoFit/>
          </a:bodyPr>
          <a:lstStyle/>
          <a:p>
            <a:pPr>
              <a:lnSpc>
                <a:spcPct val="110000"/>
              </a:lnSpc>
              <a:spcAft>
                <a:spcPts val="800"/>
              </a:spcAft>
            </a:pPr>
            <a:r>
              <a:rPr lang="es-ES" sz="2000" dirty="0">
                <a:effectLst/>
                <a:latin typeface="Calibri" panose="020F0502020204030204" pitchFamily="34" charset="0"/>
                <a:ea typeface="Calibri" panose="020F0502020204030204" pitchFamily="34" charset="0"/>
                <a:cs typeface="Calibri" panose="020F0502020204030204" pitchFamily="34" charset="0"/>
              </a:rPr>
              <a:t>Las intervenciones comunitarias desempeñan un papel fundamental en la mejora de la calidad de los servicios de tuberculosis y VIH. Esto incluye acciones como el suministro de productos y equipos básicos, el apoyo a enfoques comunitarios, el financiamiento de servicios de divulgación, el seguimiento y acompañamiento comunitario a personas con tuberculosis, y el fortalecimiento de servicios legales especializados.</a:t>
            </a:r>
            <a:endParaRPr lang="es-SV" sz="2000" dirty="0">
              <a:effectLst/>
              <a:latin typeface="Calibri" panose="020F0502020204030204" pitchFamily="34" charset="0"/>
              <a:ea typeface="Calibri" panose="020F0502020204030204" pitchFamily="34" charset="0"/>
              <a:cs typeface="Arial" panose="020B0604020202020204" pitchFamily="34" charset="0"/>
            </a:endParaRPr>
          </a:p>
          <a:p>
            <a:pPr>
              <a:lnSpc>
                <a:spcPct val="110000"/>
              </a:lnSpc>
              <a:spcAft>
                <a:spcPts val="800"/>
              </a:spcAft>
            </a:pPr>
            <a:r>
              <a:rPr lang="es-ES" sz="2000" dirty="0">
                <a:effectLst/>
                <a:latin typeface="Calibri" panose="020F0502020204030204" pitchFamily="34" charset="0"/>
                <a:ea typeface="Calibri" panose="020F0502020204030204" pitchFamily="34" charset="0"/>
                <a:cs typeface="Calibri" panose="020F0502020204030204" pitchFamily="34" charset="0"/>
              </a:rPr>
              <a:t>Existe la necesidad de fortalecer la capacitación del personal de salud en las cinco regiones del MINSAL sobre estigma y discriminación en el proceso de atención de personas con tuberculosis, especialmente en poblaciones vulnerables.</a:t>
            </a:r>
            <a:endParaRPr lang="es-SV" sz="2000" dirty="0">
              <a:effectLst/>
              <a:latin typeface="Calibri" panose="020F0502020204030204" pitchFamily="34" charset="0"/>
              <a:ea typeface="Calibri" panose="020F0502020204030204" pitchFamily="34" charset="0"/>
              <a:cs typeface="Arial" panose="020B0604020202020204" pitchFamily="34" charset="0"/>
            </a:endParaRPr>
          </a:p>
          <a:p>
            <a:pPr>
              <a:lnSpc>
                <a:spcPct val="110000"/>
              </a:lnSpc>
              <a:spcAft>
                <a:spcPts val="800"/>
              </a:spcAft>
            </a:pPr>
            <a:r>
              <a:rPr lang="es-ES" sz="2000" dirty="0">
                <a:effectLst/>
                <a:latin typeface="Calibri" panose="020F0502020204030204" pitchFamily="34" charset="0"/>
                <a:ea typeface="Calibri" panose="020F0502020204030204" pitchFamily="34" charset="0"/>
                <a:cs typeface="Calibri" panose="020F0502020204030204" pitchFamily="34" charset="0"/>
              </a:rPr>
              <a:t>Es importante fomentar la participación de otras instituciones en el acompañamiento del proceso de atención de las personas afectadas por tuberculosis, lo que contribuirá a mejorar el acceso a los servicios de salud y reducir las brechas en la atención.</a:t>
            </a:r>
            <a:endParaRPr lang="es-SV" sz="2000" dirty="0">
              <a:effectLst/>
              <a:latin typeface="Calibri" panose="020F0502020204030204" pitchFamily="34" charset="0"/>
              <a:ea typeface="Calibri" panose="020F0502020204030204" pitchFamily="34" charset="0"/>
              <a:cs typeface="Arial" panose="020B0604020202020204" pitchFamily="34" charset="0"/>
            </a:endParaRPr>
          </a:p>
          <a:p>
            <a:pPr>
              <a:lnSpc>
                <a:spcPct val="110000"/>
              </a:lnSpc>
              <a:spcAft>
                <a:spcPts val="800"/>
              </a:spcAft>
            </a:pPr>
            <a:r>
              <a:rPr lang="es-ES" sz="2000" dirty="0">
                <a:effectLst/>
                <a:latin typeface="Calibri" panose="020F0502020204030204" pitchFamily="34" charset="0"/>
                <a:ea typeface="Calibri" panose="020F0502020204030204" pitchFamily="34" charset="0"/>
                <a:cs typeface="Calibri" panose="020F0502020204030204" pitchFamily="34" charset="0"/>
              </a:rPr>
              <a:t>Se requiere integrar la temática de estigma y discriminación en la formación de las carreras de salud, como Enfermería, Laboratorio y Doctorado en Medicina, con un enfoque en la sensibilización.</a:t>
            </a:r>
            <a:endParaRPr lang="es-SV" sz="2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s-SV" sz="1900" dirty="0">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3660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FBB01B2-24DC-8AB8-95AD-3EC22B4F637E}"/>
              </a:ext>
            </a:extLst>
          </p:cNvPr>
          <p:cNvPicPr>
            <a:picLocks noChangeAspect="1"/>
          </p:cNvPicPr>
          <p:nvPr/>
        </p:nvPicPr>
        <p:blipFill rotWithShape="1">
          <a:blip r:embed="rId2"/>
          <a:srcRect t="12956" b="17501"/>
          <a:stretch/>
        </p:blipFill>
        <p:spPr>
          <a:xfrm>
            <a:off x="-179416" y="3845595"/>
            <a:ext cx="2478110" cy="834386"/>
          </a:xfrm>
          <a:prstGeom prst="rect">
            <a:avLst/>
          </a:prstGeom>
        </p:spPr>
      </p:pic>
      <p:pic>
        <p:nvPicPr>
          <p:cNvPr id="5" name="Imagen 4">
            <a:extLst>
              <a:ext uri="{FF2B5EF4-FFF2-40B4-BE49-F238E27FC236}">
                <a16:creationId xmlns:a16="http://schemas.microsoft.com/office/drawing/2014/main" id="{0C4BA7F3-2764-A96E-2D6B-E90C41A25872}"/>
              </a:ext>
            </a:extLst>
          </p:cNvPr>
          <p:cNvPicPr>
            <a:picLocks noChangeAspect="1"/>
          </p:cNvPicPr>
          <p:nvPr/>
        </p:nvPicPr>
        <p:blipFill rotWithShape="1">
          <a:blip r:embed="rId3"/>
          <a:srcRect t="7359" b="17294"/>
          <a:stretch/>
        </p:blipFill>
        <p:spPr>
          <a:xfrm>
            <a:off x="267518" y="253898"/>
            <a:ext cx="1584242" cy="834386"/>
          </a:xfrm>
          <a:prstGeom prst="rect">
            <a:avLst/>
          </a:prstGeom>
        </p:spPr>
      </p:pic>
      <p:pic>
        <p:nvPicPr>
          <p:cNvPr id="6" name="Imagen 5">
            <a:extLst>
              <a:ext uri="{FF2B5EF4-FFF2-40B4-BE49-F238E27FC236}">
                <a16:creationId xmlns:a16="http://schemas.microsoft.com/office/drawing/2014/main" id="{EFE1C490-F795-25A6-FDBC-A9BD77A81A9F}"/>
              </a:ext>
            </a:extLst>
          </p:cNvPr>
          <p:cNvPicPr>
            <a:picLocks noChangeAspect="1"/>
          </p:cNvPicPr>
          <p:nvPr/>
        </p:nvPicPr>
        <p:blipFill>
          <a:blip r:embed="rId4"/>
          <a:stretch>
            <a:fillRect/>
          </a:stretch>
        </p:blipFill>
        <p:spPr>
          <a:xfrm>
            <a:off x="441742" y="2215572"/>
            <a:ext cx="1235795" cy="677566"/>
          </a:xfrm>
          <a:prstGeom prst="rect">
            <a:avLst/>
          </a:prstGeom>
        </p:spPr>
      </p:pic>
      <p:pic>
        <p:nvPicPr>
          <p:cNvPr id="2" name="Imagen 1">
            <a:extLst>
              <a:ext uri="{FF2B5EF4-FFF2-40B4-BE49-F238E27FC236}">
                <a16:creationId xmlns:a16="http://schemas.microsoft.com/office/drawing/2014/main" id="{EDFB322B-23CF-C2CB-EBEA-614E31690282}"/>
              </a:ext>
            </a:extLst>
          </p:cNvPr>
          <p:cNvPicPr>
            <a:picLocks noChangeAspect="1"/>
          </p:cNvPicPr>
          <p:nvPr/>
        </p:nvPicPr>
        <p:blipFill>
          <a:blip r:embed="rId5"/>
          <a:stretch>
            <a:fillRect/>
          </a:stretch>
        </p:blipFill>
        <p:spPr>
          <a:xfrm>
            <a:off x="119728" y="5449747"/>
            <a:ext cx="1879822" cy="1293554"/>
          </a:xfrm>
          <a:prstGeom prst="rect">
            <a:avLst/>
          </a:prstGeom>
        </p:spPr>
      </p:pic>
      <p:sp>
        <p:nvSpPr>
          <p:cNvPr id="11" name="Brandname…">
            <a:extLst>
              <a:ext uri="{FF2B5EF4-FFF2-40B4-BE49-F238E27FC236}">
                <a16:creationId xmlns:a16="http://schemas.microsoft.com/office/drawing/2014/main" id="{55322D6E-0527-427A-E567-10C428C191A3}"/>
              </a:ext>
            </a:extLst>
          </p:cNvPr>
          <p:cNvSpPr txBox="1"/>
          <p:nvPr/>
        </p:nvSpPr>
        <p:spPr>
          <a:xfrm>
            <a:off x="2139397" y="22068"/>
            <a:ext cx="4110996" cy="649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lnSpc>
                <a:spcPct val="80000"/>
              </a:lnSpc>
              <a:defRPr sz="11200" spc="-224">
                <a:solidFill>
                  <a:schemeClr val="accent2">
                    <a:hueOff val="-11135122"/>
                    <a:satOff val="1570"/>
                    <a:lumOff val="16427"/>
                  </a:schemeClr>
                </a:solidFill>
                <a:latin typeface="+mn-lt"/>
                <a:ea typeface="+mn-ea"/>
                <a:cs typeface="+mn-cs"/>
                <a:sym typeface="Montserrat Bold"/>
              </a:defRPr>
            </a:pPr>
            <a:r>
              <a:rPr lang="es-ES" sz="4000" dirty="0">
                <a:solidFill>
                  <a:srgbClr val="FF0077"/>
                </a:solidFill>
              </a:rPr>
              <a:t>RECOMENDACIONES </a:t>
            </a:r>
            <a:endParaRPr sz="4000" dirty="0">
              <a:solidFill>
                <a:srgbClr val="FF0077"/>
              </a:solidFill>
            </a:endParaRPr>
          </a:p>
        </p:txBody>
      </p:sp>
      <p:sp>
        <p:nvSpPr>
          <p:cNvPr id="7" name="CuadroTexto 6">
            <a:extLst>
              <a:ext uri="{FF2B5EF4-FFF2-40B4-BE49-F238E27FC236}">
                <a16:creationId xmlns:a16="http://schemas.microsoft.com/office/drawing/2014/main" id="{01E99A2D-A7DC-CCB0-1E1A-977E5BCA33DF}"/>
              </a:ext>
            </a:extLst>
          </p:cNvPr>
          <p:cNvSpPr txBox="1"/>
          <p:nvPr/>
        </p:nvSpPr>
        <p:spPr>
          <a:xfrm>
            <a:off x="2139396" y="666964"/>
            <a:ext cx="9932875" cy="3768724"/>
          </a:xfrm>
          <a:prstGeom prst="rect">
            <a:avLst/>
          </a:prstGeom>
          <a:noFill/>
        </p:spPr>
        <p:txBody>
          <a:bodyPr wrap="square">
            <a:spAutoFit/>
          </a:bodyPr>
          <a:lstStyle/>
          <a:p>
            <a:pPr>
              <a:lnSpc>
                <a:spcPct val="110000"/>
              </a:lnSpc>
              <a:spcAft>
                <a:spcPts val="800"/>
              </a:spcAft>
            </a:pPr>
            <a:r>
              <a:rPr lang="es-ES" sz="2000" dirty="0">
                <a:effectLst/>
                <a:latin typeface="Calibri" panose="020F0502020204030204" pitchFamily="34" charset="0"/>
                <a:ea typeface="Calibri" panose="020F0502020204030204" pitchFamily="34" charset="0"/>
                <a:cs typeface="Calibri" panose="020F0502020204030204" pitchFamily="34" charset="0"/>
              </a:rPr>
              <a:t>Integrar y posicionar con mayor énfasis la temática de estigma y discriminación relacionada con la tuberculosis en los planes de educación continua y charlas de las Unidades de Salud.</a:t>
            </a:r>
            <a:endParaRPr lang="es-SV" sz="2000" dirty="0">
              <a:effectLst/>
              <a:latin typeface="Calibri" panose="020F0502020204030204" pitchFamily="34" charset="0"/>
              <a:ea typeface="Calibri" panose="020F0502020204030204" pitchFamily="34" charset="0"/>
              <a:cs typeface="Arial" panose="020B0604020202020204" pitchFamily="34" charset="0"/>
            </a:endParaRPr>
          </a:p>
          <a:p>
            <a:pPr>
              <a:lnSpc>
                <a:spcPct val="110000"/>
              </a:lnSpc>
              <a:spcAft>
                <a:spcPts val="800"/>
              </a:spcAft>
            </a:pPr>
            <a:r>
              <a:rPr lang="es-ES" sz="2000" dirty="0">
                <a:effectLst/>
                <a:latin typeface="Calibri" panose="020F0502020204030204" pitchFamily="34" charset="0"/>
                <a:ea typeface="Calibri" panose="020F0502020204030204" pitchFamily="34" charset="0"/>
                <a:cs typeface="Calibri" panose="020F0502020204030204" pitchFamily="34" charset="0"/>
              </a:rPr>
              <a:t>Realizar campañas de sensibilización sobre estigma y discriminación a través de las redes sociales, involucrando a clínicas comunales, alcaldías, organizaciones basadas en la fe, centros educativos y empresas.</a:t>
            </a:r>
            <a:endParaRPr lang="es-SV" sz="2000" dirty="0">
              <a:effectLst/>
              <a:latin typeface="Calibri" panose="020F0502020204030204" pitchFamily="34" charset="0"/>
              <a:ea typeface="Calibri" panose="020F0502020204030204" pitchFamily="34" charset="0"/>
              <a:cs typeface="Arial" panose="020B0604020202020204" pitchFamily="34" charset="0"/>
            </a:endParaRPr>
          </a:p>
          <a:p>
            <a:pPr>
              <a:lnSpc>
                <a:spcPct val="110000"/>
              </a:lnSpc>
              <a:spcAft>
                <a:spcPts val="800"/>
              </a:spcAft>
            </a:pPr>
            <a:r>
              <a:rPr lang="es-ES" sz="2000" dirty="0">
                <a:effectLst/>
                <a:latin typeface="Calibri" panose="020F0502020204030204" pitchFamily="34" charset="0"/>
                <a:ea typeface="Calibri" panose="020F0502020204030204" pitchFamily="34" charset="0"/>
                <a:cs typeface="Calibri" panose="020F0502020204030204" pitchFamily="34" charset="0"/>
              </a:rPr>
              <a:t>Diseñar y distribuir material educativo específico dirigido a disminuir el estigma relacionado con la tuberculosis por parte de los familiares de las personas afectadas y la comunidad en general.</a:t>
            </a:r>
            <a:endParaRPr lang="es-SV" sz="2000" dirty="0">
              <a:effectLst/>
              <a:latin typeface="Calibri" panose="020F0502020204030204" pitchFamily="34" charset="0"/>
              <a:ea typeface="Calibri" panose="020F0502020204030204" pitchFamily="34" charset="0"/>
              <a:cs typeface="Arial" panose="020B0604020202020204" pitchFamily="34" charset="0"/>
            </a:endParaRPr>
          </a:p>
          <a:p>
            <a:pPr>
              <a:lnSpc>
                <a:spcPct val="110000"/>
              </a:lnSpc>
              <a:spcAft>
                <a:spcPts val="800"/>
              </a:spcAft>
            </a:pPr>
            <a:r>
              <a:rPr lang="es-ES" sz="2000" dirty="0">
                <a:effectLst/>
                <a:latin typeface="Calibri" panose="020F0502020204030204" pitchFamily="34" charset="0"/>
                <a:ea typeface="Calibri" panose="020F0502020204030204" pitchFamily="34" charset="0"/>
                <a:cs typeface="Calibri" panose="020F0502020204030204" pitchFamily="34" charset="0"/>
              </a:rPr>
              <a:t>Fortalecer las intervenciones educativas y el abordaje integral para mejorar la adherencia al tratamiento de las personas afectadas por tuberculosis y VIH.</a:t>
            </a:r>
            <a:endParaRPr lang="es-SV"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15319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23F36D1-6969-034B-A20C-129D72905C7E}"/>
              </a:ext>
            </a:extLst>
          </p:cNvPr>
          <p:cNvSpPr/>
          <p:nvPr/>
        </p:nvSpPr>
        <p:spPr>
          <a:xfrm>
            <a:off x="2681207" y="0"/>
            <a:ext cx="9510793" cy="6858000"/>
          </a:xfrm>
          <a:prstGeom prst="rect">
            <a:avLst/>
          </a:prstGeom>
          <a:solidFill>
            <a:srgbClr val="1A2E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Brandname…">
            <a:extLst>
              <a:ext uri="{FF2B5EF4-FFF2-40B4-BE49-F238E27FC236}">
                <a16:creationId xmlns:a16="http://schemas.microsoft.com/office/drawing/2014/main" id="{C39E4915-8BBE-FA47-AFDA-98A6D51AD79D}"/>
              </a:ext>
            </a:extLst>
          </p:cNvPr>
          <p:cNvSpPr txBox="1"/>
          <p:nvPr/>
        </p:nvSpPr>
        <p:spPr>
          <a:xfrm>
            <a:off x="3720809" y="2266755"/>
            <a:ext cx="2578525" cy="16400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lnSpc>
                <a:spcPct val="80000"/>
              </a:lnSpc>
              <a:defRPr sz="11200" spc="-224">
                <a:solidFill>
                  <a:schemeClr val="accent2">
                    <a:hueOff val="-11135122"/>
                    <a:satOff val="1570"/>
                    <a:lumOff val="16427"/>
                  </a:schemeClr>
                </a:solidFill>
                <a:latin typeface="+mn-lt"/>
                <a:ea typeface="+mn-ea"/>
                <a:cs typeface="+mn-cs"/>
                <a:sym typeface="Montserrat Bold"/>
              </a:defRPr>
            </a:pPr>
            <a:r>
              <a:rPr lang="es-ES" sz="6000" dirty="0">
                <a:solidFill>
                  <a:srgbClr val="FF0077"/>
                </a:solidFill>
              </a:rPr>
              <a:t>Muchas </a:t>
            </a:r>
          </a:p>
          <a:p>
            <a:pPr>
              <a:lnSpc>
                <a:spcPct val="80000"/>
              </a:lnSpc>
              <a:defRPr sz="11200" spc="-224">
                <a:solidFill>
                  <a:schemeClr val="accent2">
                    <a:hueOff val="-11135122"/>
                    <a:satOff val="1570"/>
                    <a:lumOff val="16427"/>
                  </a:schemeClr>
                </a:solidFill>
                <a:latin typeface="+mn-lt"/>
                <a:ea typeface="+mn-ea"/>
                <a:cs typeface="+mn-cs"/>
                <a:sym typeface="Montserrat Bold"/>
              </a:defRPr>
            </a:pPr>
            <a:r>
              <a:rPr lang="es-ES" sz="6000" dirty="0">
                <a:solidFill>
                  <a:srgbClr val="FF0077"/>
                </a:solidFill>
              </a:rPr>
              <a:t>gracias</a:t>
            </a:r>
          </a:p>
        </p:txBody>
      </p:sp>
      <p:cxnSp>
        <p:nvCxnSpPr>
          <p:cNvPr id="6" name="Conector recto 5">
            <a:extLst>
              <a:ext uri="{FF2B5EF4-FFF2-40B4-BE49-F238E27FC236}">
                <a16:creationId xmlns:a16="http://schemas.microsoft.com/office/drawing/2014/main" id="{56406990-D1C8-5343-B06E-F43C85C756C3}"/>
              </a:ext>
            </a:extLst>
          </p:cNvPr>
          <p:cNvCxnSpPr>
            <a:cxnSpLocks/>
          </p:cNvCxnSpPr>
          <p:nvPr/>
        </p:nvCxnSpPr>
        <p:spPr>
          <a:xfrm>
            <a:off x="3720809" y="4159932"/>
            <a:ext cx="37994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ángulo 7">
            <a:extLst>
              <a:ext uri="{FF2B5EF4-FFF2-40B4-BE49-F238E27FC236}">
                <a16:creationId xmlns:a16="http://schemas.microsoft.com/office/drawing/2014/main" id="{31998926-21E6-054B-86CE-8B7A7B7101F9}"/>
              </a:ext>
            </a:extLst>
          </p:cNvPr>
          <p:cNvSpPr/>
          <p:nvPr/>
        </p:nvSpPr>
        <p:spPr>
          <a:xfrm>
            <a:off x="2096060" y="0"/>
            <a:ext cx="588936" cy="6858000"/>
          </a:xfrm>
          <a:prstGeom prst="rect">
            <a:avLst/>
          </a:prstGeom>
          <a:solidFill>
            <a:srgbClr val="05A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5" name="Imagen 4">
            <a:extLst>
              <a:ext uri="{FF2B5EF4-FFF2-40B4-BE49-F238E27FC236}">
                <a16:creationId xmlns:a16="http://schemas.microsoft.com/office/drawing/2014/main" id="{795F5A5C-D9AD-139E-7BE4-302754125E6E}"/>
              </a:ext>
            </a:extLst>
          </p:cNvPr>
          <p:cNvPicPr>
            <a:picLocks noChangeAspect="1"/>
          </p:cNvPicPr>
          <p:nvPr/>
        </p:nvPicPr>
        <p:blipFill rotWithShape="1">
          <a:blip r:embed="rId2"/>
          <a:srcRect t="12956" b="17501"/>
          <a:stretch/>
        </p:blipFill>
        <p:spPr>
          <a:xfrm>
            <a:off x="-179416" y="4935330"/>
            <a:ext cx="2478110" cy="834386"/>
          </a:xfrm>
          <a:prstGeom prst="rect">
            <a:avLst/>
          </a:prstGeom>
        </p:spPr>
      </p:pic>
      <p:pic>
        <p:nvPicPr>
          <p:cNvPr id="9" name="Imagen 8">
            <a:extLst>
              <a:ext uri="{FF2B5EF4-FFF2-40B4-BE49-F238E27FC236}">
                <a16:creationId xmlns:a16="http://schemas.microsoft.com/office/drawing/2014/main" id="{14D33C34-9912-CB69-356C-AA69C9FF9770}"/>
              </a:ext>
            </a:extLst>
          </p:cNvPr>
          <p:cNvPicPr>
            <a:picLocks noChangeAspect="1"/>
          </p:cNvPicPr>
          <p:nvPr/>
        </p:nvPicPr>
        <p:blipFill rotWithShape="1">
          <a:blip r:embed="rId3"/>
          <a:srcRect t="7359" b="17294"/>
          <a:stretch/>
        </p:blipFill>
        <p:spPr>
          <a:xfrm>
            <a:off x="267519" y="1088284"/>
            <a:ext cx="1584242" cy="834386"/>
          </a:xfrm>
          <a:prstGeom prst="rect">
            <a:avLst/>
          </a:prstGeom>
        </p:spPr>
      </p:pic>
      <p:pic>
        <p:nvPicPr>
          <p:cNvPr id="10" name="Imagen 9">
            <a:extLst>
              <a:ext uri="{FF2B5EF4-FFF2-40B4-BE49-F238E27FC236}">
                <a16:creationId xmlns:a16="http://schemas.microsoft.com/office/drawing/2014/main" id="{F0D605DC-AD1F-A2FA-4C2B-BAD8AC92EF6B}"/>
              </a:ext>
            </a:extLst>
          </p:cNvPr>
          <p:cNvPicPr>
            <a:picLocks noChangeAspect="1"/>
          </p:cNvPicPr>
          <p:nvPr/>
        </p:nvPicPr>
        <p:blipFill>
          <a:blip r:embed="rId4"/>
          <a:stretch>
            <a:fillRect/>
          </a:stretch>
        </p:blipFill>
        <p:spPr>
          <a:xfrm>
            <a:off x="441742" y="3090216"/>
            <a:ext cx="1235795" cy="677566"/>
          </a:xfrm>
          <a:prstGeom prst="rect">
            <a:avLst/>
          </a:prstGeom>
        </p:spPr>
      </p:pic>
    </p:spTree>
    <p:extLst>
      <p:ext uri="{BB962C8B-B14F-4D97-AF65-F5344CB8AC3E}">
        <p14:creationId xmlns:p14="http://schemas.microsoft.com/office/powerpoint/2010/main" val="2003876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23F36D1-6969-034B-A20C-129D72905C7E}"/>
              </a:ext>
            </a:extLst>
          </p:cNvPr>
          <p:cNvSpPr/>
          <p:nvPr/>
        </p:nvSpPr>
        <p:spPr>
          <a:xfrm>
            <a:off x="9491870" y="0"/>
            <a:ext cx="2700130" cy="6858000"/>
          </a:xfrm>
          <a:prstGeom prst="rect">
            <a:avLst/>
          </a:prstGeom>
          <a:solidFill>
            <a:srgbClr val="05AA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9" name="Imagen 8">
            <a:extLst>
              <a:ext uri="{FF2B5EF4-FFF2-40B4-BE49-F238E27FC236}">
                <a16:creationId xmlns:a16="http://schemas.microsoft.com/office/drawing/2014/main" id="{C782DC81-3DEA-A246-BE11-53CFFF966122}"/>
              </a:ext>
            </a:extLst>
          </p:cNvPr>
          <p:cNvPicPr>
            <a:picLocks noChangeAspect="1"/>
          </p:cNvPicPr>
          <p:nvPr/>
        </p:nvPicPr>
        <p:blipFill>
          <a:blip r:embed="rId2"/>
          <a:stretch>
            <a:fillRect/>
          </a:stretch>
        </p:blipFill>
        <p:spPr>
          <a:xfrm>
            <a:off x="10653453" y="5696994"/>
            <a:ext cx="984251" cy="540645"/>
          </a:xfrm>
          <a:prstGeom prst="rect">
            <a:avLst/>
          </a:prstGeom>
        </p:spPr>
      </p:pic>
      <p:sp>
        <p:nvSpPr>
          <p:cNvPr id="10" name="Brandname…">
            <a:extLst>
              <a:ext uri="{FF2B5EF4-FFF2-40B4-BE49-F238E27FC236}">
                <a16:creationId xmlns:a16="http://schemas.microsoft.com/office/drawing/2014/main" id="{5BA7FF67-E3CE-714D-9BE0-F2CF183ABA36}"/>
              </a:ext>
            </a:extLst>
          </p:cNvPr>
          <p:cNvSpPr txBox="1"/>
          <p:nvPr/>
        </p:nvSpPr>
        <p:spPr>
          <a:xfrm>
            <a:off x="2384365" y="558030"/>
            <a:ext cx="2436307" cy="649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lnSpc>
                <a:spcPct val="80000"/>
              </a:lnSpc>
              <a:defRPr sz="11200" spc="-224">
                <a:solidFill>
                  <a:schemeClr val="accent2">
                    <a:hueOff val="-11135122"/>
                    <a:satOff val="1570"/>
                    <a:lumOff val="16427"/>
                  </a:schemeClr>
                </a:solidFill>
                <a:latin typeface="+mn-lt"/>
                <a:ea typeface="+mn-ea"/>
                <a:cs typeface="+mn-cs"/>
                <a:sym typeface="Montserrat Bold"/>
              </a:defRPr>
            </a:pPr>
            <a:r>
              <a:rPr lang="es-ES" sz="4000" dirty="0">
                <a:solidFill>
                  <a:srgbClr val="FF0077"/>
                </a:solidFill>
              </a:rPr>
              <a:t>Introducción</a:t>
            </a:r>
            <a:endParaRPr sz="4000" dirty="0">
              <a:solidFill>
                <a:srgbClr val="FF0077"/>
              </a:solidFill>
            </a:endParaRPr>
          </a:p>
        </p:txBody>
      </p:sp>
      <p:sp>
        <p:nvSpPr>
          <p:cNvPr id="11" name="I'm baby poke vape fashion axe readymade raw denim skateboard adaptogen locavore affogato. Unicorn selfies la croix, shabby chic hella intelligentsia narwhal. Yr flexitarian raw denim bushwick blog everyday carry vice.">
            <a:extLst>
              <a:ext uri="{FF2B5EF4-FFF2-40B4-BE49-F238E27FC236}">
                <a16:creationId xmlns:a16="http://schemas.microsoft.com/office/drawing/2014/main" id="{9B7CCFCD-4867-F341-A9E2-EE1A15CD5916}"/>
              </a:ext>
            </a:extLst>
          </p:cNvPr>
          <p:cNvSpPr txBox="1"/>
          <p:nvPr/>
        </p:nvSpPr>
        <p:spPr>
          <a:xfrm>
            <a:off x="2384365" y="1883952"/>
            <a:ext cx="6406067" cy="4145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sz="1800">
                <a:solidFill>
                  <a:schemeClr val="accent1">
                    <a:hueOff val="1184617"/>
                    <a:satOff val="-51665"/>
                    <a:lumOff val="-25708"/>
                  </a:schemeClr>
                </a:solidFill>
              </a:defRPr>
            </a:lvl1pPr>
          </a:lstStyle>
          <a:p>
            <a:r>
              <a:rPr lang="es-ES" sz="2000" dirty="0">
                <a:solidFill>
                  <a:schemeClr val="tx1">
                    <a:lumMod val="75000"/>
                    <a:lumOff val="25000"/>
                  </a:schemeClr>
                </a:solidFill>
                <a:latin typeface="Georgia" panose="02040502050405020303" pitchFamily="18" charset="0"/>
              </a:rPr>
              <a:t>En la presente iniciativa se detallan las actividades a financiar en una subvención país, basadas en la evaluación cualitativa de poblaciones clave, barreras de género, contexto legal y estigma. El objetivo principal de este plan es mejorar la calidad de los servicios de tuberculosis y VIH a través de intervenciones comunitarias y el fortalecimiento de la capacitación del personal de salud en las cinco regiones del MINSAL. Además, se busca fomentar la participación de otras instituciones en el acompañamiento del proceso de atención de las personas afectadas por tuberculosis, lo que contribuirá a mejorar el acceso a los servicios de salud y reducir las brechas en la atención.</a:t>
            </a:r>
            <a:endParaRPr sz="2000" dirty="0">
              <a:solidFill>
                <a:schemeClr val="tx1">
                  <a:lumMod val="75000"/>
                  <a:lumOff val="25000"/>
                </a:schemeClr>
              </a:solidFill>
              <a:latin typeface="Georgia" panose="02040502050405020303" pitchFamily="18" charset="0"/>
            </a:endParaRPr>
          </a:p>
        </p:txBody>
      </p:sp>
      <p:cxnSp>
        <p:nvCxnSpPr>
          <p:cNvPr id="12" name="Conector recto 11">
            <a:extLst>
              <a:ext uri="{FF2B5EF4-FFF2-40B4-BE49-F238E27FC236}">
                <a16:creationId xmlns:a16="http://schemas.microsoft.com/office/drawing/2014/main" id="{771E3C24-9711-A14D-858C-26C82D71A321}"/>
              </a:ext>
            </a:extLst>
          </p:cNvPr>
          <p:cNvCxnSpPr>
            <a:cxnSpLocks/>
          </p:cNvCxnSpPr>
          <p:nvPr/>
        </p:nvCxnSpPr>
        <p:spPr>
          <a:xfrm>
            <a:off x="2296537" y="1257165"/>
            <a:ext cx="37994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id="{5AC55AA6-6A42-FB1D-80E4-3B27973B9AE7}"/>
              </a:ext>
            </a:extLst>
          </p:cNvPr>
          <p:cNvPicPr>
            <a:picLocks noChangeAspect="1"/>
          </p:cNvPicPr>
          <p:nvPr/>
        </p:nvPicPr>
        <p:blipFill rotWithShape="1">
          <a:blip r:embed="rId3"/>
          <a:srcRect t="12956" b="17501"/>
          <a:stretch/>
        </p:blipFill>
        <p:spPr>
          <a:xfrm>
            <a:off x="-182104" y="3751121"/>
            <a:ext cx="2478110" cy="834386"/>
          </a:xfrm>
          <a:prstGeom prst="rect">
            <a:avLst/>
          </a:prstGeom>
        </p:spPr>
      </p:pic>
      <p:pic>
        <p:nvPicPr>
          <p:cNvPr id="5" name="Imagen 4">
            <a:extLst>
              <a:ext uri="{FF2B5EF4-FFF2-40B4-BE49-F238E27FC236}">
                <a16:creationId xmlns:a16="http://schemas.microsoft.com/office/drawing/2014/main" id="{450A38F6-F47F-4719-12BD-F3DCC5744360}"/>
              </a:ext>
            </a:extLst>
          </p:cNvPr>
          <p:cNvPicPr>
            <a:picLocks noChangeAspect="1"/>
          </p:cNvPicPr>
          <p:nvPr/>
        </p:nvPicPr>
        <p:blipFill rotWithShape="1">
          <a:blip r:embed="rId4"/>
          <a:srcRect t="7359" b="17294"/>
          <a:stretch/>
        </p:blipFill>
        <p:spPr>
          <a:xfrm>
            <a:off x="267518" y="372667"/>
            <a:ext cx="1584242" cy="834386"/>
          </a:xfrm>
          <a:prstGeom prst="rect">
            <a:avLst/>
          </a:prstGeom>
        </p:spPr>
      </p:pic>
      <p:pic>
        <p:nvPicPr>
          <p:cNvPr id="6" name="Imagen 5">
            <a:extLst>
              <a:ext uri="{FF2B5EF4-FFF2-40B4-BE49-F238E27FC236}">
                <a16:creationId xmlns:a16="http://schemas.microsoft.com/office/drawing/2014/main" id="{4E8FB9FC-0D20-77A3-E0BB-01CAEFDE13A2}"/>
              </a:ext>
            </a:extLst>
          </p:cNvPr>
          <p:cNvPicPr>
            <a:picLocks noChangeAspect="1"/>
          </p:cNvPicPr>
          <p:nvPr/>
        </p:nvPicPr>
        <p:blipFill>
          <a:blip r:embed="rId5"/>
          <a:stretch>
            <a:fillRect/>
          </a:stretch>
        </p:blipFill>
        <p:spPr>
          <a:xfrm>
            <a:off x="441741" y="1922670"/>
            <a:ext cx="1235795" cy="677566"/>
          </a:xfrm>
          <a:prstGeom prst="rect">
            <a:avLst/>
          </a:prstGeom>
        </p:spPr>
      </p:pic>
      <p:pic>
        <p:nvPicPr>
          <p:cNvPr id="3" name="Imagen 2">
            <a:extLst>
              <a:ext uri="{FF2B5EF4-FFF2-40B4-BE49-F238E27FC236}">
                <a16:creationId xmlns:a16="http://schemas.microsoft.com/office/drawing/2014/main" id="{704721AC-ABFB-A64D-D945-727CFB5785D2}"/>
              </a:ext>
            </a:extLst>
          </p:cNvPr>
          <p:cNvPicPr>
            <a:picLocks noChangeAspect="1"/>
          </p:cNvPicPr>
          <p:nvPr/>
        </p:nvPicPr>
        <p:blipFill>
          <a:blip r:embed="rId6"/>
          <a:stretch>
            <a:fillRect/>
          </a:stretch>
        </p:blipFill>
        <p:spPr>
          <a:xfrm>
            <a:off x="117040" y="5320539"/>
            <a:ext cx="1879822" cy="1293554"/>
          </a:xfrm>
          <a:prstGeom prst="rect">
            <a:avLst/>
          </a:prstGeom>
        </p:spPr>
      </p:pic>
    </p:spTree>
    <p:extLst>
      <p:ext uri="{BB962C8B-B14F-4D97-AF65-F5344CB8AC3E}">
        <p14:creationId xmlns:p14="http://schemas.microsoft.com/office/powerpoint/2010/main" val="958916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FBB01B2-24DC-8AB8-95AD-3EC22B4F637E}"/>
              </a:ext>
            </a:extLst>
          </p:cNvPr>
          <p:cNvPicPr>
            <a:picLocks noChangeAspect="1"/>
          </p:cNvPicPr>
          <p:nvPr/>
        </p:nvPicPr>
        <p:blipFill rotWithShape="1">
          <a:blip r:embed="rId2"/>
          <a:srcRect t="12956" b="17501"/>
          <a:stretch/>
        </p:blipFill>
        <p:spPr>
          <a:xfrm>
            <a:off x="-179416" y="3845595"/>
            <a:ext cx="2478110" cy="834386"/>
          </a:xfrm>
          <a:prstGeom prst="rect">
            <a:avLst/>
          </a:prstGeom>
        </p:spPr>
      </p:pic>
      <p:pic>
        <p:nvPicPr>
          <p:cNvPr id="5" name="Imagen 4">
            <a:extLst>
              <a:ext uri="{FF2B5EF4-FFF2-40B4-BE49-F238E27FC236}">
                <a16:creationId xmlns:a16="http://schemas.microsoft.com/office/drawing/2014/main" id="{0C4BA7F3-2764-A96E-2D6B-E90C41A25872}"/>
              </a:ext>
            </a:extLst>
          </p:cNvPr>
          <p:cNvPicPr>
            <a:picLocks noChangeAspect="1"/>
          </p:cNvPicPr>
          <p:nvPr/>
        </p:nvPicPr>
        <p:blipFill rotWithShape="1">
          <a:blip r:embed="rId3"/>
          <a:srcRect t="7359" b="17294"/>
          <a:stretch/>
        </p:blipFill>
        <p:spPr>
          <a:xfrm>
            <a:off x="267518" y="253898"/>
            <a:ext cx="1584242" cy="834386"/>
          </a:xfrm>
          <a:prstGeom prst="rect">
            <a:avLst/>
          </a:prstGeom>
        </p:spPr>
      </p:pic>
      <p:pic>
        <p:nvPicPr>
          <p:cNvPr id="6" name="Imagen 5">
            <a:extLst>
              <a:ext uri="{FF2B5EF4-FFF2-40B4-BE49-F238E27FC236}">
                <a16:creationId xmlns:a16="http://schemas.microsoft.com/office/drawing/2014/main" id="{EFE1C490-F795-25A6-FDBC-A9BD77A81A9F}"/>
              </a:ext>
            </a:extLst>
          </p:cNvPr>
          <p:cNvPicPr>
            <a:picLocks noChangeAspect="1"/>
          </p:cNvPicPr>
          <p:nvPr/>
        </p:nvPicPr>
        <p:blipFill>
          <a:blip r:embed="rId4"/>
          <a:stretch>
            <a:fillRect/>
          </a:stretch>
        </p:blipFill>
        <p:spPr>
          <a:xfrm>
            <a:off x="441742" y="2215572"/>
            <a:ext cx="1235795" cy="677566"/>
          </a:xfrm>
          <a:prstGeom prst="rect">
            <a:avLst/>
          </a:prstGeom>
        </p:spPr>
      </p:pic>
      <p:pic>
        <p:nvPicPr>
          <p:cNvPr id="2" name="Imagen 1">
            <a:extLst>
              <a:ext uri="{FF2B5EF4-FFF2-40B4-BE49-F238E27FC236}">
                <a16:creationId xmlns:a16="http://schemas.microsoft.com/office/drawing/2014/main" id="{EDFB322B-23CF-C2CB-EBEA-614E31690282}"/>
              </a:ext>
            </a:extLst>
          </p:cNvPr>
          <p:cNvPicPr>
            <a:picLocks noChangeAspect="1"/>
          </p:cNvPicPr>
          <p:nvPr/>
        </p:nvPicPr>
        <p:blipFill>
          <a:blip r:embed="rId5"/>
          <a:stretch>
            <a:fillRect/>
          </a:stretch>
        </p:blipFill>
        <p:spPr>
          <a:xfrm>
            <a:off x="119728" y="5449747"/>
            <a:ext cx="1879822" cy="1293554"/>
          </a:xfrm>
          <a:prstGeom prst="rect">
            <a:avLst/>
          </a:prstGeom>
        </p:spPr>
      </p:pic>
      <p:sp>
        <p:nvSpPr>
          <p:cNvPr id="7" name="CuadroTexto 6">
            <a:extLst>
              <a:ext uri="{FF2B5EF4-FFF2-40B4-BE49-F238E27FC236}">
                <a16:creationId xmlns:a16="http://schemas.microsoft.com/office/drawing/2014/main" id="{667CC9BC-A6B2-D2DC-1B0B-E4AC82817568}"/>
              </a:ext>
            </a:extLst>
          </p:cNvPr>
          <p:cNvSpPr txBox="1"/>
          <p:nvPr/>
        </p:nvSpPr>
        <p:spPr>
          <a:xfrm>
            <a:off x="2298694" y="1500807"/>
            <a:ext cx="8475593" cy="4154984"/>
          </a:xfrm>
          <a:prstGeom prst="rect">
            <a:avLst/>
          </a:prstGeom>
          <a:noFill/>
        </p:spPr>
        <p:txBody>
          <a:bodyPr wrap="square">
            <a:spAutoFit/>
          </a:bodyPr>
          <a:lstStyle/>
          <a:p>
            <a:pPr marL="342900" indent="-342900">
              <a:buAutoNum type="arabicPeriod"/>
            </a:pPr>
            <a:r>
              <a:rPr lang="es-ES" sz="2400" b="0" i="0" dirty="0">
                <a:effectLst/>
                <a:latin typeface="Georgia" panose="02040502050405020303" pitchFamily="18" charset="0"/>
              </a:rPr>
              <a:t>Revisar los productos de consultoría de la evaluación de estigma en TB, la evaluación cualitativa de poblaciones clave, barreras de género y contexto legal relacionado a TB y otros documentos disponibles. </a:t>
            </a:r>
          </a:p>
          <a:p>
            <a:pPr marL="342900" indent="-342900">
              <a:buAutoNum type="arabicPeriod"/>
            </a:pPr>
            <a:r>
              <a:rPr lang="es-ES" sz="2400" b="0" i="0" dirty="0">
                <a:effectLst/>
                <a:latin typeface="Georgia" panose="02040502050405020303" pitchFamily="18" charset="0"/>
              </a:rPr>
              <a:t>Desarrollar la validación de una propuesta de actividades basadas en los documentos revisados y a través de un taller presencial con sociedad civil y otros actores clave. </a:t>
            </a:r>
          </a:p>
          <a:p>
            <a:pPr marL="342900" indent="-342900">
              <a:buAutoNum type="arabicPeriod"/>
            </a:pPr>
            <a:r>
              <a:rPr lang="es-ES" sz="2400" b="0" i="0" dirty="0">
                <a:effectLst/>
                <a:latin typeface="Georgia" panose="02040502050405020303" pitchFamily="18" charset="0"/>
              </a:rPr>
              <a:t>Elaborar un plan de acción con detalle de costo que propongan actividades que puedan ser financiadas por una subvención país del Fondo Mundial para la lucha contra la tuberculosis. </a:t>
            </a:r>
            <a:endParaRPr lang="es-SV" sz="2400" dirty="0">
              <a:latin typeface="Georgia" panose="02040502050405020303" pitchFamily="18" charset="0"/>
            </a:endParaRPr>
          </a:p>
        </p:txBody>
      </p:sp>
      <p:sp>
        <p:nvSpPr>
          <p:cNvPr id="8" name="Brandname…">
            <a:extLst>
              <a:ext uri="{FF2B5EF4-FFF2-40B4-BE49-F238E27FC236}">
                <a16:creationId xmlns:a16="http://schemas.microsoft.com/office/drawing/2014/main" id="{0FB78255-EB14-0FEE-8245-2FFF58993273}"/>
              </a:ext>
            </a:extLst>
          </p:cNvPr>
          <p:cNvSpPr txBox="1"/>
          <p:nvPr/>
        </p:nvSpPr>
        <p:spPr>
          <a:xfrm>
            <a:off x="2384365" y="558030"/>
            <a:ext cx="4438330" cy="649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lnSpc>
                <a:spcPct val="80000"/>
              </a:lnSpc>
              <a:defRPr sz="11200" spc="-224">
                <a:solidFill>
                  <a:schemeClr val="accent2">
                    <a:hueOff val="-11135122"/>
                    <a:satOff val="1570"/>
                    <a:lumOff val="16427"/>
                  </a:schemeClr>
                </a:solidFill>
                <a:latin typeface="+mn-lt"/>
                <a:ea typeface="+mn-ea"/>
                <a:cs typeface="+mn-cs"/>
                <a:sym typeface="Montserrat Bold"/>
              </a:defRPr>
            </a:pPr>
            <a:r>
              <a:rPr lang="es-ES" sz="4000" dirty="0">
                <a:solidFill>
                  <a:srgbClr val="FF0077"/>
                </a:solidFill>
              </a:rPr>
              <a:t>Objetivos de la iniciativa</a:t>
            </a:r>
            <a:endParaRPr sz="4000" dirty="0">
              <a:solidFill>
                <a:srgbClr val="FF0077"/>
              </a:solidFill>
            </a:endParaRPr>
          </a:p>
        </p:txBody>
      </p:sp>
    </p:spTree>
    <p:extLst>
      <p:ext uri="{BB962C8B-B14F-4D97-AF65-F5344CB8AC3E}">
        <p14:creationId xmlns:p14="http://schemas.microsoft.com/office/powerpoint/2010/main" val="364512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FBB01B2-24DC-8AB8-95AD-3EC22B4F637E}"/>
              </a:ext>
            </a:extLst>
          </p:cNvPr>
          <p:cNvPicPr>
            <a:picLocks noChangeAspect="1"/>
          </p:cNvPicPr>
          <p:nvPr/>
        </p:nvPicPr>
        <p:blipFill rotWithShape="1">
          <a:blip r:embed="rId2"/>
          <a:srcRect t="12956" b="17501"/>
          <a:stretch/>
        </p:blipFill>
        <p:spPr>
          <a:xfrm>
            <a:off x="-179416" y="3845595"/>
            <a:ext cx="2478110" cy="834386"/>
          </a:xfrm>
          <a:prstGeom prst="rect">
            <a:avLst/>
          </a:prstGeom>
        </p:spPr>
      </p:pic>
      <p:pic>
        <p:nvPicPr>
          <p:cNvPr id="5" name="Imagen 4">
            <a:extLst>
              <a:ext uri="{FF2B5EF4-FFF2-40B4-BE49-F238E27FC236}">
                <a16:creationId xmlns:a16="http://schemas.microsoft.com/office/drawing/2014/main" id="{0C4BA7F3-2764-A96E-2D6B-E90C41A25872}"/>
              </a:ext>
            </a:extLst>
          </p:cNvPr>
          <p:cNvPicPr>
            <a:picLocks noChangeAspect="1"/>
          </p:cNvPicPr>
          <p:nvPr/>
        </p:nvPicPr>
        <p:blipFill rotWithShape="1">
          <a:blip r:embed="rId3"/>
          <a:srcRect t="7359" b="17294"/>
          <a:stretch/>
        </p:blipFill>
        <p:spPr>
          <a:xfrm>
            <a:off x="267518" y="253898"/>
            <a:ext cx="1584242" cy="834386"/>
          </a:xfrm>
          <a:prstGeom prst="rect">
            <a:avLst/>
          </a:prstGeom>
        </p:spPr>
      </p:pic>
      <p:pic>
        <p:nvPicPr>
          <p:cNvPr id="6" name="Imagen 5">
            <a:extLst>
              <a:ext uri="{FF2B5EF4-FFF2-40B4-BE49-F238E27FC236}">
                <a16:creationId xmlns:a16="http://schemas.microsoft.com/office/drawing/2014/main" id="{EFE1C490-F795-25A6-FDBC-A9BD77A81A9F}"/>
              </a:ext>
            </a:extLst>
          </p:cNvPr>
          <p:cNvPicPr>
            <a:picLocks noChangeAspect="1"/>
          </p:cNvPicPr>
          <p:nvPr/>
        </p:nvPicPr>
        <p:blipFill>
          <a:blip r:embed="rId4"/>
          <a:stretch>
            <a:fillRect/>
          </a:stretch>
        </p:blipFill>
        <p:spPr>
          <a:xfrm>
            <a:off x="441742" y="2215572"/>
            <a:ext cx="1235795" cy="677566"/>
          </a:xfrm>
          <a:prstGeom prst="rect">
            <a:avLst/>
          </a:prstGeom>
        </p:spPr>
      </p:pic>
      <p:pic>
        <p:nvPicPr>
          <p:cNvPr id="2" name="Imagen 1">
            <a:extLst>
              <a:ext uri="{FF2B5EF4-FFF2-40B4-BE49-F238E27FC236}">
                <a16:creationId xmlns:a16="http://schemas.microsoft.com/office/drawing/2014/main" id="{EDFB322B-23CF-C2CB-EBEA-614E31690282}"/>
              </a:ext>
            </a:extLst>
          </p:cNvPr>
          <p:cNvPicPr>
            <a:picLocks noChangeAspect="1"/>
          </p:cNvPicPr>
          <p:nvPr/>
        </p:nvPicPr>
        <p:blipFill>
          <a:blip r:embed="rId5"/>
          <a:stretch>
            <a:fillRect/>
          </a:stretch>
        </p:blipFill>
        <p:spPr>
          <a:xfrm>
            <a:off x="119728" y="5449747"/>
            <a:ext cx="1879822" cy="1293554"/>
          </a:xfrm>
          <a:prstGeom prst="rect">
            <a:avLst/>
          </a:prstGeom>
        </p:spPr>
      </p:pic>
      <p:sp>
        <p:nvSpPr>
          <p:cNvPr id="7" name="CuadroTexto 6">
            <a:extLst>
              <a:ext uri="{FF2B5EF4-FFF2-40B4-BE49-F238E27FC236}">
                <a16:creationId xmlns:a16="http://schemas.microsoft.com/office/drawing/2014/main" id="{667CC9BC-A6B2-D2DC-1B0B-E4AC82817568}"/>
              </a:ext>
            </a:extLst>
          </p:cNvPr>
          <p:cNvSpPr txBox="1"/>
          <p:nvPr/>
        </p:nvSpPr>
        <p:spPr>
          <a:xfrm>
            <a:off x="2298694" y="1207053"/>
            <a:ext cx="8475593" cy="2308324"/>
          </a:xfrm>
          <a:prstGeom prst="rect">
            <a:avLst/>
          </a:prstGeom>
          <a:noFill/>
        </p:spPr>
        <p:txBody>
          <a:bodyPr wrap="square">
            <a:spAutoFit/>
          </a:bodyPr>
          <a:lstStyle/>
          <a:p>
            <a:r>
              <a:rPr lang="es-PE" sz="2400" dirty="0">
                <a:effectLst/>
                <a:latin typeface="Georgia" panose="02040502050405020303" pitchFamily="18" charset="0"/>
                <a:ea typeface="Calibri" panose="020F0502020204030204" pitchFamily="34" charset="0"/>
              </a:rPr>
              <a:t>Durante el taller realizado con todos los actores del Observatorio Social de Tuberculosis, se identificaron importantes hallazgos. En el documento del Marco Modular de mayo de 2023, se destacó la relevancia de las intervenciones comunitarias para mejorar la calidad de los servicios relacionados con la tuberculosis y el VIH. </a:t>
            </a:r>
            <a:endParaRPr lang="es-SV" sz="3200" dirty="0">
              <a:latin typeface="Georgia" panose="02040502050405020303" pitchFamily="18" charset="0"/>
            </a:endParaRPr>
          </a:p>
        </p:txBody>
      </p:sp>
      <p:sp>
        <p:nvSpPr>
          <p:cNvPr id="8" name="Brandname…">
            <a:extLst>
              <a:ext uri="{FF2B5EF4-FFF2-40B4-BE49-F238E27FC236}">
                <a16:creationId xmlns:a16="http://schemas.microsoft.com/office/drawing/2014/main" id="{0FB78255-EB14-0FEE-8245-2FFF58993273}"/>
              </a:ext>
            </a:extLst>
          </p:cNvPr>
          <p:cNvSpPr txBox="1"/>
          <p:nvPr/>
        </p:nvSpPr>
        <p:spPr>
          <a:xfrm>
            <a:off x="2384365" y="558030"/>
            <a:ext cx="1999970" cy="649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nSpc>
                <a:spcPct val="80000"/>
              </a:lnSpc>
              <a:defRPr sz="11200" spc="-224">
                <a:solidFill>
                  <a:schemeClr val="accent2">
                    <a:hueOff val="-11135122"/>
                    <a:satOff val="1570"/>
                    <a:lumOff val="16427"/>
                  </a:schemeClr>
                </a:solidFill>
                <a:latin typeface="+mn-lt"/>
                <a:ea typeface="+mn-ea"/>
                <a:cs typeface="+mn-cs"/>
                <a:sym typeface="Montserrat Bold"/>
              </a:defRPr>
            </a:pPr>
            <a:r>
              <a:rPr lang="es-ES" sz="4000" dirty="0">
                <a:solidFill>
                  <a:srgbClr val="FF0077"/>
                </a:solidFill>
              </a:rPr>
              <a:t>Desarrollo</a:t>
            </a:r>
            <a:endParaRPr sz="4000" dirty="0">
              <a:solidFill>
                <a:srgbClr val="FF0077"/>
              </a:solidFill>
            </a:endParaRPr>
          </a:p>
        </p:txBody>
      </p:sp>
      <p:pic>
        <p:nvPicPr>
          <p:cNvPr id="9" name="Imagen 8">
            <a:extLst>
              <a:ext uri="{FF2B5EF4-FFF2-40B4-BE49-F238E27FC236}">
                <a16:creationId xmlns:a16="http://schemas.microsoft.com/office/drawing/2014/main" id="{724C72FE-68B4-6CF0-E337-6B01D981D28F}"/>
              </a:ext>
            </a:extLst>
          </p:cNvPr>
          <p:cNvPicPr>
            <a:picLocks noChangeAspect="1"/>
          </p:cNvPicPr>
          <p:nvPr/>
        </p:nvPicPr>
        <p:blipFill>
          <a:blip r:embed="rId6"/>
          <a:stretch>
            <a:fillRect/>
          </a:stretch>
        </p:blipFill>
        <p:spPr>
          <a:xfrm>
            <a:off x="2491679" y="3723227"/>
            <a:ext cx="4141304" cy="3105978"/>
          </a:xfrm>
          <a:prstGeom prst="rect">
            <a:avLst/>
          </a:prstGeom>
        </p:spPr>
      </p:pic>
      <p:pic>
        <p:nvPicPr>
          <p:cNvPr id="11" name="Imagen 10">
            <a:extLst>
              <a:ext uri="{FF2B5EF4-FFF2-40B4-BE49-F238E27FC236}">
                <a16:creationId xmlns:a16="http://schemas.microsoft.com/office/drawing/2014/main" id="{C445C3CD-4C1F-71E4-0564-67F9C8E541B1}"/>
              </a:ext>
            </a:extLst>
          </p:cNvPr>
          <p:cNvPicPr>
            <a:picLocks noChangeAspect="1"/>
          </p:cNvPicPr>
          <p:nvPr/>
        </p:nvPicPr>
        <p:blipFill>
          <a:blip r:embed="rId7"/>
          <a:stretch>
            <a:fillRect/>
          </a:stretch>
        </p:blipFill>
        <p:spPr>
          <a:xfrm>
            <a:off x="7497417" y="3726774"/>
            <a:ext cx="4141304" cy="3105978"/>
          </a:xfrm>
          <a:prstGeom prst="rect">
            <a:avLst/>
          </a:prstGeom>
        </p:spPr>
      </p:pic>
    </p:spTree>
    <p:extLst>
      <p:ext uri="{BB962C8B-B14F-4D97-AF65-F5344CB8AC3E}">
        <p14:creationId xmlns:p14="http://schemas.microsoft.com/office/powerpoint/2010/main" val="657837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FBB01B2-24DC-8AB8-95AD-3EC22B4F637E}"/>
              </a:ext>
            </a:extLst>
          </p:cNvPr>
          <p:cNvPicPr>
            <a:picLocks noChangeAspect="1"/>
          </p:cNvPicPr>
          <p:nvPr/>
        </p:nvPicPr>
        <p:blipFill rotWithShape="1">
          <a:blip r:embed="rId2"/>
          <a:srcRect t="12956" b="17501"/>
          <a:stretch/>
        </p:blipFill>
        <p:spPr>
          <a:xfrm>
            <a:off x="-179416" y="3845595"/>
            <a:ext cx="2478110" cy="834386"/>
          </a:xfrm>
          <a:prstGeom prst="rect">
            <a:avLst/>
          </a:prstGeom>
        </p:spPr>
      </p:pic>
      <p:pic>
        <p:nvPicPr>
          <p:cNvPr id="5" name="Imagen 4">
            <a:extLst>
              <a:ext uri="{FF2B5EF4-FFF2-40B4-BE49-F238E27FC236}">
                <a16:creationId xmlns:a16="http://schemas.microsoft.com/office/drawing/2014/main" id="{0C4BA7F3-2764-A96E-2D6B-E90C41A25872}"/>
              </a:ext>
            </a:extLst>
          </p:cNvPr>
          <p:cNvPicPr>
            <a:picLocks noChangeAspect="1"/>
          </p:cNvPicPr>
          <p:nvPr/>
        </p:nvPicPr>
        <p:blipFill rotWithShape="1">
          <a:blip r:embed="rId3"/>
          <a:srcRect t="7359" b="17294"/>
          <a:stretch/>
        </p:blipFill>
        <p:spPr>
          <a:xfrm>
            <a:off x="267518" y="253898"/>
            <a:ext cx="1584242" cy="834386"/>
          </a:xfrm>
          <a:prstGeom prst="rect">
            <a:avLst/>
          </a:prstGeom>
        </p:spPr>
      </p:pic>
      <p:pic>
        <p:nvPicPr>
          <p:cNvPr id="6" name="Imagen 5">
            <a:extLst>
              <a:ext uri="{FF2B5EF4-FFF2-40B4-BE49-F238E27FC236}">
                <a16:creationId xmlns:a16="http://schemas.microsoft.com/office/drawing/2014/main" id="{EFE1C490-F795-25A6-FDBC-A9BD77A81A9F}"/>
              </a:ext>
            </a:extLst>
          </p:cNvPr>
          <p:cNvPicPr>
            <a:picLocks noChangeAspect="1"/>
          </p:cNvPicPr>
          <p:nvPr/>
        </p:nvPicPr>
        <p:blipFill>
          <a:blip r:embed="rId4"/>
          <a:stretch>
            <a:fillRect/>
          </a:stretch>
        </p:blipFill>
        <p:spPr>
          <a:xfrm>
            <a:off x="441742" y="2215572"/>
            <a:ext cx="1235795" cy="677566"/>
          </a:xfrm>
          <a:prstGeom prst="rect">
            <a:avLst/>
          </a:prstGeom>
        </p:spPr>
      </p:pic>
      <p:pic>
        <p:nvPicPr>
          <p:cNvPr id="2" name="Imagen 1">
            <a:extLst>
              <a:ext uri="{FF2B5EF4-FFF2-40B4-BE49-F238E27FC236}">
                <a16:creationId xmlns:a16="http://schemas.microsoft.com/office/drawing/2014/main" id="{EDFB322B-23CF-C2CB-EBEA-614E31690282}"/>
              </a:ext>
            </a:extLst>
          </p:cNvPr>
          <p:cNvPicPr>
            <a:picLocks noChangeAspect="1"/>
          </p:cNvPicPr>
          <p:nvPr/>
        </p:nvPicPr>
        <p:blipFill>
          <a:blip r:embed="rId5"/>
          <a:stretch>
            <a:fillRect/>
          </a:stretch>
        </p:blipFill>
        <p:spPr>
          <a:xfrm>
            <a:off x="119728" y="5449747"/>
            <a:ext cx="1879822" cy="1293554"/>
          </a:xfrm>
          <a:prstGeom prst="rect">
            <a:avLst/>
          </a:prstGeom>
        </p:spPr>
      </p:pic>
      <p:sp>
        <p:nvSpPr>
          <p:cNvPr id="8" name="Brandname…">
            <a:extLst>
              <a:ext uri="{FF2B5EF4-FFF2-40B4-BE49-F238E27FC236}">
                <a16:creationId xmlns:a16="http://schemas.microsoft.com/office/drawing/2014/main" id="{0FB78255-EB14-0FEE-8245-2FFF58993273}"/>
              </a:ext>
            </a:extLst>
          </p:cNvPr>
          <p:cNvSpPr txBox="1"/>
          <p:nvPr/>
        </p:nvSpPr>
        <p:spPr>
          <a:xfrm>
            <a:off x="2139397" y="569408"/>
            <a:ext cx="6775252" cy="649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lnSpc>
                <a:spcPct val="80000"/>
              </a:lnSpc>
              <a:defRPr sz="11200" spc="-224">
                <a:solidFill>
                  <a:schemeClr val="accent2">
                    <a:hueOff val="-11135122"/>
                    <a:satOff val="1570"/>
                    <a:lumOff val="16427"/>
                  </a:schemeClr>
                </a:solidFill>
                <a:latin typeface="+mn-lt"/>
                <a:ea typeface="+mn-ea"/>
                <a:cs typeface="+mn-cs"/>
                <a:sym typeface="Montserrat Bold"/>
              </a:defRPr>
            </a:pPr>
            <a:r>
              <a:rPr lang="es-ES" sz="4000" dirty="0">
                <a:solidFill>
                  <a:srgbClr val="FF0077"/>
                </a:solidFill>
              </a:rPr>
              <a:t>Objetivos dentro del Marco Modular</a:t>
            </a:r>
            <a:endParaRPr sz="4000" dirty="0">
              <a:solidFill>
                <a:srgbClr val="FF0077"/>
              </a:solidFill>
            </a:endParaRPr>
          </a:p>
        </p:txBody>
      </p:sp>
      <p:sp>
        <p:nvSpPr>
          <p:cNvPr id="10" name="CuadroTexto 9">
            <a:extLst>
              <a:ext uri="{FF2B5EF4-FFF2-40B4-BE49-F238E27FC236}">
                <a16:creationId xmlns:a16="http://schemas.microsoft.com/office/drawing/2014/main" id="{D3F8E782-6ED8-1668-AFD9-50A84E5B4DEE}"/>
              </a:ext>
            </a:extLst>
          </p:cNvPr>
          <p:cNvSpPr txBox="1"/>
          <p:nvPr/>
        </p:nvSpPr>
        <p:spPr>
          <a:xfrm>
            <a:off x="2139397" y="2406082"/>
            <a:ext cx="9936645" cy="1569660"/>
          </a:xfrm>
          <a:prstGeom prst="rect">
            <a:avLst/>
          </a:prstGeom>
          <a:noFill/>
        </p:spPr>
        <p:txBody>
          <a:bodyPr wrap="square">
            <a:spAutoFit/>
          </a:bodyPr>
          <a:lstStyle/>
          <a:p>
            <a:r>
              <a:rPr lang="es-SV" sz="3200" dirty="0">
                <a:solidFill>
                  <a:srgbClr val="000000"/>
                </a:solidFill>
                <a:effectLst/>
                <a:latin typeface="Georgia" panose="02040502050405020303" pitchFamily="18" charset="0"/>
                <a:ea typeface="Times New Roman" panose="02020603050405020304" pitchFamily="18" charset="0"/>
              </a:rPr>
              <a:t>Objetivo 1: Disminuir el estigma asociado a la TB y que limita el acceso de las personas afectadas por TB a los servicios de salud.</a:t>
            </a:r>
            <a:endParaRPr lang="es-SV" sz="3200" dirty="0">
              <a:latin typeface="Georgia" panose="02040502050405020303" pitchFamily="18" charset="0"/>
            </a:endParaRPr>
          </a:p>
        </p:txBody>
      </p:sp>
    </p:spTree>
    <p:extLst>
      <p:ext uri="{BB962C8B-B14F-4D97-AF65-F5344CB8AC3E}">
        <p14:creationId xmlns:p14="http://schemas.microsoft.com/office/powerpoint/2010/main" val="827582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FBB01B2-24DC-8AB8-95AD-3EC22B4F637E}"/>
              </a:ext>
            </a:extLst>
          </p:cNvPr>
          <p:cNvPicPr>
            <a:picLocks noChangeAspect="1"/>
          </p:cNvPicPr>
          <p:nvPr/>
        </p:nvPicPr>
        <p:blipFill rotWithShape="1">
          <a:blip r:embed="rId2"/>
          <a:srcRect t="12956" b="17501"/>
          <a:stretch/>
        </p:blipFill>
        <p:spPr>
          <a:xfrm>
            <a:off x="-179416" y="3845595"/>
            <a:ext cx="2478110" cy="834386"/>
          </a:xfrm>
          <a:prstGeom prst="rect">
            <a:avLst/>
          </a:prstGeom>
        </p:spPr>
      </p:pic>
      <p:pic>
        <p:nvPicPr>
          <p:cNvPr id="5" name="Imagen 4">
            <a:extLst>
              <a:ext uri="{FF2B5EF4-FFF2-40B4-BE49-F238E27FC236}">
                <a16:creationId xmlns:a16="http://schemas.microsoft.com/office/drawing/2014/main" id="{0C4BA7F3-2764-A96E-2D6B-E90C41A25872}"/>
              </a:ext>
            </a:extLst>
          </p:cNvPr>
          <p:cNvPicPr>
            <a:picLocks noChangeAspect="1"/>
          </p:cNvPicPr>
          <p:nvPr/>
        </p:nvPicPr>
        <p:blipFill rotWithShape="1">
          <a:blip r:embed="rId3"/>
          <a:srcRect t="7359" b="17294"/>
          <a:stretch/>
        </p:blipFill>
        <p:spPr>
          <a:xfrm>
            <a:off x="267518" y="253898"/>
            <a:ext cx="1584242" cy="834386"/>
          </a:xfrm>
          <a:prstGeom prst="rect">
            <a:avLst/>
          </a:prstGeom>
        </p:spPr>
      </p:pic>
      <p:pic>
        <p:nvPicPr>
          <p:cNvPr id="6" name="Imagen 5">
            <a:extLst>
              <a:ext uri="{FF2B5EF4-FFF2-40B4-BE49-F238E27FC236}">
                <a16:creationId xmlns:a16="http://schemas.microsoft.com/office/drawing/2014/main" id="{EFE1C490-F795-25A6-FDBC-A9BD77A81A9F}"/>
              </a:ext>
            </a:extLst>
          </p:cNvPr>
          <p:cNvPicPr>
            <a:picLocks noChangeAspect="1"/>
          </p:cNvPicPr>
          <p:nvPr/>
        </p:nvPicPr>
        <p:blipFill>
          <a:blip r:embed="rId4"/>
          <a:stretch>
            <a:fillRect/>
          </a:stretch>
        </p:blipFill>
        <p:spPr>
          <a:xfrm>
            <a:off x="441742" y="2215572"/>
            <a:ext cx="1235795" cy="677566"/>
          </a:xfrm>
          <a:prstGeom prst="rect">
            <a:avLst/>
          </a:prstGeom>
        </p:spPr>
      </p:pic>
      <p:pic>
        <p:nvPicPr>
          <p:cNvPr id="2" name="Imagen 1">
            <a:extLst>
              <a:ext uri="{FF2B5EF4-FFF2-40B4-BE49-F238E27FC236}">
                <a16:creationId xmlns:a16="http://schemas.microsoft.com/office/drawing/2014/main" id="{EDFB322B-23CF-C2CB-EBEA-614E31690282}"/>
              </a:ext>
            </a:extLst>
          </p:cNvPr>
          <p:cNvPicPr>
            <a:picLocks noChangeAspect="1"/>
          </p:cNvPicPr>
          <p:nvPr/>
        </p:nvPicPr>
        <p:blipFill>
          <a:blip r:embed="rId5"/>
          <a:stretch>
            <a:fillRect/>
          </a:stretch>
        </p:blipFill>
        <p:spPr>
          <a:xfrm>
            <a:off x="119728" y="5449747"/>
            <a:ext cx="1879822" cy="1293554"/>
          </a:xfrm>
          <a:prstGeom prst="rect">
            <a:avLst/>
          </a:prstGeom>
        </p:spPr>
      </p:pic>
      <p:sp>
        <p:nvSpPr>
          <p:cNvPr id="11" name="Brandname…">
            <a:extLst>
              <a:ext uri="{FF2B5EF4-FFF2-40B4-BE49-F238E27FC236}">
                <a16:creationId xmlns:a16="http://schemas.microsoft.com/office/drawing/2014/main" id="{55322D6E-0527-427A-E567-10C428C191A3}"/>
              </a:ext>
            </a:extLst>
          </p:cNvPr>
          <p:cNvSpPr txBox="1"/>
          <p:nvPr/>
        </p:nvSpPr>
        <p:spPr>
          <a:xfrm>
            <a:off x="2139397" y="22068"/>
            <a:ext cx="4164729" cy="649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nSpc>
                <a:spcPct val="80000"/>
              </a:lnSpc>
              <a:defRPr sz="11200" spc="-224">
                <a:solidFill>
                  <a:schemeClr val="accent2">
                    <a:hueOff val="-11135122"/>
                    <a:satOff val="1570"/>
                    <a:lumOff val="16427"/>
                  </a:schemeClr>
                </a:solidFill>
                <a:latin typeface="+mn-lt"/>
                <a:ea typeface="+mn-ea"/>
                <a:cs typeface="+mn-cs"/>
                <a:sym typeface="Montserrat Bold"/>
              </a:defRPr>
            </a:pPr>
            <a:r>
              <a:rPr lang="es-ES" sz="4000" dirty="0">
                <a:solidFill>
                  <a:srgbClr val="FF0077"/>
                </a:solidFill>
              </a:rPr>
              <a:t>Actividades Objetivo 1</a:t>
            </a:r>
            <a:endParaRPr sz="4000" dirty="0">
              <a:solidFill>
                <a:srgbClr val="FF0077"/>
              </a:solidFill>
            </a:endParaRPr>
          </a:p>
        </p:txBody>
      </p:sp>
      <p:sp>
        <p:nvSpPr>
          <p:cNvPr id="7" name="CuadroTexto 6">
            <a:extLst>
              <a:ext uri="{FF2B5EF4-FFF2-40B4-BE49-F238E27FC236}">
                <a16:creationId xmlns:a16="http://schemas.microsoft.com/office/drawing/2014/main" id="{01E99A2D-A7DC-CCB0-1E1A-977E5BCA33DF}"/>
              </a:ext>
            </a:extLst>
          </p:cNvPr>
          <p:cNvSpPr txBox="1"/>
          <p:nvPr/>
        </p:nvSpPr>
        <p:spPr>
          <a:xfrm>
            <a:off x="1999550" y="671091"/>
            <a:ext cx="10072722" cy="6026009"/>
          </a:xfrm>
          <a:prstGeom prst="rect">
            <a:avLst/>
          </a:prstGeom>
          <a:noFill/>
        </p:spPr>
        <p:txBody>
          <a:bodyPr wrap="square">
            <a:spAutoFit/>
          </a:bodyPr>
          <a:lstStyle/>
          <a:p>
            <a:pPr>
              <a:lnSpc>
                <a:spcPct val="107000"/>
              </a:lnSpc>
              <a:spcAft>
                <a:spcPts val="800"/>
              </a:spcAft>
            </a:pPr>
            <a:r>
              <a:rPr lang="es-ES" sz="2000" dirty="0">
                <a:effectLst/>
                <a:latin typeface="Georgia" panose="02040502050405020303" pitchFamily="18" charset="0"/>
                <a:ea typeface="Calibri" panose="020F0502020204030204" pitchFamily="34" charset="0"/>
                <a:cs typeface="Times New Roman" panose="02020603050405020304" pitchFamily="18" charset="0"/>
              </a:rPr>
              <a:t>Disminución de la </a:t>
            </a:r>
            <a:r>
              <a:rPr lang="es-ES" sz="2000" dirty="0" err="1">
                <a:effectLst/>
                <a:latin typeface="Georgia" panose="02040502050405020303" pitchFamily="18" charset="0"/>
                <a:ea typeface="Calibri" panose="020F0502020204030204" pitchFamily="34" charset="0"/>
                <a:cs typeface="Times New Roman" panose="02020603050405020304" pitchFamily="18" charset="0"/>
              </a:rPr>
              <a:t>etnoprácticas</a:t>
            </a:r>
            <a:r>
              <a:rPr lang="es-ES" sz="2000" dirty="0">
                <a:effectLst/>
                <a:latin typeface="Georgia" panose="02040502050405020303" pitchFamily="18" charset="0"/>
                <a:ea typeface="Calibri" panose="020F0502020204030204" pitchFamily="34" charset="0"/>
                <a:cs typeface="Times New Roman" panose="02020603050405020304" pitchFamily="18" charset="0"/>
              </a:rPr>
              <a:t> para la orientación por líderes comunitarios para la búsqueda de atención temprana a los servicios de salud (materiales, capacitaciones y campañas, </a:t>
            </a:r>
            <a:r>
              <a:rPr lang="es-ES" sz="2000" dirty="0" err="1">
                <a:effectLst/>
                <a:latin typeface="Georgia" panose="02040502050405020303" pitchFamily="18" charset="0"/>
                <a:ea typeface="Calibri" panose="020F0502020204030204" pitchFamily="34" charset="0"/>
                <a:cs typeface="Times New Roman" panose="02020603050405020304" pitchFamily="18" charset="0"/>
              </a:rPr>
              <a:t>webinar</a:t>
            </a:r>
            <a:r>
              <a:rPr lang="es-ES" sz="2000" dirty="0">
                <a:effectLst/>
                <a:latin typeface="Georgia" panose="02040502050405020303" pitchFamily="18" charset="0"/>
                <a:ea typeface="Calibri" panose="020F0502020204030204" pitchFamily="34" charset="0"/>
                <a:cs typeface="Times New Roman" panose="02020603050405020304" pitchFamily="18" charset="0"/>
              </a:rPr>
              <a:t>)</a:t>
            </a:r>
            <a:endParaRPr lang="es-SV" sz="2000"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2000" dirty="0">
                <a:effectLst/>
                <a:latin typeface="Georgia" panose="02040502050405020303" pitchFamily="18" charset="0"/>
                <a:ea typeface="Calibri" panose="020F0502020204030204" pitchFamily="34" charset="0"/>
                <a:cs typeface="Times New Roman" panose="02020603050405020304" pitchFamily="18" charset="0"/>
              </a:rPr>
              <a:t>Campañas de conocimientos generales de la Tb (CARTA DE DERECHOS DE LOS PERSONAS AFECTADAS DE TB) fortalecimiento de la página web</a:t>
            </a:r>
            <a:endParaRPr lang="es-SV" sz="2000"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2000" dirty="0">
                <a:effectLst/>
                <a:latin typeface="Georgia" panose="02040502050405020303" pitchFamily="18" charset="0"/>
                <a:ea typeface="Calibri" panose="020F0502020204030204" pitchFamily="34" charset="0"/>
                <a:cs typeface="Times New Roman" panose="02020603050405020304" pitchFamily="18" charset="0"/>
              </a:rPr>
              <a:t>Programa de Seguimiento y acompañamiento comunitario a personas con TB (referencia a otros servicios especializados)</a:t>
            </a:r>
            <a:endParaRPr lang="es-SV" sz="2000"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2000" dirty="0">
                <a:effectLst/>
                <a:latin typeface="Georgia" panose="02040502050405020303" pitchFamily="18" charset="0"/>
                <a:ea typeface="Calibri" panose="020F0502020204030204" pitchFamily="34" charset="0"/>
                <a:cs typeface="Times New Roman" panose="02020603050405020304" pitchFamily="18" charset="0"/>
              </a:rPr>
              <a:t>Fortalecimiento a servicios legales especializados a TB.</a:t>
            </a:r>
            <a:endParaRPr lang="es-SV" sz="2000"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2000" dirty="0">
                <a:effectLst/>
                <a:latin typeface="Georgia" panose="02040502050405020303" pitchFamily="18" charset="0"/>
                <a:ea typeface="Calibri" panose="020F0502020204030204" pitchFamily="34" charset="0"/>
                <a:cs typeface="Times New Roman" panose="02020603050405020304" pitchFamily="18" charset="0"/>
              </a:rPr>
              <a:t>Capacitar al personal de salud de las cinco regiones en salud del MINSAL, sobre el tema de estigma y discriminación en el proceso de atención en salud en personas que padecen Tuberculosis sobre todos en poblaciones vulnerables. </a:t>
            </a:r>
            <a:endParaRPr lang="es-SV" sz="2000"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2000" dirty="0">
                <a:effectLst/>
                <a:latin typeface="Georgia" panose="02040502050405020303" pitchFamily="18" charset="0"/>
                <a:ea typeface="Calibri" panose="020F0502020204030204" pitchFamily="34" charset="0"/>
                <a:cs typeface="Times New Roman" panose="02020603050405020304" pitchFamily="18" charset="0"/>
              </a:rPr>
              <a:t>Fomentar la participación de otras instituciones en el acompañamiento del proceso de atención de la persona que padece Tuberculosis. </a:t>
            </a:r>
            <a:endParaRPr lang="es-SV" sz="2000"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2000" dirty="0">
                <a:effectLst/>
                <a:latin typeface="Georgia" panose="02040502050405020303" pitchFamily="18" charset="0"/>
                <a:ea typeface="Calibri" panose="020F0502020204030204" pitchFamily="34" charset="0"/>
                <a:cs typeface="Times New Roman" panose="02020603050405020304" pitchFamily="18" charset="0"/>
              </a:rPr>
              <a:t>Mejorar el acceso a los servicios de salud en el tema de Tuberculosis, como medida de educción de brechas en el proceso de atención en salud. </a:t>
            </a:r>
            <a:endParaRPr lang="es-SV" sz="2000"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2000" dirty="0">
                <a:effectLst/>
                <a:latin typeface="Georgia" panose="02040502050405020303" pitchFamily="18" charset="0"/>
                <a:ea typeface="Calibri" panose="020F0502020204030204" pitchFamily="34" charset="0"/>
                <a:cs typeface="Times New Roman" panose="02020603050405020304" pitchFamily="18" charset="0"/>
              </a:rPr>
              <a:t>Fortalecimiento a servicios legales especializados a TB.</a:t>
            </a:r>
            <a:endParaRPr lang="es-SV" sz="2000" dirty="0">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9209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FBB01B2-24DC-8AB8-95AD-3EC22B4F637E}"/>
              </a:ext>
            </a:extLst>
          </p:cNvPr>
          <p:cNvPicPr>
            <a:picLocks noChangeAspect="1"/>
          </p:cNvPicPr>
          <p:nvPr/>
        </p:nvPicPr>
        <p:blipFill rotWithShape="1">
          <a:blip r:embed="rId2"/>
          <a:srcRect t="12956" b="17501"/>
          <a:stretch/>
        </p:blipFill>
        <p:spPr>
          <a:xfrm>
            <a:off x="-179416" y="3845595"/>
            <a:ext cx="2478110" cy="834386"/>
          </a:xfrm>
          <a:prstGeom prst="rect">
            <a:avLst/>
          </a:prstGeom>
        </p:spPr>
      </p:pic>
      <p:pic>
        <p:nvPicPr>
          <p:cNvPr id="5" name="Imagen 4">
            <a:extLst>
              <a:ext uri="{FF2B5EF4-FFF2-40B4-BE49-F238E27FC236}">
                <a16:creationId xmlns:a16="http://schemas.microsoft.com/office/drawing/2014/main" id="{0C4BA7F3-2764-A96E-2D6B-E90C41A25872}"/>
              </a:ext>
            </a:extLst>
          </p:cNvPr>
          <p:cNvPicPr>
            <a:picLocks noChangeAspect="1"/>
          </p:cNvPicPr>
          <p:nvPr/>
        </p:nvPicPr>
        <p:blipFill rotWithShape="1">
          <a:blip r:embed="rId3"/>
          <a:srcRect t="7359" b="17294"/>
          <a:stretch/>
        </p:blipFill>
        <p:spPr>
          <a:xfrm>
            <a:off x="267518" y="253898"/>
            <a:ext cx="1584242" cy="834386"/>
          </a:xfrm>
          <a:prstGeom prst="rect">
            <a:avLst/>
          </a:prstGeom>
        </p:spPr>
      </p:pic>
      <p:pic>
        <p:nvPicPr>
          <p:cNvPr id="6" name="Imagen 5">
            <a:extLst>
              <a:ext uri="{FF2B5EF4-FFF2-40B4-BE49-F238E27FC236}">
                <a16:creationId xmlns:a16="http://schemas.microsoft.com/office/drawing/2014/main" id="{EFE1C490-F795-25A6-FDBC-A9BD77A81A9F}"/>
              </a:ext>
            </a:extLst>
          </p:cNvPr>
          <p:cNvPicPr>
            <a:picLocks noChangeAspect="1"/>
          </p:cNvPicPr>
          <p:nvPr/>
        </p:nvPicPr>
        <p:blipFill>
          <a:blip r:embed="rId4"/>
          <a:stretch>
            <a:fillRect/>
          </a:stretch>
        </p:blipFill>
        <p:spPr>
          <a:xfrm>
            <a:off x="441742" y="2215572"/>
            <a:ext cx="1235795" cy="677566"/>
          </a:xfrm>
          <a:prstGeom prst="rect">
            <a:avLst/>
          </a:prstGeom>
        </p:spPr>
      </p:pic>
      <p:pic>
        <p:nvPicPr>
          <p:cNvPr id="2" name="Imagen 1">
            <a:extLst>
              <a:ext uri="{FF2B5EF4-FFF2-40B4-BE49-F238E27FC236}">
                <a16:creationId xmlns:a16="http://schemas.microsoft.com/office/drawing/2014/main" id="{EDFB322B-23CF-C2CB-EBEA-614E31690282}"/>
              </a:ext>
            </a:extLst>
          </p:cNvPr>
          <p:cNvPicPr>
            <a:picLocks noChangeAspect="1"/>
          </p:cNvPicPr>
          <p:nvPr/>
        </p:nvPicPr>
        <p:blipFill>
          <a:blip r:embed="rId5"/>
          <a:stretch>
            <a:fillRect/>
          </a:stretch>
        </p:blipFill>
        <p:spPr>
          <a:xfrm>
            <a:off x="119728" y="5449747"/>
            <a:ext cx="1879822" cy="1293554"/>
          </a:xfrm>
          <a:prstGeom prst="rect">
            <a:avLst/>
          </a:prstGeom>
        </p:spPr>
      </p:pic>
      <p:sp>
        <p:nvSpPr>
          <p:cNvPr id="11" name="Brandname…">
            <a:extLst>
              <a:ext uri="{FF2B5EF4-FFF2-40B4-BE49-F238E27FC236}">
                <a16:creationId xmlns:a16="http://schemas.microsoft.com/office/drawing/2014/main" id="{55322D6E-0527-427A-E567-10C428C191A3}"/>
              </a:ext>
            </a:extLst>
          </p:cNvPr>
          <p:cNvSpPr txBox="1"/>
          <p:nvPr/>
        </p:nvSpPr>
        <p:spPr>
          <a:xfrm>
            <a:off x="2139397" y="22068"/>
            <a:ext cx="4164729" cy="649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lnSpc>
                <a:spcPct val="80000"/>
              </a:lnSpc>
              <a:defRPr sz="11200" spc="-224">
                <a:solidFill>
                  <a:schemeClr val="accent2">
                    <a:hueOff val="-11135122"/>
                    <a:satOff val="1570"/>
                    <a:lumOff val="16427"/>
                  </a:schemeClr>
                </a:solidFill>
                <a:latin typeface="+mn-lt"/>
                <a:ea typeface="+mn-ea"/>
                <a:cs typeface="+mn-cs"/>
                <a:sym typeface="Montserrat Bold"/>
              </a:defRPr>
            </a:pPr>
            <a:r>
              <a:rPr lang="es-ES" sz="4000" dirty="0">
                <a:solidFill>
                  <a:srgbClr val="FF0077"/>
                </a:solidFill>
              </a:rPr>
              <a:t>Actividades Objetivo 1</a:t>
            </a:r>
            <a:endParaRPr sz="4000" dirty="0">
              <a:solidFill>
                <a:srgbClr val="FF0077"/>
              </a:solidFill>
            </a:endParaRPr>
          </a:p>
        </p:txBody>
      </p:sp>
      <p:sp>
        <p:nvSpPr>
          <p:cNvPr id="7" name="CuadroTexto 6">
            <a:extLst>
              <a:ext uri="{FF2B5EF4-FFF2-40B4-BE49-F238E27FC236}">
                <a16:creationId xmlns:a16="http://schemas.microsoft.com/office/drawing/2014/main" id="{01E99A2D-A7DC-CCB0-1E1A-977E5BCA33DF}"/>
              </a:ext>
            </a:extLst>
          </p:cNvPr>
          <p:cNvSpPr txBox="1"/>
          <p:nvPr/>
        </p:nvSpPr>
        <p:spPr>
          <a:xfrm>
            <a:off x="1995779" y="1199963"/>
            <a:ext cx="10076493" cy="4642553"/>
          </a:xfrm>
          <a:prstGeom prst="rect">
            <a:avLst/>
          </a:prstGeom>
          <a:noFill/>
        </p:spPr>
        <p:txBody>
          <a:bodyPr wrap="square">
            <a:spAutoFit/>
          </a:bodyPr>
          <a:lstStyle/>
          <a:p>
            <a:pPr>
              <a:lnSpc>
                <a:spcPct val="107000"/>
              </a:lnSpc>
              <a:spcAft>
                <a:spcPts val="800"/>
              </a:spcAft>
            </a:pPr>
            <a:r>
              <a:rPr lang="es-ES" dirty="0">
                <a:effectLst/>
                <a:latin typeface="Georgia" panose="02040502050405020303" pitchFamily="18" charset="0"/>
                <a:ea typeface="Calibri" panose="020F0502020204030204" pitchFamily="34" charset="0"/>
                <a:cs typeface="Times New Roman" panose="02020603050405020304" pitchFamily="18" charset="0"/>
              </a:rPr>
              <a:t>Introducir la temática de estigma y discriminación en la curricular de las carreras de la salud (Enfermería, Laboratorio y Doctorado en Medicina), con énfasis en sensibilización.</a:t>
            </a:r>
            <a:endParaRPr lang="es-SV"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dirty="0">
                <a:effectLst/>
                <a:latin typeface="Georgia" panose="02040502050405020303" pitchFamily="18" charset="0"/>
                <a:ea typeface="Calibri" panose="020F0502020204030204" pitchFamily="34" charset="0"/>
                <a:cs typeface="Times New Roman" panose="02020603050405020304" pitchFamily="18" charset="0"/>
              </a:rPr>
              <a:t>Integrar dentro de la propuesta de Ley de TB, las regulaciones, acciones y sanciones referidas para evitar y disminuir el estigma y discriminación a las personas con TB y sus familiares.</a:t>
            </a:r>
            <a:endParaRPr lang="es-SV"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dirty="0">
                <a:effectLst/>
                <a:latin typeface="Georgia" panose="02040502050405020303" pitchFamily="18" charset="0"/>
                <a:ea typeface="Calibri" panose="020F0502020204030204" pitchFamily="34" charset="0"/>
                <a:cs typeface="Times New Roman" panose="02020603050405020304" pitchFamily="18" charset="0"/>
              </a:rPr>
              <a:t>Jornadas intersectoriales dirigidas a la disminución del Estigma y discriminación.</a:t>
            </a:r>
            <a:endParaRPr lang="es-SV"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dirty="0">
                <a:effectLst/>
                <a:latin typeface="Georgia" panose="02040502050405020303" pitchFamily="18" charset="0"/>
                <a:ea typeface="Calibri" panose="020F0502020204030204" pitchFamily="34" charset="0"/>
                <a:cs typeface="Times New Roman" panose="02020603050405020304" pitchFamily="18" charset="0"/>
              </a:rPr>
              <a:t>Clínicas comunales, alcaldías, Organizaciones basadas en la fe. Centros educativos, empresas.</a:t>
            </a:r>
            <a:endParaRPr lang="es-SV"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dirty="0">
                <a:effectLst/>
                <a:latin typeface="Georgia" panose="02040502050405020303" pitchFamily="18" charset="0"/>
                <a:ea typeface="Calibri" panose="020F0502020204030204" pitchFamily="34" charset="0"/>
                <a:cs typeface="Times New Roman" panose="02020603050405020304" pitchFamily="18" charset="0"/>
              </a:rPr>
              <a:t>Campañas de sensibilización sobre estigma y discriminación a través de las redes sociales.</a:t>
            </a:r>
            <a:endParaRPr lang="es-SV"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dirty="0">
                <a:effectLst/>
                <a:latin typeface="Georgia" panose="02040502050405020303" pitchFamily="18" charset="0"/>
                <a:ea typeface="Calibri" panose="020F0502020204030204" pitchFamily="34" charset="0"/>
                <a:cs typeface="Times New Roman" panose="02020603050405020304" pitchFamily="18" charset="0"/>
              </a:rPr>
              <a:t>Integrar y posicionar con mayor realce la temática de estigma y discriminación enfocada a la TB, en los planes de educación Continua y charlas de las Unidades de Salud.</a:t>
            </a:r>
            <a:endParaRPr lang="es-SV"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dirty="0">
                <a:effectLst/>
                <a:latin typeface="Georgia" panose="02040502050405020303" pitchFamily="18" charset="0"/>
                <a:ea typeface="Calibri" panose="020F0502020204030204" pitchFamily="34" charset="0"/>
                <a:cs typeface="Times New Roman" panose="02020603050405020304" pitchFamily="18" charset="0"/>
              </a:rPr>
              <a:t>Diseño, elaboración y distribución de material educativo con mensajes específicos que disminuyan el estigma a la TB por parte de los familiares de personas afectadas por la TB y la comunidad.</a:t>
            </a:r>
            <a:endParaRPr lang="es-SV"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dirty="0">
                <a:effectLst/>
                <a:latin typeface="Georgia" panose="02040502050405020303" pitchFamily="18" charset="0"/>
                <a:ea typeface="Calibri" panose="020F0502020204030204" pitchFamily="34" charset="0"/>
                <a:cs typeface="Times New Roman" panose="02020603050405020304" pitchFamily="18" charset="0"/>
              </a:rPr>
              <a:t>Construir y evaluar indicadores que monitoreen la atención integral de la PATB</a:t>
            </a:r>
            <a:endParaRPr lang="es-SV" dirty="0">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8053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FBB01B2-24DC-8AB8-95AD-3EC22B4F637E}"/>
              </a:ext>
            </a:extLst>
          </p:cNvPr>
          <p:cNvPicPr>
            <a:picLocks noChangeAspect="1"/>
          </p:cNvPicPr>
          <p:nvPr/>
        </p:nvPicPr>
        <p:blipFill rotWithShape="1">
          <a:blip r:embed="rId2"/>
          <a:srcRect t="12956" b="17501"/>
          <a:stretch/>
        </p:blipFill>
        <p:spPr>
          <a:xfrm>
            <a:off x="-179416" y="3845595"/>
            <a:ext cx="2478110" cy="834386"/>
          </a:xfrm>
          <a:prstGeom prst="rect">
            <a:avLst/>
          </a:prstGeom>
        </p:spPr>
      </p:pic>
      <p:pic>
        <p:nvPicPr>
          <p:cNvPr id="5" name="Imagen 4">
            <a:extLst>
              <a:ext uri="{FF2B5EF4-FFF2-40B4-BE49-F238E27FC236}">
                <a16:creationId xmlns:a16="http://schemas.microsoft.com/office/drawing/2014/main" id="{0C4BA7F3-2764-A96E-2D6B-E90C41A25872}"/>
              </a:ext>
            </a:extLst>
          </p:cNvPr>
          <p:cNvPicPr>
            <a:picLocks noChangeAspect="1"/>
          </p:cNvPicPr>
          <p:nvPr/>
        </p:nvPicPr>
        <p:blipFill rotWithShape="1">
          <a:blip r:embed="rId3"/>
          <a:srcRect t="7359" b="17294"/>
          <a:stretch/>
        </p:blipFill>
        <p:spPr>
          <a:xfrm>
            <a:off x="267518" y="253898"/>
            <a:ext cx="1584242" cy="834386"/>
          </a:xfrm>
          <a:prstGeom prst="rect">
            <a:avLst/>
          </a:prstGeom>
        </p:spPr>
      </p:pic>
      <p:pic>
        <p:nvPicPr>
          <p:cNvPr id="6" name="Imagen 5">
            <a:extLst>
              <a:ext uri="{FF2B5EF4-FFF2-40B4-BE49-F238E27FC236}">
                <a16:creationId xmlns:a16="http://schemas.microsoft.com/office/drawing/2014/main" id="{EFE1C490-F795-25A6-FDBC-A9BD77A81A9F}"/>
              </a:ext>
            </a:extLst>
          </p:cNvPr>
          <p:cNvPicPr>
            <a:picLocks noChangeAspect="1"/>
          </p:cNvPicPr>
          <p:nvPr/>
        </p:nvPicPr>
        <p:blipFill>
          <a:blip r:embed="rId4"/>
          <a:stretch>
            <a:fillRect/>
          </a:stretch>
        </p:blipFill>
        <p:spPr>
          <a:xfrm>
            <a:off x="441742" y="2215572"/>
            <a:ext cx="1235795" cy="677566"/>
          </a:xfrm>
          <a:prstGeom prst="rect">
            <a:avLst/>
          </a:prstGeom>
        </p:spPr>
      </p:pic>
      <p:pic>
        <p:nvPicPr>
          <p:cNvPr id="2" name="Imagen 1">
            <a:extLst>
              <a:ext uri="{FF2B5EF4-FFF2-40B4-BE49-F238E27FC236}">
                <a16:creationId xmlns:a16="http://schemas.microsoft.com/office/drawing/2014/main" id="{EDFB322B-23CF-C2CB-EBEA-614E31690282}"/>
              </a:ext>
            </a:extLst>
          </p:cNvPr>
          <p:cNvPicPr>
            <a:picLocks noChangeAspect="1"/>
          </p:cNvPicPr>
          <p:nvPr/>
        </p:nvPicPr>
        <p:blipFill>
          <a:blip r:embed="rId5"/>
          <a:stretch>
            <a:fillRect/>
          </a:stretch>
        </p:blipFill>
        <p:spPr>
          <a:xfrm>
            <a:off x="119728" y="5449747"/>
            <a:ext cx="1879822" cy="1293554"/>
          </a:xfrm>
          <a:prstGeom prst="rect">
            <a:avLst/>
          </a:prstGeom>
        </p:spPr>
      </p:pic>
      <p:sp>
        <p:nvSpPr>
          <p:cNvPr id="8" name="Brandname…">
            <a:extLst>
              <a:ext uri="{FF2B5EF4-FFF2-40B4-BE49-F238E27FC236}">
                <a16:creationId xmlns:a16="http://schemas.microsoft.com/office/drawing/2014/main" id="{0FB78255-EB14-0FEE-8245-2FFF58993273}"/>
              </a:ext>
            </a:extLst>
          </p:cNvPr>
          <p:cNvSpPr txBox="1"/>
          <p:nvPr/>
        </p:nvSpPr>
        <p:spPr>
          <a:xfrm>
            <a:off x="2139397" y="569408"/>
            <a:ext cx="6775252" cy="649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nSpc>
                <a:spcPct val="80000"/>
              </a:lnSpc>
              <a:defRPr sz="11200" spc="-224">
                <a:solidFill>
                  <a:schemeClr val="accent2">
                    <a:hueOff val="-11135122"/>
                    <a:satOff val="1570"/>
                    <a:lumOff val="16427"/>
                  </a:schemeClr>
                </a:solidFill>
                <a:latin typeface="+mn-lt"/>
                <a:ea typeface="+mn-ea"/>
                <a:cs typeface="+mn-cs"/>
                <a:sym typeface="Montserrat Bold"/>
              </a:defRPr>
            </a:pPr>
            <a:r>
              <a:rPr lang="es-ES" sz="4000" dirty="0">
                <a:solidFill>
                  <a:srgbClr val="FF0077"/>
                </a:solidFill>
              </a:rPr>
              <a:t>Objetivos dentro del Marco Modular</a:t>
            </a:r>
            <a:endParaRPr sz="4000" dirty="0">
              <a:solidFill>
                <a:srgbClr val="FF0077"/>
              </a:solidFill>
            </a:endParaRPr>
          </a:p>
        </p:txBody>
      </p:sp>
      <p:sp>
        <p:nvSpPr>
          <p:cNvPr id="10" name="CuadroTexto 9">
            <a:extLst>
              <a:ext uri="{FF2B5EF4-FFF2-40B4-BE49-F238E27FC236}">
                <a16:creationId xmlns:a16="http://schemas.microsoft.com/office/drawing/2014/main" id="{D3F8E782-6ED8-1668-AFD9-50A84E5B4DEE}"/>
              </a:ext>
            </a:extLst>
          </p:cNvPr>
          <p:cNvSpPr txBox="1"/>
          <p:nvPr/>
        </p:nvSpPr>
        <p:spPr>
          <a:xfrm>
            <a:off x="2139397" y="2406082"/>
            <a:ext cx="9936645" cy="1569660"/>
          </a:xfrm>
          <a:prstGeom prst="rect">
            <a:avLst/>
          </a:prstGeom>
          <a:noFill/>
        </p:spPr>
        <p:txBody>
          <a:bodyPr wrap="square">
            <a:spAutoFit/>
          </a:bodyPr>
          <a:lstStyle/>
          <a:p>
            <a:r>
              <a:rPr lang="es-SV" sz="3200" dirty="0">
                <a:solidFill>
                  <a:srgbClr val="000000"/>
                </a:solidFill>
                <a:effectLst/>
                <a:latin typeface="Georgia" panose="02040502050405020303" pitchFamily="18" charset="0"/>
                <a:ea typeface="Times New Roman" panose="02020603050405020304" pitchFamily="18" charset="0"/>
              </a:rPr>
              <a:t>Objetivo </a:t>
            </a:r>
            <a:r>
              <a:rPr lang="es-SV" sz="3200" dirty="0">
                <a:solidFill>
                  <a:srgbClr val="000000"/>
                </a:solidFill>
                <a:latin typeface="Georgia" panose="02040502050405020303" pitchFamily="18" charset="0"/>
                <a:ea typeface="Times New Roman" panose="02020603050405020304" pitchFamily="18" charset="0"/>
              </a:rPr>
              <a:t>2</a:t>
            </a:r>
            <a:r>
              <a:rPr lang="es-SV" sz="3200" dirty="0">
                <a:solidFill>
                  <a:srgbClr val="000000"/>
                </a:solidFill>
                <a:effectLst/>
                <a:latin typeface="Georgia" panose="02040502050405020303" pitchFamily="18" charset="0"/>
                <a:ea typeface="Times New Roman" panose="02020603050405020304" pitchFamily="18" charset="0"/>
              </a:rPr>
              <a:t>: </a:t>
            </a:r>
            <a:r>
              <a:rPr lang="es-ES" sz="3200" dirty="0">
                <a:solidFill>
                  <a:srgbClr val="000000"/>
                </a:solidFill>
                <a:effectLst/>
                <a:latin typeface="Georgia" panose="02040502050405020303" pitchFamily="18" charset="0"/>
                <a:ea typeface="Times New Roman" panose="02020603050405020304" pitchFamily="18" charset="0"/>
              </a:rPr>
              <a:t>Proponer acciones efectivas para la atención de brechas en la atención de poblaciones priorizadas.</a:t>
            </a:r>
            <a:endParaRPr lang="es-SV" sz="3200" dirty="0">
              <a:latin typeface="Georgia" panose="02040502050405020303" pitchFamily="18" charset="0"/>
            </a:endParaRPr>
          </a:p>
        </p:txBody>
      </p:sp>
    </p:spTree>
    <p:extLst>
      <p:ext uri="{BB962C8B-B14F-4D97-AF65-F5344CB8AC3E}">
        <p14:creationId xmlns:p14="http://schemas.microsoft.com/office/powerpoint/2010/main" val="779585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FBB01B2-24DC-8AB8-95AD-3EC22B4F637E}"/>
              </a:ext>
            </a:extLst>
          </p:cNvPr>
          <p:cNvPicPr>
            <a:picLocks noChangeAspect="1"/>
          </p:cNvPicPr>
          <p:nvPr/>
        </p:nvPicPr>
        <p:blipFill rotWithShape="1">
          <a:blip r:embed="rId2"/>
          <a:srcRect t="12956" b="17501"/>
          <a:stretch/>
        </p:blipFill>
        <p:spPr>
          <a:xfrm>
            <a:off x="-179416" y="3845595"/>
            <a:ext cx="2478110" cy="834386"/>
          </a:xfrm>
          <a:prstGeom prst="rect">
            <a:avLst/>
          </a:prstGeom>
        </p:spPr>
      </p:pic>
      <p:pic>
        <p:nvPicPr>
          <p:cNvPr id="5" name="Imagen 4">
            <a:extLst>
              <a:ext uri="{FF2B5EF4-FFF2-40B4-BE49-F238E27FC236}">
                <a16:creationId xmlns:a16="http://schemas.microsoft.com/office/drawing/2014/main" id="{0C4BA7F3-2764-A96E-2D6B-E90C41A25872}"/>
              </a:ext>
            </a:extLst>
          </p:cNvPr>
          <p:cNvPicPr>
            <a:picLocks noChangeAspect="1"/>
          </p:cNvPicPr>
          <p:nvPr/>
        </p:nvPicPr>
        <p:blipFill rotWithShape="1">
          <a:blip r:embed="rId3"/>
          <a:srcRect t="7359" b="17294"/>
          <a:stretch/>
        </p:blipFill>
        <p:spPr>
          <a:xfrm>
            <a:off x="267518" y="253898"/>
            <a:ext cx="1584242" cy="834386"/>
          </a:xfrm>
          <a:prstGeom prst="rect">
            <a:avLst/>
          </a:prstGeom>
        </p:spPr>
      </p:pic>
      <p:pic>
        <p:nvPicPr>
          <p:cNvPr id="6" name="Imagen 5">
            <a:extLst>
              <a:ext uri="{FF2B5EF4-FFF2-40B4-BE49-F238E27FC236}">
                <a16:creationId xmlns:a16="http://schemas.microsoft.com/office/drawing/2014/main" id="{EFE1C490-F795-25A6-FDBC-A9BD77A81A9F}"/>
              </a:ext>
            </a:extLst>
          </p:cNvPr>
          <p:cNvPicPr>
            <a:picLocks noChangeAspect="1"/>
          </p:cNvPicPr>
          <p:nvPr/>
        </p:nvPicPr>
        <p:blipFill>
          <a:blip r:embed="rId4"/>
          <a:stretch>
            <a:fillRect/>
          </a:stretch>
        </p:blipFill>
        <p:spPr>
          <a:xfrm>
            <a:off x="441742" y="2215572"/>
            <a:ext cx="1235795" cy="677566"/>
          </a:xfrm>
          <a:prstGeom prst="rect">
            <a:avLst/>
          </a:prstGeom>
        </p:spPr>
      </p:pic>
      <p:pic>
        <p:nvPicPr>
          <p:cNvPr id="2" name="Imagen 1">
            <a:extLst>
              <a:ext uri="{FF2B5EF4-FFF2-40B4-BE49-F238E27FC236}">
                <a16:creationId xmlns:a16="http://schemas.microsoft.com/office/drawing/2014/main" id="{EDFB322B-23CF-C2CB-EBEA-614E31690282}"/>
              </a:ext>
            </a:extLst>
          </p:cNvPr>
          <p:cNvPicPr>
            <a:picLocks noChangeAspect="1"/>
          </p:cNvPicPr>
          <p:nvPr/>
        </p:nvPicPr>
        <p:blipFill>
          <a:blip r:embed="rId5"/>
          <a:stretch>
            <a:fillRect/>
          </a:stretch>
        </p:blipFill>
        <p:spPr>
          <a:xfrm>
            <a:off x="119728" y="5449747"/>
            <a:ext cx="1879822" cy="1293554"/>
          </a:xfrm>
          <a:prstGeom prst="rect">
            <a:avLst/>
          </a:prstGeom>
        </p:spPr>
      </p:pic>
      <p:sp>
        <p:nvSpPr>
          <p:cNvPr id="11" name="Brandname…">
            <a:extLst>
              <a:ext uri="{FF2B5EF4-FFF2-40B4-BE49-F238E27FC236}">
                <a16:creationId xmlns:a16="http://schemas.microsoft.com/office/drawing/2014/main" id="{55322D6E-0527-427A-E567-10C428C191A3}"/>
              </a:ext>
            </a:extLst>
          </p:cNvPr>
          <p:cNvSpPr txBox="1"/>
          <p:nvPr/>
        </p:nvSpPr>
        <p:spPr>
          <a:xfrm>
            <a:off x="2139397" y="22068"/>
            <a:ext cx="4164729" cy="649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lnSpc>
                <a:spcPct val="80000"/>
              </a:lnSpc>
              <a:defRPr sz="11200" spc="-224">
                <a:solidFill>
                  <a:schemeClr val="accent2">
                    <a:hueOff val="-11135122"/>
                    <a:satOff val="1570"/>
                    <a:lumOff val="16427"/>
                  </a:schemeClr>
                </a:solidFill>
                <a:latin typeface="+mn-lt"/>
                <a:ea typeface="+mn-ea"/>
                <a:cs typeface="+mn-cs"/>
                <a:sym typeface="Montserrat Bold"/>
              </a:defRPr>
            </a:pPr>
            <a:r>
              <a:rPr lang="es-ES" sz="4000" dirty="0">
                <a:solidFill>
                  <a:srgbClr val="FF0077"/>
                </a:solidFill>
              </a:rPr>
              <a:t>Actividades Objetivo 2</a:t>
            </a:r>
            <a:endParaRPr sz="4000" dirty="0">
              <a:solidFill>
                <a:srgbClr val="FF0077"/>
              </a:solidFill>
            </a:endParaRPr>
          </a:p>
        </p:txBody>
      </p:sp>
      <p:sp>
        <p:nvSpPr>
          <p:cNvPr id="7" name="CuadroTexto 6">
            <a:extLst>
              <a:ext uri="{FF2B5EF4-FFF2-40B4-BE49-F238E27FC236}">
                <a16:creationId xmlns:a16="http://schemas.microsoft.com/office/drawing/2014/main" id="{01E99A2D-A7DC-CCB0-1E1A-977E5BCA33DF}"/>
              </a:ext>
            </a:extLst>
          </p:cNvPr>
          <p:cNvSpPr txBox="1"/>
          <p:nvPr/>
        </p:nvSpPr>
        <p:spPr>
          <a:xfrm>
            <a:off x="1999550" y="671091"/>
            <a:ext cx="10072722" cy="3443635"/>
          </a:xfrm>
          <a:prstGeom prst="rect">
            <a:avLst/>
          </a:prstGeom>
          <a:noFill/>
        </p:spPr>
        <p:txBody>
          <a:bodyPr wrap="square">
            <a:spAutoFit/>
          </a:bodyPr>
          <a:lstStyle/>
          <a:p>
            <a:pPr>
              <a:lnSpc>
                <a:spcPct val="107000"/>
              </a:lnSpc>
              <a:spcAft>
                <a:spcPts val="800"/>
              </a:spcAft>
            </a:pPr>
            <a:r>
              <a:rPr lang="es-ES" sz="2000" dirty="0">
                <a:effectLst/>
                <a:latin typeface="Georgia" panose="02040502050405020303" pitchFamily="18" charset="0"/>
                <a:ea typeface="Calibri" panose="020F0502020204030204" pitchFamily="34" charset="0"/>
                <a:cs typeface="Times New Roman" panose="02020603050405020304" pitchFamily="18" charset="0"/>
              </a:rPr>
              <a:t>Fortalecimiento de las Intervenciones educativas y abordaje integral para la mejora en la Adherencia de tratamiento para persona VIH y TB.</a:t>
            </a:r>
          </a:p>
          <a:p>
            <a:pPr>
              <a:lnSpc>
                <a:spcPct val="107000"/>
              </a:lnSpc>
              <a:spcAft>
                <a:spcPts val="800"/>
              </a:spcAft>
            </a:pPr>
            <a:r>
              <a:rPr lang="es-ES" sz="2000" dirty="0">
                <a:effectLst/>
                <a:latin typeface="Georgia" panose="02040502050405020303" pitchFamily="18" charset="0"/>
                <a:ea typeface="Calibri" panose="020F0502020204030204" pitchFamily="34" charset="0"/>
                <a:cs typeface="Times New Roman" panose="02020603050405020304" pitchFamily="18" charset="0"/>
              </a:rPr>
              <a:t>Realizar estudios de investigación sobre calidad de atención en servicios de salud comparando clínicas integrales, CAI y Tuberculosis.</a:t>
            </a:r>
          </a:p>
          <a:p>
            <a:pPr>
              <a:lnSpc>
                <a:spcPct val="107000"/>
              </a:lnSpc>
              <a:spcAft>
                <a:spcPts val="800"/>
              </a:spcAft>
            </a:pPr>
            <a:r>
              <a:rPr lang="es-ES" sz="2000" dirty="0">
                <a:effectLst/>
                <a:latin typeface="Georgia" panose="02040502050405020303" pitchFamily="18" charset="0"/>
                <a:ea typeface="Calibri" panose="020F0502020204030204" pitchFamily="34" charset="0"/>
                <a:cs typeface="Times New Roman" panose="02020603050405020304" pitchFamily="18" charset="0"/>
              </a:rPr>
              <a:t>Elaborar, diseñar y distribuir material educativo enfocado a tuberculosis y diabetes</a:t>
            </a:r>
          </a:p>
          <a:p>
            <a:pPr>
              <a:lnSpc>
                <a:spcPct val="107000"/>
              </a:lnSpc>
              <a:spcAft>
                <a:spcPts val="800"/>
              </a:spcAft>
            </a:pPr>
            <a:r>
              <a:rPr lang="es-ES" sz="2000" dirty="0">
                <a:effectLst/>
                <a:latin typeface="Georgia" panose="02040502050405020303" pitchFamily="18" charset="0"/>
                <a:ea typeface="Calibri" panose="020F0502020204030204" pitchFamily="34" charset="0"/>
                <a:cs typeface="Times New Roman" panose="02020603050405020304" pitchFamily="18" charset="0"/>
              </a:rPr>
              <a:t>Búsqueda de sintomático respiratorio en personas con DM con apoyo del OBSERVATORIO Social de TB.</a:t>
            </a:r>
          </a:p>
          <a:p>
            <a:pPr>
              <a:lnSpc>
                <a:spcPct val="107000"/>
              </a:lnSpc>
              <a:spcAft>
                <a:spcPts val="800"/>
              </a:spcAft>
            </a:pPr>
            <a:r>
              <a:rPr lang="es-ES" sz="2000" dirty="0">
                <a:effectLst/>
                <a:latin typeface="Georgia" panose="02040502050405020303" pitchFamily="18" charset="0"/>
                <a:ea typeface="Calibri" panose="020F0502020204030204" pitchFamily="34" charset="0"/>
                <a:cs typeface="Times New Roman" panose="02020603050405020304" pitchFamily="18" charset="0"/>
              </a:rPr>
              <a:t>Fortalecer a lideres y lideresas comunitarias, recurso de salud en el cuidado integral para las personas con DM</a:t>
            </a:r>
            <a:endParaRPr lang="es-SV" sz="2000" dirty="0">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307713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TotalTime>
  <Words>1452</Words>
  <Application>Microsoft Office PowerPoint</Application>
  <PresentationFormat>Panorámica</PresentationFormat>
  <Paragraphs>77</Paragraphs>
  <Slides>16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Calibri</vt:lpstr>
      <vt:lpstr>Calibri Light</vt:lpstr>
      <vt:lpstr>Georgia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Diaz Catire</dc:creator>
  <cp:lastModifiedBy>Administración y Comunicaciones MCP</cp:lastModifiedBy>
  <cp:revision>4</cp:revision>
  <dcterms:created xsi:type="dcterms:W3CDTF">2021-08-24T00:57:00Z</dcterms:created>
  <dcterms:modified xsi:type="dcterms:W3CDTF">2023-07-18T15:50:43Z</dcterms:modified>
</cp:coreProperties>
</file>