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31"/>
  </p:notesMasterIdLst>
  <p:sldIdLst>
    <p:sldId id="256" r:id="rId2"/>
    <p:sldId id="655" r:id="rId3"/>
    <p:sldId id="654" r:id="rId4"/>
    <p:sldId id="624" r:id="rId5"/>
    <p:sldId id="650" r:id="rId6"/>
    <p:sldId id="651" r:id="rId7"/>
    <p:sldId id="652" r:id="rId8"/>
    <p:sldId id="653" r:id="rId9"/>
    <p:sldId id="657" r:id="rId10"/>
    <p:sldId id="658" r:id="rId11"/>
    <p:sldId id="664" r:id="rId12"/>
    <p:sldId id="281" r:id="rId13"/>
    <p:sldId id="656" r:id="rId14"/>
    <p:sldId id="661" r:id="rId15"/>
    <p:sldId id="282" r:id="rId16"/>
    <p:sldId id="278" r:id="rId17"/>
    <p:sldId id="257" r:id="rId18"/>
    <p:sldId id="258" r:id="rId19"/>
    <p:sldId id="259" r:id="rId20"/>
    <p:sldId id="260" r:id="rId21"/>
    <p:sldId id="263" r:id="rId22"/>
    <p:sldId id="261" r:id="rId23"/>
    <p:sldId id="265" r:id="rId24"/>
    <p:sldId id="280" r:id="rId25"/>
    <p:sldId id="266" r:id="rId26"/>
    <p:sldId id="660" r:id="rId27"/>
    <p:sldId id="283" r:id="rId28"/>
    <p:sldId id="662"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232779097387174"/>
          <c:y val="7.7087794432548179E-2"/>
          <c:w val="0.81353919239904993"/>
          <c:h val="0.76873661670235549"/>
        </c:manualLayout>
      </c:layout>
      <c:barChart>
        <c:barDir val="col"/>
        <c:grouping val="stacked"/>
        <c:varyColors val="0"/>
        <c:ser>
          <c:idx val="1"/>
          <c:order val="0"/>
          <c:tx>
            <c:strRef>
              <c:f>Sheet1!$A$2</c:f>
              <c:strCache>
                <c:ptCount val="1"/>
                <c:pt idx="0">
                  <c:v>CASOS TB-MDR</c:v>
                </c:pt>
              </c:strCache>
            </c:strRef>
          </c:tx>
          <c:spPr>
            <a:gradFill rotWithShape="0">
              <a:gsLst>
                <a:gs pos="0">
                  <a:srgbClr xmlns:mc="http://schemas.openxmlformats.org/markup-compatibility/2006" xmlns:a14="http://schemas.microsoft.com/office/drawing/2010/main" val="FFFFFF" mc:Ignorable="a14" a14:legacySpreadsheetColorIndex="53">
                    <a:gamma/>
                    <a:tint val="26275"/>
                    <a:invGamma/>
                  </a:srgbClr>
                </a:gs>
                <a:gs pos="5000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26275"/>
                    <a:invGamma/>
                  </a:srgbClr>
                </a:gs>
              </a:gsLst>
              <a:lin ang="0" scaled="1"/>
            </a:gradFill>
            <a:ln w="3469">
              <a:solidFill>
                <a:srgbClr val="FF6600"/>
              </a:solidFill>
              <a:prstDash val="solid"/>
            </a:ln>
          </c:spPr>
          <c:invertIfNegative val="0"/>
          <c:cat>
            <c:strRef>
              <c:f>Sheet1!$B$1:$N$1</c:f>
              <c:strCache>
                <c:ptCount val="13"/>
                <c:pt idx="0">
                  <c:v>Año 2010</c:v>
                </c:pt>
                <c:pt idx="1">
                  <c:v>Año 2011</c:v>
                </c:pt>
                <c:pt idx="2">
                  <c:v>Año 2012</c:v>
                </c:pt>
                <c:pt idx="3">
                  <c:v>Año 2013</c:v>
                </c:pt>
                <c:pt idx="4">
                  <c:v>Año 2014</c:v>
                </c:pt>
                <c:pt idx="5">
                  <c:v>Año 2015</c:v>
                </c:pt>
                <c:pt idx="6">
                  <c:v>Año 2016</c:v>
                </c:pt>
                <c:pt idx="7">
                  <c:v>Año 2017</c:v>
                </c:pt>
                <c:pt idx="8">
                  <c:v>Año 2018</c:v>
                </c:pt>
                <c:pt idx="9">
                  <c:v>Año 2019</c:v>
                </c:pt>
                <c:pt idx="10">
                  <c:v>Año 2020</c:v>
                </c:pt>
                <c:pt idx="11">
                  <c:v>Año 2021</c:v>
                </c:pt>
                <c:pt idx="12">
                  <c:v>Año 2022</c:v>
                </c:pt>
              </c:strCache>
            </c:strRef>
          </c:cat>
          <c:val>
            <c:numRef>
              <c:f>Sheet1!$B$2:$N$2</c:f>
              <c:numCache>
                <c:formatCode>General</c:formatCode>
                <c:ptCount val="13"/>
                <c:pt idx="0">
                  <c:v>2</c:v>
                </c:pt>
                <c:pt idx="1">
                  <c:v>4</c:v>
                </c:pt>
                <c:pt idx="2">
                  <c:v>8</c:v>
                </c:pt>
                <c:pt idx="3">
                  <c:v>4</c:v>
                </c:pt>
                <c:pt idx="4">
                  <c:v>1</c:v>
                </c:pt>
                <c:pt idx="5">
                  <c:v>1</c:v>
                </c:pt>
                <c:pt idx="6">
                  <c:v>0</c:v>
                </c:pt>
                <c:pt idx="7">
                  <c:v>3</c:v>
                </c:pt>
                <c:pt idx="8">
                  <c:v>2</c:v>
                </c:pt>
                <c:pt idx="9">
                  <c:v>1</c:v>
                </c:pt>
                <c:pt idx="10">
                  <c:v>2</c:v>
                </c:pt>
                <c:pt idx="11">
                  <c:v>2</c:v>
                </c:pt>
                <c:pt idx="12">
                  <c:v>2</c:v>
                </c:pt>
              </c:numCache>
            </c:numRef>
          </c:val>
          <c:extLst>
            <c:ext xmlns:c16="http://schemas.microsoft.com/office/drawing/2014/chart" uri="{C3380CC4-5D6E-409C-BE32-E72D297353CC}">
              <c16:uniqueId val="{00000000-0723-40A2-9F56-3990EACF2F51}"/>
            </c:ext>
          </c:extLst>
        </c:ser>
        <c:ser>
          <c:idx val="2"/>
          <c:order val="1"/>
          <c:tx>
            <c:strRef>
              <c:f>Sheet1!$A$3</c:f>
              <c:strCache>
                <c:ptCount val="1"/>
                <c:pt idx="0">
                  <c:v>CASOS TB-RR</c:v>
                </c:pt>
              </c:strCache>
            </c:strRef>
          </c:tx>
          <c:spPr>
            <a:solidFill>
              <a:srgbClr val="FFFF99"/>
            </a:solidFill>
            <a:ln w="13871">
              <a:solidFill>
                <a:srgbClr val="99CC00"/>
              </a:solidFill>
              <a:prstDash val="solid"/>
            </a:ln>
          </c:spPr>
          <c:invertIfNegative val="0"/>
          <c:cat>
            <c:strRef>
              <c:f>Sheet1!$B$1:$N$1</c:f>
              <c:strCache>
                <c:ptCount val="13"/>
                <c:pt idx="0">
                  <c:v>Año 2010</c:v>
                </c:pt>
                <c:pt idx="1">
                  <c:v>Año 2011</c:v>
                </c:pt>
                <c:pt idx="2">
                  <c:v>Año 2012</c:v>
                </c:pt>
                <c:pt idx="3">
                  <c:v>Año 2013</c:v>
                </c:pt>
                <c:pt idx="4">
                  <c:v>Año 2014</c:v>
                </c:pt>
                <c:pt idx="5">
                  <c:v>Año 2015</c:v>
                </c:pt>
                <c:pt idx="6">
                  <c:v>Año 2016</c:v>
                </c:pt>
                <c:pt idx="7">
                  <c:v>Año 2017</c:v>
                </c:pt>
                <c:pt idx="8">
                  <c:v>Año 2018</c:v>
                </c:pt>
                <c:pt idx="9">
                  <c:v>Año 2019</c:v>
                </c:pt>
                <c:pt idx="10">
                  <c:v>Año 2020</c:v>
                </c:pt>
                <c:pt idx="11">
                  <c:v>Año 2021</c:v>
                </c:pt>
                <c:pt idx="12">
                  <c:v>Año 2022</c:v>
                </c:pt>
              </c:strCache>
            </c:strRef>
          </c:cat>
          <c:val>
            <c:numRef>
              <c:f>Sheet1!$B$3:$N$3</c:f>
              <c:numCache>
                <c:formatCode>General</c:formatCode>
                <c:ptCount val="13"/>
                <c:pt idx="0">
                  <c:v>0</c:v>
                </c:pt>
                <c:pt idx="1">
                  <c:v>0</c:v>
                </c:pt>
                <c:pt idx="2">
                  <c:v>0</c:v>
                </c:pt>
                <c:pt idx="3">
                  <c:v>7</c:v>
                </c:pt>
                <c:pt idx="4">
                  <c:v>14</c:v>
                </c:pt>
                <c:pt idx="5">
                  <c:v>17</c:v>
                </c:pt>
                <c:pt idx="6">
                  <c:v>7</c:v>
                </c:pt>
                <c:pt idx="7">
                  <c:v>13</c:v>
                </c:pt>
                <c:pt idx="8">
                  <c:v>5</c:v>
                </c:pt>
                <c:pt idx="9">
                  <c:v>20</c:v>
                </c:pt>
                <c:pt idx="10">
                  <c:v>35</c:v>
                </c:pt>
                <c:pt idx="11">
                  <c:v>40</c:v>
                </c:pt>
                <c:pt idx="12">
                  <c:v>15</c:v>
                </c:pt>
              </c:numCache>
            </c:numRef>
          </c:val>
          <c:extLst>
            <c:ext xmlns:c16="http://schemas.microsoft.com/office/drawing/2014/chart" uri="{C3380CC4-5D6E-409C-BE32-E72D297353CC}">
              <c16:uniqueId val="{00000001-0723-40A2-9F56-3990EACF2F51}"/>
            </c:ext>
          </c:extLst>
        </c:ser>
        <c:ser>
          <c:idx val="0"/>
          <c:order val="2"/>
          <c:tx>
            <c:strRef>
              <c:f>Sheet1!$A$4</c:f>
              <c:strCache>
                <c:ptCount val="1"/>
                <c:pt idx="0">
                  <c:v>CASOS PRE XDR</c:v>
                </c:pt>
              </c:strCache>
            </c:strRef>
          </c:tx>
          <c:spPr>
            <a:solidFill>
              <a:srgbClr val="00FF00"/>
            </a:solidFill>
            <a:ln w="13871">
              <a:solidFill>
                <a:srgbClr val="99CC00"/>
              </a:solidFill>
              <a:prstDash val="solid"/>
            </a:ln>
          </c:spPr>
          <c:invertIfNegative val="0"/>
          <c:cat>
            <c:strRef>
              <c:f>Sheet1!$B$1:$N$1</c:f>
              <c:strCache>
                <c:ptCount val="13"/>
                <c:pt idx="0">
                  <c:v>Año 2010</c:v>
                </c:pt>
                <c:pt idx="1">
                  <c:v>Año 2011</c:v>
                </c:pt>
                <c:pt idx="2">
                  <c:v>Año 2012</c:v>
                </c:pt>
                <c:pt idx="3">
                  <c:v>Año 2013</c:v>
                </c:pt>
                <c:pt idx="4">
                  <c:v>Año 2014</c:v>
                </c:pt>
                <c:pt idx="5">
                  <c:v>Año 2015</c:v>
                </c:pt>
                <c:pt idx="6">
                  <c:v>Año 2016</c:v>
                </c:pt>
                <c:pt idx="7">
                  <c:v>Año 2017</c:v>
                </c:pt>
                <c:pt idx="8">
                  <c:v>Año 2018</c:v>
                </c:pt>
                <c:pt idx="9">
                  <c:v>Año 2019</c:v>
                </c:pt>
                <c:pt idx="10">
                  <c:v>Año 2020</c:v>
                </c:pt>
                <c:pt idx="11">
                  <c:v>Año 2021</c:v>
                </c:pt>
                <c:pt idx="12">
                  <c:v>Año 2022</c:v>
                </c:pt>
              </c:strCache>
            </c:strRef>
          </c:cat>
          <c:val>
            <c:numRef>
              <c:f>Sheet1!$B$4:$N$4</c:f>
              <c:numCache>
                <c:formatCode>General</c:formatCode>
                <c:ptCount val="13"/>
                <c:pt idx="0">
                  <c:v>0</c:v>
                </c:pt>
                <c:pt idx="1">
                  <c:v>0</c:v>
                </c:pt>
                <c:pt idx="2">
                  <c:v>0</c:v>
                </c:pt>
                <c:pt idx="3">
                  <c:v>0</c:v>
                </c:pt>
                <c:pt idx="4">
                  <c:v>0</c:v>
                </c:pt>
                <c:pt idx="5">
                  <c:v>0</c:v>
                </c:pt>
                <c:pt idx="6">
                  <c:v>0</c:v>
                </c:pt>
                <c:pt idx="7">
                  <c:v>0</c:v>
                </c:pt>
                <c:pt idx="8">
                  <c:v>0</c:v>
                </c:pt>
                <c:pt idx="9">
                  <c:v>0</c:v>
                </c:pt>
                <c:pt idx="10">
                  <c:v>0</c:v>
                </c:pt>
                <c:pt idx="11">
                  <c:v>1</c:v>
                </c:pt>
                <c:pt idx="12">
                  <c:v>0</c:v>
                </c:pt>
              </c:numCache>
            </c:numRef>
          </c:val>
          <c:extLst>
            <c:ext xmlns:c16="http://schemas.microsoft.com/office/drawing/2014/chart" uri="{C3380CC4-5D6E-409C-BE32-E72D297353CC}">
              <c16:uniqueId val="{00000002-0723-40A2-9F56-3990EACF2F51}"/>
            </c:ext>
          </c:extLst>
        </c:ser>
        <c:dLbls>
          <c:showLegendKey val="0"/>
          <c:showVal val="0"/>
          <c:showCatName val="0"/>
          <c:showSerName val="0"/>
          <c:showPercent val="0"/>
          <c:showBubbleSize val="0"/>
        </c:dLbls>
        <c:gapWidth val="150"/>
        <c:overlap val="100"/>
        <c:axId val="414354832"/>
        <c:axId val="1"/>
      </c:barChart>
      <c:catAx>
        <c:axId val="414354832"/>
        <c:scaling>
          <c:orientation val="minMax"/>
        </c:scaling>
        <c:delete val="0"/>
        <c:axPos val="b"/>
        <c:numFmt formatCode="General" sourceLinked="1"/>
        <c:majorTickMark val="out"/>
        <c:minorTickMark val="none"/>
        <c:tickLblPos val="nextTo"/>
        <c:spPr>
          <a:ln w="3469">
            <a:solidFill>
              <a:schemeClr val="tx1"/>
            </a:solidFill>
            <a:prstDash val="solid"/>
          </a:ln>
        </c:spPr>
        <c:txPr>
          <a:bodyPr rot="0" vert="horz"/>
          <a:lstStyle/>
          <a:p>
            <a:pPr>
              <a:defRPr sz="1092" b="0" i="0" u="none" strike="noStrike" baseline="0">
                <a:solidFill>
                  <a:schemeClr val="tx1"/>
                </a:solidFill>
                <a:latin typeface="Arial"/>
                <a:ea typeface="Arial"/>
                <a:cs typeface="Arial"/>
              </a:defRPr>
            </a:pPr>
            <a:endParaRPr lang="es-SV"/>
          </a:p>
        </c:txPr>
        <c:crossAx val="1"/>
        <c:crosses val="autoZero"/>
        <c:auto val="0"/>
        <c:lblAlgn val="ctr"/>
        <c:lblOffset val="100"/>
        <c:tickMarkSkip val="1"/>
        <c:noMultiLvlLbl val="0"/>
      </c:catAx>
      <c:valAx>
        <c:axId val="1"/>
        <c:scaling>
          <c:orientation val="minMax"/>
        </c:scaling>
        <c:delete val="0"/>
        <c:axPos val="l"/>
        <c:title>
          <c:tx>
            <c:rich>
              <a:bodyPr/>
              <a:lstStyle/>
              <a:p>
                <a:pPr>
                  <a:defRPr sz="970" b="0" i="0" u="none" strike="noStrike" baseline="0">
                    <a:solidFill>
                      <a:srgbClr val="000000"/>
                    </a:solidFill>
                    <a:latin typeface="Arial"/>
                    <a:ea typeface="Arial"/>
                    <a:cs typeface="Arial"/>
                  </a:defRPr>
                </a:pPr>
                <a:r>
                  <a:rPr lang="es-SV"/>
                  <a:t>Casos TB-RR/TB-MDR</a:t>
                </a:r>
              </a:p>
            </c:rich>
          </c:tx>
          <c:layout>
            <c:manualLayout>
              <c:xMode val="edge"/>
              <c:yMode val="edge"/>
              <c:x val="2.6128233970753655E-2"/>
              <c:y val="0.3725909521726451"/>
            </c:manualLayout>
          </c:layout>
          <c:overlay val="0"/>
          <c:spPr>
            <a:noFill/>
            <a:ln w="27742">
              <a:noFill/>
            </a:ln>
          </c:spPr>
        </c:title>
        <c:numFmt formatCode="General" sourceLinked="1"/>
        <c:majorTickMark val="out"/>
        <c:minorTickMark val="none"/>
        <c:tickLblPos val="nextTo"/>
        <c:spPr>
          <a:ln w="13871">
            <a:solidFill>
              <a:schemeClr val="tx1"/>
            </a:solidFill>
            <a:prstDash val="solid"/>
          </a:ln>
        </c:spPr>
        <c:txPr>
          <a:bodyPr rot="0" vert="horz"/>
          <a:lstStyle/>
          <a:p>
            <a:pPr>
              <a:defRPr sz="982" b="0" i="0" u="none" strike="noStrike" baseline="0">
                <a:solidFill>
                  <a:schemeClr val="tx1"/>
                </a:solidFill>
                <a:latin typeface="Arial Narrow"/>
                <a:ea typeface="Arial Narrow"/>
                <a:cs typeface="Arial Narrow"/>
              </a:defRPr>
            </a:pPr>
            <a:endParaRPr lang="es-SV"/>
          </a:p>
        </c:txPr>
        <c:crossAx val="414354832"/>
        <c:crosses val="autoZero"/>
        <c:crossBetween val="between"/>
      </c:valAx>
      <c:dTable>
        <c:showHorzBorder val="1"/>
        <c:showVertBorder val="1"/>
        <c:showOutline val="1"/>
        <c:showKeys val="1"/>
        <c:spPr>
          <a:ln w="13871">
            <a:solidFill>
              <a:schemeClr val="tx1"/>
            </a:solidFill>
            <a:prstDash val="solid"/>
          </a:ln>
        </c:spPr>
        <c:txPr>
          <a:bodyPr/>
          <a:lstStyle/>
          <a:p>
            <a:pPr rtl="0">
              <a:defRPr sz="766" b="0" i="0" u="none" strike="noStrike" baseline="0">
                <a:solidFill>
                  <a:schemeClr val="tx1"/>
                </a:solidFill>
                <a:latin typeface="Arial Narrow"/>
                <a:ea typeface="Arial Narrow"/>
                <a:cs typeface="Arial Narrow"/>
              </a:defRPr>
            </a:pPr>
            <a:endParaRPr lang="es-SV"/>
          </a:p>
        </c:txPr>
      </c:dTable>
      <c:spPr>
        <a:pattFill prst="pct10">
          <a:fgClr>
            <a:srgbClr val="C00000"/>
          </a:fgClr>
          <a:bgClr>
            <a:schemeClr val="bg1"/>
          </a:bgClr>
        </a:pattFill>
        <a:ln w="13871">
          <a:solidFill>
            <a:srgbClr val="C0C0C0"/>
          </a:solidFill>
          <a:prstDash val="solid"/>
        </a:ln>
      </c:spPr>
    </c:plotArea>
    <c:plotVisOnly val="1"/>
    <c:dispBlanksAs val="gap"/>
    <c:showDLblsOverMax val="0"/>
  </c:chart>
  <c:spPr>
    <a:noFill/>
    <a:ln>
      <a:noFill/>
    </a:ln>
  </c:spPr>
  <c:txPr>
    <a:bodyPr/>
    <a:lstStyle/>
    <a:p>
      <a:pPr>
        <a:defRPr sz="1092" b="0" i="0" u="none" strike="noStrike" baseline="0">
          <a:solidFill>
            <a:schemeClr val="tx1"/>
          </a:solidFill>
          <a:latin typeface="Arial"/>
          <a:ea typeface="Arial"/>
          <a:cs typeface="Arial"/>
        </a:defRPr>
      </a:pPr>
      <a:endParaRPr lang="es-SV"/>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22090926278114"/>
          <c:y val="2.0319714370963748E-2"/>
          <c:w val="0.77580466148723637"/>
          <c:h val="0.76581873142740031"/>
        </c:manualLayout>
      </c:layout>
      <c:barChart>
        <c:barDir val="col"/>
        <c:grouping val="clustered"/>
        <c:varyColors val="0"/>
        <c:ser>
          <c:idx val="0"/>
          <c:order val="0"/>
          <c:tx>
            <c:strRef>
              <c:f>Sheet1!$A$2</c:f>
              <c:strCache>
                <c:ptCount val="1"/>
                <c:pt idx="0">
                  <c:v> % de éxito del tratamiento</c:v>
                </c:pt>
              </c:strCache>
            </c:strRef>
          </c:tx>
          <c:spPr>
            <a:solidFill>
              <a:srgbClr val="BCDDA7"/>
            </a:solidFill>
            <a:ln w="3298">
              <a:solidFill>
                <a:schemeClr val="folHlink"/>
              </a:solidFill>
              <a:prstDash val="solid"/>
            </a:ln>
          </c:spPr>
          <c:invertIfNegative val="0"/>
          <c:cat>
            <c:numRef>
              <c:f>Sheet1!$B$1:$M$1</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Sheet1!$B$2:$M$2</c:f>
              <c:numCache>
                <c:formatCode>General</c:formatCode>
                <c:ptCount val="12"/>
                <c:pt idx="0">
                  <c:v>91.3</c:v>
                </c:pt>
                <c:pt idx="1">
                  <c:v>93.3</c:v>
                </c:pt>
                <c:pt idx="2">
                  <c:v>94</c:v>
                </c:pt>
                <c:pt idx="3">
                  <c:v>93.3</c:v>
                </c:pt>
                <c:pt idx="4">
                  <c:v>92.3</c:v>
                </c:pt>
                <c:pt idx="5">
                  <c:v>93.9</c:v>
                </c:pt>
                <c:pt idx="6">
                  <c:v>92.1</c:v>
                </c:pt>
                <c:pt idx="7">
                  <c:v>91</c:v>
                </c:pt>
                <c:pt idx="8">
                  <c:v>91.4</c:v>
                </c:pt>
                <c:pt idx="9" formatCode="0.00">
                  <c:v>91.8</c:v>
                </c:pt>
                <c:pt idx="10">
                  <c:v>91.1</c:v>
                </c:pt>
                <c:pt idx="11">
                  <c:v>88.1</c:v>
                </c:pt>
              </c:numCache>
            </c:numRef>
          </c:val>
          <c:extLst>
            <c:ext xmlns:c16="http://schemas.microsoft.com/office/drawing/2014/chart" uri="{C3380CC4-5D6E-409C-BE32-E72D297353CC}">
              <c16:uniqueId val="{00000000-6A7D-4F9E-8E41-86E31F43135E}"/>
            </c:ext>
          </c:extLst>
        </c:ser>
        <c:dLbls>
          <c:showLegendKey val="0"/>
          <c:showVal val="0"/>
          <c:showCatName val="0"/>
          <c:showSerName val="0"/>
          <c:showPercent val="0"/>
          <c:showBubbleSize val="0"/>
        </c:dLbls>
        <c:gapWidth val="150"/>
        <c:axId val="1420301520"/>
        <c:axId val="1"/>
      </c:barChart>
      <c:catAx>
        <c:axId val="1420301520"/>
        <c:scaling>
          <c:orientation val="minMax"/>
        </c:scaling>
        <c:delete val="0"/>
        <c:axPos val="b"/>
        <c:numFmt formatCode="General" sourceLinked="1"/>
        <c:majorTickMark val="out"/>
        <c:minorTickMark val="none"/>
        <c:tickLblPos val="nextTo"/>
        <c:spPr>
          <a:ln w="3298">
            <a:solidFill>
              <a:schemeClr val="tx1"/>
            </a:solidFill>
            <a:prstDash val="solid"/>
          </a:ln>
        </c:spPr>
        <c:txPr>
          <a:bodyPr rot="0" vert="horz"/>
          <a:lstStyle/>
          <a:p>
            <a:pPr>
              <a:defRPr sz="1091" b="1" i="0" u="none" strike="noStrike" baseline="0">
                <a:solidFill>
                  <a:schemeClr val="tx1"/>
                </a:solidFill>
                <a:latin typeface="Times New Roman"/>
                <a:ea typeface="Times New Roman"/>
                <a:cs typeface="Times New Roman"/>
              </a:defRPr>
            </a:pPr>
            <a:endParaRPr lang="es-SV"/>
          </a:p>
        </c:txPr>
        <c:crossAx val="1"/>
        <c:crosses val="autoZero"/>
        <c:auto val="1"/>
        <c:lblAlgn val="ctr"/>
        <c:lblOffset val="100"/>
        <c:tickMarkSkip val="1"/>
        <c:noMultiLvlLbl val="0"/>
      </c:catAx>
      <c:valAx>
        <c:axId val="1"/>
        <c:scaling>
          <c:orientation val="minMax"/>
        </c:scaling>
        <c:delete val="0"/>
        <c:axPos val="l"/>
        <c:numFmt formatCode="General" sourceLinked="1"/>
        <c:majorTickMark val="out"/>
        <c:minorTickMark val="none"/>
        <c:tickLblPos val="nextTo"/>
        <c:spPr>
          <a:ln w="3298">
            <a:solidFill>
              <a:schemeClr val="tx1"/>
            </a:solidFill>
            <a:prstDash val="solid"/>
          </a:ln>
        </c:spPr>
        <c:txPr>
          <a:bodyPr rot="0" vert="horz"/>
          <a:lstStyle/>
          <a:p>
            <a:pPr>
              <a:defRPr sz="1101" b="0" i="0" u="none" strike="noStrike" baseline="0">
                <a:solidFill>
                  <a:srgbClr val="000000"/>
                </a:solidFill>
                <a:latin typeface="Arial Narrow"/>
                <a:ea typeface="Arial Narrow"/>
                <a:cs typeface="Arial Narrow"/>
              </a:defRPr>
            </a:pPr>
            <a:endParaRPr lang="es-SV"/>
          </a:p>
        </c:txPr>
        <c:crossAx val="1420301520"/>
        <c:crosses val="autoZero"/>
        <c:crossBetween val="between"/>
      </c:valAx>
      <c:dTable>
        <c:showHorzBorder val="1"/>
        <c:showVertBorder val="1"/>
        <c:showOutline val="1"/>
        <c:showKeys val="0"/>
        <c:spPr>
          <a:ln w="3298">
            <a:solidFill>
              <a:schemeClr val="tx1"/>
            </a:solidFill>
            <a:prstDash val="solid"/>
          </a:ln>
        </c:spPr>
        <c:txPr>
          <a:bodyPr/>
          <a:lstStyle/>
          <a:p>
            <a:pPr rtl="0">
              <a:defRPr sz="1011" b="0" i="0" u="none" strike="noStrike" baseline="0">
                <a:solidFill>
                  <a:srgbClr val="000000"/>
                </a:solidFill>
                <a:latin typeface="Arial Narrow"/>
                <a:ea typeface="Arial Narrow"/>
                <a:cs typeface="Arial Narrow"/>
              </a:defRPr>
            </a:pPr>
            <a:endParaRPr lang="es-SV"/>
          </a:p>
        </c:txPr>
      </c:dTable>
      <c:spPr>
        <a:pattFill prst="pct90">
          <a:fgClr>
            <a:schemeClr val="bg2"/>
          </a:fgClr>
          <a:bgClr>
            <a:srgbClr val="C00000"/>
          </a:bgClr>
        </a:pattFill>
        <a:ln w="3298">
          <a:solidFill>
            <a:srgbClr val="C0C0C0"/>
          </a:solidFill>
          <a:prstDash val="solid"/>
        </a:ln>
      </c:spPr>
    </c:plotArea>
    <c:plotVisOnly val="1"/>
    <c:dispBlanksAs val="gap"/>
    <c:showDLblsOverMax val="0"/>
  </c:chart>
  <c:spPr>
    <a:noFill/>
    <a:ln>
      <a:noFill/>
    </a:ln>
  </c:spPr>
  <c:txPr>
    <a:bodyPr/>
    <a:lstStyle/>
    <a:p>
      <a:pPr>
        <a:defRPr sz="2104" b="1" i="0" u="none" strike="noStrike" baseline="0">
          <a:solidFill>
            <a:schemeClr val="tx1"/>
          </a:solidFill>
          <a:latin typeface="Times New Roman"/>
          <a:ea typeface="Times New Roman"/>
          <a:cs typeface="Times New Roman"/>
        </a:defRPr>
      </a:pPr>
      <a:endParaRPr lang="es-SV"/>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3999737532808399"/>
          <c:y val="0.2016272965879265"/>
          <c:w val="0.39500524934383197"/>
          <c:h val="0.65834208223971991"/>
        </c:manualLayout>
      </c:layout>
      <c:pieChart>
        <c:varyColors val="1"/>
        <c:ser>
          <c:idx val="0"/>
          <c:order val="0"/>
          <c:explosion val="6"/>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3B9-4DF6-BC51-50811BBCCFA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3B9-4DF6-BC51-50811BBCCFA5}"/>
              </c:ext>
            </c:extLst>
          </c:dPt>
          <c:dLbls>
            <c:dLbl>
              <c:idx val="0"/>
              <c:layout>
                <c:manualLayout>
                  <c:x val="-0.12700448381452317"/>
                  <c:y val="-0.1234317585301837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3B9-4DF6-BC51-50811BBCCFA5}"/>
                </c:ext>
              </c:extLst>
            </c:dLbl>
            <c:dLbl>
              <c:idx val="1"/>
              <c:layout>
                <c:manualLayout>
                  <c:x val="0.12491940069991252"/>
                  <c:y val="8.30165500145815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3B9-4DF6-BC51-50811BBCCFA5}"/>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s-SV"/>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Hoja1!$B$16:$B$17</c:f>
              <c:strCache>
                <c:ptCount val="2"/>
                <c:pt idx="0">
                  <c:v>MINSAL (Esquemas no contributivos)</c:v>
                </c:pt>
                <c:pt idx="1">
                  <c:v>Esquemas Contributivos</c:v>
                </c:pt>
              </c:strCache>
            </c:strRef>
          </c:cat>
          <c:val>
            <c:numRef>
              <c:f>Hoja1!$D$16:$D$17</c:f>
              <c:numCache>
                <c:formatCode>0.0%</c:formatCode>
                <c:ptCount val="2"/>
                <c:pt idx="0">
                  <c:v>0.67145481392641582</c:v>
                </c:pt>
                <c:pt idx="1">
                  <c:v>0.32854518607358424</c:v>
                </c:pt>
              </c:numCache>
            </c:numRef>
          </c:val>
          <c:extLst>
            <c:ext xmlns:c16="http://schemas.microsoft.com/office/drawing/2014/chart" uri="{C3380CC4-5D6E-409C-BE32-E72D297353CC}">
              <c16:uniqueId val="{00000004-83B9-4DF6-BC51-50811BBCCFA5}"/>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22749064162343205"/>
          <c:y val="0.92704602010515857"/>
          <c:w val="0.63306554537998028"/>
          <c:h val="7.2953979894841564E-2"/>
        </c:manualLayout>
      </c:layout>
      <c:overlay val="0"/>
      <c:spPr>
        <a:noFill/>
        <a:ln>
          <a:noFill/>
        </a:ln>
        <a:effectLst/>
      </c:spPr>
      <c:txPr>
        <a:bodyPr rot="0" spcFirstLastPara="1" vertOverflow="ellipsis" vert="horz" wrap="square" anchor="ctr" anchorCtr="1"/>
        <a:lstStyle/>
        <a:p>
          <a:pPr rtl="0">
            <a:defRPr sz="1400" b="1" i="0" u="none" strike="noStrike" kern="1200" baseline="0">
              <a:solidFill>
                <a:schemeClr val="tx1">
                  <a:lumMod val="65000"/>
                  <a:lumOff val="35000"/>
                </a:schemeClr>
              </a:solidFill>
              <a:latin typeface="+mn-lt"/>
              <a:ea typeface="+mn-ea"/>
              <a:cs typeface="+mn-cs"/>
            </a:defRPr>
          </a:pPr>
          <a:endParaRPr lang="es-SV"/>
        </a:p>
      </c:txPr>
    </c:legend>
    <c:plotVisOnly val="1"/>
    <c:dispBlanksAs val="gap"/>
    <c:showDLblsOverMax val="0"/>
  </c:chart>
  <c:spPr>
    <a:noFill/>
    <a:ln>
      <a:noFill/>
    </a:ln>
    <a:effectLst/>
  </c:spPr>
  <c:txPr>
    <a:bodyPr/>
    <a:lstStyle/>
    <a:p>
      <a:pPr>
        <a:defRPr/>
      </a:pPr>
      <a:endParaRPr lang="es-SV"/>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SV"/>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E3534A-AF0D-4F0D-8464-30139BA347AE}" type="datetimeFigureOut">
              <a:rPr lang="es-SV" smtClean="0"/>
              <a:t>24/8/2023</a:t>
            </a:fld>
            <a:endParaRPr lang="es-SV"/>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SV"/>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SV"/>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46DDFC-CD39-44A9-9B40-07EAD430BE88}" type="slidenum">
              <a:rPr lang="es-SV" smtClean="0"/>
              <a:t>‹Nº›</a:t>
            </a:fld>
            <a:endParaRPr lang="es-SV"/>
          </a:p>
        </p:txBody>
      </p:sp>
    </p:spTree>
    <p:extLst>
      <p:ext uri="{BB962C8B-B14F-4D97-AF65-F5344CB8AC3E}">
        <p14:creationId xmlns:p14="http://schemas.microsoft.com/office/powerpoint/2010/main" val="2508649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dirty="0"/>
          </a:p>
        </p:txBody>
      </p:sp>
      <p:sp>
        <p:nvSpPr>
          <p:cNvPr id="4" name="Marcador de número de diapositiva 3"/>
          <p:cNvSpPr>
            <a:spLocks noGrp="1"/>
          </p:cNvSpPr>
          <p:nvPr>
            <p:ph type="sldNum" sz="quarter" idx="5"/>
          </p:nvPr>
        </p:nvSpPr>
        <p:spPr/>
        <p:txBody>
          <a:bodyPr/>
          <a:lstStyle/>
          <a:p>
            <a:fld id="{1080F542-0AF4-2D4C-97CF-96AC38FEB11E}" type="slidenum">
              <a:rPr lang="es-SV" smtClean="0"/>
              <a:t>10</a:t>
            </a:fld>
            <a:endParaRPr lang="es-SV"/>
          </a:p>
        </p:txBody>
      </p:sp>
    </p:spTree>
    <p:extLst>
      <p:ext uri="{BB962C8B-B14F-4D97-AF65-F5344CB8AC3E}">
        <p14:creationId xmlns:p14="http://schemas.microsoft.com/office/powerpoint/2010/main" val="1499811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02EE5CC-FE19-4CCF-85DE-A83245914F97}" type="datetimeFigureOut">
              <a:rPr lang="es-ES" smtClean="0"/>
              <a:t>24/08/2023</a:t>
            </a:fld>
            <a:endParaRPr lang="es-ES"/>
          </a:p>
        </p:txBody>
      </p:sp>
      <p:sp>
        <p:nvSpPr>
          <p:cNvPr id="5" name="Footer Placeholder 4"/>
          <p:cNvSpPr>
            <a:spLocks noGrp="1"/>
          </p:cNvSpPr>
          <p:nvPr>
            <p:ph type="ftr" sz="quarter" idx="11"/>
          </p:nvPr>
        </p:nvSpPr>
        <p:spPr/>
        <p:txBody>
          <a:bodyPr/>
          <a:lstStyle/>
          <a:p>
            <a:endParaRPr lang="es-E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1B50B83-8C82-4572-A4E5-ABF19A63000D}" type="slidenum">
              <a:rPr lang="es-ES" smtClean="0"/>
              <a:t>‹Nº›</a:t>
            </a:fld>
            <a:endParaRPr lang="es-ES"/>
          </a:p>
        </p:txBody>
      </p:sp>
    </p:spTree>
    <p:extLst>
      <p:ext uri="{BB962C8B-B14F-4D97-AF65-F5344CB8AC3E}">
        <p14:creationId xmlns:p14="http://schemas.microsoft.com/office/powerpoint/2010/main" val="4273147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02EE5CC-FE19-4CCF-85DE-A83245914F97}" type="datetimeFigureOut">
              <a:rPr lang="es-ES" smtClean="0"/>
              <a:t>24/08/2023</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B50B83-8C82-4572-A4E5-ABF19A63000D}" type="slidenum">
              <a:rPr lang="es-ES" smtClean="0"/>
              <a:t>‹Nº›</a:t>
            </a:fld>
            <a:endParaRPr lang="es-ES"/>
          </a:p>
        </p:txBody>
      </p:sp>
    </p:spTree>
    <p:extLst>
      <p:ext uri="{BB962C8B-B14F-4D97-AF65-F5344CB8AC3E}">
        <p14:creationId xmlns:p14="http://schemas.microsoft.com/office/powerpoint/2010/main" val="4065022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02EE5CC-FE19-4CCF-85DE-A83245914F97}" type="datetimeFigureOut">
              <a:rPr lang="es-ES" smtClean="0"/>
              <a:t>24/08/2023</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B50B83-8C82-4572-A4E5-ABF19A63000D}" type="slidenum">
              <a:rPr lang="es-ES" smtClean="0"/>
              <a:t>‹Nº›</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13930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602EE5CC-FE19-4CCF-85DE-A83245914F97}" type="datetimeFigureOut">
              <a:rPr lang="es-ES" smtClean="0"/>
              <a:t>24/08/2023</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B50B83-8C82-4572-A4E5-ABF19A63000D}" type="slidenum">
              <a:rPr lang="es-ES" smtClean="0"/>
              <a:t>‹Nº›</a:t>
            </a:fld>
            <a:endParaRPr lang="es-ES"/>
          </a:p>
        </p:txBody>
      </p:sp>
    </p:spTree>
    <p:extLst>
      <p:ext uri="{BB962C8B-B14F-4D97-AF65-F5344CB8AC3E}">
        <p14:creationId xmlns:p14="http://schemas.microsoft.com/office/powerpoint/2010/main" val="1647878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602EE5CC-FE19-4CCF-85DE-A83245914F97}" type="datetimeFigureOut">
              <a:rPr lang="es-ES" smtClean="0"/>
              <a:t>24/08/2023</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B50B83-8C82-4572-A4E5-ABF19A63000D}" type="slidenum">
              <a:rPr lang="es-ES" smtClean="0"/>
              <a:t>‹Nº›</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88453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602EE5CC-FE19-4CCF-85DE-A83245914F97}" type="datetimeFigureOut">
              <a:rPr lang="es-ES" smtClean="0"/>
              <a:t>24/08/2023</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B50B83-8C82-4572-A4E5-ABF19A63000D}" type="slidenum">
              <a:rPr lang="es-ES" smtClean="0"/>
              <a:t>‹Nº›</a:t>
            </a:fld>
            <a:endParaRPr lang="es-ES"/>
          </a:p>
        </p:txBody>
      </p:sp>
    </p:spTree>
    <p:extLst>
      <p:ext uri="{BB962C8B-B14F-4D97-AF65-F5344CB8AC3E}">
        <p14:creationId xmlns:p14="http://schemas.microsoft.com/office/powerpoint/2010/main" val="619960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02EE5CC-FE19-4CCF-85DE-A83245914F97}" type="datetimeFigureOut">
              <a:rPr lang="es-ES" smtClean="0"/>
              <a:t>24/08/2023</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B50B83-8C82-4572-A4E5-ABF19A63000D}" type="slidenum">
              <a:rPr lang="es-ES" smtClean="0"/>
              <a:t>‹Nº›</a:t>
            </a:fld>
            <a:endParaRPr lang="es-ES"/>
          </a:p>
        </p:txBody>
      </p:sp>
    </p:spTree>
    <p:extLst>
      <p:ext uri="{BB962C8B-B14F-4D97-AF65-F5344CB8AC3E}">
        <p14:creationId xmlns:p14="http://schemas.microsoft.com/office/powerpoint/2010/main" val="1210280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02EE5CC-FE19-4CCF-85DE-A83245914F97}" type="datetimeFigureOut">
              <a:rPr lang="es-ES" smtClean="0"/>
              <a:t>24/08/2023</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B50B83-8C82-4572-A4E5-ABF19A63000D}" type="slidenum">
              <a:rPr lang="es-ES" smtClean="0"/>
              <a:t>‹Nº›</a:t>
            </a:fld>
            <a:endParaRPr lang="es-ES"/>
          </a:p>
        </p:txBody>
      </p:sp>
    </p:spTree>
    <p:extLst>
      <p:ext uri="{BB962C8B-B14F-4D97-AF65-F5344CB8AC3E}">
        <p14:creationId xmlns:p14="http://schemas.microsoft.com/office/powerpoint/2010/main" val="571362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02EE5CC-FE19-4CCF-85DE-A83245914F97}" type="datetimeFigureOut">
              <a:rPr lang="es-ES" smtClean="0"/>
              <a:t>24/08/2023</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B50B83-8C82-4572-A4E5-ABF19A63000D}" type="slidenum">
              <a:rPr lang="es-ES" smtClean="0"/>
              <a:t>‹Nº›</a:t>
            </a:fld>
            <a:endParaRPr lang="es-ES"/>
          </a:p>
        </p:txBody>
      </p:sp>
    </p:spTree>
    <p:extLst>
      <p:ext uri="{BB962C8B-B14F-4D97-AF65-F5344CB8AC3E}">
        <p14:creationId xmlns:p14="http://schemas.microsoft.com/office/powerpoint/2010/main" val="338932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02EE5CC-FE19-4CCF-85DE-A83245914F97}" type="datetimeFigureOut">
              <a:rPr lang="es-ES" smtClean="0"/>
              <a:t>24/08/2023</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B50B83-8C82-4572-A4E5-ABF19A63000D}" type="slidenum">
              <a:rPr lang="es-ES" smtClean="0"/>
              <a:t>‹Nº›</a:t>
            </a:fld>
            <a:endParaRPr lang="es-ES"/>
          </a:p>
        </p:txBody>
      </p:sp>
    </p:spTree>
    <p:extLst>
      <p:ext uri="{BB962C8B-B14F-4D97-AF65-F5344CB8AC3E}">
        <p14:creationId xmlns:p14="http://schemas.microsoft.com/office/powerpoint/2010/main" val="209036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02EE5CC-FE19-4CCF-85DE-A83245914F97}" type="datetimeFigureOut">
              <a:rPr lang="es-ES" smtClean="0"/>
              <a:t>24/08/2023</a:t>
            </a:fld>
            <a:endParaRPr lang="es-ES"/>
          </a:p>
        </p:txBody>
      </p:sp>
      <p:sp>
        <p:nvSpPr>
          <p:cNvPr id="6" name="Footer Placeholder 5"/>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1B50B83-8C82-4572-A4E5-ABF19A63000D}" type="slidenum">
              <a:rPr lang="es-ES" smtClean="0"/>
              <a:t>‹Nº›</a:t>
            </a:fld>
            <a:endParaRPr lang="es-ES"/>
          </a:p>
        </p:txBody>
      </p:sp>
    </p:spTree>
    <p:extLst>
      <p:ext uri="{BB962C8B-B14F-4D97-AF65-F5344CB8AC3E}">
        <p14:creationId xmlns:p14="http://schemas.microsoft.com/office/powerpoint/2010/main" val="3575129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02EE5CC-FE19-4CCF-85DE-A83245914F97}" type="datetimeFigureOut">
              <a:rPr lang="es-ES" smtClean="0"/>
              <a:t>24/08/2023</a:t>
            </a:fld>
            <a:endParaRPr lang="es-ES"/>
          </a:p>
        </p:txBody>
      </p:sp>
      <p:sp>
        <p:nvSpPr>
          <p:cNvPr id="8" name="Footer Placeholder 7"/>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1B50B83-8C82-4572-A4E5-ABF19A63000D}" type="slidenum">
              <a:rPr lang="es-ES" smtClean="0"/>
              <a:t>‹Nº›</a:t>
            </a:fld>
            <a:endParaRPr lang="es-ES"/>
          </a:p>
        </p:txBody>
      </p:sp>
    </p:spTree>
    <p:extLst>
      <p:ext uri="{BB962C8B-B14F-4D97-AF65-F5344CB8AC3E}">
        <p14:creationId xmlns:p14="http://schemas.microsoft.com/office/powerpoint/2010/main" val="1725804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02EE5CC-FE19-4CCF-85DE-A83245914F97}" type="datetimeFigureOut">
              <a:rPr lang="es-ES" smtClean="0"/>
              <a:t>24/08/2023</a:t>
            </a:fld>
            <a:endParaRPr lang="es-ES"/>
          </a:p>
        </p:txBody>
      </p:sp>
      <p:sp>
        <p:nvSpPr>
          <p:cNvPr id="4" name="Footer Placeholder 3"/>
          <p:cNvSpPr>
            <a:spLocks noGrp="1"/>
          </p:cNvSpPr>
          <p:nvPr>
            <p:ph type="ftr" sz="quarter" idx="11"/>
          </p:nvPr>
        </p:nvSpPr>
        <p:spPr/>
        <p:txBody>
          <a:bodyPr/>
          <a:lstStyle/>
          <a:p>
            <a:endParaRPr lang="es-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1B50B83-8C82-4572-A4E5-ABF19A63000D}" type="slidenum">
              <a:rPr lang="es-ES" smtClean="0"/>
              <a:t>‹Nº›</a:t>
            </a:fld>
            <a:endParaRPr lang="es-ES"/>
          </a:p>
        </p:txBody>
      </p:sp>
    </p:spTree>
    <p:extLst>
      <p:ext uri="{BB962C8B-B14F-4D97-AF65-F5344CB8AC3E}">
        <p14:creationId xmlns:p14="http://schemas.microsoft.com/office/powerpoint/2010/main" val="538874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EE5CC-FE19-4CCF-85DE-A83245914F97}" type="datetimeFigureOut">
              <a:rPr lang="es-ES" smtClean="0"/>
              <a:t>24/08/2023</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1B50B83-8C82-4572-A4E5-ABF19A63000D}" type="slidenum">
              <a:rPr lang="es-ES" smtClean="0"/>
              <a:t>‹Nº›</a:t>
            </a:fld>
            <a:endParaRPr lang="es-ES"/>
          </a:p>
        </p:txBody>
      </p:sp>
    </p:spTree>
    <p:extLst>
      <p:ext uri="{BB962C8B-B14F-4D97-AF65-F5344CB8AC3E}">
        <p14:creationId xmlns:p14="http://schemas.microsoft.com/office/powerpoint/2010/main" val="3979309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02EE5CC-FE19-4CCF-85DE-A83245914F97}" type="datetimeFigureOut">
              <a:rPr lang="es-ES" smtClean="0"/>
              <a:t>24/08/2023</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1B50B83-8C82-4572-A4E5-ABF19A63000D}" type="slidenum">
              <a:rPr lang="es-ES" smtClean="0"/>
              <a:t>‹Nº›</a:t>
            </a:fld>
            <a:endParaRPr lang="es-ES"/>
          </a:p>
        </p:txBody>
      </p:sp>
    </p:spTree>
    <p:extLst>
      <p:ext uri="{BB962C8B-B14F-4D97-AF65-F5344CB8AC3E}">
        <p14:creationId xmlns:p14="http://schemas.microsoft.com/office/powerpoint/2010/main" val="2698840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02EE5CC-FE19-4CCF-85DE-A83245914F97}" type="datetimeFigureOut">
              <a:rPr lang="es-ES" smtClean="0"/>
              <a:t>24/08/2023</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B50B83-8C82-4572-A4E5-ABF19A63000D}" type="slidenum">
              <a:rPr lang="es-ES" smtClean="0"/>
              <a:t>‹Nº›</a:t>
            </a:fld>
            <a:endParaRPr lang="es-ES"/>
          </a:p>
        </p:txBody>
      </p:sp>
    </p:spTree>
    <p:extLst>
      <p:ext uri="{BB962C8B-B14F-4D97-AF65-F5344CB8AC3E}">
        <p14:creationId xmlns:p14="http://schemas.microsoft.com/office/powerpoint/2010/main" val="3565900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02EE5CC-FE19-4CCF-85DE-A83245914F97}" type="datetimeFigureOut">
              <a:rPr lang="es-ES" smtClean="0"/>
              <a:t>24/08/2023</a:t>
            </a:fld>
            <a:endParaRPr lang="es-E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1B50B83-8C82-4572-A4E5-ABF19A63000D}" type="slidenum">
              <a:rPr lang="es-ES" smtClean="0"/>
              <a:t>‹Nº›</a:t>
            </a:fld>
            <a:endParaRPr lang="es-ES"/>
          </a:p>
        </p:txBody>
      </p:sp>
    </p:spTree>
    <p:extLst>
      <p:ext uri="{BB962C8B-B14F-4D97-AF65-F5344CB8AC3E}">
        <p14:creationId xmlns:p14="http://schemas.microsoft.com/office/powerpoint/2010/main" val="169691999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664382-A285-4BED-963C-5FA73D64A26D}"/>
              </a:ext>
            </a:extLst>
          </p:cNvPr>
          <p:cNvSpPr>
            <a:spLocks noGrp="1"/>
          </p:cNvSpPr>
          <p:nvPr>
            <p:ph type="ctrTitle"/>
          </p:nvPr>
        </p:nvSpPr>
        <p:spPr>
          <a:xfrm>
            <a:off x="1762248" y="1903228"/>
            <a:ext cx="9684686" cy="2387600"/>
          </a:xfrm>
        </p:spPr>
        <p:txBody>
          <a:bodyPr>
            <a:noAutofit/>
          </a:bodyPr>
          <a:lstStyle/>
          <a:p>
            <a:r>
              <a:rPr lang="es-SV" sz="4200" dirty="0"/>
              <a:t>MEDICIÓN DEL GASTO EN TUBERCULOSIS EN EL SALVADOR 2022</a:t>
            </a:r>
            <a:br>
              <a:rPr lang="es-SV" sz="4200" dirty="0"/>
            </a:br>
            <a:r>
              <a:rPr lang="es-SV" sz="4200" dirty="0"/>
              <a:t>(MEGA TB 2022)</a:t>
            </a:r>
            <a:endParaRPr lang="es-ES" sz="4200" dirty="0"/>
          </a:p>
        </p:txBody>
      </p:sp>
      <p:sp>
        <p:nvSpPr>
          <p:cNvPr id="3" name="Subtítulo 2">
            <a:extLst>
              <a:ext uri="{FF2B5EF4-FFF2-40B4-BE49-F238E27FC236}">
                <a16:creationId xmlns:a16="http://schemas.microsoft.com/office/drawing/2014/main" id="{DA258F36-9D8C-4DF3-BE07-FEA7B9278E42}"/>
              </a:ext>
            </a:extLst>
          </p:cNvPr>
          <p:cNvSpPr>
            <a:spLocks noGrp="1"/>
          </p:cNvSpPr>
          <p:nvPr>
            <p:ph type="subTitle" idx="1"/>
          </p:nvPr>
        </p:nvSpPr>
        <p:spPr>
          <a:xfrm>
            <a:off x="1672855" y="4954772"/>
            <a:ext cx="9236149" cy="1222744"/>
          </a:xfrm>
        </p:spPr>
        <p:txBody>
          <a:bodyPr>
            <a:normAutofit fontScale="85000" lnSpcReduction="20000"/>
          </a:bodyPr>
          <a:lstStyle/>
          <a:p>
            <a:r>
              <a:rPr lang="es-SV" dirty="0"/>
              <a:t>UNIDAD DE ECONOMÍA DE LA SALUD</a:t>
            </a:r>
          </a:p>
          <a:p>
            <a:r>
              <a:rPr lang="es-SV" dirty="0"/>
              <a:t>UNIDAD DE PREVENCIÓN Y CONTROL DE LA TUBERCULOSIS Y ENFERMEDADES RESPIRATORIAS </a:t>
            </a:r>
          </a:p>
          <a:p>
            <a:r>
              <a:rPr lang="es-SV" dirty="0"/>
              <a:t>DIRECCIÓN DE PLANIFICACIÓN</a:t>
            </a:r>
          </a:p>
          <a:p>
            <a:r>
              <a:rPr lang="es-ES" dirty="0"/>
              <a:t>San Salvador, El Salvador. Julio 2023</a:t>
            </a:r>
          </a:p>
        </p:txBody>
      </p:sp>
      <p:pic>
        <p:nvPicPr>
          <p:cNvPr id="4" name="Imagen 3">
            <a:extLst>
              <a:ext uri="{FF2B5EF4-FFF2-40B4-BE49-F238E27FC236}">
                <a16:creationId xmlns:a16="http://schemas.microsoft.com/office/drawing/2014/main" id="{410230E6-0415-4BC0-90FC-D553E4DF223F}"/>
              </a:ext>
            </a:extLst>
          </p:cNvPr>
          <p:cNvPicPr>
            <a:picLocks noChangeAspect="1"/>
          </p:cNvPicPr>
          <p:nvPr/>
        </p:nvPicPr>
        <p:blipFill>
          <a:blip r:embed="rId2"/>
          <a:stretch>
            <a:fillRect/>
          </a:stretch>
        </p:blipFill>
        <p:spPr>
          <a:xfrm>
            <a:off x="8662581" y="137367"/>
            <a:ext cx="3167296" cy="1750699"/>
          </a:xfrm>
          <a:prstGeom prst="rect">
            <a:avLst/>
          </a:prstGeom>
        </p:spPr>
      </p:pic>
    </p:spTree>
    <p:extLst>
      <p:ext uri="{BB962C8B-B14F-4D97-AF65-F5344CB8AC3E}">
        <p14:creationId xmlns:p14="http://schemas.microsoft.com/office/powerpoint/2010/main" val="2961036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CuadroTexto 17"/>
          <p:cNvSpPr txBox="1"/>
          <p:nvPr/>
        </p:nvSpPr>
        <p:spPr>
          <a:xfrm>
            <a:off x="2770872" y="1184196"/>
            <a:ext cx="1020918" cy="230832"/>
          </a:xfrm>
          <a:prstGeom prst="rect">
            <a:avLst/>
          </a:prstGeom>
          <a:solidFill>
            <a:schemeClr val="accent2"/>
          </a:solidFill>
          <a:ln w="28575" cmpd="sng">
            <a:solidFill>
              <a:srgbClr val="000000"/>
            </a:solidFill>
          </a:ln>
        </p:spPr>
        <p:txBody>
          <a:bodyPr wrap="square" rtlCol="0">
            <a:spAutoFit/>
          </a:bodyPr>
          <a:lstStyle/>
          <a:p>
            <a:pPr algn="ctr"/>
            <a:r>
              <a:rPr lang="es-ES" sz="900" b="1" dirty="0">
                <a:solidFill>
                  <a:schemeClr val="bg1"/>
                </a:solidFill>
                <a:latin typeface="Arial"/>
                <a:cs typeface="Arial"/>
              </a:rPr>
              <a:t>Fondo general</a:t>
            </a:r>
          </a:p>
        </p:txBody>
      </p:sp>
      <p:sp>
        <p:nvSpPr>
          <p:cNvPr id="20" name="CuadroTexto 19"/>
          <p:cNvSpPr txBox="1"/>
          <p:nvPr/>
        </p:nvSpPr>
        <p:spPr>
          <a:xfrm>
            <a:off x="8194737" y="1193425"/>
            <a:ext cx="1058060" cy="338554"/>
          </a:xfrm>
          <a:prstGeom prst="rect">
            <a:avLst/>
          </a:prstGeom>
          <a:solidFill>
            <a:schemeClr val="accent2"/>
          </a:solidFill>
          <a:ln w="28575" cmpd="sng">
            <a:solidFill>
              <a:schemeClr val="tx1"/>
            </a:solidFill>
          </a:ln>
        </p:spPr>
        <p:txBody>
          <a:bodyPr wrap="square" rtlCol="0">
            <a:spAutoFit/>
          </a:bodyPr>
          <a:lstStyle/>
          <a:p>
            <a:pPr algn="ctr"/>
            <a:r>
              <a:rPr lang="es-ES" sz="800" b="1" dirty="0">
                <a:solidFill>
                  <a:schemeClr val="bg1"/>
                </a:solidFill>
                <a:latin typeface="Arial"/>
                <a:cs typeface="Arial"/>
              </a:rPr>
              <a:t>Cotizaciones Patronales</a:t>
            </a:r>
          </a:p>
        </p:txBody>
      </p:sp>
      <p:sp>
        <p:nvSpPr>
          <p:cNvPr id="21" name="CuadroTexto 20"/>
          <p:cNvSpPr txBox="1"/>
          <p:nvPr/>
        </p:nvSpPr>
        <p:spPr>
          <a:xfrm>
            <a:off x="9366632" y="1193425"/>
            <a:ext cx="1409047" cy="338554"/>
          </a:xfrm>
          <a:prstGeom prst="rect">
            <a:avLst/>
          </a:prstGeom>
          <a:solidFill>
            <a:schemeClr val="accent2"/>
          </a:solidFill>
          <a:ln w="28575" cmpd="sng">
            <a:solidFill>
              <a:schemeClr val="tx1"/>
            </a:solidFill>
          </a:ln>
        </p:spPr>
        <p:txBody>
          <a:bodyPr wrap="square" rtlCol="0">
            <a:spAutoFit/>
          </a:bodyPr>
          <a:lstStyle/>
          <a:p>
            <a:pPr algn="ctr"/>
            <a:r>
              <a:rPr lang="es-ES" sz="800" b="1" dirty="0">
                <a:solidFill>
                  <a:schemeClr val="bg1"/>
                </a:solidFill>
                <a:latin typeface="Arial"/>
                <a:cs typeface="Arial"/>
              </a:rPr>
              <a:t>Cotizaciones trabajadores y Jubilados</a:t>
            </a:r>
          </a:p>
        </p:txBody>
      </p:sp>
      <p:sp>
        <p:nvSpPr>
          <p:cNvPr id="22" name="CuadroTexto 21"/>
          <p:cNvSpPr txBox="1"/>
          <p:nvPr/>
        </p:nvSpPr>
        <p:spPr>
          <a:xfrm>
            <a:off x="2991617" y="1764858"/>
            <a:ext cx="673895" cy="246221"/>
          </a:xfrm>
          <a:prstGeom prst="rect">
            <a:avLst/>
          </a:prstGeom>
          <a:solidFill>
            <a:srgbClr val="FFFF00"/>
          </a:solidFill>
          <a:ln w="28575" cmpd="sng">
            <a:solidFill>
              <a:srgbClr val="000000"/>
            </a:solidFill>
          </a:ln>
        </p:spPr>
        <p:txBody>
          <a:bodyPr wrap="none" rtlCol="0">
            <a:spAutoFit/>
          </a:bodyPr>
          <a:lstStyle/>
          <a:p>
            <a:pPr algn="ctr"/>
            <a:r>
              <a:rPr lang="es-ES" sz="1000" b="1" dirty="0">
                <a:latin typeface="Arial"/>
                <a:cs typeface="Arial"/>
              </a:rPr>
              <a:t>MINSAL</a:t>
            </a:r>
          </a:p>
        </p:txBody>
      </p:sp>
      <p:sp>
        <p:nvSpPr>
          <p:cNvPr id="23" name="CuadroTexto 22"/>
          <p:cNvSpPr txBox="1"/>
          <p:nvPr/>
        </p:nvSpPr>
        <p:spPr>
          <a:xfrm>
            <a:off x="2443398" y="2292389"/>
            <a:ext cx="804452" cy="246221"/>
          </a:xfrm>
          <a:prstGeom prst="rect">
            <a:avLst/>
          </a:prstGeom>
          <a:solidFill>
            <a:srgbClr val="FFFF00"/>
          </a:solidFill>
          <a:ln w="28575" cmpd="sng">
            <a:solidFill>
              <a:srgbClr val="000000"/>
            </a:solidFill>
          </a:ln>
        </p:spPr>
        <p:txBody>
          <a:bodyPr wrap="none" rtlCol="0">
            <a:spAutoFit/>
          </a:bodyPr>
          <a:lstStyle/>
          <a:p>
            <a:r>
              <a:rPr lang="es-ES" sz="1000" b="1" dirty="0">
                <a:latin typeface="Arial"/>
                <a:cs typeface="Arial"/>
              </a:rPr>
              <a:t>FOSALUD</a:t>
            </a:r>
          </a:p>
        </p:txBody>
      </p:sp>
      <p:sp>
        <p:nvSpPr>
          <p:cNvPr id="25" name="CuadroTexto 24"/>
          <p:cNvSpPr txBox="1"/>
          <p:nvPr/>
        </p:nvSpPr>
        <p:spPr>
          <a:xfrm>
            <a:off x="7395622" y="2011661"/>
            <a:ext cx="734366" cy="246221"/>
          </a:xfrm>
          <a:prstGeom prst="rect">
            <a:avLst/>
          </a:prstGeom>
          <a:solidFill>
            <a:schemeClr val="accent1">
              <a:lumMod val="20000"/>
              <a:lumOff val="80000"/>
            </a:schemeClr>
          </a:solidFill>
          <a:ln w="28575" cmpd="sng">
            <a:solidFill>
              <a:srgbClr val="000000"/>
            </a:solidFill>
          </a:ln>
        </p:spPr>
        <p:txBody>
          <a:bodyPr wrap="square" rtlCol="0">
            <a:spAutoFit/>
          </a:bodyPr>
          <a:lstStyle/>
          <a:p>
            <a:r>
              <a:rPr lang="es-ES" sz="1000" b="1" dirty="0">
                <a:latin typeface="Arial"/>
                <a:cs typeface="Arial"/>
              </a:rPr>
              <a:t>ISSS</a:t>
            </a:r>
          </a:p>
        </p:txBody>
      </p:sp>
      <p:sp>
        <p:nvSpPr>
          <p:cNvPr id="63" name="CuadroTexto 62"/>
          <p:cNvSpPr txBox="1"/>
          <p:nvPr/>
        </p:nvSpPr>
        <p:spPr>
          <a:xfrm>
            <a:off x="2672990" y="4976348"/>
            <a:ext cx="1325077" cy="400110"/>
          </a:xfrm>
          <a:prstGeom prst="rect">
            <a:avLst/>
          </a:prstGeom>
          <a:solidFill>
            <a:schemeClr val="accent4">
              <a:lumMod val="20000"/>
              <a:lumOff val="80000"/>
            </a:schemeClr>
          </a:solidFill>
          <a:ln w="28575" cmpd="sng">
            <a:solidFill>
              <a:srgbClr val="000000"/>
            </a:solidFill>
          </a:ln>
        </p:spPr>
        <p:txBody>
          <a:bodyPr wrap="square" rtlCol="0">
            <a:spAutoFit/>
          </a:bodyPr>
          <a:lstStyle/>
          <a:p>
            <a:pPr algn="ctr"/>
            <a:r>
              <a:rPr lang="es-ES" sz="1000" b="1" dirty="0">
                <a:latin typeface="Arial"/>
                <a:cs typeface="Arial"/>
              </a:rPr>
              <a:t>Población en general</a:t>
            </a:r>
            <a:r>
              <a:rPr lang="es-ES" sz="1000" b="1" dirty="0">
                <a:solidFill>
                  <a:schemeClr val="bg1"/>
                </a:solidFill>
                <a:latin typeface="Arial"/>
                <a:cs typeface="Arial"/>
              </a:rPr>
              <a:t>, </a:t>
            </a:r>
          </a:p>
        </p:txBody>
      </p:sp>
      <p:sp>
        <p:nvSpPr>
          <p:cNvPr id="76" name="CuadroTexto 75"/>
          <p:cNvSpPr txBox="1"/>
          <p:nvPr/>
        </p:nvSpPr>
        <p:spPr>
          <a:xfrm>
            <a:off x="7414428" y="3063496"/>
            <a:ext cx="963950" cy="830997"/>
          </a:xfrm>
          <a:prstGeom prst="rect">
            <a:avLst/>
          </a:prstGeom>
          <a:solidFill>
            <a:srgbClr val="92D050"/>
          </a:solidFill>
          <a:ln w="28575" cmpd="sng">
            <a:solidFill>
              <a:srgbClr val="000000"/>
            </a:solidFill>
          </a:ln>
        </p:spPr>
        <p:txBody>
          <a:bodyPr wrap="square" rtlCol="0">
            <a:spAutoFit/>
          </a:bodyPr>
          <a:lstStyle/>
          <a:p>
            <a:pPr algn="ctr"/>
            <a:r>
              <a:rPr lang="es-ES" sz="800" b="1" dirty="0">
                <a:latin typeface="Arial"/>
                <a:cs typeface="Arial"/>
              </a:rPr>
              <a:t>Clínicas comunales, </a:t>
            </a:r>
          </a:p>
          <a:p>
            <a:pPr algn="ctr"/>
            <a:r>
              <a:rPr lang="es-ES" sz="800" b="1" dirty="0">
                <a:latin typeface="Arial"/>
                <a:cs typeface="Arial"/>
              </a:rPr>
              <a:t>Empresariales,  Unidades médicas y hospitales </a:t>
            </a:r>
          </a:p>
        </p:txBody>
      </p:sp>
      <p:sp>
        <p:nvSpPr>
          <p:cNvPr id="77" name="CuadroTexto 76"/>
          <p:cNvSpPr txBox="1"/>
          <p:nvPr/>
        </p:nvSpPr>
        <p:spPr>
          <a:xfrm>
            <a:off x="8741766" y="3086381"/>
            <a:ext cx="1059066" cy="707886"/>
          </a:xfrm>
          <a:prstGeom prst="rect">
            <a:avLst/>
          </a:prstGeom>
          <a:solidFill>
            <a:srgbClr val="92D050"/>
          </a:solidFill>
          <a:ln w="28575" cmpd="sng">
            <a:solidFill>
              <a:srgbClr val="000000"/>
            </a:solidFill>
          </a:ln>
        </p:spPr>
        <p:txBody>
          <a:bodyPr wrap="square" rtlCol="0">
            <a:spAutoFit/>
          </a:bodyPr>
          <a:lstStyle/>
          <a:p>
            <a:pPr algn="ctr"/>
            <a:r>
              <a:rPr lang="es-ES" sz="1000" b="1" dirty="0">
                <a:latin typeface="Arial"/>
                <a:cs typeface="Arial"/>
              </a:rPr>
              <a:t>Hospitales Militares y Clínicas propias </a:t>
            </a:r>
          </a:p>
        </p:txBody>
      </p:sp>
      <p:sp>
        <p:nvSpPr>
          <p:cNvPr id="78" name="CuadroTexto 77"/>
          <p:cNvSpPr txBox="1"/>
          <p:nvPr/>
        </p:nvSpPr>
        <p:spPr>
          <a:xfrm>
            <a:off x="2514976" y="3295814"/>
            <a:ext cx="1243127" cy="707886"/>
          </a:xfrm>
          <a:prstGeom prst="rect">
            <a:avLst/>
          </a:prstGeom>
          <a:solidFill>
            <a:schemeClr val="accent2">
              <a:lumMod val="40000"/>
              <a:lumOff val="60000"/>
            </a:schemeClr>
          </a:solidFill>
          <a:ln w="28575" cmpd="sng">
            <a:solidFill>
              <a:srgbClr val="000000"/>
            </a:solidFill>
          </a:ln>
        </p:spPr>
        <p:txBody>
          <a:bodyPr wrap="square" rtlCol="0">
            <a:spAutoFit/>
          </a:bodyPr>
          <a:lstStyle/>
          <a:p>
            <a:pPr algn="ctr"/>
            <a:r>
              <a:rPr lang="es-ES" sz="800" b="1" dirty="0">
                <a:latin typeface="Arial"/>
                <a:cs typeface="Arial"/>
              </a:rPr>
              <a:t>UNIDADES DE SALUD, HOSPITALES CRS, ISRI Y OTROS ESTABLECIMIENTOS DE SALUD</a:t>
            </a:r>
          </a:p>
        </p:txBody>
      </p:sp>
      <p:sp>
        <p:nvSpPr>
          <p:cNvPr id="116" name="CuadroTexto 115"/>
          <p:cNvSpPr txBox="1"/>
          <p:nvPr/>
        </p:nvSpPr>
        <p:spPr>
          <a:xfrm>
            <a:off x="10114558" y="4413357"/>
            <a:ext cx="1281741" cy="923330"/>
          </a:xfrm>
          <a:prstGeom prst="rect">
            <a:avLst/>
          </a:prstGeom>
          <a:solidFill>
            <a:schemeClr val="accent4">
              <a:lumMod val="20000"/>
              <a:lumOff val="80000"/>
            </a:schemeClr>
          </a:solidFill>
          <a:ln w="28575" cmpd="sng">
            <a:solidFill>
              <a:srgbClr val="000000"/>
            </a:solidFill>
          </a:ln>
        </p:spPr>
        <p:txBody>
          <a:bodyPr wrap="square" rtlCol="0">
            <a:spAutoFit/>
          </a:bodyPr>
          <a:lstStyle/>
          <a:p>
            <a:pPr algn="ctr"/>
            <a:r>
              <a:rPr lang="es-ES" sz="900" b="1" dirty="0">
                <a:latin typeface="Arial"/>
                <a:cs typeface="Arial"/>
              </a:rPr>
              <a:t>Miembros de las Fuerzas armadas y beneficiarios; y venta de servicios  a personas particulares</a:t>
            </a:r>
          </a:p>
        </p:txBody>
      </p:sp>
      <p:sp>
        <p:nvSpPr>
          <p:cNvPr id="117" name="CuadroTexto 116"/>
          <p:cNvSpPr txBox="1"/>
          <p:nvPr/>
        </p:nvSpPr>
        <p:spPr>
          <a:xfrm>
            <a:off x="7414428" y="4482607"/>
            <a:ext cx="983350" cy="784830"/>
          </a:xfrm>
          <a:prstGeom prst="rect">
            <a:avLst/>
          </a:prstGeom>
          <a:solidFill>
            <a:schemeClr val="accent4">
              <a:lumMod val="20000"/>
              <a:lumOff val="80000"/>
            </a:schemeClr>
          </a:solidFill>
          <a:ln w="28575" cmpd="sng">
            <a:solidFill>
              <a:srgbClr val="000000"/>
            </a:solidFill>
          </a:ln>
        </p:spPr>
        <p:txBody>
          <a:bodyPr wrap="square" rtlCol="0">
            <a:spAutoFit/>
          </a:bodyPr>
          <a:lstStyle/>
          <a:p>
            <a:pPr algn="ctr"/>
            <a:r>
              <a:rPr lang="es-ES" sz="900" b="1" dirty="0">
                <a:latin typeface="Arial"/>
                <a:cs typeface="Arial"/>
              </a:rPr>
              <a:t>Trabajadores del sector formal, pensionados y sus familias</a:t>
            </a:r>
          </a:p>
        </p:txBody>
      </p:sp>
      <p:sp>
        <p:nvSpPr>
          <p:cNvPr id="109" name="CuadroTexto 108"/>
          <p:cNvSpPr txBox="1"/>
          <p:nvPr/>
        </p:nvSpPr>
        <p:spPr>
          <a:xfrm>
            <a:off x="4194639" y="1764857"/>
            <a:ext cx="693627" cy="246221"/>
          </a:xfrm>
          <a:prstGeom prst="rect">
            <a:avLst/>
          </a:prstGeom>
          <a:solidFill>
            <a:srgbClr val="FFFF00"/>
          </a:solidFill>
          <a:ln w="28575" cmpd="sng">
            <a:solidFill>
              <a:srgbClr val="000000"/>
            </a:solidFill>
          </a:ln>
        </p:spPr>
        <p:txBody>
          <a:bodyPr wrap="square" rtlCol="0">
            <a:spAutoFit/>
          </a:bodyPr>
          <a:lstStyle/>
          <a:p>
            <a:r>
              <a:rPr lang="es-ES" sz="1000" b="1" dirty="0">
                <a:latin typeface="Arial"/>
                <a:cs typeface="Arial"/>
              </a:rPr>
              <a:t>MJSP</a:t>
            </a:r>
          </a:p>
        </p:txBody>
      </p:sp>
      <p:sp>
        <p:nvSpPr>
          <p:cNvPr id="111" name="CuadroTexto 110"/>
          <p:cNvSpPr txBox="1"/>
          <p:nvPr/>
        </p:nvSpPr>
        <p:spPr>
          <a:xfrm>
            <a:off x="4064403" y="3417163"/>
            <a:ext cx="898252" cy="553998"/>
          </a:xfrm>
          <a:prstGeom prst="rect">
            <a:avLst/>
          </a:prstGeom>
          <a:solidFill>
            <a:schemeClr val="accent2">
              <a:lumMod val="40000"/>
              <a:lumOff val="60000"/>
            </a:schemeClr>
          </a:solidFill>
          <a:ln w="28575" cmpd="sng">
            <a:solidFill>
              <a:srgbClr val="000000"/>
            </a:solidFill>
          </a:ln>
        </p:spPr>
        <p:txBody>
          <a:bodyPr wrap="square" rtlCol="0">
            <a:spAutoFit/>
          </a:bodyPr>
          <a:lstStyle/>
          <a:p>
            <a:pPr algn="ctr"/>
            <a:r>
              <a:rPr lang="es-ES" sz="1000" b="1" dirty="0">
                <a:latin typeface="Arial"/>
                <a:cs typeface="Arial"/>
              </a:rPr>
              <a:t>Clínicas en Centros Penales</a:t>
            </a:r>
          </a:p>
        </p:txBody>
      </p:sp>
      <p:sp>
        <p:nvSpPr>
          <p:cNvPr id="112" name="CuadroTexto 111"/>
          <p:cNvSpPr txBox="1"/>
          <p:nvPr/>
        </p:nvSpPr>
        <p:spPr>
          <a:xfrm>
            <a:off x="4128104" y="4392863"/>
            <a:ext cx="864943" cy="553998"/>
          </a:xfrm>
          <a:prstGeom prst="rect">
            <a:avLst/>
          </a:prstGeom>
          <a:solidFill>
            <a:schemeClr val="accent4">
              <a:lumMod val="20000"/>
              <a:lumOff val="80000"/>
            </a:schemeClr>
          </a:solidFill>
          <a:ln w="28575" cmpd="sng">
            <a:solidFill>
              <a:srgbClr val="000000"/>
            </a:solidFill>
          </a:ln>
        </p:spPr>
        <p:txBody>
          <a:bodyPr wrap="square" rtlCol="0">
            <a:spAutoFit/>
          </a:bodyPr>
          <a:lstStyle/>
          <a:p>
            <a:r>
              <a:rPr lang="es-ES" sz="1000" b="1" dirty="0">
                <a:latin typeface="Arial"/>
                <a:cs typeface="Arial"/>
              </a:rPr>
              <a:t>Población Privada de Libertad</a:t>
            </a:r>
          </a:p>
        </p:txBody>
      </p:sp>
      <p:sp>
        <p:nvSpPr>
          <p:cNvPr id="99" name="Pentágono 98">
            <a:extLst>
              <a:ext uri="{FF2B5EF4-FFF2-40B4-BE49-F238E27FC236}">
                <a16:creationId xmlns:a16="http://schemas.microsoft.com/office/drawing/2014/main" id="{CA8A0B82-D475-FE44-A082-2AEEFE3C6CAA}"/>
              </a:ext>
            </a:extLst>
          </p:cNvPr>
          <p:cNvSpPr/>
          <p:nvPr/>
        </p:nvSpPr>
        <p:spPr>
          <a:xfrm>
            <a:off x="407183" y="1022499"/>
            <a:ext cx="2055305" cy="430887"/>
          </a:xfrm>
          <a:prstGeom prst="homePlat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SV" sz="1100" b="1" dirty="0"/>
              <a:t>FUENTES DE </a:t>
            </a:r>
            <a:r>
              <a:rPr lang="es-SV" sz="1000" b="1" dirty="0"/>
              <a:t>FINANCIAMIENTO</a:t>
            </a:r>
            <a:endParaRPr lang="es-SV" sz="1100" b="1" dirty="0"/>
          </a:p>
        </p:txBody>
      </p:sp>
      <p:sp>
        <p:nvSpPr>
          <p:cNvPr id="100" name="Pentágono 99">
            <a:extLst>
              <a:ext uri="{FF2B5EF4-FFF2-40B4-BE49-F238E27FC236}">
                <a16:creationId xmlns:a16="http://schemas.microsoft.com/office/drawing/2014/main" id="{651939AD-EF06-2B4A-9F17-E1F0800CEF3B}"/>
              </a:ext>
            </a:extLst>
          </p:cNvPr>
          <p:cNvSpPr/>
          <p:nvPr/>
        </p:nvSpPr>
        <p:spPr>
          <a:xfrm>
            <a:off x="386764" y="1962946"/>
            <a:ext cx="2017178" cy="901260"/>
          </a:xfrm>
          <a:prstGeom prst="homePlat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SV" sz="1050" b="1" dirty="0"/>
              <a:t>INSTITUCIONES PÚBLICAS QUE PRESTAN O FINANCIAN SERVICIOS  DE SALUD A LA POBLACIÓN</a:t>
            </a:r>
          </a:p>
        </p:txBody>
      </p:sp>
      <p:sp>
        <p:nvSpPr>
          <p:cNvPr id="101" name="Pentágono 100">
            <a:extLst>
              <a:ext uri="{FF2B5EF4-FFF2-40B4-BE49-F238E27FC236}">
                <a16:creationId xmlns:a16="http://schemas.microsoft.com/office/drawing/2014/main" id="{5A8ADF0A-C9A3-2346-882B-1120C0E608B3}"/>
              </a:ext>
            </a:extLst>
          </p:cNvPr>
          <p:cNvSpPr/>
          <p:nvPr/>
        </p:nvSpPr>
        <p:spPr>
          <a:xfrm>
            <a:off x="426024" y="3319286"/>
            <a:ext cx="1983329" cy="597525"/>
          </a:xfrm>
          <a:prstGeom prst="homePlat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SV" sz="1050" b="1" dirty="0"/>
              <a:t>PROVEEDORES DIRECTOS</a:t>
            </a:r>
          </a:p>
        </p:txBody>
      </p:sp>
      <p:sp>
        <p:nvSpPr>
          <p:cNvPr id="102" name="Pentágono 101">
            <a:extLst>
              <a:ext uri="{FF2B5EF4-FFF2-40B4-BE49-F238E27FC236}">
                <a16:creationId xmlns:a16="http://schemas.microsoft.com/office/drawing/2014/main" id="{CDE333E6-510A-0949-B55D-EF2654C759A3}"/>
              </a:ext>
            </a:extLst>
          </p:cNvPr>
          <p:cNvSpPr/>
          <p:nvPr/>
        </p:nvSpPr>
        <p:spPr>
          <a:xfrm>
            <a:off x="419420" y="4685821"/>
            <a:ext cx="1983328" cy="501769"/>
          </a:xfrm>
          <a:prstGeom prst="homePlat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SV" sz="1200" b="1" dirty="0"/>
              <a:t>USUARIOS</a:t>
            </a:r>
          </a:p>
        </p:txBody>
      </p:sp>
      <p:sp>
        <p:nvSpPr>
          <p:cNvPr id="92" name="CuadroTexto 91">
            <a:extLst>
              <a:ext uri="{FF2B5EF4-FFF2-40B4-BE49-F238E27FC236}">
                <a16:creationId xmlns:a16="http://schemas.microsoft.com/office/drawing/2014/main" id="{AF14AAB8-BBA6-B34E-9CBE-45F40046F76E}"/>
              </a:ext>
            </a:extLst>
          </p:cNvPr>
          <p:cNvSpPr txBox="1"/>
          <p:nvPr/>
        </p:nvSpPr>
        <p:spPr>
          <a:xfrm>
            <a:off x="8821900" y="2048184"/>
            <a:ext cx="662361" cy="246221"/>
          </a:xfrm>
          <a:prstGeom prst="rect">
            <a:avLst/>
          </a:prstGeom>
          <a:solidFill>
            <a:schemeClr val="accent1">
              <a:lumMod val="20000"/>
              <a:lumOff val="80000"/>
            </a:schemeClr>
          </a:solidFill>
          <a:ln w="28575" cmpd="sng">
            <a:solidFill>
              <a:srgbClr val="000000"/>
            </a:solidFill>
          </a:ln>
        </p:spPr>
        <p:txBody>
          <a:bodyPr wrap="none" rtlCol="0">
            <a:spAutoFit/>
          </a:bodyPr>
          <a:lstStyle/>
          <a:p>
            <a:r>
              <a:rPr lang="es-ES" sz="1000" b="1" dirty="0">
                <a:latin typeface="Arial"/>
                <a:cs typeface="Arial"/>
              </a:rPr>
              <a:t>COSAM</a:t>
            </a:r>
          </a:p>
        </p:txBody>
      </p:sp>
      <p:sp>
        <p:nvSpPr>
          <p:cNvPr id="93" name="CuadroTexto 92">
            <a:extLst>
              <a:ext uri="{FF2B5EF4-FFF2-40B4-BE49-F238E27FC236}">
                <a16:creationId xmlns:a16="http://schemas.microsoft.com/office/drawing/2014/main" id="{15AA433F-DC55-204C-9469-D3838575D80F}"/>
              </a:ext>
            </a:extLst>
          </p:cNvPr>
          <p:cNvSpPr txBox="1"/>
          <p:nvPr/>
        </p:nvSpPr>
        <p:spPr>
          <a:xfrm>
            <a:off x="10039696" y="3062163"/>
            <a:ext cx="1258597" cy="738664"/>
          </a:xfrm>
          <a:prstGeom prst="rect">
            <a:avLst/>
          </a:prstGeom>
          <a:solidFill>
            <a:srgbClr val="92D050"/>
          </a:solidFill>
          <a:ln w="28575" cmpd="sng">
            <a:solidFill>
              <a:srgbClr val="000000"/>
            </a:solidFill>
          </a:ln>
        </p:spPr>
        <p:txBody>
          <a:bodyPr wrap="square" rtlCol="0">
            <a:spAutoFit/>
          </a:bodyPr>
          <a:lstStyle/>
          <a:p>
            <a:r>
              <a:rPr lang="es-ES" sz="800" b="1" dirty="0">
                <a:latin typeface="Arial"/>
                <a:cs typeface="Arial"/>
              </a:rPr>
              <a:t>Policlínicos propios /Contratación de hospitales públicos y/ o privados </a:t>
            </a:r>
          </a:p>
          <a:p>
            <a:endParaRPr lang="es-ES" sz="1000" b="1" dirty="0">
              <a:solidFill>
                <a:srgbClr val="FFFFFF"/>
              </a:solidFill>
              <a:latin typeface="Arial"/>
              <a:cs typeface="Arial"/>
            </a:endParaRPr>
          </a:p>
        </p:txBody>
      </p:sp>
      <p:sp>
        <p:nvSpPr>
          <p:cNvPr id="24" name="CuadroTexto 23"/>
          <p:cNvSpPr txBox="1"/>
          <p:nvPr/>
        </p:nvSpPr>
        <p:spPr>
          <a:xfrm>
            <a:off x="5983528" y="1787921"/>
            <a:ext cx="785533" cy="338554"/>
          </a:xfrm>
          <a:prstGeom prst="rect">
            <a:avLst/>
          </a:prstGeom>
          <a:solidFill>
            <a:srgbClr val="FFFF00"/>
          </a:solidFill>
          <a:ln w="28575" cmpd="sng">
            <a:solidFill>
              <a:srgbClr val="000000"/>
            </a:solidFill>
          </a:ln>
        </p:spPr>
        <p:txBody>
          <a:bodyPr wrap="square" rtlCol="0">
            <a:spAutoFit/>
          </a:bodyPr>
          <a:lstStyle/>
          <a:p>
            <a:r>
              <a:rPr lang="es-ES" sz="800" b="1" dirty="0">
                <a:latin typeface="Arial"/>
                <a:cs typeface="Arial"/>
              </a:rPr>
              <a:t>Gobiernos Municipales</a:t>
            </a:r>
          </a:p>
        </p:txBody>
      </p:sp>
      <p:sp>
        <p:nvSpPr>
          <p:cNvPr id="103" name="CuadroTexto 102">
            <a:extLst>
              <a:ext uri="{FF2B5EF4-FFF2-40B4-BE49-F238E27FC236}">
                <a16:creationId xmlns:a16="http://schemas.microsoft.com/office/drawing/2014/main" id="{6928E5FC-8C1B-3348-A3AB-5F71785679FA}"/>
              </a:ext>
            </a:extLst>
          </p:cNvPr>
          <p:cNvSpPr txBox="1"/>
          <p:nvPr/>
        </p:nvSpPr>
        <p:spPr>
          <a:xfrm>
            <a:off x="5370758" y="4156835"/>
            <a:ext cx="914402" cy="400110"/>
          </a:xfrm>
          <a:prstGeom prst="rect">
            <a:avLst/>
          </a:prstGeom>
          <a:solidFill>
            <a:schemeClr val="accent2">
              <a:lumMod val="40000"/>
              <a:lumOff val="60000"/>
            </a:schemeClr>
          </a:solidFill>
          <a:ln w="28575" cmpd="sng">
            <a:solidFill>
              <a:srgbClr val="000000"/>
            </a:solidFill>
          </a:ln>
        </p:spPr>
        <p:txBody>
          <a:bodyPr wrap="square" rtlCol="0">
            <a:spAutoFit/>
          </a:bodyPr>
          <a:lstStyle/>
          <a:p>
            <a:pPr algn="ctr"/>
            <a:r>
              <a:rPr lang="es-ES" sz="1000" b="1" dirty="0">
                <a:latin typeface="Arial"/>
                <a:cs typeface="Arial"/>
              </a:rPr>
              <a:t>Clínicas Municipales</a:t>
            </a:r>
          </a:p>
        </p:txBody>
      </p:sp>
      <p:sp>
        <p:nvSpPr>
          <p:cNvPr id="128" name="CuadroTexto 127">
            <a:extLst>
              <a:ext uri="{FF2B5EF4-FFF2-40B4-BE49-F238E27FC236}">
                <a16:creationId xmlns:a16="http://schemas.microsoft.com/office/drawing/2014/main" id="{481F336B-96EA-2640-BD22-6D82C0D0EA31}"/>
              </a:ext>
            </a:extLst>
          </p:cNvPr>
          <p:cNvSpPr txBox="1"/>
          <p:nvPr/>
        </p:nvSpPr>
        <p:spPr>
          <a:xfrm>
            <a:off x="10143383" y="2048185"/>
            <a:ext cx="741538" cy="246221"/>
          </a:xfrm>
          <a:prstGeom prst="rect">
            <a:avLst/>
          </a:prstGeom>
          <a:solidFill>
            <a:schemeClr val="accent1">
              <a:lumMod val="20000"/>
              <a:lumOff val="80000"/>
            </a:schemeClr>
          </a:solidFill>
          <a:ln w="28575" cmpd="sng">
            <a:solidFill>
              <a:srgbClr val="000000"/>
            </a:solidFill>
          </a:ln>
        </p:spPr>
        <p:txBody>
          <a:bodyPr wrap="square" rtlCol="0">
            <a:spAutoFit/>
          </a:bodyPr>
          <a:lstStyle/>
          <a:p>
            <a:pPr algn="ctr"/>
            <a:r>
              <a:rPr lang="es-ES" sz="1000" b="1" dirty="0">
                <a:latin typeface="Arial"/>
                <a:cs typeface="Arial"/>
              </a:rPr>
              <a:t>ISBM</a:t>
            </a:r>
          </a:p>
        </p:txBody>
      </p:sp>
      <p:sp>
        <p:nvSpPr>
          <p:cNvPr id="131" name="CuadroTexto 130">
            <a:extLst>
              <a:ext uri="{FF2B5EF4-FFF2-40B4-BE49-F238E27FC236}">
                <a16:creationId xmlns:a16="http://schemas.microsoft.com/office/drawing/2014/main" id="{5D9A00C6-5423-2E49-A79C-B5CBF04ECB5F}"/>
              </a:ext>
            </a:extLst>
          </p:cNvPr>
          <p:cNvSpPr txBox="1"/>
          <p:nvPr/>
        </p:nvSpPr>
        <p:spPr>
          <a:xfrm>
            <a:off x="8775489" y="4598023"/>
            <a:ext cx="1182286" cy="400110"/>
          </a:xfrm>
          <a:prstGeom prst="rect">
            <a:avLst/>
          </a:prstGeom>
          <a:solidFill>
            <a:schemeClr val="accent4">
              <a:lumMod val="20000"/>
              <a:lumOff val="80000"/>
            </a:schemeClr>
          </a:solidFill>
          <a:ln w="28575" cmpd="sng">
            <a:solidFill>
              <a:srgbClr val="000000"/>
            </a:solidFill>
          </a:ln>
        </p:spPr>
        <p:txBody>
          <a:bodyPr wrap="square" rtlCol="0">
            <a:spAutoFit/>
          </a:bodyPr>
          <a:lstStyle/>
          <a:p>
            <a:pPr algn="ctr"/>
            <a:r>
              <a:rPr lang="es-ES" sz="1000" b="1" dirty="0">
                <a:latin typeface="Arial"/>
                <a:cs typeface="Arial"/>
              </a:rPr>
              <a:t>Educadores del sector público</a:t>
            </a:r>
          </a:p>
        </p:txBody>
      </p:sp>
      <p:sp>
        <p:nvSpPr>
          <p:cNvPr id="110" name="CuadroTexto 109">
            <a:extLst>
              <a:ext uri="{FF2B5EF4-FFF2-40B4-BE49-F238E27FC236}">
                <a16:creationId xmlns:a16="http://schemas.microsoft.com/office/drawing/2014/main" id="{EE228D37-F7AF-0245-88DD-CC1151CA7FE4}"/>
              </a:ext>
            </a:extLst>
          </p:cNvPr>
          <p:cNvSpPr txBox="1"/>
          <p:nvPr/>
        </p:nvSpPr>
        <p:spPr>
          <a:xfrm>
            <a:off x="5029464" y="1793107"/>
            <a:ext cx="872539" cy="415498"/>
          </a:xfrm>
          <a:prstGeom prst="rect">
            <a:avLst/>
          </a:prstGeom>
          <a:solidFill>
            <a:srgbClr val="FFFF00"/>
          </a:solidFill>
          <a:ln w="28575" cmpd="sng">
            <a:solidFill>
              <a:schemeClr val="tx1"/>
            </a:solidFill>
          </a:ln>
        </p:spPr>
        <p:txBody>
          <a:bodyPr wrap="square" rtlCol="0">
            <a:spAutoFit/>
          </a:bodyPr>
          <a:lstStyle/>
          <a:p>
            <a:pPr algn="ctr"/>
            <a:r>
              <a:rPr lang="es-ES" sz="700" b="1" dirty="0">
                <a:latin typeface="Arial"/>
                <a:cs typeface="Arial"/>
              </a:rPr>
              <a:t>OTRAS INSTITUCIONES PÚBLICAS</a:t>
            </a:r>
          </a:p>
        </p:txBody>
      </p:sp>
      <p:sp>
        <p:nvSpPr>
          <p:cNvPr id="153" name="CuadroTexto 152">
            <a:extLst>
              <a:ext uri="{FF2B5EF4-FFF2-40B4-BE49-F238E27FC236}">
                <a16:creationId xmlns:a16="http://schemas.microsoft.com/office/drawing/2014/main" id="{5752D01B-FF19-9C42-8F48-39AA88C34540}"/>
              </a:ext>
            </a:extLst>
          </p:cNvPr>
          <p:cNvSpPr txBox="1"/>
          <p:nvPr/>
        </p:nvSpPr>
        <p:spPr>
          <a:xfrm>
            <a:off x="1225612" y="95083"/>
            <a:ext cx="10072686" cy="276999"/>
          </a:xfrm>
          <a:prstGeom prst="rect">
            <a:avLst/>
          </a:prstGeom>
          <a:solidFill>
            <a:schemeClr val="accent5">
              <a:lumMod val="50000"/>
            </a:schemeClr>
          </a:solidFill>
          <a:ln w="28575" cmpd="sng">
            <a:solidFill>
              <a:schemeClr val="tx1"/>
            </a:solidFill>
          </a:ln>
        </p:spPr>
        <p:txBody>
          <a:bodyPr wrap="square" rtlCol="0">
            <a:spAutoFit/>
          </a:bodyPr>
          <a:lstStyle/>
          <a:p>
            <a:pPr algn="ctr"/>
            <a:r>
              <a:rPr lang="es-ES" sz="1200" b="1" dirty="0">
                <a:solidFill>
                  <a:schemeClr val="bg1"/>
                </a:solidFill>
                <a:highlight>
                  <a:srgbClr val="000080"/>
                </a:highlight>
                <a:latin typeface="Arial"/>
                <a:cs typeface="Arial"/>
              </a:rPr>
              <a:t>ESTRUCTURA  DE LAS ENTIDADES PROVEEDORAS DE SERVICIOS DE SALUD EL SALVADOR</a:t>
            </a:r>
          </a:p>
        </p:txBody>
      </p:sp>
      <p:sp>
        <p:nvSpPr>
          <p:cNvPr id="6" name="CuadroTexto 5">
            <a:extLst>
              <a:ext uri="{FF2B5EF4-FFF2-40B4-BE49-F238E27FC236}">
                <a16:creationId xmlns:a16="http://schemas.microsoft.com/office/drawing/2014/main" id="{C8271A7D-6377-A27C-1906-965C8FC0F5D1}"/>
              </a:ext>
            </a:extLst>
          </p:cNvPr>
          <p:cNvSpPr txBox="1"/>
          <p:nvPr/>
        </p:nvSpPr>
        <p:spPr>
          <a:xfrm>
            <a:off x="10884921" y="1190076"/>
            <a:ext cx="1170406" cy="338554"/>
          </a:xfrm>
          <a:prstGeom prst="rect">
            <a:avLst/>
          </a:prstGeom>
          <a:solidFill>
            <a:schemeClr val="accent2"/>
          </a:solidFill>
          <a:ln w="28575" cmpd="sng">
            <a:solidFill>
              <a:schemeClr val="tx1"/>
            </a:solidFill>
          </a:ln>
        </p:spPr>
        <p:txBody>
          <a:bodyPr wrap="square" rtlCol="0">
            <a:spAutoFit/>
          </a:bodyPr>
          <a:lstStyle/>
          <a:p>
            <a:pPr algn="ctr"/>
            <a:r>
              <a:rPr lang="es-ES" sz="800" b="1" dirty="0">
                <a:solidFill>
                  <a:schemeClr val="bg1"/>
                </a:solidFill>
                <a:latin typeface="Arial"/>
                <a:cs typeface="Arial"/>
              </a:rPr>
              <a:t>Otros Recursos Propios</a:t>
            </a:r>
          </a:p>
        </p:txBody>
      </p:sp>
      <p:sp>
        <p:nvSpPr>
          <p:cNvPr id="34" name="Rectángulo 33">
            <a:extLst>
              <a:ext uri="{FF2B5EF4-FFF2-40B4-BE49-F238E27FC236}">
                <a16:creationId xmlns:a16="http://schemas.microsoft.com/office/drawing/2014/main" id="{06D71A0D-2A82-C972-653E-911F3FFC3BDE}"/>
              </a:ext>
            </a:extLst>
          </p:cNvPr>
          <p:cNvSpPr/>
          <p:nvPr/>
        </p:nvSpPr>
        <p:spPr>
          <a:xfrm>
            <a:off x="2104164" y="467133"/>
            <a:ext cx="3989470" cy="2986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SV" dirty="0"/>
              <a:t>Esquema no contributivo</a:t>
            </a:r>
          </a:p>
        </p:txBody>
      </p:sp>
      <p:sp>
        <p:nvSpPr>
          <p:cNvPr id="35" name="Rectángulo 34">
            <a:extLst>
              <a:ext uri="{FF2B5EF4-FFF2-40B4-BE49-F238E27FC236}">
                <a16:creationId xmlns:a16="http://schemas.microsoft.com/office/drawing/2014/main" id="{4D132E2D-2333-49DF-93F0-E07CD8E8F514}"/>
              </a:ext>
            </a:extLst>
          </p:cNvPr>
          <p:cNvSpPr/>
          <p:nvPr/>
        </p:nvSpPr>
        <p:spPr>
          <a:xfrm>
            <a:off x="7731823" y="481755"/>
            <a:ext cx="3205209" cy="26731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SV" dirty="0"/>
              <a:t>Esquema contributivo</a:t>
            </a:r>
          </a:p>
        </p:txBody>
      </p:sp>
      <p:sp>
        <p:nvSpPr>
          <p:cNvPr id="37" name="CuadroTexto 36">
            <a:extLst>
              <a:ext uri="{FF2B5EF4-FFF2-40B4-BE49-F238E27FC236}">
                <a16:creationId xmlns:a16="http://schemas.microsoft.com/office/drawing/2014/main" id="{07A5A1A5-02C5-E82F-FF00-B64D9BBE3C7F}"/>
              </a:ext>
            </a:extLst>
          </p:cNvPr>
          <p:cNvSpPr txBox="1"/>
          <p:nvPr/>
        </p:nvSpPr>
        <p:spPr>
          <a:xfrm>
            <a:off x="6971902" y="1211087"/>
            <a:ext cx="1147527" cy="215444"/>
          </a:xfrm>
          <a:prstGeom prst="rect">
            <a:avLst/>
          </a:prstGeom>
          <a:solidFill>
            <a:schemeClr val="accent2"/>
          </a:solidFill>
          <a:ln w="28575" cmpd="sng">
            <a:solidFill>
              <a:schemeClr val="tx1"/>
            </a:solidFill>
          </a:ln>
        </p:spPr>
        <p:txBody>
          <a:bodyPr wrap="square" rtlCol="0">
            <a:spAutoFit/>
          </a:bodyPr>
          <a:lstStyle/>
          <a:p>
            <a:pPr algn="ctr"/>
            <a:r>
              <a:rPr lang="es-ES" sz="800" b="1" dirty="0">
                <a:solidFill>
                  <a:schemeClr val="bg1"/>
                </a:solidFill>
                <a:latin typeface="Arial"/>
                <a:cs typeface="Arial"/>
              </a:rPr>
              <a:t>Fondo general</a:t>
            </a:r>
          </a:p>
        </p:txBody>
      </p:sp>
      <p:sp>
        <p:nvSpPr>
          <p:cNvPr id="38" name="CuadroTexto 37">
            <a:extLst>
              <a:ext uri="{FF2B5EF4-FFF2-40B4-BE49-F238E27FC236}">
                <a16:creationId xmlns:a16="http://schemas.microsoft.com/office/drawing/2014/main" id="{BE8379E2-36F1-D387-37FC-DA6126CE64A0}"/>
              </a:ext>
            </a:extLst>
          </p:cNvPr>
          <p:cNvSpPr txBox="1"/>
          <p:nvPr/>
        </p:nvSpPr>
        <p:spPr>
          <a:xfrm>
            <a:off x="5288630" y="1211087"/>
            <a:ext cx="1078659" cy="215444"/>
          </a:xfrm>
          <a:prstGeom prst="rect">
            <a:avLst/>
          </a:prstGeom>
          <a:solidFill>
            <a:schemeClr val="accent2"/>
          </a:solidFill>
          <a:ln w="28575" cmpd="sng">
            <a:solidFill>
              <a:srgbClr val="000000"/>
            </a:solidFill>
          </a:ln>
        </p:spPr>
        <p:txBody>
          <a:bodyPr wrap="square" rtlCol="0">
            <a:spAutoFit/>
          </a:bodyPr>
          <a:lstStyle/>
          <a:p>
            <a:pPr algn="ctr"/>
            <a:r>
              <a:rPr lang="es-ES" sz="800" b="1" dirty="0">
                <a:solidFill>
                  <a:schemeClr val="bg1"/>
                </a:solidFill>
                <a:latin typeface="Arial"/>
                <a:cs typeface="Arial"/>
              </a:rPr>
              <a:t>Recursos Propios </a:t>
            </a:r>
          </a:p>
        </p:txBody>
      </p:sp>
      <p:sp>
        <p:nvSpPr>
          <p:cNvPr id="3" name="CuadroTexto 2">
            <a:extLst>
              <a:ext uri="{FF2B5EF4-FFF2-40B4-BE49-F238E27FC236}">
                <a16:creationId xmlns:a16="http://schemas.microsoft.com/office/drawing/2014/main" id="{99844C9E-C628-DD7C-FDFF-2E3135C5DF6B}"/>
              </a:ext>
            </a:extLst>
          </p:cNvPr>
          <p:cNvSpPr txBox="1"/>
          <p:nvPr/>
        </p:nvSpPr>
        <p:spPr>
          <a:xfrm>
            <a:off x="3581241" y="2300235"/>
            <a:ext cx="563410" cy="246221"/>
          </a:xfrm>
          <a:prstGeom prst="rect">
            <a:avLst/>
          </a:prstGeom>
          <a:solidFill>
            <a:srgbClr val="FFFF00"/>
          </a:solidFill>
          <a:ln w="28575" cmpd="sng">
            <a:solidFill>
              <a:srgbClr val="000000"/>
            </a:solidFill>
          </a:ln>
        </p:spPr>
        <p:txBody>
          <a:bodyPr wrap="square" rtlCol="0">
            <a:spAutoFit/>
          </a:bodyPr>
          <a:lstStyle/>
          <a:p>
            <a:r>
              <a:rPr lang="es-ES" sz="1000" b="1" dirty="0">
                <a:latin typeface="Arial"/>
                <a:cs typeface="Arial"/>
              </a:rPr>
              <a:t>SEM </a:t>
            </a:r>
          </a:p>
        </p:txBody>
      </p:sp>
      <p:sp>
        <p:nvSpPr>
          <p:cNvPr id="4" name="CuadroTexto 3">
            <a:extLst>
              <a:ext uri="{FF2B5EF4-FFF2-40B4-BE49-F238E27FC236}">
                <a16:creationId xmlns:a16="http://schemas.microsoft.com/office/drawing/2014/main" id="{05D27D11-A6C7-A335-A5DA-A50B529F4736}"/>
              </a:ext>
            </a:extLst>
          </p:cNvPr>
          <p:cNvSpPr txBox="1"/>
          <p:nvPr/>
        </p:nvSpPr>
        <p:spPr>
          <a:xfrm>
            <a:off x="4313818" y="2271048"/>
            <a:ext cx="556020" cy="246221"/>
          </a:xfrm>
          <a:prstGeom prst="rect">
            <a:avLst/>
          </a:prstGeom>
          <a:solidFill>
            <a:srgbClr val="FFFF00"/>
          </a:solidFill>
          <a:ln w="28575" cmpd="sng">
            <a:solidFill>
              <a:srgbClr val="000000"/>
            </a:solidFill>
          </a:ln>
        </p:spPr>
        <p:txBody>
          <a:bodyPr wrap="square" rtlCol="0">
            <a:spAutoFit/>
          </a:bodyPr>
          <a:lstStyle/>
          <a:p>
            <a:r>
              <a:rPr lang="es-ES" sz="1000" b="1" dirty="0">
                <a:latin typeface="Arial"/>
                <a:cs typeface="Arial"/>
              </a:rPr>
              <a:t>DGCP</a:t>
            </a:r>
          </a:p>
        </p:txBody>
      </p:sp>
      <p:sp>
        <p:nvSpPr>
          <p:cNvPr id="7" name="CuadroTexto 6">
            <a:extLst>
              <a:ext uri="{FF2B5EF4-FFF2-40B4-BE49-F238E27FC236}">
                <a16:creationId xmlns:a16="http://schemas.microsoft.com/office/drawing/2014/main" id="{51DBFE7E-C645-D07F-64D2-E19A1D17728B}"/>
              </a:ext>
            </a:extLst>
          </p:cNvPr>
          <p:cNvSpPr txBox="1"/>
          <p:nvPr/>
        </p:nvSpPr>
        <p:spPr>
          <a:xfrm>
            <a:off x="5106855" y="3279568"/>
            <a:ext cx="1493894" cy="707886"/>
          </a:xfrm>
          <a:prstGeom prst="rect">
            <a:avLst/>
          </a:prstGeom>
          <a:solidFill>
            <a:schemeClr val="accent2">
              <a:lumMod val="40000"/>
              <a:lumOff val="60000"/>
            </a:schemeClr>
          </a:solidFill>
          <a:ln w="28575" cmpd="sng">
            <a:solidFill>
              <a:srgbClr val="000000"/>
            </a:solidFill>
          </a:ln>
        </p:spPr>
        <p:txBody>
          <a:bodyPr wrap="square" rtlCol="0">
            <a:spAutoFit/>
          </a:bodyPr>
          <a:lstStyle/>
          <a:p>
            <a:pPr algn="ctr"/>
            <a:r>
              <a:rPr lang="es-ES" sz="1000" b="1" dirty="0">
                <a:latin typeface="Arial"/>
                <a:cs typeface="Arial"/>
              </a:rPr>
              <a:t>Clínicas propias/contratación de entidades privadas</a:t>
            </a:r>
          </a:p>
        </p:txBody>
      </p:sp>
      <p:sp>
        <p:nvSpPr>
          <p:cNvPr id="8" name="CuadroTexto 7">
            <a:extLst>
              <a:ext uri="{FF2B5EF4-FFF2-40B4-BE49-F238E27FC236}">
                <a16:creationId xmlns:a16="http://schemas.microsoft.com/office/drawing/2014/main" id="{482D67C3-378C-9D73-4DD7-1097028BA1AD}"/>
              </a:ext>
            </a:extLst>
          </p:cNvPr>
          <p:cNvSpPr txBox="1"/>
          <p:nvPr/>
        </p:nvSpPr>
        <p:spPr>
          <a:xfrm>
            <a:off x="5259973" y="5035806"/>
            <a:ext cx="1325077" cy="400110"/>
          </a:xfrm>
          <a:prstGeom prst="rect">
            <a:avLst/>
          </a:prstGeom>
          <a:solidFill>
            <a:schemeClr val="accent4">
              <a:lumMod val="20000"/>
              <a:lumOff val="80000"/>
            </a:schemeClr>
          </a:solidFill>
          <a:ln w="28575" cmpd="sng">
            <a:solidFill>
              <a:srgbClr val="000000"/>
            </a:solidFill>
          </a:ln>
        </p:spPr>
        <p:txBody>
          <a:bodyPr wrap="square" rtlCol="0">
            <a:spAutoFit/>
          </a:bodyPr>
          <a:lstStyle/>
          <a:p>
            <a:pPr algn="ctr"/>
            <a:r>
              <a:rPr lang="es-ES" sz="1000" b="1" dirty="0">
                <a:latin typeface="Arial"/>
                <a:cs typeface="Arial"/>
              </a:rPr>
              <a:t>Población en general</a:t>
            </a:r>
            <a:r>
              <a:rPr lang="es-ES" sz="1000" b="1" dirty="0">
                <a:solidFill>
                  <a:schemeClr val="bg1"/>
                </a:solidFill>
                <a:latin typeface="Arial"/>
                <a:cs typeface="Arial"/>
              </a:rPr>
              <a:t>, </a:t>
            </a:r>
          </a:p>
        </p:txBody>
      </p:sp>
      <p:cxnSp>
        <p:nvCxnSpPr>
          <p:cNvPr id="10" name="Conector recto 9">
            <a:extLst>
              <a:ext uri="{FF2B5EF4-FFF2-40B4-BE49-F238E27FC236}">
                <a16:creationId xmlns:a16="http://schemas.microsoft.com/office/drawing/2014/main" id="{D1A95AAB-28FF-48D5-9A94-61FEF5BB8CCD}"/>
              </a:ext>
            </a:extLst>
          </p:cNvPr>
          <p:cNvCxnSpPr/>
          <p:nvPr/>
        </p:nvCxnSpPr>
        <p:spPr>
          <a:xfrm flipH="1">
            <a:off x="5864253" y="765442"/>
            <a:ext cx="11651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EBDB884A-EBF6-04EA-DD85-631E43C7BC6A}"/>
              </a:ext>
            </a:extLst>
          </p:cNvPr>
          <p:cNvCxnSpPr>
            <a:cxnSpLocks/>
          </p:cNvCxnSpPr>
          <p:nvPr/>
        </p:nvCxnSpPr>
        <p:spPr>
          <a:xfrm>
            <a:off x="6836011" y="372589"/>
            <a:ext cx="1" cy="5427584"/>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5" name="Conector recto de flecha 14">
            <a:extLst>
              <a:ext uri="{FF2B5EF4-FFF2-40B4-BE49-F238E27FC236}">
                <a16:creationId xmlns:a16="http://schemas.microsoft.com/office/drawing/2014/main" id="{52384E97-489F-CD40-5808-6CBBBDCAF9FD}"/>
              </a:ext>
            </a:extLst>
          </p:cNvPr>
          <p:cNvCxnSpPr>
            <a:cxnSpLocks/>
          </p:cNvCxnSpPr>
          <p:nvPr/>
        </p:nvCxnSpPr>
        <p:spPr>
          <a:xfrm flipH="1">
            <a:off x="5554465" y="1453386"/>
            <a:ext cx="16555" cy="3345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a:extLst>
              <a:ext uri="{FF2B5EF4-FFF2-40B4-BE49-F238E27FC236}">
                <a16:creationId xmlns:a16="http://schemas.microsoft.com/office/drawing/2014/main" id="{D570ACC3-2B78-C0FD-B584-22019F849108}"/>
              </a:ext>
            </a:extLst>
          </p:cNvPr>
          <p:cNvCxnSpPr>
            <a:cxnSpLocks/>
          </p:cNvCxnSpPr>
          <p:nvPr/>
        </p:nvCxnSpPr>
        <p:spPr>
          <a:xfrm flipH="1">
            <a:off x="3058603" y="2029340"/>
            <a:ext cx="215910" cy="2468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a:extLst>
              <a:ext uri="{FF2B5EF4-FFF2-40B4-BE49-F238E27FC236}">
                <a16:creationId xmlns:a16="http://schemas.microsoft.com/office/drawing/2014/main" id="{1EC3BA89-7DF6-0888-EAED-515F0CEE3382}"/>
              </a:ext>
            </a:extLst>
          </p:cNvPr>
          <p:cNvCxnSpPr>
            <a:stCxn id="22" idx="2"/>
          </p:cNvCxnSpPr>
          <p:nvPr/>
        </p:nvCxnSpPr>
        <p:spPr>
          <a:xfrm>
            <a:off x="3328565" y="2011079"/>
            <a:ext cx="336947" cy="2468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27">
            <a:extLst>
              <a:ext uri="{FF2B5EF4-FFF2-40B4-BE49-F238E27FC236}">
                <a16:creationId xmlns:a16="http://schemas.microsoft.com/office/drawing/2014/main" id="{C9EF7E03-4065-C6AC-2A90-015692B84112}"/>
              </a:ext>
            </a:extLst>
          </p:cNvPr>
          <p:cNvCxnSpPr>
            <a:cxnSpLocks/>
          </p:cNvCxnSpPr>
          <p:nvPr/>
        </p:nvCxnSpPr>
        <p:spPr>
          <a:xfrm>
            <a:off x="3644562" y="1453386"/>
            <a:ext cx="454801" cy="3114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ector recto de flecha 35">
            <a:extLst>
              <a:ext uri="{FF2B5EF4-FFF2-40B4-BE49-F238E27FC236}">
                <a16:creationId xmlns:a16="http://schemas.microsoft.com/office/drawing/2014/main" id="{89A1EEEB-C64E-16C6-5011-56C0EDC794B0}"/>
              </a:ext>
            </a:extLst>
          </p:cNvPr>
          <p:cNvCxnSpPr>
            <a:cxnSpLocks/>
          </p:cNvCxnSpPr>
          <p:nvPr/>
        </p:nvCxnSpPr>
        <p:spPr>
          <a:xfrm>
            <a:off x="4679806" y="2020234"/>
            <a:ext cx="11297" cy="247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ector recto de flecha 42">
            <a:extLst>
              <a:ext uri="{FF2B5EF4-FFF2-40B4-BE49-F238E27FC236}">
                <a16:creationId xmlns:a16="http://schemas.microsoft.com/office/drawing/2014/main" id="{A90B5A8A-EA0F-4E28-ADFD-F2B5261AAD15}"/>
              </a:ext>
            </a:extLst>
          </p:cNvPr>
          <p:cNvCxnSpPr/>
          <p:nvPr/>
        </p:nvCxnSpPr>
        <p:spPr>
          <a:xfrm flipH="1">
            <a:off x="3771832" y="1521350"/>
            <a:ext cx="541986" cy="409909"/>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ector recto de flecha 48">
            <a:extLst>
              <a:ext uri="{FF2B5EF4-FFF2-40B4-BE49-F238E27FC236}">
                <a16:creationId xmlns:a16="http://schemas.microsoft.com/office/drawing/2014/main" id="{26C399DE-4047-CD67-392C-5AC2633E0D55}"/>
              </a:ext>
            </a:extLst>
          </p:cNvPr>
          <p:cNvCxnSpPr>
            <a:endCxn id="22" idx="3"/>
          </p:cNvCxnSpPr>
          <p:nvPr/>
        </p:nvCxnSpPr>
        <p:spPr>
          <a:xfrm flipH="1">
            <a:off x="3665512" y="1453386"/>
            <a:ext cx="1830124" cy="434583"/>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53" name="CuadroTexto 52">
            <a:extLst>
              <a:ext uri="{FF2B5EF4-FFF2-40B4-BE49-F238E27FC236}">
                <a16:creationId xmlns:a16="http://schemas.microsoft.com/office/drawing/2014/main" id="{C6EB416D-A855-6FF5-106B-A99E314F83AE}"/>
              </a:ext>
            </a:extLst>
          </p:cNvPr>
          <p:cNvSpPr txBox="1"/>
          <p:nvPr/>
        </p:nvSpPr>
        <p:spPr>
          <a:xfrm>
            <a:off x="3896591" y="1123299"/>
            <a:ext cx="1200842" cy="369332"/>
          </a:xfrm>
          <a:prstGeom prst="rect">
            <a:avLst/>
          </a:prstGeom>
          <a:solidFill>
            <a:schemeClr val="accent2"/>
          </a:solidFill>
          <a:ln w="28575" cmpd="sng">
            <a:solidFill>
              <a:srgbClr val="000000"/>
            </a:solidFill>
          </a:ln>
        </p:spPr>
        <p:txBody>
          <a:bodyPr wrap="square" rtlCol="0">
            <a:spAutoFit/>
          </a:bodyPr>
          <a:lstStyle/>
          <a:p>
            <a:pPr algn="ctr"/>
            <a:r>
              <a:rPr lang="es-ES" sz="900" b="1" dirty="0">
                <a:solidFill>
                  <a:schemeClr val="bg1"/>
                </a:solidFill>
                <a:latin typeface="Arial"/>
                <a:cs typeface="Arial"/>
              </a:rPr>
              <a:t>Préstamos y donaciones</a:t>
            </a:r>
          </a:p>
        </p:txBody>
      </p:sp>
      <p:cxnSp>
        <p:nvCxnSpPr>
          <p:cNvPr id="55" name="Conector recto de flecha 54">
            <a:extLst>
              <a:ext uri="{FF2B5EF4-FFF2-40B4-BE49-F238E27FC236}">
                <a16:creationId xmlns:a16="http://schemas.microsoft.com/office/drawing/2014/main" id="{29979C49-B1AE-3BF2-0943-3550EF46C667}"/>
              </a:ext>
            </a:extLst>
          </p:cNvPr>
          <p:cNvCxnSpPr/>
          <p:nvPr/>
        </p:nvCxnSpPr>
        <p:spPr>
          <a:xfrm>
            <a:off x="7647709" y="1453386"/>
            <a:ext cx="0" cy="4778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onector recto de flecha 65">
            <a:extLst>
              <a:ext uri="{FF2B5EF4-FFF2-40B4-BE49-F238E27FC236}">
                <a16:creationId xmlns:a16="http://schemas.microsoft.com/office/drawing/2014/main" id="{BFB0F155-79F7-66EF-A541-7E4588628043}"/>
              </a:ext>
            </a:extLst>
          </p:cNvPr>
          <p:cNvCxnSpPr>
            <a:cxnSpLocks/>
          </p:cNvCxnSpPr>
          <p:nvPr/>
        </p:nvCxnSpPr>
        <p:spPr>
          <a:xfrm flipH="1">
            <a:off x="3237278" y="1421216"/>
            <a:ext cx="11658" cy="316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Conector recto de flecha 67">
            <a:extLst>
              <a:ext uri="{FF2B5EF4-FFF2-40B4-BE49-F238E27FC236}">
                <a16:creationId xmlns:a16="http://schemas.microsoft.com/office/drawing/2014/main" id="{E4192D2D-31B5-4385-1C67-5A72CA50BFF1}"/>
              </a:ext>
            </a:extLst>
          </p:cNvPr>
          <p:cNvCxnSpPr>
            <a:cxnSpLocks/>
            <a:stCxn id="20" idx="2"/>
          </p:cNvCxnSpPr>
          <p:nvPr/>
        </p:nvCxnSpPr>
        <p:spPr>
          <a:xfrm flipH="1">
            <a:off x="7896403" y="1531979"/>
            <a:ext cx="827364" cy="430967"/>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Conector recto de flecha 69">
            <a:extLst>
              <a:ext uri="{FF2B5EF4-FFF2-40B4-BE49-F238E27FC236}">
                <a16:creationId xmlns:a16="http://schemas.microsoft.com/office/drawing/2014/main" id="{D017280E-91D7-4831-34B6-74F15B382DE7}"/>
              </a:ext>
            </a:extLst>
          </p:cNvPr>
          <p:cNvCxnSpPr/>
          <p:nvPr/>
        </p:nvCxnSpPr>
        <p:spPr>
          <a:xfrm flipH="1">
            <a:off x="8194737" y="1579304"/>
            <a:ext cx="1763038" cy="57343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onector recto de flecha 71">
            <a:extLst>
              <a:ext uri="{FF2B5EF4-FFF2-40B4-BE49-F238E27FC236}">
                <a16:creationId xmlns:a16="http://schemas.microsoft.com/office/drawing/2014/main" id="{6FD5ADC5-0E93-7866-3766-2DCBA80B4E56}"/>
              </a:ext>
            </a:extLst>
          </p:cNvPr>
          <p:cNvCxnSpPr/>
          <p:nvPr/>
        </p:nvCxnSpPr>
        <p:spPr>
          <a:xfrm flipH="1">
            <a:off x="9484261" y="1579304"/>
            <a:ext cx="473514" cy="43177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Conector recto de flecha 73">
            <a:extLst>
              <a:ext uri="{FF2B5EF4-FFF2-40B4-BE49-F238E27FC236}">
                <a16:creationId xmlns:a16="http://schemas.microsoft.com/office/drawing/2014/main" id="{C0422A12-75D9-20E5-638B-2111D7FE1D94}"/>
              </a:ext>
            </a:extLst>
          </p:cNvPr>
          <p:cNvCxnSpPr/>
          <p:nvPr/>
        </p:nvCxnSpPr>
        <p:spPr>
          <a:xfrm>
            <a:off x="9957775" y="1579304"/>
            <a:ext cx="556377" cy="39628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ector recto de flecha 78">
            <a:extLst>
              <a:ext uri="{FF2B5EF4-FFF2-40B4-BE49-F238E27FC236}">
                <a16:creationId xmlns:a16="http://schemas.microsoft.com/office/drawing/2014/main" id="{6AFB934D-CAE3-A58D-31F4-0330F23C8E39}"/>
              </a:ext>
            </a:extLst>
          </p:cNvPr>
          <p:cNvCxnSpPr>
            <a:cxnSpLocks/>
            <a:stCxn id="20" idx="2"/>
          </p:cNvCxnSpPr>
          <p:nvPr/>
        </p:nvCxnSpPr>
        <p:spPr>
          <a:xfrm>
            <a:off x="8723767" y="1531979"/>
            <a:ext cx="352489" cy="443613"/>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ector recto de flecha 80">
            <a:extLst>
              <a:ext uri="{FF2B5EF4-FFF2-40B4-BE49-F238E27FC236}">
                <a16:creationId xmlns:a16="http://schemas.microsoft.com/office/drawing/2014/main" id="{CE0A4AF8-E0F8-D3D2-98B5-6958ADCF44BD}"/>
              </a:ext>
            </a:extLst>
          </p:cNvPr>
          <p:cNvCxnSpPr>
            <a:cxnSpLocks/>
            <a:stCxn id="20" idx="2"/>
          </p:cNvCxnSpPr>
          <p:nvPr/>
        </p:nvCxnSpPr>
        <p:spPr>
          <a:xfrm>
            <a:off x="8723767" y="1531979"/>
            <a:ext cx="1667142" cy="479099"/>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5" name="Conector recto de flecha 84">
            <a:extLst>
              <a:ext uri="{FF2B5EF4-FFF2-40B4-BE49-F238E27FC236}">
                <a16:creationId xmlns:a16="http://schemas.microsoft.com/office/drawing/2014/main" id="{AA322136-0FF7-4631-EA88-4ED063E65D17}"/>
              </a:ext>
            </a:extLst>
          </p:cNvPr>
          <p:cNvCxnSpPr/>
          <p:nvPr/>
        </p:nvCxnSpPr>
        <p:spPr>
          <a:xfrm flipH="1">
            <a:off x="9534281" y="1528630"/>
            <a:ext cx="1660192" cy="624111"/>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87" name="Conector recto de flecha 86">
            <a:extLst>
              <a:ext uri="{FF2B5EF4-FFF2-40B4-BE49-F238E27FC236}">
                <a16:creationId xmlns:a16="http://schemas.microsoft.com/office/drawing/2014/main" id="{5532B486-69A8-3DC3-D070-5202C1C11FD1}"/>
              </a:ext>
            </a:extLst>
          </p:cNvPr>
          <p:cNvCxnSpPr/>
          <p:nvPr/>
        </p:nvCxnSpPr>
        <p:spPr>
          <a:xfrm flipH="1">
            <a:off x="8129988" y="1528630"/>
            <a:ext cx="2998193" cy="482448"/>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94" name="Conector recto de flecha 93">
            <a:extLst>
              <a:ext uri="{FF2B5EF4-FFF2-40B4-BE49-F238E27FC236}">
                <a16:creationId xmlns:a16="http://schemas.microsoft.com/office/drawing/2014/main" id="{2B2CA705-42A8-CAF8-40EE-1BBF8FB1D336}"/>
              </a:ext>
            </a:extLst>
          </p:cNvPr>
          <p:cNvCxnSpPr>
            <a:stCxn id="22" idx="2"/>
          </p:cNvCxnSpPr>
          <p:nvPr/>
        </p:nvCxnSpPr>
        <p:spPr>
          <a:xfrm flipH="1">
            <a:off x="3328564" y="2011079"/>
            <a:ext cx="1" cy="12684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ector recto de flecha 95">
            <a:extLst>
              <a:ext uri="{FF2B5EF4-FFF2-40B4-BE49-F238E27FC236}">
                <a16:creationId xmlns:a16="http://schemas.microsoft.com/office/drawing/2014/main" id="{B9420F61-6420-817C-E882-0AF39C37A9A0}"/>
              </a:ext>
            </a:extLst>
          </p:cNvPr>
          <p:cNvCxnSpPr/>
          <p:nvPr/>
        </p:nvCxnSpPr>
        <p:spPr>
          <a:xfrm>
            <a:off x="2991617" y="2538610"/>
            <a:ext cx="336947" cy="2499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Conector recto de flecha 112">
            <a:extLst>
              <a:ext uri="{FF2B5EF4-FFF2-40B4-BE49-F238E27FC236}">
                <a16:creationId xmlns:a16="http://schemas.microsoft.com/office/drawing/2014/main" id="{E815E602-2749-3E39-AC64-938B04DD00C6}"/>
              </a:ext>
            </a:extLst>
          </p:cNvPr>
          <p:cNvCxnSpPr>
            <a:stCxn id="3" idx="2"/>
          </p:cNvCxnSpPr>
          <p:nvPr/>
        </p:nvCxnSpPr>
        <p:spPr>
          <a:xfrm>
            <a:off x="3862946" y="2546456"/>
            <a:ext cx="0" cy="2390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5" name="Conector recto de flecha 114">
            <a:extLst>
              <a:ext uri="{FF2B5EF4-FFF2-40B4-BE49-F238E27FC236}">
                <a16:creationId xmlns:a16="http://schemas.microsoft.com/office/drawing/2014/main" id="{1A9CEA6E-EF37-9BE2-B90C-6A1090A0B3BE}"/>
              </a:ext>
            </a:extLst>
          </p:cNvPr>
          <p:cNvCxnSpPr>
            <a:stCxn id="78" idx="2"/>
          </p:cNvCxnSpPr>
          <p:nvPr/>
        </p:nvCxnSpPr>
        <p:spPr>
          <a:xfrm flipH="1">
            <a:off x="3136539" y="4003700"/>
            <a:ext cx="1" cy="8713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9" name="Conector recto de flecha 118">
            <a:extLst>
              <a:ext uri="{FF2B5EF4-FFF2-40B4-BE49-F238E27FC236}">
                <a16:creationId xmlns:a16="http://schemas.microsoft.com/office/drawing/2014/main" id="{0A870D7F-7ED5-6F89-F2A4-140541A865D4}"/>
              </a:ext>
            </a:extLst>
          </p:cNvPr>
          <p:cNvCxnSpPr>
            <a:stCxn id="4" idx="2"/>
          </p:cNvCxnSpPr>
          <p:nvPr/>
        </p:nvCxnSpPr>
        <p:spPr>
          <a:xfrm>
            <a:off x="4591828" y="2517269"/>
            <a:ext cx="0" cy="8998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4" name="Conector recto de flecha 123">
            <a:extLst>
              <a:ext uri="{FF2B5EF4-FFF2-40B4-BE49-F238E27FC236}">
                <a16:creationId xmlns:a16="http://schemas.microsoft.com/office/drawing/2014/main" id="{70562A48-11FD-26EB-37C8-593CF918ACCA}"/>
              </a:ext>
            </a:extLst>
          </p:cNvPr>
          <p:cNvCxnSpPr>
            <a:stCxn id="111" idx="2"/>
            <a:endCxn id="112" idx="0"/>
          </p:cNvCxnSpPr>
          <p:nvPr/>
        </p:nvCxnSpPr>
        <p:spPr>
          <a:xfrm>
            <a:off x="4513529" y="3971161"/>
            <a:ext cx="0" cy="3416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6" name="Conector recto de flecha 125">
            <a:extLst>
              <a:ext uri="{FF2B5EF4-FFF2-40B4-BE49-F238E27FC236}">
                <a16:creationId xmlns:a16="http://schemas.microsoft.com/office/drawing/2014/main" id="{E3F8DDC9-CD52-1355-1A74-A561235C7E9F}"/>
              </a:ext>
            </a:extLst>
          </p:cNvPr>
          <p:cNvCxnSpPr>
            <a:stCxn id="103" idx="2"/>
          </p:cNvCxnSpPr>
          <p:nvPr/>
        </p:nvCxnSpPr>
        <p:spPr>
          <a:xfrm>
            <a:off x="5827959" y="4556945"/>
            <a:ext cx="0" cy="4634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9" name="Conector recto de flecha 128">
            <a:extLst>
              <a:ext uri="{FF2B5EF4-FFF2-40B4-BE49-F238E27FC236}">
                <a16:creationId xmlns:a16="http://schemas.microsoft.com/office/drawing/2014/main" id="{73973528-41C1-F857-09A8-BB8ADF21AB6D}"/>
              </a:ext>
            </a:extLst>
          </p:cNvPr>
          <p:cNvCxnSpPr/>
          <p:nvPr/>
        </p:nvCxnSpPr>
        <p:spPr>
          <a:xfrm>
            <a:off x="7647709" y="2267575"/>
            <a:ext cx="0" cy="6996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2" name="Conector recto de flecha 131">
            <a:extLst>
              <a:ext uri="{FF2B5EF4-FFF2-40B4-BE49-F238E27FC236}">
                <a16:creationId xmlns:a16="http://schemas.microsoft.com/office/drawing/2014/main" id="{95D4CE52-B264-CC48-9152-A6CAB3E50978}"/>
              </a:ext>
            </a:extLst>
          </p:cNvPr>
          <p:cNvCxnSpPr/>
          <p:nvPr/>
        </p:nvCxnSpPr>
        <p:spPr>
          <a:xfrm>
            <a:off x="7813963" y="3944431"/>
            <a:ext cx="0" cy="4689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4" name="Conector recto de flecha 133">
            <a:extLst>
              <a:ext uri="{FF2B5EF4-FFF2-40B4-BE49-F238E27FC236}">
                <a16:creationId xmlns:a16="http://schemas.microsoft.com/office/drawing/2014/main" id="{08FD6A0D-C2B9-23B2-0B02-4233F00D8923}"/>
              </a:ext>
            </a:extLst>
          </p:cNvPr>
          <p:cNvCxnSpPr>
            <a:cxnSpLocks/>
            <a:stCxn id="92" idx="2"/>
          </p:cNvCxnSpPr>
          <p:nvPr/>
        </p:nvCxnSpPr>
        <p:spPr>
          <a:xfrm>
            <a:off x="9153081" y="2294405"/>
            <a:ext cx="0" cy="7445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Conector recto de flecha 134">
            <a:extLst>
              <a:ext uri="{FF2B5EF4-FFF2-40B4-BE49-F238E27FC236}">
                <a16:creationId xmlns:a16="http://schemas.microsoft.com/office/drawing/2014/main" id="{688457F0-EF47-B464-8428-F6B809E18B1A}"/>
              </a:ext>
            </a:extLst>
          </p:cNvPr>
          <p:cNvCxnSpPr>
            <a:cxnSpLocks/>
          </p:cNvCxnSpPr>
          <p:nvPr/>
        </p:nvCxnSpPr>
        <p:spPr>
          <a:xfrm>
            <a:off x="9180486" y="3805602"/>
            <a:ext cx="0" cy="7414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9" name="Conector recto de flecha 138">
            <a:extLst>
              <a:ext uri="{FF2B5EF4-FFF2-40B4-BE49-F238E27FC236}">
                <a16:creationId xmlns:a16="http://schemas.microsoft.com/office/drawing/2014/main" id="{5E228D70-EF0A-BB61-50DE-587A2146718B}"/>
              </a:ext>
            </a:extLst>
          </p:cNvPr>
          <p:cNvCxnSpPr>
            <a:stCxn id="128" idx="2"/>
          </p:cNvCxnSpPr>
          <p:nvPr/>
        </p:nvCxnSpPr>
        <p:spPr>
          <a:xfrm>
            <a:off x="10514152" y="2294406"/>
            <a:ext cx="0" cy="672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1" name="Conector recto de flecha 140">
            <a:extLst>
              <a:ext uri="{FF2B5EF4-FFF2-40B4-BE49-F238E27FC236}">
                <a16:creationId xmlns:a16="http://schemas.microsoft.com/office/drawing/2014/main" id="{AA1048E0-E251-8C5E-682A-B27165871DA6}"/>
              </a:ext>
            </a:extLst>
          </p:cNvPr>
          <p:cNvCxnSpPr>
            <a:cxnSpLocks/>
            <a:stCxn id="93" idx="2"/>
          </p:cNvCxnSpPr>
          <p:nvPr/>
        </p:nvCxnSpPr>
        <p:spPr>
          <a:xfrm>
            <a:off x="10668995" y="3800827"/>
            <a:ext cx="0" cy="5120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4" name="Conector recto de flecha 143">
            <a:extLst>
              <a:ext uri="{FF2B5EF4-FFF2-40B4-BE49-F238E27FC236}">
                <a16:creationId xmlns:a16="http://schemas.microsoft.com/office/drawing/2014/main" id="{FCDBDDD9-235B-5167-C0E8-1112C86C48DC}"/>
              </a:ext>
            </a:extLst>
          </p:cNvPr>
          <p:cNvCxnSpPr>
            <a:cxnSpLocks/>
          </p:cNvCxnSpPr>
          <p:nvPr/>
        </p:nvCxnSpPr>
        <p:spPr>
          <a:xfrm>
            <a:off x="6093681" y="1446668"/>
            <a:ext cx="0" cy="318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2" name="Conector recto de flecha 151">
            <a:extLst>
              <a:ext uri="{FF2B5EF4-FFF2-40B4-BE49-F238E27FC236}">
                <a16:creationId xmlns:a16="http://schemas.microsoft.com/office/drawing/2014/main" id="{01335DC6-1D64-DF54-F2C6-C9B5A4CE2425}"/>
              </a:ext>
            </a:extLst>
          </p:cNvPr>
          <p:cNvCxnSpPr/>
          <p:nvPr/>
        </p:nvCxnSpPr>
        <p:spPr>
          <a:xfrm flipV="1">
            <a:off x="3896591" y="1579304"/>
            <a:ext cx="1657874" cy="264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5" name="Conector recto de flecha 154">
            <a:extLst>
              <a:ext uri="{FF2B5EF4-FFF2-40B4-BE49-F238E27FC236}">
                <a16:creationId xmlns:a16="http://schemas.microsoft.com/office/drawing/2014/main" id="{3F15851E-F71E-3130-26C5-16EB845CC1B1}"/>
              </a:ext>
            </a:extLst>
          </p:cNvPr>
          <p:cNvCxnSpPr>
            <a:cxnSpLocks/>
          </p:cNvCxnSpPr>
          <p:nvPr/>
        </p:nvCxnSpPr>
        <p:spPr>
          <a:xfrm flipH="1">
            <a:off x="5429448" y="2208859"/>
            <a:ext cx="17620" cy="1019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0" name="Conector recto 159">
            <a:extLst>
              <a:ext uri="{FF2B5EF4-FFF2-40B4-BE49-F238E27FC236}">
                <a16:creationId xmlns:a16="http://schemas.microsoft.com/office/drawing/2014/main" id="{9EA77EDB-CA21-D882-89BF-40798B882A2C}"/>
              </a:ext>
            </a:extLst>
          </p:cNvPr>
          <p:cNvCxnSpPr/>
          <p:nvPr/>
        </p:nvCxnSpPr>
        <p:spPr>
          <a:xfrm>
            <a:off x="6729655" y="2143904"/>
            <a:ext cx="0" cy="21689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Conector recto de flecha 161">
            <a:extLst>
              <a:ext uri="{FF2B5EF4-FFF2-40B4-BE49-F238E27FC236}">
                <a16:creationId xmlns:a16="http://schemas.microsoft.com/office/drawing/2014/main" id="{267DF2EE-8012-B4FD-3DAD-A0C40BFB953D}"/>
              </a:ext>
            </a:extLst>
          </p:cNvPr>
          <p:cNvCxnSpPr/>
          <p:nvPr/>
        </p:nvCxnSpPr>
        <p:spPr>
          <a:xfrm flipH="1">
            <a:off x="6367289" y="4312855"/>
            <a:ext cx="3623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001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98AEA1-5674-4897-9E42-045FD4DBC37B}"/>
              </a:ext>
            </a:extLst>
          </p:cNvPr>
          <p:cNvSpPr>
            <a:spLocks noGrp="1"/>
          </p:cNvSpPr>
          <p:nvPr>
            <p:ph type="title"/>
          </p:nvPr>
        </p:nvSpPr>
        <p:spPr>
          <a:xfrm>
            <a:off x="1764145" y="254656"/>
            <a:ext cx="10030691" cy="1280890"/>
          </a:xfrm>
        </p:spPr>
        <p:txBody>
          <a:bodyPr>
            <a:normAutofit fontScale="90000"/>
          </a:bodyPr>
          <a:lstStyle/>
          <a:p>
            <a:r>
              <a:rPr lang="es-SV" dirty="0"/>
              <a:t>Cobertura poblacional en salud,  según esquema contributivo y no contributivo, año 2022 </a:t>
            </a:r>
          </a:p>
        </p:txBody>
      </p:sp>
      <p:graphicFrame>
        <p:nvGraphicFramePr>
          <p:cNvPr id="4" name="Marcador de contenido 3">
            <a:extLst>
              <a:ext uri="{FF2B5EF4-FFF2-40B4-BE49-F238E27FC236}">
                <a16:creationId xmlns:a16="http://schemas.microsoft.com/office/drawing/2014/main" id="{17643CEF-11D5-435D-9BC3-B4375B48CFB5}"/>
              </a:ext>
            </a:extLst>
          </p:cNvPr>
          <p:cNvGraphicFramePr>
            <a:graphicFrameLocks noGrp="1"/>
          </p:cNvGraphicFramePr>
          <p:nvPr>
            <p:ph idx="1"/>
            <p:extLst>
              <p:ext uri="{D42A27DB-BD31-4B8C-83A1-F6EECF244321}">
                <p14:modId xmlns:p14="http://schemas.microsoft.com/office/powerpoint/2010/main" val="2304365715"/>
              </p:ext>
            </p:extLst>
          </p:nvPr>
        </p:nvGraphicFramePr>
        <p:xfrm>
          <a:off x="903625" y="1267805"/>
          <a:ext cx="7898629" cy="45135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Marcador de contenido 3">
            <a:extLst>
              <a:ext uri="{FF2B5EF4-FFF2-40B4-BE49-F238E27FC236}">
                <a16:creationId xmlns:a16="http://schemas.microsoft.com/office/drawing/2014/main" id="{3AB43DAC-FBE0-78E9-5ABA-DA7EA91518E0}"/>
              </a:ext>
            </a:extLst>
          </p:cNvPr>
          <p:cNvGraphicFramePr>
            <a:graphicFrameLocks/>
          </p:cNvGraphicFramePr>
          <p:nvPr>
            <p:extLst>
              <p:ext uri="{D42A27DB-BD31-4B8C-83A1-F6EECF244321}">
                <p14:modId xmlns:p14="http://schemas.microsoft.com/office/powerpoint/2010/main" val="3108826711"/>
              </p:ext>
            </p:extLst>
          </p:nvPr>
        </p:nvGraphicFramePr>
        <p:xfrm>
          <a:off x="7823200" y="2471193"/>
          <a:ext cx="3823854" cy="2241149"/>
        </p:xfrm>
        <a:graphic>
          <a:graphicData uri="http://schemas.openxmlformats.org/drawingml/2006/table">
            <a:tbl>
              <a:tblPr/>
              <a:tblGrid>
                <a:gridCol w="2338862">
                  <a:extLst>
                    <a:ext uri="{9D8B030D-6E8A-4147-A177-3AD203B41FA5}">
                      <a16:colId xmlns:a16="http://schemas.microsoft.com/office/drawing/2014/main" val="868311813"/>
                    </a:ext>
                  </a:extLst>
                </a:gridCol>
                <a:gridCol w="742496">
                  <a:extLst>
                    <a:ext uri="{9D8B030D-6E8A-4147-A177-3AD203B41FA5}">
                      <a16:colId xmlns:a16="http://schemas.microsoft.com/office/drawing/2014/main" val="1476043664"/>
                    </a:ext>
                  </a:extLst>
                </a:gridCol>
                <a:gridCol w="742496">
                  <a:extLst>
                    <a:ext uri="{9D8B030D-6E8A-4147-A177-3AD203B41FA5}">
                      <a16:colId xmlns:a16="http://schemas.microsoft.com/office/drawing/2014/main" val="1117798867"/>
                    </a:ext>
                  </a:extLst>
                </a:gridCol>
              </a:tblGrid>
              <a:tr h="176892">
                <a:tc gridSpan="3">
                  <a:txBody>
                    <a:bodyPr/>
                    <a:lstStyle/>
                    <a:p>
                      <a:pPr algn="ctr" fontAlgn="b"/>
                      <a:r>
                        <a:rPr lang="es-SV" sz="1100" b="1" i="0" u="none" strike="noStrike" dirty="0">
                          <a:solidFill>
                            <a:srgbClr val="000000"/>
                          </a:solidFill>
                          <a:effectLst/>
                          <a:latin typeface="Calibri" panose="020F0502020204030204" pitchFamily="34" charset="0"/>
                        </a:rPr>
                        <a:t>POBLACIÓN CUBIERTA 2022 (P)</a:t>
                      </a:r>
                    </a:p>
                  </a:txBody>
                  <a:tcPr marL="9525" marR="9525" marT="9525" marB="0" anchor="b">
                    <a:lnL>
                      <a:noFill/>
                    </a:lnL>
                    <a:lnR>
                      <a:noFill/>
                    </a:lnR>
                    <a:lnT>
                      <a:noFill/>
                    </a:lnT>
                    <a:lnB w="6350" cap="flat" cmpd="sng" algn="ctr">
                      <a:solidFill>
                        <a:srgbClr val="203764"/>
                      </a:solidFill>
                      <a:prstDash val="solid"/>
                      <a:round/>
                      <a:headEnd type="none" w="med" len="med"/>
                      <a:tailEnd type="none" w="med" len="med"/>
                    </a:lnB>
                    <a:solidFill>
                      <a:srgbClr val="FFFFFF"/>
                    </a:solidFill>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2173807128"/>
                  </a:ext>
                </a:extLst>
              </a:tr>
              <a:tr h="229959">
                <a:tc>
                  <a:txBody>
                    <a:bodyPr/>
                    <a:lstStyle/>
                    <a:p>
                      <a:pPr algn="ctr" fontAlgn="ctr"/>
                      <a:r>
                        <a:rPr lang="es-SV" sz="1100" b="1" i="0" u="none" strike="noStrike">
                          <a:solidFill>
                            <a:srgbClr val="FFFFFF"/>
                          </a:solidFill>
                          <a:effectLst/>
                          <a:latin typeface="Calibri" panose="020F0502020204030204" pitchFamily="34" charset="0"/>
                        </a:rPr>
                        <a:t>INSTITUCIÓN</a:t>
                      </a:r>
                    </a:p>
                  </a:txBody>
                  <a:tcPr marL="9525" marR="9525" marT="9525" marB="0" anchor="ctr">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w="6350" cap="flat" cmpd="sng" algn="ctr">
                      <a:solidFill>
                        <a:srgbClr val="203764"/>
                      </a:solidFill>
                      <a:prstDash val="solid"/>
                      <a:round/>
                      <a:headEnd type="none" w="med" len="med"/>
                      <a:tailEnd type="none" w="med" len="med"/>
                    </a:lnT>
                    <a:lnB w="6350" cap="flat" cmpd="sng" algn="ctr">
                      <a:solidFill>
                        <a:srgbClr val="203764"/>
                      </a:solidFill>
                      <a:prstDash val="solid"/>
                      <a:round/>
                      <a:headEnd type="none" w="med" len="med"/>
                      <a:tailEnd type="none" w="med" len="med"/>
                    </a:lnB>
                    <a:solidFill>
                      <a:srgbClr val="8497B0"/>
                    </a:solidFill>
                  </a:tcPr>
                </a:tc>
                <a:tc>
                  <a:txBody>
                    <a:bodyPr/>
                    <a:lstStyle/>
                    <a:p>
                      <a:pPr algn="ctr" fontAlgn="ctr"/>
                      <a:r>
                        <a:rPr lang="es-SV" sz="1100" b="1" i="0" u="none" strike="noStrike">
                          <a:solidFill>
                            <a:srgbClr val="FFFFFF"/>
                          </a:solidFill>
                          <a:effectLst/>
                          <a:latin typeface="Calibri" panose="020F0502020204030204" pitchFamily="34" charset="0"/>
                        </a:rPr>
                        <a:t>POBLACIÓN</a:t>
                      </a:r>
                    </a:p>
                  </a:txBody>
                  <a:tcPr marL="9525" marR="9525" marT="9525" marB="0" anchor="ctr">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w="6350" cap="flat" cmpd="sng" algn="ctr">
                      <a:solidFill>
                        <a:srgbClr val="203764"/>
                      </a:solidFill>
                      <a:prstDash val="solid"/>
                      <a:round/>
                      <a:headEnd type="none" w="med" len="med"/>
                      <a:tailEnd type="none" w="med" len="med"/>
                    </a:lnT>
                    <a:lnB w="6350" cap="flat" cmpd="sng" algn="ctr">
                      <a:solidFill>
                        <a:srgbClr val="203764"/>
                      </a:solidFill>
                      <a:prstDash val="solid"/>
                      <a:round/>
                      <a:headEnd type="none" w="med" len="med"/>
                      <a:tailEnd type="none" w="med" len="med"/>
                    </a:lnB>
                    <a:solidFill>
                      <a:srgbClr val="8497B0"/>
                    </a:solidFill>
                  </a:tcPr>
                </a:tc>
                <a:tc>
                  <a:txBody>
                    <a:bodyPr/>
                    <a:lstStyle/>
                    <a:p>
                      <a:pPr algn="ctr" fontAlgn="ctr"/>
                      <a:r>
                        <a:rPr lang="es-SV" sz="1100" b="1" i="0" u="none" strike="noStrike">
                          <a:solidFill>
                            <a:srgbClr val="FFFFFF"/>
                          </a:solidFill>
                          <a:effectLst/>
                          <a:latin typeface="Calibri" panose="020F0502020204030204" pitchFamily="34" charset="0"/>
                        </a:rPr>
                        <a:t>%</a:t>
                      </a:r>
                    </a:p>
                  </a:txBody>
                  <a:tcPr marL="9525" marR="9525" marT="9525" marB="0" anchor="ctr">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w="6350" cap="flat" cmpd="sng" algn="ctr">
                      <a:solidFill>
                        <a:srgbClr val="203764"/>
                      </a:solidFill>
                      <a:prstDash val="solid"/>
                      <a:round/>
                      <a:headEnd type="none" w="med" len="med"/>
                      <a:tailEnd type="none" w="med" len="med"/>
                    </a:lnT>
                    <a:lnB w="6350" cap="flat" cmpd="sng" algn="ctr">
                      <a:solidFill>
                        <a:srgbClr val="203764"/>
                      </a:solidFill>
                      <a:prstDash val="solid"/>
                      <a:round/>
                      <a:headEnd type="none" w="med" len="med"/>
                      <a:tailEnd type="none" w="med" len="med"/>
                    </a:lnB>
                    <a:solidFill>
                      <a:srgbClr val="8497B0"/>
                    </a:solidFill>
                  </a:tcPr>
                </a:tc>
                <a:extLst>
                  <a:ext uri="{0D108BD9-81ED-4DB2-BD59-A6C34878D82A}">
                    <a16:rowId xmlns:a16="http://schemas.microsoft.com/office/drawing/2014/main" val="1492977385"/>
                  </a:ext>
                </a:extLst>
              </a:tr>
              <a:tr h="268531">
                <a:tc>
                  <a:txBody>
                    <a:bodyPr/>
                    <a:lstStyle/>
                    <a:p>
                      <a:pPr algn="l" fontAlgn="b"/>
                      <a:r>
                        <a:rPr lang="es-SV" sz="1100" b="1" i="0" u="none" strike="noStrike" dirty="0">
                          <a:solidFill>
                            <a:srgbClr val="4472C4"/>
                          </a:solidFill>
                          <a:effectLst/>
                          <a:latin typeface="Calibri" panose="020F0502020204030204" pitchFamily="34" charset="0"/>
                        </a:rPr>
                        <a:t>MINSAL (Esquemas no contributivos)</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w="6350" cap="flat" cmpd="sng" algn="ctr">
                      <a:solidFill>
                        <a:srgbClr val="203764"/>
                      </a:solidFill>
                      <a:prstDash val="solid"/>
                      <a:round/>
                      <a:headEnd type="none" w="med" len="med"/>
                      <a:tailEnd type="none" w="med" len="med"/>
                    </a:lnT>
                    <a:lnB>
                      <a:noFill/>
                    </a:lnB>
                    <a:solidFill>
                      <a:srgbClr val="FFFFFF"/>
                    </a:solidFill>
                  </a:tcPr>
                </a:tc>
                <a:tc>
                  <a:txBody>
                    <a:bodyPr/>
                    <a:lstStyle/>
                    <a:p>
                      <a:pPr algn="r" fontAlgn="b"/>
                      <a:r>
                        <a:rPr lang="es-SV" sz="1100" b="1" i="0" u="none" strike="noStrike" dirty="0">
                          <a:solidFill>
                            <a:srgbClr val="4472C4"/>
                          </a:solidFill>
                          <a:effectLst/>
                          <a:latin typeface="Calibri" panose="020F0502020204030204" pitchFamily="34" charset="0"/>
                        </a:rPr>
                        <a:t>4,250,945</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w="6350" cap="flat" cmpd="sng" algn="ctr">
                      <a:solidFill>
                        <a:srgbClr val="203764"/>
                      </a:solidFill>
                      <a:prstDash val="solid"/>
                      <a:round/>
                      <a:headEnd type="none" w="med" len="med"/>
                      <a:tailEnd type="none" w="med" len="med"/>
                    </a:lnT>
                    <a:lnB>
                      <a:noFill/>
                    </a:lnB>
                    <a:solidFill>
                      <a:srgbClr val="FFFFFF"/>
                    </a:solidFill>
                  </a:tcPr>
                </a:tc>
                <a:tc>
                  <a:txBody>
                    <a:bodyPr/>
                    <a:lstStyle/>
                    <a:p>
                      <a:pPr algn="r" fontAlgn="b"/>
                      <a:r>
                        <a:rPr lang="es-SV" sz="1100" b="1" i="0" u="none" strike="noStrike" dirty="0">
                          <a:solidFill>
                            <a:srgbClr val="4472C4"/>
                          </a:solidFill>
                          <a:effectLst/>
                          <a:latin typeface="Calibri" panose="020F0502020204030204" pitchFamily="34" charset="0"/>
                        </a:rPr>
                        <a:t>67.1%</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w="6350" cap="flat" cmpd="sng" algn="ctr">
                      <a:solidFill>
                        <a:srgbClr val="203764"/>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764512831"/>
                  </a:ext>
                </a:extLst>
              </a:tr>
              <a:tr h="221115">
                <a:tc>
                  <a:txBody>
                    <a:bodyPr/>
                    <a:lstStyle/>
                    <a:p>
                      <a:pPr algn="l" fontAlgn="b"/>
                      <a:r>
                        <a:rPr lang="es-SV" sz="1100" b="1" i="0" u="none" strike="noStrike" dirty="0">
                          <a:solidFill>
                            <a:srgbClr val="4472C4"/>
                          </a:solidFill>
                          <a:effectLst/>
                          <a:latin typeface="Calibri" panose="020F0502020204030204" pitchFamily="34" charset="0"/>
                        </a:rPr>
                        <a:t>Esquemas Contributivos</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a:noFill/>
                    </a:lnT>
                    <a:lnB>
                      <a:noFill/>
                    </a:lnB>
                    <a:solidFill>
                      <a:srgbClr val="FFFFFF"/>
                    </a:solidFill>
                  </a:tcPr>
                </a:tc>
                <a:tc>
                  <a:txBody>
                    <a:bodyPr/>
                    <a:lstStyle/>
                    <a:p>
                      <a:pPr algn="r" fontAlgn="b"/>
                      <a:r>
                        <a:rPr lang="es-SV" sz="1100" b="1" i="0" u="none" strike="noStrike">
                          <a:solidFill>
                            <a:srgbClr val="4472C4"/>
                          </a:solidFill>
                          <a:effectLst/>
                          <a:latin typeface="Calibri" panose="020F0502020204030204" pitchFamily="34" charset="0"/>
                        </a:rPr>
                        <a:t>2,080,002</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a:noFill/>
                    </a:lnT>
                    <a:lnB>
                      <a:noFill/>
                    </a:lnB>
                    <a:solidFill>
                      <a:srgbClr val="FFFFFF"/>
                    </a:solidFill>
                  </a:tcPr>
                </a:tc>
                <a:tc>
                  <a:txBody>
                    <a:bodyPr/>
                    <a:lstStyle/>
                    <a:p>
                      <a:pPr algn="r" fontAlgn="b"/>
                      <a:r>
                        <a:rPr lang="es-SV" sz="1100" b="1" i="0" u="none" strike="noStrike">
                          <a:solidFill>
                            <a:srgbClr val="4472C4"/>
                          </a:solidFill>
                          <a:effectLst/>
                          <a:latin typeface="Calibri" panose="020F0502020204030204" pitchFamily="34" charset="0"/>
                        </a:rPr>
                        <a:t>32.9%</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119146979"/>
                  </a:ext>
                </a:extLst>
              </a:tr>
              <a:tr h="221115">
                <a:tc>
                  <a:txBody>
                    <a:bodyPr/>
                    <a:lstStyle/>
                    <a:p>
                      <a:pPr algn="l" fontAlgn="b"/>
                      <a:r>
                        <a:rPr lang="es-SV" sz="1100" b="1" i="0" u="none" strike="noStrike" dirty="0">
                          <a:solidFill>
                            <a:srgbClr val="000000"/>
                          </a:solidFill>
                          <a:effectLst/>
                          <a:latin typeface="Calibri" panose="020F0502020204030204" pitchFamily="34" charset="0"/>
                        </a:rPr>
                        <a:t>Seguridad Social</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a:noFill/>
                    </a:lnT>
                    <a:lnB>
                      <a:noFill/>
                    </a:lnB>
                    <a:solidFill>
                      <a:srgbClr val="FFFFFF"/>
                    </a:solidFill>
                  </a:tcPr>
                </a:tc>
                <a:tc>
                  <a:txBody>
                    <a:bodyPr/>
                    <a:lstStyle/>
                    <a:p>
                      <a:pPr algn="r" fontAlgn="b"/>
                      <a:r>
                        <a:rPr lang="es-SV" sz="1100" b="1" i="0" u="none" strike="noStrike">
                          <a:solidFill>
                            <a:srgbClr val="000000"/>
                          </a:solidFill>
                          <a:effectLst/>
                          <a:latin typeface="Calibri" panose="020F0502020204030204" pitchFamily="34" charset="0"/>
                        </a:rPr>
                        <a:t>2,075,121</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a:noFill/>
                    </a:lnT>
                    <a:lnB>
                      <a:noFill/>
                    </a:lnB>
                    <a:solidFill>
                      <a:srgbClr val="FFFFFF"/>
                    </a:solidFill>
                  </a:tcPr>
                </a:tc>
                <a:tc>
                  <a:txBody>
                    <a:bodyPr/>
                    <a:lstStyle/>
                    <a:p>
                      <a:pPr algn="r" fontAlgn="b"/>
                      <a:r>
                        <a:rPr lang="es-SV" sz="1100" b="1" i="0" u="none" strike="noStrike">
                          <a:solidFill>
                            <a:srgbClr val="000000"/>
                          </a:solidFill>
                          <a:effectLst/>
                          <a:latin typeface="Calibri" panose="020F0502020204030204" pitchFamily="34" charset="0"/>
                        </a:rPr>
                        <a:t>32.8%</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767818041"/>
                  </a:ext>
                </a:extLst>
              </a:tr>
              <a:tr h="221115">
                <a:tc>
                  <a:txBody>
                    <a:bodyPr/>
                    <a:lstStyle/>
                    <a:p>
                      <a:pPr algn="l" fontAlgn="b"/>
                      <a:r>
                        <a:rPr lang="es-SV" sz="1100" b="0" i="0" u="none" strike="noStrike">
                          <a:solidFill>
                            <a:srgbClr val="000000"/>
                          </a:solidFill>
                          <a:effectLst/>
                          <a:latin typeface="Calibri" panose="020F0502020204030204" pitchFamily="34" charset="0"/>
                        </a:rPr>
                        <a:t>ISSS</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a:noFill/>
                    </a:lnT>
                    <a:lnB>
                      <a:noFill/>
                    </a:lnB>
                    <a:solidFill>
                      <a:srgbClr val="FFFFFF"/>
                    </a:solidFill>
                  </a:tcPr>
                </a:tc>
                <a:tc>
                  <a:txBody>
                    <a:bodyPr/>
                    <a:lstStyle/>
                    <a:p>
                      <a:pPr algn="r" fontAlgn="b"/>
                      <a:r>
                        <a:rPr lang="es-SV" sz="1100" b="0" i="0" u="none" strike="noStrike">
                          <a:solidFill>
                            <a:srgbClr val="000000"/>
                          </a:solidFill>
                          <a:effectLst/>
                          <a:latin typeface="Calibri" panose="020F0502020204030204" pitchFamily="34" charset="0"/>
                        </a:rPr>
                        <a:t>1,963,958</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a:noFill/>
                    </a:lnT>
                    <a:lnB>
                      <a:noFill/>
                    </a:lnB>
                    <a:solidFill>
                      <a:srgbClr val="FFFFFF"/>
                    </a:solidFill>
                  </a:tcPr>
                </a:tc>
                <a:tc>
                  <a:txBody>
                    <a:bodyPr/>
                    <a:lstStyle/>
                    <a:p>
                      <a:pPr algn="r" fontAlgn="b"/>
                      <a:r>
                        <a:rPr lang="es-SV" sz="1100" b="0" i="0" u="none" strike="noStrike" dirty="0">
                          <a:solidFill>
                            <a:srgbClr val="000000"/>
                          </a:solidFill>
                          <a:effectLst/>
                          <a:latin typeface="Calibri" panose="020F0502020204030204" pitchFamily="34" charset="0"/>
                        </a:rPr>
                        <a:t>31.0%</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181282174"/>
                  </a:ext>
                </a:extLst>
              </a:tr>
              <a:tr h="221115">
                <a:tc>
                  <a:txBody>
                    <a:bodyPr/>
                    <a:lstStyle/>
                    <a:p>
                      <a:pPr algn="l" fontAlgn="b"/>
                      <a:r>
                        <a:rPr lang="es-SV" sz="1100" b="0" i="0" u="none" strike="noStrike" dirty="0">
                          <a:solidFill>
                            <a:srgbClr val="000000"/>
                          </a:solidFill>
                          <a:effectLst/>
                          <a:latin typeface="Calibri" panose="020F0502020204030204" pitchFamily="34" charset="0"/>
                        </a:rPr>
                        <a:t>Bienestar Magisterial</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a:noFill/>
                    </a:lnT>
                    <a:lnB>
                      <a:noFill/>
                    </a:lnB>
                    <a:solidFill>
                      <a:srgbClr val="FFFFFF"/>
                    </a:solidFill>
                  </a:tcPr>
                </a:tc>
                <a:tc>
                  <a:txBody>
                    <a:bodyPr/>
                    <a:lstStyle/>
                    <a:p>
                      <a:pPr algn="r" fontAlgn="b"/>
                      <a:r>
                        <a:rPr lang="es-SV" sz="1100" b="0" i="0" u="none" strike="noStrike">
                          <a:solidFill>
                            <a:srgbClr val="000000"/>
                          </a:solidFill>
                          <a:effectLst/>
                          <a:latin typeface="Calibri" panose="020F0502020204030204" pitchFamily="34" charset="0"/>
                        </a:rPr>
                        <a:t>88,715</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a:noFill/>
                    </a:lnT>
                    <a:lnB>
                      <a:noFill/>
                    </a:lnB>
                    <a:solidFill>
                      <a:srgbClr val="FFFFFF"/>
                    </a:solidFill>
                  </a:tcPr>
                </a:tc>
                <a:tc>
                  <a:txBody>
                    <a:bodyPr/>
                    <a:lstStyle/>
                    <a:p>
                      <a:pPr algn="r" fontAlgn="b"/>
                      <a:r>
                        <a:rPr lang="es-SV"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109113996"/>
                  </a:ext>
                </a:extLst>
              </a:tr>
              <a:tr h="221115">
                <a:tc>
                  <a:txBody>
                    <a:bodyPr/>
                    <a:lstStyle/>
                    <a:p>
                      <a:pPr algn="l" fontAlgn="b"/>
                      <a:r>
                        <a:rPr lang="es-SV" sz="1100" b="0" i="0" u="none" strike="noStrike">
                          <a:solidFill>
                            <a:srgbClr val="000000"/>
                          </a:solidFill>
                          <a:effectLst/>
                          <a:latin typeface="Calibri" panose="020F0502020204030204" pitchFamily="34" charset="0"/>
                        </a:rPr>
                        <a:t>Sanidad Millitar (p)</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a:noFill/>
                    </a:lnT>
                    <a:lnB>
                      <a:noFill/>
                    </a:lnB>
                    <a:solidFill>
                      <a:srgbClr val="FFFFFF"/>
                    </a:solidFill>
                  </a:tcPr>
                </a:tc>
                <a:tc>
                  <a:txBody>
                    <a:bodyPr/>
                    <a:lstStyle/>
                    <a:p>
                      <a:pPr algn="r" fontAlgn="b"/>
                      <a:r>
                        <a:rPr lang="es-SV" sz="1100" b="0" i="0" u="none" strike="noStrike">
                          <a:solidFill>
                            <a:srgbClr val="000000"/>
                          </a:solidFill>
                          <a:effectLst/>
                          <a:latin typeface="Calibri" panose="020F0502020204030204" pitchFamily="34" charset="0"/>
                        </a:rPr>
                        <a:t>22,448</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a:noFill/>
                    </a:lnT>
                    <a:lnB>
                      <a:noFill/>
                    </a:lnB>
                    <a:solidFill>
                      <a:srgbClr val="FFFFFF"/>
                    </a:solidFill>
                  </a:tcPr>
                </a:tc>
                <a:tc>
                  <a:txBody>
                    <a:bodyPr/>
                    <a:lstStyle/>
                    <a:p>
                      <a:pPr algn="r" fontAlgn="b"/>
                      <a:r>
                        <a:rPr lang="es-SV" sz="1100" b="0" i="0" u="none" strike="noStrike" dirty="0">
                          <a:solidFill>
                            <a:srgbClr val="000000"/>
                          </a:solidFill>
                          <a:effectLst/>
                          <a:latin typeface="Calibri" panose="020F0502020204030204" pitchFamily="34" charset="0"/>
                        </a:rPr>
                        <a:t>0.4%</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769809415"/>
                  </a:ext>
                </a:extLst>
              </a:tr>
              <a:tr h="221115">
                <a:tc>
                  <a:txBody>
                    <a:bodyPr/>
                    <a:lstStyle/>
                    <a:p>
                      <a:pPr algn="l" fontAlgn="b"/>
                      <a:r>
                        <a:rPr lang="es-SV" sz="1100" b="1" i="0" u="none" strike="noStrike">
                          <a:solidFill>
                            <a:srgbClr val="000000"/>
                          </a:solidFill>
                          <a:effectLst/>
                          <a:latin typeface="Calibri" panose="020F0502020204030204" pitchFamily="34" charset="0"/>
                        </a:rPr>
                        <a:t>Colectivo o Seguro Privado</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a:noFill/>
                    </a:lnT>
                    <a:lnB w="6350" cap="flat" cmpd="sng" algn="ctr">
                      <a:solidFill>
                        <a:srgbClr val="203764"/>
                      </a:solidFill>
                      <a:prstDash val="solid"/>
                      <a:round/>
                      <a:headEnd type="none" w="med" len="med"/>
                      <a:tailEnd type="none" w="med" len="med"/>
                    </a:lnB>
                    <a:solidFill>
                      <a:srgbClr val="FFFFFF"/>
                    </a:solidFill>
                  </a:tcPr>
                </a:tc>
                <a:tc>
                  <a:txBody>
                    <a:bodyPr/>
                    <a:lstStyle/>
                    <a:p>
                      <a:pPr algn="r" fontAlgn="b"/>
                      <a:r>
                        <a:rPr lang="es-SV" sz="1100" b="1" i="0" u="none" strike="noStrike">
                          <a:solidFill>
                            <a:srgbClr val="000000"/>
                          </a:solidFill>
                          <a:effectLst/>
                          <a:latin typeface="Calibri" panose="020F0502020204030204" pitchFamily="34" charset="0"/>
                        </a:rPr>
                        <a:t>4,881</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a:noFill/>
                    </a:lnT>
                    <a:lnB w="6350" cap="flat" cmpd="sng" algn="ctr">
                      <a:solidFill>
                        <a:srgbClr val="203764"/>
                      </a:solidFill>
                      <a:prstDash val="solid"/>
                      <a:round/>
                      <a:headEnd type="none" w="med" len="med"/>
                      <a:tailEnd type="none" w="med" len="med"/>
                    </a:lnB>
                    <a:solidFill>
                      <a:srgbClr val="FFFFFF"/>
                    </a:solidFill>
                  </a:tcPr>
                </a:tc>
                <a:tc>
                  <a:txBody>
                    <a:bodyPr/>
                    <a:lstStyle/>
                    <a:p>
                      <a:pPr algn="r" fontAlgn="b"/>
                      <a:r>
                        <a:rPr lang="es-SV" sz="1100" b="1" i="0" u="none" strike="noStrike">
                          <a:solidFill>
                            <a:srgbClr val="000000"/>
                          </a:solidFill>
                          <a:effectLst/>
                          <a:latin typeface="Calibri" panose="020F0502020204030204" pitchFamily="34" charset="0"/>
                        </a:rPr>
                        <a:t>0.1%</a:t>
                      </a:r>
                    </a:p>
                  </a:txBody>
                  <a:tcPr marL="9525" marR="9525" marT="9525" marB="0" anchor="b">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a:noFill/>
                    </a:lnT>
                    <a:lnB w="6350" cap="flat" cmpd="sng" algn="ctr">
                      <a:solidFill>
                        <a:srgbClr val="203764"/>
                      </a:solidFill>
                      <a:prstDash val="solid"/>
                      <a:round/>
                      <a:headEnd type="none" w="med" len="med"/>
                      <a:tailEnd type="none" w="med" len="med"/>
                    </a:lnB>
                    <a:solidFill>
                      <a:srgbClr val="FFFFFF"/>
                    </a:solidFill>
                  </a:tcPr>
                </a:tc>
                <a:extLst>
                  <a:ext uri="{0D108BD9-81ED-4DB2-BD59-A6C34878D82A}">
                    <a16:rowId xmlns:a16="http://schemas.microsoft.com/office/drawing/2014/main" val="2750552016"/>
                  </a:ext>
                </a:extLst>
              </a:tr>
              <a:tr h="238804">
                <a:tc>
                  <a:txBody>
                    <a:bodyPr/>
                    <a:lstStyle/>
                    <a:p>
                      <a:pPr algn="l" fontAlgn="ctr"/>
                      <a:r>
                        <a:rPr lang="es-SV" sz="1100" b="1" i="0" u="none" strike="noStrike" dirty="0">
                          <a:solidFill>
                            <a:srgbClr val="FFFFFF"/>
                          </a:solidFill>
                          <a:effectLst/>
                          <a:latin typeface="Calibri" panose="020F0502020204030204" pitchFamily="34" charset="0"/>
                        </a:rPr>
                        <a:t>Total</a:t>
                      </a:r>
                    </a:p>
                  </a:txBody>
                  <a:tcPr marL="9525" marR="9525" marT="9525" marB="0" anchor="ctr">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w="6350" cap="flat" cmpd="sng" algn="ctr">
                      <a:solidFill>
                        <a:srgbClr val="203764"/>
                      </a:solidFill>
                      <a:prstDash val="solid"/>
                      <a:round/>
                      <a:headEnd type="none" w="med" len="med"/>
                      <a:tailEnd type="none" w="med" len="med"/>
                    </a:lnT>
                    <a:lnB w="6350" cap="flat" cmpd="sng" algn="ctr">
                      <a:solidFill>
                        <a:srgbClr val="203764"/>
                      </a:solidFill>
                      <a:prstDash val="solid"/>
                      <a:round/>
                      <a:headEnd type="none" w="med" len="med"/>
                      <a:tailEnd type="none" w="med" len="med"/>
                    </a:lnB>
                    <a:solidFill>
                      <a:srgbClr val="8497B0"/>
                    </a:solidFill>
                  </a:tcPr>
                </a:tc>
                <a:tc>
                  <a:txBody>
                    <a:bodyPr/>
                    <a:lstStyle/>
                    <a:p>
                      <a:pPr algn="r" fontAlgn="ctr"/>
                      <a:r>
                        <a:rPr lang="es-SV" sz="1100" b="1" i="0" u="none" strike="noStrike">
                          <a:solidFill>
                            <a:srgbClr val="FFFFFF"/>
                          </a:solidFill>
                          <a:effectLst/>
                          <a:latin typeface="Calibri" panose="020F0502020204030204" pitchFamily="34" charset="0"/>
                        </a:rPr>
                        <a:t>6,330,947</a:t>
                      </a:r>
                    </a:p>
                  </a:txBody>
                  <a:tcPr marL="9525" marR="9525" marT="9525" marB="0" anchor="ctr">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w="6350" cap="flat" cmpd="sng" algn="ctr">
                      <a:solidFill>
                        <a:srgbClr val="203764"/>
                      </a:solidFill>
                      <a:prstDash val="solid"/>
                      <a:round/>
                      <a:headEnd type="none" w="med" len="med"/>
                      <a:tailEnd type="none" w="med" len="med"/>
                    </a:lnT>
                    <a:lnB w="6350" cap="flat" cmpd="sng" algn="ctr">
                      <a:solidFill>
                        <a:srgbClr val="203764"/>
                      </a:solidFill>
                      <a:prstDash val="solid"/>
                      <a:round/>
                      <a:headEnd type="none" w="med" len="med"/>
                      <a:tailEnd type="none" w="med" len="med"/>
                    </a:lnB>
                    <a:solidFill>
                      <a:srgbClr val="8497B0"/>
                    </a:solidFill>
                  </a:tcPr>
                </a:tc>
                <a:tc>
                  <a:txBody>
                    <a:bodyPr/>
                    <a:lstStyle/>
                    <a:p>
                      <a:pPr algn="r" fontAlgn="ctr"/>
                      <a:r>
                        <a:rPr lang="es-SV" sz="1100" b="1" i="0" u="none" strike="noStrike" dirty="0">
                          <a:solidFill>
                            <a:srgbClr val="FFFFFF"/>
                          </a:solidFill>
                          <a:effectLst/>
                          <a:latin typeface="Calibri" panose="020F0502020204030204" pitchFamily="34" charset="0"/>
                        </a:rPr>
                        <a:t>100.0%</a:t>
                      </a:r>
                    </a:p>
                  </a:txBody>
                  <a:tcPr marL="9525" marR="9525" marT="9525" marB="0" anchor="ctr">
                    <a:lnL w="6350" cap="flat" cmpd="sng" algn="ctr">
                      <a:solidFill>
                        <a:srgbClr val="203764"/>
                      </a:solidFill>
                      <a:prstDash val="solid"/>
                      <a:round/>
                      <a:headEnd type="none" w="med" len="med"/>
                      <a:tailEnd type="none" w="med" len="med"/>
                    </a:lnL>
                    <a:lnR w="6350" cap="flat" cmpd="sng" algn="ctr">
                      <a:solidFill>
                        <a:srgbClr val="203764"/>
                      </a:solidFill>
                      <a:prstDash val="solid"/>
                      <a:round/>
                      <a:headEnd type="none" w="med" len="med"/>
                      <a:tailEnd type="none" w="med" len="med"/>
                    </a:lnR>
                    <a:lnT w="6350" cap="flat" cmpd="sng" algn="ctr">
                      <a:solidFill>
                        <a:srgbClr val="203764"/>
                      </a:solidFill>
                      <a:prstDash val="solid"/>
                      <a:round/>
                      <a:headEnd type="none" w="med" len="med"/>
                      <a:tailEnd type="none" w="med" len="med"/>
                    </a:lnT>
                    <a:lnB w="6350" cap="flat" cmpd="sng" algn="ctr">
                      <a:solidFill>
                        <a:srgbClr val="203764"/>
                      </a:solidFill>
                      <a:prstDash val="solid"/>
                      <a:round/>
                      <a:headEnd type="none" w="med" len="med"/>
                      <a:tailEnd type="none" w="med" len="med"/>
                    </a:lnB>
                    <a:solidFill>
                      <a:srgbClr val="8497B0"/>
                    </a:solidFill>
                  </a:tcPr>
                </a:tc>
                <a:extLst>
                  <a:ext uri="{0D108BD9-81ED-4DB2-BD59-A6C34878D82A}">
                    <a16:rowId xmlns:a16="http://schemas.microsoft.com/office/drawing/2014/main" val="3168943155"/>
                  </a:ext>
                </a:extLst>
              </a:tr>
            </a:tbl>
          </a:graphicData>
        </a:graphic>
      </p:graphicFrame>
      <p:sp>
        <p:nvSpPr>
          <p:cNvPr id="6" name="Rectángulo 5">
            <a:extLst>
              <a:ext uri="{FF2B5EF4-FFF2-40B4-BE49-F238E27FC236}">
                <a16:creationId xmlns:a16="http://schemas.microsoft.com/office/drawing/2014/main" id="{F4AF71BF-23C1-52EB-247A-02C17A99DFB3}"/>
              </a:ext>
            </a:extLst>
          </p:cNvPr>
          <p:cNvSpPr/>
          <p:nvPr/>
        </p:nvSpPr>
        <p:spPr>
          <a:xfrm>
            <a:off x="7823200" y="4712342"/>
            <a:ext cx="3823854" cy="57265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s-SV" sz="900" dirty="0">
                <a:solidFill>
                  <a:schemeClr val="tx1"/>
                </a:solidFill>
              </a:rPr>
              <a:t>Fuente: Construcción propia con base a información de entidades del SNIS y EHPM 2022 (ONEC/BCR). UES/DIRPLAN/MINSAL.                                                                                 (P): cifras preliminares</a:t>
            </a:r>
          </a:p>
        </p:txBody>
      </p:sp>
    </p:spTree>
    <p:extLst>
      <p:ext uri="{BB962C8B-B14F-4D97-AF65-F5344CB8AC3E}">
        <p14:creationId xmlns:p14="http://schemas.microsoft.com/office/powerpoint/2010/main" val="1960384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6BCD72-551A-49F8-A62B-84909CADCC63}"/>
              </a:ext>
            </a:extLst>
          </p:cNvPr>
          <p:cNvSpPr>
            <a:spLocks noGrp="1"/>
          </p:cNvSpPr>
          <p:nvPr>
            <p:ph type="title"/>
          </p:nvPr>
        </p:nvSpPr>
        <p:spPr>
          <a:xfrm>
            <a:off x="2592925" y="624110"/>
            <a:ext cx="8911687" cy="899890"/>
          </a:xfrm>
        </p:spPr>
        <p:txBody>
          <a:bodyPr/>
          <a:lstStyle/>
          <a:p>
            <a:r>
              <a:rPr lang="es-SV" dirty="0"/>
              <a:t>ANTECEDENTES</a:t>
            </a:r>
          </a:p>
        </p:txBody>
      </p:sp>
      <p:sp>
        <p:nvSpPr>
          <p:cNvPr id="3" name="Marcador de contenido 2">
            <a:extLst>
              <a:ext uri="{FF2B5EF4-FFF2-40B4-BE49-F238E27FC236}">
                <a16:creationId xmlns:a16="http://schemas.microsoft.com/office/drawing/2014/main" id="{E0F59907-A380-459F-92C3-249C90B0C297}"/>
              </a:ext>
            </a:extLst>
          </p:cNvPr>
          <p:cNvSpPr>
            <a:spLocks noGrp="1"/>
          </p:cNvSpPr>
          <p:nvPr>
            <p:ph idx="1"/>
          </p:nvPr>
        </p:nvSpPr>
        <p:spPr>
          <a:xfrm>
            <a:off x="2115079" y="1625600"/>
            <a:ext cx="8915400" cy="4608290"/>
          </a:xfrm>
        </p:spPr>
        <p:txBody>
          <a:bodyPr>
            <a:normAutofit lnSpcReduction="10000"/>
          </a:bodyPr>
          <a:lstStyle/>
          <a:p>
            <a:pPr algn="just"/>
            <a:r>
              <a:rPr lang="es-ES" sz="2000" dirty="0">
                <a:effectLst/>
                <a:latin typeface="Museo Sans 300"/>
                <a:ea typeface="Calibri" panose="020F0502020204030204" pitchFamily="34" charset="0"/>
                <a:cs typeface="Arial" panose="020B0604020202020204" pitchFamily="34" charset="0"/>
              </a:rPr>
              <a:t>A iniciativa de la Unidad de Prevención y Control de la Tuberculosis y Enfermedades Respiratorias y con el apoyo de la Dirección de Planificación, a través de la Unidad de Economía de la Salud, en el año 2015 se inició la medición del gasto público en tuberculosis en </a:t>
            </a:r>
            <a:r>
              <a:rPr lang="es-ES" sz="2000" dirty="0">
                <a:latin typeface="Museo Sans 300"/>
                <a:ea typeface="Calibri" panose="020F0502020204030204" pitchFamily="34" charset="0"/>
                <a:cs typeface="Arial" panose="020B0604020202020204" pitchFamily="34" charset="0"/>
              </a:rPr>
              <a:t>El Salvador (MEGA TB) correspondiente a</a:t>
            </a:r>
            <a:r>
              <a:rPr lang="es-ES" sz="2000" dirty="0">
                <a:effectLst/>
                <a:latin typeface="Museo Sans 300"/>
                <a:ea typeface="Calibri" panose="020F0502020204030204" pitchFamily="34" charset="0"/>
                <a:cs typeface="Arial" panose="020B0604020202020204" pitchFamily="34" charset="0"/>
              </a:rPr>
              <a:t> </a:t>
            </a:r>
            <a:r>
              <a:rPr lang="es-ES" sz="2000" dirty="0">
                <a:latin typeface="Museo Sans 300"/>
                <a:ea typeface="Calibri" panose="020F0502020204030204" pitchFamily="34" charset="0"/>
                <a:cs typeface="Arial" panose="020B0604020202020204" pitchFamily="34" charset="0"/>
              </a:rPr>
              <a:t>los</a:t>
            </a:r>
            <a:r>
              <a:rPr lang="es-ES" sz="2000" dirty="0">
                <a:effectLst/>
                <a:latin typeface="Museo Sans 300"/>
                <a:ea typeface="Calibri" panose="020F0502020204030204" pitchFamily="34" charset="0"/>
                <a:cs typeface="Arial" panose="020B0604020202020204" pitchFamily="34" charset="0"/>
              </a:rPr>
              <a:t> años 2013 y 2014.</a:t>
            </a:r>
          </a:p>
          <a:p>
            <a:pPr algn="just"/>
            <a:r>
              <a:rPr lang="es-ES" sz="2000" dirty="0">
                <a:effectLst/>
                <a:latin typeface="Museo Sans 300"/>
                <a:ea typeface="Calibri" panose="020F0502020204030204" pitchFamily="34" charset="0"/>
                <a:cs typeface="Arial" panose="020B0604020202020204" pitchFamily="34" charset="0"/>
              </a:rPr>
              <a:t>Esta medición permite identificar la inversión anual que el Gobierno de El Salvador realiza en la promoción, prevención, diagnóstico, tratamiento y control de dicha patología, </a:t>
            </a:r>
            <a:r>
              <a:rPr lang="es-SV" sz="2000" dirty="0">
                <a:latin typeface="Museo Sans 300"/>
                <a:ea typeface="Calibri" panose="020F0502020204030204" pitchFamily="34" charset="0"/>
                <a:cs typeface="Calibri" panose="020F0502020204030204" pitchFamily="34" charset="0"/>
              </a:rPr>
              <a:t>y desagregarla, por instituciones, fuentes de financiamiento y destino principal del gasto. </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SV" sz="2000" dirty="0">
                <a:effectLst/>
                <a:latin typeface="Museo Sans 300"/>
                <a:ea typeface="Calibri" panose="020F0502020204030204" pitchFamily="34" charset="0"/>
                <a:cs typeface="Calibri" panose="020F0502020204030204" pitchFamily="34" charset="0"/>
              </a:rPr>
              <a:t>Con </a:t>
            </a:r>
            <a:r>
              <a:rPr lang="es-SV" sz="2000" dirty="0">
                <a:latin typeface="Museo Sans 300"/>
                <a:ea typeface="Calibri" panose="020F0502020204030204" pitchFamily="34" charset="0"/>
                <a:cs typeface="Calibri" panose="020F0502020204030204" pitchFamily="34" charset="0"/>
              </a:rPr>
              <a:t>el </a:t>
            </a:r>
            <a:r>
              <a:rPr lang="es-SV" sz="2000" dirty="0">
                <a:effectLst/>
                <a:latin typeface="Museo Sans 300"/>
                <a:ea typeface="Calibri" panose="020F0502020204030204" pitchFamily="34" charset="0"/>
                <a:cs typeface="Calibri" panose="020F0502020204030204" pitchFamily="34" charset="0"/>
              </a:rPr>
              <a:t>MEGA TB 2022, se completan </a:t>
            </a:r>
            <a:r>
              <a:rPr lang="es-SV" sz="2000" dirty="0">
                <a:latin typeface="Museo Sans 300"/>
                <a:ea typeface="Calibri" panose="020F0502020204030204" pitchFamily="34" charset="0"/>
                <a:cs typeface="Calibri" panose="020F0502020204030204" pitchFamily="34" charset="0"/>
              </a:rPr>
              <a:t>diez</a:t>
            </a:r>
            <a:r>
              <a:rPr lang="es-SV" sz="2000" dirty="0">
                <a:effectLst/>
                <a:latin typeface="Museo Sans 300"/>
                <a:ea typeface="Calibri" panose="020F0502020204030204" pitchFamily="34" charset="0"/>
                <a:cs typeface="Calibri" panose="020F0502020204030204" pitchFamily="34" charset="0"/>
              </a:rPr>
              <a:t> años consecutivos de generación de información económica relacionada con la tuberculosis (2013-2022).</a:t>
            </a:r>
            <a:r>
              <a:rPr lang="es-ES" sz="2000" dirty="0">
                <a:effectLst/>
                <a:latin typeface="Museo Sans 300"/>
                <a:ea typeface="Calibri" panose="020F0502020204030204" pitchFamily="34" charset="0"/>
                <a:cs typeface="Arial" panose="020B0604020202020204" pitchFamily="34" charset="0"/>
              </a:rPr>
              <a:t> Tal medición, además de generar herramientas para el análisis de políticas de financiamiento del Programa de Tuberculosis en el país, constituye un compromiso ante el Fondo Mundial, principal agente financiador, las entidades del Sistema Nacional Integrado de Salud y la sociedad en general. </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SV" dirty="0"/>
          </a:p>
        </p:txBody>
      </p:sp>
    </p:spTree>
    <p:extLst>
      <p:ext uri="{BB962C8B-B14F-4D97-AF65-F5344CB8AC3E}">
        <p14:creationId xmlns:p14="http://schemas.microsoft.com/office/powerpoint/2010/main" val="888085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412E8-22B8-721C-ABB0-174AE1211D3D}"/>
              </a:ext>
            </a:extLst>
          </p:cNvPr>
          <p:cNvSpPr>
            <a:spLocks noGrp="1"/>
          </p:cNvSpPr>
          <p:nvPr>
            <p:ph type="title"/>
          </p:nvPr>
        </p:nvSpPr>
        <p:spPr>
          <a:xfrm>
            <a:off x="2457459" y="302377"/>
            <a:ext cx="8911687" cy="967623"/>
          </a:xfrm>
        </p:spPr>
        <p:txBody>
          <a:bodyPr/>
          <a:lstStyle/>
          <a:p>
            <a:r>
              <a:rPr lang="es-SV" dirty="0"/>
              <a:t>RESUMEN DE LA METODOLOGÍA 1/2</a:t>
            </a:r>
          </a:p>
        </p:txBody>
      </p:sp>
      <p:sp>
        <p:nvSpPr>
          <p:cNvPr id="3" name="Marcador de contenido 2">
            <a:extLst>
              <a:ext uri="{FF2B5EF4-FFF2-40B4-BE49-F238E27FC236}">
                <a16:creationId xmlns:a16="http://schemas.microsoft.com/office/drawing/2014/main" id="{BA724FDC-2066-F99A-F69A-0595E0D4DD17}"/>
              </a:ext>
            </a:extLst>
          </p:cNvPr>
          <p:cNvSpPr>
            <a:spLocks noGrp="1"/>
          </p:cNvSpPr>
          <p:nvPr>
            <p:ph idx="1"/>
          </p:nvPr>
        </p:nvSpPr>
        <p:spPr>
          <a:xfrm>
            <a:off x="1896533" y="1363133"/>
            <a:ext cx="9608079" cy="4800600"/>
          </a:xfrm>
        </p:spPr>
        <p:txBody>
          <a:bodyPr>
            <a:normAutofit/>
          </a:bodyPr>
          <a:lstStyle/>
          <a:p>
            <a:pPr marL="0" indent="0">
              <a:buNone/>
            </a:pPr>
            <a:r>
              <a:rPr lang="es-SV" sz="2000" dirty="0">
                <a:effectLst/>
                <a:latin typeface="Museo Sans 300"/>
                <a:ea typeface="Times New Roman" panose="02020603050405020304" pitchFamily="18" charset="0"/>
                <a:cs typeface="Times New Roman" panose="02020603050405020304" pitchFamily="18" charset="0"/>
              </a:rPr>
              <a:t>EL proceso de </a:t>
            </a:r>
            <a:r>
              <a:rPr lang="es-SV" sz="2000" dirty="0">
                <a:latin typeface="Museo Sans 300"/>
                <a:ea typeface="Times New Roman" panose="02020603050405020304" pitchFamily="18" charset="0"/>
                <a:cs typeface="Times New Roman" panose="02020603050405020304" pitchFamily="18" charset="0"/>
              </a:rPr>
              <a:t>est</a:t>
            </a:r>
            <a:r>
              <a:rPr lang="es-SV" sz="2000" dirty="0">
                <a:effectLst/>
                <a:latin typeface="Museo Sans 300"/>
                <a:ea typeface="Times New Roman" panose="02020603050405020304" pitchFamily="18" charset="0"/>
                <a:cs typeface="Times New Roman" panose="02020603050405020304" pitchFamily="18" charset="0"/>
              </a:rPr>
              <a:t>imación de los gastos públicos dirigidos a TB, siguen el siguiente orden: </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600"/>
              </a:spcAft>
              <a:buFont typeface="+mj-lt"/>
              <a:buAutoNum type="arabicPeriod"/>
            </a:pPr>
            <a:r>
              <a:rPr lang="es-ES" sz="2000" dirty="0">
                <a:effectLst/>
                <a:latin typeface="Museo Sans 300"/>
                <a:ea typeface="Times New Roman" panose="02020603050405020304" pitchFamily="18" charset="0"/>
                <a:cs typeface="Times New Roman" panose="02020603050405020304" pitchFamily="18" charset="0"/>
              </a:rPr>
              <a:t>Revisión y actualización de los instrumentos de recolección de información, mediante los cuales se solicita a las diferentes instituciones del sector salud tanto información estadística sobre la promoción, detección, atención y control de la tuberculosis, como estimaciones de gastos realizados para tales efectos, según fuente de financiamiento.</a:t>
            </a:r>
          </a:p>
          <a:p>
            <a:pPr marL="342900" lvl="0" indent="-342900" algn="just">
              <a:lnSpc>
                <a:spcPct val="150000"/>
              </a:lnSpc>
              <a:spcAft>
                <a:spcPts val="600"/>
              </a:spcAft>
              <a:buFont typeface="+mj-lt"/>
              <a:buAutoNum type="arabicPeriod"/>
            </a:pPr>
            <a:r>
              <a:rPr lang="es-ES" sz="2000" dirty="0">
                <a:effectLst/>
                <a:latin typeface="Museo Sans 300"/>
                <a:ea typeface="Times New Roman" panose="02020603050405020304" pitchFamily="18" charset="0"/>
                <a:cs typeface="Times New Roman" panose="02020603050405020304" pitchFamily="18" charset="0"/>
              </a:rPr>
              <a:t>Remisión, recolección, revisión, clasificación y consolidación de la información recibida por parte de las diferentes instituciones del sector salud involucradas.</a:t>
            </a:r>
          </a:p>
          <a:p>
            <a:pPr marL="342900" lvl="0" indent="-342900" algn="just">
              <a:lnSpc>
                <a:spcPct val="150000"/>
              </a:lnSpc>
              <a:spcAft>
                <a:spcPts val="600"/>
              </a:spcAft>
              <a:buFont typeface="+mj-lt"/>
              <a:buAutoNum type="arabicPeriod"/>
            </a:pPr>
            <a:r>
              <a:rPr lang="es-ES" sz="2000" dirty="0">
                <a:effectLst/>
                <a:latin typeface="Museo Sans 300"/>
                <a:ea typeface="Times New Roman" panose="02020603050405020304" pitchFamily="18" charset="0"/>
                <a:cs typeface="Times New Roman" panose="02020603050405020304" pitchFamily="18" charset="0"/>
              </a:rPr>
              <a:t>Recopilación y consolidación de las estadísticas de los Sistemas de Información en Salud del MINSAL, de los diferentes establecimientos de salud </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3363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2B84D1-1352-440D-BF95-BB59E03DC956}"/>
              </a:ext>
            </a:extLst>
          </p:cNvPr>
          <p:cNvSpPr>
            <a:spLocks noGrp="1"/>
          </p:cNvSpPr>
          <p:nvPr>
            <p:ph type="title"/>
          </p:nvPr>
        </p:nvSpPr>
        <p:spPr>
          <a:xfrm>
            <a:off x="2271192" y="361643"/>
            <a:ext cx="8911687" cy="722090"/>
          </a:xfrm>
        </p:spPr>
        <p:txBody>
          <a:bodyPr/>
          <a:lstStyle/>
          <a:p>
            <a:r>
              <a:rPr lang="es-SV" dirty="0"/>
              <a:t>RESUMEN DE LA METODOLOGÍA 2/2</a:t>
            </a:r>
          </a:p>
        </p:txBody>
      </p:sp>
      <p:sp>
        <p:nvSpPr>
          <p:cNvPr id="3" name="Marcador de contenido 2">
            <a:extLst>
              <a:ext uri="{FF2B5EF4-FFF2-40B4-BE49-F238E27FC236}">
                <a16:creationId xmlns:a16="http://schemas.microsoft.com/office/drawing/2014/main" id="{9150722E-FB55-45F4-8A0E-9C70CAB7B10A}"/>
              </a:ext>
            </a:extLst>
          </p:cNvPr>
          <p:cNvSpPr>
            <a:spLocks noGrp="1"/>
          </p:cNvSpPr>
          <p:nvPr>
            <p:ph idx="1"/>
          </p:nvPr>
        </p:nvSpPr>
        <p:spPr>
          <a:xfrm>
            <a:off x="1854200" y="1312333"/>
            <a:ext cx="9654126" cy="5080000"/>
          </a:xfrm>
        </p:spPr>
        <p:txBody>
          <a:bodyPr>
            <a:normAutofit fontScale="85000" lnSpcReduction="10000"/>
          </a:bodyPr>
          <a:lstStyle/>
          <a:p>
            <a:pPr>
              <a:lnSpc>
                <a:spcPct val="150000"/>
              </a:lnSpc>
              <a:buFont typeface="+mj-lt"/>
              <a:buAutoNum type="arabicPeriod" startAt="4"/>
            </a:pPr>
            <a:r>
              <a:rPr lang="es-ES" sz="2200" dirty="0">
                <a:effectLst/>
                <a:latin typeface="Museo Sans 300"/>
                <a:ea typeface="Times New Roman" panose="02020603050405020304" pitchFamily="18" charset="0"/>
                <a:cs typeface="Times New Roman" panose="02020603050405020304" pitchFamily="18" charset="0"/>
              </a:rPr>
              <a:t>Clasificación y consolidación de los datos estadísticos de la producción de servicios de TB, asignándoles el costo derivado del Sistema de costos PERC (Producción, Eficiencia, Rendimientos y Costos), actualizados con la inflación en salud y porcentaje de escalafón correspondiente. </a:t>
            </a:r>
          </a:p>
          <a:p>
            <a:pPr>
              <a:lnSpc>
                <a:spcPct val="150000"/>
              </a:lnSpc>
              <a:buFont typeface="+mj-lt"/>
              <a:buAutoNum type="arabicPeriod" startAt="4"/>
            </a:pPr>
            <a:r>
              <a:rPr lang="es-ES" sz="2200" dirty="0">
                <a:effectLst/>
                <a:latin typeface="Museo Sans 300"/>
                <a:ea typeface="Times New Roman" panose="02020603050405020304" pitchFamily="18" charset="0"/>
                <a:cs typeface="Times New Roman" panose="02020603050405020304" pitchFamily="18" charset="0"/>
              </a:rPr>
              <a:t>Consolidación de información financiera del MINSAL procedente de la Unidad de Fondos Externos de la Unidad Financiera Institucional. </a:t>
            </a:r>
          </a:p>
          <a:p>
            <a:pPr>
              <a:lnSpc>
                <a:spcPct val="150000"/>
              </a:lnSpc>
              <a:buFont typeface="+mj-lt"/>
              <a:buAutoNum type="arabicPeriod" startAt="4"/>
            </a:pPr>
            <a:r>
              <a:rPr lang="es-ES" sz="2200" dirty="0">
                <a:effectLst/>
                <a:latin typeface="Museo Sans 300"/>
                <a:ea typeface="Times New Roman" panose="02020603050405020304" pitchFamily="18" charset="0"/>
                <a:cs typeface="Times New Roman" panose="02020603050405020304" pitchFamily="18" charset="0"/>
              </a:rPr>
              <a:t>Elaboración del informe preliminar, incorporación de observaciones y generación de informe final.</a:t>
            </a:r>
            <a:endParaRPr lang="es-SV"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r>
              <a:rPr lang="es-SV" sz="2200" dirty="0">
                <a:effectLst/>
                <a:latin typeface="Museo Sans 300"/>
                <a:ea typeface="Times New Roman" panose="02020603050405020304" pitchFamily="18" charset="0"/>
                <a:cs typeface="Times New Roman" panose="02020603050405020304" pitchFamily="18" charset="0"/>
              </a:rPr>
              <a:t>La medición del gasto, únicamente incluye el gasto público en TB (GPúbTB) realizados por el MINSAL, ISSS, DGCP, FOSALUD, ISBM y el COSAM, financiados tanto con recursos propios y fondos generales; y las donaciones del Fondo Mundial que se canalizan a través del MINSAL. </a:t>
            </a:r>
            <a:endParaRPr lang="es-SV"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buFont typeface="+mj-lt"/>
              <a:buAutoNum type="arabicPeriod" startAt="4"/>
            </a:pPr>
            <a:endParaRPr lang="es-SV"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s-SV" dirty="0"/>
          </a:p>
        </p:txBody>
      </p:sp>
    </p:spTree>
    <p:extLst>
      <p:ext uri="{BB962C8B-B14F-4D97-AF65-F5344CB8AC3E}">
        <p14:creationId xmlns:p14="http://schemas.microsoft.com/office/powerpoint/2010/main" val="854503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3EF391-F04E-4715-9F4C-588A5C81ABCD}"/>
              </a:ext>
            </a:extLst>
          </p:cNvPr>
          <p:cNvSpPr>
            <a:spLocks noGrp="1"/>
          </p:cNvSpPr>
          <p:nvPr>
            <p:ph type="title"/>
          </p:nvPr>
        </p:nvSpPr>
        <p:spPr>
          <a:xfrm>
            <a:off x="2592925" y="624110"/>
            <a:ext cx="8911687" cy="789823"/>
          </a:xfrm>
        </p:spPr>
        <p:txBody>
          <a:bodyPr/>
          <a:lstStyle/>
          <a:p>
            <a:r>
              <a:rPr lang="es-SV" dirty="0"/>
              <a:t>LIMITACIONES DE LA MEDICIÓN</a:t>
            </a:r>
          </a:p>
        </p:txBody>
      </p:sp>
      <p:sp>
        <p:nvSpPr>
          <p:cNvPr id="3" name="Marcador de contenido 2">
            <a:extLst>
              <a:ext uri="{FF2B5EF4-FFF2-40B4-BE49-F238E27FC236}">
                <a16:creationId xmlns:a16="http://schemas.microsoft.com/office/drawing/2014/main" id="{5496E2BC-17C2-4C44-AD6C-F5A9766749E9}"/>
              </a:ext>
            </a:extLst>
          </p:cNvPr>
          <p:cNvSpPr>
            <a:spLocks noGrp="1"/>
          </p:cNvSpPr>
          <p:nvPr>
            <p:ph idx="1"/>
          </p:nvPr>
        </p:nvSpPr>
        <p:spPr>
          <a:xfrm>
            <a:off x="1761067" y="1549400"/>
            <a:ext cx="9743545" cy="4902200"/>
          </a:xfrm>
        </p:spPr>
        <p:txBody>
          <a:bodyPr>
            <a:normAutofit/>
          </a:bodyPr>
          <a:lstStyle/>
          <a:p>
            <a:pPr algn="just"/>
            <a:r>
              <a:rPr lang="es-SV" sz="2000" dirty="0">
                <a:effectLst/>
                <a:latin typeface="Museo Sans 300"/>
                <a:ea typeface="Calibri" panose="020F0502020204030204" pitchFamily="34" charset="0"/>
                <a:cs typeface="Times New Roman" panose="02020603050405020304" pitchFamily="18" charset="0"/>
              </a:rPr>
              <a:t>El país, todavía no cuenta con un presupuesto basado en resultados. Ello dificulta obtener de una forma directa desde la contabilidad gubernamental, información vinculada con el presupuesto y gastos devengados de programas específicos.</a:t>
            </a:r>
          </a:p>
          <a:p>
            <a:pPr algn="just"/>
            <a:r>
              <a:rPr lang="es-ES" sz="2000" dirty="0">
                <a:effectLst/>
                <a:latin typeface="Museo Sans 300"/>
                <a:ea typeface="Times New Roman" panose="02020603050405020304" pitchFamily="18" charset="0"/>
              </a:rPr>
              <a:t>Los costos unitarios de los servicios de salud tanto ambulatorios, como hospitalarios, están basados en la información que genera la Herramienta del PERC (Producción, Eficiencia, Rendimientos y Costos/OPS), para el año inmediato anterior al año de la estimación. De ahí que se actualizan considerando la tasa de inflación en salud y el aumento a los salario por el escalafón. </a:t>
            </a:r>
            <a:endParaRPr lang="es-SV" sz="2000" dirty="0">
              <a:effectLst/>
              <a:latin typeface="Times New Roman" panose="02020603050405020304" pitchFamily="18" charset="0"/>
              <a:ea typeface="Times New Roman" panose="02020603050405020304" pitchFamily="18" charset="0"/>
            </a:endParaRPr>
          </a:p>
          <a:p>
            <a:pPr algn="just"/>
            <a:r>
              <a:rPr lang="es-ES" sz="2000" dirty="0">
                <a:effectLst/>
                <a:latin typeface="Museo Sans 300"/>
                <a:ea typeface="Times New Roman" panose="02020603050405020304" pitchFamily="18" charset="0"/>
              </a:rPr>
              <a:t>Los costos unitarios que genera la herramienta del PERC son promedios (consulta externa, egreso, exámenes de laboratorio, etc.), es decir, no están calculados para patologías específicas. Además, están claramente influidos por las variaciones anuales en las remuneraciones (70% de los costos) y la producción de servicios.  </a:t>
            </a:r>
            <a:endParaRPr lang="es-SV" dirty="0"/>
          </a:p>
        </p:txBody>
      </p:sp>
    </p:spTree>
    <p:extLst>
      <p:ext uri="{BB962C8B-B14F-4D97-AF65-F5344CB8AC3E}">
        <p14:creationId xmlns:p14="http://schemas.microsoft.com/office/powerpoint/2010/main" val="1886959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43AD4F-DCFA-47C4-B417-B789765771EB}"/>
              </a:ext>
            </a:extLst>
          </p:cNvPr>
          <p:cNvSpPr>
            <a:spLocks noGrp="1"/>
          </p:cNvSpPr>
          <p:nvPr>
            <p:ph type="title"/>
          </p:nvPr>
        </p:nvSpPr>
        <p:spPr>
          <a:xfrm>
            <a:off x="2493770" y="2822290"/>
            <a:ext cx="8915399" cy="1468800"/>
          </a:xfrm>
        </p:spPr>
        <p:txBody>
          <a:bodyPr/>
          <a:lstStyle/>
          <a:p>
            <a:r>
              <a:rPr lang="es-SV" dirty="0"/>
              <a:t>PRINCIPALES INDICADORES DEL MEGA TB</a:t>
            </a:r>
            <a:endParaRPr lang="es-ES" dirty="0"/>
          </a:p>
        </p:txBody>
      </p:sp>
    </p:spTree>
    <p:extLst>
      <p:ext uri="{BB962C8B-B14F-4D97-AF65-F5344CB8AC3E}">
        <p14:creationId xmlns:p14="http://schemas.microsoft.com/office/powerpoint/2010/main" val="4131289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B46BE4-D955-4BE4-B1D4-9BE102FE1F12}"/>
              </a:ext>
            </a:extLst>
          </p:cNvPr>
          <p:cNvSpPr>
            <a:spLocks noGrp="1"/>
          </p:cNvSpPr>
          <p:nvPr>
            <p:ph type="title"/>
          </p:nvPr>
        </p:nvSpPr>
        <p:spPr>
          <a:xfrm>
            <a:off x="1294071" y="365126"/>
            <a:ext cx="9889164" cy="1325563"/>
          </a:xfrm>
        </p:spPr>
        <p:txBody>
          <a:bodyPr>
            <a:normAutofit/>
          </a:bodyPr>
          <a:lstStyle/>
          <a:p>
            <a:pPr algn="ctr"/>
            <a:r>
              <a:rPr lang="es-SV" sz="3200" dirty="0"/>
              <a:t>GASTO PÚBLICO EN TUBERCULOSIS, 2013-2022 </a:t>
            </a:r>
            <a:br>
              <a:rPr lang="es-SV" sz="3200" dirty="0"/>
            </a:br>
            <a:r>
              <a:rPr lang="es-SV" sz="3200" dirty="0"/>
              <a:t>(EN MILLONES DE US $ CORRIENTES)</a:t>
            </a:r>
            <a:endParaRPr lang="es-ES" sz="4000" dirty="0"/>
          </a:p>
        </p:txBody>
      </p:sp>
      <p:sp>
        <p:nvSpPr>
          <p:cNvPr id="4" name="Rectangle 2">
            <a:extLst>
              <a:ext uri="{FF2B5EF4-FFF2-40B4-BE49-F238E27FC236}">
                <a16:creationId xmlns:a16="http://schemas.microsoft.com/office/drawing/2014/main" id="{5EE1747E-6026-4230-970D-6D2D4D2E9B4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 name="Imagen 2">
            <a:extLst>
              <a:ext uri="{FF2B5EF4-FFF2-40B4-BE49-F238E27FC236}">
                <a16:creationId xmlns:a16="http://schemas.microsoft.com/office/drawing/2014/main" id="{DE8AA67A-6F95-4AAB-A366-B9F0A9C255DD}"/>
              </a:ext>
            </a:extLst>
          </p:cNvPr>
          <p:cNvPicPr>
            <a:picLocks noChangeAspect="1"/>
          </p:cNvPicPr>
          <p:nvPr/>
        </p:nvPicPr>
        <p:blipFill>
          <a:blip r:embed="rId2"/>
          <a:stretch>
            <a:fillRect/>
          </a:stretch>
        </p:blipFill>
        <p:spPr>
          <a:xfrm>
            <a:off x="2183741" y="1690689"/>
            <a:ext cx="8543526" cy="4855876"/>
          </a:xfrm>
          <a:prstGeom prst="rect">
            <a:avLst/>
          </a:prstGeom>
        </p:spPr>
      </p:pic>
    </p:spTree>
    <p:extLst>
      <p:ext uri="{BB962C8B-B14F-4D97-AF65-F5344CB8AC3E}">
        <p14:creationId xmlns:p14="http://schemas.microsoft.com/office/powerpoint/2010/main" val="1821547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303591-E280-42B9-974F-5ACCA2BF17D2}"/>
              </a:ext>
            </a:extLst>
          </p:cNvPr>
          <p:cNvSpPr>
            <a:spLocks noGrp="1"/>
          </p:cNvSpPr>
          <p:nvPr>
            <p:ph type="title"/>
          </p:nvPr>
        </p:nvSpPr>
        <p:spPr>
          <a:xfrm>
            <a:off x="1519523" y="400475"/>
            <a:ext cx="9351677" cy="1545284"/>
          </a:xfrm>
        </p:spPr>
        <p:txBody>
          <a:bodyPr>
            <a:noAutofit/>
          </a:bodyPr>
          <a:lstStyle/>
          <a:p>
            <a:pPr algn="ctr"/>
            <a:r>
              <a:rPr lang="es-SV" sz="2800" dirty="0"/>
              <a:t>INVERSIÓN PÚBLICA EN TUBERCULOSIS, SEGÚN PRINCIPALES ENTIDADES. 2013-2022 </a:t>
            </a:r>
            <a:br>
              <a:rPr lang="es-SV" sz="2800" dirty="0"/>
            </a:br>
            <a:r>
              <a:rPr lang="es-SV" sz="2800" dirty="0"/>
              <a:t>(EN MILLONES DE US $). </a:t>
            </a:r>
            <a:endParaRPr lang="es-ES" sz="2800" dirty="0"/>
          </a:p>
        </p:txBody>
      </p:sp>
      <p:pic>
        <p:nvPicPr>
          <p:cNvPr id="5" name="Imagen 4">
            <a:extLst>
              <a:ext uri="{FF2B5EF4-FFF2-40B4-BE49-F238E27FC236}">
                <a16:creationId xmlns:a16="http://schemas.microsoft.com/office/drawing/2014/main" id="{F0E22E7B-F279-447D-AD15-851947676BA0}"/>
              </a:ext>
            </a:extLst>
          </p:cNvPr>
          <p:cNvPicPr>
            <a:picLocks noChangeAspect="1"/>
          </p:cNvPicPr>
          <p:nvPr/>
        </p:nvPicPr>
        <p:blipFill>
          <a:blip r:embed="rId2"/>
          <a:stretch>
            <a:fillRect/>
          </a:stretch>
        </p:blipFill>
        <p:spPr>
          <a:xfrm>
            <a:off x="1284817" y="2049048"/>
            <a:ext cx="9791700" cy="3191935"/>
          </a:xfrm>
          <a:prstGeom prst="rect">
            <a:avLst/>
          </a:prstGeom>
        </p:spPr>
      </p:pic>
    </p:spTree>
    <p:extLst>
      <p:ext uri="{BB962C8B-B14F-4D97-AF65-F5344CB8AC3E}">
        <p14:creationId xmlns:p14="http://schemas.microsoft.com/office/powerpoint/2010/main" val="3782593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D7CE05-BFBA-48F1-B3D4-5BF7A95C3A5C}"/>
              </a:ext>
            </a:extLst>
          </p:cNvPr>
          <p:cNvSpPr>
            <a:spLocks noGrp="1"/>
          </p:cNvSpPr>
          <p:nvPr>
            <p:ph type="title"/>
          </p:nvPr>
        </p:nvSpPr>
        <p:spPr>
          <a:xfrm>
            <a:off x="1584250" y="206256"/>
            <a:ext cx="9803220" cy="1251856"/>
          </a:xfrm>
        </p:spPr>
        <p:txBody>
          <a:bodyPr>
            <a:noAutofit/>
          </a:bodyPr>
          <a:lstStyle/>
          <a:p>
            <a:pPr algn="ctr"/>
            <a:r>
              <a:rPr lang="es-SV" sz="2800" dirty="0"/>
              <a:t>IMPORTANCIA RELATIVA DE LAS PRINCIPALES ENTIDADES QUE CONTRIBUYEN CON LA INVERSIÓN EN TUBERCULOSIS</a:t>
            </a:r>
            <a:endParaRPr lang="es-ES" sz="2800" dirty="0"/>
          </a:p>
        </p:txBody>
      </p:sp>
      <p:pic>
        <p:nvPicPr>
          <p:cNvPr id="3" name="Imagen 2">
            <a:extLst>
              <a:ext uri="{FF2B5EF4-FFF2-40B4-BE49-F238E27FC236}">
                <a16:creationId xmlns:a16="http://schemas.microsoft.com/office/drawing/2014/main" id="{56E47271-8884-483F-8DE4-691F75ABBDE4}"/>
              </a:ext>
            </a:extLst>
          </p:cNvPr>
          <p:cNvPicPr>
            <a:picLocks noChangeAspect="1"/>
          </p:cNvPicPr>
          <p:nvPr/>
        </p:nvPicPr>
        <p:blipFill>
          <a:blip r:embed="rId2"/>
          <a:stretch>
            <a:fillRect/>
          </a:stretch>
        </p:blipFill>
        <p:spPr>
          <a:xfrm>
            <a:off x="2443026" y="1757339"/>
            <a:ext cx="8085667" cy="4761389"/>
          </a:xfrm>
          <a:prstGeom prst="rect">
            <a:avLst/>
          </a:prstGeom>
        </p:spPr>
      </p:pic>
    </p:spTree>
    <p:extLst>
      <p:ext uri="{BB962C8B-B14F-4D97-AF65-F5344CB8AC3E}">
        <p14:creationId xmlns:p14="http://schemas.microsoft.com/office/powerpoint/2010/main" val="3795356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88B7A1-D7D4-CD32-E830-3A351595D8CE}"/>
              </a:ext>
            </a:extLst>
          </p:cNvPr>
          <p:cNvSpPr>
            <a:spLocks noGrp="1"/>
          </p:cNvSpPr>
          <p:nvPr>
            <p:ph type="title"/>
          </p:nvPr>
        </p:nvSpPr>
        <p:spPr/>
        <p:txBody>
          <a:bodyPr>
            <a:normAutofit fontScale="90000"/>
          </a:bodyPr>
          <a:lstStyle/>
          <a:p>
            <a:r>
              <a:rPr lang="es-SV" dirty="0"/>
              <a:t>CONTENIDO</a:t>
            </a:r>
            <a:br>
              <a:rPr lang="es-SV" dirty="0"/>
            </a:br>
            <a:br>
              <a:rPr lang="es-SV" dirty="0"/>
            </a:br>
            <a:endParaRPr lang="es-SV" dirty="0"/>
          </a:p>
        </p:txBody>
      </p:sp>
      <p:sp>
        <p:nvSpPr>
          <p:cNvPr id="3" name="Marcador de contenido 2">
            <a:extLst>
              <a:ext uri="{FF2B5EF4-FFF2-40B4-BE49-F238E27FC236}">
                <a16:creationId xmlns:a16="http://schemas.microsoft.com/office/drawing/2014/main" id="{E8C8CD69-430F-88F9-7496-A7FB6A4AEF19}"/>
              </a:ext>
            </a:extLst>
          </p:cNvPr>
          <p:cNvSpPr>
            <a:spLocks noGrp="1"/>
          </p:cNvSpPr>
          <p:nvPr>
            <p:ph idx="1"/>
          </p:nvPr>
        </p:nvSpPr>
        <p:spPr>
          <a:xfrm>
            <a:off x="2182812" y="1813546"/>
            <a:ext cx="8915400" cy="4420344"/>
          </a:xfrm>
        </p:spPr>
        <p:txBody>
          <a:bodyPr/>
          <a:lstStyle/>
          <a:p>
            <a:r>
              <a:rPr lang="es-SV" sz="2000" dirty="0"/>
              <a:t>Situación epidemiológica de la TB en El Salvador</a:t>
            </a:r>
          </a:p>
          <a:p>
            <a:r>
              <a:rPr lang="es-SV" sz="2000" dirty="0"/>
              <a:t>Estructura del Sistema de Salud</a:t>
            </a:r>
          </a:p>
          <a:p>
            <a:r>
              <a:rPr lang="es-SV" sz="2000" dirty="0"/>
              <a:t>Antecedentes</a:t>
            </a:r>
          </a:p>
          <a:p>
            <a:r>
              <a:rPr lang="es-SV" sz="2000" dirty="0"/>
              <a:t>Resumen de la metodología</a:t>
            </a:r>
          </a:p>
          <a:p>
            <a:r>
              <a:rPr lang="es-SV" sz="2000" dirty="0"/>
              <a:t>Limitaciones de la medición</a:t>
            </a:r>
          </a:p>
          <a:p>
            <a:r>
              <a:rPr lang="es-SV" sz="2000" dirty="0"/>
              <a:t>Principales indicadores del Mega TB 2022</a:t>
            </a:r>
          </a:p>
          <a:p>
            <a:r>
              <a:rPr lang="es-SV" sz="2000" dirty="0"/>
              <a:t>Conclusiones y principales retos para próximas estimaciones de Mega TB</a:t>
            </a:r>
          </a:p>
          <a:p>
            <a:endParaRPr lang="es-SV" dirty="0"/>
          </a:p>
          <a:p>
            <a:endParaRPr lang="es-SV" dirty="0"/>
          </a:p>
          <a:p>
            <a:endParaRPr lang="es-SV" dirty="0"/>
          </a:p>
          <a:p>
            <a:endParaRPr lang="es-SV" dirty="0"/>
          </a:p>
        </p:txBody>
      </p:sp>
    </p:spTree>
    <p:extLst>
      <p:ext uri="{BB962C8B-B14F-4D97-AF65-F5344CB8AC3E}">
        <p14:creationId xmlns:p14="http://schemas.microsoft.com/office/powerpoint/2010/main" val="918641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A94BC2-F9F6-4534-AF7D-1A3ADB0AFAE5}"/>
              </a:ext>
            </a:extLst>
          </p:cNvPr>
          <p:cNvSpPr>
            <a:spLocks noGrp="1"/>
          </p:cNvSpPr>
          <p:nvPr>
            <p:ph type="title"/>
          </p:nvPr>
        </p:nvSpPr>
        <p:spPr>
          <a:xfrm>
            <a:off x="1594884" y="294064"/>
            <a:ext cx="10122195" cy="1268922"/>
          </a:xfrm>
        </p:spPr>
        <p:txBody>
          <a:bodyPr>
            <a:noAutofit/>
          </a:bodyPr>
          <a:lstStyle/>
          <a:p>
            <a:pPr algn="ctr"/>
            <a:r>
              <a:rPr lang="es-SV" sz="2800" dirty="0"/>
              <a:t>FUENTES DE FINANCIAMIENTO QUE CONTRIBUYEN CON LA INVERSIÓN ANUAL EN TUBERCULOSIS </a:t>
            </a:r>
            <a:endParaRPr lang="es-ES" sz="2800" dirty="0"/>
          </a:p>
        </p:txBody>
      </p:sp>
      <p:pic>
        <p:nvPicPr>
          <p:cNvPr id="3" name="Imagen 2">
            <a:extLst>
              <a:ext uri="{FF2B5EF4-FFF2-40B4-BE49-F238E27FC236}">
                <a16:creationId xmlns:a16="http://schemas.microsoft.com/office/drawing/2014/main" id="{0CE57F51-DEF6-46CC-A4D5-1207C21447A4}"/>
              </a:ext>
            </a:extLst>
          </p:cNvPr>
          <p:cNvPicPr>
            <a:picLocks noChangeAspect="1"/>
          </p:cNvPicPr>
          <p:nvPr/>
        </p:nvPicPr>
        <p:blipFill>
          <a:blip r:embed="rId2"/>
          <a:stretch>
            <a:fillRect/>
          </a:stretch>
        </p:blipFill>
        <p:spPr>
          <a:xfrm>
            <a:off x="2029305" y="1360249"/>
            <a:ext cx="9093093" cy="4922018"/>
          </a:xfrm>
          <a:prstGeom prst="rect">
            <a:avLst/>
          </a:prstGeom>
        </p:spPr>
      </p:pic>
    </p:spTree>
    <p:extLst>
      <p:ext uri="{BB962C8B-B14F-4D97-AF65-F5344CB8AC3E}">
        <p14:creationId xmlns:p14="http://schemas.microsoft.com/office/powerpoint/2010/main" val="90782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2E08D-BCDA-4D84-B7B6-D508C306EC94}"/>
              </a:ext>
            </a:extLst>
          </p:cNvPr>
          <p:cNvSpPr>
            <a:spLocks noGrp="1"/>
          </p:cNvSpPr>
          <p:nvPr>
            <p:ph type="title"/>
          </p:nvPr>
        </p:nvSpPr>
        <p:spPr>
          <a:xfrm>
            <a:off x="1441781" y="406596"/>
            <a:ext cx="10018713" cy="1752599"/>
          </a:xfrm>
        </p:spPr>
        <p:txBody>
          <a:bodyPr>
            <a:noAutofit/>
          </a:bodyPr>
          <a:lstStyle/>
          <a:p>
            <a:pPr algn="ctr"/>
            <a:r>
              <a:rPr lang="es-SV" sz="2800" dirty="0"/>
              <a:t>GASTO PÚBLICO EN TUBERCULOSIS, SEGÚN PROVEEDORES Y FUENTES DE FINANCIAMIENTO.                     AÑO 2022 (EN US $)</a:t>
            </a:r>
            <a:endParaRPr lang="es-ES" sz="2800" dirty="0"/>
          </a:p>
        </p:txBody>
      </p:sp>
      <p:pic>
        <p:nvPicPr>
          <p:cNvPr id="4" name="Imagen 3">
            <a:extLst>
              <a:ext uri="{FF2B5EF4-FFF2-40B4-BE49-F238E27FC236}">
                <a16:creationId xmlns:a16="http://schemas.microsoft.com/office/drawing/2014/main" id="{1138F542-3309-49ED-9CFF-02419408E2C0}"/>
              </a:ext>
            </a:extLst>
          </p:cNvPr>
          <p:cNvPicPr>
            <a:picLocks noChangeAspect="1"/>
          </p:cNvPicPr>
          <p:nvPr/>
        </p:nvPicPr>
        <p:blipFill>
          <a:blip r:embed="rId2"/>
          <a:stretch>
            <a:fillRect/>
          </a:stretch>
        </p:blipFill>
        <p:spPr>
          <a:xfrm>
            <a:off x="1441781" y="2159195"/>
            <a:ext cx="9706162" cy="3630966"/>
          </a:xfrm>
          <a:prstGeom prst="rect">
            <a:avLst/>
          </a:prstGeom>
        </p:spPr>
      </p:pic>
    </p:spTree>
    <p:extLst>
      <p:ext uri="{BB962C8B-B14F-4D97-AF65-F5344CB8AC3E}">
        <p14:creationId xmlns:p14="http://schemas.microsoft.com/office/powerpoint/2010/main" val="2532579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E98020-FBEC-4AC8-9B3C-257F1E5E89D8}"/>
              </a:ext>
            </a:extLst>
          </p:cNvPr>
          <p:cNvSpPr>
            <a:spLocks noGrp="1"/>
          </p:cNvSpPr>
          <p:nvPr>
            <p:ph type="title"/>
          </p:nvPr>
        </p:nvSpPr>
        <p:spPr>
          <a:xfrm>
            <a:off x="1584249" y="173740"/>
            <a:ext cx="9898913" cy="698327"/>
          </a:xfrm>
        </p:spPr>
        <p:txBody>
          <a:bodyPr>
            <a:noAutofit/>
          </a:bodyPr>
          <a:lstStyle/>
          <a:p>
            <a:pPr algn="ctr"/>
            <a:r>
              <a:rPr lang="es-SV" sz="2000" dirty="0"/>
              <a:t>GASTO PÚBLICO EN TUBERCULOSIS, SEGÚN CATEGORÍAS DE GASTO Y FUENTES DE FINANCIAMIENTO, AÑO 2022. </a:t>
            </a:r>
            <a:br>
              <a:rPr lang="es-SV" sz="2000" dirty="0"/>
            </a:br>
            <a:endParaRPr lang="es-ES" sz="2000" dirty="0"/>
          </a:p>
        </p:txBody>
      </p:sp>
      <p:pic>
        <p:nvPicPr>
          <p:cNvPr id="8" name="Imagen 7">
            <a:extLst>
              <a:ext uri="{FF2B5EF4-FFF2-40B4-BE49-F238E27FC236}">
                <a16:creationId xmlns:a16="http://schemas.microsoft.com/office/drawing/2014/main" id="{9A03264A-5F77-4898-A95C-E056C87DF3DE}"/>
              </a:ext>
            </a:extLst>
          </p:cNvPr>
          <p:cNvPicPr>
            <a:picLocks noChangeAspect="1"/>
          </p:cNvPicPr>
          <p:nvPr/>
        </p:nvPicPr>
        <p:blipFill>
          <a:blip r:embed="rId2"/>
          <a:stretch>
            <a:fillRect/>
          </a:stretch>
        </p:blipFill>
        <p:spPr>
          <a:xfrm>
            <a:off x="1311004" y="872067"/>
            <a:ext cx="4806777" cy="2802766"/>
          </a:xfrm>
          <a:prstGeom prst="rect">
            <a:avLst/>
          </a:prstGeom>
        </p:spPr>
      </p:pic>
      <p:pic>
        <p:nvPicPr>
          <p:cNvPr id="9" name="Imagen 8">
            <a:extLst>
              <a:ext uri="{FF2B5EF4-FFF2-40B4-BE49-F238E27FC236}">
                <a16:creationId xmlns:a16="http://schemas.microsoft.com/office/drawing/2014/main" id="{B8962C2A-7490-4764-B9F7-B5EC62332F8F}"/>
              </a:ext>
            </a:extLst>
          </p:cNvPr>
          <p:cNvPicPr>
            <a:picLocks noChangeAspect="1"/>
          </p:cNvPicPr>
          <p:nvPr/>
        </p:nvPicPr>
        <p:blipFill>
          <a:blip r:embed="rId3"/>
          <a:stretch>
            <a:fillRect/>
          </a:stretch>
        </p:blipFill>
        <p:spPr>
          <a:xfrm>
            <a:off x="6333061" y="872067"/>
            <a:ext cx="4934820" cy="2802766"/>
          </a:xfrm>
          <a:prstGeom prst="rect">
            <a:avLst/>
          </a:prstGeom>
        </p:spPr>
      </p:pic>
      <p:pic>
        <p:nvPicPr>
          <p:cNvPr id="10" name="Imagen 9">
            <a:extLst>
              <a:ext uri="{FF2B5EF4-FFF2-40B4-BE49-F238E27FC236}">
                <a16:creationId xmlns:a16="http://schemas.microsoft.com/office/drawing/2014/main" id="{21CEFCCE-3AB4-455E-B195-6E13DC257095}"/>
              </a:ext>
            </a:extLst>
          </p:cNvPr>
          <p:cNvPicPr>
            <a:picLocks noChangeAspect="1"/>
          </p:cNvPicPr>
          <p:nvPr/>
        </p:nvPicPr>
        <p:blipFill>
          <a:blip r:embed="rId4"/>
          <a:stretch>
            <a:fillRect/>
          </a:stretch>
        </p:blipFill>
        <p:spPr>
          <a:xfrm>
            <a:off x="3600918" y="3775833"/>
            <a:ext cx="5272149" cy="2989033"/>
          </a:xfrm>
          <a:prstGeom prst="rect">
            <a:avLst/>
          </a:prstGeom>
        </p:spPr>
      </p:pic>
    </p:spTree>
    <p:extLst>
      <p:ext uri="{BB962C8B-B14F-4D97-AF65-F5344CB8AC3E}">
        <p14:creationId xmlns:p14="http://schemas.microsoft.com/office/powerpoint/2010/main" val="161819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4305C6-E8BE-4D3A-B382-7AE2B4454F2B}"/>
              </a:ext>
            </a:extLst>
          </p:cNvPr>
          <p:cNvSpPr>
            <a:spLocks noGrp="1"/>
          </p:cNvSpPr>
          <p:nvPr>
            <p:ph type="title"/>
          </p:nvPr>
        </p:nvSpPr>
        <p:spPr>
          <a:xfrm>
            <a:off x="1440205" y="447355"/>
            <a:ext cx="10018713" cy="1000445"/>
          </a:xfrm>
        </p:spPr>
        <p:txBody>
          <a:bodyPr>
            <a:normAutofit/>
          </a:bodyPr>
          <a:lstStyle/>
          <a:p>
            <a:pPr algn="ctr"/>
            <a:r>
              <a:rPr lang="es-SV" sz="2800" dirty="0"/>
              <a:t>GASTO PÚBLICO EN TUBERCULOSIS EN EL MINSAL, SEGÚN NIVEL DE ATENCIÓN. AÑO 2022</a:t>
            </a:r>
            <a:endParaRPr lang="es-ES" sz="2800" dirty="0"/>
          </a:p>
        </p:txBody>
      </p:sp>
      <p:pic>
        <p:nvPicPr>
          <p:cNvPr id="6" name="Marcador de contenido 5">
            <a:extLst>
              <a:ext uri="{FF2B5EF4-FFF2-40B4-BE49-F238E27FC236}">
                <a16:creationId xmlns:a16="http://schemas.microsoft.com/office/drawing/2014/main" id="{FA2075A5-F430-4D2B-94FB-3A8C9F5D528D}"/>
              </a:ext>
            </a:extLst>
          </p:cNvPr>
          <p:cNvPicPr>
            <a:picLocks noGrp="1" noChangeAspect="1"/>
          </p:cNvPicPr>
          <p:nvPr>
            <p:ph idx="1"/>
          </p:nvPr>
        </p:nvPicPr>
        <p:blipFill>
          <a:blip r:embed="rId2"/>
          <a:stretch>
            <a:fillRect/>
          </a:stretch>
        </p:blipFill>
        <p:spPr>
          <a:xfrm>
            <a:off x="2421467" y="1694066"/>
            <a:ext cx="7943334" cy="4192504"/>
          </a:xfrm>
          <a:prstGeom prst="rect">
            <a:avLst/>
          </a:prstGeom>
        </p:spPr>
      </p:pic>
    </p:spTree>
    <p:extLst>
      <p:ext uri="{BB962C8B-B14F-4D97-AF65-F5344CB8AC3E}">
        <p14:creationId xmlns:p14="http://schemas.microsoft.com/office/powerpoint/2010/main" val="2815175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4305C6-E8BE-4D3A-B382-7AE2B4454F2B}"/>
              </a:ext>
            </a:extLst>
          </p:cNvPr>
          <p:cNvSpPr>
            <a:spLocks noGrp="1"/>
          </p:cNvSpPr>
          <p:nvPr>
            <p:ph type="title"/>
          </p:nvPr>
        </p:nvSpPr>
        <p:spPr>
          <a:xfrm>
            <a:off x="1558736" y="281617"/>
            <a:ext cx="10018713" cy="1502734"/>
          </a:xfrm>
        </p:spPr>
        <p:txBody>
          <a:bodyPr>
            <a:normAutofit fontScale="90000"/>
          </a:bodyPr>
          <a:lstStyle/>
          <a:p>
            <a:pPr algn="ctr"/>
            <a:r>
              <a:rPr lang="es-SV" dirty="0"/>
              <a:t>GASTO PÚBLICO EN TUBERCULOSIS EN EL MINSAL, SEGÚN TIPO DE ATENCIÓN. AÑO 2022. </a:t>
            </a:r>
            <a:endParaRPr lang="es-ES" dirty="0"/>
          </a:p>
        </p:txBody>
      </p:sp>
      <p:sp>
        <p:nvSpPr>
          <p:cNvPr id="7" name="CuadroTexto 6">
            <a:extLst>
              <a:ext uri="{FF2B5EF4-FFF2-40B4-BE49-F238E27FC236}">
                <a16:creationId xmlns:a16="http://schemas.microsoft.com/office/drawing/2014/main" id="{1D88C024-2E6C-4CD5-846A-4C0243D516D6}"/>
              </a:ext>
            </a:extLst>
          </p:cNvPr>
          <p:cNvSpPr txBox="1"/>
          <p:nvPr/>
        </p:nvSpPr>
        <p:spPr>
          <a:xfrm>
            <a:off x="2267321" y="3951608"/>
            <a:ext cx="9643533" cy="2462213"/>
          </a:xfrm>
          <a:prstGeom prst="rect">
            <a:avLst/>
          </a:prstGeom>
          <a:noFill/>
        </p:spPr>
        <p:txBody>
          <a:bodyPr wrap="square" rtlCol="0">
            <a:spAutoFit/>
          </a:bodyPr>
          <a:lstStyle/>
          <a:p>
            <a:r>
              <a:rPr lang="es-MX" sz="1100" b="1" dirty="0"/>
              <a:t>1/ </a:t>
            </a:r>
            <a:r>
              <a:rPr lang="es-MX" sz="1100" dirty="0"/>
              <a:t>Incluye consejerías y sesiones educativas en hospitales y regiones de salud; compra de vacuna BCG.</a:t>
            </a:r>
          </a:p>
          <a:p>
            <a:endParaRPr lang="es-MX" sz="1100" dirty="0"/>
          </a:p>
          <a:p>
            <a:r>
              <a:rPr lang="es-MX" sz="1100" b="1" dirty="0"/>
              <a:t>2/ </a:t>
            </a:r>
            <a:r>
              <a:rPr lang="es-MX" sz="1100" dirty="0"/>
              <a:t>Incluye la visita familiar por enfermeras; TAES en hogar o comunidad por enfermera y promotor de salud; sintomáticos respiratorios detectados por promotores de salud y;  entrega de muestras de baciloscopias por promotores de salud.</a:t>
            </a:r>
          </a:p>
          <a:p>
            <a:endParaRPr lang="es-MX" sz="1100" dirty="0"/>
          </a:p>
          <a:p>
            <a:r>
              <a:rPr lang="es-MX" sz="1100" b="1" dirty="0"/>
              <a:t>3/ </a:t>
            </a:r>
            <a:r>
              <a:rPr lang="es-MX" sz="1100" dirty="0"/>
              <a:t>Incluye las consultas de tb pulmonar y extrapulmonar en regiones de salud y hospitales; TAES  institucional.</a:t>
            </a:r>
          </a:p>
          <a:p>
            <a:endParaRPr lang="es-MX" sz="1100" dirty="0"/>
          </a:p>
          <a:p>
            <a:r>
              <a:rPr lang="es-MX" sz="1100" b="1" dirty="0"/>
              <a:t>4/ </a:t>
            </a:r>
            <a:r>
              <a:rPr lang="es-MX" sz="1100" dirty="0"/>
              <a:t>Incluye los DCO en hospitales.</a:t>
            </a:r>
          </a:p>
          <a:p>
            <a:endParaRPr lang="es-MX" sz="1100" dirty="0"/>
          </a:p>
          <a:p>
            <a:r>
              <a:rPr lang="es-MX" sz="1100" b="1" dirty="0"/>
              <a:t>5/ </a:t>
            </a:r>
            <a:r>
              <a:rPr lang="es-MX" sz="1100" dirty="0"/>
              <a:t>Incluye las pruebas diagnósticas realizadas en hospitales, regiones de salud y en el Laboratorio Nacional de Referencia; el RRHH que labora en la sección de TB/microbacterias; la compra de insumos y equipo de laboratorio con la donación del Fondo Mundial.</a:t>
            </a:r>
          </a:p>
          <a:p>
            <a:endParaRPr lang="es-MX" sz="1100" dirty="0"/>
          </a:p>
          <a:p>
            <a:r>
              <a:rPr lang="es-MX" sz="1100" b="1" dirty="0"/>
              <a:t>6/ </a:t>
            </a:r>
            <a:r>
              <a:rPr lang="es-MX" sz="1100" dirty="0"/>
              <a:t>Incluye en RRHH del PNTYER; RRHH de la Gerencia y del Proyecto del Fondo Global dedicado al programa de tuberculosis; y el resto de la donación del Fondo Mundial.</a:t>
            </a:r>
            <a:endParaRPr lang="es-SV" sz="1100" dirty="0"/>
          </a:p>
        </p:txBody>
      </p:sp>
      <p:pic>
        <p:nvPicPr>
          <p:cNvPr id="5" name="Marcador de contenido 4">
            <a:extLst>
              <a:ext uri="{FF2B5EF4-FFF2-40B4-BE49-F238E27FC236}">
                <a16:creationId xmlns:a16="http://schemas.microsoft.com/office/drawing/2014/main" id="{5DBE7F43-EA85-499A-8267-F104270F64B6}"/>
              </a:ext>
            </a:extLst>
          </p:cNvPr>
          <p:cNvPicPr>
            <a:picLocks noGrp="1" noChangeAspect="1"/>
          </p:cNvPicPr>
          <p:nvPr>
            <p:ph idx="1"/>
          </p:nvPr>
        </p:nvPicPr>
        <p:blipFill>
          <a:blip r:embed="rId2"/>
          <a:stretch>
            <a:fillRect/>
          </a:stretch>
        </p:blipFill>
        <p:spPr>
          <a:xfrm>
            <a:off x="3051544" y="1477926"/>
            <a:ext cx="6602819" cy="2387706"/>
          </a:xfrm>
          <a:prstGeom prst="rect">
            <a:avLst/>
          </a:prstGeom>
        </p:spPr>
      </p:pic>
    </p:spTree>
    <p:extLst>
      <p:ext uri="{BB962C8B-B14F-4D97-AF65-F5344CB8AC3E}">
        <p14:creationId xmlns:p14="http://schemas.microsoft.com/office/powerpoint/2010/main" val="88227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2E71BA-717C-4BEA-97E7-B7DF0941CF58}"/>
              </a:ext>
            </a:extLst>
          </p:cNvPr>
          <p:cNvSpPr>
            <a:spLocks noGrp="1"/>
          </p:cNvSpPr>
          <p:nvPr>
            <p:ph type="title"/>
          </p:nvPr>
        </p:nvSpPr>
        <p:spPr>
          <a:xfrm>
            <a:off x="1565152" y="453140"/>
            <a:ext cx="10079666" cy="857618"/>
          </a:xfrm>
        </p:spPr>
        <p:txBody>
          <a:bodyPr>
            <a:normAutofit fontScale="90000"/>
          </a:bodyPr>
          <a:lstStyle/>
          <a:p>
            <a:pPr algn="ctr"/>
            <a:r>
              <a:rPr lang="es-SV" sz="2800" dirty="0"/>
              <a:t>GASTO PÚBLICO PER CÁPITA EN TUBERCULOSIS. 2013 - 2022       (EN US $)</a:t>
            </a:r>
            <a:endParaRPr lang="es-ES" dirty="0"/>
          </a:p>
        </p:txBody>
      </p:sp>
      <p:pic>
        <p:nvPicPr>
          <p:cNvPr id="4" name="Imagen 3">
            <a:extLst>
              <a:ext uri="{FF2B5EF4-FFF2-40B4-BE49-F238E27FC236}">
                <a16:creationId xmlns:a16="http://schemas.microsoft.com/office/drawing/2014/main" id="{D00D0860-E86F-422C-AA20-23E3E2F8D0BD}"/>
              </a:ext>
            </a:extLst>
          </p:cNvPr>
          <p:cNvPicPr>
            <a:picLocks noChangeAspect="1"/>
          </p:cNvPicPr>
          <p:nvPr/>
        </p:nvPicPr>
        <p:blipFill>
          <a:blip r:embed="rId2"/>
          <a:stretch>
            <a:fillRect/>
          </a:stretch>
        </p:blipFill>
        <p:spPr>
          <a:xfrm>
            <a:off x="2679405" y="1420361"/>
            <a:ext cx="7857461" cy="5045951"/>
          </a:xfrm>
          <a:prstGeom prst="rect">
            <a:avLst/>
          </a:prstGeom>
        </p:spPr>
      </p:pic>
    </p:spTree>
    <p:extLst>
      <p:ext uri="{BB962C8B-B14F-4D97-AF65-F5344CB8AC3E}">
        <p14:creationId xmlns:p14="http://schemas.microsoft.com/office/powerpoint/2010/main" val="1716749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92A2C1-7EB8-4744-9B9E-B368F5DE7A67}"/>
              </a:ext>
            </a:extLst>
          </p:cNvPr>
          <p:cNvSpPr>
            <a:spLocks noGrp="1"/>
          </p:cNvSpPr>
          <p:nvPr>
            <p:ph type="title"/>
          </p:nvPr>
        </p:nvSpPr>
        <p:spPr>
          <a:xfrm>
            <a:off x="2462983" y="2492090"/>
            <a:ext cx="8915399" cy="1683516"/>
          </a:xfrm>
        </p:spPr>
        <p:txBody>
          <a:bodyPr>
            <a:normAutofit fontScale="90000"/>
          </a:bodyPr>
          <a:lstStyle/>
          <a:p>
            <a:r>
              <a:rPr lang="es-SV" dirty="0"/>
              <a:t>CONCLUSIONES Y PRINCIPALES RETOS PARA LAS PRÓXIMAS ESTIMACIONES DE MEGA TB</a:t>
            </a:r>
          </a:p>
        </p:txBody>
      </p:sp>
    </p:spTree>
    <p:extLst>
      <p:ext uri="{BB962C8B-B14F-4D97-AF65-F5344CB8AC3E}">
        <p14:creationId xmlns:p14="http://schemas.microsoft.com/office/powerpoint/2010/main" val="654840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C832B5-919F-49CD-B37B-3B7CF1D63A5E}"/>
              </a:ext>
            </a:extLst>
          </p:cNvPr>
          <p:cNvSpPr>
            <a:spLocks noGrp="1"/>
          </p:cNvSpPr>
          <p:nvPr>
            <p:ph type="title"/>
          </p:nvPr>
        </p:nvSpPr>
        <p:spPr>
          <a:xfrm>
            <a:off x="1896801" y="372533"/>
            <a:ext cx="9759942" cy="739023"/>
          </a:xfrm>
        </p:spPr>
        <p:txBody>
          <a:bodyPr>
            <a:normAutofit/>
          </a:bodyPr>
          <a:lstStyle/>
          <a:p>
            <a:r>
              <a:rPr lang="es-SV" dirty="0"/>
              <a:t>CONCLUSIONES</a:t>
            </a:r>
          </a:p>
        </p:txBody>
      </p:sp>
      <p:sp>
        <p:nvSpPr>
          <p:cNvPr id="3" name="Marcador de contenido 2">
            <a:extLst>
              <a:ext uri="{FF2B5EF4-FFF2-40B4-BE49-F238E27FC236}">
                <a16:creationId xmlns:a16="http://schemas.microsoft.com/office/drawing/2014/main" id="{28E07F7B-F66F-4F3E-BF66-81E1F7F4B66E}"/>
              </a:ext>
            </a:extLst>
          </p:cNvPr>
          <p:cNvSpPr>
            <a:spLocks noGrp="1"/>
          </p:cNvSpPr>
          <p:nvPr>
            <p:ph idx="1"/>
          </p:nvPr>
        </p:nvSpPr>
        <p:spPr>
          <a:xfrm>
            <a:off x="2048933" y="1202267"/>
            <a:ext cx="9455679" cy="5283200"/>
          </a:xfrm>
        </p:spPr>
        <p:txBody>
          <a:bodyPr>
            <a:normAutofit fontScale="85000" lnSpcReduction="10000"/>
          </a:bodyPr>
          <a:lstStyle/>
          <a:p>
            <a:pPr algn="just">
              <a:lnSpc>
                <a:spcPct val="150000"/>
              </a:lnSpc>
              <a:spcAft>
                <a:spcPts val="800"/>
              </a:spcAft>
            </a:pPr>
            <a:r>
              <a:rPr lang="es-SV" sz="2100" dirty="0">
                <a:effectLst/>
                <a:latin typeface="Museo Sans 300"/>
                <a:ea typeface="Times New Roman" panose="02020603050405020304" pitchFamily="18" charset="0"/>
                <a:cs typeface="Calibri" panose="020F0502020204030204" pitchFamily="34" charset="0"/>
              </a:rPr>
              <a:t>De a</a:t>
            </a:r>
            <a:r>
              <a:rPr lang="es-SV" sz="2100" dirty="0">
                <a:latin typeface="Museo Sans 300"/>
                <a:ea typeface="Times New Roman" panose="02020603050405020304" pitchFamily="18" charset="0"/>
                <a:cs typeface="Calibri" panose="020F0502020204030204" pitchFamily="34" charset="0"/>
              </a:rPr>
              <a:t>cuerdo a</a:t>
            </a:r>
            <a:r>
              <a:rPr lang="es-SV" sz="2100" dirty="0">
                <a:effectLst/>
                <a:latin typeface="Museo Sans 300"/>
                <a:ea typeface="Times New Roman" panose="02020603050405020304" pitchFamily="18" charset="0"/>
                <a:cs typeface="Calibri" panose="020F0502020204030204" pitchFamily="34" charset="0"/>
              </a:rPr>
              <a:t> la serie de MEGA TB 2013-2022, se identifica que, </a:t>
            </a:r>
            <a:r>
              <a:rPr lang="es-SV" sz="2100" dirty="0">
                <a:effectLst/>
                <a:latin typeface="Museo Sans 300"/>
                <a:ea typeface="Times New Roman" panose="02020603050405020304" pitchFamily="18" charset="0"/>
                <a:cs typeface="Times New Roman" panose="02020603050405020304" pitchFamily="18" charset="0"/>
              </a:rPr>
              <a:t>en promedio, el gasto público en salud dirigido a la TB, fue de US$11.6 millones, siendo el año más alto, el alcanzado en 2016 (US$14.2); y, el más bajo, por efectos colaterales de la Pandemia por Covid 19, el de 2020 (US$9.2 millones). Para 2022, el monto invertido para iguales fines, fue de US$13.8 millones, superando el nivel alcanzado en el año pre pandemia por Covid 19 (2019, US$11.5 millones); y, el del año inmediato anterior (2021, US$11.1 millones).</a:t>
            </a:r>
          </a:p>
          <a:p>
            <a:pPr algn="just">
              <a:lnSpc>
                <a:spcPct val="150000"/>
              </a:lnSpc>
              <a:spcAft>
                <a:spcPts val="800"/>
              </a:spcAft>
            </a:pPr>
            <a:r>
              <a:rPr lang="es-SV" sz="2100" dirty="0">
                <a:latin typeface="Museo Sans 300"/>
                <a:ea typeface="Times New Roman" panose="02020603050405020304" pitchFamily="18" charset="0"/>
                <a:cs typeface="Times New Roman" panose="02020603050405020304" pitchFamily="18" charset="0"/>
              </a:rPr>
              <a:t>L</a:t>
            </a:r>
            <a:r>
              <a:rPr lang="es-SV" sz="2100" dirty="0">
                <a:effectLst/>
                <a:latin typeface="Museo Sans 300"/>
                <a:ea typeface="Times New Roman" panose="02020603050405020304" pitchFamily="18" charset="0"/>
                <a:cs typeface="Times New Roman" panose="02020603050405020304" pitchFamily="18" charset="0"/>
              </a:rPr>
              <a:t>a mayor parte de la inversión en la lucha contra la TB ha sido financiada con fondos generales y recursos propios (cotizaciones a la seguridad social). De hecho, el financiamiento derivado de los recursos públicos para TB ascendió, en 2022, a US$13.1 millones, equivalentes al 95.3% del total del financiamiento; siendo las donaciones la diferencia (4.7%). Ello confirma la importancia que ha ido adquiriendo el financiamiento con fuentes internas en la promoción, prevención, detección, tratamiento y control de dicha patología, lo que mejora su sostenibilidad. </a:t>
            </a:r>
            <a:endParaRPr lang="es-SV" sz="2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es-SV" sz="2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ES" sz="2000" dirty="0">
              <a:effectLst/>
              <a:latin typeface="Museo Sans 300"/>
              <a:ea typeface="Times New Roman" panose="02020603050405020304" pitchFamily="18" charset="0"/>
            </a:endParaRPr>
          </a:p>
          <a:p>
            <a:endParaRPr lang="es-SV" sz="1800" dirty="0">
              <a:effectLst/>
              <a:latin typeface="Times New Roman" panose="02020603050405020304" pitchFamily="18" charset="0"/>
              <a:ea typeface="Times New Roman" panose="02020603050405020304" pitchFamily="18" charset="0"/>
            </a:endParaRPr>
          </a:p>
          <a:p>
            <a:endParaRPr lang="es-SV" dirty="0"/>
          </a:p>
        </p:txBody>
      </p:sp>
    </p:spTree>
    <p:extLst>
      <p:ext uri="{BB962C8B-B14F-4D97-AF65-F5344CB8AC3E}">
        <p14:creationId xmlns:p14="http://schemas.microsoft.com/office/powerpoint/2010/main" val="2783631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18FDE1-13B8-4A78-BA22-D357780AAC02}"/>
              </a:ext>
            </a:extLst>
          </p:cNvPr>
          <p:cNvSpPr>
            <a:spLocks noGrp="1"/>
          </p:cNvSpPr>
          <p:nvPr>
            <p:ph type="title"/>
          </p:nvPr>
        </p:nvSpPr>
        <p:spPr>
          <a:xfrm>
            <a:off x="2491325" y="306333"/>
            <a:ext cx="8911687" cy="743534"/>
          </a:xfrm>
        </p:spPr>
        <p:txBody>
          <a:bodyPr/>
          <a:lstStyle/>
          <a:p>
            <a:r>
              <a:rPr lang="es-SV" dirty="0"/>
              <a:t>CONCLUSIONES</a:t>
            </a:r>
          </a:p>
        </p:txBody>
      </p:sp>
      <p:sp>
        <p:nvSpPr>
          <p:cNvPr id="3" name="Marcador de contenido 2">
            <a:extLst>
              <a:ext uri="{FF2B5EF4-FFF2-40B4-BE49-F238E27FC236}">
                <a16:creationId xmlns:a16="http://schemas.microsoft.com/office/drawing/2014/main" id="{7D7FE722-F340-43BA-8F1B-27D165C9D415}"/>
              </a:ext>
            </a:extLst>
          </p:cNvPr>
          <p:cNvSpPr>
            <a:spLocks noGrp="1"/>
          </p:cNvSpPr>
          <p:nvPr>
            <p:ph idx="1"/>
          </p:nvPr>
        </p:nvSpPr>
        <p:spPr>
          <a:xfrm>
            <a:off x="2023533" y="1134533"/>
            <a:ext cx="9481079" cy="5257800"/>
          </a:xfrm>
        </p:spPr>
        <p:txBody>
          <a:bodyPr>
            <a:normAutofit/>
          </a:bodyPr>
          <a:lstStyle/>
          <a:p>
            <a:pPr algn="just">
              <a:lnSpc>
                <a:spcPct val="150000"/>
              </a:lnSpc>
            </a:pPr>
            <a:r>
              <a:rPr lang="es-SV" sz="1900" dirty="0">
                <a:effectLst/>
                <a:latin typeface="Museo Sans 300"/>
                <a:ea typeface="Times New Roman" panose="02020603050405020304" pitchFamily="18" charset="0"/>
                <a:cs typeface="Times New Roman" panose="02020603050405020304" pitchFamily="18" charset="0"/>
              </a:rPr>
              <a:t>Desde el punto de vista institucional, la mayor parte del financiamiento para TB ha sido aportado por el MINSAL (incluyendo al Fondo Mundial) y el ISSS. Entre ambas entidades, concentraron el 90% del financiamiento dirigido a esta patología. Le sigue en importancia relativa, la DGCP, con el 8%; y, el resto de entidades, aportaron la diferencia (2%).</a:t>
            </a:r>
          </a:p>
          <a:p>
            <a:pPr algn="just">
              <a:lnSpc>
                <a:spcPct val="150000"/>
              </a:lnSpc>
            </a:pPr>
            <a:r>
              <a:rPr lang="es-SV" sz="1900" dirty="0">
                <a:effectLst/>
                <a:latin typeface="Museo Sans 300"/>
                <a:ea typeface="Times New Roman" panose="02020603050405020304" pitchFamily="18" charset="0"/>
                <a:cs typeface="Times New Roman" panose="02020603050405020304" pitchFamily="18" charset="0"/>
              </a:rPr>
              <a:t>La mayor parte de los gastos estimados para TB, desde la óptica de su destino, se concentraron en la atención ambulatoria (33.8%), la realización de pruebas diagnósticas (29.4%); y la atención hospitalaria (16.9%). La diferencia (19.9%), se dirigió a cubrir otros gastos (equipo de salud, capacitaciones, gastos generales y otros). </a:t>
            </a:r>
          </a:p>
          <a:p>
            <a:pPr algn="just">
              <a:lnSpc>
                <a:spcPct val="150000"/>
              </a:lnSpc>
            </a:pPr>
            <a:r>
              <a:rPr lang="es-SV" sz="1900" dirty="0">
                <a:effectLst/>
                <a:latin typeface="Museo Sans 300"/>
                <a:ea typeface="Times New Roman" panose="02020603050405020304" pitchFamily="18" charset="0"/>
                <a:cs typeface="Times New Roman" panose="02020603050405020304" pitchFamily="18" charset="0"/>
              </a:rPr>
              <a:t>Finalmente, se concluye con la necesidad de continuar realizando estimaciones de la inversión anual en esta patología, a fin de identificar estrategias que abonen a la continuidad, profundización y sostenibilidad de la lucha contra la TB en el país. </a:t>
            </a:r>
            <a:endParaRPr lang="es-SV"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SV" sz="1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es-SV" sz="1900" dirty="0">
              <a:effectLst/>
              <a:latin typeface="Calibri" panose="020F0502020204030204" pitchFamily="34" charset="0"/>
              <a:ea typeface="Calibri" panose="020F0502020204030204" pitchFamily="34" charset="0"/>
              <a:cs typeface="Times New Roman" panose="02020603050405020304" pitchFamily="18" charset="0"/>
            </a:endParaRPr>
          </a:p>
          <a:p>
            <a:endParaRPr lang="es-SV" dirty="0"/>
          </a:p>
        </p:txBody>
      </p:sp>
    </p:spTree>
    <p:extLst>
      <p:ext uri="{BB962C8B-B14F-4D97-AF65-F5344CB8AC3E}">
        <p14:creationId xmlns:p14="http://schemas.microsoft.com/office/powerpoint/2010/main" val="34014208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49D18E-5B70-4BC0-B9D7-6DE579CDB3E3}"/>
              </a:ext>
            </a:extLst>
          </p:cNvPr>
          <p:cNvSpPr>
            <a:spLocks noGrp="1"/>
          </p:cNvSpPr>
          <p:nvPr>
            <p:ph type="title"/>
          </p:nvPr>
        </p:nvSpPr>
        <p:spPr>
          <a:xfrm>
            <a:off x="2118792" y="389468"/>
            <a:ext cx="9446675" cy="1280890"/>
          </a:xfrm>
        </p:spPr>
        <p:txBody>
          <a:bodyPr>
            <a:normAutofit/>
          </a:bodyPr>
          <a:lstStyle/>
          <a:p>
            <a:r>
              <a:rPr lang="es-SV" dirty="0"/>
              <a:t>PRINCIPALES RETOS PARA PRÓXIMAS ESTIMACIONES DE MEGA TB. </a:t>
            </a:r>
          </a:p>
        </p:txBody>
      </p:sp>
      <p:sp>
        <p:nvSpPr>
          <p:cNvPr id="3" name="Marcador de contenido 2">
            <a:extLst>
              <a:ext uri="{FF2B5EF4-FFF2-40B4-BE49-F238E27FC236}">
                <a16:creationId xmlns:a16="http://schemas.microsoft.com/office/drawing/2014/main" id="{7C92D404-52F8-4C88-BA70-E3853CEBBA7F}"/>
              </a:ext>
            </a:extLst>
          </p:cNvPr>
          <p:cNvSpPr>
            <a:spLocks noGrp="1"/>
          </p:cNvSpPr>
          <p:nvPr>
            <p:ph idx="1"/>
          </p:nvPr>
        </p:nvSpPr>
        <p:spPr>
          <a:xfrm>
            <a:off x="1930400" y="1803401"/>
            <a:ext cx="9574212" cy="4665132"/>
          </a:xfrm>
        </p:spPr>
        <p:txBody>
          <a:bodyPr>
            <a:normAutofit fontScale="92500" lnSpcReduction="20000"/>
          </a:bodyPr>
          <a:lstStyle/>
          <a:p>
            <a:pPr marL="342900" lvl="0" indent="-342900" algn="just">
              <a:lnSpc>
                <a:spcPct val="150000"/>
              </a:lnSpc>
              <a:spcAft>
                <a:spcPts val="600"/>
              </a:spcAft>
              <a:buFont typeface="+mj-lt"/>
              <a:buAutoNum type="alphaLcParenR"/>
            </a:pPr>
            <a:r>
              <a:rPr lang="es-ES" sz="1800" dirty="0">
                <a:effectLst/>
                <a:latin typeface="Museo Sans 300"/>
                <a:ea typeface="Times New Roman" panose="02020603050405020304" pitchFamily="18" charset="0"/>
                <a:cs typeface="Times New Roman" panose="02020603050405020304" pitchFamily="18" charset="0"/>
              </a:rPr>
              <a:t>Para la estimación de MEGA TB 2022, se utilizaron algunos datos de la información derivada del PERC del año 2021, actualizados con la inflación y el escalafón del MINSAL. Por tanto, sigue siendo un reto importante contar con una herramienta de costeo que permita obtener costos unitarios actualizados y por patologías específicas, de manera de minimizar los posibles sesgos de utilizar información de costos promedios.  </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600"/>
              </a:spcAft>
              <a:buFont typeface="+mj-lt"/>
              <a:buAutoNum type="alphaLcParenR"/>
            </a:pPr>
            <a:r>
              <a:rPr lang="es-ES" sz="1800" dirty="0">
                <a:effectLst/>
                <a:latin typeface="Museo Sans 300"/>
                <a:ea typeface="Times New Roman" panose="02020603050405020304" pitchFamily="18" charset="0"/>
                <a:cs typeface="Times New Roman" panose="02020603050405020304" pitchFamily="18" charset="0"/>
              </a:rPr>
              <a:t> Continuar fortaleciendo el apoyo interinstitucional con el resto de actores del sector público (ISSS, ISBM, COSAM y DGCP) para mejorar continuamente las estimaciones del gasto público en tuberculosis en el país y generar los mecanismos para la sostenibilidad de las mediciones. </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600"/>
              </a:spcAft>
              <a:buFont typeface="+mj-lt"/>
              <a:buAutoNum type="alphaLcParenR"/>
            </a:pPr>
            <a:r>
              <a:rPr lang="es-ES" sz="1800" dirty="0">
                <a:effectLst/>
                <a:latin typeface="Museo Sans 300"/>
                <a:ea typeface="Times New Roman" panose="02020603050405020304" pitchFamily="18" charset="0"/>
                <a:cs typeface="Times New Roman" panose="02020603050405020304" pitchFamily="18" charset="0"/>
              </a:rPr>
              <a:t> Finalmente, es preciso continuar generando y fortaleciendo las capacidades nacionales e interinstitucionales para realizar estimaciones del gasto en TB o en otras patologías que se estimen necesarias dado el perfil epidemiológico. Fortalecer la Unidad de Economía de la Salud y los sistemas estadísticos, epidemiológicos y de costeo es crucial para tal fin.  </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SV" sz="2000" dirty="0"/>
          </a:p>
        </p:txBody>
      </p:sp>
    </p:spTree>
    <p:extLst>
      <p:ext uri="{BB962C8B-B14F-4D97-AF65-F5344CB8AC3E}">
        <p14:creationId xmlns:p14="http://schemas.microsoft.com/office/powerpoint/2010/main" val="1072522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744092-E05E-4C15-95AF-5512C88642E5}"/>
              </a:ext>
            </a:extLst>
          </p:cNvPr>
          <p:cNvSpPr>
            <a:spLocks noGrp="1"/>
          </p:cNvSpPr>
          <p:nvPr>
            <p:ph type="title"/>
          </p:nvPr>
        </p:nvSpPr>
        <p:spPr/>
        <p:txBody>
          <a:bodyPr/>
          <a:lstStyle/>
          <a:p>
            <a:r>
              <a:rPr lang="es-SV" dirty="0"/>
              <a:t>SITUACIÓN EPIDEMIOLÓGICA</a:t>
            </a:r>
          </a:p>
        </p:txBody>
      </p:sp>
    </p:spTree>
    <p:extLst>
      <p:ext uri="{BB962C8B-B14F-4D97-AF65-F5344CB8AC3E}">
        <p14:creationId xmlns:p14="http://schemas.microsoft.com/office/powerpoint/2010/main" val="584636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190A90-F4C6-422D-B514-941F3CF303E9}"/>
              </a:ext>
            </a:extLst>
          </p:cNvPr>
          <p:cNvSpPr>
            <a:spLocks noGrp="1"/>
          </p:cNvSpPr>
          <p:nvPr>
            <p:ph type="title"/>
          </p:nvPr>
        </p:nvSpPr>
        <p:spPr>
          <a:xfrm>
            <a:off x="2782889" y="563563"/>
            <a:ext cx="7445375" cy="646112"/>
          </a:xfrm>
        </p:spPr>
        <p:txBody>
          <a:bodyPr>
            <a:spAutoFit/>
          </a:bodyPr>
          <a:lstStyle/>
          <a:p>
            <a:pPr algn="ctr">
              <a:defRPr/>
            </a:pPr>
            <a:r>
              <a:rPr lang="es-SV" sz="1800" b="1" dirty="0">
                <a:solidFill>
                  <a:srgbClr val="0070C0"/>
                </a:solidFill>
                <a:latin typeface="Copperplate Gothic Light" panose="020E0507020206020404" pitchFamily="34" charset="0"/>
                <a:ea typeface="+mn-ea"/>
                <a:cs typeface="+mn-cs"/>
              </a:rPr>
              <a:t>Incidencia de casos con tuberculosis todas las formas</a:t>
            </a:r>
            <a:br>
              <a:rPr lang="es-SV" sz="1800" b="1" dirty="0">
                <a:solidFill>
                  <a:srgbClr val="0070C0"/>
                </a:solidFill>
                <a:latin typeface="Copperplate Gothic Light" panose="020E0507020206020404" pitchFamily="34" charset="0"/>
                <a:ea typeface="+mn-ea"/>
                <a:cs typeface="+mn-cs"/>
              </a:rPr>
            </a:br>
            <a:r>
              <a:rPr lang="es-SV" sz="1800" b="1" dirty="0">
                <a:solidFill>
                  <a:srgbClr val="0070C0"/>
                </a:solidFill>
                <a:latin typeface="Copperplate Gothic Light" panose="020E0507020206020404" pitchFamily="34" charset="0"/>
                <a:ea typeface="+mn-ea"/>
                <a:cs typeface="+mn-cs"/>
              </a:rPr>
              <a:t>Años 2010 - 2022</a:t>
            </a:r>
            <a:endParaRPr lang="es-ES" sz="1800" b="1" dirty="0">
              <a:solidFill>
                <a:srgbClr val="0070C0"/>
              </a:solidFill>
              <a:latin typeface="Copperplate Gothic Light" panose="020E0507020206020404" pitchFamily="34" charset="0"/>
              <a:ea typeface="+mn-ea"/>
              <a:cs typeface="+mn-cs"/>
            </a:endParaRPr>
          </a:p>
        </p:txBody>
      </p:sp>
      <p:sp>
        <p:nvSpPr>
          <p:cNvPr id="18436" name="Text Box 3">
            <a:extLst>
              <a:ext uri="{FF2B5EF4-FFF2-40B4-BE49-F238E27FC236}">
                <a16:creationId xmlns:a16="http://schemas.microsoft.com/office/drawing/2014/main" id="{AACE2A5F-28FC-415C-9BEF-455252409B75}"/>
              </a:ext>
            </a:extLst>
          </p:cNvPr>
          <p:cNvSpPr txBox="1">
            <a:spLocks noChangeArrowheads="1"/>
          </p:cNvSpPr>
          <p:nvPr/>
        </p:nvSpPr>
        <p:spPr bwMode="auto">
          <a:xfrm>
            <a:off x="2219474" y="6067942"/>
            <a:ext cx="20304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entury Gothic" panose="020B050202020202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entury Gothic" panose="020B050202020202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9pPr>
          </a:lstStyle>
          <a:p>
            <a:pPr>
              <a:lnSpc>
                <a:spcPct val="100000"/>
              </a:lnSpc>
              <a:spcBef>
                <a:spcPct val="50000"/>
              </a:spcBef>
              <a:spcAft>
                <a:spcPct val="0"/>
              </a:spcAft>
              <a:buClrTx/>
              <a:buSzTx/>
              <a:buFontTx/>
              <a:buNone/>
            </a:pPr>
            <a:r>
              <a:rPr lang="en-GB" altLang="es-SV" sz="900" dirty="0">
                <a:solidFill>
                  <a:srgbClr val="000000"/>
                </a:solidFill>
                <a:latin typeface="Arial" panose="020B0604020202020204" pitchFamily="34" charset="0"/>
              </a:rPr>
              <a:t>Fuente: UPTYER EL SALVADOR.</a:t>
            </a:r>
            <a:endParaRPr lang="en-GB" altLang="es-SV" sz="900" dirty="0">
              <a:solidFill>
                <a:srgbClr val="000000"/>
              </a:solidFill>
              <a:latin typeface="Bookman Old Style" panose="02050604050505020204" pitchFamily="18" charset="0"/>
            </a:endParaRPr>
          </a:p>
        </p:txBody>
      </p:sp>
      <p:sp>
        <p:nvSpPr>
          <p:cNvPr id="3" name="Flecha: hacia abajo 2">
            <a:extLst>
              <a:ext uri="{FF2B5EF4-FFF2-40B4-BE49-F238E27FC236}">
                <a16:creationId xmlns:a16="http://schemas.microsoft.com/office/drawing/2014/main" id="{32102643-1162-4E86-AD33-A9530DEB3D55}"/>
              </a:ext>
            </a:extLst>
          </p:cNvPr>
          <p:cNvSpPr/>
          <p:nvPr/>
        </p:nvSpPr>
        <p:spPr>
          <a:xfrm>
            <a:off x="9063038" y="3421064"/>
            <a:ext cx="260350" cy="2635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b="1">
              <a:ln w="22225">
                <a:solidFill>
                  <a:schemeClr val="accent2"/>
                </a:solidFill>
                <a:prstDash val="solid"/>
              </a:ln>
              <a:solidFill>
                <a:schemeClr val="accent2">
                  <a:lumMod val="40000"/>
                  <a:lumOff val="60000"/>
                </a:schemeClr>
              </a:solidFill>
            </a:endParaRPr>
          </a:p>
        </p:txBody>
      </p:sp>
      <p:sp>
        <p:nvSpPr>
          <p:cNvPr id="4" name="CuadroTexto 3">
            <a:extLst>
              <a:ext uri="{FF2B5EF4-FFF2-40B4-BE49-F238E27FC236}">
                <a16:creationId xmlns:a16="http://schemas.microsoft.com/office/drawing/2014/main" id="{9EB8C2E8-2287-4E33-B426-3BEA7FE40D15}"/>
              </a:ext>
            </a:extLst>
          </p:cNvPr>
          <p:cNvSpPr txBox="1">
            <a:spLocks noChangeArrowheads="1"/>
          </p:cNvSpPr>
          <p:nvPr/>
        </p:nvSpPr>
        <p:spPr bwMode="auto">
          <a:xfrm>
            <a:off x="9248775" y="3376614"/>
            <a:ext cx="7508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entury Gothic" panose="020B050202020202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entury Gothic" panose="020B050202020202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9pPr>
          </a:lstStyle>
          <a:p>
            <a:pPr>
              <a:lnSpc>
                <a:spcPct val="100000"/>
              </a:lnSpc>
              <a:spcBef>
                <a:spcPct val="0"/>
              </a:spcBef>
              <a:spcAft>
                <a:spcPct val="0"/>
              </a:spcAft>
              <a:buClrTx/>
              <a:buSzTx/>
              <a:buFontTx/>
              <a:buNone/>
            </a:pPr>
            <a:r>
              <a:rPr lang="es-MX" altLang="es-SV" sz="1400">
                <a:solidFill>
                  <a:schemeClr val="tx1"/>
                </a:solidFill>
              </a:rPr>
              <a:t>5 %</a:t>
            </a:r>
            <a:endParaRPr lang="es-SV" altLang="es-SV" sz="1400">
              <a:solidFill>
                <a:schemeClr val="tx1"/>
              </a:solidFill>
            </a:endParaRPr>
          </a:p>
        </p:txBody>
      </p:sp>
      <p:sp>
        <p:nvSpPr>
          <p:cNvPr id="18439" name="Text Box 3">
            <a:extLst>
              <a:ext uri="{FF2B5EF4-FFF2-40B4-BE49-F238E27FC236}">
                <a16:creationId xmlns:a16="http://schemas.microsoft.com/office/drawing/2014/main" id="{F4FDC77E-661A-487E-8790-F4EA4355FD67}"/>
              </a:ext>
            </a:extLst>
          </p:cNvPr>
          <p:cNvSpPr txBox="1">
            <a:spLocks noChangeArrowheads="1"/>
          </p:cNvSpPr>
          <p:nvPr/>
        </p:nvSpPr>
        <p:spPr bwMode="auto">
          <a:xfrm>
            <a:off x="4065587" y="6067942"/>
            <a:ext cx="20304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entury Gothic" panose="020B050202020202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entury Gothic" panose="020B050202020202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9pPr>
          </a:lstStyle>
          <a:p>
            <a:pPr>
              <a:lnSpc>
                <a:spcPct val="100000"/>
              </a:lnSpc>
              <a:spcBef>
                <a:spcPct val="50000"/>
              </a:spcBef>
              <a:spcAft>
                <a:spcPct val="0"/>
              </a:spcAft>
              <a:buClrTx/>
              <a:buSzTx/>
              <a:buFontTx/>
              <a:buNone/>
            </a:pPr>
            <a:r>
              <a:rPr lang="en-GB" altLang="es-SV" sz="900" dirty="0">
                <a:solidFill>
                  <a:srgbClr val="000000"/>
                </a:solidFill>
                <a:latin typeface="Arial" panose="020B0604020202020204" pitchFamily="34" charset="0"/>
              </a:rPr>
              <a:t>AÑO 2022: PRELIMINAR</a:t>
            </a:r>
            <a:endParaRPr lang="en-GB" altLang="es-SV" sz="900" dirty="0">
              <a:solidFill>
                <a:srgbClr val="000000"/>
              </a:solidFill>
              <a:latin typeface="Bookman Old Style" panose="02050604050505020204" pitchFamily="18" charset="0"/>
            </a:endParaRPr>
          </a:p>
        </p:txBody>
      </p:sp>
      <p:pic>
        <p:nvPicPr>
          <p:cNvPr id="11" name="Marcador de contenido 10">
            <a:extLst>
              <a:ext uri="{FF2B5EF4-FFF2-40B4-BE49-F238E27FC236}">
                <a16:creationId xmlns:a16="http://schemas.microsoft.com/office/drawing/2014/main" id="{FD00AD32-5140-4AC9-8074-85B79A78F0E0}"/>
              </a:ext>
            </a:extLst>
          </p:cNvPr>
          <p:cNvPicPr>
            <a:picLocks noGrp="1" noChangeAspect="1"/>
          </p:cNvPicPr>
          <p:nvPr>
            <p:ph idx="1"/>
          </p:nvPr>
        </p:nvPicPr>
        <p:blipFill>
          <a:blip r:embed="rId2"/>
          <a:stretch>
            <a:fillRect/>
          </a:stretch>
        </p:blipFill>
        <p:spPr>
          <a:xfrm>
            <a:off x="2116666" y="1374775"/>
            <a:ext cx="8449733" cy="45370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E60F52-61DE-4CEF-A94C-6E8C2607CB03}"/>
              </a:ext>
            </a:extLst>
          </p:cNvPr>
          <p:cNvSpPr>
            <a:spLocks noGrp="1"/>
          </p:cNvSpPr>
          <p:nvPr>
            <p:ph type="title"/>
          </p:nvPr>
        </p:nvSpPr>
        <p:spPr>
          <a:xfrm>
            <a:off x="2589212" y="634742"/>
            <a:ext cx="8911687" cy="704960"/>
          </a:xfrm>
        </p:spPr>
        <p:txBody>
          <a:bodyPr>
            <a:noAutofit/>
          </a:bodyPr>
          <a:lstStyle/>
          <a:p>
            <a:pPr algn="ctr"/>
            <a:r>
              <a:rPr lang="es-MX" sz="1800" b="1" dirty="0">
                <a:solidFill>
                  <a:srgbClr val="0070C0"/>
                </a:solidFill>
                <a:latin typeface="Copperplate Gothic Light" panose="020E0507020206020404" pitchFamily="34" charset="0"/>
                <a:ea typeface="+mn-ea"/>
                <a:cs typeface="+mn-cs"/>
              </a:rPr>
              <a:t>Coinfección TB/VIH, años 2010 - 2022</a:t>
            </a:r>
            <a:endParaRPr lang="es-SV" sz="1800" dirty="0"/>
          </a:p>
        </p:txBody>
      </p:sp>
      <p:sp>
        <p:nvSpPr>
          <p:cNvPr id="8" name="Text Box 3">
            <a:extLst>
              <a:ext uri="{FF2B5EF4-FFF2-40B4-BE49-F238E27FC236}">
                <a16:creationId xmlns:a16="http://schemas.microsoft.com/office/drawing/2014/main" id="{D02BBCAE-7822-4561-8A31-4CA784E015FD}"/>
              </a:ext>
            </a:extLst>
          </p:cNvPr>
          <p:cNvSpPr txBox="1">
            <a:spLocks noChangeArrowheads="1"/>
          </p:cNvSpPr>
          <p:nvPr/>
        </p:nvSpPr>
        <p:spPr bwMode="auto">
          <a:xfrm>
            <a:off x="2945219" y="5911445"/>
            <a:ext cx="203041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entury Gothic" panose="020B050202020202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entury Gothic" panose="020B050202020202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9pPr>
          </a:lstStyle>
          <a:p>
            <a:pPr>
              <a:lnSpc>
                <a:spcPct val="100000"/>
              </a:lnSpc>
              <a:spcBef>
                <a:spcPct val="50000"/>
              </a:spcBef>
              <a:spcAft>
                <a:spcPct val="0"/>
              </a:spcAft>
              <a:buClrTx/>
              <a:buSzTx/>
              <a:buFontTx/>
              <a:buNone/>
            </a:pPr>
            <a:r>
              <a:rPr lang="en-GB" altLang="es-SV" sz="900" dirty="0">
                <a:solidFill>
                  <a:srgbClr val="000000"/>
                </a:solidFill>
                <a:latin typeface="Arial" panose="020B0604020202020204" pitchFamily="34" charset="0"/>
              </a:rPr>
              <a:t>Fuente: UPTYER EL SALVADOR</a:t>
            </a:r>
            <a:endParaRPr lang="en-GB" altLang="es-SV" sz="900" dirty="0">
              <a:solidFill>
                <a:srgbClr val="000000"/>
              </a:solidFill>
              <a:latin typeface="Bookman Old Style" panose="02050604050505020204" pitchFamily="18" charset="0"/>
            </a:endParaRPr>
          </a:p>
        </p:txBody>
      </p:sp>
      <p:sp>
        <p:nvSpPr>
          <p:cNvPr id="9" name="Text Box 3">
            <a:extLst>
              <a:ext uri="{FF2B5EF4-FFF2-40B4-BE49-F238E27FC236}">
                <a16:creationId xmlns:a16="http://schemas.microsoft.com/office/drawing/2014/main" id="{A128AFC6-80A0-434E-93BE-95A88265E0F4}"/>
              </a:ext>
            </a:extLst>
          </p:cNvPr>
          <p:cNvSpPr txBox="1">
            <a:spLocks noChangeArrowheads="1"/>
          </p:cNvSpPr>
          <p:nvPr/>
        </p:nvSpPr>
        <p:spPr bwMode="auto">
          <a:xfrm>
            <a:off x="4975631" y="5911445"/>
            <a:ext cx="20304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entury Gothic" panose="020B050202020202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entury Gothic" panose="020B050202020202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9pPr>
          </a:lstStyle>
          <a:p>
            <a:pPr>
              <a:lnSpc>
                <a:spcPct val="100000"/>
              </a:lnSpc>
              <a:spcBef>
                <a:spcPct val="50000"/>
              </a:spcBef>
              <a:spcAft>
                <a:spcPct val="0"/>
              </a:spcAft>
              <a:buClrTx/>
              <a:buSzTx/>
              <a:buFontTx/>
              <a:buNone/>
            </a:pPr>
            <a:r>
              <a:rPr lang="en-GB" altLang="es-SV" sz="900" dirty="0">
                <a:solidFill>
                  <a:srgbClr val="000000"/>
                </a:solidFill>
                <a:latin typeface="Arial" panose="020B0604020202020204" pitchFamily="34" charset="0"/>
              </a:rPr>
              <a:t>AÑO 2022: PRELIMINAR</a:t>
            </a:r>
            <a:endParaRPr lang="en-GB" altLang="es-SV" sz="900" dirty="0">
              <a:solidFill>
                <a:srgbClr val="000000"/>
              </a:solidFill>
              <a:latin typeface="Bookman Old Style" panose="02050604050505020204" pitchFamily="18" charset="0"/>
            </a:endParaRPr>
          </a:p>
        </p:txBody>
      </p:sp>
      <p:graphicFrame>
        <p:nvGraphicFramePr>
          <p:cNvPr id="6" name="3 Marcador de contenido">
            <a:extLst>
              <a:ext uri="{FF2B5EF4-FFF2-40B4-BE49-F238E27FC236}">
                <a16:creationId xmlns:a16="http://schemas.microsoft.com/office/drawing/2014/main" id="{8F0C85BA-23E0-48FC-B55D-FAA4D29E6146}"/>
              </a:ext>
            </a:extLst>
          </p:cNvPr>
          <p:cNvGraphicFramePr>
            <a:graphicFrameLocks noGrp="1" noChangeAspect="1"/>
          </p:cNvGraphicFramePr>
          <p:nvPr>
            <p:ph idx="1"/>
            <p:extLst>
              <p:ext uri="{D42A27DB-BD31-4B8C-83A1-F6EECF244321}">
                <p14:modId xmlns:p14="http://schemas.microsoft.com/office/powerpoint/2010/main" val="121269080"/>
              </p:ext>
            </p:extLst>
          </p:nvPr>
        </p:nvGraphicFramePr>
        <p:xfrm>
          <a:off x="2330714" y="845653"/>
          <a:ext cx="8362685" cy="5065792"/>
        </p:xfrm>
        <a:graphic>
          <a:graphicData uri="http://schemas.openxmlformats.org/presentationml/2006/ole">
            <mc:AlternateContent xmlns:mc="http://schemas.openxmlformats.org/markup-compatibility/2006">
              <mc:Choice xmlns:v="urn:schemas-microsoft-com:vml" Requires="v">
                <p:oleObj name="Chart" r:id="rId2" imgW="8343976" imgH="5419657" progId="Excel.Chart.8">
                  <p:embed/>
                </p:oleObj>
              </mc:Choice>
              <mc:Fallback>
                <p:oleObj name="Chart" r:id="rId2" imgW="8343976" imgH="5419657" progId="Excel.Chart.8">
                  <p:embed/>
                  <p:pic>
                    <p:nvPicPr>
                      <p:cNvPr id="26626" name="3 Marcador de contenido">
                        <a:extLst>
                          <a:ext uri="{FF2B5EF4-FFF2-40B4-BE49-F238E27FC236}">
                            <a16:creationId xmlns:a16="http://schemas.microsoft.com/office/drawing/2014/main" id="{50DD401E-72B8-4B3A-9411-EFBAFDAE4ADC}"/>
                          </a:ext>
                        </a:extLst>
                      </p:cNvPr>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0714" y="845653"/>
                        <a:ext cx="8362685" cy="50657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61095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E60F52-61DE-4CEF-A94C-6E8C2607CB03}"/>
              </a:ext>
            </a:extLst>
          </p:cNvPr>
          <p:cNvSpPr>
            <a:spLocks noGrp="1"/>
          </p:cNvSpPr>
          <p:nvPr>
            <p:ph type="title"/>
          </p:nvPr>
        </p:nvSpPr>
        <p:spPr>
          <a:xfrm>
            <a:off x="2589212" y="634742"/>
            <a:ext cx="8911687" cy="704960"/>
          </a:xfrm>
        </p:spPr>
        <p:txBody>
          <a:bodyPr>
            <a:noAutofit/>
          </a:bodyPr>
          <a:lstStyle/>
          <a:p>
            <a:pPr algn="ctr"/>
            <a:r>
              <a:rPr lang="es-MX" sz="1800" b="1" dirty="0">
                <a:solidFill>
                  <a:srgbClr val="0070C0"/>
                </a:solidFill>
                <a:latin typeface="Copperplate Gothic Light" panose="020E0507020206020404" pitchFamily="34" charset="0"/>
                <a:ea typeface="+mn-ea"/>
                <a:cs typeface="+mn-cs"/>
              </a:rPr>
              <a:t>Tuberculosis resistente, años 2010 - 2022</a:t>
            </a:r>
            <a:endParaRPr lang="es-SV" sz="1800" dirty="0"/>
          </a:p>
        </p:txBody>
      </p:sp>
      <p:sp>
        <p:nvSpPr>
          <p:cNvPr id="8" name="Text Box 3">
            <a:extLst>
              <a:ext uri="{FF2B5EF4-FFF2-40B4-BE49-F238E27FC236}">
                <a16:creationId xmlns:a16="http://schemas.microsoft.com/office/drawing/2014/main" id="{D02BBCAE-7822-4561-8A31-4CA784E015FD}"/>
              </a:ext>
            </a:extLst>
          </p:cNvPr>
          <p:cNvSpPr txBox="1">
            <a:spLocks noChangeArrowheads="1"/>
          </p:cNvSpPr>
          <p:nvPr/>
        </p:nvSpPr>
        <p:spPr bwMode="auto">
          <a:xfrm>
            <a:off x="2945219" y="5911445"/>
            <a:ext cx="203041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entury Gothic" panose="020B050202020202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entury Gothic" panose="020B050202020202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9pPr>
          </a:lstStyle>
          <a:p>
            <a:pPr>
              <a:lnSpc>
                <a:spcPct val="100000"/>
              </a:lnSpc>
              <a:spcBef>
                <a:spcPct val="50000"/>
              </a:spcBef>
              <a:spcAft>
                <a:spcPct val="0"/>
              </a:spcAft>
              <a:buClrTx/>
              <a:buSzTx/>
              <a:buFontTx/>
              <a:buNone/>
            </a:pPr>
            <a:r>
              <a:rPr lang="en-GB" altLang="es-SV" sz="900" dirty="0">
                <a:solidFill>
                  <a:srgbClr val="000000"/>
                </a:solidFill>
                <a:latin typeface="Arial" panose="020B0604020202020204" pitchFamily="34" charset="0"/>
              </a:rPr>
              <a:t>Fuente: UPTYER EL SALVADOR</a:t>
            </a:r>
            <a:endParaRPr lang="en-GB" altLang="es-SV" sz="900" dirty="0">
              <a:solidFill>
                <a:srgbClr val="000000"/>
              </a:solidFill>
              <a:latin typeface="Bookman Old Style" panose="02050604050505020204" pitchFamily="18" charset="0"/>
            </a:endParaRPr>
          </a:p>
        </p:txBody>
      </p:sp>
      <p:sp>
        <p:nvSpPr>
          <p:cNvPr id="9" name="Text Box 3">
            <a:extLst>
              <a:ext uri="{FF2B5EF4-FFF2-40B4-BE49-F238E27FC236}">
                <a16:creationId xmlns:a16="http://schemas.microsoft.com/office/drawing/2014/main" id="{A128AFC6-80A0-434E-93BE-95A88265E0F4}"/>
              </a:ext>
            </a:extLst>
          </p:cNvPr>
          <p:cNvSpPr txBox="1">
            <a:spLocks noChangeArrowheads="1"/>
          </p:cNvSpPr>
          <p:nvPr/>
        </p:nvSpPr>
        <p:spPr bwMode="auto">
          <a:xfrm>
            <a:off x="4975631" y="5911445"/>
            <a:ext cx="20304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entury Gothic" panose="020B050202020202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entury Gothic" panose="020B050202020202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9pPr>
          </a:lstStyle>
          <a:p>
            <a:pPr>
              <a:lnSpc>
                <a:spcPct val="100000"/>
              </a:lnSpc>
              <a:spcBef>
                <a:spcPct val="50000"/>
              </a:spcBef>
              <a:spcAft>
                <a:spcPct val="0"/>
              </a:spcAft>
              <a:buClrTx/>
              <a:buSzTx/>
              <a:buFontTx/>
              <a:buNone/>
            </a:pPr>
            <a:r>
              <a:rPr lang="en-GB" altLang="es-SV" sz="900" dirty="0">
                <a:solidFill>
                  <a:srgbClr val="000000"/>
                </a:solidFill>
                <a:latin typeface="Arial" panose="020B0604020202020204" pitchFamily="34" charset="0"/>
              </a:rPr>
              <a:t>AÑO 2022: PRELIMINAR</a:t>
            </a:r>
            <a:endParaRPr lang="en-GB" altLang="es-SV" sz="900" dirty="0">
              <a:solidFill>
                <a:srgbClr val="000000"/>
              </a:solidFill>
              <a:latin typeface="Bookman Old Style" panose="02050604050505020204" pitchFamily="18" charset="0"/>
            </a:endParaRPr>
          </a:p>
        </p:txBody>
      </p:sp>
      <p:graphicFrame>
        <p:nvGraphicFramePr>
          <p:cNvPr id="7" name="Gráfico 6">
            <a:extLst>
              <a:ext uri="{FF2B5EF4-FFF2-40B4-BE49-F238E27FC236}">
                <a16:creationId xmlns:a16="http://schemas.microsoft.com/office/drawing/2014/main" id="{AA17AA3E-6420-43DB-96C9-6B8B5C9CE2B2}"/>
              </a:ext>
            </a:extLst>
          </p:cNvPr>
          <p:cNvGraphicFramePr>
            <a:graphicFrameLocks noChangeAspect="1"/>
          </p:cNvGraphicFramePr>
          <p:nvPr>
            <p:extLst>
              <p:ext uri="{D42A27DB-BD31-4B8C-83A1-F6EECF244321}">
                <p14:modId xmlns:p14="http://schemas.microsoft.com/office/powerpoint/2010/main" val="183874281"/>
              </p:ext>
            </p:extLst>
          </p:nvPr>
        </p:nvGraphicFramePr>
        <p:xfrm>
          <a:off x="3225482" y="987221"/>
          <a:ext cx="7458896" cy="47447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2388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E60F52-61DE-4CEF-A94C-6E8C2607CB03}"/>
              </a:ext>
            </a:extLst>
          </p:cNvPr>
          <p:cNvSpPr>
            <a:spLocks noGrp="1"/>
          </p:cNvSpPr>
          <p:nvPr>
            <p:ph type="title"/>
          </p:nvPr>
        </p:nvSpPr>
        <p:spPr>
          <a:xfrm>
            <a:off x="1850066" y="634742"/>
            <a:ext cx="9941442" cy="704960"/>
          </a:xfrm>
        </p:spPr>
        <p:txBody>
          <a:bodyPr>
            <a:noAutofit/>
          </a:bodyPr>
          <a:lstStyle/>
          <a:p>
            <a:pPr algn="ctr"/>
            <a:r>
              <a:rPr lang="es-MX" sz="1800" b="1" dirty="0">
                <a:solidFill>
                  <a:srgbClr val="0070C0"/>
                </a:solidFill>
                <a:latin typeface="Copperplate Gothic Light" panose="020E0507020206020404" pitchFamily="34" charset="0"/>
                <a:ea typeface="+mn-ea"/>
                <a:cs typeface="+mn-cs"/>
              </a:rPr>
              <a:t>Casos de tuberculosis en personas DM/TB y TB/DM, años 2020 - 2022</a:t>
            </a:r>
            <a:endParaRPr lang="es-SV" sz="1800" dirty="0"/>
          </a:p>
        </p:txBody>
      </p:sp>
      <p:sp>
        <p:nvSpPr>
          <p:cNvPr id="8" name="Text Box 3">
            <a:extLst>
              <a:ext uri="{FF2B5EF4-FFF2-40B4-BE49-F238E27FC236}">
                <a16:creationId xmlns:a16="http://schemas.microsoft.com/office/drawing/2014/main" id="{D02BBCAE-7822-4561-8A31-4CA784E015FD}"/>
              </a:ext>
            </a:extLst>
          </p:cNvPr>
          <p:cNvSpPr txBox="1">
            <a:spLocks noChangeArrowheads="1"/>
          </p:cNvSpPr>
          <p:nvPr/>
        </p:nvSpPr>
        <p:spPr bwMode="auto">
          <a:xfrm>
            <a:off x="2945219" y="5911445"/>
            <a:ext cx="203041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entury Gothic" panose="020B050202020202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entury Gothic" panose="020B050202020202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9pPr>
          </a:lstStyle>
          <a:p>
            <a:pPr>
              <a:lnSpc>
                <a:spcPct val="100000"/>
              </a:lnSpc>
              <a:spcBef>
                <a:spcPct val="50000"/>
              </a:spcBef>
              <a:spcAft>
                <a:spcPct val="0"/>
              </a:spcAft>
              <a:buClrTx/>
              <a:buSzTx/>
              <a:buFontTx/>
              <a:buNone/>
            </a:pPr>
            <a:r>
              <a:rPr lang="en-GB" altLang="es-SV" sz="900" dirty="0">
                <a:solidFill>
                  <a:srgbClr val="000000"/>
                </a:solidFill>
                <a:latin typeface="Arial" panose="020B0604020202020204" pitchFamily="34" charset="0"/>
              </a:rPr>
              <a:t>Fuente: UPTYER EL SALVADOR</a:t>
            </a:r>
            <a:endParaRPr lang="en-GB" altLang="es-SV" sz="900" dirty="0">
              <a:solidFill>
                <a:srgbClr val="000000"/>
              </a:solidFill>
              <a:latin typeface="Bookman Old Style" panose="02050604050505020204" pitchFamily="18" charset="0"/>
            </a:endParaRPr>
          </a:p>
        </p:txBody>
      </p:sp>
      <p:sp>
        <p:nvSpPr>
          <p:cNvPr id="9" name="Text Box 3">
            <a:extLst>
              <a:ext uri="{FF2B5EF4-FFF2-40B4-BE49-F238E27FC236}">
                <a16:creationId xmlns:a16="http://schemas.microsoft.com/office/drawing/2014/main" id="{A128AFC6-80A0-434E-93BE-95A88265E0F4}"/>
              </a:ext>
            </a:extLst>
          </p:cNvPr>
          <p:cNvSpPr txBox="1">
            <a:spLocks noChangeArrowheads="1"/>
          </p:cNvSpPr>
          <p:nvPr/>
        </p:nvSpPr>
        <p:spPr bwMode="auto">
          <a:xfrm>
            <a:off x="4975631" y="5911445"/>
            <a:ext cx="20304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entury Gothic" panose="020B050202020202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entury Gothic" panose="020B050202020202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9pPr>
          </a:lstStyle>
          <a:p>
            <a:pPr>
              <a:lnSpc>
                <a:spcPct val="100000"/>
              </a:lnSpc>
              <a:spcBef>
                <a:spcPct val="50000"/>
              </a:spcBef>
              <a:spcAft>
                <a:spcPct val="0"/>
              </a:spcAft>
              <a:buClrTx/>
              <a:buSzTx/>
              <a:buFontTx/>
              <a:buNone/>
            </a:pPr>
            <a:r>
              <a:rPr lang="en-GB" altLang="es-SV" sz="900" dirty="0">
                <a:solidFill>
                  <a:srgbClr val="000000"/>
                </a:solidFill>
                <a:latin typeface="Arial" panose="020B0604020202020204" pitchFamily="34" charset="0"/>
              </a:rPr>
              <a:t>AÑO 2022: PRELIMINAR</a:t>
            </a:r>
            <a:endParaRPr lang="en-GB" altLang="es-SV" sz="900" dirty="0">
              <a:solidFill>
                <a:srgbClr val="000000"/>
              </a:solidFill>
              <a:latin typeface="Bookman Old Style" panose="02050604050505020204" pitchFamily="18" charset="0"/>
            </a:endParaRPr>
          </a:p>
        </p:txBody>
      </p:sp>
      <p:pic>
        <p:nvPicPr>
          <p:cNvPr id="6" name="Imagen 5">
            <a:extLst>
              <a:ext uri="{FF2B5EF4-FFF2-40B4-BE49-F238E27FC236}">
                <a16:creationId xmlns:a16="http://schemas.microsoft.com/office/drawing/2014/main" id="{B8BBE31D-EF92-4D6A-AC5C-745CDAAD719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45219" y="1307558"/>
            <a:ext cx="7453143" cy="4596418"/>
          </a:xfrm>
          <a:prstGeom prst="rect">
            <a:avLst/>
          </a:prstGeom>
          <a:noFill/>
          <a:ln>
            <a:noFill/>
          </a:ln>
        </p:spPr>
      </p:pic>
      <p:pic>
        <p:nvPicPr>
          <p:cNvPr id="3" name="Imagen 2">
            <a:extLst>
              <a:ext uri="{FF2B5EF4-FFF2-40B4-BE49-F238E27FC236}">
                <a16:creationId xmlns:a16="http://schemas.microsoft.com/office/drawing/2014/main" id="{8A678C92-13F4-4C06-BBFF-5728E8DFB2FC}"/>
              </a:ext>
            </a:extLst>
          </p:cNvPr>
          <p:cNvPicPr>
            <a:picLocks noChangeAspect="1"/>
          </p:cNvPicPr>
          <p:nvPr/>
        </p:nvPicPr>
        <p:blipFill>
          <a:blip r:embed="rId3"/>
          <a:stretch>
            <a:fillRect/>
          </a:stretch>
        </p:blipFill>
        <p:spPr>
          <a:xfrm>
            <a:off x="7006044" y="1966255"/>
            <a:ext cx="2365453" cy="1012024"/>
          </a:xfrm>
          <a:prstGeom prst="rect">
            <a:avLst/>
          </a:prstGeom>
        </p:spPr>
      </p:pic>
    </p:spTree>
    <p:extLst>
      <p:ext uri="{BB962C8B-B14F-4D97-AF65-F5344CB8AC3E}">
        <p14:creationId xmlns:p14="http://schemas.microsoft.com/office/powerpoint/2010/main" val="3580371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E60F52-61DE-4CEF-A94C-6E8C2607CB03}"/>
              </a:ext>
            </a:extLst>
          </p:cNvPr>
          <p:cNvSpPr>
            <a:spLocks noGrp="1"/>
          </p:cNvSpPr>
          <p:nvPr>
            <p:ph type="title"/>
          </p:nvPr>
        </p:nvSpPr>
        <p:spPr>
          <a:xfrm>
            <a:off x="1850066" y="634742"/>
            <a:ext cx="9941442" cy="704960"/>
          </a:xfrm>
        </p:spPr>
        <p:txBody>
          <a:bodyPr>
            <a:noAutofit/>
          </a:bodyPr>
          <a:lstStyle/>
          <a:p>
            <a:pPr algn="ctr"/>
            <a:r>
              <a:rPr lang="es-MX" sz="1800" b="1" dirty="0">
                <a:solidFill>
                  <a:srgbClr val="0070C0"/>
                </a:solidFill>
                <a:latin typeface="Copperplate Gothic Light" panose="020E0507020206020404" pitchFamily="34" charset="0"/>
                <a:ea typeface="+mn-ea"/>
                <a:cs typeface="+mn-cs"/>
              </a:rPr>
              <a:t>Porcentaje de éxito del tratamiento en casos nuevos </a:t>
            </a:r>
            <a:r>
              <a:rPr lang="es-MX" sz="1400" b="1" dirty="0">
                <a:solidFill>
                  <a:srgbClr val="0070C0"/>
                </a:solidFill>
                <a:latin typeface="Copperplate Gothic Light" panose="020E0507020206020404" pitchFamily="34" charset="0"/>
                <a:ea typeface="+mn-ea"/>
                <a:cs typeface="+mn-cs"/>
              </a:rPr>
              <a:t>Y RECAÍDAS</a:t>
            </a:r>
            <a:r>
              <a:rPr lang="es-MX" sz="1800" b="1" dirty="0">
                <a:solidFill>
                  <a:srgbClr val="0070C0"/>
                </a:solidFill>
                <a:latin typeface="Copperplate Gothic Light" panose="020E0507020206020404" pitchFamily="34" charset="0"/>
                <a:ea typeface="+mn-ea"/>
                <a:cs typeface="+mn-cs"/>
              </a:rPr>
              <a:t>, años 2010 - 2021</a:t>
            </a:r>
            <a:endParaRPr lang="es-SV" sz="1800" b="1" dirty="0">
              <a:solidFill>
                <a:srgbClr val="0070C0"/>
              </a:solidFill>
              <a:latin typeface="Copperplate Gothic Light" panose="020E0507020206020404" pitchFamily="34" charset="0"/>
              <a:ea typeface="+mn-ea"/>
              <a:cs typeface="+mn-cs"/>
            </a:endParaRPr>
          </a:p>
        </p:txBody>
      </p:sp>
      <p:sp>
        <p:nvSpPr>
          <p:cNvPr id="8" name="Text Box 3">
            <a:extLst>
              <a:ext uri="{FF2B5EF4-FFF2-40B4-BE49-F238E27FC236}">
                <a16:creationId xmlns:a16="http://schemas.microsoft.com/office/drawing/2014/main" id="{D02BBCAE-7822-4561-8A31-4CA784E015FD}"/>
              </a:ext>
            </a:extLst>
          </p:cNvPr>
          <p:cNvSpPr txBox="1">
            <a:spLocks noChangeArrowheads="1"/>
          </p:cNvSpPr>
          <p:nvPr/>
        </p:nvSpPr>
        <p:spPr bwMode="auto">
          <a:xfrm>
            <a:off x="2945219" y="5911445"/>
            <a:ext cx="203041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entury Gothic" panose="020B050202020202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entury Gothic" panose="020B050202020202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9pPr>
          </a:lstStyle>
          <a:p>
            <a:pPr>
              <a:lnSpc>
                <a:spcPct val="100000"/>
              </a:lnSpc>
              <a:spcBef>
                <a:spcPct val="50000"/>
              </a:spcBef>
              <a:spcAft>
                <a:spcPct val="0"/>
              </a:spcAft>
              <a:buClrTx/>
              <a:buSzTx/>
              <a:buFontTx/>
              <a:buNone/>
            </a:pPr>
            <a:r>
              <a:rPr lang="en-GB" altLang="es-SV" sz="900" dirty="0">
                <a:solidFill>
                  <a:srgbClr val="000000"/>
                </a:solidFill>
                <a:latin typeface="Arial" panose="020B0604020202020204" pitchFamily="34" charset="0"/>
              </a:rPr>
              <a:t>Fuente: UPTYER EL SALVADOR</a:t>
            </a:r>
            <a:endParaRPr lang="en-GB" altLang="es-SV" sz="900" dirty="0">
              <a:solidFill>
                <a:srgbClr val="000000"/>
              </a:solidFill>
              <a:latin typeface="Bookman Old Style" panose="02050604050505020204" pitchFamily="18" charset="0"/>
            </a:endParaRPr>
          </a:p>
        </p:txBody>
      </p:sp>
      <p:sp>
        <p:nvSpPr>
          <p:cNvPr id="9" name="Text Box 3">
            <a:extLst>
              <a:ext uri="{FF2B5EF4-FFF2-40B4-BE49-F238E27FC236}">
                <a16:creationId xmlns:a16="http://schemas.microsoft.com/office/drawing/2014/main" id="{A128AFC6-80A0-434E-93BE-95A88265E0F4}"/>
              </a:ext>
            </a:extLst>
          </p:cNvPr>
          <p:cNvSpPr txBox="1">
            <a:spLocks noChangeArrowheads="1"/>
          </p:cNvSpPr>
          <p:nvPr/>
        </p:nvSpPr>
        <p:spPr bwMode="auto">
          <a:xfrm>
            <a:off x="4975631" y="5911445"/>
            <a:ext cx="20304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entury Gothic" panose="020B050202020202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entury Gothic" panose="020B050202020202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entury Gothic" panose="020B0502020202020204" pitchFamily="34" charset="0"/>
              </a:defRPr>
            </a:lvl9pPr>
          </a:lstStyle>
          <a:p>
            <a:pPr>
              <a:lnSpc>
                <a:spcPct val="100000"/>
              </a:lnSpc>
              <a:spcBef>
                <a:spcPct val="50000"/>
              </a:spcBef>
              <a:spcAft>
                <a:spcPct val="0"/>
              </a:spcAft>
              <a:buClrTx/>
              <a:buSzTx/>
              <a:buFontTx/>
              <a:buNone/>
            </a:pPr>
            <a:r>
              <a:rPr lang="en-GB" altLang="es-SV" sz="900" dirty="0">
                <a:solidFill>
                  <a:srgbClr val="000000"/>
                </a:solidFill>
                <a:latin typeface="Arial" panose="020B0604020202020204" pitchFamily="34" charset="0"/>
              </a:rPr>
              <a:t>AÑO 2022: PRELIMINAR</a:t>
            </a:r>
            <a:endParaRPr lang="en-GB" altLang="es-SV" sz="900" dirty="0">
              <a:solidFill>
                <a:srgbClr val="000000"/>
              </a:solidFill>
              <a:latin typeface="Bookman Old Style" panose="02050604050505020204" pitchFamily="18" charset="0"/>
            </a:endParaRPr>
          </a:p>
        </p:txBody>
      </p:sp>
      <p:graphicFrame>
        <p:nvGraphicFramePr>
          <p:cNvPr id="7" name="Gráfico 6">
            <a:extLst>
              <a:ext uri="{FF2B5EF4-FFF2-40B4-BE49-F238E27FC236}">
                <a16:creationId xmlns:a16="http://schemas.microsoft.com/office/drawing/2014/main" id="{8C670B79-6418-4B50-B76F-39486C474B36}"/>
              </a:ext>
            </a:extLst>
          </p:cNvPr>
          <p:cNvGraphicFramePr>
            <a:graphicFrameLocks noChangeAspect="1"/>
          </p:cNvGraphicFramePr>
          <p:nvPr>
            <p:extLst>
              <p:ext uri="{D42A27DB-BD31-4B8C-83A1-F6EECF244321}">
                <p14:modId xmlns:p14="http://schemas.microsoft.com/office/powerpoint/2010/main" val="1956676427"/>
              </p:ext>
            </p:extLst>
          </p:nvPr>
        </p:nvGraphicFramePr>
        <p:xfrm>
          <a:off x="3200082" y="1271933"/>
          <a:ext cx="7958985" cy="46371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8596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B4A1D9-2175-4B90-88DA-31829EBB533C}"/>
              </a:ext>
            </a:extLst>
          </p:cNvPr>
          <p:cNvSpPr>
            <a:spLocks noGrp="1"/>
          </p:cNvSpPr>
          <p:nvPr>
            <p:ph type="title"/>
          </p:nvPr>
        </p:nvSpPr>
        <p:spPr/>
        <p:txBody>
          <a:bodyPr>
            <a:normAutofit fontScale="90000"/>
          </a:bodyPr>
          <a:lstStyle/>
          <a:p>
            <a:r>
              <a:rPr lang="es-SV" dirty="0"/>
              <a:t>ESTRUCTURA DE LOS ESQUEMAS CONTRIBUTIVOS Y NO CONTRIBUTIVOS DEL SECTOR SALUD</a:t>
            </a:r>
          </a:p>
        </p:txBody>
      </p:sp>
    </p:spTree>
    <p:extLst>
      <p:ext uri="{BB962C8B-B14F-4D97-AF65-F5344CB8AC3E}">
        <p14:creationId xmlns:p14="http://schemas.microsoft.com/office/powerpoint/2010/main" val="1569716650"/>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Wisp</Template>
  <TotalTime>10417</TotalTime>
  <Words>1990</Words>
  <Application>Microsoft Office PowerPoint</Application>
  <PresentationFormat>Panorámica</PresentationFormat>
  <Paragraphs>160</Paragraphs>
  <Slides>29</Slides>
  <Notes>1</Notes>
  <HiddenSlides>0</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1</vt:i4>
      </vt:variant>
      <vt:variant>
        <vt:lpstr>Títulos de diapositiva</vt:lpstr>
      </vt:variant>
      <vt:variant>
        <vt:i4>29</vt:i4>
      </vt:variant>
    </vt:vector>
  </HeadingPairs>
  <TitlesOfParts>
    <vt:vector size="39" baseType="lpstr">
      <vt:lpstr>Arial</vt:lpstr>
      <vt:lpstr>Bookman Old Style</vt:lpstr>
      <vt:lpstr>Calibri</vt:lpstr>
      <vt:lpstr>Century Gothic</vt:lpstr>
      <vt:lpstr>Copperplate Gothic Light</vt:lpstr>
      <vt:lpstr>Museo Sans 300</vt:lpstr>
      <vt:lpstr>Times New Roman</vt:lpstr>
      <vt:lpstr>Wingdings 3</vt:lpstr>
      <vt:lpstr>Espiral</vt:lpstr>
      <vt:lpstr>Chart</vt:lpstr>
      <vt:lpstr>MEDICIÓN DEL GASTO EN TUBERCULOSIS EN EL SALVADOR 2022 (MEGA TB 2022)</vt:lpstr>
      <vt:lpstr>CONTENIDO  </vt:lpstr>
      <vt:lpstr>SITUACIÓN EPIDEMIOLÓGICA</vt:lpstr>
      <vt:lpstr>Incidencia de casos con tuberculosis todas las formas Años 2010 - 2022</vt:lpstr>
      <vt:lpstr>Coinfección TB/VIH, años 2010 - 2022</vt:lpstr>
      <vt:lpstr>Tuberculosis resistente, años 2010 - 2022</vt:lpstr>
      <vt:lpstr>Casos de tuberculosis en personas DM/TB y TB/DM, años 2020 - 2022</vt:lpstr>
      <vt:lpstr>Porcentaje de éxito del tratamiento en casos nuevos Y RECAÍDAS, años 2010 - 2021</vt:lpstr>
      <vt:lpstr>ESTRUCTURA DE LOS ESQUEMAS CONTRIBUTIVOS Y NO CONTRIBUTIVOS DEL SECTOR SALUD</vt:lpstr>
      <vt:lpstr>Presentación de PowerPoint</vt:lpstr>
      <vt:lpstr>Cobertura poblacional en salud,  según esquema contributivo y no contributivo, año 2022 </vt:lpstr>
      <vt:lpstr>ANTECEDENTES</vt:lpstr>
      <vt:lpstr>RESUMEN DE LA METODOLOGÍA 1/2</vt:lpstr>
      <vt:lpstr>RESUMEN DE LA METODOLOGÍA 2/2</vt:lpstr>
      <vt:lpstr>LIMITACIONES DE LA MEDICIÓN</vt:lpstr>
      <vt:lpstr>PRINCIPALES INDICADORES DEL MEGA TB</vt:lpstr>
      <vt:lpstr>GASTO PÚBLICO EN TUBERCULOSIS, 2013-2022  (EN MILLONES DE US $ CORRIENTES)</vt:lpstr>
      <vt:lpstr>INVERSIÓN PÚBLICA EN TUBERCULOSIS, SEGÚN PRINCIPALES ENTIDADES. 2013-2022  (EN MILLONES DE US $). </vt:lpstr>
      <vt:lpstr>IMPORTANCIA RELATIVA DE LAS PRINCIPALES ENTIDADES QUE CONTRIBUYEN CON LA INVERSIÓN EN TUBERCULOSIS</vt:lpstr>
      <vt:lpstr>FUENTES DE FINANCIAMIENTO QUE CONTRIBUYEN CON LA INVERSIÓN ANUAL EN TUBERCULOSIS </vt:lpstr>
      <vt:lpstr>GASTO PÚBLICO EN TUBERCULOSIS, SEGÚN PROVEEDORES Y FUENTES DE FINANCIAMIENTO.                     AÑO 2022 (EN US $)</vt:lpstr>
      <vt:lpstr>GASTO PÚBLICO EN TUBERCULOSIS, SEGÚN CATEGORÍAS DE GASTO Y FUENTES DE FINANCIAMIENTO, AÑO 2022.  </vt:lpstr>
      <vt:lpstr>GASTO PÚBLICO EN TUBERCULOSIS EN EL MINSAL, SEGÚN NIVEL DE ATENCIÓN. AÑO 2022</vt:lpstr>
      <vt:lpstr>GASTO PÚBLICO EN TUBERCULOSIS EN EL MINSAL, SEGÚN TIPO DE ATENCIÓN. AÑO 2022. </vt:lpstr>
      <vt:lpstr>GASTO PÚBLICO PER CÁPITA EN TUBERCULOSIS. 2013 - 2022       (EN US $)</vt:lpstr>
      <vt:lpstr>CONCLUSIONES Y PRINCIPALES RETOS PARA LAS PRÓXIMAS ESTIMACIONES DE MEGA TB</vt:lpstr>
      <vt:lpstr>CONCLUSIONES</vt:lpstr>
      <vt:lpstr>CONCLUSIONES</vt:lpstr>
      <vt:lpstr>PRINCIPALES RETOS PARA PRÓXIMAS ESTIMACIONES DE MEGA TB.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MEDICIÓN DEL GASTO EN TUBERCULOSIS 2018     (MEGATB 2018)</dc:title>
  <dc:creator>Sonia  Rivera</dc:creator>
  <cp:lastModifiedBy>GILBERTO ANIBAL AYALA HERNANDEZ</cp:lastModifiedBy>
  <cp:revision>71</cp:revision>
  <dcterms:created xsi:type="dcterms:W3CDTF">2019-06-10T16:33:46Z</dcterms:created>
  <dcterms:modified xsi:type="dcterms:W3CDTF">2023-08-24T20:04:04Z</dcterms:modified>
</cp:coreProperties>
</file>