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oppins" panose="00000500000000000000" pitchFamily="2" charset="0"/>
      <p:regular r:id="rId14"/>
      <p:bold r:id="rId15"/>
    </p:embeddedFont>
    <p:embeddedFont>
      <p:font typeface="Poppins Bold" panose="00000800000000000000" charset="0"/>
      <p:regular r:id="rId16"/>
    </p:embeddedFont>
    <p:embeddedFont>
      <p:font typeface="Poppins Semi-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84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10060" y="8686407"/>
            <a:ext cx="5637978" cy="1818856"/>
            <a:chOff x="0" y="0"/>
            <a:chExt cx="1318923" cy="4254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8923" cy="425495"/>
            </a:xfrm>
            <a:custGeom>
              <a:avLst/>
              <a:gdLst/>
              <a:ahLst/>
              <a:cxnLst/>
              <a:rect l="l" t="t" r="r" b="b"/>
              <a:pathLst>
                <a:path w="1318923" h="425495">
                  <a:moveTo>
                    <a:pt x="659461" y="0"/>
                  </a:moveTo>
                  <a:lnTo>
                    <a:pt x="1318923" y="425495"/>
                  </a:lnTo>
                  <a:lnTo>
                    <a:pt x="0" y="425495"/>
                  </a:lnTo>
                  <a:lnTo>
                    <a:pt x="659461" y="0"/>
                  </a:lnTo>
                  <a:close/>
                </a:path>
              </a:pathLst>
            </a:custGeom>
            <a:solidFill>
              <a:srgbClr val="9FD41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142866" y="-121932"/>
            <a:ext cx="8251317" cy="10408810"/>
            <a:chOff x="0" y="0"/>
            <a:chExt cx="17786096" cy="2243667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786096" cy="22436710"/>
            </a:xfrm>
            <a:custGeom>
              <a:avLst/>
              <a:gdLst/>
              <a:ahLst/>
              <a:cxnLst/>
              <a:rect l="l" t="t" r="r" b="b"/>
              <a:pathLst>
                <a:path w="17786096" h="22436710">
                  <a:moveTo>
                    <a:pt x="9194800" y="0"/>
                  </a:moveTo>
                  <a:lnTo>
                    <a:pt x="2760091" y="13191110"/>
                  </a:lnTo>
                  <a:lnTo>
                    <a:pt x="0" y="22436710"/>
                  </a:lnTo>
                  <a:lnTo>
                    <a:pt x="17786096" y="22436710"/>
                  </a:lnTo>
                  <a:lnTo>
                    <a:pt x="17786096" y="16891"/>
                  </a:lnTo>
                  <a:lnTo>
                    <a:pt x="9194800" y="0"/>
                  </a:lnTo>
                  <a:close/>
                </a:path>
              </a:pathLst>
            </a:custGeom>
            <a:blipFill>
              <a:blip r:embed="rId2"/>
              <a:stretch>
                <a:fillRect l="-13073" r="-13073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-10800000">
            <a:off x="9884962" y="-783547"/>
            <a:ext cx="5185700" cy="3086528"/>
            <a:chOff x="0" y="0"/>
            <a:chExt cx="1032362" cy="6144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32362" cy="614462"/>
            </a:xfrm>
            <a:custGeom>
              <a:avLst/>
              <a:gdLst/>
              <a:ahLst/>
              <a:cxnLst/>
              <a:rect l="l" t="t" r="r" b="b"/>
              <a:pathLst>
                <a:path w="1032362" h="614462">
                  <a:moveTo>
                    <a:pt x="516181" y="0"/>
                  </a:moveTo>
                  <a:lnTo>
                    <a:pt x="1032362" y="614462"/>
                  </a:lnTo>
                  <a:lnTo>
                    <a:pt x="0" y="614462"/>
                  </a:lnTo>
                  <a:lnTo>
                    <a:pt x="516181" y="0"/>
                  </a:lnTo>
                  <a:close/>
                </a:path>
              </a:pathLst>
            </a:custGeom>
            <a:solidFill>
              <a:srgbClr val="14394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4375750">
            <a:off x="6572926" y="5407411"/>
            <a:ext cx="6716297" cy="2610548"/>
            <a:chOff x="0" y="0"/>
            <a:chExt cx="1076951" cy="41859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76951" cy="418598"/>
            </a:xfrm>
            <a:custGeom>
              <a:avLst/>
              <a:gdLst/>
              <a:ahLst/>
              <a:cxnLst/>
              <a:rect l="l" t="t" r="r" b="b"/>
              <a:pathLst>
                <a:path w="1076951" h="418598">
                  <a:moveTo>
                    <a:pt x="538475" y="0"/>
                  </a:moveTo>
                  <a:lnTo>
                    <a:pt x="1076951" y="418598"/>
                  </a:lnTo>
                  <a:lnTo>
                    <a:pt x="0" y="418598"/>
                  </a:lnTo>
                  <a:lnTo>
                    <a:pt x="538475" y="0"/>
                  </a:lnTo>
                  <a:close/>
                </a:path>
              </a:pathLst>
            </a:custGeom>
            <a:solidFill>
              <a:srgbClr val="14394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 rot="7907321">
            <a:off x="10908076" y="-311760"/>
            <a:ext cx="6789599" cy="322506"/>
          </a:xfrm>
          <a:custGeom>
            <a:avLst/>
            <a:gdLst/>
            <a:ahLst/>
            <a:cxnLst/>
            <a:rect l="l" t="t" r="r" b="b"/>
            <a:pathLst>
              <a:path w="6789599" h="322506">
                <a:moveTo>
                  <a:pt x="0" y="0"/>
                </a:moveTo>
                <a:lnTo>
                  <a:pt x="6789599" y="0"/>
                </a:lnTo>
                <a:lnTo>
                  <a:pt x="6789599" y="322506"/>
                </a:lnTo>
                <a:lnTo>
                  <a:pt x="0" y="3225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4161755">
            <a:off x="7679119" y="11047176"/>
            <a:ext cx="5407008" cy="256833"/>
          </a:xfrm>
          <a:custGeom>
            <a:avLst/>
            <a:gdLst/>
            <a:ahLst/>
            <a:cxnLst/>
            <a:rect l="l" t="t" r="r" b="b"/>
            <a:pathLst>
              <a:path w="5407008" h="256833">
                <a:moveTo>
                  <a:pt x="0" y="0"/>
                </a:moveTo>
                <a:lnTo>
                  <a:pt x="5407008" y="0"/>
                </a:lnTo>
                <a:lnTo>
                  <a:pt x="5407008" y="256833"/>
                </a:lnTo>
                <a:lnTo>
                  <a:pt x="0" y="256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 rot="7903244">
            <a:off x="7812647" y="2841310"/>
            <a:ext cx="8661734" cy="1610200"/>
            <a:chOff x="0" y="0"/>
            <a:chExt cx="2032229" cy="37778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032228" cy="377787"/>
            </a:xfrm>
            <a:custGeom>
              <a:avLst/>
              <a:gdLst/>
              <a:ahLst/>
              <a:cxnLst/>
              <a:rect l="l" t="t" r="r" b="b"/>
              <a:pathLst>
                <a:path w="2032228" h="377787">
                  <a:moveTo>
                    <a:pt x="1016114" y="0"/>
                  </a:moveTo>
                  <a:lnTo>
                    <a:pt x="2032228" y="377787"/>
                  </a:lnTo>
                  <a:lnTo>
                    <a:pt x="0" y="377787"/>
                  </a:lnTo>
                  <a:lnTo>
                    <a:pt x="1016114" y="0"/>
                  </a:lnTo>
                  <a:close/>
                </a:path>
              </a:pathLst>
            </a:custGeom>
            <a:solidFill>
              <a:srgbClr val="9FD41E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8572885">
            <a:off x="8621508" y="4411855"/>
            <a:ext cx="5759608" cy="1769170"/>
            <a:chOff x="0" y="0"/>
            <a:chExt cx="1578447" cy="48484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78447" cy="484849"/>
            </a:xfrm>
            <a:custGeom>
              <a:avLst/>
              <a:gdLst/>
              <a:ahLst/>
              <a:cxnLst/>
              <a:rect l="l" t="t" r="r" b="b"/>
              <a:pathLst>
                <a:path w="1578447" h="484849">
                  <a:moveTo>
                    <a:pt x="789223" y="0"/>
                  </a:moveTo>
                  <a:lnTo>
                    <a:pt x="1578447" y="484849"/>
                  </a:lnTo>
                  <a:lnTo>
                    <a:pt x="0" y="484849"/>
                  </a:lnTo>
                  <a:lnTo>
                    <a:pt x="789223" y="0"/>
                  </a:lnTo>
                  <a:close/>
                </a:path>
              </a:pathLst>
            </a:custGeom>
            <a:solidFill>
              <a:srgbClr val="9FD41E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rot="-338981">
            <a:off x="8692356" y="6165836"/>
            <a:ext cx="3373711" cy="160251"/>
          </a:xfrm>
          <a:custGeom>
            <a:avLst/>
            <a:gdLst/>
            <a:ahLst/>
            <a:cxnLst/>
            <a:rect l="l" t="t" r="r" b="b"/>
            <a:pathLst>
              <a:path w="3373711" h="160251">
                <a:moveTo>
                  <a:pt x="0" y="0"/>
                </a:moveTo>
                <a:lnTo>
                  <a:pt x="3373711" y="0"/>
                </a:lnTo>
                <a:lnTo>
                  <a:pt x="3373711" y="160252"/>
                </a:lnTo>
                <a:lnTo>
                  <a:pt x="0" y="1602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 rot="1258575">
            <a:off x="17290405" y="4917272"/>
            <a:ext cx="3086100" cy="7366081"/>
            <a:chOff x="0" y="0"/>
            <a:chExt cx="812800" cy="194003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1940038"/>
            </a:xfrm>
            <a:custGeom>
              <a:avLst/>
              <a:gdLst/>
              <a:ahLst/>
              <a:cxnLst/>
              <a:rect l="l" t="t" r="r" b="b"/>
              <a:pathLst>
                <a:path w="812800" h="1940038">
                  <a:moveTo>
                    <a:pt x="0" y="0"/>
                  </a:moveTo>
                  <a:lnTo>
                    <a:pt x="812800" y="0"/>
                  </a:lnTo>
                  <a:lnTo>
                    <a:pt x="812800" y="1940038"/>
                  </a:lnTo>
                  <a:lnTo>
                    <a:pt x="0" y="1940038"/>
                  </a:lnTo>
                  <a:close/>
                </a:path>
              </a:pathLst>
            </a:custGeom>
            <a:solidFill>
              <a:srgbClr val="9FD41E">
                <a:alpha val="80000"/>
              </a:srgbClr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 rot="-4137860" flipV="1">
            <a:off x="15904614" y="8957208"/>
            <a:ext cx="3550745" cy="168660"/>
          </a:xfrm>
          <a:custGeom>
            <a:avLst/>
            <a:gdLst/>
            <a:ahLst/>
            <a:cxnLst/>
            <a:rect l="l" t="t" r="r" b="b"/>
            <a:pathLst>
              <a:path w="3550745" h="168660">
                <a:moveTo>
                  <a:pt x="0" y="168660"/>
                </a:moveTo>
                <a:lnTo>
                  <a:pt x="3550745" y="168660"/>
                </a:lnTo>
                <a:lnTo>
                  <a:pt x="3550745" y="0"/>
                </a:lnTo>
                <a:lnTo>
                  <a:pt x="0" y="0"/>
                </a:lnTo>
                <a:lnTo>
                  <a:pt x="0" y="168660"/>
                </a:lnTo>
                <a:close/>
              </a:path>
            </a:pathLst>
          </a:custGeom>
          <a:blipFill>
            <a:blip r:embed="rId3">
              <a:alphaModFix amt="65000"/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314325" y="263399"/>
            <a:ext cx="3912323" cy="1338340"/>
          </a:xfrm>
          <a:custGeom>
            <a:avLst/>
            <a:gdLst/>
            <a:ahLst/>
            <a:cxnLst/>
            <a:rect l="l" t="t" r="r" b="b"/>
            <a:pathLst>
              <a:path w="3912323" h="1338340">
                <a:moveTo>
                  <a:pt x="0" y="0"/>
                </a:moveTo>
                <a:lnTo>
                  <a:pt x="3912323" y="0"/>
                </a:lnTo>
                <a:lnTo>
                  <a:pt x="3912323" y="1338340"/>
                </a:lnTo>
                <a:lnTo>
                  <a:pt x="0" y="13383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314325" y="2815117"/>
            <a:ext cx="12699562" cy="4047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14"/>
              </a:lnSpc>
            </a:pPr>
            <a:r>
              <a:rPr lang="en-US" sz="6855">
                <a:solidFill>
                  <a:srgbClr val="272727"/>
                </a:solidFill>
                <a:latin typeface="Poppins Bold"/>
              </a:rPr>
              <a:t>TALLER REGIONAL FONDO MUNDIAL 23 Y 24 DE NOVIEMBRE</a:t>
            </a:r>
          </a:p>
          <a:p>
            <a:pPr>
              <a:lnSpc>
                <a:spcPts val="7814"/>
              </a:lnSpc>
            </a:pPr>
            <a:endParaRPr lang="en-US" sz="6855">
              <a:solidFill>
                <a:srgbClr val="272727"/>
              </a:solidFill>
              <a:latin typeface="Poppins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320979" y="253874"/>
            <a:ext cx="5285626" cy="505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4"/>
              </a:lnSpc>
            </a:pPr>
            <a:r>
              <a:rPr lang="en-US" sz="3293" spc="141">
                <a:solidFill>
                  <a:srgbClr val="272727"/>
                </a:solidFill>
                <a:latin typeface="Poppins Semi-Bold"/>
              </a:rPr>
              <a:t>Plenaria ME07-2023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14325" y="7395701"/>
            <a:ext cx="6292770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4"/>
              </a:lnSpc>
            </a:pPr>
            <a:r>
              <a:rPr lang="en-US" sz="2855" dirty="0" err="1">
                <a:solidFill>
                  <a:srgbClr val="272727"/>
                </a:solidFill>
                <a:latin typeface="Poppins Semi-Bold"/>
              </a:rPr>
              <a:t>Presenta</a:t>
            </a:r>
            <a:endParaRPr lang="en-US" sz="2855" dirty="0">
              <a:solidFill>
                <a:srgbClr val="272727"/>
              </a:solidFill>
              <a:latin typeface="Poppins Semi-Bold"/>
            </a:endParaRPr>
          </a:p>
          <a:p>
            <a:pPr>
              <a:lnSpc>
                <a:spcPts val="3254"/>
              </a:lnSpc>
            </a:pPr>
            <a:r>
              <a:rPr lang="en-US" sz="2855" dirty="0">
                <a:solidFill>
                  <a:srgbClr val="272727"/>
                </a:solidFill>
                <a:latin typeface="Poppins Semi-Bold"/>
              </a:rPr>
              <a:t>Lcda. Marta Alicia de Magaña</a:t>
            </a:r>
          </a:p>
          <a:p>
            <a:pPr>
              <a:lnSpc>
                <a:spcPts val="3254"/>
              </a:lnSpc>
            </a:pPr>
            <a:r>
              <a:rPr lang="en-US" sz="2855" dirty="0">
                <a:solidFill>
                  <a:srgbClr val="272727"/>
                </a:solidFill>
                <a:latin typeface="Poppins Semi-Bold"/>
              </a:rPr>
              <a:t>Directora Ejecutiva</a:t>
            </a:r>
          </a:p>
          <a:p>
            <a:pPr>
              <a:lnSpc>
                <a:spcPts val="3254"/>
              </a:lnSpc>
            </a:pPr>
            <a:r>
              <a:rPr lang="en-US" sz="2855" dirty="0">
                <a:solidFill>
                  <a:srgbClr val="272727"/>
                </a:solidFill>
                <a:latin typeface="Poppins Semi-Bold"/>
              </a:rPr>
              <a:t>MCP-ES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14325" y="9811881"/>
            <a:ext cx="6292770" cy="330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56"/>
              </a:lnSpc>
            </a:pPr>
            <a:r>
              <a:rPr lang="en-US" sz="2155">
                <a:solidFill>
                  <a:srgbClr val="272727"/>
                </a:solidFill>
                <a:latin typeface="Poppins Bold"/>
              </a:rPr>
              <a:t>28 de septiembre de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21354" y="9893479"/>
            <a:ext cx="16583520" cy="1074361"/>
            <a:chOff x="0" y="0"/>
            <a:chExt cx="5405821" cy="3502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05821" cy="350215"/>
            </a:xfrm>
            <a:custGeom>
              <a:avLst/>
              <a:gdLst/>
              <a:ahLst/>
              <a:cxnLst/>
              <a:rect l="l" t="t" r="r" b="b"/>
              <a:pathLst>
                <a:path w="5405821" h="350215">
                  <a:moveTo>
                    <a:pt x="5202621" y="0"/>
                  </a:moveTo>
                  <a:lnTo>
                    <a:pt x="0" y="0"/>
                  </a:lnTo>
                  <a:lnTo>
                    <a:pt x="203200" y="350215"/>
                  </a:lnTo>
                  <a:lnTo>
                    <a:pt x="5405821" y="350215"/>
                  </a:lnTo>
                  <a:lnTo>
                    <a:pt x="5202621" y="0"/>
                  </a:lnTo>
                  <a:close/>
                </a:path>
              </a:pathLst>
            </a:custGeom>
            <a:solidFill>
              <a:srgbClr val="14394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880973" y="9893479"/>
            <a:ext cx="13266646" cy="1074361"/>
            <a:chOff x="0" y="0"/>
            <a:chExt cx="4324602" cy="3502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24602" cy="350215"/>
            </a:xfrm>
            <a:custGeom>
              <a:avLst/>
              <a:gdLst/>
              <a:ahLst/>
              <a:cxnLst/>
              <a:rect l="l" t="t" r="r" b="b"/>
              <a:pathLst>
                <a:path w="4324602" h="350215">
                  <a:moveTo>
                    <a:pt x="4121402" y="0"/>
                  </a:moveTo>
                  <a:lnTo>
                    <a:pt x="0" y="0"/>
                  </a:lnTo>
                  <a:lnTo>
                    <a:pt x="203200" y="350215"/>
                  </a:lnTo>
                  <a:lnTo>
                    <a:pt x="4324602" y="350215"/>
                  </a:lnTo>
                  <a:lnTo>
                    <a:pt x="4121402" y="0"/>
                  </a:lnTo>
                  <a:close/>
                </a:path>
              </a:pathLst>
            </a:custGeom>
            <a:solidFill>
              <a:srgbClr val="9FD41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7788460">
            <a:off x="-1662871" y="-533333"/>
            <a:ext cx="5082582" cy="2414226"/>
          </a:xfrm>
          <a:custGeom>
            <a:avLst/>
            <a:gdLst/>
            <a:ahLst/>
            <a:cxnLst/>
            <a:rect l="l" t="t" r="r" b="b"/>
            <a:pathLst>
              <a:path w="5082582" h="2414226">
                <a:moveTo>
                  <a:pt x="0" y="0"/>
                </a:moveTo>
                <a:lnTo>
                  <a:pt x="5082582" y="0"/>
                </a:lnTo>
                <a:lnTo>
                  <a:pt x="5082582" y="2414226"/>
                </a:lnTo>
                <a:lnTo>
                  <a:pt x="0" y="241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7749296" flipH="1">
            <a:off x="14939846" y="-541127"/>
            <a:ext cx="5082582" cy="2414226"/>
          </a:xfrm>
          <a:custGeom>
            <a:avLst/>
            <a:gdLst/>
            <a:ahLst/>
            <a:cxnLst/>
            <a:rect l="l" t="t" r="r" b="b"/>
            <a:pathLst>
              <a:path w="5082582" h="2414226">
                <a:moveTo>
                  <a:pt x="5082582" y="0"/>
                </a:moveTo>
                <a:lnTo>
                  <a:pt x="0" y="0"/>
                </a:lnTo>
                <a:lnTo>
                  <a:pt x="0" y="2414227"/>
                </a:lnTo>
                <a:lnTo>
                  <a:pt x="5082582" y="2414227"/>
                </a:lnTo>
                <a:lnTo>
                  <a:pt x="50825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387025" y="3398803"/>
            <a:ext cx="1492036" cy="1478981"/>
          </a:xfrm>
          <a:custGeom>
            <a:avLst/>
            <a:gdLst/>
            <a:ahLst/>
            <a:cxnLst/>
            <a:rect l="l" t="t" r="r" b="b"/>
            <a:pathLst>
              <a:path w="1492036" h="1478981">
                <a:moveTo>
                  <a:pt x="0" y="0"/>
                </a:moveTo>
                <a:lnTo>
                  <a:pt x="1492037" y="0"/>
                </a:lnTo>
                <a:lnTo>
                  <a:pt x="1492037" y="1478981"/>
                </a:lnTo>
                <a:lnTo>
                  <a:pt x="0" y="14789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857060" y="7308891"/>
            <a:ext cx="1248229" cy="1248229"/>
          </a:xfrm>
          <a:custGeom>
            <a:avLst/>
            <a:gdLst/>
            <a:ahLst/>
            <a:cxnLst/>
            <a:rect l="l" t="t" r="r" b="b"/>
            <a:pathLst>
              <a:path w="1248229" h="1248229">
                <a:moveTo>
                  <a:pt x="0" y="0"/>
                </a:moveTo>
                <a:lnTo>
                  <a:pt x="1248229" y="0"/>
                </a:lnTo>
                <a:lnTo>
                  <a:pt x="1248229" y="1248229"/>
                </a:lnTo>
                <a:lnTo>
                  <a:pt x="0" y="1248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878420" y="1519237"/>
            <a:ext cx="17196541" cy="1364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400">
                <a:solidFill>
                  <a:srgbClr val="000000"/>
                </a:solidFill>
                <a:latin typeface="Poppins Bold"/>
              </a:rPr>
              <a:t>Reserve la fecha para el Taller Regional del Fondo Mundial: Generar impacto dentro de la solicitud de financiamiento del Fondo Mundial, Ciclo de subvención 7 (GC7)</a:t>
            </a:r>
          </a:p>
          <a:p>
            <a:pPr algn="ctr">
              <a:lnSpc>
                <a:spcPts val="5174"/>
              </a:lnSpc>
            </a:pPr>
            <a:endParaRPr lang="en-US" sz="240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0" y="2323396"/>
            <a:ext cx="18288000" cy="309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 dirty="0">
                <a:solidFill>
                  <a:srgbClr val="000000"/>
                </a:solidFill>
                <a:latin typeface="Poppins"/>
              </a:rPr>
              <a:t>De: Helena </a:t>
            </a:r>
            <a:r>
              <a:rPr lang="en-US" sz="1899" dirty="0" err="1">
                <a:solidFill>
                  <a:srgbClr val="000000"/>
                </a:solidFill>
                <a:latin typeface="Poppins"/>
              </a:rPr>
              <a:t>Gelabert</a:t>
            </a:r>
            <a:r>
              <a:rPr lang="en-US" sz="1899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1899" dirty="0" err="1">
                <a:solidFill>
                  <a:srgbClr val="000000"/>
                </a:solidFill>
                <a:latin typeface="Poppins"/>
              </a:rPr>
              <a:t>Chasco</a:t>
            </a:r>
            <a:r>
              <a:rPr lang="en-US" sz="1899" dirty="0">
                <a:solidFill>
                  <a:srgbClr val="000000"/>
                </a:solidFill>
                <a:latin typeface="Poppins"/>
              </a:rPr>
              <a:t> &lt;Helena.GelabertChasco@theglobalfund.org&gt; 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 dirty="0" err="1">
                <a:solidFill>
                  <a:srgbClr val="000000"/>
                </a:solidFill>
                <a:latin typeface="Poppins"/>
              </a:rPr>
              <a:t>Enviado</a:t>
            </a:r>
            <a:r>
              <a:rPr lang="en-US" sz="1899" dirty="0">
                <a:solidFill>
                  <a:srgbClr val="000000"/>
                </a:solidFill>
                <a:latin typeface="Poppins"/>
              </a:rPr>
              <a:t> el: lunes, 28 de </a:t>
            </a:r>
            <a:r>
              <a:rPr lang="en-US" sz="1899" dirty="0" err="1">
                <a:solidFill>
                  <a:srgbClr val="000000"/>
                </a:solidFill>
                <a:latin typeface="Poppins"/>
              </a:rPr>
              <a:t>agosto</a:t>
            </a:r>
            <a:r>
              <a:rPr lang="en-US" sz="1899" dirty="0">
                <a:solidFill>
                  <a:srgbClr val="000000"/>
                </a:solidFill>
                <a:latin typeface="Poppins"/>
              </a:rPr>
              <a:t> de 2023 03:47 a. m.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 dirty="0">
                <a:solidFill>
                  <a:srgbClr val="000000"/>
                </a:solidFill>
                <a:latin typeface="Poppins"/>
              </a:rPr>
              <a:t>Para: Juan Francisco Ortíz &lt;ort.fran@gmail.com&gt;; CCM El Salvador All &lt;CCMElSalvadorAll@theglobalfund.org&gt;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 dirty="0">
                <a:solidFill>
                  <a:srgbClr val="000000"/>
                </a:solidFill>
                <a:latin typeface="Poppins"/>
              </a:rPr>
              <a:t>CC: Francisco José Alabi Montoya &lt;francisco.alabi@salud.gob.sv&gt;; Carlos Alvarenga Cardoza &lt;carlos.alvarenga@salud.gob.sv&gt;; Guadalupe Flores &lt;ana.fflores@salud.gob.sv&gt;; Ana Isabel Nieto &lt;aisabel.nieto@salud.gob.sv&gt;; Julio Garay Ramos &lt;julio.garay@salud.gob.sv&gt;; Maria Mendoza &lt;misabel.mendoza@salud.gob.sv&gt;; Anabel Amaya &lt;anabel.amaya@plan-international.org&gt;; Celina.Rosales@plan-international.org; MaiaSofia Gomez &lt;maiasofia.gomez@plan-international.org&gt;; Marcos </a:t>
            </a:r>
            <a:r>
              <a:rPr lang="en-US" sz="1899" dirty="0" err="1">
                <a:solidFill>
                  <a:srgbClr val="000000"/>
                </a:solidFill>
                <a:latin typeface="Poppins"/>
              </a:rPr>
              <a:t>Patino</a:t>
            </a:r>
            <a:r>
              <a:rPr lang="en-US" sz="1899" dirty="0">
                <a:solidFill>
                  <a:srgbClr val="000000"/>
                </a:solidFill>
                <a:latin typeface="Poppins"/>
              </a:rPr>
              <a:t> Mayer &lt;Marcos.PatinoMayer@theglobalfund.org&gt;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 dirty="0" err="1">
                <a:solidFill>
                  <a:srgbClr val="000000"/>
                </a:solidFill>
                <a:latin typeface="Poppins"/>
              </a:rPr>
              <a:t>Asunto</a:t>
            </a:r>
            <a:r>
              <a:rPr lang="en-US" sz="1899" dirty="0">
                <a:solidFill>
                  <a:srgbClr val="000000"/>
                </a:solidFill>
                <a:latin typeface="Poppins"/>
              </a:rPr>
              <a:t>: </a:t>
            </a:r>
            <a:r>
              <a:rPr lang="en-US" sz="1899" b="1" dirty="0">
                <a:solidFill>
                  <a:srgbClr val="000000"/>
                </a:solidFill>
                <a:latin typeface="Poppins"/>
              </a:rPr>
              <a:t>Reserve la </a:t>
            </a:r>
            <a:r>
              <a:rPr lang="en-US" sz="1899" b="1" dirty="0" err="1">
                <a:solidFill>
                  <a:srgbClr val="000000"/>
                </a:solidFill>
                <a:latin typeface="Poppins"/>
              </a:rPr>
              <a:t>fecha</a:t>
            </a:r>
            <a:r>
              <a:rPr lang="en-US" sz="1899" b="1" dirty="0">
                <a:solidFill>
                  <a:srgbClr val="000000"/>
                </a:solidFill>
                <a:latin typeface="Poppins"/>
              </a:rPr>
              <a:t> para el Taller Regional del Fondo Mundial: </a:t>
            </a:r>
            <a:r>
              <a:rPr lang="en-US" sz="1899" b="1" dirty="0" err="1">
                <a:solidFill>
                  <a:srgbClr val="000000"/>
                </a:solidFill>
                <a:latin typeface="Poppins"/>
              </a:rPr>
              <a:t>Generar</a:t>
            </a:r>
            <a:r>
              <a:rPr lang="en-US" sz="1899" b="1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1899" b="1" dirty="0" err="1">
                <a:solidFill>
                  <a:srgbClr val="000000"/>
                </a:solidFill>
                <a:latin typeface="Poppins"/>
              </a:rPr>
              <a:t>impacto</a:t>
            </a:r>
            <a:r>
              <a:rPr lang="en-US" sz="1899" b="1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1899" b="1" dirty="0" err="1">
                <a:solidFill>
                  <a:srgbClr val="000000"/>
                </a:solidFill>
                <a:latin typeface="Poppins"/>
              </a:rPr>
              <a:t>dentro</a:t>
            </a:r>
            <a:r>
              <a:rPr lang="en-US" sz="1899" b="1" dirty="0">
                <a:solidFill>
                  <a:srgbClr val="000000"/>
                </a:solidFill>
                <a:latin typeface="Poppins"/>
              </a:rPr>
              <a:t> de la </a:t>
            </a:r>
            <a:r>
              <a:rPr lang="en-US" sz="1899" b="1" dirty="0" err="1">
                <a:solidFill>
                  <a:srgbClr val="000000"/>
                </a:solidFill>
                <a:latin typeface="Poppins"/>
              </a:rPr>
              <a:t>solicitud</a:t>
            </a:r>
            <a:r>
              <a:rPr lang="en-US" sz="1899" b="1" dirty="0">
                <a:solidFill>
                  <a:srgbClr val="000000"/>
                </a:solidFill>
                <a:latin typeface="Poppins"/>
              </a:rPr>
              <a:t> de </a:t>
            </a:r>
            <a:r>
              <a:rPr lang="en-US" sz="1899" b="1" dirty="0" err="1">
                <a:solidFill>
                  <a:srgbClr val="000000"/>
                </a:solidFill>
                <a:latin typeface="Poppins"/>
              </a:rPr>
              <a:t>financiamiento</a:t>
            </a:r>
            <a:r>
              <a:rPr lang="en-US" sz="1899" b="1" dirty="0">
                <a:solidFill>
                  <a:srgbClr val="000000"/>
                </a:solidFill>
                <a:latin typeface="Poppins"/>
              </a:rPr>
              <a:t> del Fondo Mundial, </a:t>
            </a:r>
            <a:r>
              <a:rPr lang="en-US" sz="1899" b="1" dirty="0" err="1">
                <a:solidFill>
                  <a:srgbClr val="000000"/>
                </a:solidFill>
                <a:latin typeface="Poppins"/>
              </a:rPr>
              <a:t>Ciclo</a:t>
            </a:r>
            <a:r>
              <a:rPr lang="en-US" sz="1899" b="1" dirty="0">
                <a:solidFill>
                  <a:srgbClr val="000000"/>
                </a:solidFill>
                <a:latin typeface="Poppins"/>
              </a:rPr>
              <a:t> de </a:t>
            </a:r>
            <a:r>
              <a:rPr lang="en-US" sz="1899" b="1" dirty="0" err="1">
                <a:solidFill>
                  <a:srgbClr val="000000"/>
                </a:solidFill>
                <a:latin typeface="Poppins"/>
              </a:rPr>
              <a:t>subvención</a:t>
            </a:r>
            <a:r>
              <a:rPr lang="en-US" sz="1899" b="1" dirty="0">
                <a:solidFill>
                  <a:srgbClr val="000000"/>
                </a:solidFill>
                <a:latin typeface="Poppins"/>
              </a:rPr>
              <a:t> 7 (GC7)</a:t>
            </a:r>
          </a:p>
        </p:txBody>
      </p:sp>
      <p:sp>
        <p:nvSpPr>
          <p:cNvPr id="14" name="Freeform 14"/>
          <p:cNvSpPr/>
          <p:nvPr/>
        </p:nvSpPr>
        <p:spPr>
          <a:xfrm>
            <a:off x="612520" y="665986"/>
            <a:ext cx="2489080" cy="851473"/>
          </a:xfrm>
          <a:custGeom>
            <a:avLst/>
            <a:gdLst/>
            <a:ahLst/>
            <a:cxnLst/>
            <a:rect l="l" t="t" r="r" b="b"/>
            <a:pathLst>
              <a:path w="2489080" h="851473">
                <a:moveTo>
                  <a:pt x="0" y="0"/>
                </a:moveTo>
                <a:lnTo>
                  <a:pt x="2489080" y="0"/>
                </a:lnTo>
                <a:lnTo>
                  <a:pt x="2489080" y="851473"/>
                </a:lnTo>
                <a:lnTo>
                  <a:pt x="0" y="85147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0" y="5881230"/>
            <a:ext cx="18288000" cy="2675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Poppins Bold"/>
              </a:rPr>
              <a:t>Estimado Sr. Presidente del MCP de El Salvador,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Poppins Bold"/>
              </a:rPr>
              <a:t>Estimad@s colegas,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Poppins"/>
              </a:rPr>
              <a:t> 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Poppins"/>
              </a:rPr>
              <a:t>A través de este correo les solicitamos amablemente que reserven la fecha para el mencionado Taller Regional, organizado por la Secretaría del Fondo Mundial el 23 y 24 de noviembre de 2023 en Río de Janeiro.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Poppins"/>
              </a:rPr>
              <a:t>Los objetivos del taller son: (1) Socializar los nuevos requisitos para el GC7 y fortalecer áreas temáticas de importancia regional, enfocándose en los componentes de TB y VIH de los países que presentan solicitudes de financiamiento en las ventanas de 2024; y (2) Apoyar a los MCP en la definición de un plan de trabajo para la solicitud de financiamiento.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21354" y="9893479"/>
            <a:ext cx="16583520" cy="1074361"/>
            <a:chOff x="0" y="0"/>
            <a:chExt cx="5405821" cy="3502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05821" cy="350215"/>
            </a:xfrm>
            <a:custGeom>
              <a:avLst/>
              <a:gdLst/>
              <a:ahLst/>
              <a:cxnLst/>
              <a:rect l="l" t="t" r="r" b="b"/>
              <a:pathLst>
                <a:path w="5405821" h="350215">
                  <a:moveTo>
                    <a:pt x="5202621" y="0"/>
                  </a:moveTo>
                  <a:lnTo>
                    <a:pt x="0" y="0"/>
                  </a:lnTo>
                  <a:lnTo>
                    <a:pt x="203200" y="350215"/>
                  </a:lnTo>
                  <a:lnTo>
                    <a:pt x="5405821" y="350215"/>
                  </a:lnTo>
                  <a:lnTo>
                    <a:pt x="5202621" y="0"/>
                  </a:lnTo>
                  <a:close/>
                </a:path>
              </a:pathLst>
            </a:custGeom>
            <a:solidFill>
              <a:srgbClr val="14394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880973" y="9893479"/>
            <a:ext cx="13266646" cy="1074361"/>
            <a:chOff x="0" y="0"/>
            <a:chExt cx="4324602" cy="3502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24602" cy="350215"/>
            </a:xfrm>
            <a:custGeom>
              <a:avLst/>
              <a:gdLst/>
              <a:ahLst/>
              <a:cxnLst/>
              <a:rect l="l" t="t" r="r" b="b"/>
              <a:pathLst>
                <a:path w="4324602" h="350215">
                  <a:moveTo>
                    <a:pt x="4121402" y="0"/>
                  </a:moveTo>
                  <a:lnTo>
                    <a:pt x="0" y="0"/>
                  </a:lnTo>
                  <a:lnTo>
                    <a:pt x="203200" y="350215"/>
                  </a:lnTo>
                  <a:lnTo>
                    <a:pt x="4324602" y="350215"/>
                  </a:lnTo>
                  <a:lnTo>
                    <a:pt x="4121402" y="0"/>
                  </a:lnTo>
                  <a:close/>
                </a:path>
              </a:pathLst>
            </a:custGeom>
            <a:solidFill>
              <a:srgbClr val="9FD41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7788460">
            <a:off x="-1662871" y="-533333"/>
            <a:ext cx="5082582" cy="2414226"/>
          </a:xfrm>
          <a:custGeom>
            <a:avLst/>
            <a:gdLst/>
            <a:ahLst/>
            <a:cxnLst/>
            <a:rect l="l" t="t" r="r" b="b"/>
            <a:pathLst>
              <a:path w="5082582" h="2414226">
                <a:moveTo>
                  <a:pt x="0" y="0"/>
                </a:moveTo>
                <a:lnTo>
                  <a:pt x="5082582" y="0"/>
                </a:lnTo>
                <a:lnTo>
                  <a:pt x="5082582" y="2414226"/>
                </a:lnTo>
                <a:lnTo>
                  <a:pt x="0" y="241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7749296" flipH="1">
            <a:off x="14939846" y="-541127"/>
            <a:ext cx="5082582" cy="2414226"/>
          </a:xfrm>
          <a:custGeom>
            <a:avLst/>
            <a:gdLst/>
            <a:ahLst/>
            <a:cxnLst/>
            <a:rect l="l" t="t" r="r" b="b"/>
            <a:pathLst>
              <a:path w="5082582" h="2414226">
                <a:moveTo>
                  <a:pt x="5082582" y="0"/>
                </a:moveTo>
                <a:lnTo>
                  <a:pt x="0" y="0"/>
                </a:lnTo>
                <a:lnTo>
                  <a:pt x="0" y="2414227"/>
                </a:lnTo>
                <a:lnTo>
                  <a:pt x="5082582" y="2414227"/>
                </a:lnTo>
                <a:lnTo>
                  <a:pt x="50825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387025" y="3398803"/>
            <a:ext cx="1492036" cy="1478981"/>
          </a:xfrm>
          <a:custGeom>
            <a:avLst/>
            <a:gdLst/>
            <a:ahLst/>
            <a:cxnLst/>
            <a:rect l="l" t="t" r="r" b="b"/>
            <a:pathLst>
              <a:path w="1492036" h="1478981">
                <a:moveTo>
                  <a:pt x="0" y="0"/>
                </a:moveTo>
                <a:lnTo>
                  <a:pt x="1492037" y="0"/>
                </a:lnTo>
                <a:lnTo>
                  <a:pt x="1492037" y="1478981"/>
                </a:lnTo>
                <a:lnTo>
                  <a:pt x="0" y="14789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857060" y="7308891"/>
            <a:ext cx="1248229" cy="1248229"/>
          </a:xfrm>
          <a:custGeom>
            <a:avLst/>
            <a:gdLst/>
            <a:ahLst/>
            <a:cxnLst/>
            <a:rect l="l" t="t" r="r" b="b"/>
            <a:pathLst>
              <a:path w="1248229" h="1248229">
                <a:moveTo>
                  <a:pt x="0" y="0"/>
                </a:moveTo>
                <a:lnTo>
                  <a:pt x="1248229" y="0"/>
                </a:lnTo>
                <a:lnTo>
                  <a:pt x="1248229" y="1248229"/>
                </a:lnTo>
                <a:lnTo>
                  <a:pt x="0" y="1248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878420" y="1519237"/>
            <a:ext cx="17196541" cy="1364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400">
                <a:solidFill>
                  <a:srgbClr val="000000"/>
                </a:solidFill>
                <a:latin typeface="Poppins Bold"/>
              </a:rPr>
              <a:t>Reserve la fecha para el Taller Regional del Fondo Mundial: Generar impacto dentro de la solicitud de financiamiento del Fondo Mundial, Ciclo de subvención 7 (GC7)</a:t>
            </a:r>
          </a:p>
          <a:p>
            <a:pPr algn="ctr">
              <a:lnSpc>
                <a:spcPts val="5174"/>
              </a:lnSpc>
            </a:pPr>
            <a:endParaRPr lang="en-US" sz="240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338138" y="677290"/>
            <a:ext cx="2489080" cy="851473"/>
          </a:xfrm>
          <a:custGeom>
            <a:avLst/>
            <a:gdLst/>
            <a:ahLst/>
            <a:cxnLst/>
            <a:rect l="l" t="t" r="r" b="b"/>
            <a:pathLst>
              <a:path w="2489080" h="851473">
                <a:moveTo>
                  <a:pt x="0" y="0"/>
                </a:moveTo>
                <a:lnTo>
                  <a:pt x="2489080" y="0"/>
                </a:lnTo>
                <a:lnTo>
                  <a:pt x="2489080" y="851472"/>
                </a:lnTo>
                <a:lnTo>
                  <a:pt x="0" y="85147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21837" y="2385557"/>
            <a:ext cx="18066163" cy="3676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Poppins"/>
              </a:rPr>
              <a:t>Se compartirán invitaciones formales con una agenda detallada e información logística para el presidente del MCP, así como para el coordinador de los programas nacionales de VIH y tuberculosis, un punto focal de M&amp;E y un representante de la sociedad civil del MCP. El costo de los billetes de avión y los per diem deberán financiarse mediante eficiencias de las subvenciones.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Poppins"/>
              </a:rPr>
              <a:t> 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Poppins"/>
              </a:rPr>
              <a:t>En la misma semana, entre el 20 y el 22 de noviembre, tendrán lugar otros importantes eventos regionales (20 noviembre: reunión anual del GCTH; 21-22 de noviembre: evento de la Sociedad Internacional de VIH-SIDA (IAS por su sigla en inglés)), por lo que los jefes de programa de VIH serán invitados por toda la semana del 20 al 24, y los representantes de la sociedad civil del 21 al 24 de noviembre, siempre con financiamiento del Fondo Mundial a través de eficiencias de las subvenciones. 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Poppins"/>
              </a:rPr>
              <a:t> 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Poppins"/>
              </a:rPr>
              <a:t>Agradeciéndoles de antemano su amable consideración, un cordial saludo.</a:t>
            </a:r>
          </a:p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Poppins"/>
              </a:rPr>
              <a:t> </a:t>
            </a:r>
          </a:p>
        </p:txBody>
      </p:sp>
      <p:sp>
        <p:nvSpPr>
          <p:cNvPr id="15" name="Freeform 15"/>
          <p:cNvSpPr/>
          <p:nvPr/>
        </p:nvSpPr>
        <p:spPr>
          <a:xfrm>
            <a:off x="338138" y="7544400"/>
            <a:ext cx="8866031" cy="2151490"/>
          </a:xfrm>
          <a:custGeom>
            <a:avLst/>
            <a:gdLst/>
            <a:ahLst/>
            <a:cxnLst/>
            <a:rect l="l" t="t" r="r" b="b"/>
            <a:pathLst>
              <a:path w="8866031" h="2151490">
                <a:moveTo>
                  <a:pt x="0" y="0"/>
                </a:moveTo>
                <a:lnTo>
                  <a:pt x="8866031" y="0"/>
                </a:lnTo>
                <a:lnTo>
                  <a:pt x="8866031" y="2151491"/>
                </a:lnTo>
                <a:lnTo>
                  <a:pt x="0" y="215149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38138" y="6004422"/>
            <a:ext cx="4010382" cy="1342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Poppins"/>
              </a:rPr>
              <a:t>Helena Gelabert Chasco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Poppins"/>
              </a:rPr>
              <a:t>Fund Portfolio Analyst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Poppins"/>
              </a:rPr>
              <a:t>Latin America and the Caribbean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Poppins"/>
              </a:rPr>
              <a:t>Grant Management Division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21354" y="9893479"/>
            <a:ext cx="16583520" cy="1074361"/>
            <a:chOff x="0" y="0"/>
            <a:chExt cx="5405821" cy="3502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05821" cy="350215"/>
            </a:xfrm>
            <a:custGeom>
              <a:avLst/>
              <a:gdLst/>
              <a:ahLst/>
              <a:cxnLst/>
              <a:rect l="l" t="t" r="r" b="b"/>
              <a:pathLst>
                <a:path w="5405821" h="350215">
                  <a:moveTo>
                    <a:pt x="5202621" y="0"/>
                  </a:moveTo>
                  <a:lnTo>
                    <a:pt x="0" y="0"/>
                  </a:lnTo>
                  <a:lnTo>
                    <a:pt x="203200" y="350215"/>
                  </a:lnTo>
                  <a:lnTo>
                    <a:pt x="5405821" y="350215"/>
                  </a:lnTo>
                  <a:lnTo>
                    <a:pt x="5202621" y="0"/>
                  </a:lnTo>
                  <a:close/>
                </a:path>
              </a:pathLst>
            </a:custGeom>
            <a:solidFill>
              <a:srgbClr val="14394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880973" y="9893479"/>
            <a:ext cx="13266646" cy="1074361"/>
            <a:chOff x="0" y="0"/>
            <a:chExt cx="4324602" cy="3502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24602" cy="350215"/>
            </a:xfrm>
            <a:custGeom>
              <a:avLst/>
              <a:gdLst/>
              <a:ahLst/>
              <a:cxnLst/>
              <a:rect l="l" t="t" r="r" b="b"/>
              <a:pathLst>
                <a:path w="4324602" h="350215">
                  <a:moveTo>
                    <a:pt x="4121402" y="0"/>
                  </a:moveTo>
                  <a:lnTo>
                    <a:pt x="0" y="0"/>
                  </a:lnTo>
                  <a:lnTo>
                    <a:pt x="203200" y="350215"/>
                  </a:lnTo>
                  <a:lnTo>
                    <a:pt x="4324602" y="350215"/>
                  </a:lnTo>
                  <a:lnTo>
                    <a:pt x="4121402" y="0"/>
                  </a:lnTo>
                  <a:close/>
                </a:path>
              </a:pathLst>
            </a:custGeom>
            <a:solidFill>
              <a:srgbClr val="9FD41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7788460">
            <a:off x="-1662871" y="-533333"/>
            <a:ext cx="5082582" cy="2414226"/>
          </a:xfrm>
          <a:custGeom>
            <a:avLst/>
            <a:gdLst/>
            <a:ahLst/>
            <a:cxnLst/>
            <a:rect l="l" t="t" r="r" b="b"/>
            <a:pathLst>
              <a:path w="5082582" h="2414226">
                <a:moveTo>
                  <a:pt x="0" y="0"/>
                </a:moveTo>
                <a:lnTo>
                  <a:pt x="5082582" y="0"/>
                </a:lnTo>
                <a:lnTo>
                  <a:pt x="5082582" y="2414226"/>
                </a:lnTo>
                <a:lnTo>
                  <a:pt x="0" y="241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7749296" flipH="1">
            <a:off x="14939846" y="-541127"/>
            <a:ext cx="5082582" cy="2414226"/>
          </a:xfrm>
          <a:custGeom>
            <a:avLst/>
            <a:gdLst/>
            <a:ahLst/>
            <a:cxnLst/>
            <a:rect l="l" t="t" r="r" b="b"/>
            <a:pathLst>
              <a:path w="5082582" h="2414226">
                <a:moveTo>
                  <a:pt x="5082582" y="0"/>
                </a:moveTo>
                <a:lnTo>
                  <a:pt x="0" y="0"/>
                </a:lnTo>
                <a:lnTo>
                  <a:pt x="0" y="2414227"/>
                </a:lnTo>
                <a:lnTo>
                  <a:pt x="5082582" y="2414227"/>
                </a:lnTo>
                <a:lnTo>
                  <a:pt x="50825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387025" y="3398803"/>
            <a:ext cx="1492036" cy="1478981"/>
          </a:xfrm>
          <a:custGeom>
            <a:avLst/>
            <a:gdLst/>
            <a:ahLst/>
            <a:cxnLst/>
            <a:rect l="l" t="t" r="r" b="b"/>
            <a:pathLst>
              <a:path w="1492036" h="1478981">
                <a:moveTo>
                  <a:pt x="0" y="0"/>
                </a:moveTo>
                <a:lnTo>
                  <a:pt x="1492037" y="0"/>
                </a:lnTo>
                <a:lnTo>
                  <a:pt x="1492037" y="1478981"/>
                </a:lnTo>
                <a:lnTo>
                  <a:pt x="0" y="14789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857060" y="7308891"/>
            <a:ext cx="1248229" cy="1248229"/>
          </a:xfrm>
          <a:custGeom>
            <a:avLst/>
            <a:gdLst/>
            <a:ahLst/>
            <a:cxnLst/>
            <a:rect l="l" t="t" r="r" b="b"/>
            <a:pathLst>
              <a:path w="1248229" h="1248229">
                <a:moveTo>
                  <a:pt x="0" y="0"/>
                </a:moveTo>
                <a:lnTo>
                  <a:pt x="1248229" y="0"/>
                </a:lnTo>
                <a:lnTo>
                  <a:pt x="1248229" y="1248229"/>
                </a:lnTo>
                <a:lnTo>
                  <a:pt x="0" y="1248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88309" y="274999"/>
            <a:ext cx="17196541" cy="945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400" dirty="0">
                <a:solidFill>
                  <a:srgbClr val="000000"/>
                </a:solidFill>
                <a:latin typeface="Poppins Bold"/>
              </a:rPr>
              <a:t>Invitación Oficial </a:t>
            </a:r>
          </a:p>
          <a:p>
            <a:pPr algn="ctr">
              <a:lnSpc>
                <a:spcPts val="5174"/>
              </a:lnSpc>
            </a:pPr>
            <a:endParaRPr lang="en-US" sz="2400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338138" y="677290"/>
            <a:ext cx="2489080" cy="851473"/>
          </a:xfrm>
          <a:custGeom>
            <a:avLst/>
            <a:gdLst/>
            <a:ahLst/>
            <a:cxnLst/>
            <a:rect l="l" t="t" r="r" b="b"/>
            <a:pathLst>
              <a:path w="2489080" h="851473">
                <a:moveTo>
                  <a:pt x="0" y="0"/>
                </a:moveTo>
                <a:lnTo>
                  <a:pt x="2489080" y="0"/>
                </a:lnTo>
                <a:lnTo>
                  <a:pt x="2489080" y="851472"/>
                </a:lnTo>
                <a:lnTo>
                  <a:pt x="0" y="85147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CD1BFE6-4218-DDB2-39CE-6015720181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138" y="1591170"/>
            <a:ext cx="10193173" cy="563006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47B3C46-8DC6-FD15-74AC-C17553BDBE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138" y="7283638"/>
            <a:ext cx="9478698" cy="24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8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21354" y="9893479"/>
            <a:ext cx="16583520" cy="1074361"/>
            <a:chOff x="0" y="0"/>
            <a:chExt cx="5405821" cy="3502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05821" cy="350215"/>
            </a:xfrm>
            <a:custGeom>
              <a:avLst/>
              <a:gdLst/>
              <a:ahLst/>
              <a:cxnLst/>
              <a:rect l="l" t="t" r="r" b="b"/>
              <a:pathLst>
                <a:path w="5405821" h="350215">
                  <a:moveTo>
                    <a:pt x="5202621" y="0"/>
                  </a:moveTo>
                  <a:lnTo>
                    <a:pt x="0" y="0"/>
                  </a:lnTo>
                  <a:lnTo>
                    <a:pt x="203200" y="350215"/>
                  </a:lnTo>
                  <a:lnTo>
                    <a:pt x="5405821" y="350215"/>
                  </a:lnTo>
                  <a:lnTo>
                    <a:pt x="5202621" y="0"/>
                  </a:lnTo>
                  <a:close/>
                </a:path>
              </a:pathLst>
            </a:custGeom>
            <a:solidFill>
              <a:srgbClr val="14394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880973" y="9893479"/>
            <a:ext cx="13266646" cy="1074361"/>
            <a:chOff x="0" y="0"/>
            <a:chExt cx="4324602" cy="3502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24602" cy="350215"/>
            </a:xfrm>
            <a:custGeom>
              <a:avLst/>
              <a:gdLst/>
              <a:ahLst/>
              <a:cxnLst/>
              <a:rect l="l" t="t" r="r" b="b"/>
              <a:pathLst>
                <a:path w="4324602" h="350215">
                  <a:moveTo>
                    <a:pt x="4121402" y="0"/>
                  </a:moveTo>
                  <a:lnTo>
                    <a:pt x="0" y="0"/>
                  </a:lnTo>
                  <a:lnTo>
                    <a:pt x="203200" y="350215"/>
                  </a:lnTo>
                  <a:lnTo>
                    <a:pt x="4324602" y="350215"/>
                  </a:lnTo>
                  <a:lnTo>
                    <a:pt x="4121402" y="0"/>
                  </a:lnTo>
                  <a:close/>
                </a:path>
              </a:pathLst>
            </a:custGeom>
            <a:solidFill>
              <a:srgbClr val="9FD41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7788460">
            <a:off x="-1662871" y="-533333"/>
            <a:ext cx="5082582" cy="2414226"/>
          </a:xfrm>
          <a:custGeom>
            <a:avLst/>
            <a:gdLst/>
            <a:ahLst/>
            <a:cxnLst/>
            <a:rect l="l" t="t" r="r" b="b"/>
            <a:pathLst>
              <a:path w="5082582" h="2414226">
                <a:moveTo>
                  <a:pt x="0" y="0"/>
                </a:moveTo>
                <a:lnTo>
                  <a:pt x="5082582" y="0"/>
                </a:lnTo>
                <a:lnTo>
                  <a:pt x="5082582" y="2414226"/>
                </a:lnTo>
                <a:lnTo>
                  <a:pt x="0" y="241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7749296" flipH="1">
            <a:off x="14939846" y="-541127"/>
            <a:ext cx="5082582" cy="2414226"/>
          </a:xfrm>
          <a:custGeom>
            <a:avLst/>
            <a:gdLst/>
            <a:ahLst/>
            <a:cxnLst/>
            <a:rect l="l" t="t" r="r" b="b"/>
            <a:pathLst>
              <a:path w="5082582" h="2414226">
                <a:moveTo>
                  <a:pt x="5082582" y="0"/>
                </a:moveTo>
                <a:lnTo>
                  <a:pt x="0" y="0"/>
                </a:lnTo>
                <a:lnTo>
                  <a:pt x="0" y="2414227"/>
                </a:lnTo>
                <a:lnTo>
                  <a:pt x="5082582" y="2414227"/>
                </a:lnTo>
                <a:lnTo>
                  <a:pt x="50825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387025" y="3398803"/>
            <a:ext cx="1492036" cy="1478981"/>
          </a:xfrm>
          <a:custGeom>
            <a:avLst/>
            <a:gdLst/>
            <a:ahLst/>
            <a:cxnLst/>
            <a:rect l="l" t="t" r="r" b="b"/>
            <a:pathLst>
              <a:path w="1492036" h="1478981">
                <a:moveTo>
                  <a:pt x="0" y="0"/>
                </a:moveTo>
                <a:lnTo>
                  <a:pt x="1492037" y="0"/>
                </a:lnTo>
                <a:lnTo>
                  <a:pt x="1492037" y="1478981"/>
                </a:lnTo>
                <a:lnTo>
                  <a:pt x="0" y="14789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857060" y="7308891"/>
            <a:ext cx="1248229" cy="1248229"/>
          </a:xfrm>
          <a:custGeom>
            <a:avLst/>
            <a:gdLst/>
            <a:ahLst/>
            <a:cxnLst/>
            <a:rect l="l" t="t" r="r" b="b"/>
            <a:pathLst>
              <a:path w="1248229" h="1248229">
                <a:moveTo>
                  <a:pt x="0" y="0"/>
                </a:moveTo>
                <a:lnTo>
                  <a:pt x="1248229" y="0"/>
                </a:lnTo>
                <a:lnTo>
                  <a:pt x="1248229" y="1248229"/>
                </a:lnTo>
                <a:lnTo>
                  <a:pt x="0" y="1248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88309" y="274999"/>
            <a:ext cx="17196541" cy="945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400" dirty="0">
                <a:solidFill>
                  <a:srgbClr val="000000"/>
                </a:solidFill>
                <a:latin typeface="Poppins Bold"/>
              </a:rPr>
              <a:t>Invitación Oficial </a:t>
            </a:r>
          </a:p>
          <a:p>
            <a:pPr algn="ctr">
              <a:lnSpc>
                <a:spcPts val="5174"/>
              </a:lnSpc>
            </a:pPr>
            <a:endParaRPr lang="en-US" sz="2400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338138" y="677290"/>
            <a:ext cx="2489080" cy="851473"/>
          </a:xfrm>
          <a:custGeom>
            <a:avLst/>
            <a:gdLst/>
            <a:ahLst/>
            <a:cxnLst/>
            <a:rect l="l" t="t" r="r" b="b"/>
            <a:pathLst>
              <a:path w="2489080" h="851473">
                <a:moveTo>
                  <a:pt x="0" y="0"/>
                </a:moveTo>
                <a:lnTo>
                  <a:pt x="2489080" y="0"/>
                </a:lnTo>
                <a:lnTo>
                  <a:pt x="2489080" y="851472"/>
                </a:lnTo>
                <a:lnTo>
                  <a:pt x="0" y="85147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B541F33-F80A-8285-078C-0D5E2ACC0C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536" y="2002545"/>
            <a:ext cx="9669224" cy="405821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422E008-79BC-17C3-637A-5A3A5F2A0B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536" y="5686991"/>
            <a:ext cx="9945488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4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21354" y="9893479"/>
            <a:ext cx="16583520" cy="1074361"/>
            <a:chOff x="0" y="0"/>
            <a:chExt cx="5405821" cy="3502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05821" cy="350215"/>
            </a:xfrm>
            <a:custGeom>
              <a:avLst/>
              <a:gdLst/>
              <a:ahLst/>
              <a:cxnLst/>
              <a:rect l="l" t="t" r="r" b="b"/>
              <a:pathLst>
                <a:path w="5405821" h="350215">
                  <a:moveTo>
                    <a:pt x="5202621" y="0"/>
                  </a:moveTo>
                  <a:lnTo>
                    <a:pt x="0" y="0"/>
                  </a:lnTo>
                  <a:lnTo>
                    <a:pt x="203200" y="350215"/>
                  </a:lnTo>
                  <a:lnTo>
                    <a:pt x="5405821" y="350215"/>
                  </a:lnTo>
                  <a:lnTo>
                    <a:pt x="5202621" y="0"/>
                  </a:lnTo>
                  <a:close/>
                </a:path>
              </a:pathLst>
            </a:custGeom>
            <a:solidFill>
              <a:srgbClr val="14394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880973" y="9893479"/>
            <a:ext cx="13266646" cy="1074361"/>
            <a:chOff x="0" y="0"/>
            <a:chExt cx="4324602" cy="3502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24602" cy="350215"/>
            </a:xfrm>
            <a:custGeom>
              <a:avLst/>
              <a:gdLst/>
              <a:ahLst/>
              <a:cxnLst/>
              <a:rect l="l" t="t" r="r" b="b"/>
              <a:pathLst>
                <a:path w="4324602" h="350215">
                  <a:moveTo>
                    <a:pt x="4121402" y="0"/>
                  </a:moveTo>
                  <a:lnTo>
                    <a:pt x="0" y="0"/>
                  </a:lnTo>
                  <a:lnTo>
                    <a:pt x="203200" y="350215"/>
                  </a:lnTo>
                  <a:lnTo>
                    <a:pt x="4324602" y="350215"/>
                  </a:lnTo>
                  <a:lnTo>
                    <a:pt x="4121402" y="0"/>
                  </a:lnTo>
                  <a:close/>
                </a:path>
              </a:pathLst>
            </a:custGeom>
            <a:solidFill>
              <a:srgbClr val="9FD41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7788460">
            <a:off x="-1662871" y="-533333"/>
            <a:ext cx="5082582" cy="2414226"/>
          </a:xfrm>
          <a:custGeom>
            <a:avLst/>
            <a:gdLst/>
            <a:ahLst/>
            <a:cxnLst/>
            <a:rect l="l" t="t" r="r" b="b"/>
            <a:pathLst>
              <a:path w="5082582" h="2414226">
                <a:moveTo>
                  <a:pt x="0" y="0"/>
                </a:moveTo>
                <a:lnTo>
                  <a:pt x="5082582" y="0"/>
                </a:lnTo>
                <a:lnTo>
                  <a:pt x="5082582" y="2414226"/>
                </a:lnTo>
                <a:lnTo>
                  <a:pt x="0" y="241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7749296" flipH="1">
            <a:off x="14939846" y="-541127"/>
            <a:ext cx="5082582" cy="2414226"/>
          </a:xfrm>
          <a:custGeom>
            <a:avLst/>
            <a:gdLst/>
            <a:ahLst/>
            <a:cxnLst/>
            <a:rect l="l" t="t" r="r" b="b"/>
            <a:pathLst>
              <a:path w="5082582" h="2414226">
                <a:moveTo>
                  <a:pt x="5082582" y="0"/>
                </a:moveTo>
                <a:lnTo>
                  <a:pt x="0" y="0"/>
                </a:lnTo>
                <a:lnTo>
                  <a:pt x="0" y="2414227"/>
                </a:lnTo>
                <a:lnTo>
                  <a:pt x="5082582" y="2414227"/>
                </a:lnTo>
                <a:lnTo>
                  <a:pt x="50825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387025" y="3398803"/>
            <a:ext cx="1492036" cy="1478981"/>
          </a:xfrm>
          <a:custGeom>
            <a:avLst/>
            <a:gdLst/>
            <a:ahLst/>
            <a:cxnLst/>
            <a:rect l="l" t="t" r="r" b="b"/>
            <a:pathLst>
              <a:path w="1492036" h="1478981">
                <a:moveTo>
                  <a:pt x="0" y="0"/>
                </a:moveTo>
                <a:lnTo>
                  <a:pt x="1492037" y="0"/>
                </a:lnTo>
                <a:lnTo>
                  <a:pt x="1492037" y="1478981"/>
                </a:lnTo>
                <a:lnTo>
                  <a:pt x="0" y="14789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857060" y="7308891"/>
            <a:ext cx="1248229" cy="1248229"/>
          </a:xfrm>
          <a:custGeom>
            <a:avLst/>
            <a:gdLst/>
            <a:ahLst/>
            <a:cxnLst/>
            <a:rect l="l" t="t" r="r" b="b"/>
            <a:pathLst>
              <a:path w="1248229" h="1248229">
                <a:moveTo>
                  <a:pt x="0" y="0"/>
                </a:moveTo>
                <a:lnTo>
                  <a:pt x="1248229" y="0"/>
                </a:lnTo>
                <a:lnTo>
                  <a:pt x="1248229" y="1248229"/>
                </a:lnTo>
                <a:lnTo>
                  <a:pt x="0" y="1248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88309" y="274999"/>
            <a:ext cx="17196541" cy="945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400" dirty="0">
                <a:solidFill>
                  <a:srgbClr val="000000"/>
                </a:solidFill>
                <a:latin typeface="Poppins Bold"/>
              </a:rPr>
              <a:t>Invitación Oficial </a:t>
            </a:r>
          </a:p>
          <a:p>
            <a:pPr algn="ctr">
              <a:lnSpc>
                <a:spcPts val="5174"/>
              </a:lnSpc>
            </a:pPr>
            <a:endParaRPr lang="en-US" sz="2400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338138" y="677290"/>
            <a:ext cx="2489080" cy="851473"/>
          </a:xfrm>
          <a:custGeom>
            <a:avLst/>
            <a:gdLst/>
            <a:ahLst/>
            <a:cxnLst/>
            <a:rect l="l" t="t" r="r" b="b"/>
            <a:pathLst>
              <a:path w="2489080" h="851473">
                <a:moveTo>
                  <a:pt x="0" y="0"/>
                </a:moveTo>
                <a:lnTo>
                  <a:pt x="2489080" y="0"/>
                </a:lnTo>
                <a:lnTo>
                  <a:pt x="2489080" y="851472"/>
                </a:lnTo>
                <a:lnTo>
                  <a:pt x="0" y="85147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38901C5-EE28-BCA0-515B-9754592682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138" y="1765453"/>
            <a:ext cx="9697803" cy="758295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D0AD148-E08E-3F38-280B-6C2333651A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01200" y="1626907"/>
            <a:ext cx="8459414" cy="46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8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21354" y="9893479"/>
            <a:ext cx="16583520" cy="1074361"/>
            <a:chOff x="0" y="0"/>
            <a:chExt cx="5405821" cy="3502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05821" cy="350215"/>
            </a:xfrm>
            <a:custGeom>
              <a:avLst/>
              <a:gdLst/>
              <a:ahLst/>
              <a:cxnLst/>
              <a:rect l="l" t="t" r="r" b="b"/>
              <a:pathLst>
                <a:path w="5405821" h="350215">
                  <a:moveTo>
                    <a:pt x="5202621" y="0"/>
                  </a:moveTo>
                  <a:lnTo>
                    <a:pt x="0" y="0"/>
                  </a:lnTo>
                  <a:lnTo>
                    <a:pt x="203200" y="350215"/>
                  </a:lnTo>
                  <a:lnTo>
                    <a:pt x="5405821" y="350215"/>
                  </a:lnTo>
                  <a:lnTo>
                    <a:pt x="5202621" y="0"/>
                  </a:lnTo>
                  <a:close/>
                </a:path>
              </a:pathLst>
            </a:custGeom>
            <a:solidFill>
              <a:srgbClr val="14394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880973" y="9893479"/>
            <a:ext cx="13266646" cy="1074361"/>
            <a:chOff x="0" y="0"/>
            <a:chExt cx="4324602" cy="3502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24602" cy="350215"/>
            </a:xfrm>
            <a:custGeom>
              <a:avLst/>
              <a:gdLst/>
              <a:ahLst/>
              <a:cxnLst/>
              <a:rect l="l" t="t" r="r" b="b"/>
              <a:pathLst>
                <a:path w="4324602" h="350215">
                  <a:moveTo>
                    <a:pt x="4121402" y="0"/>
                  </a:moveTo>
                  <a:lnTo>
                    <a:pt x="0" y="0"/>
                  </a:lnTo>
                  <a:lnTo>
                    <a:pt x="203200" y="350215"/>
                  </a:lnTo>
                  <a:lnTo>
                    <a:pt x="4324602" y="350215"/>
                  </a:lnTo>
                  <a:lnTo>
                    <a:pt x="4121402" y="0"/>
                  </a:lnTo>
                  <a:close/>
                </a:path>
              </a:pathLst>
            </a:custGeom>
            <a:solidFill>
              <a:srgbClr val="9FD41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57150"/>
              <a:ext cx="609600" cy="666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7788460">
            <a:off x="-1662871" y="-533333"/>
            <a:ext cx="5082582" cy="2414226"/>
          </a:xfrm>
          <a:custGeom>
            <a:avLst/>
            <a:gdLst/>
            <a:ahLst/>
            <a:cxnLst/>
            <a:rect l="l" t="t" r="r" b="b"/>
            <a:pathLst>
              <a:path w="5082582" h="2414226">
                <a:moveTo>
                  <a:pt x="0" y="0"/>
                </a:moveTo>
                <a:lnTo>
                  <a:pt x="5082582" y="0"/>
                </a:lnTo>
                <a:lnTo>
                  <a:pt x="5082582" y="2414226"/>
                </a:lnTo>
                <a:lnTo>
                  <a:pt x="0" y="2414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7749296" flipH="1">
            <a:off x="14939846" y="-541127"/>
            <a:ext cx="5082582" cy="2414226"/>
          </a:xfrm>
          <a:custGeom>
            <a:avLst/>
            <a:gdLst/>
            <a:ahLst/>
            <a:cxnLst/>
            <a:rect l="l" t="t" r="r" b="b"/>
            <a:pathLst>
              <a:path w="5082582" h="2414226">
                <a:moveTo>
                  <a:pt x="5082582" y="0"/>
                </a:moveTo>
                <a:lnTo>
                  <a:pt x="0" y="0"/>
                </a:lnTo>
                <a:lnTo>
                  <a:pt x="0" y="2414227"/>
                </a:lnTo>
                <a:lnTo>
                  <a:pt x="5082582" y="2414227"/>
                </a:lnTo>
                <a:lnTo>
                  <a:pt x="50825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387025" y="3398803"/>
            <a:ext cx="1492036" cy="1478981"/>
          </a:xfrm>
          <a:custGeom>
            <a:avLst/>
            <a:gdLst/>
            <a:ahLst/>
            <a:cxnLst/>
            <a:rect l="l" t="t" r="r" b="b"/>
            <a:pathLst>
              <a:path w="1492036" h="1478981">
                <a:moveTo>
                  <a:pt x="0" y="0"/>
                </a:moveTo>
                <a:lnTo>
                  <a:pt x="1492037" y="0"/>
                </a:lnTo>
                <a:lnTo>
                  <a:pt x="1492037" y="1478981"/>
                </a:lnTo>
                <a:lnTo>
                  <a:pt x="0" y="14789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857060" y="7308891"/>
            <a:ext cx="1248229" cy="1248229"/>
          </a:xfrm>
          <a:custGeom>
            <a:avLst/>
            <a:gdLst/>
            <a:ahLst/>
            <a:cxnLst/>
            <a:rect l="l" t="t" r="r" b="b"/>
            <a:pathLst>
              <a:path w="1248229" h="1248229">
                <a:moveTo>
                  <a:pt x="0" y="0"/>
                </a:moveTo>
                <a:lnTo>
                  <a:pt x="1248229" y="0"/>
                </a:lnTo>
                <a:lnTo>
                  <a:pt x="1248229" y="1248229"/>
                </a:lnTo>
                <a:lnTo>
                  <a:pt x="0" y="1248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88309" y="274999"/>
            <a:ext cx="17196541" cy="945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400" dirty="0">
                <a:solidFill>
                  <a:srgbClr val="000000"/>
                </a:solidFill>
                <a:latin typeface="Poppins Bold"/>
              </a:rPr>
              <a:t>Invitación Oficial </a:t>
            </a:r>
          </a:p>
          <a:p>
            <a:pPr algn="ctr">
              <a:lnSpc>
                <a:spcPts val="5174"/>
              </a:lnSpc>
            </a:pPr>
            <a:endParaRPr lang="en-US" sz="2400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338138" y="677290"/>
            <a:ext cx="2489080" cy="851473"/>
          </a:xfrm>
          <a:custGeom>
            <a:avLst/>
            <a:gdLst/>
            <a:ahLst/>
            <a:cxnLst/>
            <a:rect l="l" t="t" r="r" b="b"/>
            <a:pathLst>
              <a:path w="2489080" h="851473">
                <a:moveTo>
                  <a:pt x="0" y="0"/>
                </a:moveTo>
                <a:lnTo>
                  <a:pt x="2489080" y="0"/>
                </a:lnTo>
                <a:lnTo>
                  <a:pt x="2489080" y="851472"/>
                </a:lnTo>
                <a:lnTo>
                  <a:pt x="0" y="85147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88CDF1D-A85A-0C20-DFC6-26A979B43D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0341" y="2705781"/>
            <a:ext cx="9564435" cy="434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9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1077" y="8487194"/>
            <a:ext cx="5637978" cy="1818856"/>
            <a:chOff x="0" y="0"/>
            <a:chExt cx="1318923" cy="4254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18923" cy="425495"/>
            </a:xfrm>
            <a:custGeom>
              <a:avLst/>
              <a:gdLst/>
              <a:ahLst/>
              <a:cxnLst/>
              <a:rect l="l" t="t" r="r" b="b"/>
              <a:pathLst>
                <a:path w="1318923" h="425495">
                  <a:moveTo>
                    <a:pt x="659461" y="0"/>
                  </a:moveTo>
                  <a:lnTo>
                    <a:pt x="1318923" y="425495"/>
                  </a:lnTo>
                  <a:lnTo>
                    <a:pt x="0" y="425495"/>
                  </a:lnTo>
                  <a:lnTo>
                    <a:pt x="659461" y="0"/>
                  </a:lnTo>
                  <a:close/>
                </a:path>
              </a:pathLst>
            </a:custGeom>
            <a:solidFill>
              <a:srgbClr val="9FD41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151576" y="-344664"/>
            <a:ext cx="5185700" cy="3086528"/>
            <a:chOff x="0" y="0"/>
            <a:chExt cx="1032362" cy="61446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32362" cy="614462"/>
            </a:xfrm>
            <a:custGeom>
              <a:avLst/>
              <a:gdLst/>
              <a:ahLst/>
              <a:cxnLst/>
              <a:rect l="l" t="t" r="r" b="b"/>
              <a:pathLst>
                <a:path w="1032362" h="614462">
                  <a:moveTo>
                    <a:pt x="516181" y="0"/>
                  </a:moveTo>
                  <a:lnTo>
                    <a:pt x="1032362" y="614462"/>
                  </a:lnTo>
                  <a:lnTo>
                    <a:pt x="0" y="614462"/>
                  </a:lnTo>
                  <a:lnTo>
                    <a:pt x="516181" y="0"/>
                  </a:lnTo>
                  <a:close/>
                </a:path>
              </a:pathLst>
            </a:custGeom>
            <a:solidFill>
              <a:srgbClr val="14394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4375750">
            <a:off x="-2996198" y="7953026"/>
            <a:ext cx="6716297" cy="2610548"/>
            <a:chOff x="0" y="0"/>
            <a:chExt cx="1076951" cy="4185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76951" cy="418598"/>
            </a:xfrm>
            <a:custGeom>
              <a:avLst/>
              <a:gdLst/>
              <a:ahLst/>
              <a:cxnLst/>
              <a:rect l="l" t="t" r="r" b="b"/>
              <a:pathLst>
                <a:path w="1076951" h="418598">
                  <a:moveTo>
                    <a:pt x="538475" y="0"/>
                  </a:moveTo>
                  <a:lnTo>
                    <a:pt x="1076951" y="418598"/>
                  </a:lnTo>
                  <a:lnTo>
                    <a:pt x="0" y="418598"/>
                  </a:lnTo>
                  <a:lnTo>
                    <a:pt x="538475" y="0"/>
                  </a:lnTo>
                  <a:close/>
                </a:path>
              </a:pathLst>
            </a:custGeom>
            <a:solidFill>
              <a:srgbClr val="14394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7907321">
            <a:off x="-650374" y="-496917"/>
            <a:ext cx="6789599" cy="322506"/>
          </a:xfrm>
          <a:custGeom>
            <a:avLst/>
            <a:gdLst/>
            <a:ahLst/>
            <a:cxnLst/>
            <a:rect l="l" t="t" r="r" b="b"/>
            <a:pathLst>
              <a:path w="6789599" h="322506">
                <a:moveTo>
                  <a:pt x="0" y="0"/>
                </a:moveTo>
                <a:lnTo>
                  <a:pt x="6789599" y="0"/>
                </a:lnTo>
                <a:lnTo>
                  <a:pt x="6789599" y="322506"/>
                </a:lnTo>
                <a:lnTo>
                  <a:pt x="0" y="322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7903244">
            <a:off x="-4197840" y="393500"/>
            <a:ext cx="8661734" cy="1610200"/>
            <a:chOff x="0" y="0"/>
            <a:chExt cx="2032229" cy="37778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32228" cy="377787"/>
            </a:xfrm>
            <a:custGeom>
              <a:avLst/>
              <a:gdLst/>
              <a:ahLst/>
              <a:cxnLst/>
              <a:rect l="l" t="t" r="r" b="b"/>
              <a:pathLst>
                <a:path w="2032228" h="377787">
                  <a:moveTo>
                    <a:pt x="1016114" y="0"/>
                  </a:moveTo>
                  <a:lnTo>
                    <a:pt x="2032228" y="377787"/>
                  </a:lnTo>
                  <a:lnTo>
                    <a:pt x="0" y="377787"/>
                  </a:lnTo>
                  <a:lnTo>
                    <a:pt x="1016114" y="0"/>
                  </a:lnTo>
                  <a:close/>
                </a:path>
              </a:pathLst>
            </a:custGeom>
            <a:solidFill>
              <a:srgbClr val="9FD41E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0887071" y="0"/>
            <a:ext cx="7286377" cy="10306050"/>
          </a:xfrm>
          <a:custGeom>
            <a:avLst/>
            <a:gdLst/>
            <a:ahLst/>
            <a:cxnLst/>
            <a:rect l="l" t="t" r="r" b="b"/>
            <a:pathLst>
              <a:path w="7286377" h="10306050">
                <a:moveTo>
                  <a:pt x="0" y="0"/>
                </a:moveTo>
                <a:lnTo>
                  <a:pt x="7286377" y="0"/>
                </a:lnTo>
                <a:lnTo>
                  <a:pt x="7286377" y="10306050"/>
                </a:lnTo>
                <a:lnTo>
                  <a:pt x="0" y="103060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28700" y="3825103"/>
            <a:ext cx="7651414" cy="1639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919"/>
              </a:lnSpc>
            </a:pPr>
            <a:r>
              <a:rPr lang="en-US" sz="10455">
                <a:solidFill>
                  <a:srgbClr val="272727"/>
                </a:solidFill>
                <a:latin typeface="Poppins Bold"/>
              </a:rPr>
              <a:t>Gracias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1950" y="5327090"/>
            <a:ext cx="8160643" cy="1309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0"/>
              </a:lnSpc>
            </a:pPr>
            <a:r>
              <a:rPr lang="en-US" sz="4351" spc="992">
                <a:solidFill>
                  <a:srgbClr val="272727"/>
                </a:solidFill>
                <a:latin typeface="Poppins Semi-Bold"/>
              </a:rPr>
              <a:t>Por su atención prestada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625</Words>
  <Application>Microsoft Office PowerPoint</Application>
  <PresentationFormat>Personalizado</PresentationFormat>
  <Paragraphs>35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Poppins Semi-Bold</vt:lpstr>
      <vt:lpstr>Poppins</vt:lpstr>
      <vt:lpstr>Poppins Bold</vt:lpstr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 Planning</dc:title>
  <dc:creator>MCP</dc:creator>
  <cp:lastModifiedBy>Marta Alicia Alvarado de Magaña</cp:lastModifiedBy>
  <cp:revision>4</cp:revision>
  <dcterms:created xsi:type="dcterms:W3CDTF">2006-08-16T00:00:00Z</dcterms:created>
  <dcterms:modified xsi:type="dcterms:W3CDTF">2023-09-27T00:08:12Z</dcterms:modified>
  <dc:identifier>DAFveMpp4rM</dc:identifier>
</cp:coreProperties>
</file>