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  <p:embeddedFont>
      <p:font typeface="Poppins Medium" panose="00000600000000000000" pitchFamily="2" charset="0"/>
      <p:regular r:id="rId17"/>
    </p:embeddedFont>
    <p:embeddedFont>
      <p:font typeface="Poppins Ultra-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2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OneDrive%20-%20Secretaria%20de%20la%20Integracion%20Social%20Centroamericana%20(SISCA)/PROYECTO%202309/2023/1.%20ACTIVIDADES/1.3%20COMITE%20EJECUTIVO/PROGRAMATICA/CE10-2023/Analisis%20de%20organizaciones_mapeo%20El%20Salvador%20mesa%201%20269723_Consolidado.xlsm" TargetMode="External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5842" y="0"/>
            <a:ext cx="10462158" cy="10462158"/>
          </a:xfrm>
          <a:custGeom>
            <a:avLst/>
            <a:gdLst/>
            <a:ahLst/>
            <a:cxnLst/>
            <a:rect l="l" t="t" r="r" b="b"/>
            <a:pathLst>
              <a:path w="10462158" h="10462158">
                <a:moveTo>
                  <a:pt x="0" y="0"/>
                </a:moveTo>
                <a:lnTo>
                  <a:pt x="10462158" y="0"/>
                </a:lnTo>
                <a:lnTo>
                  <a:pt x="10462158" y="10462158"/>
                </a:lnTo>
                <a:lnTo>
                  <a:pt x="0" y="1046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05666" y="-1534351"/>
            <a:ext cx="14363766" cy="14075231"/>
            <a:chOff x="0" y="0"/>
            <a:chExt cx="19151689" cy="18766975"/>
          </a:xfrm>
        </p:grpSpPr>
        <p:sp>
          <p:nvSpPr>
            <p:cNvPr id="4" name="Freeform 4"/>
            <p:cNvSpPr/>
            <p:nvPr/>
          </p:nvSpPr>
          <p:spPr>
            <a:xfrm rot="7455729">
              <a:off x="3193300" y="2339909"/>
              <a:ext cx="13041438" cy="13954846"/>
            </a:xfrm>
            <a:custGeom>
              <a:avLst/>
              <a:gdLst/>
              <a:ahLst/>
              <a:cxnLst/>
              <a:rect l="l" t="t" r="r" b="b"/>
              <a:pathLst>
                <a:path w="13041438" h="13954846">
                  <a:moveTo>
                    <a:pt x="0" y="0"/>
                  </a:moveTo>
                  <a:lnTo>
                    <a:pt x="13041438" y="0"/>
                  </a:lnTo>
                  <a:lnTo>
                    <a:pt x="13041438" y="13954847"/>
                  </a:lnTo>
                  <a:lnTo>
                    <a:pt x="0" y="1395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7455729">
              <a:off x="2916950" y="2472220"/>
              <a:ext cx="13041438" cy="13954846"/>
            </a:xfrm>
            <a:custGeom>
              <a:avLst/>
              <a:gdLst/>
              <a:ahLst/>
              <a:cxnLst/>
              <a:rect l="l" t="t" r="r" b="b"/>
              <a:pathLst>
                <a:path w="13041438" h="13954846">
                  <a:moveTo>
                    <a:pt x="0" y="0"/>
                  </a:moveTo>
                  <a:lnTo>
                    <a:pt x="13041438" y="0"/>
                  </a:lnTo>
                  <a:lnTo>
                    <a:pt x="13041438" y="13954846"/>
                  </a:lnTo>
                  <a:lnTo>
                    <a:pt x="0" y="1395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0358323" y="1200107"/>
            <a:ext cx="7353300" cy="7353300"/>
          </a:xfrm>
          <a:custGeom>
            <a:avLst/>
            <a:gdLst/>
            <a:ahLst/>
            <a:cxnLst/>
            <a:rect l="l" t="t" r="r" b="b"/>
            <a:pathLst>
              <a:path w="7353300" h="7353300">
                <a:moveTo>
                  <a:pt x="0" y="0"/>
                </a:moveTo>
                <a:lnTo>
                  <a:pt x="7353300" y="0"/>
                </a:lnTo>
                <a:lnTo>
                  <a:pt x="7353300" y="7353300"/>
                </a:lnTo>
                <a:lnTo>
                  <a:pt x="0" y="7353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51903" y="347361"/>
            <a:ext cx="4985602" cy="1705491"/>
          </a:xfrm>
          <a:custGeom>
            <a:avLst/>
            <a:gdLst/>
            <a:ahLst/>
            <a:cxnLst/>
            <a:rect l="l" t="t" r="r" b="b"/>
            <a:pathLst>
              <a:path w="4985602" h="1705491">
                <a:moveTo>
                  <a:pt x="0" y="0"/>
                </a:moveTo>
                <a:lnTo>
                  <a:pt x="4985603" y="0"/>
                </a:lnTo>
                <a:lnTo>
                  <a:pt x="4985603" y="1705492"/>
                </a:lnTo>
                <a:lnTo>
                  <a:pt x="0" y="17054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2643977"/>
            <a:ext cx="6632009" cy="409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7"/>
              </a:lnSpc>
            </a:pPr>
            <a:r>
              <a:rPr lang="en-US" sz="5319">
                <a:solidFill>
                  <a:srgbClr val="2674DD"/>
                </a:solidFill>
                <a:latin typeface="Poppins Ultra-Bold"/>
              </a:rPr>
              <a:t>CCM EVOLUTION</a:t>
            </a:r>
          </a:p>
          <a:p>
            <a:pPr>
              <a:lnSpc>
                <a:spcPts val="5957"/>
              </a:lnSpc>
            </a:pPr>
            <a:endParaRPr lang="en-US" sz="5319">
              <a:solidFill>
                <a:srgbClr val="2674DD"/>
              </a:solidFill>
              <a:latin typeface="Poppins Ultra-Bold"/>
            </a:endParaRPr>
          </a:p>
          <a:p>
            <a:pPr algn="ctr">
              <a:lnSpc>
                <a:spcPts val="5957"/>
              </a:lnSpc>
            </a:pPr>
            <a:r>
              <a:rPr lang="en-US" sz="5319">
                <a:solidFill>
                  <a:srgbClr val="2674DD"/>
                </a:solidFill>
                <a:latin typeface="Poppins Ultra-Bold"/>
              </a:rPr>
              <a:t>Estrategia de posicionamiento</a:t>
            </a:r>
          </a:p>
          <a:p>
            <a:pPr>
              <a:lnSpc>
                <a:spcPts val="7973"/>
              </a:lnSpc>
            </a:pPr>
            <a:endParaRPr lang="en-US" sz="5319">
              <a:solidFill>
                <a:srgbClr val="2674DD"/>
              </a:solidFill>
              <a:latin typeface="Poppins Ultra-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0" y="318786"/>
            <a:ext cx="5191720" cy="873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803" spc="56">
                <a:solidFill>
                  <a:srgbClr val="FFFFFF"/>
                </a:solidFill>
                <a:latin typeface="Poppins Ultra-Bold"/>
              </a:rPr>
              <a:t>Comité Ejecutivo Ampliado</a:t>
            </a:r>
          </a:p>
          <a:p>
            <a:pPr marL="0" lvl="0" indent="0" algn="ctr">
              <a:lnSpc>
                <a:spcPts val="3308"/>
              </a:lnSpc>
              <a:spcBef>
                <a:spcPct val="0"/>
              </a:spcBef>
            </a:pPr>
            <a:r>
              <a:rPr lang="en-US" sz="2803" spc="56">
                <a:solidFill>
                  <a:srgbClr val="FFFFFF"/>
                </a:solidFill>
                <a:latin typeface="Poppins Ultra-Bold"/>
              </a:rPr>
              <a:t>CE10-2023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79436" y="8534357"/>
            <a:ext cx="4447510" cy="3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latin typeface="Poppins Medium"/>
              </a:rPr>
              <a:t>12 de octubre de 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5666" y="6707668"/>
            <a:ext cx="5643682" cy="129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8"/>
              </a:lnSpc>
            </a:pPr>
            <a:r>
              <a:rPr lang="en-US" sz="2803" spc="56">
                <a:solidFill>
                  <a:srgbClr val="2674DD"/>
                </a:solidFill>
                <a:latin typeface="Poppins Ultra-Bold"/>
              </a:rPr>
              <a:t>Presentado:</a:t>
            </a:r>
          </a:p>
          <a:p>
            <a:pPr algn="ctr">
              <a:lnSpc>
                <a:spcPts val="3308"/>
              </a:lnSpc>
            </a:pPr>
            <a:r>
              <a:rPr lang="en-US" sz="2803" spc="56">
                <a:solidFill>
                  <a:srgbClr val="2674DD"/>
                </a:solidFill>
                <a:latin typeface="Poppins Ultra-Bold"/>
              </a:rPr>
              <a:t>Lcda. Marta Alicia de Magaña</a:t>
            </a:r>
          </a:p>
          <a:p>
            <a:pPr marL="0" lvl="0" indent="0" algn="ctr">
              <a:lnSpc>
                <a:spcPts val="3308"/>
              </a:lnSpc>
              <a:spcBef>
                <a:spcPct val="0"/>
              </a:spcBef>
            </a:pPr>
            <a:r>
              <a:rPr lang="en-US" sz="2803" spc="56">
                <a:solidFill>
                  <a:srgbClr val="2674DD"/>
                </a:solidFill>
                <a:latin typeface="Poppins Ultra-Bold"/>
              </a:rPr>
              <a:t>Directora Ejecutiva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7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975529"/>
            <a:ext cx="11509918" cy="5454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6"/>
              </a:lnSpc>
            </a:pPr>
            <a:r>
              <a:rPr lang="en-US" sz="2430">
                <a:solidFill>
                  <a:srgbClr val="F4F8FF"/>
                </a:solidFill>
                <a:latin typeface="Poppins Medium"/>
              </a:rPr>
              <a:t>En 2019, el Fondo Mundial impulsó una nueva estrategia llamada "CCM Evolution". En el caso de El Salvador, se llevó a cabo una evaluación preliminar para identificar las fortalezas del Mecanismo en cuatro áreas: Monitoreo, Posicionamiento, Participación y Operaciones.</a:t>
            </a:r>
          </a:p>
          <a:p>
            <a:pPr algn="just">
              <a:lnSpc>
                <a:spcPts val="3646"/>
              </a:lnSpc>
            </a:pPr>
            <a:r>
              <a:rPr lang="en-US" sz="2430">
                <a:solidFill>
                  <a:srgbClr val="F4F8FF"/>
                </a:solidFill>
                <a:latin typeface="Poppins Medium"/>
              </a:rPr>
              <a:t>Los resultados indicaron la necesidad de fortalecer las áreas de Monitoreo y Posicionamiento. Esta estrategia busca responder a los hallazgos de la evaluación, con la esperanza de que la implementación del MCP-ES muestre un mayor alineamiento con las estructuras nacionales y las plataformas de asociados, manteniendo una gobernanza efectiva en salud a nivel nacionalcon los socios de la Cooperación y el Fondo Mundial.</a:t>
            </a:r>
          </a:p>
          <a:p>
            <a:pPr>
              <a:lnSpc>
                <a:spcPts val="3346"/>
              </a:lnSpc>
            </a:pPr>
            <a:endParaRPr lang="en-US" sz="2430">
              <a:solidFill>
                <a:srgbClr val="F4F8FF"/>
              </a:solidFill>
              <a:latin typeface="Poppins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441439"/>
            <a:ext cx="8719153" cy="97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68"/>
              </a:lnSpc>
              <a:spcBef>
                <a:spcPct val="0"/>
              </a:spcBef>
            </a:pPr>
            <a:r>
              <a:rPr lang="en-US" sz="6400">
                <a:solidFill>
                  <a:srgbClr val="F4F8FF"/>
                </a:solidFill>
                <a:latin typeface="Poppins Ultra-Bold"/>
              </a:rPr>
              <a:t>Contexto</a:t>
            </a:r>
          </a:p>
        </p:txBody>
      </p:sp>
      <p:sp>
        <p:nvSpPr>
          <p:cNvPr id="4" name="Freeform 4"/>
          <p:cNvSpPr/>
          <p:nvPr/>
        </p:nvSpPr>
        <p:spPr>
          <a:xfrm>
            <a:off x="14259323" y="6888914"/>
            <a:ext cx="4028677" cy="3567210"/>
          </a:xfrm>
          <a:custGeom>
            <a:avLst/>
            <a:gdLst/>
            <a:ahLst/>
            <a:cxnLst/>
            <a:rect l="l" t="t" r="r" b="b"/>
            <a:pathLst>
              <a:path w="4028677" h="3567210">
                <a:moveTo>
                  <a:pt x="0" y="0"/>
                </a:moveTo>
                <a:lnTo>
                  <a:pt x="4028677" y="0"/>
                </a:lnTo>
                <a:lnTo>
                  <a:pt x="4028677" y="3567210"/>
                </a:lnTo>
                <a:lnTo>
                  <a:pt x="0" y="3567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483" y="0"/>
            <a:ext cx="3972453" cy="1358910"/>
          </a:xfrm>
          <a:custGeom>
            <a:avLst/>
            <a:gdLst/>
            <a:ahLst/>
            <a:cxnLst/>
            <a:rect l="l" t="t" r="r" b="b"/>
            <a:pathLst>
              <a:path w="3972453" h="1358910">
                <a:moveTo>
                  <a:pt x="0" y="0"/>
                </a:moveTo>
                <a:lnTo>
                  <a:pt x="3972454" y="0"/>
                </a:lnTo>
                <a:lnTo>
                  <a:pt x="3972454" y="1358910"/>
                </a:lnTo>
                <a:lnTo>
                  <a:pt x="0" y="1358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09766">
            <a:off x="8272290" y="-434913"/>
            <a:ext cx="15484096" cy="12271146"/>
          </a:xfrm>
          <a:custGeom>
            <a:avLst/>
            <a:gdLst/>
            <a:ahLst/>
            <a:cxnLst/>
            <a:rect l="l" t="t" r="r" b="b"/>
            <a:pathLst>
              <a:path w="15484096" h="12271146">
                <a:moveTo>
                  <a:pt x="0" y="0"/>
                </a:moveTo>
                <a:lnTo>
                  <a:pt x="15484096" y="0"/>
                </a:lnTo>
                <a:lnTo>
                  <a:pt x="15484096" y="12271146"/>
                </a:lnTo>
                <a:lnTo>
                  <a:pt x="0" y="12271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795385" y="1019175"/>
            <a:ext cx="4197392" cy="55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</a:pPr>
            <a:r>
              <a:rPr lang="en-US" sz="3600" spc="179">
                <a:solidFill>
                  <a:srgbClr val="F4F8FF"/>
                </a:solidFill>
                <a:latin typeface="Poppins Ultra-Bold"/>
              </a:rPr>
              <a:t>OBJETIVO E.  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795385" y="1829297"/>
            <a:ext cx="3673517" cy="2261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6"/>
              </a:lnSpc>
            </a:pPr>
            <a:r>
              <a:rPr lang="en-US" sz="1700">
                <a:solidFill>
                  <a:srgbClr val="F4F8FF"/>
                </a:solidFill>
                <a:latin typeface="Poppins"/>
              </a:rPr>
              <a:t>Aumentar la participación de los miembrosy las comunidades representadas, para generar un sentido de identidad y pertenencia dentrodel mecanismo, garantizando el cumplimiento del objetivo principal.</a:t>
            </a:r>
          </a:p>
          <a:p>
            <a:pPr>
              <a:lnSpc>
                <a:spcPts val="2006"/>
              </a:lnSpc>
            </a:pPr>
            <a:endParaRPr lang="en-US" sz="1700">
              <a:solidFill>
                <a:srgbClr val="F4F8FF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95385" y="5691135"/>
            <a:ext cx="3983079" cy="55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3600" spc="179">
                <a:solidFill>
                  <a:srgbClr val="F4F8FF"/>
                </a:solidFill>
                <a:latin typeface="Poppins Ultra-Bold"/>
              </a:rPr>
              <a:t>OBJETIVO E.  02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95385" y="6501257"/>
            <a:ext cx="3673517" cy="1518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6"/>
              </a:lnSpc>
            </a:pPr>
            <a:r>
              <a:rPr lang="en-US" sz="1700">
                <a:solidFill>
                  <a:srgbClr val="F4F8FF"/>
                </a:solidFill>
                <a:latin typeface="Poppins"/>
              </a:rPr>
              <a:t>1.Garantizar que todas las partes pertinentes conozcan la visióny modelo del MCP-ES, estrechando así las relaciones entre el mecanismoy los actores clave.</a:t>
            </a:r>
          </a:p>
          <a:p>
            <a:pPr>
              <a:lnSpc>
                <a:spcPts val="2006"/>
              </a:lnSpc>
            </a:pPr>
            <a:endParaRPr lang="en-US" sz="1700">
              <a:solidFill>
                <a:srgbClr val="F4F8FF"/>
              </a:solidFill>
              <a:latin typeface="Poppi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3888" y="1995032"/>
            <a:ext cx="6704412" cy="97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68"/>
              </a:lnSpc>
              <a:spcBef>
                <a:spcPct val="0"/>
              </a:spcBef>
            </a:pPr>
            <a:r>
              <a:rPr lang="en-US" sz="6400">
                <a:solidFill>
                  <a:srgbClr val="2674DD"/>
                </a:solidFill>
                <a:latin typeface="Poppins Ultra-Bold"/>
              </a:rPr>
              <a:t>O</a:t>
            </a:r>
            <a:r>
              <a:rPr lang="en-US" sz="6400" u="none">
                <a:solidFill>
                  <a:srgbClr val="2674DD"/>
                </a:solidFill>
                <a:latin typeface="Poppins Ultra-Bold"/>
              </a:rPr>
              <a:t>bjetivos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5292" y="3750109"/>
            <a:ext cx="6063300" cy="672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4"/>
              </a:lnSpc>
            </a:pPr>
            <a:r>
              <a:rPr lang="en-US" sz="2300">
                <a:solidFill>
                  <a:srgbClr val="696969"/>
                </a:solidFill>
                <a:latin typeface="Poppins Bold"/>
              </a:rPr>
              <a:t>Objetivo General</a:t>
            </a:r>
          </a:p>
          <a:p>
            <a:pPr marL="0" lvl="0" indent="0" algn="l">
              <a:lnSpc>
                <a:spcPts val="2478"/>
              </a:lnSpc>
              <a:spcBef>
                <a:spcPct val="0"/>
              </a:spcBef>
            </a:pPr>
            <a:endParaRPr lang="en-US" sz="2300">
              <a:solidFill>
                <a:srgbClr val="696969"/>
              </a:solidFill>
              <a:latin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3888" y="5133975"/>
            <a:ext cx="6597428" cy="2662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14"/>
              </a:lnSpc>
            </a:pPr>
            <a:r>
              <a:rPr lang="en-US" sz="2300">
                <a:solidFill>
                  <a:srgbClr val="696969"/>
                </a:solidFill>
                <a:latin typeface="Poppins"/>
              </a:rPr>
              <a:t>Definir la estrategia de posicionamiento del Mecanismo Coordinador de País El Salvador, para garantizar la alineación y la integración con las estructuras u órganos de coordinación nacionales y los vínculos formales con las plataformas de asociados donantes.</a:t>
            </a:r>
          </a:p>
          <a:p>
            <a:pPr marL="0" lvl="0" indent="0" algn="l">
              <a:lnSpc>
                <a:spcPts val="2006"/>
              </a:lnSpc>
              <a:spcBef>
                <a:spcPct val="0"/>
              </a:spcBef>
            </a:pPr>
            <a:endParaRPr lang="en-US" sz="2300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10603" y="3782055"/>
            <a:ext cx="3983079" cy="55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3600" spc="179">
                <a:solidFill>
                  <a:srgbClr val="F4F8FF"/>
                </a:solidFill>
                <a:latin typeface="Poppins Ultra-Bold"/>
              </a:rPr>
              <a:t>OBJETIVO E. 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965384" y="5197676"/>
            <a:ext cx="3673517" cy="2014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6"/>
              </a:lnSpc>
            </a:pPr>
            <a:r>
              <a:rPr lang="en-US" sz="1700">
                <a:solidFill>
                  <a:srgbClr val="F4F8FF"/>
                </a:solidFill>
                <a:latin typeface="Poppins"/>
              </a:rPr>
              <a:t>Alinear a los actores clave de acuerdo con los objetivosy principales funcionesdel mecanismo, para preservar su funcionamiento ininterrumpido y aumentar el impacto de los resultados.</a:t>
            </a:r>
          </a:p>
          <a:p>
            <a:pPr>
              <a:lnSpc>
                <a:spcPts val="2006"/>
              </a:lnSpc>
            </a:pPr>
            <a:endParaRPr lang="en-US" sz="1700">
              <a:solidFill>
                <a:srgbClr val="F4F8FF"/>
              </a:solidFill>
              <a:latin typeface="Poppi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23888" y="211191"/>
            <a:ext cx="3972453" cy="1358910"/>
          </a:xfrm>
          <a:custGeom>
            <a:avLst/>
            <a:gdLst/>
            <a:ahLst/>
            <a:cxnLst/>
            <a:rect l="l" t="t" r="r" b="b"/>
            <a:pathLst>
              <a:path w="3972453" h="1358910">
                <a:moveTo>
                  <a:pt x="0" y="0"/>
                </a:moveTo>
                <a:lnTo>
                  <a:pt x="3972453" y="0"/>
                </a:lnTo>
                <a:lnTo>
                  <a:pt x="3972453" y="1358910"/>
                </a:lnTo>
                <a:lnTo>
                  <a:pt x="0" y="13589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43407" y="283327"/>
            <a:ext cx="10099061" cy="9720346"/>
          </a:xfrm>
          <a:custGeom>
            <a:avLst/>
            <a:gdLst/>
            <a:ahLst/>
            <a:cxnLst/>
            <a:rect l="l" t="t" r="r" b="b"/>
            <a:pathLst>
              <a:path w="10099061" h="9720346">
                <a:moveTo>
                  <a:pt x="0" y="0"/>
                </a:moveTo>
                <a:lnTo>
                  <a:pt x="10099061" y="0"/>
                </a:lnTo>
                <a:lnTo>
                  <a:pt x="10099061" y="9720346"/>
                </a:lnTo>
                <a:lnTo>
                  <a:pt x="0" y="97203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539883">
            <a:off x="-386684" y="-3798858"/>
            <a:ext cx="6230657" cy="7319421"/>
          </a:xfrm>
          <a:custGeom>
            <a:avLst/>
            <a:gdLst/>
            <a:ahLst/>
            <a:cxnLst/>
            <a:rect l="l" t="t" r="r" b="b"/>
            <a:pathLst>
              <a:path w="6230657" h="7319421">
                <a:moveTo>
                  <a:pt x="0" y="0"/>
                </a:moveTo>
                <a:lnTo>
                  <a:pt x="6230657" y="0"/>
                </a:lnTo>
                <a:lnTo>
                  <a:pt x="6230657" y="7319421"/>
                </a:lnTo>
                <a:lnTo>
                  <a:pt x="0" y="73194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4660733"/>
            <a:ext cx="690993" cy="710185"/>
          </a:xfrm>
          <a:custGeom>
            <a:avLst/>
            <a:gdLst/>
            <a:ahLst/>
            <a:cxnLst/>
            <a:rect l="l" t="t" r="r" b="b"/>
            <a:pathLst>
              <a:path w="690993" h="710185">
                <a:moveTo>
                  <a:pt x="0" y="0"/>
                </a:moveTo>
                <a:lnTo>
                  <a:pt x="690993" y="0"/>
                </a:lnTo>
                <a:lnTo>
                  <a:pt x="690993" y="710185"/>
                </a:lnTo>
                <a:lnTo>
                  <a:pt x="0" y="710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123" t="-11780" r="-1843" b="-1738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16094" y="4660733"/>
            <a:ext cx="690993" cy="710185"/>
          </a:xfrm>
          <a:custGeom>
            <a:avLst/>
            <a:gdLst/>
            <a:ahLst/>
            <a:cxnLst/>
            <a:rect l="l" t="t" r="r" b="b"/>
            <a:pathLst>
              <a:path w="690993" h="710185">
                <a:moveTo>
                  <a:pt x="0" y="0"/>
                </a:moveTo>
                <a:lnTo>
                  <a:pt x="690993" y="0"/>
                </a:lnTo>
                <a:lnTo>
                  <a:pt x="690993" y="710185"/>
                </a:lnTo>
                <a:lnTo>
                  <a:pt x="0" y="710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0123" t="-11780" r="-1843" b="-1738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5750307"/>
            <a:ext cx="690993" cy="710185"/>
          </a:xfrm>
          <a:custGeom>
            <a:avLst/>
            <a:gdLst/>
            <a:ahLst/>
            <a:cxnLst/>
            <a:rect l="l" t="t" r="r" b="b"/>
            <a:pathLst>
              <a:path w="690993" h="710185">
                <a:moveTo>
                  <a:pt x="0" y="0"/>
                </a:moveTo>
                <a:lnTo>
                  <a:pt x="690993" y="0"/>
                </a:lnTo>
                <a:lnTo>
                  <a:pt x="690993" y="710185"/>
                </a:lnTo>
                <a:lnTo>
                  <a:pt x="0" y="7101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20123" t="-11780" r="-1843" b="-1738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916094" y="5750307"/>
            <a:ext cx="690993" cy="710185"/>
          </a:xfrm>
          <a:custGeom>
            <a:avLst/>
            <a:gdLst/>
            <a:ahLst/>
            <a:cxnLst/>
            <a:rect l="l" t="t" r="r" b="b"/>
            <a:pathLst>
              <a:path w="690993" h="710185">
                <a:moveTo>
                  <a:pt x="0" y="0"/>
                </a:moveTo>
                <a:lnTo>
                  <a:pt x="690993" y="0"/>
                </a:lnTo>
                <a:lnTo>
                  <a:pt x="690993" y="710185"/>
                </a:lnTo>
                <a:lnTo>
                  <a:pt x="0" y="710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123" t="-11780" r="-1843" b="-17385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6839881"/>
            <a:ext cx="690993" cy="710185"/>
          </a:xfrm>
          <a:custGeom>
            <a:avLst/>
            <a:gdLst/>
            <a:ahLst/>
            <a:cxnLst/>
            <a:rect l="l" t="t" r="r" b="b"/>
            <a:pathLst>
              <a:path w="690993" h="710185">
                <a:moveTo>
                  <a:pt x="0" y="0"/>
                </a:moveTo>
                <a:lnTo>
                  <a:pt x="690993" y="0"/>
                </a:lnTo>
                <a:lnTo>
                  <a:pt x="690993" y="710185"/>
                </a:lnTo>
                <a:lnTo>
                  <a:pt x="0" y="7101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0123" t="-11780" r="-1843" b="-1738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19971" y="1737821"/>
            <a:ext cx="5345933" cy="5345933"/>
          </a:xfrm>
          <a:custGeom>
            <a:avLst/>
            <a:gdLst/>
            <a:ahLst/>
            <a:cxnLst/>
            <a:rect l="l" t="t" r="r" b="b"/>
            <a:pathLst>
              <a:path w="5345933" h="5345933">
                <a:moveTo>
                  <a:pt x="0" y="0"/>
                </a:moveTo>
                <a:lnTo>
                  <a:pt x="5345933" y="0"/>
                </a:lnTo>
                <a:lnTo>
                  <a:pt x="5345933" y="5345934"/>
                </a:lnTo>
                <a:lnTo>
                  <a:pt x="0" y="53459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26473" y="2862159"/>
            <a:ext cx="7579241" cy="97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68"/>
              </a:lnSpc>
              <a:spcBef>
                <a:spcPct val="0"/>
              </a:spcBef>
            </a:pPr>
            <a:r>
              <a:rPr lang="en-US" sz="6400">
                <a:solidFill>
                  <a:srgbClr val="2674DD"/>
                </a:solidFill>
                <a:latin typeface="Poppins Ultra-Bold"/>
              </a:rPr>
              <a:t>Público Objetivo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9008" y="4772401"/>
            <a:ext cx="2652992" cy="566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4"/>
              </a:lnSpc>
            </a:pPr>
            <a:r>
              <a:rPr lang="en-US" sz="2224">
                <a:solidFill>
                  <a:srgbClr val="696969"/>
                </a:solidFill>
                <a:latin typeface="Poppins"/>
              </a:rPr>
              <a:t>Gobierno</a:t>
            </a:r>
          </a:p>
          <a:p>
            <a:pPr>
              <a:lnSpc>
                <a:spcPts val="1798"/>
              </a:lnSpc>
            </a:pPr>
            <a:endParaRPr lang="en-US" sz="2224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786401" y="4772401"/>
            <a:ext cx="2652992" cy="93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4"/>
              </a:lnSpc>
            </a:pPr>
            <a:r>
              <a:rPr lang="en-US" sz="2224">
                <a:solidFill>
                  <a:srgbClr val="696969"/>
                </a:solidFill>
                <a:latin typeface="Poppins"/>
              </a:rPr>
              <a:t>Agencias de Cooperación </a:t>
            </a:r>
          </a:p>
          <a:p>
            <a:pPr>
              <a:lnSpc>
                <a:spcPts val="2152"/>
              </a:lnSpc>
            </a:pPr>
            <a:endParaRPr lang="en-US" sz="2224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9008" y="5861975"/>
            <a:ext cx="2652992" cy="566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4"/>
              </a:lnSpc>
            </a:pPr>
            <a:r>
              <a:rPr lang="en-US" sz="2224">
                <a:solidFill>
                  <a:srgbClr val="696969"/>
                </a:solidFill>
                <a:latin typeface="Poppins"/>
              </a:rPr>
              <a:t>Poblaciones Clave</a:t>
            </a:r>
          </a:p>
          <a:p>
            <a:pPr>
              <a:lnSpc>
                <a:spcPts val="1798"/>
              </a:lnSpc>
            </a:pPr>
            <a:endParaRPr lang="en-US" sz="2224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786401" y="5861975"/>
            <a:ext cx="3024202" cy="938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4"/>
              </a:lnSpc>
            </a:pPr>
            <a:r>
              <a:rPr lang="en-US" sz="2224">
                <a:solidFill>
                  <a:srgbClr val="696969"/>
                </a:solidFill>
                <a:latin typeface="Poppins"/>
              </a:rPr>
              <a:t>Personas Afectadas por VIH y TB</a:t>
            </a:r>
          </a:p>
          <a:p>
            <a:pPr>
              <a:lnSpc>
                <a:spcPts val="2152"/>
              </a:lnSpc>
            </a:pPr>
            <a:endParaRPr lang="en-US" sz="2224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899008" y="6951549"/>
            <a:ext cx="5867679" cy="67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4"/>
              </a:lnSpc>
            </a:pPr>
            <a:r>
              <a:rPr lang="en-US" sz="2224">
                <a:solidFill>
                  <a:srgbClr val="696969"/>
                </a:solidFill>
                <a:latin typeface="Poppins"/>
              </a:rPr>
              <a:t>Sociedad Civil ( ONG´s, OBF, Academia y Privado)</a:t>
            </a:r>
          </a:p>
        </p:txBody>
      </p:sp>
      <p:sp>
        <p:nvSpPr>
          <p:cNvPr id="16" name="Freeform 16"/>
          <p:cNvSpPr/>
          <p:nvPr/>
        </p:nvSpPr>
        <p:spPr>
          <a:xfrm>
            <a:off x="192044" y="0"/>
            <a:ext cx="3413928" cy="1167848"/>
          </a:xfrm>
          <a:custGeom>
            <a:avLst/>
            <a:gdLst/>
            <a:ahLst/>
            <a:cxnLst/>
            <a:rect l="l" t="t" r="r" b="b"/>
            <a:pathLst>
              <a:path w="3413928" h="1167848">
                <a:moveTo>
                  <a:pt x="0" y="0"/>
                </a:moveTo>
                <a:lnTo>
                  <a:pt x="3413927" y="0"/>
                </a:lnTo>
                <a:lnTo>
                  <a:pt x="3413927" y="1167848"/>
                </a:lnTo>
                <a:lnTo>
                  <a:pt x="0" y="116784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83611">
            <a:off x="10702870" y="6446458"/>
            <a:ext cx="12115688" cy="14444933"/>
          </a:xfrm>
          <a:custGeom>
            <a:avLst/>
            <a:gdLst/>
            <a:ahLst/>
            <a:cxnLst/>
            <a:rect l="l" t="t" r="r" b="b"/>
            <a:pathLst>
              <a:path w="12115688" h="14444933">
                <a:moveTo>
                  <a:pt x="0" y="0"/>
                </a:moveTo>
                <a:lnTo>
                  <a:pt x="12115688" y="0"/>
                </a:lnTo>
                <a:lnTo>
                  <a:pt x="12115688" y="14444934"/>
                </a:lnTo>
                <a:lnTo>
                  <a:pt x="0" y="14444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7168760"/>
            <a:ext cx="18342983" cy="52393"/>
            <a:chOff x="0" y="0"/>
            <a:chExt cx="53355393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355391" cy="152400"/>
            </a:xfrm>
            <a:custGeom>
              <a:avLst/>
              <a:gdLst/>
              <a:ahLst/>
              <a:cxnLst/>
              <a:rect l="l" t="t" r="r" b="b"/>
              <a:pathLst>
                <a:path w="53355391" h="152400">
                  <a:moveTo>
                    <a:pt x="0" y="0"/>
                  </a:moveTo>
                  <a:lnTo>
                    <a:pt x="53355391" y="0"/>
                  </a:lnTo>
                  <a:lnTo>
                    <a:pt x="5335539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AD16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52143" y="6996937"/>
            <a:ext cx="396039" cy="39603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D16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1137837" y="6996937"/>
            <a:ext cx="396039" cy="39603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D1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323532" y="6996937"/>
            <a:ext cx="396039" cy="39603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D1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2756924" y="6996937"/>
            <a:ext cx="396039" cy="39603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D16"/>
            </a:solidFill>
          </p:spPr>
        </p:sp>
      </p:grpSp>
      <p:sp>
        <p:nvSpPr>
          <p:cNvPr id="13" name="Freeform 13"/>
          <p:cNvSpPr/>
          <p:nvPr/>
        </p:nvSpPr>
        <p:spPr>
          <a:xfrm rot="4561645">
            <a:off x="-1023981" y="-2665351"/>
            <a:ext cx="6843230" cy="7388102"/>
          </a:xfrm>
          <a:custGeom>
            <a:avLst/>
            <a:gdLst/>
            <a:ahLst/>
            <a:cxnLst/>
            <a:rect l="l" t="t" r="r" b="b"/>
            <a:pathLst>
              <a:path w="6843230" h="7388102">
                <a:moveTo>
                  <a:pt x="0" y="0"/>
                </a:moveTo>
                <a:lnTo>
                  <a:pt x="6843230" y="0"/>
                </a:lnTo>
                <a:lnTo>
                  <a:pt x="6843230" y="7388102"/>
                </a:lnTo>
                <a:lnTo>
                  <a:pt x="0" y="738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148341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137086" y="3574048"/>
            <a:ext cx="9667760" cy="278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8"/>
              </a:lnSpc>
            </a:pPr>
            <a:r>
              <a:rPr lang="en-US" sz="6400" dirty="0" err="1">
                <a:solidFill>
                  <a:srgbClr val="2674DD"/>
                </a:solidFill>
                <a:latin typeface="Poppins Ultra-Bold"/>
                <a:hlinkClick r:id="rId8" action="ppaction://hlinkfile"/>
              </a:rPr>
              <a:t>Matriz</a:t>
            </a:r>
            <a:r>
              <a:rPr lang="en-US" sz="6400" dirty="0">
                <a:solidFill>
                  <a:srgbClr val="2674DD"/>
                </a:solidFill>
                <a:latin typeface="Poppins Ultra-Bold"/>
                <a:hlinkClick r:id="rId8" action="ppaction://hlinkfile"/>
              </a:rPr>
              <a:t> de </a:t>
            </a:r>
            <a:r>
              <a:rPr lang="en-US" sz="6400" dirty="0" err="1">
                <a:solidFill>
                  <a:srgbClr val="2674DD"/>
                </a:solidFill>
                <a:latin typeface="Poppins Ultra-Bold"/>
                <a:hlinkClick r:id="rId8" action="ppaction://hlinkfile"/>
              </a:rPr>
              <a:t>Actores</a:t>
            </a:r>
            <a:r>
              <a:rPr lang="en-US" sz="6400" dirty="0">
                <a:solidFill>
                  <a:srgbClr val="2674DD"/>
                </a:solidFill>
                <a:latin typeface="Poppins Ultra-Bold"/>
                <a:hlinkClick r:id="rId8" action="ppaction://hlinkfile"/>
              </a:rPr>
              <a:t> Clave</a:t>
            </a:r>
            <a:endParaRPr lang="en-US" sz="6400" dirty="0">
              <a:solidFill>
                <a:srgbClr val="2674DD"/>
              </a:solidFill>
              <a:latin typeface="Poppins Ultra-Bold"/>
            </a:endParaRPr>
          </a:p>
          <a:p>
            <a:pPr marL="0" lvl="0" indent="0" algn="r">
              <a:lnSpc>
                <a:spcPts val="7168"/>
              </a:lnSpc>
              <a:spcBef>
                <a:spcPct val="0"/>
              </a:spcBef>
            </a:pPr>
            <a:endParaRPr lang="en-US" sz="6400" dirty="0">
              <a:solidFill>
                <a:srgbClr val="2674DD"/>
              </a:solidFill>
              <a:latin typeface="Poppins Ultra-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50436" y="-41617"/>
            <a:ext cx="3413928" cy="1167848"/>
          </a:xfrm>
          <a:custGeom>
            <a:avLst/>
            <a:gdLst/>
            <a:ahLst/>
            <a:cxnLst/>
            <a:rect l="l" t="t" r="r" b="b"/>
            <a:pathLst>
              <a:path w="3413928" h="1167848">
                <a:moveTo>
                  <a:pt x="0" y="0"/>
                </a:moveTo>
                <a:lnTo>
                  <a:pt x="3413928" y="0"/>
                </a:lnTo>
                <a:lnTo>
                  <a:pt x="3413928" y="1167848"/>
                </a:lnTo>
                <a:lnTo>
                  <a:pt x="0" y="116784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1616" y="1607466"/>
            <a:ext cx="15709254" cy="188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68"/>
              </a:lnSpc>
            </a:pPr>
            <a:r>
              <a:rPr lang="en-US" sz="6400">
                <a:solidFill>
                  <a:srgbClr val="2674DD"/>
                </a:solidFill>
                <a:latin typeface="Poppins Ultra-Bold"/>
              </a:rPr>
              <a:t>ESTRATEGIAS DE POSICIONAMIENTO</a:t>
            </a:r>
          </a:p>
          <a:p>
            <a:pPr marL="0" lvl="0" indent="0">
              <a:lnSpc>
                <a:spcPts val="7168"/>
              </a:lnSpc>
              <a:spcBef>
                <a:spcPct val="0"/>
              </a:spcBef>
            </a:pPr>
            <a:endParaRPr lang="en-US" sz="6400">
              <a:solidFill>
                <a:srgbClr val="2674DD"/>
              </a:solidFill>
              <a:latin typeface="Poppins Ultra-Bold"/>
            </a:endParaRPr>
          </a:p>
        </p:txBody>
      </p:sp>
      <p:sp>
        <p:nvSpPr>
          <p:cNvPr id="3" name="Freeform 3"/>
          <p:cNvSpPr/>
          <p:nvPr/>
        </p:nvSpPr>
        <p:spPr>
          <a:xfrm rot="4341785">
            <a:off x="1559526" y="4771395"/>
            <a:ext cx="3975926" cy="4114800"/>
          </a:xfrm>
          <a:custGeom>
            <a:avLst/>
            <a:gdLst/>
            <a:ahLst/>
            <a:cxnLst/>
            <a:rect l="l" t="t" r="r" b="b"/>
            <a:pathLst>
              <a:path w="3975926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4341785">
            <a:off x="9915660" y="4985896"/>
            <a:ext cx="3975925" cy="4114800"/>
          </a:xfrm>
          <a:custGeom>
            <a:avLst/>
            <a:gdLst/>
            <a:ahLst/>
            <a:cxnLst/>
            <a:rect l="l" t="t" r="r" b="b"/>
            <a:pathLst>
              <a:path w="3975925" h="4114800">
                <a:moveTo>
                  <a:pt x="0" y="0"/>
                </a:moveTo>
                <a:lnTo>
                  <a:pt x="3975926" y="0"/>
                </a:lnTo>
                <a:lnTo>
                  <a:pt x="39759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042872"/>
            <a:ext cx="17259300" cy="186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4"/>
              </a:lnSpc>
            </a:pPr>
            <a:r>
              <a:rPr lang="en-US" sz="2499">
                <a:solidFill>
                  <a:srgbClr val="696969"/>
                </a:solidFill>
                <a:latin typeface="Poppins"/>
              </a:rPr>
              <a:t>Acciones concretas, mediblesy alcanzables en un periodo de tiempo predeterminado para alcanzar los objetivos establecidos.</a:t>
            </a:r>
          </a:p>
          <a:p>
            <a:pPr>
              <a:lnSpc>
                <a:spcPts val="3124"/>
              </a:lnSpc>
            </a:pPr>
            <a:r>
              <a:rPr lang="en-US" sz="2499">
                <a:solidFill>
                  <a:srgbClr val="696969"/>
                </a:solidFill>
                <a:latin typeface="Poppins"/>
              </a:rPr>
              <a:t>Las estrategias deben contar con los siguientes componentes:</a:t>
            </a:r>
          </a:p>
          <a:p>
            <a:pPr>
              <a:lnSpc>
                <a:spcPts val="2625"/>
              </a:lnSpc>
            </a:pPr>
            <a:endParaRPr lang="en-US" sz="2499">
              <a:solidFill>
                <a:srgbClr val="696969"/>
              </a:solidFill>
              <a:latin typeface="Poppins"/>
            </a:endParaRPr>
          </a:p>
          <a:p>
            <a:pPr marL="0" lvl="0" indent="0">
              <a:lnSpc>
                <a:spcPts val="2625"/>
              </a:lnSpc>
            </a:pPr>
            <a:endParaRPr lang="en-US" sz="2499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99043" y="5512948"/>
            <a:ext cx="3673517" cy="1055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32"/>
              </a:lnSpc>
            </a:pPr>
            <a:r>
              <a:rPr lang="en-US" sz="3600" spc="43">
                <a:solidFill>
                  <a:srgbClr val="2674DD"/>
                </a:solidFill>
                <a:latin typeface="Poppins Ultra-Bold"/>
              </a:rPr>
              <a:t>Enfoque:</a:t>
            </a:r>
          </a:p>
          <a:p>
            <a:pPr marL="0" lvl="0" indent="0">
              <a:lnSpc>
                <a:spcPts val="4032"/>
              </a:lnSpc>
              <a:spcBef>
                <a:spcPct val="0"/>
              </a:spcBef>
            </a:pPr>
            <a:endParaRPr lang="en-US" sz="3600" spc="43">
              <a:solidFill>
                <a:srgbClr val="2674DD"/>
              </a:solidFill>
              <a:latin typeface="Poppins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28155" y="5954019"/>
            <a:ext cx="3376770" cy="55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32"/>
              </a:lnSpc>
              <a:spcBef>
                <a:spcPct val="0"/>
              </a:spcBef>
            </a:pPr>
            <a:r>
              <a:rPr lang="en-US" sz="3600" spc="43">
                <a:solidFill>
                  <a:srgbClr val="2674DD"/>
                </a:solidFill>
                <a:latin typeface="Poppins Ultra-Bold"/>
              </a:rPr>
              <a:t>Accionable: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0731" y="6485895"/>
            <a:ext cx="3673517" cy="861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1999">
                <a:solidFill>
                  <a:srgbClr val="696969"/>
                </a:solidFill>
                <a:latin typeface="Poppins"/>
              </a:rPr>
              <a:t>¿A qué necesidad responde mi estrategia?</a:t>
            </a:r>
          </a:p>
          <a:p>
            <a:pPr>
              <a:lnSpc>
                <a:spcPts val="2006"/>
              </a:lnSpc>
            </a:pPr>
            <a:endParaRPr lang="en-US" sz="1999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079782" y="6809745"/>
            <a:ext cx="3673517" cy="861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1999">
                <a:solidFill>
                  <a:srgbClr val="696969"/>
                </a:solidFill>
                <a:latin typeface="Poppins"/>
              </a:rPr>
              <a:t>¿Cuál es la acción concreta a realizar?</a:t>
            </a:r>
          </a:p>
          <a:p>
            <a:pPr>
              <a:lnSpc>
                <a:spcPts val="2006"/>
              </a:lnSpc>
            </a:pPr>
            <a:endParaRPr lang="en-US" sz="1999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895256" y="7033771"/>
            <a:ext cx="3673517" cy="550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032"/>
              </a:lnSpc>
              <a:spcBef>
                <a:spcPct val="0"/>
              </a:spcBef>
            </a:pPr>
            <a:r>
              <a:rPr lang="en-US" sz="3600" spc="43">
                <a:solidFill>
                  <a:srgbClr val="2674DD"/>
                </a:solidFill>
                <a:latin typeface="Poppins Ultra-Bold"/>
              </a:rPr>
              <a:t>Resultado: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84833" y="8008475"/>
            <a:ext cx="3673517" cy="861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1999">
                <a:solidFill>
                  <a:srgbClr val="696969"/>
                </a:solidFill>
                <a:latin typeface="Poppins"/>
              </a:rPr>
              <a:t>¿Qué espero obtener de esta estrategia?</a:t>
            </a:r>
          </a:p>
          <a:p>
            <a:pPr>
              <a:lnSpc>
                <a:spcPts val="2006"/>
              </a:lnSpc>
            </a:pPr>
            <a:endParaRPr lang="en-US" sz="1999">
              <a:solidFill>
                <a:srgbClr val="696969"/>
              </a:solidFill>
              <a:latin typeface="Poppi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21874" y="172695"/>
            <a:ext cx="3413928" cy="1167848"/>
          </a:xfrm>
          <a:custGeom>
            <a:avLst/>
            <a:gdLst/>
            <a:ahLst/>
            <a:cxnLst/>
            <a:rect l="l" t="t" r="r" b="b"/>
            <a:pathLst>
              <a:path w="3413928" h="1167848">
                <a:moveTo>
                  <a:pt x="0" y="0"/>
                </a:moveTo>
                <a:lnTo>
                  <a:pt x="3413927" y="0"/>
                </a:lnTo>
                <a:lnTo>
                  <a:pt x="3413927" y="1167848"/>
                </a:lnTo>
                <a:lnTo>
                  <a:pt x="0" y="1167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853246">
            <a:off x="1026754" y="-5266586"/>
            <a:ext cx="11385560" cy="10164200"/>
          </a:xfrm>
          <a:custGeom>
            <a:avLst/>
            <a:gdLst/>
            <a:ahLst/>
            <a:cxnLst/>
            <a:rect l="l" t="t" r="r" b="b"/>
            <a:pathLst>
              <a:path w="11385560" h="10164200">
                <a:moveTo>
                  <a:pt x="0" y="0"/>
                </a:moveTo>
                <a:lnTo>
                  <a:pt x="11385560" y="0"/>
                </a:lnTo>
                <a:lnTo>
                  <a:pt x="11385560" y="10164200"/>
                </a:lnTo>
                <a:lnTo>
                  <a:pt x="0" y="1016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59579" y="1390650"/>
            <a:ext cx="11230395" cy="928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20"/>
              </a:lnSpc>
              <a:spcBef>
                <a:spcPct val="0"/>
              </a:spcBef>
            </a:pPr>
            <a:r>
              <a:rPr lang="en-US" sz="6000">
                <a:solidFill>
                  <a:srgbClr val="F4F8FF"/>
                </a:solidFill>
                <a:latin typeface="Poppins Ultra-Bold"/>
              </a:rPr>
              <a:t>Enfoque estratégico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5762" y="6424525"/>
            <a:ext cx="5486687" cy="179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ea typeface="Poppins Medium"/>
              </a:rPr>
              <a:t>●Relaciones:</a:t>
            </a:r>
          </a:p>
          <a:p>
            <a:pPr algn="just"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latin typeface="Poppins Medium"/>
              </a:rPr>
              <a:t>Posicionamiento del MCP-ES con las entidades Gubernamentales de turno y actores clave.</a:t>
            </a:r>
          </a:p>
          <a:p>
            <a:pPr marL="0" lvl="0" indent="0" algn="just">
              <a:lnSpc>
                <a:spcPts val="2253"/>
              </a:lnSpc>
              <a:spcBef>
                <a:spcPct val="0"/>
              </a:spcBef>
            </a:pPr>
            <a:endParaRPr lang="en-US" sz="250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092282" y="6424525"/>
            <a:ext cx="7195718" cy="179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ea typeface="Poppins Medium"/>
              </a:rPr>
              <a:t>●Participación:</a:t>
            </a:r>
          </a:p>
          <a:p>
            <a:pPr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latin typeface="Poppins Medium"/>
              </a:rPr>
              <a:t>Aumento y prevalencia cautiva en la participación de los miembros y actores clave dentro de las actividades del MCP-ES.</a:t>
            </a:r>
          </a:p>
          <a:p>
            <a:pPr marL="0" lvl="0" indent="0" algn="l">
              <a:lnSpc>
                <a:spcPts val="2253"/>
              </a:lnSpc>
              <a:spcBef>
                <a:spcPct val="0"/>
              </a:spcBef>
            </a:pPr>
            <a:endParaRPr lang="en-US" sz="250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1232" y="8490688"/>
            <a:ext cx="6958742" cy="1796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ea typeface="Poppins Medium"/>
              </a:rPr>
              <a:t>●Alianzas:</a:t>
            </a:r>
          </a:p>
          <a:p>
            <a:pPr>
              <a:lnSpc>
                <a:spcPts val="2960"/>
              </a:lnSpc>
            </a:pPr>
            <a:r>
              <a:rPr lang="en-US" sz="2509">
                <a:solidFill>
                  <a:srgbClr val="000000"/>
                </a:solidFill>
                <a:latin typeface="Poppins Medium"/>
              </a:rPr>
              <a:t>Generación de alianzas con socios estratégicos para la ejecución de los proyectos.</a:t>
            </a:r>
          </a:p>
          <a:p>
            <a:pPr marL="0" lvl="0" indent="0" algn="l">
              <a:lnSpc>
                <a:spcPts val="2253"/>
              </a:lnSpc>
              <a:spcBef>
                <a:spcPct val="0"/>
              </a:spcBef>
            </a:pPr>
            <a:endParaRPr lang="en-US" sz="2509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2540" y="4954348"/>
            <a:ext cx="18288000" cy="76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8"/>
              </a:lnSpc>
              <a:spcBef>
                <a:spcPct val="0"/>
              </a:spcBef>
            </a:pPr>
            <a:r>
              <a:rPr lang="en-US" sz="2524">
                <a:solidFill>
                  <a:srgbClr val="000000"/>
                </a:solidFill>
                <a:latin typeface="Poppins"/>
              </a:rPr>
              <a:t>Para el desarrollo de las estrategias se han identificado los siguientes enfoques, que responden a las necesidades de posicionamiento actuales:</a:t>
            </a:r>
          </a:p>
        </p:txBody>
      </p:sp>
      <p:sp>
        <p:nvSpPr>
          <p:cNvPr id="8" name="Freeform 8"/>
          <p:cNvSpPr/>
          <p:nvPr/>
        </p:nvSpPr>
        <p:spPr>
          <a:xfrm>
            <a:off x="385763" y="241852"/>
            <a:ext cx="3413928" cy="1167848"/>
          </a:xfrm>
          <a:custGeom>
            <a:avLst/>
            <a:gdLst/>
            <a:ahLst/>
            <a:cxnLst/>
            <a:rect l="l" t="t" r="r" b="b"/>
            <a:pathLst>
              <a:path w="3413928" h="1167848">
                <a:moveTo>
                  <a:pt x="0" y="0"/>
                </a:moveTo>
                <a:lnTo>
                  <a:pt x="3413927" y="0"/>
                </a:lnTo>
                <a:lnTo>
                  <a:pt x="3413927" y="1167848"/>
                </a:lnTo>
                <a:lnTo>
                  <a:pt x="0" y="1167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0250" y="-5812311"/>
            <a:ext cx="18470413" cy="19511913"/>
          </a:xfrm>
          <a:custGeom>
            <a:avLst/>
            <a:gdLst/>
            <a:ahLst/>
            <a:cxnLst/>
            <a:rect l="l" t="t" r="r" b="b"/>
            <a:pathLst>
              <a:path w="18470413" h="19511913">
                <a:moveTo>
                  <a:pt x="0" y="0"/>
                </a:moveTo>
                <a:lnTo>
                  <a:pt x="18470413" y="0"/>
                </a:lnTo>
                <a:lnTo>
                  <a:pt x="18470413" y="19511912"/>
                </a:lnTo>
                <a:lnTo>
                  <a:pt x="0" y="19511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6187" t="-16368" b="-771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9075" y="1682706"/>
            <a:ext cx="12310531" cy="166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36"/>
              </a:lnSpc>
            </a:pPr>
            <a:r>
              <a:rPr lang="en-US" sz="5657">
                <a:solidFill>
                  <a:srgbClr val="F4F8FF"/>
                </a:solidFill>
                <a:latin typeface="Poppins Ultra-Bold"/>
              </a:rPr>
              <a:t>INTERACCIÓN DE LA ESTRATEGIA</a:t>
            </a:r>
          </a:p>
          <a:p>
            <a:pPr marL="0" lvl="0" indent="0" algn="l">
              <a:lnSpc>
                <a:spcPts val="6336"/>
              </a:lnSpc>
            </a:pPr>
            <a:endParaRPr lang="en-US" sz="5657">
              <a:solidFill>
                <a:srgbClr val="F4F8FF"/>
              </a:solidFill>
              <a:latin typeface="Poppins Ultra-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9075" y="2896502"/>
            <a:ext cx="15314334" cy="739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latin typeface="Poppins"/>
              </a:rPr>
              <a:t>La estrategia debe tener las siguientes características para cumplircon el objetivo del ejercicio:</a:t>
            </a:r>
          </a:p>
          <a:p>
            <a:pPr algn="just">
              <a:lnSpc>
                <a:spcPts val="3828"/>
              </a:lnSpc>
            </a:pPr>
            <a:endParaRPr lang="en-US" sz="3244">
              <a:solidFill>
                <a:srgbClr val="F4F8FF"/>
              </a:solidFill>
              <a:latin typeface="Poppins"/>
            </a:endParaRPr>
          </a:p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ea typeface="Poppins"/>
              </a:rPr>
              <a:t>●Responde a un objetivo</a:t>
            </a:r>
          </a:p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ea typeface="Poppins"/>
              </a:rPr>
              <a:t>●Es amplia(no especifica a un actorparticular)</a:t>
            </a:r>
          </a:p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ea typeface="Poppins"/>
              </a:rPr>
              <a:t>●Es medible</a:t>
            </a:r>
          </a:p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ea typeface="Poppins"/>
              </a:rPr>
              <a:t>●Es factible</a:t>
            </a:r>
          </a:p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ea typeface="Poppins"/>
              </a:rPr>
              <a:t>●Es sostenible</a:t>
            </a:r>
          </a:p>
          <a:p>
            <a:pPr algn="just">
              <a:lnSpc>
                <a:spcPts val="3828"/>
              </a:lnSpc>
            </a:pPr>
            <a:endParaRPr lang="en-US" sz="3244">
              <a:solidFill>
                <a:srgbClr val="F4F8FF"/>
              </a:solidFill>
              <a:ea typeface="Poppins"/>
            </a:endParaRPr>
          </a:p>
          <a:p>
            <a:pPr algn="just">
              <a:lnSpc>
                <a:spcPts val="3828"/>
              </a:lnSpc>
            </a:pPr>
            <a:r>
              <a:rPr lang="en-US" sz="3244">
                <a:solidFill>
                  <a:srgbClr val="F4F8FF"/>
                </a:solidFill>
                <a:latin typeface="Poppins"/>
              </a:rPr>
              <a:t>Si todas las acciones dentro de las estrategias cumplen con estas características, el resultado será una herramienta maleable que nos permita aplicaruna o varias de acuerdoa la necesidad. Teniendo como producto final un “Combo de Estrategias” realizable según el actor.</a:t>
            </a:r>
          </a:p>
          <a:p>
            <a:pPr algn="just">
              <a:lnSpc>
                <a:spcPts val="4182"/>
              </a:lnSpc>
            </a:pPr>
            <a:endParaRPr lang="en-US" sz="3244">
              <a:solidFill>
                <a:srgbClr val="F4F8FF"/>
              </a:solidFill>
              <a:latin typeface="Poppins"/>
            </a:endParaRPr>
          </a:p>
          <a:p>
            <a:pPr marL="0" lvl="0" indent="0" algn="l">
              <a:lnSpc>
                <a:spcPts val="4182"/>
              </a:lnSpc>
              <a:spcBef>
                <a:spcPct val="0"/>
              </a:spcBef>
            </a:pPr>
            <a:endParaRPr lang="en-US" sz="3244">
              <a:solidFill>
                <a:srgbClr val="F4F8FF"/>
              </a:solidFill>
              <a:latin typeface="Poppin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19075" y="244133"/>
            <a:ext cx="3413928" cy="1167848"/>
          </a:xfrm>
          <a:custGeom>
            <a:avLst/>
            <a:gdLst/>
            <a:ahLst/>
            <a:cxnLst/>
            <a:rect l="l" t="t" r="r" b="b"/>
            <a:pathLst>
              <a:path w="3413928" h="1167848">
                <a:moveTo>
                  <a:pt x="0" y="0"/>
                </a:moveTo>
                <a:lnTo>
                  <a:pt x="3413928" y="0"/>
                </a:lnTo>
                <a:lnTo>
                  <a:pt x="3413928" y="1167848"/>
                </a:lnTo>
                <a:lnTo>
                  <a:pt x="0" y="11678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25842" y="0"/>
            <a:ext cx="10462158" cy="10462158"/>
          </a:xfrm>
          <a:custGeom>
            <a:avLst/>
            <a:gdLst/>
            <a:ahLst/>
            <a:cxnLst/>
            <a:rect l="l" t="t" r="r" b="b"/>
            <a:pathLst>
              <a:path w="10462158" h="10462158">
                <a:moveTo>
                  <a:pt x="0" y="0"/>
                </a:moveTo>
                <a:lnTo>
                  <a:pt x="10462158" y="0"/>
                </a:lnTo>
                <a:lnTo>
                  <a:pt x="10462158" y="10462158"/>
                </a:lnTo>
                <a:lnTo>
                  <a:pt x="0" y="1046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05666" y="-1534351"/>
            <a:ext cx="14363766" cy="14075231"/>
            <a:chOff x="0" y="0"/>
            <a:chExt cx="19151689" cy="18766975"/>
          </a:xfrm>
        </p:grpSpPr>
        <p:sp>
          <p:nvSpPr>
            <p:cNvPr id="4" name="Freeform 4"/>
            <p:cNvSpPr/>
            <p:nvPr/>
          </p:nvSpPr>
          <p:spPr>
            <a:xfrm rot="7455729">
              <a:off x="3193300" y="2339909"/>
              <a:ext cx="13041438" cy="13954846"/>
            </a:xfrm>
            <a:custGeom>
              <a:avLst/>
              <a:gdLst/>
              <a:ahLst/>
              <a:cxnLst/>
              <a:rect l="l" t="t" r="r" b="b"/>
              <a:pathLst>
                <a:path w="13041438" h="13954846">
                  <a:moveTo>
                    <a:pt x="0" y="0"/>
                  </a:moveTo>
                  <a:lnTo>
                    <a:pt x="13041438" y="0"/>
                  </a:lnTo>
                  <a:lnTo>
                    <a:pt x="13041438" y="13954847"/>
                  </a:lnTo>
                  <a:lnTo>
                    <a:pt x="0" y="139548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7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7455729">
              <a:off x="2916950" y="2472220"/>
              <a:ext cx="13041438" cy="13954846"/>
            </a:xfrm>
            <a:custGeom>
              <a:avLst/>
              <a:gdLst/>
              <a:ahLst/>
              <a:cxnLst/>
              <a:rect l="l" t="t" r="r" b="b"/>
              <a:pathLst>
                <a:path w="13041438" h="13954846">
                  <a:moveTo>
                    <a:pt x="0" y="0"/>
                  </a:moveTo>
                  <a:lnTo>
                    <a:pt x="13041438" y="0"/>
                  </a:lnTo>
                  <a:lnTo>
                    <a:pt x="13041438" y="13954846"/>
                  </a:lnTo>
                  <a:lnTo>
                    <a:pt x="0" y="13954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1006137" y="27942"/>
            <a:ext cx="7253154" cy="10259058"/>
          </a:xfrm>
          <a:custGeom>
            <a:avLst/>
            <a:gdLst/>
            <a:ahLst/>
            <a:cxnLst/>
            <a:rect l="l" t="t" r="r" b="b"/>
            <a:pathLst>
              <a:path w="7253154" h="10259058">
                <a:moveTo>
                  <a:pt x="0" y="0"/>
                </a:moveTo>
                <a:lnTo>
                  <a:pt x="7253154" y="0"/>
                </a:lnTo>
                <a:lnTo>
                  <a:pt x="7253154" y="10259058"/>
                </a:lnTo>
                <a:lnTo>
                  <a:pt x="0" y="102590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79436" y="2413218"/>
            <a:ext cx="5217308" cy="2383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15"/>
              </a:lnSpc>
              <a:spcBef>
                <a:spcPct val="0"/>
              </a:spcBef>
            </a:pPr>
            <a:r>
              <a:rPr lang="en-US" sz="8049" u="none">
                <a:solidFill>
                  <a:srgbClr val="2674DD"/>
                </a:solidFill>
                <a:latin typeface="Poppins Ultra-Bold"/>
              </a:rPr>
              <a:t>MUCHAS </a:t>
            </a:r>
          </a:p>
          <a:p>
            <a:pPr marL="0" lvl="0" indent="0" algn="l">
              <a:lnSpc>
                <a:spcPts val="9015"/>
              </a:lnSpc>
              <a:spcBef>
                <a:spcPct val="0"/>
              </a:spcBef>
            </a:pPr>
            <a:r>
              <a:rPr lang="en-US" sz="8049" u="none">
                <a:solidFill>
                  <a:srgbClr val="2674DD"/>
                </a:solidFill>
                <a:latin typeface="Poppins Ultra-Bold"/>
              </a:rPr>
              <a:t>GRACIAS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533</Words>
  <Application>Microsoft Office PowerPoint</Application>
  <PresentationFormat>Personalizado</PresentationFormat>
  <Paragraphs>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Poppins Bold</vt:lpstr>
      <vt:lpstr>Poppins</vt:lpstr>
      <vt:lpstr>Poppins Ultra-Bold</vt:lpstr>
      <vt:lpstr>Arial</vt:lpstr>
      <vt:lpstr>Poppins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Propuesta de Proyecto Digital Empresarial Negocios Online moderno creativo elementos en 3D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2023-10-11T21:28:56Z</dcterms:modified>
  <dc:identifier>DAFwzdgM1LQ</dc:identifier>
</cp:coreProperties>
</file>