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5" r:id="rId4"/>
    <p:sldId id="267" r:id="rId5"/>
    <p:sldId id="269" r:id="rId6"/>
    <p:sldId id="270" r:id="rId7"/>
    <p:sldId id="259" r:id="rId8"/>
    <p:sldId id="260" r:id="rId9"/>
    <p:sldId id="271" r:id="rId10"/>
    <p:sldId id="272" r:id="rId11"/>
    <p:sldId id="261" r:id="rId12"/>
    <p:sldId id="262" r:id="rId13"/>
    <p:sldId id="264" r:id="rId14"/>
    <p:sldId id="273" r:id="rId15"/>
    <p:sldId id="265" r:id="rId16"/>
    <p:sldId id="274" r:id="rId17"/>
    <p:sldId id="266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T Drugs" panose="020B0604020202020204" charset="0"/>
      <p:regular r:id="rId24"/>
    </p:embeddedFont>
    <p:embeddedFont>
      <p:font typeface="TT Drugs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AE3BD-9557-4F68-A863-CB5D7BE3305A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SV"/>
        </a:p>
      </dgm:t>
    </dgm:pt>
    <dgm:pt modelId="{6FDC2870-5A7C-4042-9FFC-481F3E6B81F1}">
      <dgm:prSet phldrT="[Texto]" custT="1"/>
      <dgm:spPr/>
      <dgm:t>
        <a:bodyPr/>
        <a:lstStyle/>
        <a:p>
          <a:pPr algn="ctr"/>
          <a:r>
            <a:rPr lang="es-MX" sz="2800" dirty="0"/>
            <a:t>Modulo</a:t>
          </a:r>
        </a:p>
        <a:p>
          <a:pPr algn="ctr"/>
          <a:endParaRPr lang="es-MX" sz="2800" dirty="0"/>
        </a:p>
        <a:p>
          <a:pPr algn="ctr"/>
          <a:endParaRPr lang="es-MX" sz="2800" dirty="0"/>
        </a:p>
        <a:p>
          <a:pPr algn="ctr"/>
          <a:r>
            <a:rPr lang="es-SV" sz="2800" dirty="0"/>
            <a:t>Objetivo 3:</a:t>
          </a:r>
        </a:p>
        <a:p>
          <a:pPr algn="ctr"/>
          <a:endParaRPr lang="es-SV" sz="2800" dirty="0"/>
        </a:p>
        <a:p>
          <a:pPr algn="ctr"/>
          <a:endParaRPr lang="es-SV" sz="2800" dirty="0"/>
        </a:p>
        <a:p>
          <a:pPr algn="ctr"/>
          <a:endParaRPr lang="es-SV" sz="2800" dirty="0"/>
        </a:p>
        <a:p>
          <a:pPr algn="ctr"/>
          <a:endParaRPr lang="es-SV" sz="2800" dirty="0"/>
        </a:p>
        <a:p>
          <a:pPr algn="ctr"/>
          <a:endParaRPr lang="es-SV" sz="2800" dirty="0"/>
        </a:p>
        <a:p>
          <a:pPr algn="ctr"/>
          <a:r>
            <a:rPr lang="es-SV" sz="2800" dirty="0"/>
            <a:t>Indicador de Cumplimiento </a:t>
          </a:r>
        </a:p>
      </dgm:t>
    </dgm:pt>
    <dgm:pt modelId="{E472447A-0E04-4661-BDDD-BEF6F5E55CBD}" type="parTrans" cxnId="{C70C360B-0322-4E23-9006-87AED7AB8F56}">
      <dgm:prSet/>
      <dgm:spPr/>
      <dgm:t>
        <a:bodyPr/>
        <a:lstStyle/>
        <a:p>
          <a:endParaRPr lang="es-SV"/>
        </a:p>
      </dgm:t>
    </dgm:pt>
    <dgm:pt modelId="{574B0583-6357-4588-BA70-559B5E4E126A}" type="sibTrans" cxnId="{C70C360B-0322-4E23-9006-87AED7AB8F56}">
      <dgm:prSet/>
      <dgm:spPr/>
      <dgm:t>
        <a:bodyPr/>
        <a:lstStyle/>
        <a:p>
          <a:endParaRPr lang="es-SV"/>
        </a:p>
      </dgm:t>
    </dgm:pt>
    <dgm:pt modelId="{B713A9D1-8970-4467-AA93-96E9BC34E6D0}">
      <dgm:prSet phldrT="[Texto]"/>
      <dgm:spPr/>
      <dgm:t>
        <a:bodyPr/>
        <a:lstStyle/>
        <a:p>
          <a:r>
            <a:rPr lang="es-MX" dirty="0"/>
            <a:t>Participación</a:t>
          </a:r>
          <a:endParaRPr lang="es-SV" dirty="0"/>
        </a:p>
      </dgm:t>
    </dgm:pt>
    <dgm:pt modelId="{404A7C84-C21C-4CBD-B87F-3F2E94AB3B05}" type="parTrans" cxnId="{A7CDFB54-FF34-4E25-869E-1B0DF2201F0D}">
      <dgm:prSet/>
      <dgm:spPr/>
      <dgm:t>
        <a:bodyPr/>
        <a:lstStyle/>
        <a:p>
          <a:endParaRPr lang="es-SV"/>
        </a:p>
      </dgm:t>
    </dgm:pt>
    <dgm:pt modelId="{FAB27CA2-BC1B-488D-8A28-54680D1D80C2}" type="sibTrans" cxnId="{A7CDFB54-FF34-4E25-869E-1B0DF2201F0D}">
      <dgm:prSet/>
      <dgm:spPr/>
      <dgm:t>
        <a:bodyPr/>
        <a:lstStyle/>
        <a:p>
          <a:endParaRPr lang="es-SV"/>
        </a:p>
      </dgm:t>
    </dgm:pt>
    <dgm:pt modelId="{86E2FDF8-9B7B-412E-A725-8C8CDCB2024A}">
      <dgm:prSet phldrT="[Texto]" custT="1"/>
      <dgm:spPr/>
      <dgm:t>
        <a:bodyPr/>
        <a:lstStyle/>
        <a:p>
          <a:pPr algn="just"/>
          <a:r>
            <a:rPr lang="es-MX" sz="2000" dirty="0"/>
            <a:t>Los miembros del Mecanismo de Coordinación (especialmente los de la sociedad civil) realizan actividades para solicitar aportaciones y realizar observaciones a sus sectores constituyentes con el fin de contribuir a la toma de decisiones sólidas. </a:t>
          </a:r>
          <a:endParaRPr lang="es-SV" sz="2000" dirty="0"/>
        </a:p>
        <a:p>
          <a:pPr algn="l"/>
          <a:endParaRPr lang="es-SV" sz="2000" dirty="0"/>
        </a:p>
        <a:p>
          <a:pPr algn="l"/>
          <a:endParaRPr lang="es-SV" sz="2000" dirty="0"/>
        </a:p>
      </dgm:t>
    </dgm:pt>
    <dgm:pt modelId="{99B7ABEA-6C92-418E-B4AC-94EC312690A0}" type="parTrans" cxnId="{B626FB0E-9E7D-4D5D-BAE4-A4196AE01D1A}">
      <dgm:prSet/>
      <dgm:spPr/>
      <dgm:t>
        <a:bodyPr/>
        <a:lstStyle/>
        <a:p>
          <a:endParaRPr lang="es-SV"/>
        </a:p>
      </dgm:t>
    </dgm:pt>
    <dgm:pt modelId="{6B5BAD2B-1000-4773-A6D1-293B62CAE43A}" type="sibTrans" cxnId="{B626FB0E-9E7D-4D5D-BAE4-A4196AE01D1A}">
      <dgm:prSet/>
      <dgm:spPr/>
      <dgm:t>
        <a:bodyPr/>
        <a:lstStyle/>
        <a:p>
          <a:endParaRPr lang="es-SV"/>
        </a:p>
      </dgm:t>
    </dgm:pt>
    <dgm:pt modelId="{59B9D858-6C05-465A-8A4D-7B5370F6A567}">
      <dgm:prSet phldrT="[Texto]" custT="1"/>
      <dgm:spPr/>
      <dgm:t>
        <a:bodyPr/>
        <a:lstStyle/>
        <a:p>
          <a:pPr algn="just"/>
          <a:r>
            <a:rPr lang="es-MX" sz="2000" dirty="0"/>
            <a:t>¿Solicitan activamente los miembros del Mecanismo de Coordinación (especialmente los de la sociedad civil) retroalimentación de sus sectores constituyentes y comparten con ellos información y observaciones? (ER 5L)</a:t>
          </a:r>
          <a:r>
            <a:rPr lang="es-MX" sz="3200" dirty="0"/>
            <a:t>		</a:t>
          </a:r>
          <a:endParaRPr lang="es-SV" sz="3200" dirty="0"/>
        </a:p>
        <a:p>
          <a:pPr algn="l"/>
          <a:endParaRPr lang="es-SV" sz="3200" dirty="0"/>
        </a:p>
      </dgm:t>
    </dgm:pt>
    <dgm:pt modelId="{E6E8CFDA-8A7F-4D10-AA68-D5EAC7463D49}" type="parTrans" cxnId="{C6EA6914-6D6F-4FD4-81E6-757C48533BC7}">
      <dgm:prSet/>
      <dgm:spPr/>
      <dgm:t>
        <a:bodyPr/>
        <a:lstStyle/>
        <a:p>
          <a:endParaRPr lang="es-SV"/>
        </a:p>
      </dgm:t>
    </dgm:pt>
    <dgm:pt modelId="{B662CFCE-CA93-4D58-A67A-3729ADE3AA22}" type="sibTrans" cxnId="{C6EA6914-6D6F-4FD4-81E6-757C48533BC7}">
      <dgm:prSet/>
      <dgm:spPr/>
      <dgm:t>
        <a:bodyPr/>
        <a:lstStyle/>
        <a:p>
          <a:endParaRPr lang="es-SV"/>
        </a:p>
      </dgm:t>
    </dgm:pt>
    <dgm:pt modelId="{9465D1DA-BCD7-49E1-A79B-7EE5C71DC759}" type="pres">
      <dgm:prSet presAssocID="{1B6AE3BD-9557-4F68-A863-CB5D7BE3305A}" presName="vert0" presStyleCnt="0">
        <dgm:presLayoutVars>
          <dgm:dir/>
          <dgm:animOne val="branch"/>
          <dgm:animLvl val="lvl"/>
        </dgm:presLayoutVars>
      </dgm:prSet>
      <dgm:spPr/>
    </dgm:pt>
    <dgm:pt modelId="{6F37AB72-D3A9-4FE9-AD13-6B6D7C4134B3}" type="pres">
      <dgm:prSet presAssocID="{6FDC2870-5A7C-4042-9FFC-481F3E6B81F1}" presName="thickLine" presStyleLbl="alignNode1" presStyleIdx="0" presStyleCnt="1"/>
      <dgm:spPr/>
    </dgm:pt>
    <dgm:pt modelId="{65D9D1C2-F867-448B-AF7B-071AE8D959AB}" type="pres">
      <dgm:prSet presAssocID="{6FDC2870-5A7C-4042-9FFC-481F3E6B81F1}" presName="horz1" presStyleCnt="0"/>
      <dgm:spPr/>
    </dgm:pt>
    <dgm:pt modelId="{37DBFBA3-0FE4-418F-8D06-E40FC7BCB3B6}" type="pres">
      <dgm:prSet presAssocID="{6FDC2870-5A7C-4042-9FFC-481F3E6B81F1}" presName="tx1" presStyleLbl="revTx" presStyleIdx="0" presStyleCnt="4" custScaleX="100733"/>
      <dgm:spPr/>
    </dgm:pt>
    <dgm:pt modelId="{F7529AEA-BF0B-4223-B75F-0842C50A781A}" type="pres">
      <dgm:prSet presAssocID="{6FDC2870-5A7C-4042-9FFC-481F3E6B81F1}" presName="vert1" presStyleCnt="0"/>
      <dgm:spPr/>
    </dgm:pt>
    <dgm:pt modelId="{624A116A-2CAD-4B3A-B90A-55EBE8C413C0}" type="pres">
      <dgm:prSet presAssocID="{B713A9D1-8970-4467-AA93-96E9BC34E6D0}" presName="vertSpace2a" presStyleCnt="0"/>
      <dgm:spPr/>
    </dgm:pt>
    <dgm:pt modelId="{936BFF77-2061-4BFF-8176-BC3127822A90}" type="pres">
      <dgm:prSet presAssocID="{B713A9D1-8970-4467-AA93-96E9BC34E6D0}" presName="horz2" presStyleCnt="0"/>
      <dgm:spPr/>
    </dgm:pt>
    <dgm:pt modelId="{AF3C6BD0-A13A-41F9-9D00-5E034DF91C99}" type="pres">
      <dgm:prSet presAssocID="{B713A9D1-8970-4467-AA93-96E9BC34E6D0}" presName="horzSpace2" presStyleCnt="0"/>
      <dgm:spPr/>
    </dgm:pt>
    <dgm:pt modelId="{61F82F5C-8037-4CB5-AAC2-F625B7841396}" type="pres">
      <dgm:prSet presAssocID="{B713A9D1-8970-4467-AA93-96E9BC34E6D0}" presName="tx2" presStyleLbl="revTx" presStyleIdx="1" presStyleCnt="4"/>
      <dgm:spPr/>
    </dgm:pt>
    <dgm:pt modelId="{0AFDE838-4A58-4F60-B3F8-DC87E461D39F}" type="pres">
      <dgm:prSet presAssocID="{B713A9D1-8970-4467-AA93-96E9BC34E6D0}" presName="vert2" presStyleCnt="0"/>
      <dgm:spPr/>
    </dgm:pt>
    <dgm:pt modelId="{4A90A3DD-1F79-4600-9112-8EA7289C994C}" type="pres">
      <dgm:prSet presAssocID="{B713A9D1-8970-4467-AA93-96E9BC34E6D0}" presName="thinLine2b" presStyleLbl="callout" presStyleIdx="0" presStyleCnt="3"/>
      <dgm:spPr/>
    </dgm:pt>
    <dgm:pt modelId="{9E5CA0CF-18D7-4A5B-88A2-8509E2D7F178}" type="pres">
      <dgm:prSet presAssocID="{B713A9D1-8970-4467-AA93-96E9BC34E6D0}" presName="vertSpace2b" presStyleCnt="0"/>
      <dgm:spPr/>
    </dgm:pt>
    <dgm:pt modelId="{8EAE8CBE-43E8-4B0E-86B2-508D151F9C88}" type="pres">
      <dgm:prSet presAssocID="{86E2FDF8-9B7B-412E-A725-8C8CDCB2024A}" presName="horz2" presStyleCnt="0"/>
      <dgm:spPr/>
    </dgm:pt>
    <dgm:pt modelId="{CECA0928-797F-4C5B-AD75-52565BE7FC60}" type="pres">
      <dgm:prSet presAssocID="{86E2FDF8-9B7B-412E-A725-8C8CDCB2024A}" presName="horzSpace2" presStyleCnt="0"/>
      <dgm:spPr/>
    </dgm:pt>
    <dgm:pt modelId="{CAB04081-7B0E-4C73-970E-EEE472AA7668}" type="pres">
      <dgm:prSet presAssocID="{86E2FDF8-9B7B-412E-A725-8C8CDCB2024A}" presName="tx2" presStyleLbl="revTx" presStyleIdx="2" presStyleCnt="4"/>
      <dgm:spPr/>
    </dgm:pt>
    <dgm:pt modelId="{2146741B-882C-4EA0-A281-D035490E94C8}" type="pres">
      <dgm:prSet presAssocID="{86E2FDF8-9B7B-412E-A725-8C8CDCB2024A}" presName="vert2" presStyleCnt="0"/>
      <dgm:spPr/>
    </dgm:pt>
    <dgm:pt modelId="{73E78E47-CEB8-4E14-9873-B2ADE2171BC7}" type="pres">
      <dgm:prSet presAssocID="{86E2FDF8-9B7B-412E-A725-8C8CDCB2024A}" presName="thinLine2b" presStyleLbl="callout" presStyleIdx="1" presStyleCnt="3"/>
      <dgm:spPr/>
    </dgm:pt>
    <dgm:pt modelId="{527A023D-7A3C-4528-9483-6DA349237227}" type="pres">
      <dgm:prSet presAssocID="{86E2FDF8-9B7B-412E-A725-8C8CDCB2024A}" presName="vertSpace2b" presStyleCnt="0"/>
      <dgm:spPr/>
    </dgm:pt>
    <dgm:pt modelId="{D89B4594-46AC-4178-AD46-5AA2CF91F8C4}" type="pres">
      <dgm:prSet presAssocID="{59B9D858-6C05-465A-8A4D-7B5370F6A567}" presName="horz2" presStyleCnt="0"/>
      <dgm:spPr/>
    </dgm:pt>
    <dgm:pt modelId="{C70863CA-0E8A-4A15-8102-6B5FC02AC9AC}" type="pres">
      <dgm:prSet presAssocID="{59B9D858-6C05-465A-8A4D-7B5370F6A567}" presName="horzSpace2" presStyleCnt="0"/>
      <dgm:spPr/>
    </dgm:pt>
    <dgm:pt modelId="{8B295837-3A71-43C6-9ABE-06A4B5939E70}" type="pres">
      <dgm:prSet presAssocID="{59B9D858-6C05-465A-8A4D-7B5370F6A567}" presName="tx2" presStyleLbl="revTx" presStyleIdx="3" presStyleCnt="4"/>
      <dgm:spPr/>
    </dgm:pt>
    <dgm:pt modelId="{58A94D53-55AA-48A1-9A2F-D29B4D6402F0}" type="pres">
      <dgm:prSet presAssocID="{59B9D858-6C05-465A-8A4D-7B5370F6A567}" presName="vert2" presStyleCnt="0"/>
      <dgm:spPr/>
    </dgm:pt>
    <dgm:pt modelId="{C5FCF196-CD6E-4BDD-969A-0D06DB042004}" type="pres">
      <dgm:prSet presAssocID="{59B9D858-6C05-465A-8A4D-7B5370F6A567}" presName="thinLine2b" presStyleLbl="callout" presStyleIdx="2" presStyleCnt="3"/>
      <dgm:spPr/>
    </dgm:pt>
    <dgm:pt modelId="{199EBBBF-6A67-45F7-A25A-B544642446D3}" type="pres">
      <dgm:prSet presAssocID="{59B9D858-6C05-465A-8A4D-7B5370F6A567}" presName="vertSpace2b" presStyleCnt="0"/>
      <dgm:spPr/>
    </dgm:pt>
  </dgm:ptLst>
  <dgm:cxnLst>
    <dgm:cxn modelId="{C70C360B-0322-4E23-9006-87AED7AB8F56}" srcId="{1B6AE3BD-9557-4F68-A863-CB5D7BE3305A}" destId="{6FDC2870-5A7C-4042-9FFC-481F3E6B81F1}" srcOrd="0" destOrd="0" parTransId="{E472447A-0E04-4661-BDDD-BEF6F5E55CBD}" sibTransId="{574B0583-6357-4588-BA70-559B5E4E126A}"/>
    <dgm:cxn modelId="{B626FB0E-9E7D-4D5D-BAE4-A4196AE01D1A}" srcId="{6FDC2870-5A7C-4042-9FFC-481F3E6B81F1}" destId="{86E2FDF8-9B7B-412E-A725-8C8CDCB2024A}" srcOrd="1" destOrd="0" parTransId="{99B7ABEA-6C92-418E-B4AC-94EC312690A0}" sibTransId="{6B5BAD2B-1000-4773-A6D1-293B62CAE43A}"/>
    <dgm:cxn modelId="{C6EA6914-6D6F-4FD4-81E6-757C48533BC7}" srcId="{6FDC2870-5A7C-4042-9FFC-481F3E6B81F1}" destId="{59B9D858-6C05-465A-8A4D-7B5370F6A567}" srcOrd="2" destOrd="0" parTransId="{E6E8CFDA-8A7F-4D10-AA68-D5EAC7463D49}" sibTransId="{B662CFCE-CA93-4D58-A67A-3729ADE3AA22}"/>
    <dgm:cxn modelId="{799A6470-65A8-4F95-BFF0-6492DE0D60F2}" type="presOf" srcId="{59B9D858-6C05-465A-8A4D-7B5370F6A567}" destId="{8B295837-3A71-43C6-9ABE-06A4B5939E70}" srcOrd="0" destOrd="0" presId="urn:microsoft.com/office/officeart/2008/layout/LinedList"/>
    <dgm:cxn modelId="{A7CDFB54-FF34-4E25-869E-1B0DF2201F0D}" srcId="{6FDC2870-5A7C-4042-9FFC-481F3E6B81F1}" destId="{B713A9D1-8970-4467-AA93-96E9BC34E6D0}" srcOrd="0" destOrd="0" parTransId="{404A7C84-C21C-4CBD-B87F-3F2E94AB3B05}" sibTransId="{FAB27CA2-BC1B-488D-8A28-54680D1D80C2}"/>
    <dgm:cxn modelId="{B0056999-8168-4F89-93CA-E9A9F0DA1A20}" type="presOf" srcId="{6FDC2870-5A7C-4042-9FFC-481F3E6B81F1}" destId="{37DBFBA3-0FE4-418F-8D06-E40FC7BCB3B6}" srcOrd="0" destOrd="0" presId="urn:microsoft.com/office/officeart/2008/layout/LinedList"/>
    <dgm:cxn modelId="{EE41CE99-79FD-4D2E-B58E-493752B4F6D5}" type="presOf" srcId="{86E2FDF8-9B7B-412E-A725-8C8CDCB2024A}" destId="{CAB04081-7B0E-4C73-970E-EEE472AA7668}" srcOrd="0" destOrd="0" presId="urn:microsoft.com/office/officeart/2008/layout/LinedList"/>
    <dgm:cxn modelId="{A95038C8-0511-44F4-921D-40288DED036A}" type="presOf" srcId="{1B6AE3BD-9557-4F68-A863-CB5D7BE3305A}" destId="{9465D1DA-BCD7-49E1-A79B-7EE5C71DC759}" srcOrd="0" destOrd="0" presId="urn:microsoft.com/office/officeart/2008/layout/LinedList"/>
    <dgm:cxn modelId="{68963EDB-FB91-4847-A40C-FC162E8E7C26}" type="presOf" srcId="{B713A9D1-8970-4467-AA93-96E9BC34E6D0}" destId="{61F82F5C-8037-4CB5-AAC2-F625B7841396}" srcOrd="0" destOrd="0" presId="urn:microsoft.com/office/officeart/2008/layout/LinedList"/>
    <dgm:cxn modelId="{9AA83641-8A6A-42F6-BB6D-5460C433D624}" type="presParOf" srcId="{9465D1DA-BCD7-49E1-A79B-7EE5C71DC759}" destId="{6F37AB72-D3A9-4FE9-AD13-6B6D7C4134B3}" srcOrd="0" destOrd="0" presId="urn:microsoft.com/office/officeart/2008/layout/LinedList"/>
    <dgm:cxn modelId="{543AEDD9-EEC3-4B67-A67A-21AFC040BEE1}" type="presParOf" srcId="{9465D1DA-BCD7-49E1-A79B-7EE5C71DC759}" destId="{65D9D1C2-F867-448B-AF7B-071AE8D959AB}" srcOrd="1" destOrd="0" presId="urn:microsoft.com/office/officeart/2008/layout/LinedList"/>
    <dgm:cxn modelId="{66A2777F-59F1-4FF5-B8F0-01FB0E7B1231}" type="presParOf" srcId="{65D9D1C2-F867-448B-AF7B-071AE8D959AB}" destId="{37DBFBA3-0FE4-418F-8D06-E40FC7BCB3B6}" srcOrd="0" destOrd="0" presId="urn:microsoft.com/office/officeart/2008/layout/LinedList"/>
    <dgm:cxn modelId="{56695D68-42CF-4EB4-BBB1-27155400CB56}" type="presParOf" srcId="{65D9D1C2-F867-448B-AF7B-071AE8D959AB}" destId="{F7529AEA-BF0B-4223-B75F-0842C50A781A}" srcOrd="1" destOrd="0" presId="urn:microsoft.com/office/officeart/2008/layout/LinedList"/>
    <dgm:cxn modelId="{8F6088F5-56ED-4514-94EA-0DB74156B50E}" type="presParOf" srcId="{F7529AEA-BF0B-4223-B75F-0842C50A781A}" destId="{624A116A-2CAD-4B3A-B90A-55EBE8C413C0}" srcOrd="0" destOrd="0" presId="urn:microsoft.com/office/officeart/2008/layout/LinedList"/>
    <dgm:cxn modelId="{AEDCEFFC-DB18-45EC-BE88-F99716FEE4D9}" type="presParOf" srcId="{F7529AEA-BF0B-4223-B75F-0842C50A781A}" destId="{936BFF77-2061-4BFF-8176-BC3127822A90}" srcOrd="1" destOrd="0" presId="urn:microsoft.com/office/officeart/2008/layout/LinedList"/>
    <dgm:cxn modelId="{99551C3C-DE7B-43F0-9956-482344EF61B3}" type="presParOf" srcId="{936BFF77-2061-4BFF-8176-BC3127822A90}" destId="{AF3C6BD0-A13A-41F9-9D00-5E034DF91C99}" srcOrd="0" destOrd="0" presId="urn:microsoft.com/office/officeart/2008/layout/LinedList"/>
    <dgm:cxn modelId="{772A7FA8-4CA6-4473-96C7-CC4A409A6C28}" type="presParOf" srcId="{936BFF77-2061-4BFF-8176-BC3127822A90}" destId="{61F82F5C-8037-4CB5-AAC2-F625B7841396}" srcOrd="1" destOrd="0" presId="urn:microsoft.com/office/officeart/2008/layout/LinedList"/>
    <dgm:cxn modelId="{7DA18813-9D10-4EC1-9298-50386142E511}" type="presParOf" srcId="{936BFF77-2061-4BFF-8176-BC3127822A90}" destId="{0AFDE838-4A58-4F60-B3F8-DC87E461D39F}" srcOrd="2" destOrd="0" presId="urn:microsoft.com/office/officeart/2008/layout/LinedList"/>
    <dgm:cxn modelId="{48DF2B41-A917-4DF9-A267-CCB22200A919}" type="presParOf" srcId="{F7529AEA-BF0B-4223-B75F-0842C50A781A}" destId="{4A90A3DD-1F79-4600-9112-8EA7289C994C}" srcOrd="2" destOrd="0" presId="urn:microsoft.com/office/officeart/2008/layout/LinedList"/>
    <dgm:cxn modelId="{91C316A5-B8D1-4DB5-A488-5BA63BD5B1D0}" type="presParOf" srcId="{F7529AEA-BF0B-4223-B75F-0842C50A781A}" destId="{9E5CA0CF-18D7-4A5B-88A2-8509E2D7F178}" srcOrd="3" destOrd="0" presId="urn:microsoft.com/office/officeart/2008/layout/LinedList"/>
    <dgm:cxn modelId="{00D54B91-4865-45D1-9ED4-DF3F08240E6C}" type="presParOf" srcId="{F7529AEA-BF0B-4223-B75F-0842C50A781A}" destId="{8EAE8CBE-43E8-4B0E-86B2-508D151F9C88}" srcOrd="4" destOrd="0" presId="urn:microsoft.com/office/officeart/2008/layout/LinedList"/>
    <dgm:cxn modelId="{D0F42F19-24B2-466A-8A28-9AB123CCD1A9}" type="presParOf" srcId="{8EAE8CBE-43E8-4B0E-86B2-508D151F9C88}" destId="{CECA0928-797F-4C5B-AD75-52565BE7FC60}" srcOrd="0" destOrd="0" presId="urn:microsoft.com/office/officeart/2008/layout/LinedList"/>
    <dgm:cxn modelId="{B20E70CD-D487-4EA7-9C00-94E58CF75830}" type="presParOf" srcId="{8EAE8CBE-43E8-4B0E-86B2-508D151F9C88}" destId="{CAB04081-7B0E-4C73-970E-EEE472AA7668}" srcOrd="1" destOrd="0" presId="urn:microsoft.com/office/officeart/2008/layout/LinedList"/>
    <dgm:cxn modelId="{F8AA222B-0CEE-46C0-8ADD-1300CBF27E80}" type="presParOf" srcId="{8EAE8CBE-43E8-4B0E-86B2-508D151F9C88}" destId="{2146741B-882C-4EA0-A281-D035490E94C8}" srcOrd="2" destOrd="0" presId="urn:microsoft.com/office/officeart/2008/layout/LinedList"/>
    <dgm:cxn modelId="{8652B1E5-E541-4C8D-9EDC-391C5C3761FE}" type="presParOf" srcId="{F7529AEA-BF0B-4223-B75F-0842C50A781A}" destId="{73E78E47-CEB8-4E14-9873-B2ADE2171BC7}" srcOrd="5" destOrd="0" presId="urn:microsoft.com/office/officeart/2008/layout/LinedList"/>
    <dgm:cxn modelId="{A97A0A15-9D47-444E-B748-4A1FA93B27DC}" type="presParOf" srcId="{F7529AEA-BF0B-4223-B75F-0842C50A781A}" destId="{527A023D-7A3C-4528-9483-6DA349237227}" srcOrd="6" destOrd="0" presId="urn:microsoft.com/office/officeart/2008/layout/LinedList"/>
    <dgm:cxn modelId="{6DD67A54-91E9-49CF-AB0F-FE7554BED1B1}" type="presParOf" srcId="{F7529AEA-BF0B-4223-B75F-0842C50A781A}" destId="{D89B4594-46AC-4178-AD46-5AA2CF91F8C4}" srcOrd="7" destOrd="0" presId="urn:microsoft.com/office/officeart/2008/layout/LinedList"/>
    <dgm:cxn modelId="{C121DD20-9275-4174-999A-77C5C4F99F2C}" type="presParOf" srcId="{D89B4594-46AC-4178-AD46-5AA2CF91F8C4}" destId="{C70863CA-0E8A-4A15-8102-6B5FC02AC9AC}" srcOrd="0" destOrd="0" presId="urn:microsoft.com/office/officeart/2008/layout/LinedList"/>
    <dgm:cxn modelId="{720D72D8-C5E2-4B11-A36D-0EC7460FCD3D}" type="presParOf" srcId="{D89B4594-46AC-4178-AD46-5AA2CF91F8C4}" destId="{8B295837-3A71-43C6-9ABE-06A4B5939E70}" srcOrd="1" destOrd="0" presId="urn:microsoft.com/office/officeart/2008/layout/LinedList"/>
    <dgm:cxn modelId="{6AA99334-E750-4251-9FD3-6DE6732A6D0D}" type="presParOf" srcId="{D89B4594-46AC-4178-AD46-5AA2CF91F8C4}" destId="{58A94D53-55AA-48A1-9A2F-D29B4D6402F0}" srcOrd="2" destOrd="0" presId="urn:microsoft.com/office/officeart/2008/layout/LinedList"/>
    <dgm:cxn modelId="{F878937E-B10E-4674-9374-1B103893EBD9}" type="presParOf" srcId="{F7529AEA-BF0B-4223-B75F-0842C50A781A}" destId="{C5FCF196-CD6E-4BDD-969A-0D06DB042004}" srcOrd="8" destOrd="0" presId="urn:microsoft.com/office/officeart/2008/layout/LinedList"/>
    <dgm:cxn modelId="{2DE19175-7AA0-4575-B7EF-B2E70C34F93E}" type="presParOf" srcId="{F7529AEA-BF0B-4223-B75F-0842C50A781A}" destId="{199EBBBF-6A67-45F7-A25A-B544642446D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7AB72-D3A9-4FE9-AD13-6B6D7C4134B3}">
      <dsp:nvSpPr>
        <dsp:cNvPr id="0" name=""/>
        <dsp:cNvSpPr/>
      </dsp:nvSpPr>
      <dsp:spPr>
        <a:xfrm>
          <a:off x="0" y="0"/>
          <a:ext cx="12192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BFBA3-0FE4-418F-8D06-E40FC7BCB3B6}">
      <dsp:nvSpPr>
        <dsp:cNvPr id="0" name=""/>
        <dsp:cNvSpPr/>
      </dsp:nvSpPr>
      <dsp:spPr>
        <a:xfrm>
          <a:off x="0" y="0"/>
          <a:ext cx="2451476" cy="81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Modulo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kern="1200" dirty="0"/>
            <a:t>Objetivo 3: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kern="1200" dirty="0"/>
            <a:t>Indicador de Cumplimiento </a:t>
          </a:r>
        </a:p>
      </dsp:txBody>
      <dsp:txXfrm>
        <a:off x="0" y="0"/>
        <a:ext cx="2451476" cy="8128000"/>
      </dsp:txXfrm>
    </dsp:sp>
    <dsp:sp modelId="{61F82F5C-8037-4CB5-AAC2-F625B7841396}">
      <dsp:nvSpPr>
        <dsp:cNvPr id="0" name=""/>
        <dsp:cNvSpPr/>
      </dsp:nvSpPr>
      <dsp:spPr>
        <a:xfrm>
          <a:off x="2633998" y="127000"/>
          <a:ext cx="9552027" cy="253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 dirty="0"/>
            <a:t>Participación</a:t>
          </a:r>
          <a:endParaRPr lang="es-SV" sz="6500" kern="1200" dirty="0"/>
        </a:p>
      </dsp:txBody>
      <dsp:txXfrm>
        <a:off x="2633998" y="127000"/>
        <a:ext cx="9552027" cy="2539999"/>
      </dsp:txXfrm>
    </dsp:sp>
    <dsp:sp modelId="{4A90A3DD-1F79-4600-9112-8EA7289C994C}">
      <dsp:nvSpPr>
        <dsp:cNvPr id="0" name=""/>
        <dsp:cNvSpPr/>
      </dsp:nvSpPr>
      <dsp:spPr>
        <a:xfrm>
          <a:off x="2451476" y="2666999"/>
          <a:ext cx="97345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04081-7B0E-4C73-970E-EEE472AA7668}">
      <dsp:nvSpPr>
        <dsp:cNvPr id="0" name=""/>
        <dsp:cNvSpPr/>
      </dsp:nvSpPr>
      <dsp:spPr>
        <a:xfrm>
          <a:off x="2633998" y="2793999"/>
          <a:ext cx="9552027" cy="253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Los miembros del Mecanismo de Coordinación (especialmente los de la sociedad civil) realizan actividades para solicitar aportaciones y realizar observaciones a sus sectores constituyentes con el fin de contribuir a la toma de decisiones sólidas. </a:t>
          </a:r>
          <a:endParaRPr lang="es-SV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 dirty="0"/>
        </a:p>
      </dsp:txBody>
      <dsp:txXfrm>
        <a:off x="2633998" y="2793999"/>
        <a:ext cx="9552027" cy="2539999"/>
      </dsp:txXfrm>
    </dsp:sp>
    <dsp:sp modelId="{73E78E47-CEB8-4E14-9873-B2ADE2171BC7}">
      <dsp:nvSpPr>
        <dsp:cNvPr id="0" name=""/>
        <dsp:cNvSpPr/>
      </dsp:nvSpPr>
      <dsp:spPr>
        <a:xfrm>
          <a:off x="2451476" y="5333999"/>
          <a:ext cx="97345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95837-3A71-43C6-9ABE-06A4B5939E70}">
      <dsp:nvSpPr>
        <dsp:cNvPr id="0" name=""/>
        <dsp:cNvSpPr/>
      </dsp:nvSpPr>
      <dsp:spPr>
        <a:xfrm>
          <a:off x="2633998" y="5460999"/>
          <a:ext cx="9552027" cy="253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¿Solicitan activamente los miembros del Mecanismo de Coordinación (especialmente los de la sociedad civil) retroalimentación de sus sectores constituyentes y comparten con ellos información y observaciones? (ER 5L)</a:t>
          </a:r>
          <a:r>
            <a:rPr lang="es-MX" sz="3200" kern="1200" dirty="0"/>
            <a:t>		</a:t>
          </a:r>
          <a:endParaRPr lang="es-SV" sz="3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3200" kern="1200" dirty="0"/>
        </a:p>
      </dsp:txBody>
      <dsp:txXfrm>
        <a:off x="2633998" y="5460999"/>
        <a:ext cx="9552027" cy="2539999"/>
      </dsp:txXfrm>
    </dsp:sp>
    <dsp:sp modelId="{C5FCF196-CD6E-4BDD-969A-0D06DB042004}">
      <dsp:nvSpPr>
        <dsp:cNvPr id="0" name=""/>
        <dsp:cNvSpPr/>
      </dsp:nvSpPr>
      <dsp:spPr>
        <a:xfrm>
          <a:off x="2451476" y="8000999"/>
          <a:ext cx="97345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8E68B-2BC0-4C86-9F7F-8DFE6F7F9EC5}" type="datetimeFigureOut">
              <a:rPr lang="es-SV" smtClean="0"/>
              <a:t>22/9/2023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17EB1-8842-4638-A58E-1FB6E52C0D2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5221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000" dirty="0"/>
              <a:t>Personas Afectadas por VIH</a:t>
            </a:r>
          </a:p>
          <a:p>
            <a:r>
              <a:rPr lang="es-MX" sz="2000" dirty="0"/>
              <a:t>3. Solicitar al MINSAL dar a conocer el proceso de compra de condones y el plan de distribución en las unidades de salud. </a:t>
            </a:r>
          </a:p>
          <a:p>
            <a:r>
              <a:rPr lang="es-MX" sz="2000" dirty="0"/>
              <a:t>1. Presentación de experiencias en atención a usuarios de clínicas  TAR </a:t>
            </a:r>
          </a:p>
          <a:p>
            <a:r>
              <a:rPr lang="es-MX" sz="2000" dirty="0"/>
              <a:t>2. Presentar el proceso de exámenes de rutinas a los pacientes crónicos </a:t>
            </a:r>
          </a:p>
          <a:p>
            <a:endParaRPr lang="es-SV" dirty="0"/>
          </a:p>
          <a:p>
            <a:r>
              <a:rPr lang="es-SV" dirty="0"/>
              <a:t>Personas Afectadas por TB</a:t>
            </a:r>
          </a:p>
          <a:p>
            <a:r>
              <a:rPr lang="es-SV" dirty="0"/>
              <a:t>1. Carta de derechos del paciente Tuberculosis </a:t>
            </a:r>
          </a:p>
          <a:p>
            <a:r>
              <a:rPr lang="es-SV" dirty="0"/>
              <a:t>2. Trabajo de las personas promotoras/educadoras en el tema de Tuberculosis </a:t>
            </a:r>
          </a:p>
          <a:p>
            <a:endParaRPr lang="es-SV" dirty="0"/>
          </a:p>
          <a:p>
            <a:r>
              <a:rPr lang="es-SV" dirty="0"/>
              <a:t>HSH y Trans</a:t>
            </a:r>
          </a:p>
          <a:p>
            <a:endParaRPr lang="es-SV" dirty="0"/>
          </a:p>
          <a:p>
            <a:r>
              <a:rPr lang="es-SV" dirty="0"/>
              <a:t>Necesidad de fortalecer entornos sociables favorables para la población HSH y Trans</a:t>
            </a:r>
          </a:p>
          <a:p>
            <a:r>
              <a:rPr lang="es-SV" dirty="0"/>
              <a:t>Presentación de Receptor Principal de acciones realizadas para favorecer los entornos para la población HSH y Trans</a:t>
            </a:r>
          </a:p>
          <a:p>
            <a:r>
              <a:rPr lang="es-SV" dirty="0"/>
              <a:t>Comentario: Un solo punto de agenda.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3801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  <a:p>
            <a:r>
              <a:rPr lang="es-SV" dirty="0"/>
              <a:t>Privado</a:t>
            </a:r>
          </a:p>
          <a:p>
            <a:r>
              <a:rPr lang="es-SV" dirty="0"/>
              <a:t>Discutir el rol del sector Privado en la respuesta al VIH y TB (Avances y limitaciones)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33304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85374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93488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9387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93809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7539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000" dirty="0"/>
              <a:t>Personas Afectadas por VIH</a:t>
            </a:r>
          </a:p>
          <a:p>
            <a:r>
              <a:rPr lang="es-MX" sz="2000" dirty="0"/>
              <a:t>3. Solicitar al MINSAL dar a conocer el proceso de compra de condones y el plan de distribución en las unidades de salud. </a:t>
            </a:r>
          </a:p>
          <a:p>
            <a:r>
              <a:rPr lang="es-MX" sz="2000" dirty="0"/>
              <a:t>1. Presentación de experiencias en atención a usuarios de clínicas  TAR </a:t>
            </a:r>
          </a:p>
          <a:p>
            <a:r>
              <a:rPr lang="es-MX" sz="2000" dirty="0"/>
              <a:t>2. Presentar el proceso de exámenes de rutinas a los pacientes crónicos </a:t>
            </a:r>
          </a:p>
          <a:p>
            <a:endParaRPr lang="es-SV" dirty="0"/>
          </a:p>
          <a:p>
            <a:r>
              <a:rPr lang="es-SV" dirty="0"/>
              <a:t>Personas Afectadas por TB</a:t>
            </a:r>
          </a:p>
          <a:p>
            <a:r>
              <a:rPr lang="es-SV" dirty="0"/>
              <a:t>1. Carta de derechos del paciente Tuberculosis </a:t>
            </a:r>
          </a:p>
          <a:p>
            <a:r>
              <a:rPr lang="es-SV" dirty="0"/>
              <a:t>2. Trabajo de las personas promotoras/educadoras en el tema de Tuberculosis </a:t>
            </a:r>
          </a:p>
          <a:p>
            <a:endParaRPr lang="es-SV" dirty="0"/>
          </a:p>
          <a:p>
            <a:r>
              <a:rPr lang="es-SV" dirty="0"/>
              <a:t>HSH y Trans</a:t>
            </a:r>
          </a:p>
          <a:p>
            <a:endParaRPr lang="es-SV" dirty="0"/>
          </a:p>
          <a:p>
            <a:r>
              <a:rPr lang="es-SV" dirty="0"/>
              <a:t>Necesidad de fortalecer entornos sociables favorables para la población HSH y Trans</a:t>
            </a:r>
          </a:p>
          <a:p>
            <a:r>
              <a:rPr lang="es-SV" dirty="0"/>
              <a:t>Presentación de Receptor Principal de acciones realizadas para favorecer los entornos para la población HSH y Trans</a:t>
            </a:r>
          </a:p>
          <a:p>
            <a:r>
              <a:rPr lang="es-SV" dirty="0"/>
              <a:t>Comentario: Un solo punto de agenda.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006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3346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3215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  <a:p>
            <a:r>
              <a:rPr lang="es-SV" dirty="0"/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33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7545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SV" dirty="0"/>
          </a:p>
          <a:p>
            <a:pPr marL="0" indent="0">
              <a:buNone/>
            </a:pPr>
            <a:r>
              <a:rPr lang="es-SV" dirty="0"/>
              <a:t>Academia</a:t>
            </a:r>
          </a:p>
          <a:p>
            <a:pPr marL="0" indent="0">
              <a:buNone/>
            </a:pPr>
            <a:endParaRPr lang="es-SV" dirty="0"/>
          </a:p>
          <a:p>
            <a:pPr marL="0" indent="0">
              <a:buNone/>
            </a:pPr>
            <a:r>
              <a:rPr lang="es-SV" dirty="0"/>
              <a:t>Necesidad de incorporar el tema de VIH en estudiantes en Pre grado y en formación continua (Presentará el Lic. Willian Merino)</a:t>
            </a:r>
          </a:p>
          <a:p>
            <a:pPr marL="0" indent="0">
              <a:buNone/>
            </a:pP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90814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7588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7EB1-8842-4638-A58E-1FB6E52C0D28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857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2370" y="942173"/>
            <a:ext cx="10187166" cy="5163762"/>
            <a:chOff x="0" y="0"/>
            <a:chExt cx="13582888" cy="688501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582888" cy="518100"/>
              <a:chOff x="0" y="0"/>
              <a:chExt cx="2683040" cy="10234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83040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683040" h="102341">
                    <a:moveTo>
                      <a:pt x="0" y="0"/>
                    </a:moveTo>
                    <a:lnTo>
                      <a:pt x="2683040" y="0"/>
                    </a:lnTo>
                    <a:lnTo>
                      <a:pt x="2683040" y="102341"/>
                    </a:lnTo>
                    <a:lnTo>
                      <a:pt x="0" y="10234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E5EF"/>
              </a:solidFill>
              <a:ln>
                <a:noFill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440714" cy="6885016"/>
              <a:chOff x="0" y="0"/>
              <a:chExt cx="87055" cy="136000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7055" cy="1360003"/>
              </a:xfrm>
              <a:custGeom>
                <a:avLst/>
                <a:gdLst/>
                <a:ahLst/>
                <a:cxnLst/>
                <a:rect l="l" t="t" r="r" b="b"/>
                <a:pathLst>
                  <a:path w="87055" h="1360003">
                    <a:moveTo>
                      <a:pt x="0" y="0"/>
                    </a:moveTo>
                    <a:lnTo>
                      <a:pt x="87055" y="0"/>
                    </a:lnTo>
                    <a:lnTo>
                      <a:pt x="87055" y="1360003"/>
                    </a:lnTo>
                    <a:lnTo>
                      <a:pt x="0" y="136000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E5EF"/>
              </a:solidFill>
              <a:ln>
                <a:noFill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-10800000">
            <a:off x="7072134" y="4265953"/>
            <a:ext cx="10187166" cy="5163762"/>
            <a:chOff x="0" y="0"/>
            <a:chExt cx="13582888" cy="688501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3582888" cy="518100"/>
              <a:chOff x="0" y="0"/>
              <a:chExt cx="2683040" cy="10234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683040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683040" h="102341">
                    <a:moveTo>
                      <a:pt x="0" y="0"/>
                    </a:moveTo>
                    <a:lnTo>
                      <a:pt x="2683040" y="0"/>
                    </a:lnTo>
                    <a:lnTo>
                      <a:pt x="2683040" y="102341"/>
                    </a:lnTo>
                    <a:lnTo>
                      <a:pt x="0" y="10234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E5EF"/>
              </a:solidFill>
              <a:ln>
                <a:noFill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440714" cy="6885016"/>
              <a:chOff x="0" y="0"/>
              <a:chExt cx="87055" cy="136000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7055" cy="1360003"/>
              </a:xfrm>
              <a:custGeom>
                <a:avLst/>
                <a:gdLst/>
                <a:ahLst/>
                <a:cxnLst/>
                <a:rect l="l" t="t" r="r" b="b"/>
                <a:pathLst>
                  <a:path w="87055" h="1360003">
                    <a:moveTo>
                      <a:pt x="0" y="0"/>
                    </a:moveTo>
                    <a:lnTo>
                      <a:pt x="87055" y="0"/>
                    </a:lnTo>
                    <a:lnTo>
                      <a:pt x="87055" y="1360003"/>
                    </a:lnTo>
                    <a:lnTo>
                      <a:pt x="0" y="136000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E5EF"/>
              </a:solidFill>
              <a:ln>
                <a:noFill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14915640" y="-65949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-2343983" y="7089454"/>
            <a:ext cx="7092705" cy="709270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BFE5E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909346" y="-3546167"/>
            <a:ext cx="5773349" cy="577334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BFE5E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2125558" y="770292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981405" y="1667496"/>
            <a:ext cx="3272227" cy="1119374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1889579" y="156730"/>
            <a:ext cx="5773350" cy="1275101"/>
            <a:chOff x="0" y="-9525"/>
            <a:chExt cx="14049688" cy="2602253"/>
          </a:xfrm>
        </p:grpSpPr>
        <p:sp>
          <p:nvSpPr>
            <p:cNvPr id="26" name="TextBox 26"/>
            <p:cNvSpPr txBox="1"/>
            <p:nvPr/>
          </p:nvSpPr>
          <p:spPr>
            <a:xfrm>
              <a:off x="48104" y="853891"/>
              <a:ext cx="14001584" cy="1738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0"/>
                </a:lnSpc>
              </a:pPr>
              <a:r>
                <a:rPr lang="en-US" sz="2800" dirty="0">
                  <a:solidFill>
                    <a:srgbClr val="010101"/>
                  </a:solidFill>
                  <a:latin typeface="TT Drugs"/>
                </a:rPr>
                <a:t>ME07-2023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13896932" cy="1071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3"/>
                </a:lnSpc>
              </a:pPr>
              <a:r>
                <a:rPr lang="en-US" sz="2800" dirty="0" err="1">
                  <a:solidFill>
                    <a:srgbClr val="010101"/>
                  </a:solidFill>
                  <a:latin typeface="TT Drugs"/>
                </a:rPr>
                <a:t>Plenaria</a:t>
              </a:r>
              <a:r>
                <a:rPr lang="en-US" sz="2800" dirty="0">
                  <a:solidFill>
                    <a:srgbClr val="010101"/>
                  </a:solidFill>
                  <a:latin typeface="TT Drugs"/>
                </a:rPr>
                <a:t> 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100704" y="6348755"/>
            <a:ext cx="7553545" cy="280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</a:pPr>
            <a:r>
              <a:rPr lang="es-SV" sz="2666" spc="133" dirty="0">
                <a:solidFill>
                  <a:srgbClr val="1A1A1A"/>
                </a:solidFill>
                <a:latin typeface="TT Drugs"/>
              </a:rPr>
              <a:t>Presenta</a:t>
            </a:r>
          </a:p>
          <a:p>
            <a:pPr algn="ctr">
              <a:lnSpc>
                <a:spcPts val="3732"/>
              </a:lnSpc>
            </a:pPr>
            <a:r>
              <a:rPr lang="es-SV" sz="2666" spc="133" dirty="0">
                <a:solidFill>
                  <a:srgbClr val="1A1A1A"/>
                </a:solidFill>
                <a:latin typeface="TT Drugs"/>
              </a:rPr>
              <a:t>Lcda. Ana Josefa Blanco</a:t>
            </a:r>
          </a:p>
          <a:p>
            <a:pPr algn="ctr">
              <a:lnSpc>
                <a:spcPts val="3732"/>
              </a:lnSpc>
            </a:pPr>
            <a:r>
              <a:rPr lang="es-SV" sz="2666" spc="133" dirty="0">
                <a:solidFill>
                  <a:srgbClr val="1A1A1A"/>
                </a:solidFill>
                <a:latin typeface="TT Drugs"/>
              </a:rPr>
              <a:t>Coordinadora del Área de Comunicaciones</a:t>
            </a:r>
          </a:p>
          <a:p>
            <a:pPr algn="ctr">
              <a:lnSpc>
                <a:spcPts val="3732"/>
              </a:lnSpc>
            </a:pPr>
            <a:r>
              <a:rPr lang="es-SV" sz="2666" spc="133" dirty="0">
                <a:solidFill>
                  <a:srgbClr val="1A1A1A"/>
                </a:solidFill>
                <a:latin typeface="TT Drugs"/>
              </a:rPr>
              <a:t>MCP-ES</a:t>
            </a:r>
          </a:p>
          <a:p>
            <a:pPr algn="ctr">
              <a:lnSpc>
                <a:spcPts val="3732"/>
              </a:lnSpc>
            </a:pPr>
            <a:endParaRPr lang="en-US" sz="2666" spc="133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705755" y="9590430"/>
            <a:ext cx="7553545" cy="43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</a:pPr>
            <a:r>
              <a:rPr lang="en-US" sz="2666" spc="133" dirty="0">
                <a:solidFill>
                  <a:srgbClr val="1A1A1A"/>
                </a:solidFill>
                <a:latin typeface="TT Drugs"/>
              </a:rPr>
              <a:t>28 de </a:t>
            </a:r>
            <a:r>
              <a:rPr lang="en-US" sz="2666" spc="133" dirty="0" err="1">
                <a:solidFill>
                  <a:srgbClr val="1A1A1A"/>
                </a:solidFill>
                <a:latin typeface="TT Drugs"/>
              </a:rPr>
              <a:t>septiembre</a:t>
            </a:r>
            <a:r>
              <a:rPr lang="en-US" sz="2666" spc="133" dirty="0">
                <a:solidFill>
                  <a:srgbClr val="1A1A1A"/>
                </a:solidFill>
                <a:latin typeface="TT Drugs"/>
              </a:rPr>
              <a:t> de 2023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550498" y="3976918"/>
            <a:ext cx="11613302" cy="2800212"/>
            <a:chOff x="0" y="-9525"/>
            <a:chExt cx="14049688" cy="3733615"/>
          </a:xfrm>
        </p:grpSpPr>
        <p:sp>
          <p:nvSpPr>
            <p:cNvPr id="31" name="TextBox 31"/>
            <p:cNvSpPr txBox="1"/>
            <p:nvPr/>
          </p:nvSpPr>
          <p:spPr>
            <a:xfrm>
              <a:off x="48104" y="2377890"/>
              <a:ext cx="14001584" cy="1346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50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13896932" cy="3099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3"/>
                </a:lnSpc>
              </a:pPr>
              <a:r>
                <a:rPr lang="es-MX" sz="3810" dirty="0">
                  <a:solidFill>
                    <a:srgbClr val="010101"/>
                  </a:solidFill>
                  <a:latin typeface="TT Drugs"/>
                </a:rPr>
                <a:t>	</a:t>
              </a:r>
              <a:r>
                <a:rPr lang="es-MX" sz="4000" dirty="0">
                  <a:solidFill>
                    <a:srgbClr val="010101"/>
                  </a:solidFill>
                  <a:latin typeface="TT Drugs"/>
                </a:rPr>
                <a:t>Resultados de dialogo de país entre Miembros del MCP-ES de sociedad Civil y sus constituyentes</a:t>
              </a:r>
              <a:endParaRPr lang="es-SV" sz="4000" dirty="0">
                <a:solidFill>
                  <a:srgbClr val="010101"/>
                </a:solidFill>
                <a:latin typeface="TT Drugs"/>
              </a:endParaRPr>
            </a:p>
            <a:p>
              <a:pPr algn="ctr">
                <a:lnSpc>
                  <a:spcPts val="4573"/>
                </a:lnSpc>
              </a:pPr>
              <a:endParaRPr lang="en-US" sz="3810" dirty="0">
                <a:solidFill>
                  <a:srgbClr val="010101"/>
                </a:solidFill>
                <a:latin typeface="TT Drug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3118615"/>
            <a:ext cx="3559553" cy="1779777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2192" y="6950803"/>
            <a:ext cx="3559553" cy="1779777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857909" y="3822822"/>
            <a:ext cx="12811680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SV" sz="2800" dirty="0"/>
              <a:t>Importancia de la prevención del VIH con los jóvenes.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90033" y="2227982"/>
            <a:ext cx="5497905" cy="11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4000" spc="39" dirty="0">
                <a:solidFill>
                  <a:srgbClr val="231F20"/>
                </a:solidFill>
                <a:latin typeface="TT Drugs Bold"/>
              </a:rPr>
              <a:t>OBF</a:t>
            </a:r>
          </a:p>
          <a:p>
            <a:pPr>
              <a:lnSpc>
                <a:spcPts val="3170"/>
              </a:lnSpc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7233" y="3340728"/>
            <a:ext cx="965372" cy="7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36930" y="7328335"/>
            <a:ext cx="965372" cy="7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57909" y="7409804"/>
            <a:ext cx="12378949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SV" sz="2800" dirty="0"/>
              <a:t>Avance del proceso de sensibilización e información a nivel de liderazgo religioso. Esto se presentará en el Retiro del MCP-ES.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07833" y="5529866"/>
            <a:ext cx="1388073" cy="1468155"/>
          </a:xfrm>
          <a:custGeom>
            <a:avLst/>
            <a:gdLst/>
            <a:ahLst/>
            <a:cxnLst/>
            <a:rect l="l" t="t" r="r" b="b"/>
            <a:pathLst>
              <a:path w="1388073" h="1468155">
                <a:moveTo>
                  <a:pt x="0" y="0"/>
                </a:moveTo>
                <a:lnTo>
                  <a:pt x="1388074" y="0"/>
                </a:lnTo>
                <a:lnTo>
                  <a:pt x="1388074" y="1468155"/>
                </a:lnTo>
                <a:lnTo>
                  <a:pt x="0" y="14681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105187" y="5342703"/>
            <a:ext cx="1308794" cy="1502791"/>
          </a:xfrm>
          <a:custGeom>
            <a:avLst/>
            <a:gdLst/>
            <a:ahLst/>
            <a:cxnLst/>
            <a:rect l="l" t="t" r="r" b="b"/>
            <a:pathLst>
              <a:path w="1308794" h="1502791">
                <a:moveTo>
                  <a:pt x="0" y="0"/>
                </a:moveTo>
                <a:lnTo>
                  <a:pt x="1308794" y="0"/>
                </a:lnTo>
                <a:lnTo>
                  <a:pt x="1308794" y="1502791"/>
                </a:lnTo>
                <a:lnTo>
                  <a:pt x="0" y="1502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13632F80-7D5F-45FA-5E4E-960664D546B4}"/>
              </a:ext>
            </a:extLst>
          </p:cNvPr>
          <p:cNvSpPr/>
          <p:nvPr/>
        </p:nvSpPr>
        <p:spPr>
          <a:xfrm>
            <a:off x="204513" y="282999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E3231567-259F-95E7-5191-74BE296BCE53}"/>
              </a:ext>
            </a:extLst>
          </p:cNvPr>
          <p:cNvSpPr txBox="1"/>
          <p:nvPr/>
        </p:nvSpPr>
        <p:spPr>
          <a:xfrm>
            <a:off x="2895601" y="157047"/>
            <a:ext cx="12586984" cy="1697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SV" sz="2800" b="1" spc="482" dirty="0">
                <a:solidFill>
                  <a:schemeClr val="tx2"/>
                </a:solidFill>
                <a:latin typeface="TT Drugs"/>
              </a:rPr>
              <a:t>Temas propuestos por los sectores constituyentes para incluir en las agendas 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</p:spTree>
    <p:extLst>
      <p:ext uri="{BB962C8B-B14F-4D97-AF65-F5344CB8AC3E}">
        <p14:creationId xmlns:p14="http://schemas.microsoft.com/office/powerpoint/2010/main" val="232260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5196" y="3508460"/>
            <a:ext cx="3559553" cy="1779777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801993" y="4180575"/>
            <a:ext cx="12811680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SV" sz="2017" spc="197" dirty="0">
                <a:solidFill>
                  <a:srgbClr val="231F20"/>
                </a:solidFill>
                <a:latin typeface="TT Drugs"/>
              </a:rPr>
              <a:t> </a:t>
            </a:r>
            <a:r>
              <a:rPr lang="es-SV" sz="2800" dirty="0"/>
              <a:t>Discutir el rol del sector Privado en la respuesta al VIH y TB (Avances y limitaciones).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13877" y="2228656"/>
            <a:ext cx="5497905" cy="1606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4000" spc="39" dirty="0">
                <a:solidFill>
                  <a:srgbClr val="231F20"/>
                </a:solidFill>
                <a:latin typeface="TT Drugs Bold"/>
              </a:rPr>
              <a:t>Privado</a:t>
            </a:r>
          </a:p>
          <a:p>
            <a:pPr>
              <a:lnSpc>
                <a:spcPts val="3170"/>
              </a:lnSpc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  <a:p>
            <a:pPr>
              <a:lnSpc>
                <a:spcPts val="3170"/>
              </a:lnSpc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8927" y="3984875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36930" y="7328335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08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07833" y="5529866"/>
            <a:ext cx="1388073" cy="1468155"/>
          </a:xfrm>
          <a:custGeom>
            <a:avLst/>
            <a:gdLst/>
            <a:ahLst/>
            <a:cxnLst/>
            <a:rect l="l" t="t" r="r" b="b"/>
            <a:pathLst>
              <a:path w="1388073" h="1468155">
                <a:moveTo>
                  <a:pt x="0" y="0"/>
                </a:moveTo>
                <a:lnTo>
                  <a:pt x="1388074" y="0"/>
                </a:lnTo>
                <a:lnTo>
                  <a:pt x="1388074" y="1468155"/>
                </a:lnTo>
                <a:lnTo>
                  <a:pt x="0" y="14681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105187" y="5342703"/>
            <a:ext cx="1308794" cy="1502791"/>
          </a:xfrm>
          <a:custGeom>
            <a:avLst/>
            <a:gdLst/>
            <a:ahLst/>
            <a:cxnLst/>
            <a:rect l="l" t="t" r="r" b="b"/>
            <a:pathLst>
              <a:path w="1308794" h="1502791">
                <a:moveTo>
                  <a:pt x="0" y="0"/>
                </a:moveTo>
                <a:lnTo>
                  <a:pt x="1308794" y="0"/>
                </a:lnTo>
                <a:lnTo>
                  <a:pt x="1308794" y="1502791"/>
                </a:lnTo>
                <a:lnTo>
                  <a:pt x="0" y="1502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13632F80-7D5F-45FA-5E4E-960664D546B4}"/>
              </a:ext>
            </a:extLst>
          </p:cNvPr>
          <p:cNvSpPr/>
          <p:nvPr/>
        </p:nvSpPr>
        <p:spPr>
          <a:xfrm>
            <a:off x="204513" y="282999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E3231567-259F-95E7-5191-74BE296BCE53}"/>
              </a:ext>
            </a:extLst>
          </p:cNvPr>
          <p:cNvSpPr txBox="1"/>
          <p:nvPr/>
        </p:nvSpPr>
        <p:spPr>
          <a:xfrm>
            <a:off x="2895601" y="157047"/>
            <a:ext cx="12586984" cy="1697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SV" sz="2800" b="1" spc="482" dirty="0">
                <a:solidFill>
                  <a:schemeClr val="tx2"/>
                </a:solidFill>
                <a:latin typeface="TT Drugs"/>
              </a:rPr>
              <a:t>Temas propuestos por los sectores constituyentes para incluir en las agendas 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8175" y="1521677"/>
            <a:ext cx="11502474" cy="7520326"/>
            <a:chOff x="0" y="0"/>
            <a:chExt cx="932394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2394" cy="609600"/>
            </a:xfrm>
            <a:custGeom>
              <a:avLst/>
              <a:gdLst/>
              <a:ahLst/>
              <a:cxnLst/>
              <a:rect l="l" t="t" r="r" b="b"/>
              <a:pathLst>
                <a:path w="932394" h="609600">
                  <a:moveTo>
                    <a:pt x="203200" y="0"/>
                  </a:moveTo>
                  <a:lnTo>
                    <a:pt x="932394" y="0"/>
                  </a:lnTo>
                  <a:lnTo>
                    <a:pt x="729194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4BAC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67653" y="7594521"/>
            <a:ext cx="8900620" cy="1836964"/>
            <a:chOff x="0" y="0"/>
            <a:chExt cx="2643296" cy="5455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43296" cy="545539"/>
            </a:xfrm>
            <a:custGeom>
              <a:avLst/>
              <a:gdLst/>
              <a:ahLst/>
              <a:cxnLst/>
              <a:rect l="l" t="t" r="r" b="b"/>
              <a:pathLst>
                <a:path w="2643296" h="545539">
                  <a:moveTo>
                    <a:pt x="203200" y="0"/>
                  </a:moveTo>
                  <a:lnTo>
                    <a:pt x="2643296" y="0"/>
                  </a:lnTo>
                  <a:lnTo>
                    <a:pt x="2440096" y="545539"/>
                  </a:lnTo>
                  <a:lnTo>
                    <a:pt x="0" y="545539"/>
                  </a:lnTo>
                  <a:lnTo>
                    <a:pt x="203200" y="0"/>
                  </a:lnTo>
                </a:path>
              </a:pathLst>
            </a:custGeom>
            <a:solidFill>
              <a:srgbClr val="9BD9E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17963" y="6069152"/>
            <a:ext cx="5743620" cy="977118"/>
            <a:chOff x="0" y="0"/>
            <a:chExt cx="7658161" cy="1302824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7658161" cy="1302824"/>
              <a:chOff x="0" y="0"/>
              <a:chExt cx="13271500" cy="225777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2700" y="0"/>
                <a:ext cx="10579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10579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  <a:moveTo>
                      <a:pt x="3289300" y="0"/>
                    </a:moveTo>
                    <a:cubicBezTo>
                      <a:pt x="3175000" y="0"/>
                      <a:pt x="3073400" y="88900"/>
                      <a:pt x="3073400" y="215900"/>
                    </a:cubicBezTo>
                    <a:lnTo>
                      <a:pt x="3073400" y="279400"/>
                    </a:lnTo>
                    <a:cubicBezTo>
                      <a:pt x="3073400" y="393700"/>
                      <a:pt x="3175000" y="495300"/>
                      <a:pt x="3289300" y="495300"/>
                    </a:cubicBezTo>
                    <a:cubicBezTo>
                      <a:pt x="3403600" y="495300"/>
                      <a:pt x="3505200" y="393700"/>
                      <a:pt x="3505200" y="279400"/>
                    </a:cubicBezTo>
                    <a:lnTo>
                      <a:pt x="3505200" y="215900"/>
                    </a:lnTo>
                    <a:cubicBezTo>
                      <a:pt x="3505200" y="88900"/>
                      <a:pt x="3403600" y="0"/>
                      <a:pt x="3289300" y="0"/>
                    </a:cubicBezTo>
                    <a:moveTo>
                      <a:pt x="3073400" y="965200"/>
                    </a:moveTo>
                    <a:cubicBezTo>
                      <a:pt x="3073400" y="965200"/>
                      <a:pt x="3060700" y="952500"/>
                      <a:pt x="3060700" y="965200"/>
                    </a:cubicBezTo>
                    <a:lnTo>
                      <a:pt x="2908300" y="1320800"/>
                    </a:lnTo>
                    <a:cubicBezTo>
                      <a:pt x="2882900" y="1371600"/>
                      <a:pt x="2832100" y="1409700"/>
                      <a:pt x="2768600" y="1409700"/>
                    </a:cubicBezTo>
                    <a:lnTo>
                      <a:pt x="2705100" y="1409700"/>
                    </a:lnTo>
                    <a:cubicBezTo>
                      <a:pt x="2692400" y="1409700"/>
                      <a:pt x="2679700" y="1409700"/>
                      <a:pt x="2679700" y="1397000"/>
                    </a:cubicBezTo>
                    <a:cubicBezTo>
                      <a:pt x="2667000" y="1384300"/>
                      <a:pt x="2667000" y="1371600"/>
                      <a:pt x="2679700" y="1358900"/>
                    </a:cubicBezTo>
                    <a:lnTo>
                      <a:pt x="2870200" y="914400"/>
                    </a:lnTo>
                    <a:lnTo>
                      <a:pt x="2933700" y="736600"/>
                    </a:lnTo>
                    <a:cubicBezTo>
                      <a:pt x="2984500" y="635000"/>
                      <a:pt x="3086100" y="558800"/>
                      <a:pt x="3200400" y="558800"/>
                    </a:cubicBezTo>
                    <a:lnTo>
                      <a:pt x="3378200" y="558800"/>
                    </a:lnTo>
                    <a:cubicBezTo>
                      <a:pt x="3492500" y="558800"/>
                      <a:pt x="3594100" y="635000"/>
                      <a:pt x="3644900" y="736600"/>
                    </a:cubicBezTo>
                    <a:lnTo>
                      <a:pt x="3708400" y="914400"/>
                    </a:lnTo>
                    <a:lnTo>
                      <a:pt x="3898900" y="1358900"/>
                    </a:lnTo>
                    <a:cubicBezTo>
                      <a:pt x="3911600" y="1371600"/>
                      <a:pt x="3911600" y="1384300"/>
                      <a:pt x="3898900" y="1397000"/>
                    </a:cubicBezTo>
                    <a:cubicBezTo>
                      <a:pt x="3898900" y="1409700"/>
                      <a:pt x="3886200" y="1409700"/>
                      <a:pt x="3873500" y="1409700"/>
                    </a:cubicBezTo>
                    <a:lnTo>
                      <a:pt x="3810000" y="1409700"/>
                    </a:lnTo>
                    <a:cubicBezTo>
                      <a:pt x="3746500" y="1409700"/>
                      <a:pt x="3695700" y="1371600"/>
                      <a:pt x="3670300" y="1320800"/>
                    </a:cubicBezTo>
                    <a:lnTo>
                      <a:pt x="3517900" y="965200"/>
                    </a:lnTo>
                    <a:cubicBezTo>
                      <a:pt x="3517900" y="952500"/>
                      <a:pt x="3505200" y="965200"/>
                      <a:pt x="3505200" y="965200"/>
                    </a:cubicBezTo>
                    <a:lnTo>
                      <a:pt x="3568700" y="1409700"/>
                    </a:lnTo>
                    <a:lnTo>
                      <a:pt x="3644900" y="2222500"/>
                    </a:lnTo>
                    <a:cubicBezTo>
                      <a:pt x="3644900" y="2235200"/>
                      <a:pt x="3632200" y="2235200"/>
                      <a:pt x="3632200" y="2247900"/>
                    </a:cubicBezTo>
                    <a:cubicBezTo>
                      <a:pt x="3619500" y="2247900"/>
                      <a:pt x="3619500" y="2260600"/>
                      <a:pt x="3606800" y="2260600"/>
                    </a:cubicBezTo>
                    <a:lnTo>
                      <a:pt x="3556000" y="2260600"/>
                    </a:lnTo>
                    <a:cubicBezTo>
                      <a:pt x="3479800" y="2260600"/>
                      <a:pt x="3416300" y="2209800"/>
                      <a:pt x="3416300" y="2133600"/>
                    </a:cubicBezTo>
                    <a:lnTo>
                      <a:pt x="3302000" y="1447800"/>
                    </a:lnTo>
                    <a:cubicBezTo>
                      <a:pt x="3289300" y="1447800"/>
                      <a:pt x="3289300" y="1447800"/>
                      <a:pt x="3276600" y="1447800"/>
                    </a:cubicBezTo>
                    <a:lnTo>
                      <a:pt x="3162300" y="2133600"/>
                    </a:lnTo>
                    <a:cubicBezTo>
                      <a:pt x="3162300" y="2209800"/>
                      <a:pt x="3098800" y="2260600"/>
                      <a:pt x="3022600" y="2260600"/>
                    </a:cubicBezTo>
                    <a:lnTo>
                      <a:pt x="2971800" y="2260600"/>
                    </a:lnTo>
                    <a:cubicBezTo>
                      <a:pt x="2959100" y="2260600"/>
                      <a:pt x="2959100" y="2247900"/>
                      <a:pt x="2946400" y="2247900"/>
                    </a:cubicBezTo>
                    <a:cubicBezTo>
                      <a:pt x="2946400" y="2235200"/>
                      <a:pt x="2933700" y="2235200"/>
                      <a:pt x="2933700" y="2222500"/>
                    </a:cubicBezTo>
                    <a:lnTo>
                      <a:pt x="3009900" y="1409700"/>
                    </a:lnTo>
                    <a:lnTo>
                      <a:pt x="3073400" y="965200"/>
                    </a:lnTo>
                    <a:moveTo>
                      <a:pt x="4622800" y="0"/>
                    </a:moveTo>
                    <a:cubicBezTo>
                      <a:pt x="4508500" y="0"/>
                      <a:pt x="4406900" y="88900"/>
                      <a:pt x="4406900" y="215900"/>
                    </a:cubicBezTo>
                    <a:lnTo>
                      <a:pt x="4406900" y="279400"/>
                    </a:lnTo>
                    <a:cubicBezTo>
                      <a:pt x="4406900" y="393700"/>
                      <a:pt x="4508500" y="495300"/>
                      <a:pt x="4622800" y="495300"/>
                    </a:cubicBezTo>
                    <a:cubicBezTo>
                      <a:pt x="4737100" y="495300"/>
                      <a:pt x="4838700" y="393700"/>
                      <a:pt x="4838700" y="279400"/>
                    </a:cubicBezTo>
                    <a:lnTo>
                      <a:pt x="4838700" y="215900"/>
                    </a:lnTo>
                    <a:cubicBezTo>
                      <a:pt x="4838700" y="88900"/>
                      <a:pt x="4737100" y="0"/>
                      <a:pt x="4622800" y="0"/>
                    </a:cubicBezTo>
                    <a:moveTo>
                      <a:pt x="4406900" y="965200"/>
                    </a:moveTo>
                    <a:cubicBezTo>
                      <a:pt x="4406900" y="965200"/>
                      <a:pt x="4394200" y="952500"/>
                      <a:pt x="4394200" y="965200"/>
                    </a:cubicBezTo>
                    <a:lnTo>
                      <a:pt x="4241800" y="1320800"/>
                    </a:lnTo>
                    <a:cubicBezTo>
                      <a:pt x="4216400" y="1371600"/>
                      <a:pt x="4165600" y="1409700"/>
                      <a:pt x="4102100" y="1409700"/>
                    </a:cubicBezTo>
                    <a:lnTo>
                      <a:pt x="4038600" y="1409700"/>
                    </a:lnTo>
                    <a:cubicBezTo>
                      <a:pt x="4025900" y="1409700"/>
                      <a:pt x="4013200" y="1409700"/>
                      <a:pt x="4013200" y="1397000"/>
                    </a:cubicBezTo>
                    <a:cubicBezTo>
                      <a:pt x="4000500" y="1384300"/>
                      <a:pt x="4000500" y="1371600"/>
                      <a:pt x="4013200" y="1358900"/>
                    </a:cubicBezTo>
                    <a:lnTo>
                      <a:pt x="4203700" y="914400"/>
                    </a:lnTo>
                    <a:lnTo>
                      <a:pt x="4267200" y="736600"/>
                    </a:lnTo>
                    <a:cubicBezTo>
                      <a:pt x="4318000" y="635000"/>
                      <a:pt x="4419600" y="558800"/>
                      <a:pt x="4533900" y="558800"/>
                    </a:cubicBezTo>
                    <a:lnTo>
                      <a:pt x="4711700" y="558800"/>
                    </a:lnTo>
                    <a:cubicBezTo>
                      <a:pt x="4826000" y="558800"/>
                      <a:pt x="4927600" y="635000"/>
                      <a:pt x="4978400" y="736600"/>
                    </a:cubicBezTo>
                    <a:lnTo>
                      <a:pt x="5041900" y="914400"/>
                    </a:lnTo>
                    <a:lnTo>
                      <a:pt x="5232400" y="1358900"/>
                    </a:lnTo>
                    <a:cubicBezTo>
                      <a:pt x="5245100" y="1371600"/>
                      <a:pt x="5245100" y="1384300"/>
                      <a:pt x="5232400" y="1397000"/>
                    </a:cubicBezTo>
                    <a:cubicBezTo>
                      <a:pt x="5232400" y="1409700"/>
                      <a:pt x="5219700" y="1409700"/>
                      <a:pt x="5207000" y="1409700"/>
                    </a:cubicBezTo>
                    <a:lnTo>
                      <a:pt x="5143500" y="1409700"/>
                    </a:lnTo>
                    <a:cubicBezTo>
                      <a:pt x="5080000" y="1409700"/>
                      <a:pt x="5029200" y="1371600"/>
                      <a:pt x="5003800" y="1320800"/>
                    </a:cubicBezTo>
                    <a:lnTo>
                      <a:pt x="4851400" y="965200"/>
                    </a:lnTo>
                    <a:cubicBezTo>
                      <a:pt x="4851400" y="952500"/>
                      <a:pt x="4838700" y="965200"/>
                      <a:pt x="4838700" y="965200"/>
                    </a:cubicBezTo>
                    <a:lnTo>
                      <a:pt x="4902200" y="1409700"/>
                    </a:lnTo>
                    <a:lnTo>
                      <a:pt x="4978400" y="2222500"/>
                    </a:lnTo>
                    <a:cubicBezTo>
                      <a:pt x="4978400" y="2235200"/>
                      <a:pt x="4965700" y="2235200"/>
                      <a:pt x="4965700" y="2247900"/>
                    </a:cubicBezTo>
                    <a:cubicBezTo>
                      <a:pt x="4953000" y="2247900"/>
                      <a:pt x="4953000" y="2260600"/>
                      <a:pt x="4940300" y="2260600"/>
                    </a:cubicBezTo>
                    <a:lnTo>
                      <a:pt x="4889500" y="2260600"/>
                    </a:lnTo>
                    <a:cubicBezTo>
                      <a:pt x="4813300" y="2260600"/>
                      <a:pt x="4749800" y="2209800"/>
                      <a:pt x="4749800" y="2133600"/>
                    </a:cubicBezTo>
                    <a:lnTo>
                      <a:pt x="4635500" y="1447800"/>
                    </a:lnTo>
                    <a:cubicBezTo>
                      <a:pt x="4622800" y="1447800"/>
                      <a:pt x="4622800" y="1447800"/>
                      <a:pt x="4610100" y="1447800"/>
                    </a:cubicBezTo>
                    <a:lnTo>
                      <a:pt x="4495800" y="2133600"/>
                    </a:lnTo>
                    <a:cubicBezTo>
                      <a:pt x="4495800" y="2209800"/>
                      <a:pt x="4432300" y="2260600"/>
                      <a:pt x="4356100" y="2260600"/>
                    </a:cubicBezTo>
                    <a:lnTo>
                      <a:pt x="4305300" y="2260600"/>
                    </a:lnTo>
                    <a:cubicBezTo>
                      <a:pt x="4292600" y="2260600"/>
                      <a:pt x="4292600" y="2247900"/>
                      <a:pt x="4279900" y="2247900"/>
                    </a:cubicBezTo>
                    <a:cubicBezTo>
                      <a:pt x="4279900" y="2235200"/>
                      <a:pt x="4267200" y="2235200"/>
                      <a:pt x="4267200" y="2222500"/>
                    </a:cubicBezTo>
                    <a:lnTo>
                      <a:pt x="4343400" y="1409700"/>
                    </a:lnTo>
                    <a:lnTo>
                      <a:pt x="4406900" y="965200"/>
                    </a:lnTo>
                    <a:moveTo>
                      <a:pt x="5956300" y="0"/>
                    </a:moveTo>
                    <a:cubicBezTo>
                      <a:pt x="5842000" y="0"/>
                      <a:pt x="5740400" y="88900"/>
                      <a:pt x="5740400" y="215900"/>
                    </a:cubicBezTo>
                    <a:lnTo>
                      <a:pt x="5740400" y="279400"/>
                    </a:lnTo>
                    <a:cubicBezTo>
                      <a:pt x="5740400" y="393700"/>
                      <a:pt x="5842000" y="495300"/>
                      <a:pt x="5956300" y="495300"/>
                    </a:cubicBezTo>
                    <a:cubicBezTo>
                      <a:pt x="6070600" y="495300"/>
                      <a:pt x="6172200" y="393700"/>
                      <a:pt x="6172200" y="279400"/>
                    </a:cubicBezTo>
                    <a:lnTo>
                      <a:pt x="6172200" y="215900"/>
                    </a:lnTo>
                    <a:cubicBezTo>
                      <a:pt x="6172200" y="88900"/>
                      <a:pt x="6070600" y="0"/>
                      <a:pt x="5956300" y="0"/>
                    </a:cubicBezTo>
                    <a:moveTo>
                      <a:pt x="5740400" y="965200"/>
                    </a:moveTo>
                    <a:cubicBezTo>
                      <a:pt x="5740400" y="965200"/>
                      <a:pt x="5727700" y="952500"/>
                      <a:pt x="5727700" y="965200"/>
                    </a:cubicBezTo>
                    <a:lnTo>
                      <a:pt x="5575300" y="1320800"/>
                    </a:lnTo>
                    <a:cubicBezTo>
                      <a:pt x="5549900" y="1371600"/>
                      <a:pt x="5499100" y="1409700"/>
                      <a:pt x="5435600" y="1409700"/>
                    </a:cubicBezTo>
                    <a:lnTo>
                      <a:pt x="5372100" y="1409700"/>
                    </a:lnTo>
                    <a:cubicBezTo>
                      <a:pt x="5359400" y="1409700"/>
                      <a:pt x="5346700" y="1409700"/>
                      <a:pt x="5346700" y="1397000"/>
                    </a:cubicBezTo>
                    <a:cubicBezTo>
                      <a:pt x="5334000" y="1384300"/>
                      <a:pt x="5334000" y="1371600"/>
                      <a:pt x="5346700" y="1358900"/>
                    </a:cubicBezTo>
                    <a:lnTo>
                      <a:pt x="5537200" y="914400"/>
                    </a:lnTo>
                    <a:lnTo>
                      <a:pt x="5600700" y="736600"/>
                    </a:lnTo>
                    <a:cubicBezTo>
                      <a:pt x="5651500" y="635000"/>
                      <a:pt x="5753100" y="558800"/>
                      <a:pt x="5867400" y="558800"/>
                    </a:cubicBezTo>
                    <a:lnTo>
                      <a:pt x="6045200" y="558800"/>
                    </a:lnTo>
                    <a:cubicBezTo>
                      <a:pt x="6159500" y="558800"/>
                      <a:pt x="6261100" y="635000"/>
                      <a:pt x="6311900" y="736600"/>
                    </a:cubicBezTo>
                    <a:lnTo>
                      <a:pt x="6375400" y="914400"/>
                    </a:lnTo>
                    <a:lnTo>
                      <a:pt x="6565900" y="1358900"/>
                    </a:lnTo>
                    <a:cubicBezTo>
                      <a:pt x="6578600" y="1371600"/>
                      <a:pt x="6578600" y="1384300"/>
                      <a:pt x="6565900" y="1397000"/>
                    </a:cubicBezTo>
                    <a:cubicBezTo>
                      <a:pt x="6565900" y="1409700"/>
                      <a:pt x="6553200" y="1409700"/>
                      <a:pt x="6540500" y="1409700"/>
                    </a:cubicBezTo>
                    <a:lnTo>
                      <a:pt x="6477000" y="1409700"/>
                    </a:lnTo>
                    <a:cubicBezTo>
                      <a:pt x="6413500" y="1409700"/>
                      <a:pt x="6362700" y="1371600"/>
                      <a:pt x="6337300" y="1320800"/>
                    </a:cubicBezTo>
                    <a:lnTo>
                      <a:pt x="6184900" y="965200"/>
                    </a:lnTo>
                    <a:cubicBezTo>
                      <a:pt x="6184900" y="952500"/>
                      <a:pt x="6172200" y="965200"/>
                      <a:pt x="6172200" y="965200"/>
                    </a:cubicBezTo>
                    <a:lnTo>
                      <a:pt x="6235700" y="1409700"/>
                    </a:lnTo>
                    <a:lnTo>
                      <a:pt x="6311900" y="2222500"/>
                    </a:lnTo>
                    <a:cubicBezTo>
                      <a:pt x="6311900" y="2235200"/>
                      <a:pt x="6299200" y="2235200"/>
                      <a:pt x="6299200" y="2247900"/>
                    </a:cubicBezTo>
                    <a:cubicBezTo>
                      <a:pt x="6286500" y="2247900"/>
                      <a:pt x="6286500" y="2260600"/>
                      <a:pt x="6273800" y="2260600"/>
                    </a:cubicBezTo>
                    <a:lnTo>
                      <a:pt x="6223000" y="2260600"/>
                    </a:lnTo>
                    <a:cubicBezTo>
                      <a:pt x="6146800" y="2260600"/>
                      <a:pt x="6083300" y="2209800"/>
                      <a:pt x="6083300" y="2133600"/>
                    </a:cubicBezTo>
                    <a:lnTo>
                      <a:pt x="5969000" y="1447800"/>
                    </a:lnTo>
                    <a:cubicBezTo>
                      <a:pt x="5956300" y="1447800"/>
                      <a:pt x="5956300" y="1447800"/>
                      <a:pt x="5943600" y="1447800"/>
                    </a:cubicBezTo>
                    <a:lnTo>
                      <a:pt x="5829300" y="2133600"/>
                    </a:lnTo>
                    <a:cubicBezTo>
                      <a:pt x="5829300" y="2209800"/>
                      <a:pt x="5765800" y="2260600"/>
                      <a:pt x="5689600" y="2260600"/>
                    </a:cubicBezTo>
                    <a:lnTo>
                      <a:pt x="5638800" y="2260600"/>
                    </a:lnTo>
                    <a:cubicBezTo>
                      <a:pt x="5626100" y="2260600"/>
                      <a:pt x="5626100" y="2247900"/>
                      <a:pt x="5613400" y="2247900"/>
                    </a:cubicBezTo>
                    <a:cubicBezTo>
                      <a:pt x="5613400" y="2235200"/>
                      <a:pt x="5600700" y="2235200"/>
                      <a:pt x="5600700" y="2222500"/>
                    </a:cubicBezTo>
                    <a:lnTo>
                      <a:pt x="5676900" y="1409700"/>
                    </a:lnTo>
                    <a:lnTo>
                      <a:pt x="5740400" y="965200"/>
                    </a:lnTo>
                    <a:moveTo>
                      <a:pt x="7289800" y="0"/>
                    </a:moveTo>
                    <a:cubicBezTo>
                      <a:pt x="7175500" y="0"/>
                      <a:pt x="7073900" y="88900"/>
                      <a:pt x="7073900" y="215900"/>
                    </a:cubicBezTo>
                    <a:lnTo>
                      <a:pt x="7073900" y="279400"/>
                    </a:lnTo>
                    <a:cubicBezTo>
                      <a:pt x="7073900" y="393700"/>
                      <a:pt x="7175500" y="495300"/>
                      <a:pt x="7289800" y="495300"/>
                    </a:cubicBezTo>
                    <a:cubicBezTo>
                      <a:pt x="7404100" y="495300"/>
                      <a:pt x="7505700" y="393700"/>
                      <a:pt x="7505700" y="279400"/>
                    </a:cubicBezTo>
                    <a:lnTo>
                      <a:pt x="7505700" y="215900"/>
                    </a:lnTo>
                    <a:cubicBezTo>
                      <a:pt x="7505700" y="88900"/>
                      <a:pt x="7404100" y="0"/>
                      <a:pt x="7289800" y="0"/>
                    </a:cubicBezTo>
                    <a:moveTo>
                      <a:pt x="7073900" y="965200"/>
                    </a:moveTo>
                    <a:cubicBezTo>
                      <a:pt x="7073900" y="965200"/>
                      <a:pt x="7061200" y="952500"/>
                      <a:pt x="7061200" y="965200"/>
                    </a:cubicBezTo>
                    <a:lnTo>
                      <a:pt x="6908800" y="1320800"/>
                    </a:lnTo>
                    <a:cubicBezTo>
                      <a:pt x="6883400" y="1371600"/>
                      <a:pt x="6832600" y="1409700"/>
                      <a:pt x="6769100" y="1409700"/>
                    </a:cubicBezTo>
                    <a:lnTo>
                      <a:pt x="6705600" y="1409700"/>
                    </a:lnTo>
                    <a:cubicBezTo>
                      <a:pt x="6692900" y="1409700"/>
                      <a:pt x="6680200" y="1409700"/>
                      <a:pt x="6680200" y="1397000"/>
                    </a:cubicBezTo>
                    <a:cubicBezTo>
                      <a:pt x="6667500" y="1384300"/>
                      <a:pt x="6667500" y="1371600"/>
                      <a:pt x="6680200" y="1358900"/>
                    </a:cubicBezTo>
                    <a:lnTo>
                      <a:pt x="6870700" y="914400"/>
                    </a:lnTo>
                    <a:lnTo>
                      <a:pt x="6934200" y="736600"/>
                    </a:lnTo>
                    <a:cubicBezTo>
                      <a:pt x="6985000" y="635000"/>
                      <a:pt x="7086600" y="558800"/>
                      <a:pt x="7200900" y="558800"/>
                    </a:cubicBezTo>
                    <a:lnTo>
                      <a:pt x="7378700" y="558800"/>
                    </a:lnTo>
                    <a:cubicBezTo>
                      <a:pt x="7493000" y="558800"/>
                      <a:pt x="7594600" y="635000"/>
                      <a:pt x="7645400" y="736600"/>
                    </a:cubicBezTo>
                    <a:lnTo>
                      <a:pt x="7708900" y="914400"/>
                    </a:lnTo>
                    <a:lnTo>
                      <a:pt x="7899400" y="1358900"/>
                    </a:lnTo>
                    <a:cubicBezTo>
                      <a:pt x="7912100" y="1371600"/>
                      <a:pt x="7912100" y="1384300"/>
                      <a:pt x="7899400" y="1397000"/>
                    </a:cubicBezTo>
                    <a:cubicBezTo>
                      <a:pt x="7899400" y="1409700"/>
                      <a:pt x="7886700" y="1409700"/>
                      <a:pt x="7874000" y="1409700"/>
                    </a:cubicBezTo>
                    <a:lnTo>
                      <a:pt x="7810500" y="1409700"/>
                    </a:lnTo>
                    <a:cubicBezTo>
                      <a:pt x="7747000" y="1409700"/>
                      <a:pt x="7696200" y="1371600"/>
                      <a:pt x="7670800" y="1320800"/>
                    </a:cubicBezTo>
                    <a:lnTo>
                      <a:pt x="7518400" y="965200"/>
                    </a:lnTo>
                    <a:cubicBezTo>
                      <a:pt x="7518400" y="952500"/>
                      <a:pt x="7505700" y="965200"/>
                      <a:pt x="7505700" y="965200"/>
                    </a:cubicBezTo>
                    <a:lnTo>
                      <a:pt x="7569200" y="1409700"/>
                    </a:lnTo>
                    <a:lnTo>
                      <a:pt x="7645400" y="2222500"/>
                    </a:lnTo>
                    <a:cubicBezTo>
                      <a:pt x="7645400" y="2235200"/>
                      <a:pt x="7632700" y="2235200"/>
                      <a:pt x="7632700" y="2247900"/>
                    </a:cubicBezTo>
                    <a:cubicBezTo>
                      <a:pt x="7620000" y="2247900"/>
                      <a:pt x="7620000" y="2260600"/>
                      <a:pt x="7607300" y="2260600"/>
                    </a:cubicBezTo>
                    <a:lnTo>
                      <a:pt x="7556500" y="2260600"/>
                    </a:lnTo>
                    <a:cubicBezTo>
                      <a:pt x="7480300" y="2260600"/>
                      <a:pt x="7416800" y="2209800"/>
                      <a:pt x="7416800" y="2133600"/>
                    </a:cubicBezTo>
                    <a:lnTo>
                      <a:pt x="7302500" y="1447800"/>
                    </a:lnTo>
                    <a:cubicBezTo>
                      <a:pt x="7289800" y="1447800"/>
                      <a:pt x="7289800" y="1447800"/>
                      <a:pt x="7277100" y="1447800"/>
                    </a:cubicBezTo>
                    <a:lnTo>
                      <a:pt x="7162800" y="2133600"/>
                    </a:lnTo>
                    <a:cubicBezTo>
                      <a:pt x="7162800" y="2209800"/>
                      <a:pt x="7099300" y="2260600"/>
                      <a:pt x="7023100" y="2260600"/>
                    </a:cubicBezTo>
                    <a:lnTo>
                      <a:pt x="6972300" y="2260600"/>
                    </a:lnTo>
                    <a:cubicBezTo>
                      <a:pt x="6959600" y="2260600"/>
                      <a:pt x="6959600" y="2247900"/>
                      <a:pt x="6946900" y="2247900"/>
                    </a:cubicBezTo>
                    <a:cubicBezTo>
                      <a:pt x="6946900" y="2235200"/>
                      <a:pt x="6934200" y="2235200"/>
                      <a:pt x="6934200" y="2222500"/>
                    </a:cubicBezTo>
                    <a:lnTo>
                      <a:pt x="7010400" y="1409700"/>
                    </a:lnTo>
                    <a:lnTo>
                      <a:pt x="7073900" y="965200"/>
                    </a:lnTo>
                    <a:moveTo>
                      <a:pt x="8623300" y="0"/>
                    </a:moveTo>
                    <a:cubicBezTo>
                      <a:pt x="8509000" y="0"/>
                      <a:pt x="8407400" y="88900"/>
                      <a:pt x="8407400" y="215900"/>
                    </a:cubicBezTo>
                    <a:lnTo>
                      <a:pt x="8407400" y="279400"/>
                    </a:lnTo>
                    <a:cubicBezTo>
                      <a:pt x="8407400" y="393700"/>
                      <a:pt x="8509000" y="495300"/>
                      <a:pt x="8623300" y="495300"/>
                    </a:cubicBezTo>
                    <a:cubicBezTo>
                      <a:pt x="8737600" y="495300"/>
                      <a:pt x="8839200" y="393700"/>
                      <a:pt x="8839200" y="279400"/>
                    </a:cubicBezTo>
                    <a:lnTo>
                      <a:pt x="8839200" y="215900"/>
                    </a:lnTo>
                    <a:cubicBezTo>
                      <a:pt x="8839200" y="88900"/>
                      <a:pt x="8737600" y="0"/>
                      <a:pt x="8623300" y="0"/>
                    </a:cubicBezTo>
                    <a:moveTo>
                      <a:pt x="8407400" y="965200"/>
                    </a:moveTo>
                    <a:cubicBezTo>
                      <a:pt x="8407400" y="965200"/>
                      <a:pt x="8394700" y="952500"/>
                      <a:pt x="8394700" y="965200"/>
                    </a:cubicBezTo>
                    <a:lnTo>
                      <a:pt x="8242300" y="1320800"/>
                    </a:lnTo>
                    <a:cubicBezTo>
                      <a:pt x="8216900" y="1371600"/>
                      <a:pt x="8166100" y="1409700"/>
                      <a:pt x="8102600" y="1409700"/>
                    </a:cubicBezTo>
                    <a:lnTo>
                      <a:pt x="8039100" y="1409700"/>
                    </a:lnTo>
                    <a:cubicBezTo>
                      <a:pt x="8026400" y="1409700"/>
                      <a:pt x="8013700" y="1409700"/>
                      <a:pt x="8013700" y="1397000"/>
                    </a:cubicBezTo>
                    <a:cubicBezTo>
                      <a:pt x="8001000" y="1384300"/>
                      <a:pt x="8001000" y="1371600"/>
                      <a:pt x="8013700" y="1358900"/>
                    </a:cubicBezTo>
                    <a:lnTo>
                      <a:pt x="8204200" y="914400"/>
                    </a:lnTo>
                    <a:lnTo>
                      <a:pt x="8267700" y="736600"/>
                    </a:lnTo>
                    <a:cubicBezTo>
                      <a:pt x="8318500" y="635000"/>
                      <a:pt x="8420100" y="558800"/>
                      <a:pt x="8534400" y="558800"/>
                    </a:cubicBezTo>
                    <a:lnTo>
                      <a:pt x="8712200" y="558800"/>
                    </a:lnTo>
                    <a:cubicBezTo>
                      <a:pt x="8826500" y="558800"/>
                      <a:pt x="8928100" y="635000"/>
                      <a:pt x="8978900" y="736600"/>
                    </a:cubicBezTo>
                    <a:lnTo>
                      <a:pt x="9042400" y="914400"/>
                    </a:lnTo>
                    <a:lnTo>
                      <a:pt x="9232900" y="1358900"/>
                    </a:lnTo>
                    <a:cubicBezTo>
                      <a:pt x="9245600" y="1371600"/>
                      <a:pt x="9245600" y="1384300"/>
                      <a:pt x="9232900" y="1397000"/>
                    </a:cubicBezTo>
                    <a:cubicBezTo>
                      <a:pt x="9232900" y="1409700"/>
                      <a:pt x="9220200" y="1409700"/>
                      <a:pt x="9207500" y="1409700"/>
                    </a:cubicBezTo>
                    <a:lnTo>
                      <a:pt x="9144000" y="1409700"/>
                    </a:lnTo>
                    <a:cubicBezTo>
                      <a:pt x="9080500" y="1409700"/>
                      <a:pt x="9029700" y="1371600"/>
                      <a:pt x="9004300" y="1320800"/>
                    </a:cubicBezTo>
                    <a:lnTo>
                      <a:pt x="8851900" y="965200"/>
                    </a:lnTo>
                    <a:cubicBezTo>
                      <a:pt x="8851900" y="952500"/>
                      <a:pt x="8839200" y="965200"/>
                      <a:pt x="8839200" y="965200"/>
                    </a:cubicBezTo>
                    <a:lnTo>
                      <a:pt x="8902700" y="1409700"/>
                    </a:lnTo>
                    <a:lnTo>
                      <a:pt x="8978900" y="2222500"/>
                    </a:lnTo>
                    <a:cubicBezTo>
                      <a:pt x="8978900" y="2235200"/>
                      <a:pt x="8966200" y="2235200"/>
                      <a:pt x="8966200" y="2247900"/>
                    </a:cubicBezTo>
                    <a:cubicBezTo>
                      <a:pt x="8953500" y="2247900"/>
                      <a:pt x="8953500" y="2260600"/>
                      <a:pt x="8940800" y="2260600"/>
                    </a:cubicBezTo>
                    <a:lnTo>
                      <a:pt x="8890000" y="2260600"/>
                    </a:lnTo>
                    <a:cubicBezTo>
                      <a:pt x="8813800" y="2260600"/>
                      <a:pt x="8750300" y="2209800"/>
                      <a:pt x="8750300" y="2133600"/>
                    </a:cubicBezTo>
                    <a:lnTo>
                      <a:pt x="8636000" y="1447800"/>
                    </a:lnTo>
                    <a:cubicBezTo>
                      <a:pt x="8623300" y="1447800"/>
                      <a:pt x="8623300" y="1447800"/>
                      <a:pt x="8610600" y="1447800"/>
                    </a:cubicBezTo>
                    <a:lnTo>
                      <a:pt x="8496300" y="2133600"/>
                    </a:lnTo>
                    <a:cubicBezTo>
                      <a:pt x="8496300" y="2209800"/>
                      <a:pt x="8432800" y="2260600"/>
                      <a:pt x="8356600" y="2260600"/>
                    </a:cubicBezTo>
                    <a:lnTo>
                      <a:pt x="8305800" y="2260600"/>
                    </a:lnTo>
                    <a:cubicBezTo>
                      <a:pt x="8293100" y="2260600"/>
                      <a:pt x="8293100" y="2247900"/>
                      <a:pt x="8280400" y="2247900"/>
                    </a:cubicBezTo>
                    <a:cubicBezTo>
                      <a:pt x="8280400" y="2235200"/>
                      <a:pt x="8267700" y="2235200"/>
                      <a:pt x="8267700" y="2222500"/>
                    </a:cubicBezTo>
                    <a:lnTo>
                      <a:pt x="8343900" y="1409700"/>
                    </a:lnTo>
                    <a:lnTo>
                      <a:pt x="8407400" y="965200"/>
                    </a:lnTo>
                    <a:moveTo>
                      <a:pt x="9956800" y="0"/>
                    </a:moveTo>
                    <a:cubicBezTo>
                      <a:pt x="9842500" y="0"/>
                      <a:pt x="9740900" y="88900"/>
                      <a:pt x="9740900" y="215900"/>
                    </a:cubicBezTo>
                    <a:lnTo>
                      <a:pt x="9740900" y="279400"/>
                    </a:lnTo>
                    <a:cubicBezTo>
                      <a:pt x="9740900" y="393700"/>
                      <a:pt x="9842500" y="495300"/>
                      <a:pt x="9956800" y="495300"/>
                    </a:cubicBezTo>
                    <a:cubicBezTo>
                      <a:pt x="10071100" y="495300"/>
                      <a:pt x="10172700" y="393700"/>
                      <a:pt x="10172700" y="279400"/>
                    </a:cubicBezTo>
                    <a:lnTo>
                      <a:pt x="10172700" y="215900"/>
                    </a:lnTo>
                    <a:cubicBezTo>
                      <a:pt x="10172700" y="88900"/>
                      <a:pt x="10071100" y="0"/>
                      <a:pt x="9956800" y="0"/>
                    </a:cubicBezTo>
                    <a:moveTo>
                      <a:pt x="9740900" y="965200"/>
                    </a:moveTo>
                    <a:cubicBezTo>
                      <a:pt x="9740900" y="965200"/>
                      <a:pt x="9728200" y="952500"/>
                      <a:pt x="9728200" y="965200"/>
                    </a:cubicBezTo>
                    <a:lnTo>
                      <a:pt x="9575800" y="1320800"/>
                    </a:lnTo>
                    <a:cubicBezTo>
                      <a:pt x="9550400" y="1371600"/>
                      <a:pt x="9499600" y="1409700"/>
                      <a:pt x="9436100" y="1409700"/>
                    </a:cubicBezTo>
                    <a:lnTo>
                      <a:pt x="9372600" y="1409700"/>
                    </a:lnTo>
                    <a:cubicBezTo>
                      <a:pt x="9359900" y="1409700"/>
                      <a:pt x="9347200" y="1409700"/>
                      <a:pt x="9347200" y="1397000"/>
                    </a:cubicBezTo>
                    <a:cubicBezTo>
                      <a:pt x="9334500" y="1384300"/>
                      <a:pt x="9334500" y="1371600"/>
                      <a:pt x="9347200" y="1358900"/>
                    </a:cubicBezTo>
                    <a:lnTo>
                      <a:pt x="9537700" y="914400"/>
                    </a:lnTo>
                    <a:lnTo>
                      <a:pt x="9601200" y="736600"/>
                    </a:lnTo>
                    <a:cubicBezTo>
                      <a:pt x="9652000" y="635000"/>
                      <a:pt x="9753600" y="558800"/>
                      <a:pt x="9867900" y="558800"/>
                    </a:cubicBezTo>
                    <a:lnTo>
                      <a:pt x="10045700" y="558800"/>
                    </a:lnTo>
                    <a:cubicBezTo>
                      <a:pt x="10160000" y="558800"/>
                      <a:pt x="10261600" y="635000"/>
                      <a:pt x="10312400" y="736600"/>
                    </a:cubicBezTo>
                    <a:lnTo>
                      <a:pt x="10375900" y="914400"/>
                    </a:lnTo>
                    <a:lnTo>
                      <a:pt x="10566400" y="1358900"/>
                    </a:lnTo>
                    <a:cubicBezTo>
                      <a:pt x="10579100" y="1371600"/>
                      <a:pt x="10579100" y="1384300"/>
                      <a:pt x="10566400" y="1397000"/>
                    </a:cubicBezTo>
                    <a:cubicBezTo>
                      <a:pt x="10566400" y="1409700"/>
                      <a:pt x="10553700" y="1409700"/>
                      <a:pt x="10541000" y="1409700"/>
                    </a:cubicBezTo>
                    <a:lnTo>
                      <a:pt x="10477500" y="1409700"/>
                    </a:lnTo>
                    <a:cubicBezTo>
                      <a:pt x="10414000" y="1409700"/>
                      <a:pt x="10363200" y="1371600"/>
                      <a:pt x="10337800" y="1320800"/>
                    </a:cubicBezTo>
                    <a:lnTo>
                      <a:pt x="10185400" y="965200"/>
                    </a:lnTo>
                    <a:cubicBezTo>
                      <a:pt x="10185400" y="952500"/>
                      <a:pt x="10172700" y="965200"/>
                      <a:pt x="10172700" y="965200"/>
                    </a:cubicBezTo>
                    <a:lnTo>
                      <a:pt x="10236200" y="1409700"/>
                    </a:lnTo>
                    <a:lnTo>
                      <a:pt x="10312400" y="2222500"/>
                    </a:lnTo>
                    <a:cubicBezTo>
                      <a:pt x="10312400" y="2235200"/>
                      <a:pt x="10299700" y="2235200"/>
                      <a:pt x="10299700" y="2247900"/>
                    </a:cubicBezTo>
                    <a:cubicBezTo>
                      <a:pt x="10287000" y="2247900"/>
                      <a:pt x="10287000" y="2260600"/>
                      <a:pt x="10274300" y="2260600"/>
                    </a:cubicBezTo>
                    <a:lnTo>
                      <a:pt x="10223500" y="2260600"/>
                    </a:lnTo>
                    <a:cubicBezTo>
                      <a:pt x="10147300" y="2260600"/>
                      <a:pt x="10083800" y="2209800"/>
                      <a:pt x="10083800" y="2133600"/>
                    </a:cubicBezTo>
                    <a:lnTo>
                      <a:pt x="9969500" y="1447800"/>
                    </a:lnTo>
                    <a:cubicBezTo>
                      <a:pt x="9956800" y="1447800"/>
                      <a:pt x="9956800" y="1447800"/>
                      <a:pt x="9944100" y="1447800"/>
                    </a:cubicBezTo>
                    <a:lnTo>
                      <a:pt x="9829800" y="2133600"/>
                    </a:lnTo>
                    <a:cubicBezTo>
                      <a:pt x="9829800" y="2209800"/>
                      <a:pt x="9766300" y="2260600"/>
                      <a:pt x="9690100" y="2260600"/>
                    </a:cubicBezTo>
                    <a:lnTo>
                      <a:pt x="9639300" y="2260600"/>
                    </a:lnTo>
                    <a:cubicBezTo>
                      <a:pt x="9626600" y="2260600"/>
                      <a:pt x="9626600" y="2247900"/>
                      <a:pt x="9613900" y="2247900"/>
                    </a:cubicBezTo>
                    <a:cubicBezTo>
                      <a:pt x="9613900" y="2235200"/>
                      <a:pt x="9601200" y="2235200"/>
                      <a:pt x="9601200" y="2222500"/>
                    </a:cubicBezTo>
                    <a:lnTo>
                      <a:pt x="9677400" y="1409700"/>
                    </a:lnTo>
                    <a:lnTo>
                      <a:pt x="9740900" y="965200"/>
                    </a:ln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0680700" y="0"/>
                <a:ext cx="2578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2578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</a:path>
                </a:pathLst>
              </a:custGeom>
              <a:solidFill>
                <a:srgbClr val="BFE5EF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1139747" y="3966860"/>
            <a:ext cx="8900620" cy="2367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7"/>
              </a:lnSpc>
            </a:pPr>
            <a:r>
              <a:rPr lang="es-SV" sz="2976" dirty="0">
                <a:solidFill>
                  <a:srgbClr val="4BACC6"/>
                </a:solidFill>
                <a:latin typeface="TT Drugs Bold"/>
              </a:rPr>
              <a:t>Temas propuestos para incluir en agenda de dialogo de país del 17 de octubre por los sectores constituyentes</a:t>
            </a:r>
          </a:p>
          <a:p>
            <a:pPr marL="0" lvl="0" indent="0">
              <a:lnSpc>
                <a:spcPts val="7281"/>
              </a:lnSpc>
              <a:spcBef>
                <a:spcPct val="0"/>
              </a:spcBef>
            </a:pPr>
            <a:endParaRPr lang="en-US" sz="2976" dirty="0">
              <a:solidFill>
                <a:srgbClr val="4BACC6"/>
              </a:solidFill>
              <a:latin typeface="TT Drugs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8906504" y="-1468331"/>
            <a:ext cx="11097603" cy="8323202"/>
            <a:chOff x="0" y="0"/>
            <a:chExt cx="812800" cy="6096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</a:path>
              </a:pathLst>
            </a:custGeom>
            <a:solidFill>
              <a:srgbClr val="4BACC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751501" y="3643259"/>
            <a:ext cx="1503002" cy="1836964"/>
            <a:chOff x="0" y="0"/>
            <a:chExt cx="446360" cy="54553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46360" cy="545539"/>
            </a:xfrm>
            <a:custGeom>
              <a:avLst/>
              <a:gdLst/>
              <a:ahLst/>
              <a:cxnLst/>
              <a:rect l="l" t="t" r="r" b="b"/>
              <a:pathLst>
                <a:path w="446360" h="545539">
                  <a:moveTo>
                    <a:pt x="203200" y="0"/>
                  </a:moveTo>
                  <a:lnTo>
                    <a:pt x="446360" y="0"/>
                  </a:lnTo>
                  <a:lnTo>
                    <a:pt x="243160" y="545539"/>
                  </a:lnTo>
                  <a:lnTo>
                    <a:pt x="0" y="545539"/>
                  </a:lnTo>
                  <a:lnTo>
                    <a:pt x="203200" y="0"/>
                  </a:lnTo>
                </a:path>
              </a:pathLst>
            </a:custGeom>
            <a:solidFill>
              <a:srgbClr val="9BD9E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Freeform 24">
            <a:extLst>
              <a:ext uri="{FF2B5EF4-FFF2-40B4-BE49-F238E27FC236}">
                <a16:creationId xmlns:a16="http://schemas.microsoft.com/office/drawing/2014/main" id="{8EB5D2C4-CE39-2A9C-6350-E09C615F8564}"/>
              </a:ext>
            </a:extLst>
          </p:cNvPr>
          <p:cNvSpPr/>
          <p:nvPr/>
        </p:nvSpPr>
        <p:spPr>
          <a:xfrm>
            <a:off x="1595550" y="410400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778419" y="121393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48148" y="1193254"/>
            <a:ext cx="4347851" cy="2099841"/>
            <a:chOff x="0" y="0"/>
            <a:chExt cx="406400" cy="3441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344147"/>
            </a:xfrm>
            <a:custGeom>
              <a:avLst/>
              <a:gdLst/>
              <a:ahLst/>
              <a:cxnLst/>
              <a:rect l="l" t="t" r="r" b="b"/>
              <a:pathLst>
                <a:path w="406400" h="344147">
                  <a:moveTo>
                    <a:pt x="121763" y="0"/>
                  </a:moveTo>
                  <a:lnTo>
                    <a:pt x="284637" y="0"/>
                  </a:lnTo>
                  <a:cubicBezTo>
                    <a:pt x="316930" y="0"/>
                    <a:pt x="347901" y="12829"/>
                    <a:pt x="370736" y="35664"/>
                  </a:cubicBezTo>
                  <a:cubicBezTo>
                    <a:pt x="393571" y="58499"/>
                    <a:pt x="406400" y="89470"/>
                    <a:pt x="406400" y="121763"/>
                  </a:cubicBezTo>
                  <a:lnTo>
                    <a:pt x="406400" y="222383"/>
                  </a:lnTo>
                  <a:cubicBezTo>
                    <a:pt x="406400" y="254677"/>
                    <a:pt x="393571" y="285648"/>
                    <a:pt x="370736" y="308483"/>
                  </a:cubicBezTo>
                  <a:cubicBezTo>
                    <a:pt x="347901" y="331318"/>
                    <a:pt x="316930" y="344147"/>
                    <a:pt x="284637" y="344147"/>
                  </a:cubicBezTo>
                  <a:lnTo>
                    <a:pt x="121763" y="344147"/>
                  </a:lnTo>
                  <a:cubicBezTo>
                    <a:pt x="89470" y="344147"/>
                    <a:pt x="58499" y="331318"/>
                    <a:pt x="35664" y="308483"/>
                  </a:cubicBezTo>
                  <a:cubicBezTo>
                    <a:pt x="12829" y="285648"/>
                    <a:pt x="0" y="254677"/>
                    <a:pt x="0" y="222383"/>
                  </a:cubicBezTo>
                  <a:lnTo>
                    <a:pt x="0" y="121763"/>
                  </a:lnTo>
                  <a:cubicBezTo>
                    <a:pt x="0" y="89470"/>
                    <a:pt x="12829" y="58499"/>
                    <a:pt x="35664" y="35664"/>
                  </a:cubicBezTo>
                  <a:cubicBezTo>
                    <a:pt x="58499" y="12829"/>
                    <a:pt x="89470" y="0"/>
                    <a:pt x="121763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06884" y="5040965"/>
            <a:ext cx="12147559" cy="2099841"/>
            <a:chOff x="0" y="0"/>
            <a:chExt cx="1990886" cy="3441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0886" cy="344147"/>
            </a:xfrm>
            <a:custGeom>
              <a:avLst/>
              <a:gdLst/>
              <a:ahLst/>
              <a:cxnLst/>
              <a:rect l="l" t="t" r="r" b="b"/>
              <a:pathLst>
                <a:path w="1990886" h="344147">
                  <a:moveTo>
                    <a:pt x="24856" y="0"/>
                  </a:moveTo>
                  <a:lnTo>
                    <a:pt x="1966030" y="0"/>
                  </a:lnTo>
                  <a:cubicBezTo>
                    <a:pt x="1972622" y="0"/>
                    <a:pt x="1978944" y="2619"/>
                    <a:pt x="1983606" y="7280"/>
                  </a:cubicBezTo>
                  <a:cubicBezTo>
                    <a:pt x="1988267" y="11941"/>
                    <a:pt x="1990886" y="18263"/>
                    <a:pt x="1990886" y="24856"/>
                  </a:cubicBezTo>
                  <a:lnTo>
                    <a:pt x="1990886" y="319291"/>
                  </a:lnTo>
                  <a:cubicBezTo>
                    <a:pt x="1990886" y="325883"/>
                    <a:pt x="1988267" y="332205"/>
                    <a:pt x="1983606" y="336867"/>
                  </a:cubicBezTo>
                  <a:cubicBezTo>
                    <a:pt x="1978944" y="341528"/>
                    <a:pt x="1972622" y="344147"/>
                    <a:pt x="1966030" y="344147"/>
                  </a:cubicBezTo>
                  <a:lnTo>
                    <a:pt x="24856" y="344147"/>
                  </a:lnTo>
                  <a:cubicBezTo>
                    <a:pt x="11128" y="344147"/>
                    <a:pt x="0" y="333019"/>
                    <a:pt x="0" y="319291"/>
                  </a:cubicBezTo>
                  <a:lnTo>
                    <a:pt x="0" y="24856"/>
                  </a:lnTo>
                  <a:cubicBezTo>
                    <a:pt x="0" y="18263"/>
                    <a:pt x="2619" y="11941"/>
                    <a:pt x="7280" y="7280"/>
                  </a:cubicBezTo>
                  <a:cubicBezTo>
                    <a:pt x="11941" y="2619"/>
                    <a:pt x="18263" y="0"/>
                    <a:pt x="24856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708162">
            <a:off x="-5090351" y="-2541067"/>
            <a:ext cx="6116555" cy="12004361"/>
            <a:chOff x="0" y="0"/>
            <a:chExt cx="1610945" cy="31616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10945" cy="3161642"/>
            </a:xfrm>
            <a:custGeom>
              <a:avLst/>
              <a:gdLst/>
              <a:ahLst/>
              <a:cxnLst/>
              <a:rect l="l" t="t" r="r" b="b"/>
              <a:pathLst>
                <a:path w="1610945" h="3161642">
                  <a:moveTo>
                    <a:pt x="0" y="0"/>
                  </a:moveTo>
                  <a:lnTo>
                    <a:pt x="1610945" y="0"/>
                  </a:lnTo>
                  <a:lnTo>
                    <a:pt x="1610945" y="3161642"/>
                  </a:lnTo>
                  <a:lnTo>
                    <a:pt x="0" y="3161642"/>
                  </a:lnTo>
                  <a:lnTo>
                    <a:pt x="0" y="0"/>
                  </a:lnTo>
                </a:path>
              </a:pathLst>
            </a:custGeom>
            <a:solidFill>
              <a:srgbClr val="BFE5E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908693" y="1652830"/>
            <a:ext cx="2310277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2800" spc="105" dirty="0">
                <a:solidFill>
                  <a:srgbClr val="1A1A1A"/>
                </a:solidFill>
                <a:latin typeface="TT Drugs"/>
              </a:rPr>
              <a:t>Personas Afectadas por VIH</a:t>
            </a: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984494" y="5667328"/>
            <a:ext cx="11053451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39"/>
              </a:lnSpc>
            </a:pPr>
            <a:r>
              <a:rPr lang="es-SV" sz="2800" spc="105" dirty="0">
                <a:solidFill>
                  <a:srgbClr val="1A1A1A"/>
                </a:solidFill>
                <a:latin typeface="TT Drugs"/>
              </a:rPr>
              <a:t>Asistencia de los representantes del Sector a las reuniones plenarias del MCP-ES.</a:t>
            </a: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8D64C1FC-0E15-B3F1-72AF-CB93FE14B953}"/>
              </a:ext>
            </a:extLst>
          </p:cNvPr>
          <p:cNvSpPr/>
          <p:nvPr/>
        </p:nvSpPr>
        <p:spPr>
          <a:xfrm>
            <a:off x="-1212831" y="174243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231FAD19-79F0-C7AB-3BD3-0DE51B87AF69}"/>
              </a:ext>
            </a:extLst>
          </p:cNvPr>
          <p:cNvCxnSpPr/>
          <p:nvPr/>
        </p:nvCxnSpPr>
        <p:spPr>
          <a:xfrm rot="16200000" flipH="1">
            <a:off x="5786572" y="3428749"/>
            <a:ext cx="1414578" cy="140532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s-SV" dirty="0"/>
          </a:p>
        </p:txBody>
      </p:sp>
      <p:grpSp>
        <p:nvGrpSpPr>
          <p:cNvPr id="9" name="Group 9"/>
          <p:cNvGrpSpPr/>
          <p:nvPr/>
        </p:nvGrpSpPr>
        <p:grpSpPr>
          <a:xfrm>
            <a:off x="2799312" y="1705293"/>
            <a:ext cx="5735088" cy="2099841"/>
            <a:chOff x="0" y="0"/>
            <a:chExt cx="406400" cy="3441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6400" cy="344147"/>
            </a:xfrm>
            <a:custGeom>
              <a:avLst/>
              <a:gdLst/>
              <a:ahLst/>
              <a:cxnLst/>
              <a:rect l="l" t="t" r="r" b="b"/>
              <a:pathLst>
                <a:path w="406400" h="344147">
                  <a:moveTo>
                    <a:pt x="121763" y="0"/>
                  </a:moveTo>
                  <a:lnTo>
                    <a:pt x="284637" y="0"/>
                  </a:lnTo>
                  <a:cubicBezTo>
                    <a:pt x="316930" y="0"/>
                    <a:pt x="347901" y="12829"/>
                    <a:pt x="370736" y="35664"/>
                  </a:cubicBezTo>
                  <a:cubicBezTo>
                    <a:pt x="393571" y="58499"/>
                    <a:pt x="406400" y="89470"/>
                    <a:pt x="406400" y="121763"/>
                  </a:cubicBezTo>
                  <a:lnTo>
                    <a:pt x="406400" y="222383"/>
                  </a:lnTo>
                  <a:cubicBezTo>
                    <a:pt x="406400" y="254677"/>
                    <a:pt x="393571" y="285648"/>
                    <a:pt x="370736" y="308483"/>
                  </a:cubicBezTo>
                  <a:cubicBezTo>
                    <a:pt x="347901" y="331318"/>
                    <a:pt x="316930" y="344147"/>
                    <a:pt x="284637" y="344147"/>
                  </a:cubicBezTo>
                  <a:lnTo>
                    <a:pt x="121763" y="344147"/>
                  </a:lnTo>
                  <a:cubicBezTo>
                    <a:pt x="89470" y="344147"/>
                    <a:pt x="58499" y="331318"/>
                    <a:pt x="35664" y="308483"/>
                  </a:cubicBezTo>
                  <a:cubicBezTo>
                    <a:pt x="12829" y="285648"/>
                    <a:pt x="0" y="254677"/>
                    <a:pt x="0" y="222383"/>
                  </a:cubicBezTo>
                  <a:lnTo>
                    <a:pt x="0" y="121763"/>
                  </a:lnTo>
                  <a:cubicBezTo>
                    <a:pt x="0" y="89470"/>
                    <a:pt x="12829" y="58499"/>
                    <a:pt x="35664" y="35664"/>
                  </a:cubicBezTo>
                  <a:cubicBezTo>
                    <a:pt x="58499" y="12829"/>
                    <a:pt x="89470" y="0"/>
                    <a:pt x="121763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853634" y="5871177"/>
            <a:ext cx="9090965" cy="2099841"/>
            <a:chOff x="0" y="0"/>
            <a:chExt cx="1406312" cy="3441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06312" cy="344147"/>
            </a:xfrm>
            <a:custGeom>
              <a:avLst/>
              <a:gdLst/>
              <a:ahLst/>
              <a:cxnLst/>
              <a:rect l="l" t="t" r="r" b="b"/>
              <a:pathLst>
                <a:path w="1406312" h="344147">
                  <a:moveTo>
                    <a:pt x="35188" y="0"/>
                  </a:moveTo>
                  <a:lnTo>
                    <a:pt x="1371124" y="0"/>
                  </a:lnTo>
                  <a:cubicBezTo>
                    <a:pt x="1390558" y="0"/>
                    <a:pt x="1406312" y="15754"/>
                    <a:pt x="1406312" y="35188"/>
                  </a:cubicBezTo>
                  <a:lnTo>
                    <a:pt x="1406312" y="308959"/>
                  </a:lnTo>
                  <a:cubicBezTo>
                    <a:pt x="1406312" y="328393"/>
                    <a:pt x="1390558" y="344147"/>
                    <a:pt x="1371124" y="344147"/>
                  </a:cubicBezTo>
                  <a:lnTo>
                    <a:pt x="35188" y="344147"/>
                  </a:lnTo>
                  <a:cubicBezTo>
                    <a:pt x="15754" y="344147"/>
                    <a:pt x="0" y="328393"/>
                    <a:pt x="0" y="308959"/>
                  </a:cubicBezTo>
                  <a:lnTo>
                    <a:pt x="0" y="35188"/>
                  </a:lnTo>
                  <a:cubicBezTo>
                    <a:pt x="0" y="15754"/>
                    <a:pt x="15754" y="0"/>
                    <a:pt x="35188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708162">
            <a:off x="-5090351" y="-2541067"/>
            <a:ext cx="6116555" cy="12004361"/>
            <a:chOff x="0" y="0"/>
            <a:chExt cx="1610945" cy="31616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10945" cy="3161642"/>
            </a:xfrm>
            <a:custGeom>
              <a:avLst/>
              <a:gdLst/>
              <a:ahLst/>
              <a:cxnLst/>
              <a:rect l="l" t="t" r="r" b="b"/>
              <a:pathLst>
                <a:path w="1610945" h="3161642">
                  <a:moveTo>
                    <a:pt x="0" y="0"/>
                  </a:moveTo>
                  <a:lnTo>
                    <a:pt x="1610945" y="0"/>
                  </a:lnTo>
                  <a:lnTo>
                    <a:pt x="1610945" y="3161642"/>
                  </a:lnTo>
                  <a:lnTo>
                    <a:pt x="0" y="3161642"/>
                  </a:lnTo>
                  <a:lnTo>
                    <a:pt x="0" y="0"/>
                  </a:lnTo>
                </a:path>
              </a:pathLst>
            </a:custGeom>
            <a:solidFill>
              <a:srgbClr val="BFE5E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064754" y="2151196"/>
            <a:ext cx="5164846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4000" spc="105" dirty="0">
                <a:solidFill>
                  <a:srgbClr val="1A1A1A"/>
                </a:solidFill>
                <a:latin typeface="TT Drugs"/>
              </a:rPr>
              <a:t>Personas</a:t>
            </a:r>
          </a:p>
          <a:p>
            <a:pPr algn="ctr">
              <a:lnSpc>
                <a:spcPts val="2539"/>
              </a:lnSpc>
            </a:pPr>
            <a:endParaRPr lang="en-US" sz="4000" spc="105" dirty="0">
              <a:solidFill>
                <a:srgbClr val="1A1A1A"/>
              </a:solidFill>
              <a:latin typeface="TT Drugs"/>
            </a:endParaRPr>
          </a:p>
          <a:p>
            <a:pPr algn="ctr">
              <a:lnSpc>
                <a:spcPts val="2539"/>
              </a:lnSpc>
            </a:pPr>
            <a:r>
              <a:rPr lang="en-US" sz="4000" spc="105" dirty="0">
                <a:solidFill>
                  <a:srgbClr val="1A1A1A"/>
                </a:solidFill>
                <a:latin typeface="TT Drugs"/>
              </a:rPr>
              <a:t> Afectadas por TB</a:t>
            </a: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980518" y="6357812"/>
            <a:ext cx="8476903" cy="65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8468" lvl="1">
              <a:lnSpc>
                <a:spcPts val="2539"/>
              </a:lnSpc>
            </a:pPr>
            <a:r>
              <a:rPr lang="es-MX" sz="2800" dirty="0"/>
              <a:t>Estigma y discriminación en la atención y su efecto en la salud de los pacientes con coinfección VIH  y TB</a:t>
            </a:r>
            <a:endParaRPr lang="en-US" sz="2800" spc="105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8D64C1FC-0E15-B3F1-72AF-CB93FE14B953}"/>
              </a:ext>
            </a:extLst>
          </p:cNvPr>
          <p:cNvSpPr/>
          <p:nvPr/>
        </p:nvSpPr>
        <p:spPr>
          <a:xfrm>
            <a:off x="-1212831" y="174243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44EC1FA8-3707-F56D-BDB0-89020B8684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19079" y="4230021"/>
            <a:ext cx="1754442" cy="1295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2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3753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48148" y="1193254"/>
            <a:ext cx="5379317" cy="2099841"/>
            <a:chOff x="0" y="0"/>
            <a:chExt cx="406400" cy="3441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344147"/>
            </a:xfrm>
            <a:custGeom>
              <a:avLst/>
              <a:gdLst/>
              <a:ahLst/>
              <a:cxnLst/>
              <a:rect l="l" t="t" r="r" b="b"/>
              <a:pathLst>
                <a:path w="406400" h="344147">
                  <a:moveTo>
                    <a:pt x="121763" y="0"/>
                  </a:moveTo>
                  <a:lnTo>
                    <a:pt x="284637" y="0"/>
                  </a:lnTo>
                  <a:cubicBezTo>
                    <a:pt x="316930" y="0"/>
                    <a:pt x="347901" y="12829"/>
                    <a:pt x="370736" y="35664"/>
                  </a:cubicBezTo>
                  <a:cubicBezTo>
                    <a:pt x="393571" y="58499"/>
                    <a:pt x="406400" y="89470"/>
                    <a:pt x="406400" y="121763"/>
                  </a:cubicBezTo>
                  <a:lnTo>
                    <a:pt x="406400" y="222383"/>
                  </a:lnTo>
                  <a:cubicBezTo>
                    <a:pt x="406400" y="254677"/>
                    <a:pt x="393571" y="285648"/>
                    <a:pt x="370736" y="308483"/>
                  </a:cubicBezTo>
                  <a:cubicBezTo>
                    <a:pt x="347901" y="331318"/>
                    <a:pt x="316930" y="344147"/>
                    <a:pt x="284637" y="344147"/>
                  </a:cubicBezTo>
                  <a:lnTo>
                    <a:pt x="121763" y="344147"/>
                  </a:lnTo>
                  <a:cubicBezTo>
                    <a:pt x="89470" y="344147"/>
                    <a:pt x="58499" y="331318"/>
                    <a:pt x="35664" y="308483"/>
                  </a:cubicBezTo>
                  <a:cubicBezTo>
                    <a:pt x="12829" y="285648"/>
                    <a:pt x="0" y="254677"/>
                    <a:pt x="0" y="222383"/>
                  </a:cubicBezTo>
                  <a:lnTo>
                    <a:pt x="0" y="121763"/>
                  </a:lnTo>
                  <a:cubicBezTo>
                    <a:pt x="0" y="89470"/>
                    <a:pt x="12829" y="58499"/>
                    <a:pt x="35664" y="35664"/>
                  </a:cubicBezTo>
                  <a:cubicBezTo>
                    <a:pt x="58499" y="12829"/>
                    <a:pt x="89470" y="0"/>
                    <a:pt x="121763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923407" y="4933404"/>
            <a:ext cx="12147559" cy="2814216"/>
            <a:chOff x="0" y="0"/>
            <a:chExt cx="1990886" cy="461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0886" cy="461227"/>
            </a:xfrm>
            <a:custGeom>
              <a:avLst/>
              <a:gdLst/>
              <a:ahLst/>
              <a:cxnLst/>
              <a:rect l="l" t="t" r="r" b="b"/>
              <a:pathLst>
                <a:path w="1990886" h="461227">
                  <a:moveTo>
                    <a:pt x="24856" y="0"/>
                  </a:moveTo>
                  <a:lnTo>
                    <a:pt x="1966030" y="0"/>
                  </a:lnTo>
                  <a:cubicBezTo>
                    <a:pt x="1972622" y="0"/>
                    <a:pt x="1978944" y="2619"/>
                    <a:pt x="1983606" y="7280"/>
                  </a:cubicBezTo>
                  <a:cubicBezTo>
                    <a:pt x="1988267" y="11941"/>
                    <a:pt x="1990886" y="18263"/>
                    <a:pt x="1990886" y="24856"/>
                  </a:cubicBezTo>
                  <a:lnTo>
                    <a:pt x="1990886" y="436371"/>
                  </a:lnTo>
                  <a:cubicBezTo>
                    <a:pt x="1990886" y="442964"/>
                    <a:pt x="1988267" y="449286"/>
                    <a:pt x="1983606" y="453947"/>
                  </a:cubicBezTo>
                  <a:cubicBezTo>
                    <a:pt x="1978944" y="458608"/>
                    <a:pt x="1972622" y="461227"/>
                    <a:pt x="1966030" y="461227"/>
                  </a:cubicBezTo>
                  <a:lnTo>
                    <a:pt x="24856" y="461227"/>
                  </a:lnTo>
                  <a:cubicBezTo>
                    <a:pt x="11128" y="461227"/>
                    <a:pt x="0" y="450099"/>
                    <a:pt x="0" y="436371"/>
                  </a:cubicBezTo>
                  <a:lnTo>
                    <a:pt x="0" y="24856"/>
                  </a:lnTo>
                  <a:cubicBezTo>
                    <a:pt x="0" y="18263"/>
                    <a:pt x="2619" y="11941"/>
                    <a:pt x="7280" y="7280"/>
                  </a:cubicBezTo>
                  <a:cubicBezTo>
                    <a:pt x="11941" y="2619"/>
                    <a:pt x="18263" y="0"/>
                    <a:pt x="24856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26978" y="7042224"/>
            <a:ext cx="4959368" cy="507560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5" name="Group 15"/>
          <p:cNvGrpSpPr/>
          <p:nvPr/>
        </p:nvGrpSpPr>
        <p:grpSpPr>
          <a:xfrm rot="708162">
            <a:off x="-5090351" y="-2541067"/>
            <a:ext cx="6116555" cy="12004361"/>
            <a:chOff x="0" y="0"/>
            <a:chExt cx="1610945" cy="31616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10945" cy="3161642"/>
            </a:xfrm>
            <a:custGeom>
              <a:avLst/>
              <a:gdLst/>
              <a:ahLst/>
              <a:cxnLst/>
              <a:rect l="l" t="t" r="r" b="b"/>
              <a:pathLst>
                <a:path w="1610945" h="3161642">
                  <a:moveTo>
                    <a:pt x="0" y="0"/>
                  </a:moveTo>
                  <a:lnTo>
                    <a:pt x="1610945" y="0"/>
                  </a:lnTo>
                  <a:lnTo>
                    <a:pt x="1610945" y="3161642"/>
                  </a:lnTo>
                  <a:lnTo>
                    <a:pt x="0" y="3161642"/>
                  </a:lnTo>
                  <a:lnTo>
                    <a:pt x="0" y="0"/>
                  </a:lnTo>
                </a:path>
              </a:pathLst>
            </a:custGeom>
            <a:solidFill>
              <a:srgbClr val="BFE5E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526979" y="1762273"/>
            <a:ext cx="4254822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4000" spc="105" dirty="0">
                <a:solidFill>
                  <a:srgbClr val="1A1A1A"/>
                </a:solidFill>
                <a:latin typeface="TT Drugs"/>
              </a:rPr>
              <a:t>Personas </a:t>
            </a:r>
          </a:p>
          <a:p>
            <a:pPr algn="ctr">
              <a:lnSpc>
                <a:spcPts val="2539"/>
              </a:lnSpc>
            </a:pPr>
            <a:endParaRPr lang="en-US" sz="4000" spc="105" dirty="0">
              <a:solidFill>
                <a:srgbClr val="1A1A1A"/>
              </a:solidFill>
              <a:latin typeface="TT Drugs"/>
            </a:endParaRPr>
          </a:p>
          <a:p>
            <a:pPr algn="ctr">
              <a:lnSpc>
                <a:spcPts val="2539"/>
              </a:lnSpc>
            </a:pPr>
            <a:r>
              <a:rPr lang="en-US" sz="4000" spc="105" dirty="0">
                <a:solidFill>
                  <a:srgbClr val="1A1A1A"/>
                </a:solidFill>
                <a:latin typeface="TT Drugs"/>
              </a:rPr>
              <a:t>HSH y Trans</a:t>
            </a:r>
          </a:p>
          <a:p>
            <a:pPr algn="ctr">
              <a:lnSpc>
                <a:spcPts val="2539"/>
              </a:lnSpc>
            </a:pPr>
            <a:endParaRPr lang="en-US" sz="4000" spc="105" dirty="0">
              <a:solidFill>
                <a:srgbClr val="1A1A1A"/>
              </a:solidFill>
              <a:latin typeface="TT Drugs"/>
            </a:endParaRP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424134" y="5952823"/>
            <a:ext cx="11120902" cy="1502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SV" sz="2800" dirty="0"/>
              <a:t>Importancia de fortalecer los entornos sociales favorables para la población HSH y Trans en materia de Salud, Igualdad de Género y Derechos Humanos.</a:t>
            </a: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80246C31-C432-05DF-8ADB-3E0461C03802}"/>
              </a:ext>
            </a:extLst>
          </p:cNvPr>
          <p:cNvSpPr/>
          <p:nvPr/>
        </p:nvSpPr>
        <p:spPr>
          <a:xfrm>
            <a:off x="-1234889" y="338560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AA8299E2-E23D-6F55-CF46-4F7C6ACFD388}"/>
              </a:ext>
            </a:extLst>
          </p:cNvPr>
          <p:cNvCxnSpPr/>
          <p:nvPr/>
        </p:nvCxnSpPr>
        <p:spPr>
          <a:xfrm>
            <a:off x="6400800" y="3293095"/>
            <a:ext cx="1752600" cy="152407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349277" y="985376"/>
            <a:ext cx="7086600" cy="3261971"/>
            <a:chOff x="0" y="0"/>
            <a:chExt cx="406400" cy="3441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6400" cy="344147"/>
            </a:xfrm>
            <a:custGeom>
              <a:avLst/>
              <a:gdLst/>
              <a:ahLst/>
              <a:cxnLst/>
              <a:rect l="l" t="t" r="r" b="b"/>
              <a:pathLst>
                <a:path w="406400" h="344147">
                  <a:moveTo>
                    <a:pt x="121763" y="0"/>
                  </a:moveTo>
                  <a:lnTo>
                    <a:pt x="284637" y="0"/>
                  </a:lnTo>
                  <a:cubicBezTo>
                    <a:pt x="316930" y="0"/>
                    <a:pt x="347901" y="12829"/>
                    <a:pt x="370736" y="35664"/>
                  </a:cubicBezTo>
                  <a:cubicBezTo>
                    <a:pt x="393571" y="58499"/>
                    <a:pt x="406400" y="89470"/>
                    <a:pt x="406400" y="121763"/>
                  </a:cubicBezTo>
                  <a:lnTo>
                    <a:pt x="406400" y="222383"/>
                  </a:lnTo>
                  <a:cubicBezTo>
                    <a:pt x="406400" y="254677"/>
                    <a:pt x="393571" y="285648"/>
                    <a:pt x="370736" y="308483"/>
                  </a:cubicBezTo>
                  <a:cubicBezTo>
                    <a:pt x="347901" y="331318"/>
                    <a:pt x="316930" y="344147"/>
                    <a:pt x="284637" y="344147"/>
                  </a:cubicBezTo>
                  <a:lnTo>
                    <a:pt x="121763" y="344147"/>
                  </a:lnTo>
                  <a:cubicBezTo>
                    <a:pt x="89470" y="344147"/>
                    <a:pt x="58499" y="331318"/>
                    <a:pt x="35664" y="308483"/>
                  </a:cubicBezTo>
                  <a:cubicBezTo>
                    <a:pt x="12829" y="285648"/>
                    <a:pt x="0" y="254677"/>
                    <a:pt x="0" y="222383"/>
                  </a:cubicBezTo>
                  <a:lnTo>
                    <a:pt x="0" y="121763"/>
                  </a:lnTo>
                  <a:cubicBezTo>
                    <a:pt x="0" y="89470"/>
                    <a:pt x="12829" y="58499"/>
                    <a:pt x="35664" y="35664"/>
                  </a:cubicBezTo>
                  <a:cubicBezTo>
                    <a:pt x="58499" y="12829"/>
                    <a:pt x="89470" y="0"/>
                    <a:pt x="121763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199431" y="6414532"/>
            <a:ext cx="12104980" cy="2887092"/>
            <a:chOff x="0" y="0"/>
            <a:chExt cx="1983907" cy="56794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83907" cy="567942"/>
            </a:xfrm>
            <a:custGeom>
              <a:avLst/>
              <a:gdLst/>
              <a:ahLst/>
              <a:cxnLst/>
              <a:rect l="l" t="t" r="r" b="b"/>
              <a:pathLst>
                <a:path w="1983907" h="567942">
                  <a:moveTo>
                    <a:pt x="24943" y="0"/>
                  </a:moveTo>
                  <a:lnTo>
                    <a:pt x="1958964" y="0"/>
                  </a:lnTo>
                  <a:cubicBezTo>
                    <a:pt x="1972740" y="0"/>
                    <a:pt x="1983907" y="11167"/>
                    <a:pt x="1983907" y="24943"/>
                  </a:cubicBezTo>
                  <a:lnTo>
                    <a:pt x="1983907" y="542999"/>
                  </a:lnTo>
                  <a:cubicBezTo>
                    <a:pt x="1983907" y="549614"/>
                    <a:pt x="1981279" y="555959"/>
                    <a:pt x="1976602" y="560636"/>
                  </a:cubicBezTo>
                  <a:cubicBezTo>
                    <a:pt x="1971924" y="565314"/>
                    <a:pt x="1965580" y="567942"/>
                    <a:pt x="1958964" y="567942"/>
                  </a:cubicBezTo>
                  <a:lnTo>
                    <a:pt x="24943" y="567942"/>
                  </a:lnTo>
                  <a:cubicBezTo>
                    <a:pt x="11167" y="567942"/>
                    <a:pt x="0" y="556775"/>
                    <a:pt x="0" y="542999"/>
                  </a:cubicBezTo>
                  <a:lnTo>
                    <a:pt x="0" y="24943"/>
                  </a:lnTo>
                  <a:cubicBezTo>
                    <a:pt x="0" y="11167"/>
                    <a:pt x="11167" y="0"/>
                    <a:pt x="24943" y="0"/>
                  </a:cubicBezTo>
                  <a:close/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708162">
            <a:off x="-5090351" y="-2541067"/>
            <a:ext cx="6116555" cy="12004361"/>
            <a:chOff x="0" y="0"/>
            <a:chExt cx="1610945" cy="31616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10945" cy="3161642"/>
            </a:xfrm>
            <a:custGeom>
              <a:avLst/>
              <a:gdLst/>
              <a:ahLst/>
              <a:cxnLst/>
              <a:rect l="l" t="t" r="r" b="b"/>
              <a:pathLst>
                <a:path w="1610945" h="3161642">
                  <a:moveTo>
                    <a:pt x="0" y="0"/>
                  </a:moveTo>
                  <a:lnTo>
                    <a:pt x="1610945" y="0"/>
                  </a:lnTo>
                  <a:lnTo>
                    <a:pt x="1610945" y="3161642"/>
                  </a:lnTo>
                  <a:lnTo>
                    <a:pt x="0" y="3161642"/>
                  </a:lnTo>
                  <a:lnTo>
                    <a:pt x="0" y="0"/>
                  </a:lnTo>
                </a:path>
              </a:pathLst>
            </a:custGeom>
            <a:solidFill>
              <a:srgbClr val="BFE5E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743200" y="1975160"/>
            <a:ext cx="6574077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4000" spc="105" dirty="0">
                <a:solidFill>
                  <a:srgbClr val="1A1A1A"/>
                </a:solidFill>
                <a:latin typeface="TT Drugs"/>
              </a:rPr>
              <a:t>Mujeres</a:t>
            </a:r>
          </a:p>
          <a:p>
            <a:pPr algn="ctr">
              <a:lnSpc>
                <a:spcPts val="2539"/>
              </a:lnSpc>
            </a:pPr>
            <a:endParaRPr lang="en-US" sz="4000" spc="105" dirty="0">
              <a:solidFill>
                <a:srgbClr val="1A1A1A"/>
              </a:solidFill>
              <a:latin typeface="TT Drugs"/>
            </a:endParaRPr>
          </a:p>
          <a:p>
            <a:pPr algn="ctr">
              <a:lnSpc>
                <a:spcPts val="2539"/>
              </a:lnSpc>
            </a:pPr>
            <a:r>
              <a:rPr lang="en-US" sz="4000" spc="105" dirty="0">
                <a:solidFill>
                  <a:srgbClr val="1A1A1A"/>
                </a:solidFill>
                <a:latin typeface="TT Drugs"/>
              </a:rPr>
              <a:t>Trabajadoras Sexuales</a:t>
            </a:r>
          </a:p>
          <a:p>
            <a:pPr algn="ctr">
              <a:lnSpc>
                <a:spcPts val="2539"/>
              </a:lnSpc>
            </a:pPr>
            <a:endParaRPr lang="en-US" sz="2116" spc="105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155237" y="7788659"/>
            <a:ext cx="8476903" cy="33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8468" lvl="1">
              <a:lnSpc>
                <a:spcPts val="2539"/>
              </a:lnSpc>
            </a:pPr>
            <a:r>
              <a:rPr lang="es-MX" sz="2800" dirty="0"/>
              <a:t>Avances del proceso para trabajar la talla poblacional</a:t>
            </a:r>
            <a:endParaRPr lang="en-US" sz="2800" spc="105" dirty="0">
              <a:solidFill>
                <a:srgbClr val="1A1A1A"/>
              </a:solidFill>
              <a:latin typeface="TT Drugs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80246C31-C432-05DF-8ADB-3E0461C03802}"/>
              </a:ext>
            </a:extLst>
          </p:cNvPr>
          <p:cNvSpPr/>
          <p:nvPr/>
        </p:nvSpPr>
        <p:spPr>
          <a:xfrm>
            <a:off x="-1234889" y="338560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cxnSp>
        <p:nvCxnSpPr>
          <p:cNvPr id="4" name="Conector: curvado 3">
            <a:extLst>
              <a:ext uri="{FF2B5EF4-FFF2-40B4-BE49-F238E27FC236}">
                <a16:creationId xmlns:a16="http://schemas.microsoft.com/office/drawing/2014/main" id="{9FBCEFD4-A1EF-FF28-A9AC-C01BF93679C0}"/>
              </a:ext>
            </a:extLst>
          </p:cNvPr>
          <p:cNvCxnSpPr/>
          <p:nvPr/>
        </p:nvCxnSpPr>
        <p:spPr>
          <a:xfrm rot="16200000" flipH="1">
            <a:off x="7651638" y="4426061"/>
            <a:ext cx="1828800" cy="173967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65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743005" y="1339870"/>
            <a:ext cx="7971935" cy="6892884"/>
            <a:chOff x="0" y="0"/>
            <a:chExt cx="10629247" cy="919051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0629247" cy="9190513"/>
              <a:chOff x="0" y="0"/>
              <a:chExt cx="1014292" cy="8770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014292" cy="877001"/>
              </a:xfrm>
              <a:custGeom>
                <a:avLst/>
                <a:gdLst/>
                <a:ahLst/>
                <a:cxnLst/>
                <a:rect l="l" t="t" r="r" b="b"/>
                <a:pathLst>
                  <a:path w="1014292" h="877001">
                    <a:moveTo>
                      <a:pt x="0" y="0"/>
                    </a:moveTo>
                    <a:lnTo>
                      <a:pt x="1014292" y="0"/>
                    </a:lnTo>
                    <a:lnTo>
                      <a:pt x="1014292" y="877001"/>
                    </a:lnTo>
                    <a:lnTo>
                      <a:pt x="0" y="877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BACC6">
                  <a:alpha val="82745"/>
                </a:srgbClr>
              </a:solidFill>
              <a:ln>
                <a:noFill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8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91517" y="539496"/>
              <a:ext cx="9446214" cy="8111520"/>
              <a:chOff x="0" y="0"/>
              <a:chExt cx="1368163" cy="11748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68163" cy="1174850"/>
              </a:xfrm>
              <a:custGeom>
                <a:avLst/>
                <a:gdLst/>
                <a:ahLst/>
                <a:cxnLst/>
                <a:rect l="l" t="t" r="r" b="b"/>
                <a:pathLst>
                  <a:path w="1368163" h="1174850">
                    <a:moveTo>
                      <a:pt x="0" y="0"/>
                    </a:moveTo>
                    <a:lnTo>
                      <a:pt x="1368163" y="0"/>
                    </a:lnTo>
                    <a:lnTo>
                      <a:pt x="1368163" y="1174850"/>
                    </a:lnTo>
                    <a:lnTo>
                      <a:pt x="0" y="117485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>
                <a:solidFill>
                  <a:srgbClr val="FFFFFF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09550"/>
                <a:ext cx="812800" cy="102235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8512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0" y="0"/>
            <a:ext cx="7479124" cy="10578676"/>
          </a:xfrm>
          <a:custGeom>
            <a:avLst/>
            <a:gdLst/>
            <a:ahLst/>
            <a:cxnLst/>
            <a:rect l="l" t="t" r="r" b="b"/>
            <a:pathLst>
              <a:path w="7479124" h="10578676">
                <a:moveTo>
                  <a:pt x="0" y="0"/>
                </a:moveTo>
                <a:lnTo>
                  <a:pt x="7479124" y="0"/>
                </a:lnTo>
                <a:lnTo>
                  <a:pt x="7479124" y="10578676"/>
                </a:lnTo>
                <a:lnTo>
                  <a:pt x="0" y="10578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198646" y="2016446"/>
            <a:ext cx="7060654" cy="4596759"/>
            <a:chOff x="0" y="0"/>
            <a:chExt cx="9414206" cy="612901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80975"/>
              <a:ext cx="9414206" cy="4620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53"/>
                </a:lnSpc>
                <a:spcBef>
                  <a:spcPct val="0"/>
                </a:spcBef>
              </a:pPr>
              <a:r>
                <a:rPr lang="en-US" sz="10183" spc="142">
                  <a:solidFill>
                    <a:srgbClr val="FFFFFF"/>
                  </a:solidFill>
                  <a:latin typeface="TT Drugs"/>
                </a:rPr>
                <a:t>GRACIAS A TODOS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99612" y="5366723"/>
              <a:ext cx="8416920" cy="762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74"/>
                </a:lnSpc>
                <a:spcBef>
                  <a:spcPct val="0"/>
                </a:spcBef>
              </a:pPr>
              <a:r>
                <a:rPr lang="en-US" sz="3532" spc="49">
                  <a:solidFill>
                    <a:srgbClr val="FFFFFF"/>
                  </a:solidFill>
                  <a:latin typeface="TT Drugs"/>
                </a:rPr>
                <a:t>Por su atención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3729" y="3340728"/>
            <a:ext cx="15729368" cy="3415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s-SV" sz="4927" spc="482" dirty="0">
                <a:solidFill>
                  <a:srgbClr val="231F20"/>
                </a:solidFill>
                <a:latin typeface="TT Drugs"/>
              </a:rPr>
              <a:t>Temas propuestos por los sectores constituyentes para incluir en las agendas 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7233" y="3340728"/>
            <a:ext cx="965372" cy="7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335145"/>
            <a:ext cx="965372" cy="7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36930" y="7328335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03</a:t>
            </a: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433CBB2B-5D2A-385E-063A-2363A4B091AA}"/>
              </a:ext>
            </a:extLst>
          </p:cNvPr>
          <p:cNvSpPr/>
          <p:nvPr/>
        </p:nvSpPr>
        <p:spPr>
          <a:xfrm>
            <a:off x="76200" y="189639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9316" y="0"/>
            <a:ext cx="15729368" cy="167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s-SV" sz="4927" spc="482" dirty="0">
                <a:solidFill>
                  <a:srgbClr val="231F20"/>
                </a:solidFill>
                <a:latin typeface="TT Drugs"/>
              </a:rPr>
              <a:t>Marco de Desempeño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7233" y="3340728"/>
            <a:ext cx="965372" cy="7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335145"/>
            <a:ext cx="965372" cy="7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36930" y="7328335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03</a:t>
            </a: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433CBB2B-5D2A-385E-063A-2363A4B091AA}"/>
              </a:ext>
            </a:extLst>
          </p:cNvPr>
          <p:cNvSpPr/>
          <p:nvPr/>
        </p:nvSpPr>
        <p:spPr>
          <a:xfrm>
            <a:off x="76200" y="189639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8CBB3BF-F586-17E0-5D77-D1B081401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840918"/>
              </p:ext>
            </p:extLst>
          </p:nvPr>
        </p:nvGraphicFramePr>
        <p:xfrm>
          <a:off x="2593158" y="1977236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946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95601" y="157047"/>
            <a:ext cx="12586984" cy="1697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SV" sz="2800" b="1" spc="482" dirty="0">
                <a:solidFill>
                  <a:schemeClr val="tx2"/>
                </a:solidFill>
                <a:latin typeface="TT Drugs"/>
              </a:rPr>
              <a:t>Temas propuestos por los sectores constituyentes para incluir en las agendas 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58136" y="2800184"/>
            <a:ext cx="2953737" cy="1536550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2004" y="4937617"/>
            <a:ext cx="2953736" cy="1507438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8110" y="6827582"/>
            <a:ext cx="2953736" cy="1446681"/>
            <a:chOff x="0" y="0"/>
            <a:chExt cx="81280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76600" y="3324879"/>
            <a:ext cx="12307512" cy="75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MX" sz="2800" dirty="0"/>
              <a:t> Presentación de experiencias en atención a usuarios de clínicas  TAR. </a:t>
            </a:r>
          </a:p>
          <a:p>
            <a:pPr marL="0" lvl="0" indent="0" algn="just">
              <a:lnSpc>
                <a:spcPts val="278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95601" y="1854050"/>
            <a:ext cx="8077199" cy="785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4000" spc="39" dirty="0">
                <a:solidFill>
                  <a:srgbClr val="231F20"/>
                </a:solidFill>
                <a:latin typeface="TT Drugs Bold"/>
              </a:rPr>
              <a:t>Personas Afectadas por VIH</a:t>
            </a: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7233" y="3340728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335145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4244" y="7310025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03</a:t>
            </a: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433CBB2B-5D2A-385E-063A-2363A4B091AA}"/>
              </a:ext>
            </a:extLst>
          </p:cNvPr>
          <p:cNvSpPr/>
          <p:nvPr/>
        </p:nvSpPr>
        <p:spPr>
          <a:xfrm>
            <a:off x="76200" y="189639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98DE065C-5E99-F8D8-2C23-D4E5D1705B2E}"/>
              </a:ext>
            </a:extLst>
          </p:cNvPr>
          <p:cNvSpPr txBox="1"/>
          <p:nvPr/>
        </p:nvSpPr>
        <p:spPr>
          <a:xfrm>
            <a:off x="3352800" y="5319614"/>
            <a:ext cx="12307512" cy="75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MX" sz="2800" dirty="0"/>
              <a:t> Presentar el proceso de exámenes de rutinas a los pacientes crónicos. </a:t>
            </a:r>
          </a:p>
          <a:p>
            <a:pPr marL="0" lvl="0" indent="0" algn="just">
              <a:lnSpc>
                <a:spcPts val="278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E267DDE3-8A5C-8CF3-CC75-E3B97FA5B83D}"/>
              </a:ext>
            </a:extLst>
          </p:cNvPr>
          <p:cNvSpPr txBox="1"/>
          <p:nvPr/>
        </p:nvSpPr>
        <p:spPr>
          <a:xfrm>
            <a:off x="3354802" y="7083681"/>
            <a:ext cx="12307512" cy="1190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MX" sz="2800" dirty="0"/>
              <a:t>Solicitar al MINSAL dar a conocer el proceso de compra de condones y el plan de distribución en las unidades de salud. </a:t>
            </a:r>
          </a:p>
          <a:p>
            <a:pPr marL="0" lvl="0" indent="0" algn="just">
              <a:lnSpc>
                <a:spcPts val="278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</p:spTree>
    <p:extLst>
      <p:ext uri="{BB962C8B-B14F-4D97-AF65-F5344CB8AC3E}">
        <p14:creationId xmlns:p14="http://schemas.microsoft.com/office/powerpoint/2010/main" val="417882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58135" y="2724889"/>
            <a:ext cx="3276246" cy="1949024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5514388"/>
            <a:ext cx="3319962" cy="1779777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779270" y="3727020"/>
            <a:ext cx="12307512" cy="100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SV" sz="2800" dirty="0"/>
              <a:t>Carta de derechos del paciente Tuberculosis. </a:t>
            </a:r>
          </a:p>
          <a:p>
            <a:endParaRPr lang="es-SV" sz="1600" dirty="0"/>
          </a:p>
          <a:p>
            <a:pPr marL="0" lvl="0" indent="0" algn="just">
              <a:lnSpc>
                <a:spcPts val="278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218110" y="1957961"/>
            <a:ext cx="7449890" cy="785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4000" spc="39" dirty="0">
                <a:solidFill>
                  <a:srgbClr val="231F20"/>
                </a:solidFill>
                <a:latin typeface="TT Drugs Bold"/>
              </a:rPr>
              <a:t>Personas Afectadas por TB</a:t>
            </a: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7233" y="3340728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4480" y="5925970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36930" y="7328335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73174" y="6035487"/>
            <a:ext cx="1202661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84"/>
              </a:lnSpc>
            </a:pPr>
            <a:r>
              <a:rPr lang="es-SV" sz="2800" dirty="0"/>
              <a:t>Trabajo de las personas promotoras/educadoras en el tema de Tuberculosis </a:t>
            </a:r>
            <a:endParaRPr lang="es-SV" sz="2800" spc="197" dirty="0">
              <a:solidFill>
                <a:srgbClr val="231F20"/>
              </a:solidFill>
              <a:latin typeface="TT Drugs"/>
            </a:endParaRPr>
          </a:p>
          <a:p>
            <a:pPr marL="0" lvl="0" indent="0">
              <a:lnSpc>
                <a:spcPts val="209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433CBB2B-5D2A-385E-063A-2363A4B091AA}"/>
              </a:ext>
            </a:extLst>
          </p:cNvPr>
          <p:cNvSpPr/>
          <p:nvPr/>
        </p:nvSpPr>
        <p:spPr>
          <a:xfrm>
            <a:off x="76200" y="189639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5145974B-8C1E-5347-7F6A-6F273AEBE17B}"/>
              </a:ext>
            </a:extLst>
          </p:cNvPr>
          <p:cNvSpPr txBox="1"/>
          <p:nvPr/>
        </p:nvSpPr>
        <p:spPr>
          <a:xfrm>
            <a:off x="2895601" y="157047"/>
            <a:ext cx="12586984" cy="1697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SV" sz="2800" b="1" spc="482" dirty="0">
                <a:solidFill>
                  <a:schemeClr val="tx2"/>
                </a:solidFill>
                <a:latin typeface="TT Drugs"/>
              </a:rPr>
              <a:t>Temas propuestos por los sectores constituyentes para incluir en las agendas 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</p:spTree>
    <p:extLst>
      <p:ext uri="{BB962C8B-B14F-4D97-AF65-F5344CB8AC3E}">
        <p14:creationId xmlns:p14="http://schemas.microsoft.com/office/powerpoint/2010/main" val="413437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58136" y="2724889"/>
            <a:ext cx="3316914" cy="1969907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1184" y="5432690"/>
            <a:ext cx="3413984" cy="1949554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787198" y="3552207"/>
            <a:ext cx="12307512" cy="168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SV" sz="2800" dirty="0"/>
              <a:t>Importancia de fortalecer los entornos sociales favorables para la población HSH y Trans en materia de Salud, Igualdad de Género y Derechos Humanos.</a:t>
            </a:r>
          </a:p>
          <a:p>
            <a:r>
              <a:rPr lang="es-SV" sz="1600" dirty="0"/>
              <a:t> </a:t>
            </a:r>
          </a:p>
          <a:p>
            <a:endParaRPr lang="es-SV" sz="1600" dirty="0"/>
          </a:p>
          <a:p>
            <a:pPr marL="0" lvl="0" indent="0" algn="just">
              <a:lnSpc>
                <a:spcPts val="278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091829" y="1813827"/>
            <a:ext cx="9861705" cy="785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4000" spc="39" dirty="0">
                <a:solidFill>
                  <a:srgbClr val="231F20"/>
                </a:solidFill>
                <a:latin typeface="TT Drugs Bold"/>
              </a:rPr>
              <a:t>Personas Afectadas por HSH y Trans</a:t>
            </a: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7233" y="3340728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4480" y="5925970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36930" y="7328335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71759" y="6035722"/>
            <a:ext cx="12026611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84"/>
              </a:lnSpc>
            </a:pPr>
            <a:r>
              <a:rPr lang="es-SV" sz="2800" dirty="0"/>
              <a:t>Presentación del Receptor Principal de acciones realizadas para fortalecer los entornos favorables para la población HSH y Trans</a:t>
            </a:r>
          </a:p>
          <a:p>
            <a:pPr algn="just">
              <a:lnSpc>
                <a:spcPts val="2784"/>
              </a:lnSpc>
            </a:pPr>
            <a:r>
              <a:rPr lang="es-SV" sz="2400" dirty="0"/>
              <a:t> </a:t>
            </a:r>
            <a:endParaRPr lang="es-SV" sz="2017" spc="197" dirty="0">
              <a:solidFill>
                <a:srgbClr val="231F20"/>
              </a:solidFill>
              <a:latin typeface="TT Drugs"/>
            </a:endParaRPr>
          </a:p>
          <a:p>
            <a:pPr marL="0" lvl="0" indent="0">
              <a:lnSpc>
                <a:spcPts val="209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433CBB2B-5D2A-385E-063A-2363A4B091AA}"/>
              </a:ext>
            </a:extLst>
          </p:cNvPr>
          <p:cNvSpPr/>
          <p:nvPr/>
        </p:nvSpPr>
        <p:spPr>
          <a:xfrm>
            <a:off x="76200" y="189639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50206BE7-D4B6-EE41-024F-15A60F59E3CD}"/>
              </a:ext>
            </a:extLst>
          </p:cNvPr>
          <p:cNvSpPr txBox="1"/>
          <p:nvPr/>
        </p:nvSpPr>
        <p:spPr>
          <a:xfrm>
            <a:off x="2895601" y="157047"/>
            <a:ext cx="12586984" cy="1697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SV" sz="2800" b="1" spc="482" dirty="0">
                <a:solidFill>
                  <a:schemeClr val="tx2"/>
                </a:solidFill>
                <a:latin typeface="TT Drugs"/>
              </a:rPr>
              <a:t>Temas propuestos por los sectores constituyentes para incluir en las agendas 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</p:spTree>
    <p:extLst>
      <p:ext uri="{BB962C8B-B14F-4D97-AF65-F5344CB8AC3E}">
        <p14:creationId xmlns:p14="http://schemas.microsoft.com/office/powerpoint/2010/main" val="293769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0946" y="3196026"/>
            <a:ext cx="3559553" cy="1779777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86200" y="3910370"/>
            <a:ext cx="13324095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MX" sz="2800" dirty="0"/>
              <a:t>La importancia de mantener el tema de prevención en las intervenciones de Salud.</a:t>
            </a:r>
            <a:endParaRPr lang="en-US" sz="2800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67000" y="2261011"/>
            <a:ext cx="11113699" cy="11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4000" spc="39" dirty="0">
                <a:solidFill>
                  <a:srgbClr val="231F20"/>
                </a:solidFill>
                <a:latin typeface="TT Drugs Bold"/>
              </a:rPr>
              <a:t>Mujeres Trabajadoras Sexuales</a:t>
            </a:r>
          </a:p>
          <a:p>
            <a:pPr>
              <a:lnSpc>
                <a:spcPts val="3170"/>
              </a:lnSpc>
            </a:pPr>
            <a:endParaRPr lang="en-US" sz="4000" spc="39" dirty="0">
              <a:solidFill>
                <a:srgbClr val="231F20"/>
              </a:solidFill>
              <a:latin typeface="TT Drugs Bold"/>
            </a:endParaRP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2540" y="3910370"/>
            <a:ext cx="965372" cy="7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335145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>
                <a:solidFill>
                  <a:srgbClr val="FFFFFF"/>
                </a:solidFill>
                <a:latin typeface="TT Drugs Bold"/>
              </a:rPr>
              <a:t>05</a:t>
            </a:r>
          </a:p>
        </p:txBody>
      </p:sp>
      <p:sp>
        <p:nvSpPr>
          <p:cNvPr id="13" name="Freeform 24">
            <a:extLst>
              <a:ext uri="{FF2B5EF4-FFF2-40B4-BE49-F238E27FC236}">
                <a16:creationId xmlns:a16="http://schemas.microsoft.com/office/drawing/2014/main" id="{E80412B4-3D9C-3458-3CEA-C59EF4AF4ACE}"/>
              </a:ext>
            </a:extLst>
          </p:cNvPr>
          <p:cNvSpPr/>
          <p:nvPr/>
        </p:nvSpPr>
        <p:spPr>
          <a:xfrm>
            <a:off x="0" y="124366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F9E53BE6-C038-33A6-DBBB-B638FA5CB678}"/>
              </a:ext>
            </a:extLst>
          </p:cNvPr>
          <p:cNvGrpSpPr/>
          <p:nvPr/>
        </p:nvGrpSpPr>
        <p:grpSpPr>
          <a:xfrm>
            <a:off x="20946" y="5750625"/>
            <a:ext cx="3559553" cy="1779777"/>
            <a:chOff x="0" y="0"/>
            <a:chExt cx="812800" cy="406400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6463C351-85FC-0AD7-37D8-60D438F28560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05BB686A-BD61-0E53-46C0-EF7F949421D2}"/>
                </a:ext>
              </a:extLst>
            </p:cNvPr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14" name="TextBox 8">
            <a:extLst>
              <a:ext uri="{FF2B5EF4-FFF2-40B4-BE49-F238E27FC236}">
                <a16:creationId xmlns:a16="http://schemas.microsoft.com/office/drawing/2014/main" id="{8DC15D1D-3253-B3C1-90BE-81217EC20C68}"/>
              </a:ext>
            </a:extLst>
          </p:cNvPr>
          <p:cNvSpPr txBox="1"/>
          <p:nvPr/>
        </p:nvSpPr>
        <p:spPr>
          <a:xfrm>
            <a:off x="546014" y="6262576"/>
            <a:ext cx="965372" cy="7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02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6E201718-46CD-85A0-22CF-FC8280BFB32C}"/>
              </a:ext>
            </a:extLst>
          </p:cNvPr>
          <p:cNvSpPr txBox="1"/>
          <p:nvPr/>
        </p:nvSpPr>
        <p:spPr>
          <a:xfrm>
            <a:off x="3886199" y="6054956"/>
            <a:ext cx="1332409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endParaRPr lang="es-MX" sz="1600" dirty="0"/>
          </a:p>
          <a:p>
            <a:endParaRPr lang="es-MX" sz="1600" dirty="0"/>
          </a:p>
          <a:p>
            <a:r>
              <a:rPr lang="es-MX" sz="2800" dirty="0"/>
              <a:t>Derechos Humanos y Derechos Sexuales y Reproductivos.</a:t>
            </a:r>
            <a:endParaRPr lang="en-US" sz="2800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545A6F60-667F-CD1C-0577-4CF108A81A40}"/>
              </a:ext>
            </a:extLst>
          </p:cNvPr>
          <p:cNvSpPr txBox="1"/>
          <p:nvPr/>
        </p:nvSpPr>
        <p:spPr>
          <a:xfrm>
            <a:off x="2895601" y="157047"/>
            <a:ext cx="12586984" cy="1697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SV" sz="2800" b="1" spc="482" dirty="0">
                <a:solidFill>
                  <a:schemeClr val="tx2"/>
                </a:solidFill>
                <a:latin typeface="TT Drugs"/>
              </a:rPr>
              <a:t>Temas propuestos por los sectores constituyentes para incluir en las agendas 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3058487"/>
            <a:ext cx="3559553" cy="1779777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7135" y="5840394"/>
            <a:ext cx="3559553" cy="1779777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62400" y="3803674"/>
            <a:ext cx="13324095" cy="70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MX" sz="2800" dirty="0"/>
              <a:t>Conocer el avance de Ley de VIH.</a:t>
            </a:r>
          </a:p>
          <a:p>
            <a:pPr marL="0" lvl="0" indent="0">
              <a:lnSpc>
                <a:spcPts val="209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313476" y="2039880"/>
            <a:ext cx="12719662" cy="42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s-SV" sz="4000" spc="39" dirty="0">
                <a:solidFill>
                  <a:srgbClr val="231F20"/>
                </a:solidFill>
                <a:latin typeface="TT Drugs Bold"/>
              </a:rPr>
              <a:t>Organizaciones nacionales e internacionales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7233" y="3340728"/>
            <a:ext cx="965372" cy="7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9956" y="6377238"/>
            <a:ext cx="965372" cy="7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62400" y="6517789"/>
            <a:ext cx="11912564" cy="113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SV" sz="2800" dirty="0"/>
              <a:t>Conocer el avance del trabajo del RP de SC y sub receptores en el fortalecimiento de tomadores de decisiones. </a:t>
            </a:r>
            <a:endParaRPr lang="es-SV" sz="2017" spc="197" dirty="0">
              <a:solidFill>
                <a:srgbClr val="231F20"/>
              </a:solidFill>
              <a:latin typeface="TT Drugs"/>
            </a:endParaRPr>
          </a:p>
          <a:p>
            <a:pPr marL="0" lvl="0" indent="0">
              <a:lnSpc>
                <a:spcPts val="2094"/>
              </a:lnSpc>
              <a:spcBef>
                <a:spcPct val="0"/>
              </a:spcBef>
            </a:pPr>
            <a:endParaRPr lang="en-US" sz="2017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2185554" y="2353542"/>
            <a:ext cx="1444121" cy="1394233"/>
          </a:xfrm>
          <a:custGeom>
            <a:avLst/>
            <a:gdLst/>
            <a:ahLst/>
            <a:cxnLst/>
            <a:rect l="l" t="t" r="r" b="b"/>
            <a:pathLst>
              <a:path w="1444121" h="1394233">
                <a:moveTo>
                  <a:pt x="0" y="0"/>
                </a:moveTo>
                <a:lnTo>
                  <a:pt x="1444121" y="0"/>
                </a:lnTo>
                <a:lnTo>
                  <a:pt x="1444121" y="1394233"/>
                </a:lnTo>
                <a:lnTo>
                  <a:pt x="0" y="1394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AE9DD35A-C0B2-24C2-CD13-A2DBF6919B25}"/>
              </a:ext>
            </a:extLst>
          </p:cNvPr>
          <p:cNvSpPr/>
          <p:nvPr/>
        </p:nvSpPr>
        <p:spPr>
          <a:xfrm>
            <a:off x="204513" y="282999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F53F84E0-7654-8158-F285-148BB1D2F268}"/>
              </a:ext>
            </a:extLst>
          </p:cNvPr>
          <p:cNvSpPr txBox="1"/>
          <p:nvPr/>
        </p:nvSpPr>
        <p:spPr>
          <a:xfrm>
            <a:off x="2895601" y="157047"/>
            <a:ext cx="12586984" cy="1697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SV" sz="2800" b="1" spc="482" dirty="0">
                <a:solidFill>
                  <a:schemeClr val="tx2"/>
                </a:solidFill>
                <a:latin typeface="TT Drugs"/>
              </a:rPr>
              <a:t>Temas propuestos por los sectores constituyentes para incluir en las agendas 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0271" y="3608711"/>
            <a:ext cx="3559553" cy="1779777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</a:path>
              </a:pathLst>
            </a:custGeom>
            <a:solidFill>
              <a:srgbClr val="BFE5EF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657600" y="4273960"/>
            <a:ext cx="13324095" cy="720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838" lvl="1">
              <a:lnSpc>
                <a:spcPts val="2784"/>
              </a:lnSpc>
            </a:pPr>
            <a:r>
              <a:rPr lang="es-SV" sz="2800" dirty="0"/>
              <a:t>Necesidad de incorporar el tema de VIH en estudiantes en Pre grado y en formación continua. </a:t>
            </a:r>
            <a:endParaRPr lang="en-US" sz="2800" spc="197" dirty="0">
              <a:solidFill>
                <a:srgbClr val="231F20"/>
              </a:solidFill>
              <a:latin typeface="TT Drug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55241" y="2380235"/>
            <a:ext cx="7605532" cy="118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r>
              <a:rPr lang="en-US" sz="4000" spc="39" dirty="0">
                <a:solidFill>
                  <a:srgbClr val="231F20"/>
                </a:solidFill>
                <a:latin typeface="TT Drugs Bold"/>
              </a:rPr>
              <a:t>Academia</a:t>
            </a:r>
          </a:p>
          <a:p>
            <a:pPr>
              <a:lnSpc>
                <a:spcPts val="3170"/>
              </a:lnSpc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0721" y="4081086"/>
            <a:ext cx="965372" cy="70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9956" y="6377238"/>
            <a:ext cx="965372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6"/>
              </a:lnSpc>
              <a:spcBef>
                <a:spcPct val="0"/>
              </a:spcBef>
            </a:pPr>
            <a:r>
              <a:rPr lang="en-US" sz="4374" spc="74" dirty="0">
                <a:solidFill>
                  <a:srgbClr val="FFFFFF"/>
                </a:solidFill>
                <a:latin typeface="TT Drugs Bold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72986" y="6062803"/>
            <a:ext cx="5497905" cy="78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0"/>
              </a:lnSpc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  <a:p>
            <a:pPr marL="0" lvl="0" indent="0">
              <a:lnSpc>
                <a:spcPts val="3170"/>
              </a:lnSpc>
              <a:spcBef>
                <a:spcPct val="0"/>
              </a:spcBef>
            </a:pPr>
            <a:endParaRPr lang="en-US" sz="2297" spc="39" dirty="0">
              <a:solidFill>
                <a:srgbClr val="231F20"/>
              </a:solidFill>
              <a:latin typeface="TT Drugs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2185554" y="2353542"/>
            <a:ext cx="1444121" cy="1394233"/>
          </a:xfrm>
          <a:custGeom>
            <a:avLst/>
            <a:gdLst/>
            <a:ahLst/>
            <a:cxnLst/>
            <a:rect l="l" t="t" r="r" b="b"/>
            <a:pathLst>
              <a:path w="1444121" h="1394233">
                <a:moveTo>
                  <a:pt x="0" y="0"/>
                </a:moveTo>
                <a:lnTo>
                  <a:pt x="1444121" y="0"/>
                </a:lnTo>
                <a:lnTo>
                  <a:pt x="1444121" y="1394233"/>
                </a:lnTo>
                <a:lnTo>
                  <a:pt x="0" y="1394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AE9DD35A-C0B2-24C2-CD13-A2DBF6919B25}"/>
              </a:ext>
            </a:extLst>
          </p:cNvPr>
          <p:cNvSpPr/>
          <p:nvPr/>
        </p:nvSpPr>
        <p:spPr>
          <a:xfrm>
            <a:off x="204513" y="282999"/>
            <a:ext cx="2108963" cy="876267"/>
          </a:xfrm>
          <a:custGeom>
            <a:avLst/>
            <a:gdLst/>
            <a:ahLst/>
            <a:cxnLst/>
            <a:rect l="l" t="t" r="r" b="b"/>
            <a:pathLst>
              <a:path w="3272227" h="1119374">
                <a:moveTo>
                  <a:pt x="0" y="0"/>
                </a:moveTo>
                <a:lnTo>
                  <a:pt x="3272227" y="0"/>
                </a:lnTo>
                <a:lnTo>
                  <a:pt x="3272227" y="1119374"/>
                </a:lnTo>
                <a:lnTo>
                  <a:pt x="0" y="11193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F53F84E0-7654-8158-F285-148BB1D2F268}"/>
              </a:ext>
            </a:extLst>
          </p:cNvPr>
          <p:cNvSpPr txBox="1"/>
          <p:nvPr/>
        </p:nvSpPr>
        <p:spPr>
          <a:xfrm>
            <a:off x="2895601" y="157047"/>
            <a:ext cx="12586984" cy="1697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SV" sz="2800" b="1" spc="482" dirty="0">
                <a:solidFill>
                  <a:schemeClr val="tx2"/>
                </a:solidFill>
                <a:latin typeface="TT Drugs"/>
              </a:rPr>
              <a:t>Temas propuestos por los sectores constituyentes para incluir en las agendas  del MCP-ES</a:t>
            </a:r>
          </a:p>
          <a:p>
            <a:pPr marL="0" lvl="0" indent="0">
              <a:lnSpc>
                <a:spcPts val="6799"/>
              </a:lnSpc>
              <a:spcBef>
                <a:spcPct val="0"/>
              </a:spcBef>
            </a:pPr>
            <a:endParaRPr lang="en-US" sz="4927" spc="482" dirty="0">
              <a:solidFill>
                <a:srgbClr val="231F20"/>
              </a:solidFill>
              <a:latin typeface="TT Drugs"/>
            </a:endParaRPr>
          </a:p>
        </p:txBody>
      </p:sp>
    </p:spTree>
    <p:extLst>
      <p:ext uri="{BB962C8B-B14F-4D97-AF65-F5344CB8AC3E}">
        <p14:creationId xmlns:p14="http://schemas.microsoft.com/office/powerpoint/2010/main" val="3599322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925</Words>
  <Application>Microsoft Office PowerPoint</Application>
  <PresentationFormat>Personalizado</PresentationFormat>
  <Paragraphs>154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TT Drugs Bold</vt:lpstr>
      <vt:lpstr>TT Drugs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brief de la compañia moderno minimalista celeste y blanco</dc:title>
  <dc:creator>María Eugenia Ochoa Valencia</dc:creator>
  <cp:lastModifiedBy>Marta Alicia Alvarado de Magaña</cp:lastModifiedBy>
  <cp:revision>15</cp:revision>
  <dcterms:created xsi:type="dcterms:W3CDTF">2006-08-16T00:00:00Z</dcterms:created>
  <dcterms:modified xsi:type="dcterms:W3CDTF">2023-09-22T21:36:30Z</dcterms:modified>
  <dc:identifier>DAFtnUqvQKE</dc:identifier>
</cp:coreProperties>
</file>