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  <p:sldMasterId id="2147483753" r:id="rId2"/>
    <p:sldMasterId id="2147483765" r:id="rId3"/>
  </p:sldMasterIdLst>
  <p:notesMasterIdLst>
    <p:notesMasterId r:id="rId25"/>
  </p:notesMasterIdLst>
  <p:sldIdLst>
    <p:sldId id="268" r:id="rId4"/>
    <p:sldId id="267" r:id="rId5"/>
    <p:sldId id="269" r:id="rId6"/>
    <p:sldId id="270" r:id="rId7"/>
    <p:sldId id="271" r:id="rId8"/>
    <p:sldId id="272" r:id="rId9"/>
    <p:sldId id="277" r:id="rId10"/>
    <p:sldId id="274" r:id="rId11"/>
    <p:sldId id="278" r:id="rId12"/>
    <p:sldId id="279" r:id="rId13"/>
    <p:sldId id="322" r:id="rId14"/>
    <p:sldId id="256" r:id="rId15"/>
    <p:sldId id="261" r:id="rId16"/>
    <p:sldId id="257" r:id="rId17"/>
    <p:sldId id="258" r:id="rId18"/>
    <p:sldId id="259" r:id="rId19"/>
    <p:sldId id="260" r:id="rId20"/>
    <p:sldId id="262" r:id="rId21"/>
    <p:sldId id="263" r:id="rId22"/>
    <p:sldId id="264" r:id="rId23"/>
    <p:sldId id="265" r:id="rId24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726E7E-0240-4498-94EE-B2FBCCDD63B9}" v="13" dt="2023-08-23T13:18:45.2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AF45-2860-4545-8DEA-AA581BEF3AD1}" type="datetimeFigureOut">
              <a:rPr lang="es-ES" smtClean="0"/>
              <a:t>23/08/2023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F6E82-57FD-4C45-A161-34ECC7AF0D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975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082AE1-D84E-4ED6-ABA4-939C4C3621C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960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8/23/2023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‹Nº›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2354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06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17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C8BE1-FE53-B8DA-E25C-E2ADE8CD2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21B313-780E-A052-9FC0-416003D1D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1CEC81-3241-D57D-E2E5-A16CBC38F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1B1F-052D-42C1-A515-5A85FCF75FCF}" type="datetimeFigureOut">
              <a:rPr lang="es-SV" smtClean="0"/>
              <a:t>23/8/2023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1426ED-86E8-69F6-D250-1640C6122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19B53A-783D-302C-400E-DCE4437BF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CFA0-892C-460C-AB4B-14073968DC8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5972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C5019E-EA96-DBD5-259A-5BE3F4CCA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7E983D-DAFA-DC58-89AC-E553AD4D4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EEF1E1-D6EC-3065-299D-C7B895ECB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1B1F-052D-42C1-A515-5A85FCF75FCF}" type="datetimeFigureOut">
              <a:rPr lang="es-SV" smtClean="0"/>
              <a:t>23/8/2023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4BE4B3-6713-9D56-7176-8120E1341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0CC0AC-D302-FE88-E661-5FE5E05A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CFA0-892C-460C-AB4B-14073968DC8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86208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2AA18-7904-3B12-F24E-3D8FA14D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1A385D-4D4B-F452-F9D1-5F7E62D03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E65372-A8AA-9E5F-0CEE-E6E0F9F5E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1B1F-052D-42C1-A515-5A85FCF75FCF}" type="datetimeFigureOut">
              <a:rPr lang="es-SV" smtClean="0"/>
              <a:t>23/8/2023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EF9A94-4DC6-4F45-AEFD-FD00DD189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412BF2-0165-AE78-C07C-67DCDC270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CFA0-892C-460C-AB4B-14073968DC8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42208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BC538D-51B6-9D85-67E3-D2CE5CF1C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2A9DBD-9B39-EDEB-0558-4D5995E59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25B1152-AEFB-1DF8-DB37-BA8B3B28E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106D6E-42DA-DB77-5269-4413C2B3E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1B1F-052D-42C1-A515-5A85FCF75FCF}" type="datetimeFigureOut">
              <a:rPr lang="es-SV" smtClean="0"/>
              <a:t>23/8/2023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54CA54-213C-F010-06E1-1D3C2799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571649-6CFE-99BF-EA09-7CC88BF24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CFA0-892C-460C-AB4B-14073968DC8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84758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BE80E3-C9A7-DA46-9D19-7B78184A5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B1CED7-2FFF-AA11-F2CF-FD8BE5F42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6582C8-F166-3450-22F1-9C0C4B90F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D948E1A-0605-EB71-2BFA-23A4472A37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380B536-6F8A-995A-D249-F7F2D76B91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ECB751B-936D-39CC-BF9E-2A6072E8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1B1F-052D-42C1-A515-5A85FCF75FCF}" type="datetimeFigureOut">
              <a:rPr lang="es-SV" smtClean="0"/>
              <a:t>23/8/2023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D734FAD-1B69-E330-5085-26EFDF515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30A05BF-723F-1299-E2E4-8C86AE487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CFA0-892C-460C-AB4B-14073968DC8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27214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4AED2-2994-307F-1BD5-3C90E9408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13C1D6C-F0BE-F9F6-A3A3-EF9A82B2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1B1F-052D-42C1-A515-5A85FCF75FCF}" type="datetimeFigureOut">
              <a:rPr lang="es-SV" smtClean="0"/>
              <a:t>23/8/2023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271C92-F09A-43A8-D470-96F40A47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B7B53AC-FE01-C956-FB57-272BDCA0F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CFA0-892C-460C-AB4B-14073968DC8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7769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9D87FB3-DC60-1259-6952-1BA63C9BC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1B1F-052D-42C1-A515-5A85FCF75FCF}" type="datetimeFigureOut">
              <a:rPr lang="es-SV" smtClean="0"/>
              <a:t>23/8/2023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A641F0E-9449-EA6F-6D8F-43AD87382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FEC673-0B77-4CC5-1AE5-962ABB924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CFA0-892C-460C-AB4B-14073968DC8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41501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963C5B-E7CA-FAA2-05B0-FA7771131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4A9654-293B-4672-E09E-9FB74B796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4BD2337-A7FB-76E1-4955-67618207B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7C0EB6-6B10-9D25-5153-F1B29CF25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1B1F-052D-42C1-A515-5A85FCF75FCF}" type="datetimeFigureOut">
              <a:rPr lang="es-SV" smtClean="0"/>
              <a:t>23/8/2023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A0F0FC-E23E-5539-B31F-F3BA64B8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9B2D86-C6DC-2B3A-0988-2B6C7A80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CFA0-892C-460C-AB4B-14073968DC8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7978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61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84D2F-4952-7144-5512-62C4C03D7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CB6F67-0BCA-20DA-368C-FF6B20863F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908AEB-D5A7-6FC4-EFDE-E854CA439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D82FDE-28E9-65DD-A7EE-02FB62B42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1B1F-052D-42C1-A515-5A85FCF75FCF}" type="datetimeFigureOut">
              <a:rPr lang="es-SV" smtClean="0"/>
              <a:t>23/8/2023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408653-67A9-4DF6-5171-C088B06D8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65CC31-89F3-7DE7-9588-FC6E81F1A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CFA0-892C-460C-AB4B-14073968DC8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78828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F420F-34F2-A9E1-02C1-D8A421641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3AE8DC-81D3-748C-6106-453784FE4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3FB266-06EF-289A-14E0-46B02E09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1B1F-052D-42C1-A515-5A85FCF75FCF}" type="datetimeFigureOut">
              <a:rPr lang="es-SV" smtClean="0"/>
              <a:t>23/8/2023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6828EB-DA3C-EB7D-C26E-EC0FBF4A5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659924-8651-13F3-8208-16E909B41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CFA0-892C-460C-AB4B-14073968DC8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36181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32A8D8-F2D5-7A29-3DBD-F307B2767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552FAA-94D7-328F-8754-5CFB9F486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70BE5D-B966-68C5-28D7-47BF973C8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1B1F-052D-42C1-A515-5A85FCF75FCF}" type="datetimeFigureOut">
              <a:rPr lang="es-SV" smtClean="0"/>
              <a:t>23/8/2023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F9E875-24F4-893D-437D-C6076B4F0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073D1A-850B-C21E-6380-71641F23C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CFA0-892C-460C-AB4B-14073968DC8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5911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711EA-80E0-415F-8E06-ACB543BA8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B84963-C2E8-4656-93C0-B335509C8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DA8D-0F45-4C0D-B039-8A279C860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775AE-C6CB-4487-A316-B9109CA8B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9D828-8E55-4875-B22E-BC4CCC1D1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155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53482-26F3-46E5-97F9-50990B404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ED556-CDBD-4977-BBC7-E134B582D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D736E-F363-42F8-9113-955DC4B65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05487-F031-4A4D-8B19-DC0ADF1EF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EB87D-3F0B-4E80-99AB-A6AE2139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961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FF53D-0254-4BF9-876F-D4A22BAAD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F8312-EDF7-4B4E-9A5D-988807892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D8E0F-3CED-494D-AF2C-476C8C95A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2AE7-9ECE-4467-B152-7A4510D6A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D4DF0-BB84-405D-AA26-CAF55933B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932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4D63F-AB5E-454E-9E58-CA512A218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0F522-8308-48A2-8B90-3B241FEB5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EC618-4960-4D77-BB03-D8C07376E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02D8E-40A1-48A4-AA77-1433C27FE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6388F-1519-47C7-8F4B-A4E3DA7A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2B260-C6AB-4695-8D74-28526EBAA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191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4E58C-A1D7-44EB-8992-FFC942336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439A3-0552-473C-9E64-F3BE75501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CF352-391C-4F48-BD77-68D0EE59E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1AD21C-C40A-49D7-8CDA-AC49F1DCAA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05EF0-12EE-44A4-8626-A14193E911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62AFA5-0D51-4FF8-B3BC-D2FAE6244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014FDA-8CE0-46E9-BC0A-4C5E2CC30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08E134-5404-4E6E-B466-813C925CA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453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59EAE-2A00-47F1-B75D-02F7EA1F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59A84C-2190-4DDF-A7B9-A5D9894AD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ACD854-AEA4-426D-A70B-BDFEE6A23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EB7F21-CD7E-449B-8665-BDB2596DC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145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2D0104-0DAF-4616-A797-801A80BBE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7038C-C33A-4DB4-81CB-A6BCD4FF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04216-F835-4A4A-9EBD-F9F3A859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51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640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FF6AC-15FA-4C06-B189-F38BD7A8E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45C7F-2AC9-4968-BD22-EBFEB333C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53C9EA-AFD8-4A01-BD10-30A5C59D8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D76C2-6CB1-4086-BF2C-10CDC0D95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D4DE77-7A9F-4A35-B9B1-5B4C6295B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6BB46-83CB-4A6D-A8D7-341C209C4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94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65D6-400C-45B4-8B3F-952B14473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0CA7A-9E27-4F4A-96B4-E366FFE50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2C661-8E79-4E85-8C77-F310E067A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335EF-5E96-48A1-9D58-3FEBA9750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BB78C-5B7D-43F7-BF95-5AC486F51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92622-CC40-4199-93F2-562767FA3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193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88C0D-8EF1-4306-A520-433AB9734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3DCE14-A571-403A-9972-784A314EB4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DEF9E-26F2-4696-AC26-5CF1683D2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B2473-362B-439E-B894-D4B074417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559E6-F00E-42A8-A659-1F0BE9344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0199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8B376A-7D66-4EC8-95F0-68A64BE03B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9D21C9-7683-4233-8FF3-E398FE3DE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5471A-503D-4091-B5DC-BFD6A76D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F6100-3EB0-4E11-85CA-A433C1228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FADC4-E501-4BE4-9DB0-0AB729E04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78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8/23/2023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40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11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8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1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8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1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8/23/2023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‹Nº›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A59525B-9E2E-F1C2-0F06-EBF334CB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202430-581B-93CA-3F2A-D2C2D9EC7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80299A-1484-6FCC-CAB2-4A9FC710C5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B1B1F-052D-42C1-A515-5A85FCF75FCF}" type="datetimeFigureOut">
              <a:rPr lang="es-SV" smtClean="0"/>
              <a:t>23/8/2023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BE09E1-D7DB-9C42-7755-C5D57AFB1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D658A5-2505-6F57-1C27-D53B11AF1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ACFA0-892C-460C-AB4B-14073968DC8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7187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B2EF96-A05E-4405-9B7B-07D968C6A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AB5BF-F53B-4AAD-92C6-A41207304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9D46D-8F3F-4780-A241-D28617F449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5ED79-0997-4420-BA60-0AB8E3735C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EDB9D-561C-4DAF-9FED-6479B0C5B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57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D1560C-F818-9140-57A9-D12FEABB2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7980" y="1030406"/>
            <a:ext cx="5068121" cy="3506879"/>
          </a:xfrm>
        </p:spPr>
        <p:txBody>
          <a:bodyPr anchor="ctr">
            <a:normAutofit/>
          </a:bodyPr>
          <a:lstStyle/>
          <a:p>
            <a:pPr algn="l"/>
            <a:r>
              <a:rPr lang="es-ES" sz="5600" dirty="0"/>
              <a:t>CASCADA DE ATENCIÓN</a:t>
            </a:r>
            <a:br>
              <a:rPr lang="es-ES" sz="5600" dirty="0"/>
            </a:br>
            <a:r>
              <a:rPr lang="es-ES" sz="5600" dirty="0"/>
              <a:t>POBLACIONES CLAVE</a:t>
            </a:r>
            <a:endParaRPr lang="es-SV" sz="5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066562-1CEB-8464-E25C-32D6230F9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7980" y="4691564"/>
            <a:ext cx="5068121" cy="1136029"/>
          </a:xfrm>
        </p:spPr>
        <p:txBody>
          <a:bodyPr>
            <a:normAutofit/>
          </a:bodyPr>
          <a:lstStyle/>
          <a:p>
            <a:pPr algn="l"/>
            <a:r>
              <a:rPr lang="es-ES" sz="2200"/>
              <a:t>UNIDAD DEL PROGRAMA DE ITS/VIH</a:t>
            </a:r>
          </a:p>
          <a:p>
            <a:pPr algn="l"/>
            <a:r>
              <a:rPr lang="es-SV" sz="2200"/>
              <a:t>MARZO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10DF00-0E23-9735-C946-31FA1803B7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7" r="20598" b="-1"/>
          <a:stretch/>
        </p:blipFill>
        <p:spPr>
          <a:xfrm>
            <a:off x="20" y="10"/>
            <a:ext cx="54044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39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2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2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3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3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E39FC7B-7431-BEF6-3417-A46E41914A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00" t="16599" r="5039" b="11366"/>
          <a:stretch/>
        </p:blipFill>
        <p:spPr>
          <a:xfrm>
            <a:off x="1235229" y="309490"/>
            <a:ext cx="9720776" cy="602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7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83EA375-8F21-4D2C-8A63-92434FCAA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86402" y="38554"/>
            <a:ext cx="10044023" cy="8777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ES" sz="4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Proceso Cascada Prevención</a:t>
            </a:r>
            <a:endParaRPr kumimoji="0" lang="es-UY" altLang="es-ES" sz="4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BAE33BC-1DC7-0D62-8467-273BDD4A3B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70" t="17886" r="31360" b="5087"/>
          <a:stretch/>
        </p:blipFill>
        <p:spPr>
          <a:xfrm>
            <a:off x="-3" y="787729"/>
            <a:ext cx="4641448" cy="528254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120CAA6-EBFD-0FED-B072-A0A54D6576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575" t="13164" r="29273" b="3797"/>
          <a:stretch/>
        </p:blipFill>
        <p:spPr>
          <a:xfrm>
            <a:off x="7052839" y="1153921"/>
            <a:ext cx="5139159" cy="569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19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D1560C-F818-9140-57A9-D12FEABB2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7980" y="1030406"/>
            <a:ext cx="5068121" cy="3506879"/>
          </a:xfrm>
        </p:spPr>
        <p:txBody>
          <a:bodyPr anchor="ctr">
            <a:normAutofit/>
          </a:bodyPr>
          <a:lstStyle/>
          <a:p>
            <a:pPr algn="l"/>
            <a:r>
              <a:rPr lang="es-ES" sz="5600" dirty="0"/>
              <a:t>CASCADA DE PREVENCIÓN</a:t>
            </a:r>
            <a:br>
              <a:rPr lang="es-ES" sz="5600" dirty="0"/>
            </a:br>
            <a:r>
              <a:rPr lang="es-ES" sz="5600" dirty="0"/>
              <a:t>POBLACIONES CLAVE</a:t>
            </a:r>
            <a:endParaRPr lang="es-SV" sz="5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066562-1CEB-8464-E25C-32D6230F9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7980" y="4691564"/>
            <a:ext cx="5068121" cy="1136029"/>
          </a:xfrm>
        </p:spPr>
        <p:txBody>
          <a:bodyPr>
            <a:normAutofit/>
          </a:bodyPr>
          <a:lstStyle/>
          <a:p>
            <a:pPr algn="l"/>
            <a:r>
              <a:rPr lang="es-ES" sz="2200"/>
              <a:t>UNIDAD DEL PROGRAMA DE ITS/VIH</a:t>
            </a:r>
          </a:p>
          <a:p>
            <a:pPr algn="l"/>
            <a:r>
              <a:rPr lang="es-SV" sz="2200"/>
              <a:t>MARZO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10DF00-0E23-9735-C946-31FA1803B7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18" r="22326" b="-1"/>
          <a:stretch/>
        </p:blipFill>
        <p:spPr>
          <a:xfrm>
            <a:off x="20" y="10"/>
            <a:ext cx="54044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84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6DAC45-B858-6A42-909F-439F2FD15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353" y="758952"/>
            <a:ext cx="10637135" cy="761504"/>
          </a:xfrm>
        </p:spPr>
        <p:txBody>
          <a:bodyPr/>
          <a:lstStyle/>
          <a:p>
            <a:r>
              <a:rPr lang="es-ES" dirty="0"/>
              <a:t>Fuente de datos </a:t>
            </a:r>
            <a:endParaRPr lang="es-SV" dirty="0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385AA27A-AB91-B1B5-9EC7-A1BC2E0E65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265774"/>
              </p:ext>
            </p:extLst>
          </p:nvPr>
        </p:nvGraphicFramePr>
        <p:xfrm>
          <a:off x="871600" y="2306687"/>
          <a:ext cx="10398640" cy="2650071"/>
        </p:xfrm>
        <a:graphic>
          <a:graphicData uri="http://schemas.openxmlformats.org/drawingml/2006/table">
            <a:tbl>
              <a:tblPr/>
              <a:tblGrid>
                <a:gridCol w="2556640">
                  <a:extLst>
                    <a:ext uri="{9D8B030D-6E8A-4147-A177-3AD203B41FA5}">
                      <a16:colId xmlns:a16="http://schemas.microsoft.com/office/drawing/2014/main" val="3510804231"/>
                    </a:ext>
                  </a:extLst>
                </a:gridCol>
                <a:gridCol w="3047418">
                  <a:extLst>
                    <a:ext uri="{9D8B030D-6E8A-4147-A177-3AD203B41FA5}">
                      <a16:colId xmlns:a16="http://schemas.microsoft.com/office/drawing/2014/main" val="922135329"/>
                    </a:ext>
                  </a:extLst>
                </a:gridCol>
                <a:gridCol w="1868020">
                  <a:extLst>
                    <a:ext uri="{9D8B030D-6E8A-4147-A177-3AD203B41FA5}">
                      <a16:colId xmlns:a16="http://schemas.microsoft.com/office/drawing/2014/main" val="3278950923"/>
                    </a:ext>
                  </a:extLst>
                </a:gridCol>
                <a:gridCol w="2926562">
                  <a:extLst>
                    <a:ext uri="{9D8B030D-6E8A-4147-A177-3AD203B41FA5}">
                      <a16:colId xmlns:a16="http://schemas.microsoft.com/office/drawing/2014/main" val="3812869398"/>
                    </a:ext>
                  </a:extLst>
                </a:gridCol>
              </a:tblGrid>
              <a:tr h="51658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Población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Tamaño estimado población de acuerdo a estudios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2E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2E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2E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Prevalencia de acuerdo a estudios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2E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2A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2A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2A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Estimado personas viviendo con VIH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2A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2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2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2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344505"/>
                  </a:ext>
                </a:extLst>
              </a:tr>
              <a:tr h="51658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trabajadoras sexuales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0F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F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F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0F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4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2E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4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4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5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2A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5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05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4B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2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4B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091596"/>
                  </a:ext>
                </a:extLst>
              </a:tr>
              <a:tr h="77488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hombres que tiene sexo con hombres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FE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FE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F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FE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0FE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4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4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4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04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D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5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D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203D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5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4B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5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651302"/>
                  </a:ext>
                </a:extLst>
              </a:tr>
              <a:tr h="51658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mujeres transgenero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0F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F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FE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0F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3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4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043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40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D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040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05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314772"/>
                  </a:ext>
                </a:extLst>
              </a:tr>
              <a:tr h="258294">
                <a:tc gridSpan="3"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población estimada viviendo con VIH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E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5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E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332215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5EBE9E92-ED87-46D1-E8C7-8AE7B3E5D07C}"/>
              </a:ext>
            </a:extLst>
          </p:cNvPr>
          <p:cNvSpPr txBox="1"/>
          <p:nvPr/>
        </p:nvSpPr>
        <p:spPr>
          <a:xfrm>
            <a:off x="802512" y="1383357"/>
            <a:ext cx="10586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Para este cambio se han considerado los estudios de tamaño de población realizados en HSH y TS en el año 2016, y el estudio de </a:t>
            </a:r>
            <a:r>
              <a:rPr lang="es-ES" dirty="0" err="1"/>
              <a:t>poblacióin</a:t>
            </a:r>
            <a:r>
              <a:rPr lang="es-ES" dirty="0"/>
              <a:t> TRANS del año 2014.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81307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65CDAFE1-059B-49EF-8E73-47DED29BD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30000" cy="6105523"/>
          </a:xfrm>
          <a:custGeom>
            <a:avLst/>
            <a:gdLst>
              <a:gd name="connsiteX0" fmla="*/ 0 w 11430000"/>
              <a:gd name="connsiteY0" fmla="*/ 0 h 6105523"/>
              <a:gd name="connsiteX1" fmla="*/ 7267575 w 11430000"/>
              <a:gd name="connsiteY1" fmla="*/ 0 h 6105523"/>
              <a:gd name="connsiteX2" fmla="*/ 7267575 w 11430000"/>
              <a:gd name="connsiteY2" fmla="*/ 762000 h 6105523"/>
              <a:gd name="connsiteX3" fmla="*/ 11430000 w 11430000"/>
              <a:gd name="connsiteY3" fmla="*/ 762000 h 6105523"/>
              <a:gd name="connsiteX4" fmla="*/ 11430000 w 11430000"/>
              <a:gd name="connsiteY4" fmla="*/ 6105523 h 6105523"/>
              <a:gd name="connsiteX5" fmla="*/ 7267575 w 11430000"/>
              <a:gd name="connsiteY5" fmla="*/ 6105523 h 6105523"/>
              <a:gd name="connsiteX6" fmla="*/ 5334000 w 11430000"/>
              <a:gd name="connsiteY6" fmla="*/ 6105523 h 6105523"/>
              <a:gd name="connsiteX7" fmla="*/ 0 w 11430000"/>
              <a:gd name="connsiteY7" fmla="*/ 6105523 h 610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00" h="6105523">
                <a:moveTo>
                  <a:pt x="0" y="0"/>
                </a:moveTo>
                <a:lnTo>
                  <a:pt x="7267575" y="0"/>
                </a:lnTo>
                <a:lnTo>
                  <a:pt x="7267575" y="762000"/>
                </a:lnTo>
                <a:lnTo>
                  <a:pt x="11430000" y="762000"/>
                </a:lnTo>
                <a:lnTo>
                  <a:pt x="11430000" y="6105523"/>
                </a:lnTo>
                <a:lnTo>
                  <a:pt x="7267575" y="6105523"/>
                </a:lnTo>
                <a:lnTo>
                  <a:pt x="5334000" y="6105523"/>
                </a:lnTo>
                <a:lnTo>
                  <a:pt x="0" y="6105523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D1D223-7568-EECF-F3B4-5A3B609BF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43" y="-6476"/>
            <a:ext cx="11996350" cy="874578"/>
          </a:xfrm>
        </p:spPr>
        <p:txBody>
          <a:bodyPr>
            <a:noAutofit/>
          </a:bodyPr>
          <a:lstStyle/>
          <a:p>
            <a:r>
              <a:rPr lang="es-ES" sz="3600" dirty="0"/>
              <a:t>CASCADA PREVENCIÓN AÑO 2021 – </a:t>
            </a:r>
            <a:r>
              <a:rPr lang="es-ES" sz="2800" dirty="0"/>
              <a:t>TODAS LAS POBLACIONES</a:t>
            </a:r>
            <a:endParaRPr lang="es-SV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C0BB522-A0D7-98BE-0015-17907F303D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62" t="9451" r="17962" b="5823"/>
          <a:stretch/>
        </p:blipFill>
        <p:spPr>
          <a:xfrm>
            <a:off x="2189852" y="1047509"/>
            <a:ext cx="7812295" cy="581049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F66888D-380B-C10D-3976-1C216EF11660}"/>
              </a:ext>
            </a:extLst>
          </p:cNvPr>
          <p:cNvSpPr txBox="1"/>
          <p:nvPr/>
        </p:nvSpPr>
        <p:spPr>
          <a:xfrm>
            <a:off x="9721926" y="6581001"/>
            <a:ext cx="2376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SUMEVE 15032023</a:t>
            </a:r>
            <a:endParaRPr lang="es-SV" sz="1200" dirty="0"/>
          </a:p>
        </p:txBody>
      </p:sp>
    </p:spTree>
    <p:extLst>
      <p:ext uri="{BB962C8B-B14F-4D97-AF65-F5344CB8AC3E}">
        <p14:creationId xmlns:p14="http://schemas.microsoft.com/office/powerpoint/2010/main" val="160203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65CDAFE1-059B-49EF-8E73-47DED29BD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30000" cy="6105523"/>
          </a:xfrm>
          <a:custGeom>
            <a:avLst/>
            <a:gdLst>
              <a:gd name="connsiteX0" fmla="*/ 0 w 11430000"/>
              <a:gd name="connsiteY0" fmla="*/ 0 h 6105523"/>
              <a:gd name="connsiteX1" fmla="*/ 7267575 w 11430000"/>
              <a:gd name="connsiteY1" fmla="*/ 0 h 6105523"/>
              <a:gd name="connsiteX2" fmla="*/ 7267575 w 11430000"/>
              <a:gd name="connsiteY2" fmla="*/ 762000 h 6105523"/>
              <a:gd name="connsiteX3" fmla="*/ 11430000 w 11430000"/>
              <a:gd name="connsiteY3" fmla="*/ 762000 h 6105523"/>
              <a:gd name="connsiteX4" fmla="*/ 11430000 w 11430000"/>
              <a:gd name="connsiteY4" fmla="*/ 6105523 h 6105523"/>
              <a:gd name="connsiteX5" fmla="*/ 7267575 w 11430000"/>
              <a:gd name="connsiteY5" fmla="*/ 6105523 h 6105523"/>
              <a:gd name="connsiteX6" fmla="*/ 5334000 w 11430000"/>
              <a:gd name="connsiteY6" fmla="*/ 6105523 h 6105523"/>
              <a:gd name="connsiteX7" fmla="*/ 0 w 11430000"/>
              <a:gd name="connsiteY7" fmla="*/ 6105523 h 610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00" h="6105523">
                <a:moveTo>
                  <a:pt x="0" y="0"/>
                </a:moveTo>
                <a:lnTo>
                  <a:pt x="7267575" y="0"/>
                </a:lnTo>
                <a:lnTo>
                  <a:pt x="7267575" y="762000"/>
                </a:lnTo>
                <a:lnTo>
                  <a:pt x="11430000" y="762000"/>
                </a:lnTo>
                <a:lnTo>
                  <a:pt x="11430000" y="6105523"/>
                </a:lnTo>
                <a:lnTo>
                  <a:pt x="7267575" y="6105523"/>
                </a:lnTo>
                <a:lnTo>
                  <a:pt x="5334000" y="6105523"/>
                </a:lnTo>
                <a:lnTo>
                  <a:pt x="0" y="6105523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D1D223-7568-EECF-F3B4-5A3B609BF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43" y="-6476"/>
            <a:ext cx="10824258" cy="874578"/>
          </a:xfrm>
        </p:spPr>
        <p:txBody>
          <a:bodyPr>
            <a:noAutofit/>
          </a:bodyPr>
          <a:lstStyle/>
          <a:p>
            <a:r>
              <a:rPr lang="es-ES" sz="3600" dirty="0"/>
              <a:t>CASCADA PREVENCIÓN AÑO 2021 – Población HSH</a:t>
            </a:r>
            <a:endParaRPr lang="es-SV" sz="36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66888D-380B-C10D-3976-1C216EF11660}"/>
              </a:ext>
            </a:extLst>
          </p:cNvPr>
          <p:cNvSpPr txBox="1"/>
          <p:nvPr/>
        </p:nvSpPr>
        <p:spPr>
          <a:xfrm>
            <a:off x="9721926" y="6581001"/>
            <a:ext cx="2376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SUMEVE 15032023</a:t>
            </a:r>
            <a:endParaRPr lang="es-SV" sz="12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16F493C-54BC-C1E1-2EED-B62EB3DF4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9" t="6920" r="2784" b="3944"/>
          <a:stretch/>
        </p:blipFill>
        <p:spPr>
          <a:xfrm>
            <a:off x="0" y="468086"/>
            <a:ext cx="11574684" cy="611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26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65CDAFE1-059B-49EF-8E73-47DED29BD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30000" cy="6105523"/>
          </a:xfrm>
          <a:custGeom>
            <a:avLst/>
            <a:gdLst>
              <a:gd name="connsiteX0" fmla="*/ 0 w 11430000"/>
              <a:gd name="connsiteY0" fmla="*/ 0 h 6105523"/>
              <a:gd name="connsiteX1" fmla="*/ 7267575 w 11430000"/>
              <a:gd name="connsiteY1" fmla="*/ 0 h 6105523"/>
              <a:gd name="connsiteX2" fmla="*/ 7267575 w 11430000"/>
              <a:gd name="connsiteY2" fmla="*/ 762000 h 6105523"/>
              <a:gd name="connsiteX3" fmla="*/ 11430000 w 11430000"/>
              <a:gd name="connsiteY3" fmla="*/ 762000 h 6105523"/>
              <a:gd name="connsiteX4" fmla="*/ 11430000 w 11430000"/>
              <a:gd name="connsiteY4" fmla="*/ 6105523 h 6105523"/>
              <a:gd name="connsiteX5" fmla="*/ 7267575 w 11430000"/>
              <a:gd name="connsiteY5" fmla="*/ 6105523 h 6105523"/>
              <a:gd name="connsiteX6" fmla="*/ 5334000 w 11430000"/>
              <a:gd name="connsiteY6" fmla="*/ 6105523 h 6105523"/>
              <a:gd name="connsiteX7" fmla="*/ 0 w 11430000"/>
              <a:gd name="connsiteY7" fmla="*/ 6105523 h 610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00" h="6105523">
                <a:moveTo>
                  <a:pt x="0" y="0"/>
                </a:moveTo>
                <a:lnTo>
                  <a:pt x="7267575" y="0"/>
                </a:lnTo>
                <a:lnTo>
                  <a:pt x="7267575" y="762000"/>
                </a:lnTo>
                <a:lnTo>
                  <a:pt x="11430000" y="762000"/>
                </a:lnTo>
                <a:lnTo>
                  <a:pt x="11430000" y="6105523"/>
                </a:lnTo>
                <a:lnTo>
                  <a:pt x="7267575" y="6105523"/>
                </a:lnTo>
                <a:lnTo>
                  <a:pt x="5334000" y="6105523"/>
                </a:lnTo>
                <a:lnTo>
                  <a:pt x="0" y="6105523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D1D223-7568-EECF-F3B4-5A3B609BF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43" y="-6476"/>
            <a:ext cx="10824258" cy="874578"/>
          </a:xfrm>
        </p:spPr>
        <p:txBody>
          <a:bodyPr>
            <a:noAutofit/>
          </a:bodyPr>
          <a:lstStyle/>
          <a:p>
            <a:r>
              <a:rPr lang="es-ES" sz="3600" dirty="0"/>
              <a:t>CASCADA PREVENCIÓN AÑO 2021 – Población TS</a:t>
            </a:r>
            <a:endParaRPr lang="es-SV" sz="36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66888D-380B-C10D-3976-1C216EF11660}"/>
              </a:ext>
            </a:extLst>
          </p:cNvPr>
          <p:cNvSpPr txBox="1"/>
          <p:nvPr/>
        </p:nvSpPr>
        <p:spPr>
          <a:xfrm>
            <a:off x="9721926" y="6581001"/>
            <a:ext cx="2376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SUMEVE 15032023</a:t>
            </a:r>
            <a:endParaRPr lang="es-SV" sz="1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05B5E2-05B5-0C77-1843-DE6CD07F62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8" t="7089" r="3260" b="4133"/>
          <a:stretch/>
        </p:blipFill>
        <p:spPr>
          <a:xfrm>
            <a:off x="0" y="499088"/>
            <a:ext cx="11516811" cy="608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72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65CDAFE1-059B-49EF-8E73-47DED29BD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30000" cy="6105523"/>
          </a:xfrm>
          <a:custGeom>
            <a:avLst/>
            <a:gdLst>
              <a:gd name="connsiteX0" fmla="*/ 0 w 11430000"/>
              <a:gd name="connsiteY0" fmla="*/ 0 h 6105523"/>
              <a:gd name="connsiteX1" fmla="*/ 7267575 w 11430000"/>
              <a:gd name="connsiteY1" fmla="*/ 0 h 6105523"/>
              <a:gd name="connsiteX2" fmla="*/ 7267575 w 11430000"/>
              <a:gd name="connsiteY2" fmla="*/ 762000 h 6105523"/>
              <a:gd name="connsiteX3" fmla="*/ 11430000 w 11430000"/>
              <a:gd name="connsiteY3" fmla="*/ 762000 h 6105523"/>
              <a:gd name="connsiteX4" fmla="*/ 11430000 w 11430000"/>
              <a:gd name="connsiteY4" fmla="*/ 6105523 h 6105523"/>
              <a:gd name="connsiteX5" fmla="*/ 7267575 w 11430000"/>
              <a:gd name="connsiteY5" fmla="*/ 6105523 h 6105523"/>
              <a:gd name="connsiteX6" fmla="*/ 5334000 w 11430000"/>
              <a:gd name="connsiteY6" fmla="*/ 6105523 h 6105523"/>
              <a:gd name="connsiteX7" fmla="*/ 0 w 11430000"/>
              <a:gd name="connsiteY7" fmla="*/ 6105523 h 610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00" h="6105523">
                <a:moveTo>
                  <a:pt x="0" y="0"/>
                </a:moveTo>
                <a:lnTo>
                  <a:pt x="7267575" y="0"/>
                </a:lnTo>
                <a:lnTo>
                  <a:pt x="7267575" y="762000"/>
                </a:lnTo>
                <a:lnTo>
                  <a:pt x="11430000" y="762000"/>
                </a:lnTo>
                <a:lnTo>
                  <a:pt x="11430000" y="6105523"/>
                </a:lnTo>
                <a:lnTo>
                  <a:pt x="7267575" y="6105523"/>
                </a:lnTo>
                <a:lnTo>
                  <a:pt x="5334000" y="6105523"/>
                </a:lnTo>
                <a:lnTo>
                  <a:pt x="0" y="6105523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D1D223-7568-EECF-F3B4-5A3B609BF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42" y="-6476"/>
            <a:ext cx="11327757" cy="874578"/>
          </a:xfrm>
        </p:spPr>
        <p:txBody>
          <a:bodyPr>
            <a:noAutofit/>
          </a:bodyPr>
          <a:lstStyle/>
          <a:p>
            <a:r>
              <a:rPr lang="es-ES" sz="3600" dirty="0"/>
              <a:t>CASCADA PREVENCIÓN AÑO 2021 – Población TRANS</a:t>
            </a:r>
            <a:endParaRPr lang="es-SV" sz="36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66888D-380B-C10D-3976-1C216EF11660}"/>
              </a:ext>
            </a:extLst>
          </p:cNvPr>
          <p:cNvSpPr txBox="1"/>
          <p:nvPr/>
        </p:nvSpPr>
        <p:spPr>
          <a:xfrm>
            <a:off x="9721926" y="6581001"/>
            <a:ext cx="2376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SUMEVE 15032023</a:t>
            </a:r>
            <a:endParaRPr lang="es-SV" sz="1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3F41253-EF1B-08B7-E403-DBA34A696E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4" t="7089" r="3164" b="3945"/>
          <a:stretch/>
        </p:blipFill>
        <p:spPr>
          <a:xfrm>
            <a:off x="0" y="486136"/>
            <a:ext cx="11539959" cy="610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70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65CDAFE1-059B-49EF-8E73-47DED29BD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30000" cy="6105523"/>
          </a:xfrm>
          <a:custGeom>
            <a:avLst/>
            <a:gdLst>
              <a:gd name="connsiteX0" fmla="*/ 0 w 11430000"/>
              <a:gd name="connsiteY0" fmla="*/ 0 h 6105523"/>
              <a:gd name="connsiteX1" fmla="*/ 7267575 w 11430000"/>
              <a:gd name="connsiteY1" fmla="*/ 0 h 6105523"/>
              <a:gd name="connsiteX2" fmla="*/ 7267575 w 11430000"/>
              <a:gd name="connsiteY2" fmla="*/ 762000 h 6105523"/>
              <a:gd name="connsiteX3" fmla="*/ 11430000 w 11430000"/>
              <a:gd name="connsiteY3" fmla="*/ 762000 h 6105523"/>
              <a:gd name="connsiteX4" fmla="*/ 11430000 w 11430000"/>
              <a:gd name="connsiteY4" fmla="*/ 6105523 h 6105523"/>
              <a:gd name="connsiteX5" fmla="*/ 7267575 w 11430000"/>
              <a:gd name="connsiteY5" fmla="*/ 6105523 h 6105523"/>
              <a:gd name="connsiteX6" fmla="*/ 5334000 w 11430000"/>
              <a:gd name="connsiteY6" fmla="*/ 6105523 h 6105523"/>
              <a:gd name="connsiteX7" fmla="*/ 0 w 11430000"/>
              <a:gd name="connsiteY7" fmla="*/ 6105523 h 610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00" h="6105523">
                <a:moveTo>
                  <a:pt x="0" y="0"/>
                </a:moveTo>
                <a:lnTo>
                  <a:pt x="7267575" y="0"/>
                </a:lnTo>
                <a:lnTo>
                  <a:pt x="7267575" y="762000"/>
                </a:lnTo>
                <a:lnTo>
                  <a:pt x="11430000" y="762000"/>
                </a:lnTo>
                <a:lnTo>
                  <a:pt x="11430000" y="6105523"/>
                </a:lnTo>
                <a:lnTo>
                  <a:pt x="7267575" y="6105523"/>
                </a:lnTo>
                <a:lnTo>
                  <a:pt x="5334000" y="6105523"/>
                </a:lnTo>
                <a:lnTo>
                  <a:pt x="0" y="6105523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D1D223-7568-EECF-F3B4-5A3B609BF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42" y="-6476"/>
            <a:ext cx="12089758" cy="874578"/>
          </a:xfrm>
        </p:spPr>
        <p:txBody>
          <a:bodyPr>
            <a:noAutofit/>
          </a:bodyPr>
          <a:lstStyle/>
          <a:p>
            <a:r>
              <a:rPr lang="es-ES" sz="3600" dirty="0"/>
              <a:t>CASCADA PREVENCIÓN AÑO 2021 – </a:t>
            </a:r>
            <a:r>
              <a:rPr lang="es-ES" sz="2800" dirty="0"/>
              <a:t>TODAS LAS POBLACIONES</a:t>
            </a:r>
            <a:endParaRPr lang="es-SV" sz="28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66888D-380B-C10D-3976-1C216EF11660}"/>
              </a:ext>
            </a:extLst>
          </p:cNvPr>
          <p:cNvSpPr txBox="1"/>
          <p:nvPr/>
        </p:nvSpPr>
        <p:spPr>
          <a:xfrm>
            <a:off x="9721926" y="6581001"/>
            <a:ext cx="2376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SUMEVE 15032023</a:t>
            </a:r>
            <a:endParaRPr lang="es-SV" sz="1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63C6ABA-21CE-D866-7CC0-8B0FD37E33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23" t="9114" r="18354" b="5654"/>
          <a:stretch/>
        </p:blipFill>
        <p:spPr>
          <a:xfrm>
            <a:off x="0" y="749881"/>
            <a:ext cx="8067554" cy="610811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DEF9128B-9039-0EFD-1B4C-CD99F7847F3C}"/>
              </a:ext>
            </a:extLst>
          </p:cNvPr>
          <p:cNvSpPr txBox="1">
            <a:spLocks/>
          </p:cNvSpPr>
          <p:nvPr/>
        </p:nvSpPr>
        <p:spPr>
          <a:xfrm>
            <a:off x="8067554" y="912766"/>
            <a:ext cx="3362445" cy="16105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/>
              <a:t>CON VALORACIÓN DE RIESGO</a:t>
            </a:r>
            <a:endParaRPr lang="es-SV" sz="3600" dirty="0"/>
          </a:p>
        </p:txBody>
      </p:sp>
    </p:spTree>
    <p:extLst>
      <p:ext uri="{BB962C8B-B14F-4D97-AF65-F5344CB8AC3E}">
        <p14:creationId xmlns:p14="http://schemas.microsoft.com/office/powerpoint/2010/main" val="1047462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65CDAFE1-059B-49EF-8E73-47DED29BD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30000" cy="6105523"/>
          </a:xfrm>
          <a:custGeom>
            <a:avLst/>
            <a:gdLst>
              <a:gd name="connsiteX0" fmla="*/ 0 w 11430000"/>
              <a:gd name="connsiteY0" fmla="*/ 0 h 6105523"/>
              <a:gd name="connsiteX1" fmla="*/ 7267575 w 11430000"/>
              <a:gd name="connsiteY1" fmla="*/ 0 h 6105523"/>
              <a:gd name="connsiteX2" fmla="*/ 7267575 w 11430000"/>
              <a:gd name="connsiteY2" fmla="*/ 762000 h 6105523"/>
              <a:gd name="connsiteX3" fmla="*/ 11430000 w 11430000"/>
              <a:gd name="connsiteY3" fmla="*/ 762000 h 6105523"/>
              <a:gd name="connsiteX4" fmla="*/ 11430000 w 11430000"/>
              <a:gd name="connsiteY4" fmla="*/ 6105523 h 6105523"/>
              <a:gd name="connsiteX5" fmla="*/ 7267575 w 11430000"/>
              <a:gd name="connsiteY5" fmla="*/ 6105523 h 6105523"/>
              <a:gd name="connsiteX6" fmla="*/ 5334000 w 11430000"/>
              <a:gd name="connsiteY6" fmla="*/ 6105523 h 6105523"/>
              <a:gd name="connsiteX7" fmla="*/ 0 w 11430000"/>
              <a:gd name="connsiteY7" fmla="*/ 6105523 h 610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00" h="6105523">
                <a:moveTo>
                  <a:pt x="0" y="0"/>
                </a:moveTo>
                <a:lnTo>
                  <a:pt x="7267575" y="0"/>
                </a:lnTo>
                <a:lnTo>
                  <a:pt x="7267575" y="762000"/>
                </a:lnTo>
                <a:lnTo>
                  <a:pt x="11430000" y="762000"/>
                </a:lnTo>
                <a:lnTo>
                  <a:pt x="11430000" y="6105523"/>
                </a:lnTo>
                <a:lnTo>
                  <a:pt x="7267575" y="6105523"/>
                </a:lnTo>
                <a:lnTo>
                  <a:pt x="5334000" y="6105523"/>
                </a:lnTo>
                <a:lnTo>
                  <a:pt x="0" y="6105523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D1D223-7568-EECF-F3B4-5A3B609BF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42" y="-6476"/>
            <a:ext cx="11327757" cy="874578"/>
          </a:xfrm>
        </p:spPr>
        <p:txBody>
          <a:bodyPr>
            <a:noAutofit/>
          </a:bodyPr>
          <a:lstStyle/>
          <a:p>
            <a:r>
              <a:rPr lang="es-ES" sz="3600" dirty="0"/>
              <a:t>CASCADA PREVENCIÓN AÑO 2021 – Población HSH</a:t>
            </a:r>
            <a:endParaRPr lang="es-SV" sz="36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66888D-380B-C10D-3976-1C216EF11660}"/>
              </a:ext>
            </a:extLst>
          </p:cNvPr>
          <p:cNvSpPr txBox="1"/>
          <p:nvPr/>
        </p:nvSpPr>
        <p:spPr>
          <a:xfrm>
            <a:off x="9721926" y="6581001"/>
            <a:ext cx="2376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SUMEVE 15032023</a:t>
            </a:r>
            <a:endParaRPr lang="es-SV" sz="12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EF9128B-9039-0EFD-1B4C-CD99F7847F3C}"/>
              </a:ext>
            </a:extLst>
          </p:cNvPr>
          <p:cNvSpPr txBox="1">
            <a:spLocks/>
          </p:cNvSpPr>
          <p:nvPr/>
        </p:nvSpPr>
        <p:spPr>
          <a:xfrm>
            <a:off x="9306045" y="912766"/>
            <a:ext cx="2123953" cy="16105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CON VALORACIÓN DE RIESGO</a:t>
            </a:r>
            <a:endParaRPr lang="es-SV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D9F3BF-4CD0-0D19-AA0E-1718449929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3" t="7089" r="3069" b="3945"/>
          <a:stretch/>
        </p:blipFill>
        <p:spPr>
          <a:xfrm>
            <a:off x="0" y="974888"/>
            <a:ext cx="9306043" cy="559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84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DC2A355-C9FD-FD2F-1F67-6AC54B73C9BB}"/>
              </a:ext>
            </a:extLst>
          </p:cNvPr>
          <p:cNvSpPr txBox="1">
            <a:spLocks/>
          </p:cNvSpPr>
          <p:nvPr/>
        </p:nvSpPr>
        <p:spPr>
          <a:xfrm>
            <a:off x="102242" y="-6476"/>
            <a:ext cx="12089758" cy="874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/>
                <a:ea typeface="+mj-ea"/>
                <a:cs typeface="+mj-cs"/>
              </a:rPr>
              <a:t>CASCADA ATENCIÓN AÑO 2021 – </a:t>
            </a:r>
            <a:r>
              <a:rPr kumimoji="0" lang="es-ES" sz="3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/>
                <a:ea typeface="+mj-ea"/>
                <a:cs typeface="+mj-cs"/>
              </a:rPr>
              <a:t>TODAS LAS POBLACIONES</a:t>
            </a:r>
            <a:endParaRPr kumimoji="0" lang="es-SV" sz="3200" b="0" i="0" u="none" strike="noStrike" kern="1200" cap="none" spc="-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haroni"/>
              <a:ea typeface="+mj-ea"/>
              <a:cs typeface="+mj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0074859-9EF4-2D1E-FE3E-4E888FD9EB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7" t="8439" r="3544" b="4642"/>
          <a:stretch/>
        </p:blipFill>
        <p:spPr>
          <a:xfrm>
            <a:off x="300942" y="578734"/>
            <a:ext cx="11458936" cy="596096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FBF5F79-7E4C-10A4-2ACC-A700FCB5DB3A}"/>
              </a:ext>
            </a:extLst>
          </p:cNvPr>
          <p:cNvSpPr txBox="1"/>
          <p:nvPr/>
        </p:nvSpPr>
        <p:spPr>
          <a:xfrm>
            <a:off x="9721926" y="6581001"/>
            <a:ext cx="2376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Fuente: SUMEVE 15032023</a:t>
            </a:r>
            <a:endParaRPr kumimoji="0" lang="es-SV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EE1F23D-B7C1-F896-F9BA-422BE2A0C7D1}"/>
              </a:ext>
            </a:extLst>
          </p:cNvPr>
          <p:cNvSpPr txBox="1"/>
          <p:nvPr/>
        </p:nvSpPr>
        <p:spPr>
          <a:xfrm>
            <a:off x="8173616" y="868102"/>
            <a:ext cx="221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5685/9621=59%</a:t>
            </a:r>
          </a:p>
        </p:txBody>
      </p:sp>
    </p:spTree>
    <p:extLst>
      <p:ext uri="{BB962C8B-B14F-4D97-AF65-F5344CB8AC3E}">
        <p14:creationId xmlns:p14="http://schemas.microsoft.com/office/powerpoint/2010/main" val="3535512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65CDAFE1-059B-49EF-8E73-47DED29BD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30000" cy="6105523"/>
          </a:xfrm>
          <a:custGeom>
            <a:avLst/>
            <a:gdLst>
              <a:gd name="connsiteX0" fmla="*/ 0 w 11430000"/>
              <a:gd name="connsiteY0" fmla="*/ 0 h 6105523"/>
              <a:gd name="connsiteX1" fmla="*/ 7267575 w 11430000"/>
              <a:gd name="connsiteY1" fmla="*/ 0 h 6105523"/>
              <a:gd name="connsiteX2" fmla="*/ 7267575 w 11430000"/>
              <a:gd name="connsiteY2" fmla="*/ 762000 h 6105523"/>
              <a:gd name="connsiteX3" fmla="*/ 11430000 w 11430000"/>
              <a:gd name="connsiteY3" fmla="*/ 762000 h 6105523"/>
              <a:gd name="connsiteX4" fmla="*/ 11430000 w 11430000"/>
              <a:gd name="connsiteY4" fmla="*/ 6105523 h 6105523"/>
              <a:gd name="connsiteX5" fmla="*/ 7267575 w 11430000"/>
              <a:gd name="connsiteY5" fmla="*/ 6105523 h 6105523"/>
              <a:gd name="connsiteX6" fmla="*/ 5334000 w 11430000"/>
              <a:gd name="connsiteY6" fmla="*/ 6105523 h 6105523"/>
              <a:gd name="connsiteX7" fmla="*/ 0 w 11430000"/>
              <a:gd name="connsiteY7" fmla="*/ 6105523 h 610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00" h="6105523">
                <a:moveTo>
                  <a:pt x="0" y="0"/>
                </a:moveTo>
                <a:lnTo>
                  <a:pt x="7267575" y="0"/>
                </a:lnTo>
                <a:lnTo>
                  <a:pt x="7267575" y="762000"/>
                </a:lnTo>
                <a:lnTo>
                  <a:pt x="11430000" y="762000"/>
                </a:lnTo>
                <a:lnTo>
                  <a:pt x="11430000" y="6105523"/>
                </a:lnTo>
                <a:lnTo>
                  <a:pt x="7267575" y="6105523"/>
                </a:lnTo>
                <a:lnTo>
                  <a:pt x="5334000" y="6105523"/>
                </a:lnTo>
                <a:lnTo>
                  <a:pt x="0" y="6105523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D1D223-7568-EECF-F3B4-5A3B609BF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42" y="-6476"/>
            <a:ext cx="11327757" cy="874578"/>
          </a:xfrm>
        </p:spPr>
        <p:txBody>
          <a:bodyPr>
            <a:noAutofit/>
          </a:bodyPr>
          <a:lstStyle/>
          <a:p>
            <a:r>
              <a:rPr lang="es-ES" sz="3600" dirty="0"/>
              <a:t>CASCADA PREVENCIÓN AÑO 2021 – Población TS</a:t>
            </a:r>
            <a:endParaRPr lang="es-SV" sz="36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66888D-380B-C10D-3976-1C216EF11660}"/>
              </a:ext>
            </a:extLst>
          </p:cNvPr>
          <p:cNvSpPr txBox="1"/>
          <p:nvPr/>
        </p:nvSpPr>
        <p:spPr>
          <a:xfrm>
            <a:off x="9721926" y="6581001"/>
            <a:ext cx="2376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SUMEVE 15032023</a:t>
            </a:r>
            <a:endParaRPr lang="es-SV" sz="12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EF9128B-9039-0EFD-1B4C-CD99F7847F3C}"/>
              </a:ext>
            </a:extLst>
          </p:cNvPr>
          <p:cNvSpPr txBox="1">
            <a:spLocks/>
          </p:cNvSpPr>
          <p:nvPr/>
        </p:nvSpPr>
        <p:spPr>
          <a:xfrm>
            <a:off x="9306045" y="912766"/>
            <a:ext cx="2123953" cy="16105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CON VALORACIÓN DE RIESGO</a:t>
            </a:r>
            <a:endParaRPr lang="es-SV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065EE7-7C91-52CD-4E14-2A561BF148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4" t="7596" r="3165" b="3944"/>
          <a:stretch/>
        </p:blipFill>
        <p:spPr>
          <a:xfrm>
            <a:off x="0" y="868102"/>
            <a:ext cx="9387068" cy="571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5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65CDAFE1-059B-49EF-8E73-47DED29BD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30000" cy="6105523"/>
          </a:xfrm>
          <a:custGeom>
            <a:avLst/>
            <a:gdLst>
              <a:gd name="connsiteX0" fmla="*/ 0 w 11430000"/>
              <a:gd name="connsiteY0" fmla="*/ 0 h 6105523"/>
              <a:gd name="connsiteX1" fmla="*/ 7267575 w 11430000"/>
              <a:gd name="connsiteY1" fmla="*/ 0 h 6105523"/>
              <a:gd name="connsiteX2" fmla="*/ 7267575 w 11430000"/>
              <a:gd name="connsiteY2" fmla="*/ 762000 h 6105523"/>
              <a:gd name="connsiteX3" fmla="*/ 11430000 w 11430000"/>
              <a:gd name="connsiteY3" fmla="*/ 762000 h 6105523"/>
              <a:gd name="connsiteX4" fmla="*/ 11430000 w 11430000"/>
              <a:gd name="connsiteY4" fmla="*/ 6105523 h 6105523"/>
              <a:gd name="connsiteX5" fmla="*/ 7267575 w 11430000"/>
              <a:gd name="connsiteY5" fmla="*/ 6105523 h 6105523"/>
              <a:gd name="connsiteX6" fmla="*/ 5334000 w 11430000"/>
              <a:gd name="connsiteY6" fmla="*/ 6105523 h 6105523"/>
              <a:gd name="connsiteX7" fmla="*/ 0 w 11430000"/>
              <a:gd name="connsiteY7" fmla="*/ 6105523 h 610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00" h="6105523">
                <a:moveTo>
                  <a:pt x="0" y="0"/>
                </a:moveTo>
                <a:lnTo>
                  <a:pt x="7267575" y="0"/>
                </a:lnTo>
                <a:lnTo>
                  <a:pt x="7267575" y="762000"/>
                </a:lnTo>
                <a:lnTo>
                  <a:pt x="11430000" y="762000"/>
                </a:lnTo>
                <a:lnTo>
                  <a:pt x="11430000" y="6105523"/>
                </a:lnTo>
                <a:lnTo>
                  <a:pt x="7267575" y="6105523"/>
                </a:lnTo>
                <a:lnTo>
                  <a:pt x="5334000" y="6105523"/>
                </a:lnTo>
                <a:lnTo>
                  <a:pt x="0" y="6105523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D1D223-7568-EECF-F3B4-5A3B609BF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42" y="-6476"/>
            <a:ext cx="11327757" cy="874578"/>
          </a:xfrm>
        </p:spPr>
        <p:txBody>
          <a:bodyPr>
            <a:noAutofit/>
          </a:bodyPr>
          <a:lstStyle/>
          <a:p>
            <a:r>
              <a:rPr lang="es-ES" sz="3600" dirty="0"/>
              <a:t>CASCADA PREVENCIÓN AÑO 2021 – Población TRANS</a:t>
            </a:r>
            <a:endParaRPr lang="es-SV" sz="36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66888D-380B-C10D-3976-1C216EF11660}"/>
              </a:ext>
            </a:extLst>
          </p:cNvPr>
          <p:cNvSpPr txBox="1"/>
          <p:nvPr/>
        </p:nvSpPr>
        <p:spPr>
          <a:xfrm>
            <a:off x="9721926" y="6581001"/>
            <a:ext cx="2376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SUMEVE 15032023</a:t>
            </a:r>
            <a:endParaRPr lang="es-SV" sz="12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EF9128B-9039-0EFD-1B4C-CD99F7847F3C}"/>
              </a:ext>
            </a:extLst>
          </p:cNvPr>
          <p:cNvSpPr txBox="1">
            <a:spLocks/>
          </p:cNvSpPr>
          <p:nvPr/>
        </p:nvSpPr>
        <p:spPr>
          <a:xfrm>
            <a:off x="9306045" y="912766"/>
            <a:ext cx="2123953" cy="16105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CON VALORACIÓN DE RIESGO</a:t>
            </a:r>
            <a:endParaRPr lang="es-SV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5AE12AD-8364-67F6-778C-BF581A660A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6" t="7258" r="3353" b="4134"/>
          <a:stretch/>
        </p:blipFill>
        <p:spPr>
          <a:xfrm>
            <a:off x="-11665" y="912767"/>
            <a:ext cx="9317708" cy="580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18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DC2A355-C9FD-FD2F-1F67-6AC54B73C9BB}"/>
              </a:ext>
            </a:extLst>
          </p:cNvPr>
          <p:cNvSpPr txBox="1">
            <a:spLocks/>
          </p:cNvSpPr>
          <p:nvPr/>
        </p:nvSpPr>
        <p:spPr>
          <a:xfrm>
            <a:off x="102242" y="-6476"/>
            <a:ext cx="12089758" cy="874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/>
                <a:ea typeface="+mj-ea"/>
                <a:cs typeface="+mj-cs"/>
              </a:rPr>
              <a:t>CASCADA ATENCIÓN AÑO 2021 – </a:t>
            </a:r>
            <a:r>
              <a:rPr kumimoji="0" lang="es-ES" sz="3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/>
                <a:ea typeface="+mj-ea"/>
                <a:cs typeface="+mj-cs"/>
              </a:rPr>
              <a:t>Población HSH</a:t>
            </a:r>
            <a:endParaRPr kumimoji="0" lang="es-SV" sz="3200" b="0" i="0" u="none" strike="noStrike" kern="1200" cap="none" spc="-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haroni"/>
              <a:ea typeface="+mj-ea"/>
              <a:cs typeface="+mj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FBF5F79-7E4C-10A4-2ACC-A700FCB5DB3A}"/>
              </a:ext>
            </a:extLst>
          </p:cNvPr>
          <p:cNvSpPr txBox="1"/>
          <p:nvPr/>
        </p:nvSpPr>
        <p:spPr>
          <a:xfrm>
            <a:off x="9721926" y="6581001"/>
            <a:ext cx="2376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Fuente: SUMEVE 15032023</a:t>
            </a:r>
            <a:endParaRPr kumimoji="0" lang="es-SV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57E2373-4DC6-B088-DF1F-10B0E8D028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3" t="8101" r="3924" b="6328"/>
          <a:stretch/>
        </p:blipFill>
        <p:spPr>
          <a:xfrm>
            <a:off x="312516" y="555584"/>
            <a:ext cx="11401064" cy="586836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1A731ED-B6BC-2D2F-06A0-C4A42AB99C93}"/>
              </a:ext>
            </a:extLst>
          </p:cNvPr>
          <p:cNvSpPr txBox="1"/>
          <p:nvPr/>
        </p:nvSpPr>
        <p:spPr>
          <a:xfrm>
            <a:off x="8555599" y="683436"/>
            <a:ext cx="233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3581/5,685=63%</a:t>
            </a:r>
          </a:p>
        </p:txBody>
      </p:sp>
    </p:spTree>
    <p:extLst>
      <p:ext uri="{BB962C8B-B14F-4D97-AF65-F5344CB8AC3E}">
        <p14:creationId xmlns:p14="http://schemas.microsoft.com/office/powerpoint/2010/main" val="1182222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DC2A355-C9FD-FD2F-1F67-6AC54B73C9BB}"/>
              </a:ext>
            </a:extLst>
          </p:cNvPr>
          <p:cNvSpPr txBox="1">
            <a:spLocks/>
          </p:cNvSpPr>
          <p:nvPr/>
        </p:nvSpPr>
        <p:spPr>
          <a:xfrm>
            <a:off x="102242" y="-6476"/>
            <a:ext cx="12089758" cy="874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/>
                <a:ea typeface="+mj-ea"/>
                <a:cs typeface="+mj-cs"/>
              </a:rPr>
              <a:t>CASCADA ATENCIÓN AÑO 2021 – </a:t>
            </a:r>
            <a:r>
              <a:rPr kumimoji="0" lang="es-ES" sz="3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/>
                <a:ea typeface="+mj-ea"/>
                <a:cs typeface="+mj-cs"/>
              </a:rPr>
              <a:t>Población TS</a:t>
            </a:r>
            <a:endParaRPr kumimoji="0" lang="es-SV" sz="3200" b="0" i="0" u="none" strike="noStrike" kern="1200" cap="none" spc="-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haroni"/>
              <a:ea typeface="+mj-ea"/>
              <a:cs typeface="+mj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FBF5F79-7E4C-10A4-2ACC-A700FCB5DB3A}"/>
              </a:ext>
            </a:extLst>
          </p:cNvPr>
          <p:cNvSpPr txBox="1"/>
          <p:nvPr/>
        </p:nvSpPr>
        <p:spPr>
          <a:xfrm>
            <a:off x="9721926" y="6581001"/>
            <a:ext cx="2376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Fuente: SUMEVE 15032023</a:t>
            </a:r>
            <a:endParaRPr kumimoji="0" lang="es-SV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681A262-50F1-0C45-A244-00F25ECCD3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4" t="7596" r="3355" b="7679"/>
          <a:stretch/>
        </p:blipFill>
        <p:spPr>
          <a:xfrm>
            <a:off x="289367" y="520861"/>
            <a:ext cx="11493662" cy="58104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0E6627D-5CC9-F771-5055-A61004FF3844}"/>
              </a:ext>
            </a:extLst>
          </p:cNvPr>
          <p:cNvSpPr txBox="1"/>
          <p:nvPr/>
        </p:nvSpPr>
        <p:spPr>
          <a:xfrm>
            <a:off x="8098971" y="868102"/>
            <a:ext cx="215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349/3,643=9,6%</a:t>
            </a:r>
          </a:p>
        </p:txBody>
      </p:sp>
    </p:spTree>
    <p:extLst>
      <p:ext uri="{BB962C8B-B14F-4D97-AF65-F5344CB8AC3E}">
        <p14:creationId xmlns:p14="http://schemas.microsoft.com/office/powerpoint/2010/main" val="2992704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DC2A355-C9FD-FD2F-1F67-6AC54B73C9BB}"/>
              </a:ext>
            </a:extLst>
          </p:cNvPr>
          <p:cNvSpPr txBox="1">
            <a:spLocks/>
          </p:cNvSpPr>
          <p:nvPr/>
        </p:nvSpPr>
        <p:spPr>
          <a:xfrm>
            <a:off x="102242" y="-6476"/>
            <a:ext cx="12089758" cy="874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/>
                <a:ea typeface="+mj-ea"/>
                <a:cs typeface="+mj-cs"/>
              </a:rPr>
              <a:t>CASCADA ATENCIÓN AÑO 2021 – </a:t>
            </a:r>
            <a:r>
              <a:rPr kumimoji="0" lang="es-ES" sz="3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/>
                <a:ea typeface="+mj-ea"/>
                <a:cs typeface="+mj-cs"/>
              </a:rPr>
              <a:t>Población TRANS</a:t>
            </a:r>
            <a:endParaRPr kumimoji="0" lang="es-SV" sz="3200" b="0" i="0" u="none" strike="noStrike" kern="1200" cap="none" spc="-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haroni"/>
              <a:ea typeface="+mj-ea"/>
              <a:cs typeface="+mj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FBF5F79-7E4C-10A4-2ACC-A700FCB5DB3A}"/>
              </a:ext>
            </a:extLst>
          </p:cNvPr>
          <p:cNvSpPr txBox="1"/>
          <p:nvPr/>
        </p:nvSpPr>
        <p:spPr>
          <a:xfrm>
            <a:off x="9721926" y="6581001"/>
            <a:ext cx="2376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Fuente: SUMEVE 15032023</a:t>
            </a:r>
            <a:endParaRPr kumimoji="0" lang="es-SV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A5B97B5-2278-AD4B-F5EC-957BF487E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2" t="8270" r="3830" b="9030"/>
          <a:stretch/>
        </p:blipFill>
        <p:spPr>
          <a:xfrm>
            <a:off x="312516" y="567159"/>
            <a:ext cx="11412638" cy="567159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D70724B-AEF4-C826-E19B-BA87913C3474}"/>
              </a:ext>
            </a:extLst>
          </p:cNvPr>
          <p:cNvSpPr txBox="1"/>
          <p:nvPr/>
        </p:nvSpPr>
        <p:spPr>
          <a:xfrm>
            <a:off x="8052318" y="989045"/>
            <a:ext cx="197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175/293=59,7%</a:t>
            </a:r>
          </a:p>
        </p:txBody>
      </p:sp>
    </p:spTree>
    <p:extLst>
      <p:ext uri="{BB962C8B-B14F-4D97-AF65-F5344CB8AC3E}">
        <p14:creationId xmlns:p14="http://schemas.microsoft.com/office/powerpoint/2010/main" val="1911232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4E3BA27-6474-1D91-6273-D0E8FB087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s-ES" dirty="0">
                <a:solidFill>
                  <a:schemeClr val="bg1"/>
                </a:solidFill>
              </a:rPr>
              <a:t>Socialización del FVIH-01</a:t>
            </a:r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50B467-CE62-7EAA-7B9A-5C804BFC5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es-ES" sz="2000" dirty="0">
                <a:solidFill>
                  <a:schemeClr val="bg1"/>
                </a:solidFill>
              </a:rPr>
              <a:t>Unidad del Programa ITS/VIH</a:t>
            </a:r>
          </a:p>
          <a:p>
            <a:pPr algn="l"/>
            <a:r>
              <a:rPr lang="es-ES" sz="2000" dirty="0">
                <a:solidFill>
                  <a:schemeClr val="bg1"/>
                </a:solidFill>
              </a:rPr>
              <a:t>Equipo Monitoreo </a:t>
            </a:r>
            <a:r>
              <a:rPr lang="es-ES" sz="2000">
                <a:solidFill>
                  <a:schemeClr val="bg1"/>
                </a:solidFill>
              </a:rPr>
              <a:t>y Evaluación</a:t>
            </a:r>
            <a:endParaRPr lang="es-ES" sz="2000" dirty="0">
              <a:solidFill>
                <a:schemeClr val="bg1"/>
              </a:solidFill>
            </a:endParaRPr>
          </a:p>
          <a:p>
            <a:pPr algn="l"/>
            <a:r>
              <a:rPr lang="es-ES" sz="2000" dirty="0">
                <a:solidFill>
                  <a:schemeClr val="bg1"/>
                </a:solidFill>
              </a:rPr>
              <a:t>MINSAL</a:t>
            </a:r>
            <a:endParaRPr lang="es-SV" sz="2000" dirty="0">
              <a:solidFill>
                <a:schemeClr val="bg1"/>
              </a:solidFill>
            </a:endParaRPr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0 Imagen">
            <a:extLst>
              <a:ext uri="{FF2B5EF4-FFF2-40B4-BE49-F238E27FC236}">
                <a16:creationId xmlns:a16="http://schemas.microsoft.com/office/drawing/2014/main" id="{09C88D64-EDB4-CD58-E3F1-AFD35958A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382" y="1874628"/>
            <a:ext cx="4047843" cy="174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555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96DFA-6582-4C2C-39F5-4EAD8A9C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56" y="128058"/>
            <a:ext cx="10515600" cy="1325563"/>
          </a:xfrm>
        </p:spPr>
        <p:txBody>
          <a:bodyPr/>
          <a:lstStyle/>
          <a:p>
            <a:pPr algn="ctr"/>
            <a:r>
              <a:rPr lang="es-ES" dirty="0"/>
              <a:t>QR Instructivo de FVIH 01</a:t>
            </a:r>
            <a:endParaRPr lang="es-SV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769621C-2808-366C-6CB1-382352495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667" t="20769" r="5370" b="24786"/>
          <a:stretch/>
        </p:blipFill>
        <p:spPr>
          <a:xfrm>
            <a:off x="3262490" y="1453621"/>
            <a:ext cx="5249333" cy="4595904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06018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FEBE7F8-D7E2-F928-6A01-743C3D1D14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04" t="16445" r="35926" b="6645"/>
          <a:stretch/>
        </p:blipFill>
        <p:spPr>
          <a:xfrm>
            <a:off x="237067" y="438105"/>
            <a:ext cx="5610577" cy="62223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448BEA1-C5D6-09BA-8458-FEEFF25EF2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04" t="16775" r="35926" b="6367"/>
          <a:stretch/>
        </p:blipFill>
        <p:spPr>
          <a:xfrm>
            <a:off x="6344357" y="438105"/>
            <a:ext cx="5305776" cy="61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99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31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E3D5CEE-A14B-10EC-D30C-36546017D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80" t="15513" r="5425" b="63531"/>
          <a:stretch/>
        </p:blipFill>
        <p:spPr>
          <a:xfrm>
            <a:off x="643467" y="1955409"/>
            <a:ext cx="10905066" cy="2433711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E7BAA5B5-D620-2C0C-551A-1B4052BD5FE0}"/>
              </a:ext>
            </a:extLst>
          </p:cNvPr>
          <p:cNvSpPr/>
          <p:nvPr/>
        </p:nvSpPr>
        <p:spPr>
          <a:xfrm>
            <a:off x="8024327" y="1772816"/>
            <a:ext cx="3415004" cy="2845837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189526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AnalogousFromRegularSeedRightStep">
      <a:dk1>
        <a:srgbClr val="000000"/>
      </a:dk1>
      <a:lt1>
        <a:srgbClr val="FFFFFF"/>
      </a:lt1>
      <a:dk2>
        <a:srgbClr val="321C1C"/>
      </a:dk2>
      <a:lt2>
        <a:srgbClr val="F2F0F3"/>
      </a:lt2>
      <a:accent1>
        <a:srgbClr val="59B420"/>
      </a:accent1>
      <a:accent2>
        <a:srgbClr val="15BB1A"/>
      </a:accent2>
      <a:accent3>
        <a:srgbClr val="21B764"/>
      </a:accent3>
      <a:accent4>
        <a:srgbClr val="14B59F"/>
      </a:accent4>
      <a:accent5>
        <a:srgbClr val="22ADE4"/>
      </a:accent5>
      <a:accent6>
        <a:srgbClr val="1850D5"/>
      </a:accent6>
      <a:hlink>
        <a:srgbClr val="954BC3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ersonalizado 6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323844"/>
      </a:accent4>
      <a:accent5>
        <a:srgbClr val="323844"/>
      </a:accent5>
      <a:accent6>
        <a:srgbClr val="323844"/>
      </a:accent6>
      <a:hlink>
        <a:srgbClr val="335B74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291</Words>
  <Application>Microsoft Office PowerPoint</Application>
  <PresentationFormat>Panorámica</PresentationFormat>
  <Paragraphs>65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Aharoni</vt:lpstr>
      <vt:lpstr>Arial</vt:lpstr>
      <vt:lpstr>Avenir Next LT Pro</vt:lpstr>
      <vt:lpstr>Calibri</vt:lpstr>
      <vt:lpstr>Calibri Light</vt:lpstr>
      <vt:lpstr>PrismaticVTI</vt:lpstr>
      <vt:lpstr>Tema de Office</vt:lpstr>
      <vt:lpstr>Office Theme</vt:lpstr>
      <vt:lpstr>CASCADA DE ATENCIÓN POBLACIONES CLAVE</vt:lpstr>
      <vt:lpstr>Presentación de PowerPoint</vt:lpstr>
      <vt:lpstr>Presentación de PowerPoint</vt:lpstr>
      <vt:lpstr>Presentación de PowerPoint</vt:lpstr>
      <vt:lpstr>Presentación de PowerPoint</vt:lpstr>
      <vt:lpstr>Socialización del FVIH-01</vt:lpstr>
      <vt:lpstr>QR Instructivo de FVIH 01</vt:lpstr>
      <vt:lpstr>Presentación de PowerPoint</vt:lpstr>
      <vt:lpstr>Presentación de PowerPoint</vt:lpstr>
      <vt:lpstr>Presentación de PowerPoint</vt:lpstr>
      <vt:lpstr>Proceso Cascada Prevención</vt:lpstr>
      <vt:lpstr>CASCADA DE PREVENCIÓN POBLACIONES CLAVE</vt:lpstr>
      <vt:lpstr>Fuente de datos </vt:lpstr>
      <vt:lpstr>CASCADA PREVENCIÓN AÑO 2021 – TODAS LAS POBLACIONES</vt:lpstr>
      <vt:lpstr>CASCADA PREVENCIÓN AÑO 2021 – Población HSH</vt:lpstr>
      <vt:lpstr>CASCADA PREVENCIÓN AÑO 2021 – Población TS</vt:lpstr>
      <vt:lpstr>CASCADA PREVENCIÓN AÑO 2021 – Población TRANS</vt:lpstr>
      <vt:lpstr>CASCADA PREVENCIÓN AÑO 2021 – TODAS LAS POBLACIONES</vt:lpstr>
      <vt:lpstr>CASCADA PREVENCIÓN AÑO 2021 – Población HSH</vt:lpstr>
      <vt:lpstr>CASCADA PREVENCIÓN AÑO 2021 – Población TS</vt:lpstr>
      <vt:lpstr>CASCADA PREVENCIÓN AÑO 2021 – Población TRANS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CASCADAS ATENCIÓN Y PREVENCIÓN</dc:title>
  <dc:creator>EQUIPO M&amp;E MINSAL</dc:creator>
  <cp:keywords>UITS VIH</cp:keywords>
  <cp:lastModifiedBy>SALVADOR SORTO</cp:lastModifiedBy>
  <cp:revision>2</cp:revision>
  <dcterms:created xsi:type="dcterms:W3CDTF">2023-03-15T14:59:30Z</dcterms:created>
  <dcterms:modified xsi:type="dcterms:W3CDTF">2023-08-23T13:24:36Z</dcterms:modified>
</cp:coreProperties>
</file>