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6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3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2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6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4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4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8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4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7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5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4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C33D14-2894-4D0B-A680-525CBB789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7F13A46-6183-476D-B2BA-073C0E322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F7481D1-4DD3-45A2-B071-3900DD9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E7E168-B525-479D-B0B0-55103E5E9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7DD39E2-1720-4DA0-8AE6-88F24C073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993677B-437F-4E88-BB63-A5E81FC5C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69BDB73-647A-4675-9946-A08137AA4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7E0BD3-0A11-410E-82BA-FE1FDEFAE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433527-1B36-4601-BA50-08897583E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D3F476-1743-4F27-8525-899DE7AA3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1427650-9C5D-4857-877B-F692E0A1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E06038-8E2F-47A8-A48A-082A4688F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2AAFFB-4BBF-44E9-A93D-73CD69B0A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1BDC0F-1D22-4FCC-856C-8F05157BE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06CA872-1012-4E50-B09E-2A4FFAA4E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7515C6-F35A-4FF0-AFE5-F30AFB104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C5328A-88E7-42E6-846C-79E3C42A3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2B67772-4CFC-47D4-B340-24F59A06E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934457-5F3A-4072-8613-28DE1C6C3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709EABD-4ED9-4105-B031-A926D15E9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1137950-C684-4026-B3A8-3C12C5B9D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9BBA354-F5F6-49B0-986C-663E7490A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8A2891B-1902-4128-9EA2-9E47C63F1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468D001-CACA-4602-A2C8-6709DFEAD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8074E4F-FCD6-4115-ADF3-537D13889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91D549D-527D-4E04-8657-660799439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697C9FB-9333-4050-AA15-D78E19053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C3AE99-7B8F-4399-B82E-42898B805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610BEF6-D2AC-4950-932D-80D5BD793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1A455F1-3220-4A1F-9C4C-FE1289BF2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D1D9888-DBC1-4392-913C-E8F84BB63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021C553-8CED-4BC0-98A5-730C4D043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87AA010-191D-8ECA-58AB-E3AEFB2D5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893" y="1610230"/>
            <a:ext cx="10495904" cy="1395872"/>
          </a:xfrm>
        </p:spPr>
        <p:txBody>
          <a:bodyPr>
            <a:normAutofit fontScale="90000"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</a:pPr>
            <a:r>
              <a:rPr lang="es-SV" sz="4400" b="1" dirty="0">
                <a:solidFill>
                  <a:srgbClr val="99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Programa de Inducción Comité Ejecutivo 2023-2025</a:t>
            </a:r>
            <a:br>
              <a:rPr lang="es-SV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SV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09A57-5AB0-EE4E-978E-4AA8C1228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982" y="4038130"/>
            <a:ext cx="5398649" cy="16433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SV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Ponente: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SV" sz="1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Lcda. Marta Alicia de Magaña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SV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Directora Ejecutiva del MCP-ES</a:t>
            </a:r>
          </a:p>
          <a:p>
            <a:pPr algn="ctr"/>
            <a:endParaRPr lang="es-SV" sz="1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SV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de septiembre de 2023</a:t>
            </a:r>
            <a:endParaRPr lang="es-SV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SV" dirty="0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33F2B4F9-421B-46F9-A5C1-23587378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2" y="94999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Connected sticks shaping polygons background">
            <a:extLst>
              <a:ext uri="{FF2B5EF4-FFF2-40B4-BE49-F238E27FC236}">
                <a16:creationId xmlns:a16="http://schemas.microsoft.com/office/drawing/2014/main" id="{0C15EFD0-1913-251E-D7D2-5E515BFA8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47" r="2" b="25748"/>
          <a:stretch/>
        </p:blipFill>
        <p:spPr>
          <a:xfrm>
            <a:off x="-9379" y="5360565"/>
            <a:ext cx="12140242" cy="1437229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DB28B9A-CC90-B1FC-2922-78B396D51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0" y="215944"/>
            <a:ext cx="1587779" cy="543631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7C44A317-579D-A83D-D5B3-E34CEE27B227}"/>
              </a:ext>
            </a:extLst>
          </p:cNvPr>
          <p:cNvSpPr txBox="1">
            <a:spLocks/>
          </p:cNvSpPr>
          <p:nvPr/>
        </p:nvSpPr>
        <p:spPr>
          <a:xfrm>
            <a:off x="7665006" y="50306"/>
            <a:ext cx="5398649" cy="1643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SV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7AF6598-6A45-2598-92ED-240E8DBBC55B}"/>
              </a:ext>
            </a:extLst>
          </p:cNvPr>
          <p:cNvSpPr txBox="1">
            <a:spLocks/>
          </p:cNvSpPr>
          <p:nvPr/>
        </p:nvSpPr>
        <p:spPr>
          <a:xfrm>
            <a:off x="958701" y="1853428"/>
            <a:ext cx="10495904" cy="1395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lnSpc>
                <a:spcPct val="107000"/>
              </a:lnSpc>
              <a:spcAft>
                <a:spcPts val="800"/>
              </a:spcAft>
            </a:pPr>
            <a:r>
              <a:rPr lang="es-SV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Introducción al Marco de Desempeño del MCP-ES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217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5897B-3D95-47C1-D364-2F5DD88F2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048" y="757965"/>
            <a:ext cx="10495904" cy="72879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Carta </a:t>
            </a:r>
            <a:r>
              <a:rPr lang="es-MX"/>
              <a:t>de implementación </a:t>
            </a:r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6143E4-6C18-8977-419F-AC5C7316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9" y="56610"/>
            <a:ext cx="1587779" cy="5436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591AD1-6812-6A38-6483-FDDE184D3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2063"/>
            <a:ext cx="4629665" cy="525440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8ED8913-4E12-C94E-B5A5-BA789B08C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351" y="1644484"/>
            <a:ext cx="4940163" cy="52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5897B-3D95-47C1-D364-2F5DD88F2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048" y="757965"/>
            <a:ext cx="10495904" cy="72879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Traducción no oficial</a:t>
            </a:r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6143E4-6C18-8977-419F-AC5C7316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9" y="56610"/>
            <a:ext cx="1587779" cy="5436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905EC2-3D01-9883-125F-E3C7C9165B54}"/>
              </a:ext>
            </a:extLst>
          </p:cNvPr>
          <p:cNvSpPr txBox="1"/>
          <p:nvPr/>
        </p:nvSpPr>
        <p:spPr>
          <a:xfrm>
            <a:off x="1220820" y="1665637"/>
            <a:ext cx="1012313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SV" sz="1200" dirty="0">
                <a:effectLst/>
                <a:latin typeface="Arial MT"/>
                <a:ea typeface="Arial MT"/>
                <a:cs typeface="Arial MT"/>
              </a:rPr>
              <a:t>Se hace referencia al Acuerdo de Financiamiento MCP SLV-CFUND-2008 entre el Fondo Mundial de Lucha contra el SIDA, la Tuberculosis y la Malaria y el Mecanismo Coordinador de País El Salvador y la Secretaría de la Integración Social Centroamericana, SISCA (con sus modificaciones periódicas, el “Acuerdo de Financiación”). A menos que se defina en esta Carta de Implementación o el contexto requiera lo contrario, todos los términos en mayúscula utilizados en esta Carta de Implementación tendrán el mismo significado que se establece en el Acuerdo de Financiamiento.</a:t>
            </a:r>
          </a:p>
          <a:p>
            <a:pPr algn="just"/>
            <a:r>
              <a:rPr lang="es-SV" sz="1200" dirty="0">
                <a:effectLst/>
                <a:latin typeface="Arial MT"/>
                <a:ea typeface="Arial MT"/>
                <a:cs typeface="Arial MT"/>
              </a:rPr>
              <a:t> </a:t>
            </a:r>
          </a:p>
          <a:p>
            <a:pPr algn="just"/>
            <a:r>
              <a:rPr lang="es-SV" sz="1200" dirty="0">
                <a:effectLst/>
                <a:latin typeface="Arial MT"/>
                <a:ea typeface="Arial MT"/>
                <a:cs typeface="Arial MT"/>
              </a:rPr>
              <a:t>Estamos redactando esta Carta de Implementación para modificar los Anexos del Acuerdo de Financiación:</a:t>
            </a:r>
          </a:p>
          <a:p>
            <a:pPr algn="just"/>
            <a:r>
              <a:rPr lang="es-SV" sz="1200" dirty="0">
                <a:effectLst/>
                <a:latin typeface="Arial MT"/>
                <a:ea typeface="Arial MT"/>
                <a:cs typeface="Arial MT"/>
              </a:rPr>
              <a:t> </a:t>
            </a:r>
          </a:p>
          <a:p>
            <a:pPr algn="just"/>
            <a:r>
              <a:rPr lang="es-SV" sz="1200" dirty="0">
                <a:effectLst/>
                <a:latin typeface="Arial MT"/>
                <a:ea typeface="Arial MT"/>
                <a:cs typeface="Arial MT"/>
              </a:rPr>
              <a:t>1. El Fondo Mundial ha aprobado un nuevo Marco Integrado de Desempeño para reflejar el cambio de indicadores que evalúan anualmente el desempeño anual de El Salvador.</a:t>
            </a:r>
          </a:p>
          <a:p>
            <a:pPr algn="just"/>
            <a:r>
              <a:rPr lang="es-SV" sz="1200" dirty="0">
                <a:effectLst/>
                <a:latin typeface="Arial MT"/>
                <a:ea typeface="Arial MT"/>
                <a:cs typeface="Arial MT"/>
              </a:rPr>
              <a:t> </a:t>
            </a:r>
          </a:p>
          <a:p>
            <a:pPr algn="just"/>
            <a:r>
              <a:rPr lang="es-SV" sz="1200" dirty="0">
                <a:effectLst/>
                <a:latin typeface="Arial MT"/>
                <a:ea typeface="Arial MT"/>
                <a:cs typeface="Arial MT"/>
              </a:rPr>
              <a:t>De conformidad con la Sección 18.1 de los Términos y condiciones estándar del Acuerdo de financiación, para reflejar lo anterior, estamos realizando los siguientes cambios en el Acuerdo de financiación:</a:t>
            </a:r>
          </a:p>
          <a:p>
            <a:pPr algn="just"/>
            <a:r>
              <a:rPr lang="es-SV" sz="1200" dirty="0">
                <a:effectLst/>
                <a:latin typeface="Arial MT"/>
                <a:ea typeface="Arial MT"/>
                <a:cs typeface="Arial MT"/>
              </a:rPr>
              <a:t> </a:t>
            </a:r>
          </a:p>
          <a:p>
            <a:pPr algn="just"/>
            <a:r>
              <a:rPr lang="es-SV" sz="1200" dirty="0">
                <a:effectLst/>
                <a:latin typeface="Arial MT"/>
                <a:ea typeface="Arial MT"/>
                <a:cs typeface="Arial MT"/>
              </a:rPr>
              <a:t>A. Por el presente se elimina el Marco de Desempeño del Acuerdo de Financiamiento y se reemplaza con el Marco de Desempeño revisado adjunto a esta Carta de Implementación.</a:t>
            </a:r>
          </a:p>
          <a:p>
            <a:pPr algn="just"/>
            <a:r>
              <a:rPr lang="es-SV" sz="1200" dirty="0">
                <a:effectLst/>
                <a:latin typeface="Arial MT"/>
                <a:ea typeface="Arial MT"/>
                <a:cs typeface="Arial MT"/>
              </a:rPr>
              <a:t> </a:t>
            </a:r>
          </a:p>
          <a:p>
            <a:pPr algn="just"/>
            <a:r>
              <a:rPr lang="es-SV" sz="1200" dirty="0">
                <a:effectLst/>
                <a:latin typeface="Arial MT"/>
                <a:ea typeface="Arial MT"/>
                <a:cs typeface="Arial MT"/>
              </a:rPr>
              <a:t>A excepción de lo modificado por esta Carta de Implementación, todas las disposiciones del Acuerdo de Financiamiento siguen siendo las mismas.</a:t>
            </a:r>
          </a:p>
          <a:p>
            <a:pPr algn="just"/>
            <a:r>
              <a:rPr lang="es-SV" sz="1200" dirty="0">
                <a:effectLst/>
                <a:latin typeface="Arial MT"/>
                <a:ea typeface="Arial MT"/>
                <a:cs typeface="Arial MT"/>
              </a:rPr>
              <a:t>Confirme su aceptación de las enmiendas contenidas en el presente firmando esta carta y enviando una copia al Fondo Mundial mediante un sistema de mensajería electrónica.</a:t>
            </a:r>
          </a:p>
          <a:p>
            <a:pPr algn="just"/>
            <a:r>
              <a:rPr lang="es-SV" sz="1200" dirty="0">
                <a:effectLst/>
                <a:latin typeface="Arial MT"/>
                <a:ea typeface="Arial MT"/>
                <a:cs typeface="Arial MT"/>
              </a:rPr>
              <a:t> </a:t>
            </a:r>
          </a:p>
          <a:p>
            <a:pPr algn="just"/>
            <a:r>
              <a:rPr lang="es-SV" sz="1200" dirty="0">
                <a:effectLst/>
                <a:latin typeface="Arial MT"/>
                <a:ea typeface="Arial MT"/>
                <a:cs typeface="Arial MT"/>
              </a:rPr>
              <a:t>Gracias por sus importantes esfuerzos en la lucha global contra el VIH y el SIDA/tuberculosis/malaria. Esperamos con interés la continuación exitosa del trabajo del MCP de El Salvador.</a:t>
            </a:r>
          </a:p>
        </p:txBody>
      </p:sp>
    </p:spTree>
    <p:extLst>
      <p:ext uri="{BB962C8B-B14F-4D97-AF65-F5344CB8AC3E}">
        <p14:creationId xmlns:p14="http://schemas.microsoft.com/office/powerpoint/2010/main" val="402939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5897B-3D95-47C1-D364-2F5DD88F2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6606" y="4230741"/>
            <a:ext cx="3897309" cy="8834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Hoja principal</a:t>
            </a:r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6143E4-6C18-8977-419F-AC5C7316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9" y="56610"/>
            <a:ext cx="1587779" cy="5436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7383C1-EA40-A07D-CA77-A68625716F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9" t="4986" r="4009"/>
          <a:stretch/>
        </p:blipFill>
        <p:spPr>
          <a:xfrm>
            <a:off x="2258097" y="56610"/>
            <a:ext cx="4929223" cy="36202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341912-1544-C34B-6F11-8D1F829EB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07"/>
          <a:stretch/>
        </p:blipFill>
        <p:spPr>
          <a:xfrm>
            <a:off x="2356739" y="3616826"/>
            <a:ext cx="4731937" cy="3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9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5897B-3D95-47C1-D364-2F5DD88F2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048" y="757965"/>
            <a:ext cx="10495904" cy="72879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Objetivos de desempeño</a:t>
            </a:r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6143E4-6C18-8977-419F-AC5C7316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9" y="56610"/>
            <a:ext cx="1587779" cy="543631"/>
          </a:xfrm>
          <a:prstGeom prst="rect">
            <a:avLst/>
          </a:prstGeom>
        </p:spPr>
      </p:pic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E455E82B-A781-5029-9E9F-C786C7BA3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58033"/>
              </p:ext>
            </p:extLst>
          </p:nvPr>
        </p:nvGraphicFramePr>
        <p:xfrm>
          <a:off x="2032000" y="719666"/>
          <a:ext cx="8127999" cy="5766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361307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2961912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64588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Área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Objetivos de desempeño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Observaciones del umbral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96172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Monitoreo Estratégico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HN" sz="8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Existe</a:t>
                      </a:r>
                      <a:r>
                        <a:rPr lang="es-HN" sz="800" spc="-3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un</a:t>
                      </a:r>
                      <a:r>
                        <a:rPr lang="es-HN" sz="800" spc="-2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Comité</a:t>
                      </a:r>
                      <a:r>
                        <a:rPr lang="es-HN" sz="800" spc="-2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HN" sz="800" spc="-3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Supervisión</a:t>
                      </a:r>
                      <a:r>
                        <a:rPr lang="es-HN" sz="800" spc="-2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efectivo</a:t>
                      </a:r>
                      <a:r>
                        <a:rPr lang="es-HN" sz="800" spc="-2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cuyos</a:t>
                      </a:r>
                      <a:r>
                        <a:rPr lang="es-HN" sz="800" spc="-2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miembros</a:t>
                      </a:r>
                      <a:r>
                        <a:rPr lang="es-HN" sz="800" spc="-3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HN" sz="800" spc="-4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planes</a:t>
                      </a:r>
                      <a:r>
                        <a:rPr lang="es-HN" sz="800" spc="-2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están</a:t>
                      </a:r>
                      <a:r>
                        <a:rPr lang="es-HN" sz="800" spc="-3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alineados</a:t>
                      </a:r>
                      <a:r>
                        <a:rPr lang="es-HN" sz="800" spc="-2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HN" sz="800" spc="-2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las</a:t>
                      </a:r>
                      <a:r>
                        <a:rPr lang="es-HN" sz="800" spc="-2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prioridades</a:t>
                      </a:r>
                      <a:r>
                        <a:rPr lang="es-HN" sz="800" spc="-3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HN" sz="800" spc="-2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las</a:t>
                      </a:r>
                      <a:r>
                        <a:rPr lang="es-HN" sz="800" spc="-18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subvenciones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 Fondo Mundial y con los procesos nacionales pertinentes (por ejemplo, revisiones de los</a:t>
                      </a:r>
                      <a:r>
                        <a:rPr lang="es-HN" sz="800" spc="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programas</a:t>
                      </a:r>
                      <a:r>
                        <a:rPr lang="es-HN" sz="800" spc="-1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nacionales</a:t>
                      </a:r>
                      <a:r>
                        <a:rPr lang="es-HN" sz="800" spc="-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HN" sz="800" spc="-25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planificación</a:t>
                      </a:r>
                      <a:r>
                        <a:rPr lang="es-HN" sz="800" spc="-1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HN" sz="80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nacional).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¿Cuenta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un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plan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monitoreo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estratégico?</a:t>
                      </a:r>
                    </a:p>
                    <a:p>
                      <a:pPr algn="just"/>
                      <a:endParaRPr lang="es-SV" sz="8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¿Cuenta</a:t>
                      </a:r>
                      <a:r>
                        <a:rPr lang="es-SV" sz="800" spc="-4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Comité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Monitoreo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Estratégico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competencias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en: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MX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gestión financiera, experiencia en enfermedades específicas, ¿gestión de adquisiciones y suministros o gestión de programas?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(RE 3B)</a:t>
                      </a:r>
                    </a:p>
                    <a:p>
                      <a:pPr algn="just"/>
                      <a:endParaRPr lang="es-SV" sz="8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¿Cuenta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Comité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Monitoreo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Estratégico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representantes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poblaciones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clave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5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vulnerables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personas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que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viven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las</a:t>
                      </a:r>
                      <a:r>
                        <a:rPr lang="es-SV" sz="8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enfermedades?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(RE 3B)</a:t>
                      </a:r>
                      <a:endParaRPr lang="es-SV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5962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Comité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Supervisión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utiliza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forma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efectiva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información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estratégica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análisis,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4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respalda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toma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17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decisiones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basadas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pruebas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largo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ciclo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vida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las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subvenciones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Fondo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Mundial.</a:t>
                      </a:r>
                      <a:endParaRPr lang="es-S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40640" algn="just">
                        <a:lnSpc>
                          <a:spcPct val="102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¿Recoge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comité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monitoreo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estratégico</a:t>
                      </a:r>
                      <a:r>
                        <a:rPr lang="es-SV" sz="800" spc="14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información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estratégica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forma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regular,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incluso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no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ejecutores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las</a:t>
                      </a:r>
                      <a:r>
                        <a:rPr lang="es-SV" sz="800" spc="-17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subvenciones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mediante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consultas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y/o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visitas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sobre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terreno,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toma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decisiones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basada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datos?</a:t>
                      </a:r>
                      <a:endParaRPr lang="es-SV" sz="32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>
                        <a:spcBef>
                          <a:spcPts val="30"/>
                        </a:spcBef>
                      </a:pPr>
                      <a:r>
                        <a:rPr lang="es-SV" sz="800" noProof="0" dirty="0">
                          <a:effectLst/>
                          <a:latin typeface="Georgia" panose="02040502050405020303" pitchFamily="18" charset="0"/>
                          <a:ea typeface="Arial MT"/>
                          <a:cs typeface="Arial MT"/>
                        </a:rPr>
                        <a:t> </a:t>
                      </a:r>
                      <a:endParaRPr lang="es-SV" sz="32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Esto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puede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incluir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representantes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observatorios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seguimiento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liderados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por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comunidad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(CLM</a:t>
                      </a:r>
                      <a:r>
                        <a:rPr lang="es-SV" sz="800" spc="-4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por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siglas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inglés),</a:t>
                      </a:r>
                      <a:r>
                        <a:rPr lang="es-SV" sz="8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mecanismos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apoyo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defensa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derechos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humanos,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etc.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(ER3C).</a:t>
                      </a:r>
                      <a:endParaRPr lang="es-SV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2815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 Mecanismo de Coordinación colabora de forma efectiva con los RP para detectar y mitigar los riesgos,</a:t>
                      </a:r>
                      <a:r>
                        <a:rPr lang="es-SV" sz="800" spc="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obstáculos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4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retos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que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presentan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ejecución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subvenciones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(adopta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un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enfoque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gestión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riesgos).</a:t>
                      </a:r>
                      <a:endParaRPr lang="es-S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ct val="102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¿Se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reúne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regularmente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Comité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Monitoreo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Estratégico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RP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recopilar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información</a:t>
                      </a:r>
                      <a:r>
                        <a:rPr lang="es-SV" sz="800" spc="1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4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dialogar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sobre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avances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17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ejecución,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retos,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riesgos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necesidad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revisar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programas?</a:t>
                      </a:r>
                      <a:endParaRPr lang="es-SV" sz="32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(RE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3D).</a:t>
                      </a:r>
                    </a:p>
                    <a:p>
                      <a:pPr algn="just"/>
                      <a:endParaRPr lang="es-SV" sz="8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¿Toma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(asamblea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general)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decisiones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cuando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detectan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problemas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5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dificultades?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(RE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3E).</a:t>
                      </a:r>
                    </a:p>
                    <a:p>
                      <a:pPr algn="just"/>
                      <a:endParaRPr lang="es-SV" sz="8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¿Comparte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periódicamente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resultados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monitoreo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estratégico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Fondo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Mundial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5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partes</a:t>
                      </a:r>
                      <a:r>
                        <a:rPr lang="es-SV" sz="800" spc="-17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interesadas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país,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realiza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un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seguimiento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mismos?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(RE 3F)</a:t>
                      </a:r>
                      <a:endParaRPr lang="es-SV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210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respalda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cumplimiento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compromisos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cofinanciamiento.</a:t>
                      </a:r>
                      <a:endParaRPr lang="es-S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noProof="0" dirty="0">
                          <a:effectLst/>
                          <a:latin typeface="Georgia" panose="02040502050405020303" pitchFamily="18" charset="0"/>
                          <a:ea typeface="Arial MT"/>
                          <a:cs typeface="Arial MT"/>
                        </a:rPr>
                        <a:t> </a:t>
                      </a:r>
                      <a:endParaRPr lang="es-SV" sz="11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>
                        <a:spcBef>
                          <a:spcPts val="20"/>
                        </a:spcBef>
                      </a:pPr>
                      <a:r>
                        <a:rPr lang="es-SV" sz="800" noProof="0" dirty="0">
                          <a:effectLst/>
                          <a:latin typeface="Georgia" panose="02040502050405020303" pitchFamily="18" charset="0"/>
                          <a:ea typeface="Arial MT"/>
                          <a:cs typeface="Arial MT"/>
                        </a:rPr>
                        <a:t> </a:t>
                      </a:r>
                      <a:endParaRPr lang="es-SV" sz="11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marL="17780" algn="just">
                        <a:lnSpc>
                          <a:spcPct val="102000"/>
                        </a:lnSpc>
                      </a:pP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¿Discute</a:t>
                      </a:r>
                      <a:r>
                        <a:rPr lang="es-SV" sz="7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7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7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situación</a:t>
                      </a:r>
                      <a:r>
                        <a:rPr lang="es-SV" sz="7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compromisos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cofinanciamiento</a:t>
                      </a:r>
                      <a:r>
                        <a:rPr lang="es-SV" sz="7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tanto</a:t>
                      </a:r>
                      <a:r>
                        <a:rPr lang="es-SV" sz="7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internamente</a:t>
                      </a:r>
                      <a:r>
                        <a:rPr lang="es-SV" sz="7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como</a:t>
                      </a:r>
                      <a:r>
                        <a:rPr lang="es-SV" sz="7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actores</a:t>
                      </a:r>
                      <a:r>
                        <a:rPr lang="es-SV" sz="7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clave?</a:t>
                      </a:r>
                      <a:endParaRPr lang="es-SV" sz="11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091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4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5897B-3D95-47C1-D364-2F5DD88F2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048" y="757965"/>
            <a:ext cx="10495904" cy="72879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Objetivos de desempeño</a:t>
            </a:r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6143E4-6C18-8977-419F-AC5C7316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9" y="56610"/>
            <a:ext cx="1587779" cy="543631"/>
          </a:xfrm>
          <a:prstGeom prst="rect">
            <a:avLst/>
          </a:prstGeom>
        </p:spPr>
      </p:pic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E455E82B-A781-5029-9E9F-C786C7BA3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43423"/>
              </p:ext>
            </p:extLst>
          </p:nvPr>
        </p:nvGraphicFramePr>
        <p:xfrm>
          <a:off x="2032000" y="719666"/>
          <a:ext cx="8127999" cy="5825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361307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2961912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64588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Área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Objetivos de desempeño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Observaciones del umbral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96172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Participación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endParaRPr lang="en-US" sz="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endParaRPr lang="en-US" sz="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endParaRPr lang="en-US" sz="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endParaRPr lang="en-US" sz="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endParaRPr lang="en-US" sz="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endParaRPr lang="en-US" sz="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endParaRPr lang="es-SV" sz="8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procesos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selección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elección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sectores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constituyentes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rigen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por</a:t>
                      </a:r>
                      <a:r>
                        <a:rPr lang="es-SV" sz="800" spc="-18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principios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buena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gobernanza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(son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transparentes,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éticos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4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están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bien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documentados)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5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garantizan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calidad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18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participación.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"/>
                        </a:spcBef>
                      </a:pPr>
                      <a:r>
                        <a:rPr lang="es-SV" sz="800" noProof="0" dirty="0">
                          <a:effectLst/>
                          <a:latin typeface="Georgia" panose="02040502050405020303" pitchFamily="18" charset="0"/>
                          <a:ea typeface="Arial MT"/>
                          <a:cs typeface="Arial MT"/>
                        </a:rPr>
                        <a:t> </a:t>
                      </a:r>
                      <a:endParaRPr lang="es-SV" sz="32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¿Están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representados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grupos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clave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afectados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5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mayor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riesgo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Coordinación?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(RE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4G)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(RE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4H)</a:t>
                      </a:r>
                    </a:p>
                    <a:p>
                      <a:pPr algn="just"/>
                      <a:endParaRPr lang="es-SV" sz="8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¿Están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ministerios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que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participan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lucha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contra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tres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enfermedades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representados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Coordinación,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función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contexto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epidemiológico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país?</a:t>
                      </a:r>
                    </a:p>
                    <a:p>
                      <a:pPr algn="just"/>
                      <a:endParaRPr lang="es-SV" sz="8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¿Cuenta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una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representación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equilibrada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que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respecta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al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género?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(RE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4I)</a:t>
                      </a:r>
                    </a:p>
                    <a:p>
                      <a:pPr algn="just"/>
                      <a:endParaRPr lang="es-SV" sz="8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¿Están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bien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documentados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procesos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selección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miembros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que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representan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sub-</a:t>
                      </a:r>
                      <a:r>
                        <a:rPr lang="es-SV" sz="8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sectores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sociedad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civil?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(RE 5J)</a:t>
                      </a:r>
                    </a:p>
                    <a:p>
                      <a:pPr algn="just"/>
                      <a:endParaRPr lang="es-SV" sz="8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¿Elige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al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Presidente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5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al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Vicepresidente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entre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diferentes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sectores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5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siguiendo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principios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buena</a:t>
                      </a:r>
                      <a:r>
                        <a:rPr lang="es-SV" sz="8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gobernanza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que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respecta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al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cambio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periódico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rotación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cargos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directivos?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(ER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5M)</a:t>
                      </a:r>
                      <a:endParaRPr lang="es-SV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5962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sectores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constituyentes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participan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4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colaboran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procesos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Fondo</a:t>
                      </a:r>
                      <a:r>
                        <a:rPr lang="es-SV" sz="8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Mundial.</a:t>
                      </a:r>
                      <a:endParaRPr lang="es-S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"/>
                        </a:spcBef>
                      </a:pPr>
                      <a:endParaRPr lang="es-SV" sz="7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marL="17780" algn="just"/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¿Ocupa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sector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no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estatal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al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menos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40%</a:t>
                      </a:r>
                      <a:r>
                        <a:rPr lang="es-SV" sz="7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las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sillas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titulares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Coordinación?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(ER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5K)</a:t>
                      </a:r>
                    </a:p>
                    <a:p>
                      <a:pPr marL="17780" algn="just"/>
                      <a:endParaRPr lang="es-SV" sz="7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marL="17780" algn="just"/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¿Participan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activamente</a:t>
                      </a:r>
                      <a:r>
                        <a:rPr lang="es-SV" sz="7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miembros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sector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no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estatal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todos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comités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clave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(monitoreo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estratégico,</a:t>
                      </a:r>
                      <a:r>
                        <a:rPr lang="es-SV" sz="7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ejecutivo</a:t>
                      </a:r>
                      <a:r>
                        <a:rPr lang="es-SV" sz="7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</a:t>
                      </a:r>
                      <a:r>
                        <a:rPr lang="es-SV" sz="7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ética)?</a:t>
                      </a:r>
                      <a:endParaRPr lang="es-SV" sz="11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72815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miembros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(especialmente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sociedad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civil)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realizan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actividades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SV" sz="800" spc="-18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solicitar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aportaciones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5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realizar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observaciones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sectores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constituyentes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fin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contribuir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toma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decisiones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sólidas.</a:t>
                      </a:r>
                      <a:endParaRPr lang="es-S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ct val="102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¿Solicitan activamente los miembros del Mecanismo de Coordinación (especialmente los de la sociedad civil) opiniones de sus</a:t>
                      </a:r>
                      <a:r>
                        <a:rPr lang="es-SV" sz="800" spc="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sectores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constituyentes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(p.ej.,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sobre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asuntos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como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barreras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acceder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servicios)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5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comparten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ellos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observaciones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?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(RE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5L)</a:t>
                      </a:r>
                      <a:endParaRPr lang="es-SV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210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representantes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(especialmente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sociedad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civil)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participan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procesos del país sobre la respuesta nacional (p. ej., la planificación estratégica nacional, las revisiones, la</a:t>
                      </a:r>
                      <a:r>
                        <a:rPr lang="es-SV" sz="800" spc="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priorización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programas,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planificación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operativa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asociados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desarrollo).</a:t>
                      </a:r>
                      <a:endParaRPr lang="es-S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noProof="0" dirty="0">
                          <a:effectLst/>
                          <a:latin typeface="Georgia" panose="02040502050405020303" pitchFamily="18" charset="0"/>
                          <a:ea typeface="Arial MT"/>
                          <a:cs typeface="Arial MT"/>
                        </a:rPr>
                        <a:t> </a:t>
                      </a:r>
                      <a:endParaRPr lang="es-SV" sz="11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>
                        <a:spcBef>
                          <a:spcPts val="20"/>
                        </a:spcBef>
                      </a:pPr>
                      <a:r>
                        <a:rPr lang="es-SV" sz="800" noProof="0" dirty="0">
                          <a:effectLst/>
                          <a:latin typeface="Georgia" panose="02040502050405020303" pitchFamily="18" charset="0"/>
                          <a:ea typeface="Arial MT"/>
                          <a:cs typeface="Arial MT"/>
                        </a:rPr>
                        <a:t> 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¿Contribuye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elaboración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Plan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Estratégico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Nacional,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incluido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fortalecimiento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sistemas</a:t>
                      </a:r>
                      <a:r>
                        <a:rPr lang="es-SV" sz="8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comunitarios?</a:t>
                      </a:r>
                      <a:endParaRPr lang="es-SV" sz="11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091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33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5897B-3D95-47C1-D364-2F5DD88F2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048" y="757965"/>
            <a:ext cx="10495904" cy="72879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Objetivos de desempeño</a:t>
            </a:r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6143E4-6C18-8977-419F-AC5C7316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9" y="56610"/>
            <a:ext cx="1587779" cy="543631"/>
          </a:xfrm>
          <a:prstGeom prst="rect">
            <a:avLst/>
          </a:prstGeom>
        </p:spPr>
      </p:pic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E455E82B-A781-5029-9E9F-C786C7BA3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365802"/>
              </p:ext>
            </p:extLst>
          </p:nvPr>
        </p:nvGraphicFramePr>
        <p:xfrm>
          <a:off x="2032000" y="719666"/>
          <a:ext cx="812799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361307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2961912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64588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Área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Objetivos de desempeño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Observaciones del umbral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96172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Posicionamiento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define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proactivamente</a:t>
                      </a:r>
                      <a:r>
                        <a:rPr lang="es-SV" sz="800" spc="-4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una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visión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"posicionamiento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estratégico"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garantizar</a:t>
                      </a:r>
                      <a:r>
                        <a:rPr lang="es-SV" sz="8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 alineación y la integración con las estructuras nacionales u órganos de coordinación nacionales y los vínculos</a:t>
                      </a:r>
                      <a:r>
                        <a:rPr lang="es-SV" sz="800" spc="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formales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las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plataformas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asociados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donantes.</a:t>
                      </a:r>
                      <a:endParaRPr lang="es-S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¿Conoce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panorama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gobernanza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sanitaria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que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opera?</a:t>
                      </a:r>
                    </a:p>
                    <a:p>
                      <a:pPr algn="just"/>
                      <a:endParaRPr lang="es-SV" sz="8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¿Cuenta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un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plan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posicionamiento?'</a:t>
                      </a:r>
                      <a:endParaRPr lang="es-SV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5962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4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garantiza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que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todas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las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partes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interesadas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pertinentes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(especialmente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Gobierno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nacional)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acepten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visión</a:t>
                      </a:r>
                      <a:r>
                        <a:rPr lang="es-SV" sz="800" spc="-1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hagan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suya.</a:t>
                      </a:r>
                      <a:endParaRPr lang="es-S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40640" algn="just">
                        <a:lnSpc>
                          <a:spcPct val="102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¿En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qué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medida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son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sólidos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vínculos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entre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4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otras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plataformas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gobernanza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sanitaria?</a:t>
                      </a:r>
                      <a:endParaRPr lang="es-SV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2815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 Mecanismo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 Coordinación alinea sus funciones y estructuras con la respuesta nacional para conseguir una</a:t>
                      </a:r>
                      <a:r>
                        <a:rPr lang="es-SV" sz="800" spc="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mejor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armonización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sistemas,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procesos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4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toma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decisiones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fin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alcanzar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una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mayor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repercusión</a:t>
                      </a:r>
                      <a:r>
                        <a:rPr lang="es-SV" sz="8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eficiencias.</a:t>
                      </a:r>
                      <a:endParaRPr lang="es-S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ct val="102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¿En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qué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medida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está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bien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integrado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gobernanza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sanitaria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país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región?</a:t>
                      </a:r>
                      <a:endParaRPr lang="es-SV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210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 miembros de la sociedad civil y las comunidades están representados y participan proactivamente en los</a:t>
                      </a:r>
                      <a:r>
                        <a:rPr lang="es-SV" sz="800" spc="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órganos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procesos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coordinación,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gobernanza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toma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decisiones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más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allá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endParaRPr lang="es-S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noProof="0" dirty="0">
                          <a:effectLst/>
                          <a:latin typeface="Georgia" panose="02040502050405020303" pitchFamily="18" charset="0"/>
                          <a:ea typeface="Arial MT"/>
                          <a:cs typeface="Arial MT"/>
                        </a:rPr>
                        <a:t> </a:t>
                      </a:r>
                      <a:endParaRPr lang="es-SV" sz="11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>
                        <a:spcBef>
                          <a:spcPts val="20"/>
                        </a:spcBef>
                      </a:pPr>
                      <a:r>
                        <a:rPr lang="es-SV" sz="800" noProof="0" dirty="0">
                          <a:effectLst/>
                          <a:latin typeface="Georgia" panose="02040502050405020303" pitchFamily="18" charset="0"/>
                          <a:ea typeface="Arial MT"/>
                          <a:cs typeface="Arial MT"/>
                        </a:rPr>
                        <a:t> 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¿Se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está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institucionalizando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participación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sociedad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civil?</a:t>
                      </a:r>
                      <a:endParaRPr lang="es-SV" sz="11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marL="17780" algn="just">
                        <a:lnSpc>
                          <a:spcPct val="102000"/>
                        </a:lnSpc>
                      </a:pPr>
                      <a:endParaRPr lang="es-SV" sz="11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091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92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5897B-3D95-47C1-D364-2F5DD88F2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048" y="757965"/>
            <a:ext cx="10495904" cy="72879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Objetivos de desempeño</a:t>
            </a:r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6143E4-6C18-8977-419F-AC5C7316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9" y="56610"/>
            <a:ext cx="1587779" cy="543631"/>
          </a:xfrm>
          <a:prstGeom prst="rect">
            <a:avLst/>
          </a:prstGeom>
        </p:spPr>
      </p:pic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E455E82B-A781-5029-9E9F-C786C7BA3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81638"/>
              </p:ext>
            </p:extLst>
          </p:nvPr>
        </p:nvGraphicFramePr>
        <p:xfrm>
          <a:off x="2032000" y="719666"/>
          <a:ext cx="8127999" cy="530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361307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2961912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64588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Área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Objetivos de desempeño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Observaciones del umbral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96172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Operaciones 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asegura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que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adopten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procesos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éticos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toma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decisiones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5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</a:t>
                      </a:r>
                      <a:r>
                        <a:rPr lang="es-SV" sz="800" spc="-17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integren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todas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sus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operaciones.</a:t>
                      </a:r>
                      <a:endParaRPr lang="es-S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¿Cuenta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procesos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garantizar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toma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decisiones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éticas?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(RE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6N,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6Q,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6R)</a:t>
                      </a:r>
                    </a:p>
                    <a:p>
                      <a:pPr algn="just"/>
                      <a:endParaRPr lang="es-SV" sz="8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¿Sigue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procedimientos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prevenir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mitigar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conflictos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interés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(p.ej.,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procesos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clave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como</a:t>
                      </a:r>
                      <a:r>
                        <a:rPr lang="es-SV" sz="8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selección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Receptor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Principal</a:t>
                      </a:r>
                      <a:r>
                        <a:rPr lang="es-SV" sz="800" spc="-1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(RP)?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(RE 6O,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6P)</a:t>
                      </a:r>
                    </a:p>
                    <a:p>
                      <a:pPr algn="just"/>
                      <a:endParaRPr lang="es-SV" sz="8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¿Está</a:t>
                      </a:r>
                      <a:r>
                        <a:rPr lang="es-SV" sz="800" spc="-4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organizado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abordar/responder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conflictos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interés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problemas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éticos?</a:t>
                      </a:r>
                      <a:endParaRPr lang="es-SV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5962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Secretaría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proporciona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un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apoyo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administrativo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4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estratégico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efectivo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al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MCP</a:t>
                      </a:r>
                      <a:r>
                        <a:rPr lang="es-SV" sz="8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sus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estructuras.</a:t>
                      </a:r>
                      <a:endParaRPr lang="es-S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marR="40640" algn="just">
                        <a:lnSpc>
                          <a:spcPct val="102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¿Proporciona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Secretaría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información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adecuada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miembros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que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desempeñen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sus</a:t>
                      </a:r>
                      <a:r>
                        <a:rPr lang="es-SV" sz="8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funciones?</a:t>
                      </a:r>
                    </a:p>
                    <a:p>
                      <a:pPr marL="17780" marR="40640" algn="just">
                        <a:lnSpc>
                          <a:spcPct val="102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endParaRPr lang="es-SV" sz="8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marL="17780" marR="40640" algn="just">
                        <a:lnSpc>
                          <a:spcPct val="102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¿Garantiza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dirección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MCP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una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gestión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efectiva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desempeño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Secretaría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Coordinación?</a:t>
                      </a:r>
                    </a:p>
                    <a:p>
                      <a:pPr marL="17780" marR="40640" algn="just">
                        <a:lnSpc>
                          <a:spcPct val="102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endParaRPr lang="es-SV" sz="8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marL="17780" marR="40640" algn="just">
                        <a:lnSpc>
                          <a:spcPct val="102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¿Garantiza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Secretaría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una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gestión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efectiva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recursos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Coordinación?</a:t>
                      </a:r>
                      <a:endParaRPr lang="es-SV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2815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cuenta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estructuras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pertinentes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4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adecuadas,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que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operan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forma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óptima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17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eficiente.</a:t>
                      </a:r>
                      <a:endParaRPr lang="es-S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ct val="102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¿Están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miembros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preparados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asumir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sus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funciones?</a:t>
                      </a:r>
                    </a:p>
                    <a:p>
                      <a:pPr marL="17780" algn="just">
                        <a:lnSpc>
                          <a:spcPct val="102000"/>
                        </a:lnSpc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¿Revisa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spc="-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periódicamente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estructura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SV" sz="800" spc="-4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documentos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gobernanza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asociados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garantizar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</a:t>
                      </a:r>
                      <a:r>
                        <a:rPr lang="es-SV" sz="800" spc="-18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pertinencia?</a:t>
                      </a:r>
                      <a:endParaRPr lang="es-SV" sz="32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marL="17780" algn="just">
                        <a:lnSpc>
                          <a:spcPct val="102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recomendable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que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considere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posible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asignación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sillas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cada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ciclo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un</a:t>
                      </a:r>
                      <a:r>
                        <a:rPr lang="es-SV" sz="800" spc="-2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grupo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objetivo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emergente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a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un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socio</a:t>
                      </a:r>
                      <a:r>
                        <a:rPr lang="es-SV" sz="800" spc="-2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técnico.</a:t>
                      </a:r>
                      <a:endParaRPr lang="es-SV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210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Las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operaciones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se</a:t>
                      </a:r>
                      <a:r>
                        <a:rPr lang="es-SV" sz="8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gestionan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8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forma</a:t>
                      </a:r>
                      <a:r>
                        <a:rPr lang="es-SV" sz="800" spc="-3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8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eficaz.</a:t>
                      </a:r>
                      <a:endParaRPr lang="es-S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marL="17780"/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¿Desempeña</a:t>
                      </a:r>
                      <a:r>
                        <a:rPr lang="es-SV" sz="7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correctamente</a:t>
                      </a:r>
                      <a:r>
                        <a:rPr lang="es-SV" sz="7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SV" sz="7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Mecanismo</a:t>
                      </a:r>
                      <a:r>
                        <a:rPr lang="es-SV" sz="7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SV" sz="7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Coordinación</a:t>
                      </a:r>
                      <a:r>
                        <a:rPr lang="es-SV" sz="7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sus</a:t>
                      </a:r>
                      <a:r>
                        <a:rPr lang="es-SV" sz="700" spc="-4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funciones</a:t>
                      </a:r>
                      <a:r>
                        <a:rPr lang="es-SV" sz="700" spc="-35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SV" sz="700" noProof="0" dirty="0">
                          <a:effectLst/>
                          <a:latin typeface="Arial MT"/>
                          <a:ea typeface="Arial MT"/>
                          <a:cs typeface="Arial MT"/>
                        </a:rPr>
                        <a:t>clave?</a:t>
                      </a:r>
                      <a:endParaRPr lang="es-SV" sz="1100" noProof="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091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97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C33D14-2894-4D0B-A680-525CBB789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7F13A46-6183-476D-B2BA-073C0E322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F7481D1-4DD3-45A2-B071-3900DD9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E7E168-B525-479D-B0B0-55103E5E9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7DD39E2-1720-4DA0-8AE6-88F24C073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993677B-437F-4E88-BB63-A5E81FC5C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69BDB73-647A-4675-9946-A08137AA4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7E0BD3-0A11-410E-82BA-FE1FDEFAE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433527-1B36-4601-BA50-08897583E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D3F476-1743-4F27-8525-899DE7AA3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1427650-9C5D-4857-877B-F692E0A1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E06038-8E2F-47A8-A48A-082A4688F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2AAFFB-4BBF-44E9-A93D-73CD69B0A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1BDC0F-1D22-4FCC-856C-8F05157BE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06CA872-1012-4E50-B09E-2A4FFAA4E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7515C6-F35A-4FF0-AFE5-F30AFB104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C5328A-88E7-42E6-846C-79E3C42A3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2B67772-4CFC-47D4-B340-24F59A06E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934457-5F3A-4072-8613-28DE1C6C3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709EABD-4ED9-4105-B031-A926D15E9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1137950-C684-4026-B3A8-3C12C5B9D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9BBA354-F5F6-49B0-986C-663E7490A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8A2891B-1902-4128-9EA2-9E47C63F1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468D001-CACA-4602-A2C8-6709DFEAD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8074E4F-FCD6-4115-ADF3-537D13889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91D549D-527D-4E04-8657-660799439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697C9FB-9333-4050-AA15-D78E19053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C3AE99-7B8F-4399-B82E-42898B805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610BEF6-D2AC-4950-932D-80D5BD793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1A455F1-3220-4A1F-9C4C-FE1289BF2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D1D9888-DBC1-4392-913C-E8F84BB63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021C553-8CED-4BC0-98A5-730C4D043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87AA010-191D-8ECA-58AB-E3AEFB2D5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8480" y="2503797"/>
            <a:ext cx="10495904" cy="1395872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</a:pPr>
            <a:r>
              <a:rPr lang="es-SV" sz="6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 </a:t>
            </a:r>
            <a:br>
              <a:rPr lang="es-SV" sz="6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6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su atención</a:t>
            </a:r>
            <a:endParaRPr lang="es-SV" sz="6600" dirty="0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33F2B4F9-421B-46F9-A5C1-23587378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2" y="94999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E0A09C55-8B3B-5E63-9DCE-BF869B4C5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9" y="1042848"/>
            <a:ext cx="3858703" cy="54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08863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LightSeedRightStep">
      <a:dk1>
        <a:srgbClr val="000000"/>
      </a:dk1>
      <a:lt1>
        <a:srgbClr val="FFFFFF"/>
      </a:lt1>
      <a:dk2>
        <a:srgbClr val="412524"/>
      </a:dk2>
      <a:lt2>
        <a:srgbClr val="E2E8E8"/>
      </a:lt2>
      <a:accent1>
        <a:srgbClr val="C69896"/>
      </a:accent1>
      <a:accent2>
        <a:srgbClr val="BA997F"/>
      </a:accent2>
      <a:accent3>
        <a:srgbClr val="AAA480"/>
      </a:accent3>
      <a:accent4>
        <a:srgbClr val="9BAA74"/>
      </a:accent4>
      <a:accent5>
        <a:srgbClr val="8FAC82"/>
      </a:accent5>
      <a:accent6>
        <a:srgbClr val="78B07E"/>
      </a:accent6>
      <a:hlink>
        <a:srgbClr val="568D8F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1684</Words>
  <Application>Microsoft Office PowerPoint</Application>
  <PresentationFormat>Panorámica</PresentationFormat>
  <Paragraphs>147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Arial MT</vt:lpstr>
      <vt:lpstr>Calibri</vt:lpstr>
      <vt:lpstr>Georgia</vt:lpstr>
      <vt:lpstr>Grandview</vt:lpstr>
      <vt:lpstr>Wingdings</vt:lpstr>
      <vt:lpstr>CosineVTI</vt:lpstr>
      <vt:lpstr>Programa de Inducción Comité Ejecutivo 2023-2025 </vt:lpstr>
      <vt:lpstr>Carta de implementación </vt:lpstr>
      <vt:lpstr>Traducción no oficial</vt:lpstr>
      <vt:lpstr>Hoja principal</vt:lpstr>
      <vt:lpstr>Objetivos de desempeño</vt:lpstr>
      <vt:lpstr>Objetivos de desempeño</vt:lpstr>
      <vt:lpstr>Objetivos de desempeño</vt:lpstr>
      <vt:lpstr>Objetivos de desempeño</vt:lpstr>
      <vt:lpstr>Gracias 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al Marco de Desempeño del MCP-ES (Primera Parte) </dc:title>
  <dc:creator>Administración y Comunicaciones MCP</dc:creator>
  <cp:lastModifiedBy>Administración y Comunicaciones MCP</cp:lastModifiedBy>
  <cp:revision>2</cp:revision>
  <dcterms:created xsi:type="dcterms:W3CDTF">2023-08-31T20:35:53Z</dcterms:created>
  <dcterms:modified xsi:type="dcterms:W3CDTF">2023-09-04T21:20:15Z</dcterms:modified>
</cp:coreProperties>
</file>