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T Drugs" panose="020B0604020202020204" charset="0"/>
      <p:regular r:id="rId18"/>
    </p:embeddedFont>
    <p:embeddedFont>
      <p:font typeface="TT Drugs Bold" panose="020B0604020202020204" charset="0"/>
      <p:regular r:id="rId19"/>
    </p:embeddedFont>
    <p:embeddedFont>
      <p:font typeface="TT Drugs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73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E68B-2BC0-4C86-9F7F-8DFE6F7F9EC5}" type="datetimeFigureOut">
              <a:rPr lang="es-SV" smtClean="0"/>
              <a:t>7/9/2023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7EB1-8842-4638-A58E-1FB6E52C0D2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221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 partir en la Plenaria del mes de octubre correspondiente al criterio 3.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339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Personas Afectadas por VIH</a:t>
            </a:r>
          </a:p>
          <a:p>
            <a:r>
              <a:rPr lang="es-MX" sz="2000" dirty="0"/>
              <a:t>3. Solicitar al MINSAL dar a conocer el proceso de compra de condones y el plan de distribución en las unidades de salud. </a:t>
            </a:r>
          </a:p>
          <a:p>
            <a:r>
              <a:rPr lang="es-MX" sz="2000" dirty="0"/>
              <a:t>1. Presentación de experiencias en atención a usuarios de clínicas  TAR </a:t>
            </a:r>
          </a:p>
          <a:p>
            <a:r>
              <a:rPr lang="es-MX" sz="2000" dirty="0"/>
              <a:t>2. Presentar el proceso de exámenes de rutinas a los pacientes crónicos </a:t>
            </a:r>
          </a:p>
          <a:p>
            <a:endParaRPr lang="es-SV" dirty="0"/>
          </a:p>
          <a:p>
            <a:r>
              <a:rPr lang="es-SV" dirty="0"/>
              <a:t>Personas Afectadas por TB</a:t>
            </a:r>
          </a:p>
          <a:p>
            <a:r>
              <a:rPr lang="es-SV" dirty="0"/>
              <a:t>1. Carta de derechos del paciente Tuberculosis </a:t>
            </a:r>
          </a:p>
          <a:p>
            <a:r>
              <a:rPr lang="es-SV" dirty="0"/>
              <a:t>2. Trabajo de las personas promotoras/educadoras en el tema de Tuberculosis </a:t>
            </a:r>
          </a:p>
          <a:p>
            <a:endParaRPr lang="es-SV" dirty="0"/>
          </a:p>
          <a:p>
            <a:r>
              <a:rPr lang="es-SV" dirty="0"/>
              <a:t>HSH y Trans</a:t>
            </a:r>
          </a:p>
          <a:p>
            <a:endParaRPr lang="es-SV" dirty="0"/>
          </a:p>
          <a:p>
            <a:r>
              <a:rPr lang="es-SV" dirty="0"/>
              <a:t>Necesidad de fortalecer entornos sociables favorables para la población HSH y Trans</a:t>
            </a:r>
          </a:p>
          <a:p>
            <a:r>
              <a:rPr lang="es-SV" dirty="0"/>
              <a:t>Presentación de Receptor Principal de acciones realizadas para favorecer los entornos para la población HSH y Trans</a:t>
            </a:r>
          </a:p>
          <a:p>
            <a:r>
              <a:rPr lang="es-SV" dirty="0"/>
              <a:t>Comentario: Un solo punto de agenda.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38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Mujeres Trabajadoras Sexuales</a:t>
            </a:r>
          </a:p>
          <a:p>
            <a:endParaRPr lang="es-MX" dirty="0"/>
          </a:p>
          <a:p>
            <a:r>
              <a:rPr lang="es-MX" dirty="0"/>
              <a:t>1. La importancia de mantener el tema de prevención en las intervenciones (detonado por la Sra. Consuelo)</a:t>
            </a:r>
          </a:p>
          <a:p>
            <a:r>
              <a:rPr lang="es-MX" dirty="0"/>
              <a:t>El tema sobre Derechos Sexuales y reproductivos será abordado en un taller de media jornada. Solicita apoyo a AUNFPA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545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ONG´s Nacionales e Internacionales</a:t>
            </a:r>
          </a:p>
          <a:p>
            <a:endParaRPr lang="es-MX" dirty="0"/>
          </a:p>
          <a:p>
            <a:pPr marL="228600" indent="-228600">
              <a:buAutoNum type="arabicPeriod"/>
            </a:pPr>
            <a:r>
              <a:rPr lang="es-MX" dirty="0"/>
              <a:t>Conocer el avance de Ley de VIH</a:t>
            </a:r>
          </a:p>
          <a:p>
            <a:pPr marL="228600" indent="-228600">
              <a:buAutoNum type="arabicPeriod"/>
            </a:pPr>
            <a:r>
              <a:rPr lang="es-SV" dirty="0"/>
              <a:t>Conocer el avance del trabajo del RP de SC y sub receptores en el fortalecimiento de tomadores de decisiones. Se pediría que PLAN presente.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r>
              <a:rPr lang="es-SV" dirty="0"/>
              <a:t>Academia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r>
              <a:rPr lang="es-SV" dirty="0"/>
              <a:t>Necesidad de incorporar el tema de VIH en estudiantes en Pre grado y en formación continua (Presentará el Lic. Willian Merino)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081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OBF</a:t>
            </a:r>
          </a:p>
          <a:p>
            <a:r>
              <a:rPr lang="es-SV" dirty="0"/>
              <a:t>1. Importancia de la prevención del VIH con los jóvenes (Rvdo. </a:t>
            </a:r>
            <a:r>
              <a:rPr lang="es-SV" dirty="0" err="1"/>
              <a:t>Sail</a:t>
            </a:r>
            <a:r>
              <a:rPr lang="es-SV" dirty="0"/>
              <a:t> Quintanilla presentará)</a:t>
            </a:r>
          </a:p>
          <a:p>
            <a:r>
              <a:rPr lang="es-SV" dirty="0"/>
              <a:t>Avance del proceso de sensibilización e información a nivel de liderazgo religioso. Esto se presentará en el Retiro del MCP-ES</a:t>
            </a:r>
          </a:p>
          <a:p>
            <a:endParaRPr lang="es-SV" dirty="0"/>
          </a:p>
          <a:p>
            <a:r>
              <a:rPr lang="es-SV" dirty="0"/>
              <a:t>Privado</a:t>
            </a:r>
          </a:p>
          <a:p>
            <a:r>
              <a:rPr lang="es-SV" dirty="0"/>
              <a:t>Discutir el rol del sector Privado en la respuesta al VIH y TB (Avances y limitaciones)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330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1. La  primera es un tema. Presentar asistencia a junio a nivel de Plenaria. </a:t>
            </a:r>
          </a:p>
          <a:p>
            <a:r>
              <a:rPr lang="es-MX" dirty="0"/>
              <a:t>En la segunda se puede llevar un registro.</a:t>
            </a:r>
          </a:p>
          <a:p>
            <a:endParaRPr lang="es-MX" dirty="0"/>
          </a:p>
          <a:p>
            <a:r>
              <a:rPr lang="es-MX" dirty="0"/>
              <a:t>Personas Afectadas por TB</a:t>
            </a:r>
          </a:p>
          <a:p>
            <a:endParaRPr lang="es-MX" dirty="0"/>
          </a:p>
          <a:p>
            <a:r>
              <a:rPr lang="es-MX" dirty="0"/>
              <a:t>1. Estigma y discriminación en la atención y su efecto en la salud de los pacientes con coinfección VIH  y TB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53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HSH y Trans</a:t>
            </a:r>
          </a:p>
          <a:p>
            <a:r>
              <a:rPr lang="es-MX" dirty="0"/>
              <a:t>MA buscará en el formato de la SF tema relacionado a DDHH a considerar a la propuesta. </a:t>
            </a:r>
          </a:p>
          <a:p>
            <a:endParaRPr lang="es-MX" dirty="0"/>
          </a:p>
          <a:p>
            <a:r>
              <a:rPr lang="es-MX" dirty="0"/>
              <a:t>Mujeres Trabajadoras Sexuales</a:t>
            </a:r>
          </a:p>
          <a:p>
            <a:r>
              <a:rPr lang="es-MX" dirty="0"/>
              <a:t>1. Avances del proceso para trabajar la talla poblacional. Presentará Plan Internacional </a:t>
            </a:r>
          </a:p>
          <a:p>
            <a:endParaRPr lang="es-MX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387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370" y="942173"/>
            <a:ext cx="10187166" cy="5163762"/>
            <a:chOff x="0" y="0"/>
            <a:chExt cx="13582888" cy="68850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0800000">
            <a:off x="7072134" y="4265953"/>
            <a:ext cx="10187166" cy="5163762"/>
            <a:chOff x="0" y="0"/>
            <a:chExt cx="13582888" cy="68850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4915640" y="-65949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343983" y="7089454"/>
            <a:ext cx="7092705" cy="709270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BFE5E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28966" y="-3546166"/>
            <a:ext cx="5773349" cy="577334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BFE5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125558" y="770292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81405" y="1667496"/>
            <a:ext cx="3272227" cy="1119374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3878329" y="2220291"/>
            <a:ext cx="10537267" cy="3664285"/>
            <a:chOff x="0" y="-9525"/>
            <a:chExt cx="14049688" cy="4885713"/>
          </a:xfrm>
        </p:grpSpPr>
        <p:sp>
          <p:nvSpPr>
            <p:cNvPr id="26" name="TextBox 26"/>
            <p:cNvSpPr txBox="1"/>
            <p:nvPr/>
          </p:nvSpPr>
          <p:spPr>
            <a:xfrm>
              <a:off x="48104" y="853891"/>
              <a:ext cx="14001584" cy="4022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0"/>
                </a:lnSpc>
              </a:pPr>
              <a:r>
                <a:rPr lang="en-US" sz="6625" dirty="0">
                  <a:solidFill>
                    <a:srgbClr val="010101"/>
                  </a:solidFill>
                  <a:latin typeface="TT Drugs"/>
                </a:rPr>
                <a:t>COMITÉ EJECUTIVO CONJUNTO</a:t>
              </a:r>
            </a:p>
            <a:p>
              <a:pPr algn="ctr">
                <a:lnSpc>
                  <a:spcPts val="7950"/>
                </a:lnSpc>
              </a:pPr>
              <a:r>
                <a:rPr lang="en-US" sz="6625" dirty="0">
                  <a:solidFill>
                    <a:srgbClr val="010101"/>
                  </a:solidFill>
                  <a:latin typeface="TT Drugs"/>
                </a:rPr>
                <a:t>CE09-2023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3896932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3"/>
                </a:lnSpc>
              </a:pPr>
              <a:r>
                <a:rPr lang="en-US" sz="3810">
                  <a:solidFill>
                    <a:srgbClr val="010101"/>
                  </a:solidFill>
                  <a:latin typeface="TT Drugs"/>
                </a:rPr>
                <a:t>REUNIÓN 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295953" y="7573391"/>
            <a:ext cx="7553545" cy="18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Presenta</a:t>
            </a:r>
          </a:p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Lcda. Marta Alicia de Magaña</a:t>
            </a:r>
          </a:p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Directora Ejecutiva</a:t>
            </a:r>
          </a:p>
          <a:p>
            <a:pPr algn="ctr">
              <a:lnSpc>
                <a:spcPts val="3732"/>
              </a:lnSpc>
            </a:pPr>
            <a:endParaRPr lang="en-US" sz="2666" spc="133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705755" y="9590430"/>
            <a:ext cx="7553545" cy="45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n-US" sz="2666" spc="133">
                <a:solidFill>
                  <a:srgbClr val="1A1A1A"/>
                </a:solidFill>
                <a:latin typeface="TT Drugs"/>
              </a:rPr>
              <a:t>7 de septiembre de 2023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178352" y="5737060"/>
            <a:ext cx="10537266" cy="2793068"/>
            <a:chOff x="0" y="0"/>
            <a:chExt cx="14049687" cy="3724090"/>
          </a:xfrm>
        </p:grpSpPr>
        <p:sp>
          <p:nvSpPr>
            <p:cNvPr id="31" name="TextBox 31"/>
            <p:cNvSpPr txBox="1"/>
            <p:nvPr/>
          </p:nvSpPr>
          <p:spPr>
            <a:xfrm>
              <a:off x="48104" y="2377890"/>
              <a:ext cx="14001584" cy="1346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0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13896932" cy="229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3"/>
                </a:lnSpc>
              </a:pPr>
              <a:r>
                <a:rPr lang="es-SV" sz="3810" dirty="0">
                  <a:solidFill>
                    <a:srgbClr val="010101"/>
                  </a:solidFill>
                  <a:latin typeface="TT Drugs"/>
                </a:rPr>
                <a:t>Temas a  compartir con el pleno del MCP-ES y en Dialogo de país del mes de Octubre.</a:t>
              </a:r>
            </a:p>
            <a:p>
              <a:pPr algn="ctr">
                <a:lnSpc>
                  <a:spcPts val="4573"/>
                </a:lnSpc>
              </a:pPr>
              <a:endParaRPr lang="en-US" sz="3810" dirty="0">
                <a:solidFill>
                  <a:srgbClr val="010101"/>
                </a:solidFill>
                <a:latin typeface="TT Drug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8149" y="1193254"/>
            <a:ext cx="2479684" cy="2099841"/>
            <a:chOff x="0" y="0"/>
            <a:chExt cx="406400" cy="344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571457"/>
            <a:ext cx="12147559" cy="2814216"/>
            <a:chOff x="0" y="0"/>
            <a:chExt cx="1990886" cy="461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0886" cy="461227"/>
            </a:xfrm>
            <a:custGeom>
              <a:avLst/>
              <a:gdLst/>
              <a:ahLst/>
              <a:cxnLst/>
              <a:rect l="l" t="t" r="r" b="b"/>
              <a:pathLst>
                <a:path w="1990886" h="461227">
                  <a:moveTo>
                    <a:pt x="24856" y="0"/>
                  </a:moveTo>
                  <a:lnTo>
                    <a:pt x="1966030" y="0"/>
                  </a:lnTo>
                  <a:cubicBezTo>
                    <a:pt x="1972622" y="0"/>
                    <a:pt x="1978944" y="2619"/>
                    <a:pt x="1983606" y="7280"/>
                  </a:cubicBezTo>
                  <a:cubicBezTo>
                    <a:pt x="1988267" y="11941"/>
                    <a:pt x="1990886" y="18263"/>
                    <a:pt x="1990886" y="24856"/>
                  </a:cubicBezTo>
                  <a:lnTo>
                    <a:pt x="1990886" y="436371"/>
                  </a:lnTo>
                  <a:cubicBezTo>
                    <a:pt x="1990886" y="442964"/>
                    <a:pt x="1988267" y="449286"/>
                    <a:pt x="1983606" y="453947"/>
                  </a:cubicBezTo>
                  <a:cubicBezTo>
                    <a:pt x="1978944" y="458608"/>
                    <a:pt x="1972622" y="461227"/>
                    <a:pt x="1966030" y="461227"/>
                  </a:cubicBezTo>
                  <a:lnTo>
                    <a:pt x="24856" y="461227"/>
                  </a:lnTo>
                  <a:cubicBezTo>
                    <a:pt x="11128" y="461227"/>
                    <a:pt x="0" y="450099"/>
                    <a:pt x="0" y="436371"/>
                  </a:cubicBezTo>
                  <a:lnTo>
                    <a:pt x="0" y="24856"/>
                  </a:lnTo>
                  <a:cubicBezTo>
                    <a:pt x="0" y="18263"/>
                    <a:pt x="2619" y="11941"/>
                    <a:pt x="7280" y="7280"/>
                  </a:cubicBezTo>
                  <a:cubicBezTo>
                    <a:pt x="11941" y="2619"/>
                    <a:pt x="18263" y="0"/>
                    <a:pt x="24856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26978" y="7158459"/>
            <a:ext cx="2479684" cy="2099841"/>
            <a:chOff x="0" y="0"/>
            <a:chExt cx="406400" cy="3441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54320" y="6821653"/>
            <a:ext cx="12104980" cy="3465347"/>
            <a:chOff x="0" y="0"/>
            <a:chExt cx="1983907" cy="5679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83907" cy="567942"/>
            </a:xfrm>
            <a:custGeom>
              <a:avLst/>
              <a:gdLst/>
              <a:ahLst/>
              <a:cxnLst/>
              <a:rect l="l" t="t" r="r" b="b"/>
              <a:pathLst>
                <a:path w="1983907" h="567942">
                  <a:moveTo>
                    <a:pt x="24943" y="0"/>
                  </a:moveTo>
                  <a:lnTo>
                    <a:pt x="1958964" y="0"/>
                  </a:lnTo>
                  <a:cubicBezTo>
                    <a:pt x="1972740" y="0"/>
                    <a:pt x="1983907" y="11167"/>
                    <a:pt x="1983907" y="24943"/>
                  </a:cubicBezTo>
                  <a:lnTo>
                    <a:pt x="1983907" y="542999"/>
                  </a:lnTo>
                  <a:cubicBezTo>
                    <a:pt x="1983907" y="549614"/>
                    <a:pt x="1981279" y="555959"/>
                    <a:pt x="1976602" y="560636"/>
                  </a:cubicBezTo>
                  <a:cubicBezTo>
                    <a:pt x="1971924" y="565314"/>
                    <a:pt x="1965580" y="567942"/>
                    <a:pt x="1958964" y="567942"/>
                  </a:cubicBezTo>
                  <a:lnTo>
                    <a:pt x="24943" y="567942"/>
                  </a:lnTo>
                  <a:cubicBezTo>
                    <a:pt x="11167" y="567942"/>
                    <a:pt x="0" y="556775"/>
                    <a:pt x="0" y="542999"/>
                  </a:cubicBezTo>
                  <a:lnTo>
                    <a:pt x="0" y="24943"/>
                  </a:lnTo>
                  <a:cubicBezTo>
                    <a:pt x="0" y="11167"/>
                    <a:pt x="11167" y="0"/>
                    <a:pt x="2494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17556" y="1733240"/>
            <a:ext cx="2310277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116" spc="105" dirty="0">
                <a:solidFill>
                  <a:srgbClr val="1A1A1A"/>
                </a:solidFill>
                <a:latin typeface="TT Drugs"/>
              </a:rPr>
              <a:t>Personas HSH y Trans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48149" y="3668878"/>
            <a:ext cx="11120902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No se contemplan factores como crímenes de odio, desplazamiento forzado, migración y las crisis políticas de los países (prácticas antidemocráticas como la pérdida del estado de derechos y fundamentalismos como el político, económico, religioso). </a:t>
            </a:r>
            <a:r>
              <a:rPr lang="es-SV" sz="2116" spc="105" dirty="0">
                <a:solidFill>
                  <a:srgbClr val="FF0000"/>
                </a:solidFill>
                <a:latin typeface="TT Drugs"/>
              </a:rPr>
              <a:t>Redefinir </a:t>
            </a:r>
            <a:r>
              <a:rPr lang="es-SV" sz="2116" spc="105" dirty="0" err="1">
                <a:solidFill>
                  <a:srgbClr val="FF0000"/>
                </a:solidFill>
                <a:latin typeface="TT Drugs"/>
              </a:rPr>
              <a:t>para-agenda</a:t>
            </a:r>
            <a:r>
              <a:rPr lang="es-SV" sz="2116" spc="105" dirty="0">
                <a:solidFill>
                  <a:srgbClr val="FF0000"/>
                </a:solidFill>
                <a:latin typeface="TT Drugs"/>
              </a:rPr>
              <a:t> del dialogo.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Efectos de estos factores en la asignación de fondos. 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(Sugerencia )</a:t>
            </a:r>
            <a:r>
              <a:rPr lang="es-SV" sz="2116" spc="105" dirty="0">
                <a:solidFill>
                  <a:srgbClr val="FF0000"/>
                </a:solidFill>
                <a:latin typeface="TT Drugs"/>
              </a:rPr>
              <a:t>Efectos de factores políticos sociales a considerar en la preparación de la propuesta.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14494" y="7541068"/>
            <a:ext cx="1904653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116" spc="105">
                <a:solidFill>
                  <a:srgbClr val="1A1A1A"/>
                </a:solidFill>
                <a:latin typeface="TT Drugs"/>
              </a:rPr>
              <a:t>.Mujeres Trabajadoras Sexuales</a:t>
            </a:r>
          </a:p>
          <a:p>
            <a:pPr algn="ctr">
              <a:lnSpc>
                <a:spcPts val="2539"/>
              </a:lnSpc>
            </a:pPr>
            <a:endParaRPr lang="en-US" sz="2116" spc="105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16350" y="7069581"/>
            <a:ext cx="8476903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Sensibilización a tomadores de decisión.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Conocer resultados para trabajar la talla poblacional, con nuestras bases.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Exponer las diversas maneras de violación a los derechos humanos a las trabajadoras sexuales.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Actualizar los lineamientos de atención de salud integral a trabajadoras sexuales.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Estandarizar la información para sensibilizar.</a:t>
            </a:r>
          </a:p>
          <a:p>
            <a:pPr marL="456935" lvl="1" indent="-228467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Creación de material de apoyo.</a:t>
            </a:r>
          </a:p>
          <a:p>
            <a:pPr marL="456935" lvl="1" indent="-228467" algn="l">
              <a:lnSpc>
                <a:spcPts val="2539"/>
              </a:lnSpc>
              <a:buFont typeface="Arial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    Campañas de sensibilización.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0246C31-C432-05DF-8ADB-3E0461C03802}"/>
              </a:ext>
            </a:extLst>
          </p:cNvPr>
          <p:cNvSpPr/>
          <p:nvPr/>
        </p:nvSpPr>
        <p:spPr>
          <a:xfrm>
            <a:off x="-1234889" y="338560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743005" y="1339870"/>
            <a:ext cx="7971935" cy="6892884"/>
            <a:chOff x="0" y="0"/>
            <a:chExt cx="10629247" cy="919051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29247" cy="9190513"/>
              <a:chOff x="0" y="0"/>
              <a:chExt cx="1014292" cy="8770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14292" cy="877001"/>
              </a:xfrm>
              <a:custGeom>
                <a:avLst/>
                <a:gdLst/>
                <a:ahLst/>
                <a:cxnLst/>
                <a:rect l="l" t="t" r="r" b="b"/>
                <a:pathLst>
                  <a:path w="1014292" h="877001">
                    <a:moveTo>
                      <a:pt x="0" y="0"/>
                    </a:moveTo>
                    <a:lnTo>
                      <a:pt x="1014292" y="0"/>
                    </a:lnTo>
                    <a:lnTo>
                      <a:pt x="1014292" y="877001"/>
                    </a:lnTo>
                    <a:lnTo>
                      <a:pt x="0" y="877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BACC6">
                  <a:alpha val="82745"/>
                </a:srgbClr>
              </a:solidFill>
              <a:ln>
                <a:noFill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91517" y="539496"/>
              <a:ext cx="9446214" cy="8111520"/>
              <a:chOff x="0" y="0"/>
              <a:chExt cx="1368163" cy="11748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68163" cy="1174850"/>
              </a:xfrm>
              <a:custGeom>
                <a:avLst/>
                <a:gdLst/>
                <a:ahLst/>
                <a:cxnLst/>
                <a:rect l="l" t="t" r="r" b="b"/>
                <a:pathLst>
                  <a:path w="1368163" h="1174850">
                    <a:moveTo>
                      <a:pt x="0" y="0"/>
                    </a:moveTo>
                    <a:lnTo>
                      <a:pt x="1368163" y="0"/>
                    </a:lnTo>
                    <a:lnTo>
                      <a:pt x="1368163" y="1174850"/>
                    </a:lnTo>
                    <a:lnTo>
                      <a:pt x="0" y="117485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FFFFFF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09550"/>
                <a:ext cx="812800" cy="102235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851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0" y="0"/>
            <a:ext cx="7479124" cy="10578676"/>
          </a:xfrm>
          <a:custGeom>
            <a:avLst/>
            <a:gdLst/>
            <a:ahLst/>
            <a:cxnLst/>
            <a:rect l="l" t="t" r="r" b="b"/>
            <a:pathLst>
              <a:path w="7479124" h="10578676">
                <a:moveTo>
                  <a:pt x="0" y="0"/>
                </a:moveTo>
                <a:lnTo>
                  <a:pt x="7479124" y="0"/>
                </a:lnTo>
                <a:lnTo>
                  <a:pt x="7479124" y="10578676"/>
                </a:lnTo>
                <a:lnTo>
                  <a:pt x="0" y="1057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198646" y="2016446"/>
            <a:ext cx="7060654" cy="4596759"/>
            <a:chOff x="0" y="0"/>
            <a:chExt cx="9414206" cy="612901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80975"/>
              <a:ext cx="9414206" cy="4620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53"/>
                </a:lnSpc>
                <a:spcBef>
                  <a:spcPct val="0"/>
                </a:spcBef>
              </a:pPr>
              <a:r>
                <a:rPr lang="en-US" sz="10183" spc="142">
                  <a:solidFill>
                    <a:srgbClr val="FFFFFF"/>
                  </a:solidFill>
                  <a:latin typeface="TT Drugs"/>
                </a:rPr>
                <a:t>GRACIAS A TODOS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99612" y="5366723"/>
              <a:ext cx="8416920" cy="762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74"/>
                </a:lnSpc>
                <a:spcBef>
                  <a:spcPct val="0"/>
                </a:spcBef>
              </a:pPr>
              <a:r>
                <a:rPr lang="en-US" sz="3532" spc="49">
                  <a:solidFill>
                    <a:srgbClr val="FFFFFF"/>
                  </a:solidFill>
                  <a:latin typeface="TT Drugs"/>
                </a:rPr>
                <a:t>Por su atención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2" b="-1657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8851" y="228633"/>
            <a:ext cx="17300694" cy="2608176"/>
            <a:chOff x="0" y="-57150"/>
            <a:chExt cx="5770600" cy="869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70600" cy="773389"/>
            </a:xfrm>
            <a:custGeom>
              <a:avLst/>
              <a:gdLst/>
              <a:ahLst/>
              <a:cxnLst/>
              <a:rect l="l" t="t" r="r" b="b"/>
              <a:pathLst>
                <a:path w="5770600" h="773389">
                  <a:moveTo>
                    <a:pt x="0" y="0"/>
                  </a:moveTo>
                  <a:lnTo>
                    <a:pt x="5770600" y="0"/>
                  </a:lnTo>
                  <a:lnTo>
                    <a:pt x="5770600" y="773389"/>
                  </a:lnTo>
                  <a:lnTo>
                    <a:pt x="0" y="773389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96863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296848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2"/>
                </a:lnSpc>
              </a:pPr>
              <a:endParaRPr lang="en-US" sz="3313" spc="324" dirty="0">
                <a:solidFill>
                  <a:srgbClr val="231F20">
                    <a:alpha val="96863"/>
                  </a:srgbClr>
                </a:solidFill>
                <a:latin typeface="TT Drugs"/>
              </a:endParaRPr>
            </a:p>
            <a:p>
              <a:pPr algn="ctr">
                <a:lnSpc>
                  <a:spcPts val="4572"/>
                </a:lnSpc>
              </a:pPr>
              <a:endParaRPr lang="en-US" sz="3313" spc="324" dirty="0">
                <a:solidFill>
                  <a:srgbClr val="231F20">
                    <a:alpha val="96863"/>
                  </a:srgbClr>
                </a:solidFill>
                <a:latin typeface="TT Drugs"/>
              </a:endParaRPr>
            </a:p>
            <a:p>
              <a:pPr algn="ctr">
                <a:lnSpc>
                  <a:spcPts val="4572"/>
                </a:lnSpc>
              </a:pPr>
              <a:endParaRPr lang="en-US" sz="3313" spc="324" dirty="0">
                <a:solidFill>
                  <a:srgbClr val="231F20">
                    <a:alpha val="96863"/>
                  </a:srgbClr>
                </a:solidFill>
                <a:latin typeface="TT Drug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313" spc="324" dirty="0">
                  <a:solidFill>
                    <a:srgbClr val="231F20">
                      <a:alpha val="96863"/>
                    </a:srgbClr>
                  </a:solidFill>
                  <a:latin typeface="TT Drugs"/>
                </a:rPr>
                <a:t>CRITERIOS PARA LOS TEMAS A INCLUIR EN LAS AGENDAS DE LAS REUNIONES PLENARIAS</a:t>
              </a:r>
            </a:p>
            <a:p>
              <a:pPr marL="0" lvl="0" indent="0" algn="ctr">
                <a:lnSpc>
                  <a:spcPts val="8022"/>
                </a:lnSpc>
                <a:spcBef>
                  <a:spcPct val="0"/>
                </a:spcBef>
              </a:pPr>
              <a:endParaRPr lang="en-US" sz="3313" spc="324" dirty="0">
                <a:solidFill>
                  <a:srgbClr val="231F20">
                    <a:alpha val="96863"/>
                  </a:srgbClr>
                </a:solidFill>
                <a:latin typeface="TT Drug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8724872"/>
            <a:ext cx="5257722" cy="1038400"/>
          </a:xfrm>
          <a:custGeom>
            <a:avLst/>
            <a:gdLst/>
            <a:ahLst/>
            <a:cxnLst/>
            <a:rect l="l" t="t" r="r" b="b"/>
            <a:pathLst>
              <a:path w="5257722" h="1038400">
                <a:moveTo>
                  <a:pt x="0" y="0"/>
                </a:moveTo>
                <a:lnTo>
                  <a:pt x="5257722" y="0"/>
                </a:lnTo>
                <a:lnTo>
                  <a:pt x="5257722" y="1038401"/>
                </a:lnTo>
                <a:lnTo>
                  <a:pt x="0" y="103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513656" y="8724872"/>
            <a:ext cx="5257722" cy="1038400"/>
          </a:xfrm>
          <a:custGeom>
            <a:avLst/>
            <a:gdLst/>
            <a:ahLst/>
            <a:cxnLst/>
            <a:rect l="l" t="t" r="r" b="b"/>
            <a:pathLst>
              <a:path w="5257722" h="1038400">
                <a:moveTo>
                  <a:pt x="0" y="0"/>
                </a:moveTo>
                <a:lnTo>
                  <a:pt x="5257722" y="0"/>
                </a:lnTo>
                <a:lnTo>
                  <a:pt x="5257722" y="1038401"/>
                </a:lnTo>
                <a:lnTo>
                  <a:pt x="0" y="103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99978" y="8739100"/>
            <a:ext cx="5257722" cy="1038400"/>
          </a:xfrm>
          <a:custGeom>
            <a:avLst/>
            <a:gdLst/>
            <a:ahLst/>
            <a:cxnLst/>
            <a:rect l="l" t="t" r="r" b="b"/>
            <a:pathLst>
              <a:path w="5257722" h="1038400">
                <a:moveTo>
                  <a:pt x="0" y="0"/>
                </a:moveTo>
                <a:lnTo>
                  <a:pt x="5257723" y="0"/>
                </a:lnTo>
                <a:lnTo>
                  <a:pt x="5257723" y="1038400"/>
                </a:lnTo>
                <a:lnTo>
                  <a:pt x="0" y="103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726607" y="3783258"/>
            <a:ext cx="4089543" cy="5730023"/>
            <a:chOff x="0" y="0"/>
            <a:chExt cx="1039677" cy="1456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9677" cy="1456733"/>
            </a:xfrm>
            <a:custGeom>
              <a:avLst/>
              <a:gdLst/>
              <a:ahLst/>
              <a:cxnLst/>
              <a:rect l="l" t="t" r="r" b="b"/>
              <a:pathLst>
                <a:path w="1039677" h="1456733">
                  <a:moveTo>
                    <a:pt x="7572" y="0"/>
                  </a:moveTo>
                  <a:lnTo>
                    <a:pt x="1032104" y="0"/>
                  </a:lnTo>
                  <a:cubicBezTo>
                    <a:pt x="1034113" y="0"/>
                    <a:pt x="1036039" y="798"/>
                    <a:pt x="1037459" y="2218"/>
                  </a:cubicBezTo>
                  <a:cubicBezTo>
                    <a:pt x="1038879" y="3638"/>
                    <a:pt x="1039677" y="5564"/>
                    <a:pt x="1039677" y="7572"/>
                  </a:cubicBezTo>
                  <a:lnTo>
                    <a:pt x="1039677" y="1449160"/>
                  </a:lnTo>
                  <a:cubicBezTo>
                    <a:pt x="1039677" y="1453342"/>
                    <a:pt x="1036286" y="1456733"/>
                    <a:pt x="1032104" y="1456733"/>
                  </a:cubicBezTo>
                  <a:lnTo>
                    <a:pt x="7572" y="1456733"/>
                  </a:lnTo>
                  <a:cubicBezTo>
                    <a:pt x="5564" y="1456733"/>
                    <a:pt x="3638" y="1455935"/>
                    <a:pt x="2218" y="1454515"/>
                  </a:cubicBezTo>
                  <a:cubicBezTo>
                    <a:pt x="798" y="1453095"/>
                    <a:pt x="0" y="1451169"/>
                    <a:pt x="0" y="1449160"/>
                  </a:cubicBezTo>
                  <a:lnTo>
                    <a:pt x="0" y="7572"/>
                  </a:lnTo>
                  <a:cubicBezTo>
                    <a:pt x="0" y="5564"/>
                    <a:pt x="798" y="3638"/>
                    <a:pt x="2218" y="2218"/>
                  </a:cubicBezTo>
                  <a:cubicBezTo>
                    <a:pt x="3638" y="798"/>
                    <a:pt x="5564" y="0"/>
                    <a:pt x="7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74099" y="3783258"/>
            <a:ext cx="4426932" cy="5730023"/>
            <a:chOff x="0" y="0"/>
            <a:chExt cx="1125450" cy="1456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5450" cy="1456733"/>
            </a:xfrm>
            <a:custGeom>
              <a:avLst/>
              <a:gdLst/>
              <a:ahLst/>
              <a:cxnLst/>
              <a:rect l="l" t="t" r="r" b="b"/>
              <a:pathLst>
                <a:path w="1125450" h="1456733">
                  <a:moveTo>
                    <a:pt x="6995" y="0"/>
                  </a:moveTo>
                  <a:lnTo>
                    <a:pt x="1118455" y="0"/>
                  </a:lnTo>
                  <a:cubicBezTo>
                    <a:pt x="1120310" y="0"/>
                    <a:pt x="1122090" y="737"/>
                    <a:pt x="1123402" y="2049"/>
                  </a:cubicBezTo>
                  <a:cubicBezTo>
                    <a:pt x="1124714" y="3361"/>
                    <a:pt x="1125450" y="5140"/>
                    <a:pt x="1125450" y="6995"/>
                  </a:cubicBezTo>
                  <a:lnTo>
                    <a:pt x="1125450" y="1449737"/>
                  </a:lnTo>
                  <a:cubicBezTo>
                    <a:pt x="1125450" y="1451593"/>
                    <a:pt x="1124714" y="1453372"/>
                    <a:pt x="1123402" y="1454684"/>
                  </a:cubicBezTo>
                  <a:cubicBezTo>
                    <a:pt x="1122090" y="1455996"/>
                    <a:pt x="1120310" y="1456733"/>
                    <a:pt x="1118455" y="1456733"/>
                  </a:cubicBezTo>
                  <a:lnTo>
                    <a:pt x="6995" y="1456733"/>
                  </a:lnTo>
                  <a:cubicBezTo>
                    <a:pt x="5140" y="1456733"/>
                    <a:pt x="3361" y="1455996"/>
                    <a:pt x="2049" y="1454684"/>
                  </a:cubicBezTo>
                  <a:cubicBezTo>
                    <a:pt x="737" y="1453372"/>
                    <a:pt x="0" y="1451593"/>
                    <a:pt x="0" y="1449737"/>
                  </a:cubicBezTo>
                  <a:lnTo>
                    <a:pt x="0" y="6995"/>
                  </a:lnTo>
                  <a:cubicBezTo>
                    <a:pt x="0" y="5140"/>
                    <a:pt x="737" y="3361"/>
                    <a:pt x="2049" y="2049"/>
                  </a:cubicBezTo>
                  <a:cubicBezTo>
                    <a:pt x="3361" y="737"/>
                    <a:pt x="5140" y="0"/>
                    <a:pt x="6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7650" y="3783258"/>
            <a:ext cx="4427681" cy="5730023"/>
            <a:chOff x="0" y="0"/>
            <a:chExt cx="1125641" cy="14567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641" cy="1456733"/>
            </a:xfrm>
            <a:custGeom>
              <a:avLst/>
              <a:gdLst/>
              <a:ahLst/>
              <a:cxnLst/>
              <a:rect l="l" t="t" r="r" b="b"/>
              <a:pathLst>
                <a:path w="1125641" h="1456733">
                  <a:moveTo>
                    <a:pt x="6994" y="0"/>
                  </a:moveTo>
                  <a:lnTo>
                    <a:pt x="1118647" y="0"/>
                  </a:lnTo>
                  <a:cubicBezTo>
                    <a:pt x="1122509" y="0"/>
                    <a:pt x="1125641" y="3131"/>
                    <a:pt x="1125641" y="6994"/>
                  </a:cubicBezTo>
                  <a:lnTo>
                    <a:pt x="1125641" y="1449739"/>
                  </a:lnTo>
                  <a:cubicBezTo>
                    <a:pt x="1125641" y="1451594"/>
                    <a:pt x="1124904" y="1453373"/>
                    <a:pt x="1123592" y="1454684"/>
                  </a:cubicBezTo>
                  <a:cubicBezTo>
                    <a:pt x="1122281" y="1455996"/>
                    <a:pt x="1120502" y="1456733"/>
                    <a:pt x="1118647" y="1456733"/>
                  </a:cubicBezTo>
                  <a:lnTo>
                    <a:pt x="6994" y="1456733"/>
                  </a:lnTo>
                  <a:cubicBezTo>
                    <a:pt x="5139" y="1456733"/>
                    <a:pt x="3360" y="1455996"/>
                    <a:pt x="2049" y="1454684"/>
                  </a:cubicBezTo>
                  <a:cubicBezTo>
                    <a:pt x="737" y="1453373"/>
                    <a:pt x="0" y="1451594"/>
                    <a:pt x="0" y="1449739"/>
                  </a:cubicBezTo>
                  <a:lnTo>
                    <a:pt x="0" y="6994"/>
                  </a:lnTo>
                  <a:cubicBezTo>
                    <a:pt x="0" y="5139"/>
                    <a:pt x="737" y="3360"/>
                    <a:pt x="2049" y="2049"/>
                  </a:cubicBezTo>
                  <a:cubicBezTo>
                    <a:pt x="3360" y="737"/>
                    <a:pt x="5139" y="0"/>
                    <a:pt x="6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78851" y="5387649"/>
            <a:ext cx="3425513" cy="163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1901" spc="186">
                <a:solidFill>
                  <a:srgbClr val="231F20"/>
                </a:solidFill>
                <a:latin typeface="TT Drugs"/>
              </a:rPr>
              <a:t>Que tengan muchas probabilidades de llevarse a cabo con éxito. </a:t>
            </a:r>
          </a:p>
          <a:p>
            <a:pPr marL="0" lvl="0" indent="0" algn="ctr">
              <a:lnSpc>
                <a:spcPts val="2624"/>
              </a:lnSpc>
              <a:spcBef>
                <a:spcPct val="0"/>
              </a:spcBef>
            </a:pPr>
            <a:endParaRPr lang="en-US" sz="1901" spc="186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8851" y="4621958"/>
            <a:ext cx="3992601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VIABILIDAD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35626" y="5714858"/>
            <a:ext cx="3425513" cy="6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24"/>
              </a:lnSpc>
              <a:spcBef>
                <a:spcPct val="0"/>
              </a:spcBef>
            </a:pPr>
            <a:r>
              <a:rPr lang="en-US" sz="1901" spc="186">
                <a:solidFill>
                  <a:srgbClr val="231F20"/>
                </a:solidFill>
                <a:latin typeface="TT Drugs"/>
              </a:rPr>
              <a:t>Temas afines al trabajo del mecanismo.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72008" y="4659667"/>
            <a:ext cx="3992601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COHERENCIA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27815" y="4018980"/>
            <a:ext cx="547336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20972" y="4020613"/>
            <a:ext cx="547336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58622" y="5714858"/>
            <a:ext cx="3425513" cy="97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1901" spc="186" dirty="0">
                <a:solidFill>
                  <a:srgbClr val="231F20"/>
                </a:solidFill>
                <a:latin typeface="TT Drugs"/>
              </a:rPr>
              <a:t>A </a:t>
            </a:r>
            <a:r>
              <a:rPr lang="en-US" sz="1901" spc="186" dirty="0" err="1">
                <a:solidFill>
                  <a:srgbClr val="231F20"/>
                </a:solidFill>
                <a:latin typeface="TT Drugs"/>
              </a:rPr>
              <a:t>partir</a:t>
            </a:r>
            <a:r>
              <a:rPr lang="en-US" sz="1901" spc="186" dirty="0">
                <a:solidFill>
                  <a:srgbClr val="231F20"/>
                </a:solidFill>
                <a:latin typeface="TT Drugs"/>
              </a:rPr>
              <a:t> de la </a:t>
            </a:r>
            <a:r>
              <a:rPr lang="en-US" sz="1901" spc="186" dirty="0" err="1">
                <a:solidFill>
                  <a:srgbClr val="231F20"/>
                </a:solidFill>
                <a:latin typeface="TT Drugs"/>
              </a:rPr>
              <a:t>plenaria</a:t>
            </a:r>
            <a:r>
              <a:rPr lang="en-US" sz="1901" spc="186" dirty="0">
                <a:solidFill>
                  <a:srgbClr val="231F20"/>
                </a:solidFill>
                <a:latin typeface="TT Drugs"/>
              </a:rPr>
              <a:t> de </a:t>
            </a:r>
            <a:r>
              <a:rPr lang="en-US" sz="1901" spc="186" dirty="0" err="1">
                <a:solidFill>
                  <a:srgbClr val="231F20"/>
                </a:solidFill>
                <a:latin typeface="TT Drugs"/>
              </a:rPr>
              <a:t>septiembre</a:t>
            </a:r>
            <a:r>
              <a:rPr lang="en-US" sz="1901" spc="186" dirty="0">
                <a:solidFill>
                  <a:srgbClr val="231F20"/>
                </a:solidFill>
                <a:latin typeface="TT Drugs"/>
              </a:rPr>
              <a:t> 2023</a:t>
            </a:r>
          </a:p>
          <a:p>
            <a:pPr marL="0" lvl="0" indent="0" algn="ctr">
              <a:lnSpc>
                <a:spcPts val="2624"/>
              </a:lnSpc>
              <a:spcBef>
                <a:spcPct val="0"/>
              </a:spcBef>
            </a:pPr>
            <a:endParaRPr lang="en-US" sz="1901" spc="186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26607" y="4388596"/>
            <a:ext cx="4278351" cy="920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 dirty="0">
                <a:solidFill>
                  <a:srgbClr val="0071BC"/>
                </a:solidFill>
                <a:latin typeface="TT Drugs Bold"/>
              </a:rPr>
              <a:t>UN TEMA POR SECTOR/PROGRAMA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24042" y="3817767"/>
            <a:ext cx="547336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03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004957" y="3826102"/>
            <a:ext cx="4089543" cy="5730023"/>
            <a:chOff x="0" y="0"/>
            <a:chExt cx="1039677" cy="14567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39677" cy="1456733"/>
            </a:xfrm>
            <a:custGeom>
              <a:avLst/>
              <a:gdLst/>
              <a:ahLst/>
              <a:cxnLst/>
              <a:rect l="l" t="t" r="r" b="b"/>
              <a:pathLst>
                <a:path w="1039677" h="1456733">
                  <a:moveTo>
                    <a:pt x="7572" y="0"/>
                  </a:moveTo>
                  <a:lnTo>
                    <a:pt x="1032104" y="0"/>
                  </a:lnTo>
                  <a:cubicBezTo>
                    <a:pt x="1034113" y="0"/>
                    <a:pt x="1036039" y="798"/>
                    <a:pt x="1037459" y="2218"/>
                  </a:cubicBezTo>
                  <a:cubicBezTo>
                    <a:pt x="1038879" y="3638"/>
                    <a:pt x="1039677" y="5564"/>
                    <a:pt x="1039677" y="7572"/>
                  </a:cubicBezTo>
                  <a:lnTo>
                    <a:pt x="1039677" y="1449160"/>
                  </a:lnTo>
                  <a:cubicBezTo>
                    <a:pt x="1039677" y="1453342"/>
                    <a:pt x="1036286" y="1456733"/>
                    <a:pt x="1032104" y="1456733"/>
                  </a:cubicBezTo>
                  <a:lnTo>
                    <a:pt x="7572" y="1456733"/>
                  </a:lnTo>
                  <a:cubicBezTo>
                    <a:pt x="5564" y="1456733"/>
                    <a:pt x="3638" y="1455935"/>
                    <a:pt x="2218" y="1454515"/>
                  </a:cubicBezTo>
                  <a:cubicBezTo>
                    <a:pt x="798" y="1453095"/>
                    <a:pt x="0" y="1451169"/>
                    <a:pt x="0" y="1449160"/>
                  </a:cubicBezTo>
                  <a:lnTo>
                    <a:pt x="0" y="7572"/>
                  </a:lnTo>
                  <a:cubicBezTo>
                    <a:pt x="0" y="5564"/>
                    <a:pt x="798" y="3638"/>
                    <a:pt x="2218" y="2218"/>
                  </a:cubicBezTo>
                  <a:cubicBezTo>
                    <a:pt x="3638" y="798"/>
                    <a:pt x="5564" y="0"/>
                    <a:pt x="7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336973" y="5714858"/>
            <a:ext cx="3425513" cy="6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24"/>
              </a:lnSpc>
              <a:spcBef>
                <a:spcPct val="0"/>
              </a:spcBef>
            </a:pPr>
            <a:r>
              <a:rPr lang="en-US" sz="1901" spc="186" dirty="0">
                <a:solidFill>
                  <a:srgbClr val="231F20"/>
                </a:solidFill>
                <a:latin typeface="TT Drugs"/>
              </a:rPr>
              <a:t>Temas que generen resultados concretos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233557" y="4690184"/>
            <a:ext cx="3992601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EFECTIVIDAD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776061" y="3982905"/>
            <a:ext cx="547336" cy="45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4"/>
              </a:lnSpc>
              <a:spcBef>
                <a:spcPct val="0"/>
              </a:spcBef>
            </a:pPr>
            <a:r>
              <a:rPr lang="en-US" sz="2669" spc="261">
                <a:solidFill>
                  <a:srgbClr val="0071BC"/>
                </a:solidFill>
                <a:latin typeface="TT Drugs Bold"/>
              </a:rPr>
              <a:t>04</a:t>
            </a:r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D6C5A68B-7E4B-1AF7-54B1-A144D97ABD74}"/>
              </a:ext>
            </a:extLst>
          </p:cNvPr>
          <p:cNvSpPr/>
          <p:nvPr/>
        </p:nvSpPr>
        <p:spPr>
          <a:xfrm>
            <a:off x="791732" y="415788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9316" y="685011"/>
            <a:ext cx="15729368" cy="25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s-SV" sz="4927" spc="482" dirty="0">
                <a:solidFill>
                  <a:srgbClr val="231F20"/>
                </a:solidFill>
                <a:latin typeface="TT Drugs"/>
              </a:rPr>
              <a:t>Seleccionar los temas que los sectores desean se discutan en el pleno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58136" y="2800183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8136" y="4708167"/>
            <a:ext cx="3559553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" y="6814732"/>
            <a:ext cx="3559553" cy="1779777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67523" y="3325499"/>
            <a:ext cx="12307512" cy="140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4"/>
              </a:lnSpc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Conocer el proceso de compra de Condones; y exámenes de rutina ¿???y preguntar al usuario los resultados sobre la atención por parte del personal de salud y sobre la entrega de Creatinina????? y compra de ARV                              </a:t>
            </a:r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42494" y="2829097"/>
            <a:ext cx="5497905" cy="78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 dirty="0">
                <a:solidFill>
                  <a:srgbClr val="231F20"/>
                </a:solidFill>
                <a:latin typeface="TT Drugs Bold"/>
              </a:rPr>
              <a:t>Personas </a:t>
            </a:r>
            <a:r>
              <a:rPr lang="en-US" sz="2297" spc="39" dirty="0" err="1">
                <a:solidFill>
                  <a:srgbClr val="231F20"/>
                </a:solidFill>
                <a:latin typeface="TT Drugs Bold"/>
              </a:rPr>
              <a:t>Afectadas</a:t>
            </a:r>
            <a:r>
              <a:rPr lang="en-US" sz="2297" spc="39" dirty="0">
                <a:solidFill>
                  <a:srgbClr val="231F20"/>
                </a:solidFill>
                <a:latin typeface="TT Drugs Bold"/>
              </a:rPr>
              <a:t> por VIH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3514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3019" y="5297593"/>
            <a:ext cx="1202661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4"/>
              </a:lnSpc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El tema de la TB necesita un enfoque desde la perspectiva del enfoque de los derechos humanos, promoviendo un enfoque comunitario. Teniendo en cuenta diferentes estrategias. (</a:t>
            </a:r>
            <a:r>
              <a:rPr lang="es-SV" sz="2017" spc="197" dirty="0" err="1">
                <a:solidFill>
                  <a:srgbClr val="231F20"/>
                </a:solidFill>
                <a:latin typeface="TT Drugs"/>
              </a:rPr>
              <a:t>engage</a:t>
            </a: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TB)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01417" y="4848951"/>
            <a:ext cx="5497905" cy="78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 dirty="0">
                <a:solidFill>
                  <a:srgbClr val="231F20"/>
                </a:solidFill>
                <a:latin typeface="TT Drugs Bold"/>
              </a:rPr>
              <a:t>Personas </a:t>
            </a:r>
            <a:r>
              <a:rPr lang="es-SV" sz="2297" spc="39" dirty="0">
                <a:solidFill>
                  <a:srgbClr val="231F20"/>
                </a:solidFill>
                <a:latin typeface="TT Drugs Bold"/>
              </a:rPr>
              <a:t>Afectadas por TB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1417" y="7409805"/>
            <a:ext cx="11408397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677" lvl="1" indent="-217839" algn="just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Respuesta asistencialista y no una respuesta integral.</a:t>
            </a:r>
          </a:p>
          <a:p>
            <a:pPr marL="435677" lvl="1" indent="-217839" algn="just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Aumento de acciones para incremento de la investigación en Población clave para tomar decisiones con base a evidencias.</a:t>
            </a:r>
          </a:p>
          <a:p>
            <a:pPr marL="435677" lvl="1" indent="-217839" algn="just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Aumento de acciones en protección social y apoyo económico. </a:t>
            </a:r>
          </a:p>
          <a:p>
            <a:pPr marL="435677" lvl="1" indent="-217839" algn="just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Aumento de acciones para entornos sociales favorables.</a:t>
            </a:r>
          </a:p>
          <a:p>
            <a:pPr marL="435677" lvl="1" indent="-217839" algn="just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Aumento de sinergias para el desarrollo.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01417" y="6959921"/>
            <a:ext cx="5497905" cy="78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>
                <a:solidFill>
                  <a:srgbClr val="231F20"/>
                </a:solidFill>
                <a:latin typeface="TT Drugs Bold"/>
              </a:rPr>
              <a:t>Personas HSH y Trans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226" y="690487"/>
            <a:ext cx="15729368" cy="25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s-SV" sz="4927" spc="482" dirty="0">
                <a:solidFill>
                  <a:srgbClr val="231F20"/>
                </a:solidFill>
                <a:latin typeface="TT Drugs"/>
              </a:rPr>
              <a:t>Seleccionar los temas que los sectores desean se discutan en el pleno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751077" y="3389429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02301" y="3389429"/>
            <a:ext cx="13324095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Mantener el tema de la prevención. Garantizar insumos de prevención.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Salud sexual y reproductiva con enfoque a Derechos Humanos y Derechos Sociales.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Trabajar las acciones de las trabajadoras sexuales por regiones o zonas. (comité de    propuesta)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Impulsar acciones para la ley del trabajo sexual.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Promover el tema del 2 de junio.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Divulgación de las clínicas VICITS por parte de la instancia competente.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   Asignar recursos de contraloría con las clínicas VICITS, por parte de las Organizaciones de Personas Trabajadoras Sexuales (PTS).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Tomar en cuenta a población clave y asignar recursos para realizar talla poblacional en trabajadoras sexuales. 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02301" y="2939545"/>
            <a:ext cx="5497905" cy="11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>
                <a:solidFill>
                  <a:srgbClr val="231F20"/>
                </a:solidFill>
                <a:latin typeface="TT Drugs Bold"/>
              </a:rPr>
              <a:t>Mujeres Trabajadoras Sexuales</a:t>
            </a:r>
          </a:p>
          <a:p>
            <a:pPr>
              <a:lnSpc>
                <a:spcPts val="3170"/>
              </a:lnSpc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2540" y="3910370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3514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05</a:t>
            </a: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E80412B4-3D9C-3458-3CEA-C59EF4AF4ACE}"/>
              </a:ext>
            </a:extLst>
          </p:cNvPr>
          <p:cNvSpPr/>
          <p:nvPr/>
        </p:nvSpPr>
        <p:spPr>
          <a:xfrm>
            <a:off x="0" y="124366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6929" y="721133"/>
            <a:ext cx="15729368" cy="25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Seleccionar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los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temas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que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los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sectores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desean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se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discutan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en el </a:t>
            </a:r>
            <a:r>
              <a:rPr lang="en-US" sz="4927" spc="482" dirty="0" err="1">
                <a:solidFill>
                  <a:srgbClr val="231F20"/>
                </a:solidFill>
                <a:latin typeface="TT Drugs"/>
              </a:rPr>
              <a:t>pleno</a:t>
            </a:r>
            <a:r>
              <a:rPr lang="en-US" sz="4927" spc="482" dirty="0">
                <a:solidFill>
                  <a:srgbClr val="231F20"/>
                </a:solidFill>
                <a:latin typeface="TT Drugs"/>
              </a:rPr>
              <a:t>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324982" y="2857886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2847" y="5856297"/>
            <a:ext cx="3559553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02301" y="3389429"/>
            <a:ext cx="13324095" cy="201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n-US" sz="2017" spc="197">
                <a:solidFill>
                  <a:srgbClr val="231F20"/>
                </a:solidFill>
                <a:latin typeface="TT Drugs"/>
              </a:rPr>
              <a:t>    Conocer el avance de Ley de VIH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n-US" sz="2017" spc="197">
                <a:solidFill>
                  <a:srgbClr val="231F20"/>
                </a:solidFill>
                <a:latin typeface="TT Drugs"/>
              </a:rPr>
              <a:t>    Conocer estrategia de posicionamiento de MCP: cómo seguirá el MCP-ES en las diferentes estructuras al no contar con fondos internacionales.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n-US" sz="2017" spc="197">
                <a:solidFill>
                  <a:srgbClr val="231F20"/>
                </a:solidFill>
                <a:latin typeface="TT Drugs"/>
              </a:rPr>
              <a:t>    Conocer estrategia de sostenibilidad 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n-US" sz="2017" spc="197">
                <a:solidFill>
                  <a:srgbClr val="231F20"/>
                </a:solidFill>
                <a:latin typeface="TT Drugs"/>
              </a:rPr>
              <a:t>Fortalecimiento institucional de tomadores de decisiones.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2301" y="2939545"/>
            <a:ext cx="7605532" cy="11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>
                <a:solidFill>
                  <a:srgbClr val="231F20"/>
                </a:solidFill>
                <a:latin typeface="TT Drugs Bold"/>
              </a:rPr>
              <a:t>Organizaciones nacionales e internacionales</a:t>
            </a:r>
          </a:p>
          <a:p>
            <a:pPr>
              <a:lnSpc>
                <a:spcPts val="3170"/>
              </a:lnSpc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9956" y="637723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09399" y="6488196"/>
            <a:ext cx="11912564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Componente formativo de VIH desarrollado por RP a nivel de Instituciones de Educación Superior (IES)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72986" y="6062803"/>
            <a:ext cx="5497905" cy="11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 dirty="0">
                <a:solidFill>
                  <a:srgbClr val="231F20"/>
                </a:solidFill>
                <a:latin typeface="TT Drugs Bold"/>
              </a:rPr>
              <a:t>Academia</a:t>
            </a: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185554" y="2353542"/>
            <a:ext cx="1444121" cy="1394233"/>
          </a:xfrm>
          <a:custGeom>
            <a:avLst/>
            <a:gdLst/>
            <a:ahLst/>
            <a:cxnLst/>
            <a:rect l="l" t="t" r="r" b="b"/>
            <a:pathLst>
              <a:path w="1444121" h="1394233">
                <a:moveTo>
                  <a:pt x="0" y="0"/>
                </a:moveTo>
                <a:lnTo>
                  <a:pt x="1444121" y="0"/>
                </a:lnTo>
                <a:lnTo>
                  <a:pt x="1444121" y="1394233"/>
                </a:lnTo>
                <a:lnTo>
                  <a:pt x="0" y="1394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AE9DD35A-C0B2-24C2-CD13-A2DBF6919B25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6207" y="854323"/>
            <a:ext cx="15729368" cy="25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s-SV" sz="4927" spc="482" dirty="0">
                <a:solidFill>
                  <a:srgbClr val="231F20"/>
                </a:solidFill>
                <a:latin typeface="TT Drugs"/>
              </a:rPr>
              <a:t>Seleccionar los temas que los sectores desean se discutan en el pleno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77173" y="2830387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77172" y="6845494"/>
            <a:ext cx="3559553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24299" y="3389406"/>
            <a:ext cx="12811680" cy="175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El trabajo con los jóvenes en las temáticas de prevención de VIH ITS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Crear procesos de concientización y sensibilización a nivel de liderazgo religioso </a:t>
            </a:r>
            <a:r>
              <a:rPr lang="es-SV" sz="2017" spc="197" dirty="0">
                <a:solidFill>
                  <a:srgbClr val="FF0000"/>
                </a:solidFill>
                <a:latin typeface="TT Drugs"/>
              </a:rPr>
              <a:t>redefinir para presentar en el retiro.</a:t>
            </a:r>
          </a:p>
          <a:p>
            <a:pPr marL="435677" lvl="1" indent="-217839">
              <a:lnSpc>
                <a:spcPts val="2784"/>
              </a:lnSpc>
              <a:buFont typeface="Arial"/>
              <a:buChar char="•"/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Tener un proceso continuo de información y comunicación del trabajo desarrollado como MCP-ES.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45155" y="2932368"/>
            <a:ext cx="5497905" cy="158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 dirty="0">
                <a:solidFill>
                  <a:srgbClr val="231F20"/>
                </a:solidFill>
                <a:latin typeface="TT Drugs Bold"/>
              </a:rPr>
              <a:t>OBF</a:t>
            </a: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01417" y="7409805"/>
            <a:ext cx="12378949" cy="69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84"/>
              </a:lnSpc>
              <a:spcBef>
                <a:spcPct val="0"/>
              </a:spcBef>
            </a:pPr>
            <a:r>
              <a:rPr lang="es-SV" sz="2017" spc="197" dirty="0">
                <a:solidFill>
                  <a:srgbClr val="231F20"/>
                </a:solidFill>
                <a:latin typeface="TT Drugs"/>
              </a:rPr>
              <a:t>Tocar el sector social, económico y familiar para incidir en su calidad de vida y hacer menos pesada su carga emocional.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01417" y="6959921"/>
            <a:ext cx="5497905" cy="11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2297" spc="39">
                <a:solidFill>
                  <a:srgbClr val="231F20"/>
                </a:solidFill>
                <a:latin typeface="TT Drugs Bold"/>
              </a:rPr>
              <a:t>Privado</a:t>
            </a:r>
          </a:p>
          <a:p>
            <a:pPr>
              <a:lnSpc>
                <a:spcPts val="3170"/>
              </a:lnSpc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07833" y="5529866"/>
            <a:ext cx="1388073" cy="1468155"/>
          </a:xfrm>
          <a:custGeom>
            <a:avLst/>
            <a:gdLst/>
            <a:ahLst/>
            <a:cxnLst/>
            <a:rect l="l" t="t" r="r" b="b"/>
            <a:pathLst>
              <a:path w="1388073" h="1468155">
                <a:moveTo>
                  <a:pt x="0" y="0"/>
                </a:moveTo>
                <a:lnTo>
                  <a:pt x="1388074" y="0"/>
                </a:lnTo>
                <a:lnTo>
                  <a:pt x="1388074" y="1468155"/>
                </a:lnTo>
                <a:lnTo>
                  <a:pt x="0" y="1468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05187" y="5342703"/>
            <a:ext cx="1308794" cy="1502791"/>
          </a:xfrm>
          <a:custGeom>
            <a:avLst/>
            <a:gdLst/>
            <a:ahLst/>
            <a:cxnLst/>
            <a:rect l="l" t="t" r="r" b="b"/>
            <a:pathLst>
              <a:path w="1308794" h="1502791">
                <a:moveTo>
                  <a:pt x="0" y="0"/>
                </a:moveTo>
                <a:lnTo>
                  <a:pt x="1308794" y="0"/>
                </a:lnTo>
                <a:lnTo>
                  <a:pt x="1308794" y="1502791"/>
                </a:lnTo>
                <a:lnTo>
                  <a:pt x="0" y="1502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13632F80-7D5F-45FA-5E4E-960664D546B4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8175" y="1521677"/>
            <a:ext cx="11502474" cy="7520326"/>
            <a:chOff x="0" y="0"/>
            <a:chExt cx="93239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2394" cy="609600"/>
            </a:xfrm>
            <a:custGeom>
              <a:avLst/>
              <a:gdLst/>
              <a:ahLst/>
              <a:cxnLst/>
              <a:rect l="l" t="t" r="r" b="b"/>
              <a:pathLst>
                <a:path w="932394" h="609600">
                  <a:moveTo>
                    <a:pt x="203200" y="0"/>
                  </a:moveTo>
                  <a:lnTo>
                    <a:pt x="932394" y="0"/>
                  </a:lnTo>
                  <a:lnTo>
                    <a:pt x="729194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4BAC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67653" y="7594521"/>
            <a:ext cx="8900620" cy="1836964"/>
            <a:chOff x="0" y="0"/>
            <a:chExt cx="2643296" cy="5455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296" cy="545539"/>
            </a:xfrm>
            <a:custGeom>
              <a:avLst/>
              <a:gdLst/>
              <a:ahLst/>
              <a:cxnLst/>
              <a:rect l="l" t="t" r="r" b="b"/>
              <a:pathLst>
                <a:path w="2643296" h="545539">
                  <a:moveTo>
                    <a:pt x="203200" y="0"/>
                  </a:moveTo>
                  <a:lnTo>
                    <a:pt x="2643296" y="0"/>
                  </a:lnTo>
                  <a:lnTo>
                    <a:pt x="2440096" y="545539"/>
                  </a:lnTo>
                  <a:lnTo>
                    <a:pt x="0" y="545539"/>
                  </a:lnTo>
                  <a:lnTo>
                    <a:pt x="203200" y="0"/>
                  </a:lnTo>
                </a:path>
              </a:pathLst>
            </a:custGeom>
            <a:solidFill>
              <a:srgbClr val="9BD9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186492" y="2785644"/>
            <a:ext cx="5388368" cy="309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27"/>
              </a:lnSpc>
              <a:spcBef>
                <a:spcPct val="0"/>
              </a:spcBef>
            </a:pPr>
            <a:r>
              <a:rPr lang="en-US" sz="18281">
                <a:solidFill>
                  <a:srgbClr val="FFFFFF"/>
                </a:solidFill>
                <a:latin typeface="TT Drugs Bold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5998" y="7923156"/>
            <a:ext cx="6806745" cy="106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35"/>
              </a:lnSpc>
              <a:spcBef>
                <a:spcPct val="0"/>
              </a:spcBef>
            </a:pPr>
            <a:r>
              <a:rPr lang="en-US" sz="6257">
                <a:solidFill>
                  <a:srgbClr val="FFFFFF"/>
                </a:solidFill>
                <a:latin typeface="TT Drugs Italics"/>
              </a:rPr>
              <a:t>Pregunta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617963" y="6069152"/>
            <a:ext cx="5743620" cy="977118"/>
            <a:chOff x="0" y="0"/>
            <a:chExt cx="7658161" cy="1302824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658161" cy="1302824"/>
              <a:chOff x="0" y="0"/>
              <a:chExt cx="13271500" cy="22577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2700" y="0"/>
                <a:ext cx="10579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579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9956800" y="0"/>
                    </a:moveTo>
                    <a:cubicBezTo>
                      <a:pt x="9842500" y="0"/>
                      <a:pt x="9740900" y="88900"/>
                      <a:pt x="9740900" y="215900"/>
                    </a:cubicBezTo>
                    <a:lnTo>
                      <a:pt x="9740900" y="279400"/>
                    </a:lnTo>
                    <a:cubicBezTo>
                      <a:pt x="9740900" y="393700"/>
                      <a:pt x="9842500" y="495300"/>
                      <a:pt x="9956800" y="495300"/>
                    </a:cubicBezTo>
                    <a:cubicBezTo>
                      <a:pt x="10071100" y="495300"/>
                      <a:pt x="10172700" y="393700"/>
                      <a:pt x="10172700" y="279400"/>
                    </a:cubicBezTo>
                    <a:lnTo>
                      <a:pt x="10172700" y="215900"/>
                    </a:lnTo>
                    <a:cubicBezTo>
                      <a:pt x="10172700" y="88900"/>
                      <a:pt x="10071100" y="0"/>
                      <a:pt x="9956800" y="0"/>
                    </a:cubicBezTo>
                    <a:moveTo>
                      <a:pt x="9740900" y="965200"/>
                    </a:moveTo>
                    <a:cubicBezTo>
                      <a:pt x="9740900" y="965200"/>
                      <a:pt x="9728200" y="952500"/>
                      <a:pt x="9728200" y="965200"/>
                    </a:cubicBezTo>
                    <a:lnTo>
                      <a:pt x="9575800" y="1320800"/>
                    </a:lnTo>
                    <a:cubicBezTo>
                      <a:pt x="9550400" y="1371600"/>
                      <a:pt x="9499600" y="1409700"/>
                      <a:pt x="9436100" y="1409700"/>
                    </a:cubicBezTo>
                    <a:lnTo>
                      <a:pt x="9372600" y="1409700"/>
                    </a:lnTo>
                    <a:cubicBezTo>
                      <a:pt x="9359900" y="1409700"/>
                      <a:pt x="9347200" y="1409700"/>
                      <a:pt x="9347200" y="1397000"/>
                    </a:cubicBezTo>
                    <a:cubicBezTo>
                      <a:pt x="9334500" y="1384300"/>
                      <a:pt x="9334500" y="1371600"/>
                      <a:pt x="9347200" y="1358900"/>
                    </a:cubicBezTo>
                    <a:lnTo>
                      <a:pt x="9537700" y="914400"/>
                    </a:lnTo>
                    <a:lnTo>
                      <a:pt x="9601200" y="736600"/>
                    </a:lnTo>
                    <a:cubicBezTo>
                      <a:pt x="9652000" y="635000"/>
                      <a:pt x="9753600" y="558800"/>
                      <a:pt x="9867900" y="558800"/>
                    </a:cubicBezTo>
                    <a:lnTo>
                      <a:pt x="10045700" y="558800"/>
                    </a:lnTo>
                    <a:cubicBezTo>
                      <a:pt x="10160000" y="558800"/>
                      <a:pt x="10261600" y="635000"/>
                      <a:pt x="10312400" y="736600"/>
                    </a:cubicBezTo>
                    <a:lnTo>
                      <a:pt x="10375900" y="914400"/>
                    </a:lnTo>
                    <a:lnTo>
                      <a:pt x="10566400" y="1358900"/>
                    </a:lnTo>
                    <a:cubicBezTo>
                      <a:pt x="10579100" y="1371600"/>
                      <a:pt x="10579100" y="1384300"/>
                      <a:pt x="10566400" y="1397000"/>
                    </a:cubicBezTo>
                    <a:cubicBezTo>
                      <a:pt x="10566400" y="1409700"/>
                      <a:pt x="10553700" y="1409700"/>
                      <a:pt x="10541000" y="1409700"/>
                    </a:cubicBezTo>
                    <a:lnTo>
                      <a:pt x="10477500" y="1409700"/>
                    </a:lnTo>
                    <a:cubicBezTo>
                      <a:pt x="10414000" y="1409700"/>
                      <a:pt x="10363200" y="1371600"/>
                      <a:pt x="10337800" y="1320800"/>
                    </a:cubicBezTo>
                    <a:lnTo>
                      <a:pt x="10185400" y="965200"/>
                    </a:lnTo>
                    <a:cubicBezTo>
                      <a:pt x="10185400" y="952500"/>
                      <a:pt x="10172700" y="965200"/>
                      <a:pt x="10172700" y="965200"/>
                    </a:cubicBezTo>
                    <a:lnTo>
                      <a:pt x="10236200" y="1409700"/>
                    </a:lnTo>
                    <a:lnTo>
                      <a:pt x="10312400" y="2222500"/>
                    </a:lnTo>
                    <a:cubicBezTo>
                      <a:pt x="10312400" y="2235200"/>
                      <a:pt x="10299700" y="2235200"/>
                      <a:pt x="10299700" y="2247900"/>
                    </a:cubicBezTo>
                    <a:cubicBezTo>
                      <a:pt x="10287000" y="2247900"/>
                      <a:pt x="10287000" y="2260600"/>
                      <a:pt x="10274300" y="2260600"/>
                    </a:cubicBezTo>
                    <a:lnTo>
                      <a:pt x="10223500" y="2260600"/>
                    </a:lnTo>
                    <a:cubicBezTo>
                      <a:pt x="10147300" y="2260600"/>
                      <a:pt x="10083800" y="2209800"/>
                      <a:pt x="10083800" y="2133600"/>
                    </a:cubicBezTo>
                    <a:lnTo>
                      <a:pt x="9969500" y="1447800"/>
                    </a:lnTo>
                    <a:cubicBezTo>
                      <a:pt x="9956800" y="1447800"/>
                      <a:pt x="9956800" y="1447800"/>
                      <a:pt x="9944100" y="1447800"/>
                    </a:cubicBezTo>
                    <a:lnTo>
                      <a:pt x="9829800" y="2133600"/>
                    </a:lnTo>
                    <a:cubicBezTo>
                      <a:pt x="9829800" y="2209800"/>
                      <a:pt x="9766300" y="2260600"/>
                      <a:pt x="9690100" y="2260600"/>
                    </a:cubicBezTo>
                    <a:lnTo>
                      <a:pt x="9639300" y="2260600"/>
                    </a:lnTo>
                    <a:cubicBezTo>
                      <a:pt x="9626600" y="2260600"/>
                      <a:pt x="9626600" y="2247900"/>
                      <a:pt x="9613900" y="2247900"/>
                    </a:cubicBezTo>
                    <a:cubicBezTo>
                      <a:pt x="9613900" y="2235200"/>
                      <a:pt x="9601200" y="2235200"/>
                      <a:pt x="9601200" y="2222500"/>
                    </a:cubicBezTo>
                    <a:lnTo>
                      <a:pt x="9677400" y="1409700"/>
                    </a:lnTo>
                    <a:lnTo>
                      <a:pt x="9740900" y="96520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0680700" y="0"/>
                <a:ext cx="2578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578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</a:path>
                </a:pathLst>
              </a:custGeom>
              <a:solidFill>
                <a:srgbClr val="BFE5EF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381000" y="2704695"/>
            <a:ext cx="11097603" cy="2367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s-SV" sz="2976" dirty="0">
                <a:solidFill>
                  <a:srgbClr val="4BACC6"/>
                </a:solidFill>
                <a:latin typeface="TT Drugs Bold"/>
              </a:rPr>
              <a:t>Proponer temas de su interés a discutir con sus representantes en el próximo dialogo de país a desarrollar 17 de octubre</a:t>
            </a:r>
          </a:p>
          <a:p>
            <a:pPr marL="0" lvl="0" indent="0">
              <a:lnSpc>
                <a:spcPts val="7281"/>
              </a:lnSpc>
              <a:spcBef>
                <a:spcPct val="0"/>
              </a:spcBef>
            </a:pPr>
            <a:endParaRPr lang="en-US" sz="2976" dirty="0">
              <a:solidFill>
                <a:srgbClr val="4BACC6"/>
              </a:solidFill>
              <a:latin typeface="TT Drug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8906504" y="-1468331"/>
            <a:ext cx="11097603" cy="8323202"/>
            <a:chOff x="0" y="0"/>
            <a:chExt cx="812800" cy="609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4BACC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751501" y="3643259"/>
            <a:ext cx="1503002" cy="1836964"/>
            <a:chOff x="0" y="0"/>
            <a:chExt cx="446360" cy="5455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46360" cy="545539"/>
            </a:xfrm>
            <a:custGeom>
              <a:avLst/>
              <a:gdLst/>
              <a:ahLst/>
              <a:cxnLst/>
              <a:rect l="l" t="t" r="r" b="b"/>
              <a:pathLst>
                <a:path w="446360" h="545539">
                  <a:moveTo>
                    <a:pt x="203200" y="0"/>
                  </a:moveTo>
                  <a:lnTo>
                    <a:pt x="446360" y="0"/>
                  </a:lnTo>
                  <a:lnTo>
                    <a:pt x="243160" y="545539"/>
                  </a:lnTo>
                  <a:lnTo>
                    <a:pt x="0" y="545539"/>
                  </a:lnTo>
                  <a:lnTo>
                    <a:pt x="203200" y="0"/>
                  </a:lnTo>
                </a:path>
              </a:pathLst>
            </a:custGeom>
            <a:solidFill>
              <a:srgbClr val="9BD9E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24">
            <a:extLst>
              <a:ext uri="{FF2B5EF4-FFF2-40B4-BE49-F238E27FC236}">
                <a16:creationId xmlns:a16="http://schemas.microsoft.com/office/drawing/2014/main" id="{8EB5D2C4-CE39-2A9C-6350-E09C615F8564}"/>
              </a:ext>
            </a:extLst>
          </p:cNvPr>
          <p:cNvSpPr/>
          <p:nvPr/>
        </p:nvSpPr>
        <p:spPr>
          <a:xfrm>
            <a:off x="1595550" y="410400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343553"/>
            <a:chOff x="0" y="0"/>
            <a:chExt cx="4880466" cy="892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0466" cy="892284"/>
            </a:xfrm>
            <a:custGeom>
              <a:avLst/>
              <a:gdLst/>
              <a:ahLst/>
              <a:cxnLst/>
              <a:rect l="l" t="t" r="r" b="b"/>
              <a:pathLst>
                <a:path w="4880466" h="892284">
                  <a:moveTo>
                    <a:pt x="1693" y="0"/>
                  </a:moveTo>
                  <a:lnTo>
                    <a:pt x="4878773" y="0"/>
                  </a:lnTo>
                  <a:cubicBezTo>
                    <a:pt x="4879222" y="0"/>
                    <a:pt x="4879653" y="178"/>
                    <a:pt x="4879970" y="496"/>
                  </a:cubicBezTo>
                  <a:cubicBezTo>
                    <a:pt x="4880288" y="814"/>
                    <a:pt x="4880466" y="1244"/>
                    <a:pt x="4880466" y="1693"/>
                  </a:cubicBezTo>
                  <a:lnTo>
                    <a:pt x="4880466" y="890591"/>
                  </a:lnTo>
                  <a:cubicBezTo>
                    <a:pt x="4880466" y="891040"/>
                    <a:pt x="4880288" y="891471"/>
                    <a:pt x="4879970" y="891788"/>
                  </a:cubicBezTo>
                  <a:cubicBezTo>
                    <a:pt x="4879653" y="892106"/>
                    <a:pt x="4879222" y="892284"/>
                    <a:pt x="4878773" y="892284"/>
                  </a:cubicBezTo>
                  <a:lnTo>
                    <a:pt x="1693" y="892284"/>
                  </a:lnTo>
                  <a:cubicBezTo>
                    <a:pt x="1244" y="892284"/>
                    <a:pt x="814" y="892106"/>
                    <a:pt x="496" y="891788"/>
                  </a:cubicBezTo>
                  <a:cubicBezTo>
                    <a:pt x="178" y="891471"/>
                    <a:pt x="0" y="891040"/>
                    <a:pt x="0" y="890591"/>
                  </a:cubicBezTo>
                  <a:lnTo>
                    <a:pt x="0" y="1693"/>
                  </a:lnTo>
                  <a:cubicBezTo>
                    <a:pt x="0" y="1244"/>
                    <a:pt x="178" y="814"/>
                    <a:pt x="496" y="496"/>
                  </a:cubicBezTo>
                  <a:cubicBezTo>
                    <a:pt x="814" y="178"/>
                    <a:pt x="1244" y="0"/>
                    <a:pt x="169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68815" y="-771247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151213"/>
            <a:ext cx="15319526" cy="239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1"/>
              </a:lnSpc>
            </a:pPr>
            <a:r>
              <a:rPr lang="en-US" sz="3812" spc="373">
                <a:solidFill>
                  <a:srgbClr val="231F20"/>
                </a:solidFill>
                <a:latin typeface="TT Drugs"/>
              </a:rPr>
              <a:t>CRITERIOS PARA A INCLUIR EN LAS AGENDAS </a:t>
            </a:r>
          </a:p>
          <a:p>
            <a:pPr algn="ctr">
              <a:lnSpc>
                <a:spcPts val="5261"/>
              </a:lnSpc>
            </a:pPr>
            <a:r>
              <a:rPr lang="en-US" sz="3812" spc="373">
                <a:solidFill>
                  <a:srgbClr val="231F20"/>
                </a:solidFill>
                <a:latin typeface="TT Drugs"/>
              </a:rPr>
              <a:t>DE LOS PRÓXIMOS DIÁLOGOS DE PAÍS. </a:t>
            </a:r>
          </a:p>
          <a:p>
            <a:pPr marL="0" lvl="0" indent="0" algn="l">
              <a:lnSpc>
                <a:spcPts val="8710"/>
              </a:lnSpc>
              <a:spcBef>
                <a:spcPct val="0"/>
              </a:spcBef>
            </a:pPr>
            <a:endParaRPr lang="en-US" sz="3812" spc="373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657599" y="5012177"/>
            <a:ext cx="4252026" cy="3033762"/>
            <a:chOff x="-86648" y="-19050"/>
            <a:chExt cx="1165896" cy="831850"/>
          </a:xfrm>
        </p:grpSpPr>
        <p:sp>
          <p:nvSpPr>
            <p:cNvPr id="8" name="Freeform 8"/>
            <p:cNvSpPr/>
            <p:nvPr/>
          </p:nvSpPr>
          <p:spPr>
            <a:xfrm>
              <a:off x="-86648" y="100534"/>
              <a:ext cx="1165896" cy="522346"/>
            </a:xfrm>
            <a:custGeom>
              <a:avLst/>
              <a:gdLst/>
              <a:ahLst/>
              <a:cxnLst/>
              <a:rect l="l" t="t" r="r" b="b"/>
              <a:pathLst>
                <a:path w="1165896" h="319989">
                  <a:moveTo>
                    <a:pt x="7283" y="0"/>
                  </a:moveTo>
                  <a:lnTo>
                    <a:pt x="1158613" y="0"/>
                  </a:lnTo>
                  <a:cubicBezTo>
                    <a:pt x="1160545" y="0"/>
                    <a:pt x="1162397" y="767"/>
                    <a:pt x="1163763" y="2133"/>
                  </a:cubicBezTo>
                  <a:cubicBezTo>
                    <a:pt x="1165129" y="3499"/>
                    <a:pt x="1165896" y="5351"/>
                    <a:pt x="1165896" y="7283"/>
                  </a:cubicBezTo>
                  <a:lnTo>
                    <a:pt x="1165896" y="312706"/>
                  </a:lnTo>
                  <a:cubicBezTo>
                    <a:pt x="1165896" y="314638"/>
                    <a:pt x="1165129" y="316490"/>
                    <a:pt x="1163763" y="317856"/>
                  </a:cubicBezTo>
                  <a:cubicBezTo>
                    <a:pt x="1162397" y="319222"/>
                    <a:pt x="1160545" y="319989"/>
                    <a:pt x="1158613" y="319989"/>
                  </a:cubicBezTo>
                  <a:lnTo>
                    <a:pt x="7283" y="319989"/>
                  </a:lnTo>
                  <a:cubicBezTo>
                    <a:pt x="5351" y="319989"/>
                    <a:pt x="3499" y="319222"/>
                    <a:pt x="2133" y="317856"/>
                  </a:cubicBezTo>
                  <a:cubicBezTo>
                    <a:pt x="767" y="316490"/>
                    <a:pt x="0" y="314638"/>
                    <a:pt x="0" y="312706"/>
                  </a:cubicBezTo>
                  <a:lnTo>
                    <a:pt x="0" y="7283"/>
                  </a:lnTo>
                  <a:cubicBezTo>
                    <a:pt x="0" y="5351"/>
                    <a:pt x="767" y="3499"/>
                    <a:pt x="2133" y="2133"/>
                  </a:cubicBezTo>
                  <a:cubicBezTo>
                    <a:pt x="3499" y="767"/>
                    <a:pt x="5351" y="0"/>
                    <a:pt x="728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TT Drugs"/>
                </a:rPr>
                <a:t> </a:t>
              </a:r>
              <a:r>
                <a:rPr lang="es-SV" sz="2199" dirty="0">
                  <a:solidFill>
                    <a:srgbClr val="000000"/>
                  </a:solidFill>
                  <a:latin typeface="TT Drugs"/>
                </a:rPr>
                <a:t>Definir un número de temas por diálogo.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06606" y="5593279"/>
            <a:ext cx="4221454" cy="3033762"/>
            <a:chOff x="0" y="-255930"/>
            <a:chExt cx="1157513" cy="8318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513" cy="319989"/>
            </a:xfrm>
            <a:custGeom>
              <a:avLst/>
              <a:gdLst/>
              <a:ahLst/>
              <a:cxnLst/>
              <a:rect l="l" t="t" r="r" b="b"/>
              <a:pathLst>
                <a:path w="1157513" h="319989">
                  <a:moveTo>
                    <a:pt x="7336" y="0"/>
                  </a:moveTo>
                  <a:lnTo>
                    <a:pt x="1150177" y="0"/>
                  </a:lnTo>
                  <a:cubicBezTo>
                    <a:pt x="1152123" y="0"/>
                    <a:pt x="1153989" y="773"/>
                    <a:pt x="1155365" y="2149"/>
                  </a:cubicBezTo>
                  <a:cubicBezTo>
                    <a:pt x="1156740" y="3524"/>
                    <a:pt x="1157513" y="5390"/>
                    <a:pt x="1157513" y="7336"/>
                  </a:cubicBezTo>
                  <a:lnTo>
                    <a:pt x="1157513" y="312654"/>
                  </a:lnTo>
                  <a:cubicBezTo>
                    <a:pt x="1157513" y="316705"/>
                    <a:pt x="1154229" y="319989"/>
                    <a:pt x="1150177" y="319989"/>
                  </a:cubicBezTo>
                  <a:lnTo>
                    <a:pt x="7336" y="319989"/>
                  </a:lnTo>
                  <a:cubicBezTo>
                    <a:pt x="5390" y="319989"/>
                    <a:pt x="3524" y="319217"/>
                    <a:pt x="2149" y="317841"/>
                  </a:cubicBezTo>
                  <a:cubicBezTo>
                    <a:pt x="773" y="316465"/>
                    <a:pt x="0" y="314599"/>
                    <a:pt x="0" y="312654"/>
                  </a:cubicBezTo>
                  <a:lnTo>
                    <a:pt x="0" y="7336"/>
                  </a:lnTo>
                  <a:cubicBezTo>
                    <a:pt x="0" y="5390"/>
                    <a:pt x="773" y="3524"/>
                    <a:pt x="2149" y="2149"/>
                  </a:cubicBezTo>
                  <a:cubicBezTo>
                    <a:pt x="3524" y="773"/>
                    <a:pt x="5390" y="0"/>
                    <a:pt x="7336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72357" y="-25593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r>
                <a:rPr lang="es-SV" sz="2199" dirty="0">
                  <a:solidFill>
                    <a:srgbClr val="000000"/>
                  </a:solidFill>
                  <a:latin typeface="TT Drugs"/>
                </a:rPr>
                <a:t>Cuantos vamos a incluir en la agenda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72290" y="7253240"/>
            <a:ext cx="4173101" cy="3033759"/>
            <a:chOff x="5015" y="-135029"/>
            <a:chExt cx="1144255" cy="831850"/>
          </a:xfrm>
        </p:grpSpPr>
        <p:sp>
          <p:nvSpPr>
            <p:cNvPr id="14" name="Freeform 14"/>
            <p:cNvSpPr/>
            <p:nvPr/>
          </p:nvSpPr>
          <p:spPr>
            <a:xfrm>
              <a:off x="5015" y="-50478"/>
              <a:ext cx="1144255" cy="435881"/>
            </a:xfrm>
            <a:custGeom>
              <a:avLst/>
              <a:gdLst/>
              <a:ahLst/>
              <a:cxnLst/>
              <a:rect l="l" t="t" r="r" b="b"/>
              <a:pathLst>
                <a:path w="1144255" h="435881">
                  <a:moveTo>
                    <a:pt x="7421" y="0"/>
                  </a:moveTo>
                  <a:lnTo>
                    <a:pt x="1136834" y="0"/>
                  </a:lnTo>
                  <a:cubicBezTo>
                    <a:pt x="1138802" y="0"/>
                    <a:pt x="1140690" y="782"/>
                    <a:pt x="1142082" y="2173"/>
                  </a:cubicBezTo>
                  <a:cubicBezTo>
                    <a:pt x="1143473" y="3565"/>
                    <a:pt x="1144255" y="5453"/>
                    <a:pt x="1144255" y="7421"/>
                  </a:cubicBezTo>
                  <a:lnTo>
                    <a:pt x="1144255" y="428460"/>
                  </a:lnTo>
                  <a:cubicBezTo>
                    <a:pt x="1144255" y="432559"/>
                    <a:pt x="1140933" y="435881"/>
                    <a:pt x="1136834" y="435881"/>
                  </a:cubicBezTo>
                  <a:lnTo>
                    <a:pt x="7421" y="435881"/>
                  </a:lnTo>
                  <a:cubicBezTo>
                    <a:pt x="3322" y="435881"/>
                    <a:pt x="0" y="432559"/>
                    <a:pt x="0" y="428460"/>
                  </a:cubicBezTo>
                  <a:lnTo>
                    <a:pt x="0" y="7421"/>
                  </a:lnTo>
                  <a:cubicBezTo>
                    <a:pt x="0" y="5453"/>
                    <a:pt x="782" y="3565"/>
                    <a:pt x="2173" y="2173"/>
                  </a:cubicBezTo>
                  <a:cubicBezTo>
                    <a:pt x="3565" y="782"/>
                    <a:pt x="5453" y="0"/>
                    <a:pt x="7421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63098" y="-135029"/>
              <a:ext cx="108617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s-SV" sz="2199" dirty="0">
                  <a:solidFill>
                    <a:srgbClr val="000000"/>
                  </a:solidFill>
                  <a:latin typeface="TT Drugs"/>
                </a:rPr>
                <a:t>Temas que sean coherentes con la actividad a desarrollar (Diálogo de País).</a:t>
              </a:r>
            </a:p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en-US" sz="2199" dirty="0">
                <a:solidFill>
                  <a:srgbClr val="000000"/>
                </a:solidFill>
                <a:latin typeface="TT Drugs"/>
              </a:endParaRPr>
            </a:p>
          </p:txBody>
        </p:sp>
      </p:grpSp>
      <p:sp>
        <p:nvSpPr>
          <p:cNvPr id="16" name="Freeform 24">
            <a:extLst>
              <a:ext uri="{FF2B5EF4-FFF2-40B4-BE49-F238E27FC236}">
                <a16:creationId xmlns:a16="http://schemas.microsoft.com/office/drawing/2014/main" id="{BD5A48E0-70B1-6E30-0B03-B8F1E82F02F6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8149" y="1193254"/>
            <a:ext cx="2479684" cy="2099841"/>
            <a:chOff x="0" y="0"/>
            <a:chExt cx="406400" cy="344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571457"/>
            <a:ext cx="12147559" cy="2099841"/>
            <a:chOff x="0" y="0"/>
            <a:chExt cx="1990886" cy="344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0886" cy="344147"/>
            </a:xfrm>
            <a:custGeom>
              <a:avLst/>
              <a:gdLst/>
              <a:ahLst/>
              <a:cxnLst/>
              <a:rect l="l" t="t" r="r" b="b"/>
              <a:pathLst>
                <a:path w="1990886" h="344147">
                  <a:moveTo>
                    <a:pt x="24856" y="0"/>
                  </a:moveTo>
                  <a:lnTo>
                    <a:pt x="1966030" y="0"/>
                  </a:lnTo>
                  <a:cubicBezTo>
                    <a:pt x="1972622" y="0"/>
                    <a:pt x="1978944" y="2619"/>
                    <a:pt x="1983606" y="7280"/>
                  </a:cubicBezTo>
                  <a:cubicBezTo>
                    <a:pt x="1988267" y="11941"/>
                    <a:pt x="1990886" y="18263"/>
                    <a:pt x="1990886" y="24856"/>
                  </a:cubicBezTo>
                  <a:lnTo>
                    <a:pt x="1990886" y="319291"/>
                  </a:lnTo>
                  <a:cubicBezTo>
                    <a:pt x="1990886" y="325883"/>
                    <a:pt x="1988267" y="332205"/>
                    <a:pt x="1983606" y="336867"/>
                  </a:cubicBezTo>
                  <a:cubicBezTo>
                    <a:pt x="1978944" y="341528"/>
                    <a:pt x="1972622" y="344147"/>
                    <a:pt x="1966030" y="344147"/>
                  </a:cubicBezTo>
                  <a:lnTo>
                    <a:pt x="24856" y="344147"/>
                  </a:lnTo>
                  <a:cubicBezTo>
                    <a:pt x="11128" y="344147"/>
                    <a:pt x="0" y="333019"/>
                    <a:pt x="0" y="319291"/>
                  </a:cubicBezTo>
                  <a:lnTo>
                    <a:pt x="0" y="24856"/>
                  </a:lnTo>
                  <a:cubicBezTo>
                    <a:pt x="0" y="18263"/>
                    <a:pt x="2619" y="11941"/>
                    <a:pt x="7280" y="7280"/>
                  </a:cubicBezTo>
                  <a:cubicBezTo>
                    <a:pt x="11941" y="2619"/>
                    <a:pt x="18263" y="0"/>
                    <a:pt x="24856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26978" y="7158459"/>
            <a:ext cx="2479684" cy="2099841"/>
            <a:chOff x="0" y="0"/>
            <a:chExt cx="406400" cy="3441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06202" y="7158459"/>
            <a:ext cx="8580730" cy="2099841"/>
            <a:chOff x="0" y="0"/>
            <a:chExt cx="1406312" cy="3441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06312" cy="344147"/>
            </a:xfrm>
            <a:custGeom>
              <a:avLst/>
              <a:gdLst/>
              <a:ahLst/>
              <a:cxnLst/>
              <a:rect l="l" t="t" r="r" b="b"/>
              <a:pathLst>
                <a:path w="1406312" h="344147">
                  <a:moveTo>
                    <a:pt x="35188" y="0"/>
                  </a:moveTo>
                  <a:lnTo>
                    <a:pt x="1371124" y="0"/>
                  </a:lnTo>
                  <a:cubicBezTo>
                    <a:pt x="1390558" y="0"/>
                    <a:pt x="1406312" y="15754"/>
                    <a:pt x="1406312" y="35188"/>
                  </a:cubicBezTo>
                  <a:lnTo>
                    <a:pt x="1406312" y="308959"/>
                  </a:lnTo>
                  <a:cubicBezTo>
                    <a:pt x="1406312" y="328393"/>
                    <a:pt x="1390558" y="344147"/>
                    <a:pt x="1371124" y="344147"/>
                  </a:cubicBezTo>
                  <a:lnTo>
                    <a:pt x="35188" y="344147"/>
                  </a:lnTo>
                  <a:cubicBezTo>
                    <a:pt x="15754" y="344147"/>
                    <a:pt x="0" y="328393"/>
                    <a:pt x="0" y="308959"/>
                  </a:cubicBezTo>
                  <a:lnTo>
                    <a:pt x="0" y="35188"/>
                  </a:lnTo>
                  <a:cubicBezTo>
                    <a:pt x="0" y="15754"/>
                    <a:pt x="15754" y="0"/>
                    <a:pt x="35188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8149" y="1440445"/>
            <a:ext cx="2310277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116" spc="105">
                <a:solidFill>
                  <a:srgbClr val="1A1A1A"/>
                </a:solidFill>
                <a:latin typeface="TT Drugs"/>
              </a:rPr>
              <a:t>Personas Afectadas por VIH</a:t>
            </a:r>
          </a:p>
          <a:p>
            <a:pPr algn="ctr">
              <a:lnSpc>
                <a:spcPts val="2539"/>
              </a:lnSpc>
            </a:pPr>
            <a:endParaRPr lang="en-US" sz="2116" spc="105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48149" y="3668878"/>
            <a:ext cx="8834902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2539"/>
              </a:lnSpc>
              <a:buFont typeface="Arial" panose="020B0604020202020204" pitchFamily="34" charset="0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Que den a conocer la participación de cada uno que representa el Sector de las personas que viven con VIH del trabajo dentro del MCP-ES y la asistencia.</a:t>
            </a:r>
          </a:p>
          <a:p>
            <a:pPr marL="342900" indent="-342900" algn="just">
              <a:lnSpc>
                <a:spcPts val="2539"/>
              </a:lnSpc>
              <a:buFont typeface="Arial" panose="020B0604020202020204" pitchFamily="34" charset="0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Que los 4 representantes den información de cada proceso y divulguen la información.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14494" y="7541068"/>
            <a:ext cx="1904653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116" spc="105">
                <a:solidFill>
                  <a:srgbClr val="1A1A1A"/>
                </a:solidFill>
                <a:latin typeface="TT Drugs"/>
              </a:rPr>
              <a:t>Personas Afectadas por TB</a:t>
            </a:r>
          </a:p>
          <a:p>
            <a:pPr algn="ctr">
              <a:lnSpc>
                <a:spcPts val="2539"/>
              </a:lnSpc>
            </a:pPr>
            <a:endParaRPr lang="en-US" sz="2116" spc="105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34173" y="7541068"/>
            <a:ext cx="847690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368" lvl="1" indent="-342900">
              <a:lnSpc>
                <a:spcPts val="2539"/>
              </a:lnSpc>
              <a:buFont typeface="Arial" panose="020B0604020202020204" pitchFamily="34" charset="0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Perspectiva de los derechos humanos.</a:t>
            </a:r>
          </a:p>
          <a:p>
            <a:pPr marL="571368" lvl="1" indent="-342900">
              <a:lnSpc>
                <a:spcPts val="2539"/>
              </a:lnSpc>
              <a:buFont typeface="Arial" panose="020B0604020202020204" pitchFamily="34" charset="0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Reducción y estigma de la discriminación en la TB.</a:t>
            </a:r>
          </a:p>
          <a:p>
            <a:pPr marL="571368" lvl="1" indent="-342900">
              <a:lnSpc>
                <a:spcPts val="2539"/>
              </a:lnSpc>
              <a:buFont typeface="Arial" panose="020B0604020202020204" pitchFamily="34" charset="0"/>
              <a:buChar char="•"/>
            </a:pP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Que se considere una respuesta </a:t>
            </a:r>
            <a:r>
              <a:rPr lang="es-SV" sz="2116" spc="105" dirty="0" err="1">
                <a:solidFill>
                  <a:srgbClr val="1A1A1A"/>
                </a:solidFill>
                <a:latin typeface="TT Drugs"/>
              </a:rPr>
              <a:t>multi-sectorial</a:t>
            </a:r>
            <a:r>
              <a:rPr lang="es-SV" sz="2116" spc="105" dirty="0">
                <a:solidFill>
                  <a:srgbClr val="1A1A1A"/>
                </a:solidFill>
                <a:latin typeface="TT Drugs"/>
              </a:rPr>
              <a:t>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D64C1FC-0E15-B3F1-72AF-CB93FE14B953}"/>
              </a:ext>
            </a:extLst>
          </p:cNvPr>
          <p:cNvSpPr/>
          <p:nvPr/>
        </p:nvSpPr>
        <p:spPr>
          <a:xfrm>
            <a:off x="-1212831" y="174243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1249</Words>
  <Application>Microsoft Office PowerPoint</Application>
  <PresentationFormat>Personalizado</PresentationFormat>
  <Paragraphs>150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TT Drugs Bold</vt:lpstr>
      <vt:lpstr>TT Drugs</vt:lpstr>
      <vt:lpstr>Calibri</vt:lpstr>
      <vt:lpstr>TT Drugs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brief de la compañia moderno minimalista celeste y blanco</dc:title>
  <dc:creator>María Eugenia Ochoa Valencia</dc:creator>
  <cp:lastModifiedBy>Administración y Comunicaciones MCP</cp:lastModifiedBy>
  <cp:revision>9</cp:revision>
  <dcterms:created xsi:type="dcterms:W3CDTF">2006-08-16T00:00:00Z</dcterms:created>
  <dcterms:modified xsi:type="dcterms:W3CDTF">2023-09-07T17:55:02Z</dcterms:modified>
  <dc:identifier>DAFtnUqvQKE</dc:identifier>
</cp:coreProperties>
</file>