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5"/>
  </p:notesMasterIdLst>
  <p:handoutMasterIdLst>
    <p:handoutMasterId r:id="rId16"/>
  </p:handoutMasterIdLst>
  <p:sldIdLst>
    <p:sldId id="256" r:id="rId3"/>
    <p:sldId id="409" r:id="rId4"/>
    <p:sldId id="398" r:id="rId5"/>
    <p:sldId id="399" r:id="rId6"/>
    <p:sldId id="406" r:id="rId7"/>
    <p:sldId id="400" r:id="rId8"/>
    <p:sldId id="401" r:id="rId9"/>
    <p:sldId id="407" r:id="rId10"/>
    <p:sldId id="408" r:id="rId11"/>
    <p:sldId id="402" r:id="rId12"/>
    <p:sldId id="403" r:id="rId13"/>
    <p:sldId id="268" r:id="rId14"/>
  </p:sldIdLst>
  <p:sldSz cx="12192000" cy="6858000"/>
  <p:notesSz cx="6858000" cy="9144000"/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94672" autoAdjust="0"/>
  </p:normalViewPr>
  <p:slideViewPr>
    <p:cSldViewPr>
      <p:cViewPr varScale="1">
        <p:scale>
          <a:sx n="93" d="100"/>
          <a:sy n="93" d="100"/>
        </p:scale>
        <p:origin x="619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74AB7-249A-401F-8197-D72C7248DFB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F2F3FD1C-4C94-4E8C-A0D5-30CE0008067B}">
      <dgm:prSet phldrT="[Texto]"/>
      <dgm:spPr/>
      <dgm:t>
        <a:bodyPr/>
        <a:lstStyle/>
        <a:p>
          <a:r>
            <a:rPr lang="es-SV" dirty="0"/>
            <a:t>Fortalecimiento institucional</a:t>
          </a:r>
        </a:p>
      </dgm:t>
    </dgm:pt>
    <dgm:pt modelId="{2712DC15-0761-45D2-AF81-6480D7EE06E9}" type="parTrans" cxnId="{806941F6-A016-48D3-B9DD-CDEAF9F31A00}">
      <dgm:prSet/>
      <dgm:spPr/>
      <dgm:t>
        <a:bodyPr/>
        <a:lstStyle/>
        <a:p>
          <a:endParaRPr lang="es-SV"/>
        </a:p>
      </dgm:t>
    </dgm:pt>
    <dgm:pt modelId="{1D7A372B-DFBF-40B1-8415-5B51399547DB}" type="sibTrans" cxnId="{806941F6-A016-48D3-B9DD-CDEAF9F31A00}">
      <dgm:prSet/>
      <dgm:spPr/>
      <dgm:t>
        <a:bodyPr/>
        <a:lstStyle/>
        <a:p>
          <a:endParaRPr lang="es-SV"/>
        </a:p>
      </dgm:t>
    </dgm:pt>
    <dgm:pt modelId="{D5A35A18-ABE8-4D6D-B29E-3657A23BA3E3}">
      <dgm:prSet phldrT="[Texto]"/>
      <dgm:spPr/>
      <dgm:t>
        <a:bodyPr/>
        <a:lstStyle/>
        <a:p>
          <a:r>
            <a:rPr lang="es-SV" dirty="0"/>
            <a:t>Promoción de la salud y auto cuido</a:t>
          </a:r>
        </a:p>
      </dgm:t>
    </dgm:pt>
    <dgm:pt modelId="{2CC8D3E9-48CF-4010-870E-DAC39B7F0446}" type="parTrans" cxnId="{F51CF493-1D86-4871-97E8-3694E7E96DC2}">
      <dgm:prSet/>
      <dgm:spPr/>
      <dgm:t>
        <a:bodyPr/>
        <a:lstStyle/>
        <a:p>
          <a:endParaRPr lang="es-SV"/>
        </a:p>
      </dgm:t>
    </dgm:pt>
    <dgm:pt modelId="{2F79408E-4B1F-4C6E-B6FB-A8B78AF68BDD}" type="sibTrans" cxnId="{F51CF493-1D86-4871-97E8-3694E7E96DC2}">
      <dgm:prSet/>
      <dgm:spPr/>
      <dgm:t>
        <a:bodyPr/>
        <a:lstStyle/>
        <a:p>
          <a:endParaRPr lang="es-SV"/>
        </a:p>
      </dgm:t>
    </dgm:pt>
    <dgm:pt modelId="{62F0247C-C8D8-4559-A10F-CB2CDD64D623}">
      <dgm:prSet phldrT="[Texto]"/>
      <dgm:spPr/>
      <dgm:t>
        <a:bodyPr/>
        <a:lstStyle/>
        <a:p>
          <a:r>
            <a:rPr lang="es-SV" dirty="0"/>
            <a:t>Construyendo sujetas de derechos</a:t>
          </a:r>
        </a:p>
      </dgm:t>
    </dgm:pt>
    <dgm:pt modelId="{9E0E98D5-A1B6-43FA-BF7F-60767D6007FE}" type="parTrans" cxnId="{FBD8D602-E7C8-47E1-A71E-88A96D830091}">
      <dgm:prSet/>
      <dgm:spPr/>
      <dgm:t>
        <a:bodyPr/>
        <a:lstStyle/>
        <a:p>
          <a:endParaRPr lang="es-SV"/>
        </a:p>
      </dgm:t>
    </dgm:pt>
    <dgm:pt modelId="{4C0E259C-E8BC-4908-AF39-9DAD0A97B523}" type="sibTrans" cxnId="{FBD8D602-E7C8-47E1-A71E-88A96D830091}">
      <dgm:prSet/>
      <dgm:spPr/>
      <dgm:t>
        <a:bodyPr/>
        <a:lstStyle/>
        <a:p>
          <a:endParaRPr lang="es-SV"/>
        </a:p>
      </dgm:t>
    </dgm:pt>
    <dgm:pt modelId="{D23B715A-53B9-46FF-862C-69AE3ACA5B32}" type="pres">
      <dgm:prSet presAssocID="{21074AB7-249A-401F-8197-D72C7248DFBF}" presName="Name0" presStyleCnt="0">
        <dgm:presLayoutVars>
          <dgm:dir/>
          <dgm:resizeHandles val="exact"/>
        </dgm:presLayoutVars>
      </dgm:prSet>
      <dgm:spPr/>
    </dgm:pt>
    <dgm:pt modelId="{036D5C0C-65B5-4947-8917-A2103207D7DE}" type="pres">
      <dgm:prSet presAssocID="{21074AB7-249A-401F-8197-D72C7248DFBF}" presName="cycle" presStyleCnt="0"/>
      <dgm:spPr/>
    </dgm:pt>
    <dgm:pt modelId="{77C40AE1-CF97-4FAB-81B5-5886A91E5C4C}" type="pres">
      <dgm:prSet presAssocID="{F2F3FD1C-4C94-4E8C-A0D5-30CE0008067B}" presName="nodeFirstNode" presStyleLbl="node1" presStyleIdx="0" presStyleCnt="3">
        <dgm:presLayoutVars>
          <dgm:bulletEnabled val="1"/>
        </dgm:presLayoutVars>
      </dgm:prSet>
      <dgm:spPr/>
    </dgm:pt>
    <dgm:pt modelId="{315E1B58-64C3-4FCF-8DC7-AB62D12DF026}" type="pres">
      <dgm:prSet presAssocID="{1D7A372B-DFBF-40B1-8415-5B51399547DB}" presName="sibTransFirstNode" presStyleLbl="bgShp" presStyleIdx="0" presStyleCnt="1"/>
      <dgm:spPr/>
    </dgm:pt>
    <dgm:pt modelId="{C424EF88-AC4C-4C07-AB30-5D80D2135F77}" type="pres">
      <dgm:prSet presAssocID="{D5A35A18-ABE8-4D6D-B29E-3657A23BA3E3}" presName="nodeFollowingNodes" presStyleLbl="node1" presStyleIdx="1" presStyleCnt="3">
        <dgm:presLayoutVars>
          <dgm:bulletEnabled val="1"/>
        </dgm:presLayoutVars>
      </dgm:prSet>
      <dgm:spPr/>
    </dgm:pt>
    <dgm:pt modelId="{C04775A7-026D-47D4-BF8D-15C9AB6F1812}" type="pres">
      <dgm:prSet presAssocID="{62F0247C-C8D8-4559-A10F-CB2CDD64D623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FBD8D602-E7C8-47E1-A71E-88A96D830091}" srcId="{21074AB7-249A-401F-8197-D72C7248DFBF}" destId="{62F0247C-C8D8-4559-A10F-CB2CDD64D623}" srcOrd="2" destOrd="0" parTransId="{9E0E98D5-A1B6-43FA-BF7F-60767D6007FE}" sibTransId="{4C0E259C-E8BC-4908-AF39-9DAD0A97B523}"/>
    <dgm:cxn modelId="{AA02747E-393F-4046-B7EB-4D865BF17313}" type="presOf" srcId="{D5A35A18-ABE8-4D6D-B29E-3657A23BA3E3}" destId="{C424EF88-AC4C-4C07-AB30-5D80D2135F77}" srcOrd="0" destOrd="0" presId="urn:microsoft.com/office/officeart/2005/8/layout/cycle3"/>
    <dgm:cxn modelId="{F51CF493-1D86-4871-97E8-3694E7E96DC2}" srcId="{21074AB7-249A-401F-8197-D72C7248DFBF}" destId="{D5A35A18-ABE8-4D6D-B29E-3657A23BA3E3}" srcOrd="1" destOrd="0" parTransId="{2CC8D3E9-48CF-4010-870E-DAC39B7F0446}" sibTransId="{2F79408E-4B1F-4C6E-B6FB-A8B78AF68BDD}"/>
    <dgm:cxn modelId="{7B08A49C-5FB4-4487-85FE-EC0D9D768C47}" type="presOf" srcId="{21074AB7-249A-401F-8197-D72C7248DFBF}" destId="{D23B715A-53B9-46FF-862C-69AE3ACA5B32}" srcOrd="0" destOrd="0" presId="urn:microsoft.com/office/officeart/2005/8/layout/cycle3"/>
    <dgm:cxn modelId="{0C769DA9-2A71-448D-AA5B-41A2C5603603}" type="presOf" srcId="{1D7A372B-DFBF-40B1-8415-5B51399547DB}" destId="{315E1B58-64C3-4FCF-8DC7-AB62D12DF026}" srcOrd="0" destOrd="0" presId="urn:microsoft.com/office/officeart/2005/8/layout/cycle3"/>
    <dgm:cxn modelId="{78DA74B8-694E-4338-BB01-CBDECF793EFC}" type="presOf" srcId="{F2F3FD1C-4C94-4E8C-A0D5-30CE0008067B}" destId="{77C40AE1-CF97-4FAB-81B5-5886A91E5C4C}" srcOrd="0" destOrd="0" presId="urn:microsoft.com/office/officeart/2005/8/layout/cycle3"/>
    <dgm:cxn modelId="{3A202FD2-962F-4E0A-A1E3-2C6C8B62AC5B}" type="presOf" srcId="{62F0247C-C8D8-4559-A10F-CB2CDD64D623}" destId="{C04775A7-026D-47D4-BF8D-15C9AB6F1812}" srcOrd="0" destOrd="0" presId="urn:microsoft.com/office/officeart/2005/8/layout/cycle3"/>
    <dgm:cxn modelId="{806941F6-A016-48D3-B9DD-CDEAF9F31A00}" srcId="{21074AB7-249A-401F-8197-D72C7248DFBF}" destId="{F2F3FD1C-4C94-4E8C-A0D5-30CE0008067B}" srcOrd="0" destOrd="0" parTransId="{2712DC15-0761-45D2-AF81-6480D7EE06E9}" sibTransId="{1D7A372B-DFBF-40B1-8415-5B51399547DB}"/>
    <dgm:cxn modelId="{E024C104-E40D-4CCA-9E51-2F8DE52C9629}" type="presParOf" srcId="{D23B715A-53B9-46FF-862C-69AE3ACA5B32}" destId="{036D5C0C-65B5-4947-8917-A2103207D7DE}" srcOrd="0" destOrd="0" presId="urn:microsoft.com/office/officeart/2005/8/layout/cycle3"/>
    <dgm:cxn modelId="{34A7166E-E2CD-48D8-BBCD-561DAFFF69BC}" type="presParOf" srcId="{036D5C0C-65B5-4947-8917-A2103207D7DE}" destId="{77C40AE1-CF97-4FAB-81B5-5886A91E5C4C}" srcOrd="0" destOrd="0" presId="urn:microsoft.com/office/officeart/2005/8/layout/cycle3"/>
    <dgm:cxn modelId="{E8AC2BB3-5F79-4D21-99FC-5B4D8CC5CEB8}" type="presParOf" srcId="{036D5C0C-65B5-4947-8917-A2103207D7DE}" destId="{315E1B58-64C3-4FCF-8DC7-AB62D12DF026}" srcOrd="1" destOrd="0" presId="urn:microsoft.com/office/officeart/2005/8/layout/cycle3"/>
    <dgm:cxn modelId="{08933F94-FFA3-4F1A-AB6F-467A1A098D26}" type="presParOf" srcId="{036D5C0C-65B5-4947-8917-A2103207D7DE}" destId="{C424EF88-AC4C-4C07-AB30-5D80D2135F77}" srcOrd="2" destOrd="0" presId="urn:microsoft.com/office/officeart/2005/8/layout/cycle3"/>
    <dgm:cxn modelId="{E7E64800-C38E-409A-985E-54BFBFEFADD3}" type="presParOf" srcId="{036D5C0C-65B5-4947-8917-A2103207D7DE}" destId="{C04775A7-026D-47D4-BF8D-15C9AB6F181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E1B58-64C3-4FCF-8DC7-AB62D12DF026}">
      <dsp:nvSpPr>
        <dsp:cNvPr id="0" name=""/>
        <dsp:cNvSpPr/>
      </dsp:nvSpPr>
      <dsp:spPr>
        <a:xfrm>
          <a:off x="1386165" y="-315678"/>
          <a:ext cx="5355668" cy="5355668"/>
        </a:xfrm>
        <a:prstGeom prst="circularArrow">
          <a:avLst>
            <a:gd name="adj1" fmla="val 5689"/>
            <a:gd name="adj2" fmla="val 340510"/>
            <a:gd name="adj3" fmla="val 12378105"/>
            <a:gd name="adj4" fmla="val 18301051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40AE1-CF97-4FAB-81B5-5886A91E5C4C}">
      <dsp:nvSpPr>
        <dsp:cNvPr id="0" name=""/>
        <dsp:cNvSpPr/>
      </dsp:nvSpPr>
      <dsp:spPr>
        <a:xfrm>
          <a:off x="2162968" y="939"/>
          <a:ext cx="3802062" cy="190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400" kern="1200" dirty="0"/>
            <a:t>Fortalecimiento institucional</a:t>
          </a:r>
        </a:p>
      </dsp:txBody>
      <dsp:txXfrm>
        <a:off x="2255769" y="93740"/>
        <a:ext cx="3616460" cy="1715429"/>
      </dsp:txXfrm>
    </dsp:sp>
    <dsp:sp modelId="{C424EF88-AC4C-4C07-AB30-5D80D2135F77}">
      <dsp:nvSpPr>
        <dsp:cNvPr id="0" name=""/>
        <dsp:cNvSpPr/>
      </dsp:nvSpPr>
      <dsp:spPr>
        <a:xfrm>
          <a:off x="4192791" y="3516695"/>
          <a:ext cx="3802062" cy="190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400" kern="1200" dirty="0"/>
            <a:t>Promoción de la salud y auto cuido</a:t>
          </a:r>
        </a:p>
      </dsp:txBody>
      <dsp:txXfrm>
        <a:off x="4285592" y="3609496"/>
        <a:ext cx="3616460" cy="1715429"/>
      </dsp:txXfrm>
    </dsp:sp>
    <dsp:sp modelId="{C04775A7-026D-47D4-BF8D-15C9AB6F1812}">
      <dsp:nvSpPr>
        <dsp:cNvPr id="0" name=""/>
        <dsp:cNvSpPr/>
      </dsp:nvSpPr>
      <dsp:spPr>
        <a:xfrm>
          <a:off x="133146" y="3516695"/>
          <a:ext cx="3802062" cy="190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400" kern="1200" dirty="0"/>
            <a:t>Construyendo sujetas de derechos</a:t>
          </a:r>
        </a:p>
      </dsp:txBody>
      <dsp:txXfrm>
        <a:off x="225947" y="3609496"/>
        <a:ext cx="3616460" cy="1715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DB2D8037-FB03-BBB2-A807-C9880A405E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7F34D65-3D4D-DDB8-7BD2-FEB1EED0B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F8F47A-146D-48BF-982A-FF0BBF2E9100}" type="datetimeFigureOut">
              <a:rPr lang="es-SV"/>
              <a:pPr>
                <a:defRPr/>
              </a:pPr>
              <a:t>15/11/2023</a:t>
            </a:fld>
            <a:endParaRPr lang="es-SV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5DD65FF1-40B7-EB64-0320-27793ABD95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2615B630-C777-4387-6EC4-355E189EE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D85708-2C0D-4FE7-B746-DD081B09A5B6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DA715760-2974-5B0D-B2D1-FC1081821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8E6F787-A44B-8085-3246-6F2B9F7CCE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EB34E5-06E7-4BD0-82C8-0855433A5D50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31F02B7-1332-0895-D5C4-C524FF75E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7ADB8417-E6C3-30B8-51CA-437D927C3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8355A48-5680-CF79-AB89-03E8A160C4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1386E45-C037-5E26-29F1-241EA451C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E77C5F-D222-4744-8B68-B4FFB1F7AD16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>
            <a:extLst>
              <a:ext uri="{FF2B5EF4-FFF2-40B4-BE49-F238E27FC236}">
                <a16:creationId xmlns:a16="http://schemas.microsoft.com/office/drawing/2014/main" id="{7BA92B7F-62B5-CE7F-6725-094AAC1E3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>
            <a:extLst>
              <a:ext uri="{FF2B5EF4-FFF2-40B4-BE49-F238E27FC236}">
                <a16:creationId xmlns:a16="http://schemas.microsoft.com/office/drawing/2014/main" id="{73E012CC-02ED-267D-C0FB-6F00F49B0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9220" name="Marcador de número de diapositiva 3">
            <a:extLst>
              <a:ext uri="{FF2B5EF4-FFF2-40B4-BE49-F238E27FC236}">
                <a16:creationId xmlns:a16="http://schemas.microsoft.com/office/drawing/2014/main" id="{66145908-6C7C-E27F-9952-AADE49F270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F3DC7A-83A1-4433-A9EB-316A14A7CC88}" type="slidenum">
              <a:rPr lang="es-SV" altLang="es-SV" smtClean="0"/>
              <a:pPr/>
              <a:t>3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7AC9A18-0BFF-16D1-6242-9B693957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5E2422A8-4847-30B7-78B9-EF3C34564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2B0689D8-9CC3-836A-593E-CD6A4BF1E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02041-C193-4443-9C25-62991984CD10}" type="slidenum">
              <a:rPr lang="es-SV" altLang="es-SV" smtClean="0"/>
              <a:pPr/>
              <a:t>4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EC0ACD89-85BF-D257-CE53-88B515400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27D80BD4-1760-F687-EA1D-385084776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F6976564-7DF8-8189-438C-EFBD91FC1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7F636-47CC-414D-B7E4-AF6CBF9C3EF4}" type="slidenum">
              <a:rPr lang="es-SV" altLang="es-SV" smtClean="0"/>
              <a:pPr/>
              <a:t>5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53121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09E43BF6-1AD3-1661-46F9-3AC6D54FB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0FAAF117-A2A8-F0F4-3854-9041435D0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0CE0585D-A0E1-55D0-647B-D2BD1C5BF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57B268-83AE-41B8-A869-11E1B4B2E48A}" type="slidenum">
              <a:rPr lang="es-SV" altLang="es-SV" smtClean="0"/>
              <a:pPr/>
              <a:t>6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7AC51280-92FC-87BD-D08D-9608C027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8B5F85FB-42FA-B7E4-625D-8B6E50985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1069F62F-A4E5-7737-1B48-912024E72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E81759-1458-4E48-A3C1-A74564CA0E90}" type="slidenum">
              <a:rPr lang="es-SV" altLang="es-SV" smtClean="0"/>
              <a:pPr/>
              <a:t>7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7AC9A18-0BFF-16D1-6242-9B693957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5E2422A8-4847-30B7-78B9-EF3C34564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2B0689D8-9CC3-836A-593E-CD6A4BF1E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02041-C193-4443-9C25-62991984CD10}" type="slidenum">
              <a:rPr lang="es-SV" altLang="es-SV" smtClean="0"/>
              <a:pPr/>
              <a:t>8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01601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51CE725E-7401-7BD1-062F-897F9352D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F222DAD7-EDE2-4EC6-C0ED-CDEFEE169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9722086C-CB6F-022D-260A-47125CC0E4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C8D3F5-7C47-4AEC-9998-828435451CEC}" type="slidenum">
              <a:rPr lang="es-SV" altLang="es-SV" smtClean="0"/>
              <a:pPr/>
              <a:t>9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2652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>
            <a:extLst>
              <a:ext uri="{FF2B5EF4-FFF2-40B4-BE49-F238E27FC236}">
                <a16:creationId xmlns:a16="http://schemas.microsoft.com/office/drawing/2014/main" id="{10A8AA68-62F3-598F-758C-83EA24B17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>
            <a:extLst>
              <a:ext uri="{FF2B5EF4-FFF2-40B4-BE49-F238E27FC236}">
                <a16:creationId xmlns:a16="http://schemas.microsoft.com/office/drawing/2014/main" id="{8AA7B2B8-88A4-D7A4-8388-A05025712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7412" name="Marcador de número de diapositiva 3">
            <a:extLst>
              <a:ext uri="{FF2B5EF4-FFF2-40B4-BE49-F238E27FC236}">
                <a16:creationId xmlns:a16="http://schemas.microsoft.com/office/drawing/2014/main" id="{33AD144B-E116-1C0F-5D95-F029D49FF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840193-1EE5-49BB-A085-5C11BF1C7C92}" type="slidenum">
              <a:rPr lang="es-SV" altLang="es-SV" smtClean="0"/>
              <a:pPr/>
              <a:t>10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75769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9E2F2F19-AD1A-F2F6-0E86-C5024BDFE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6A9B3ADC-BC3A-3C73-E5DC-854E869CB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6E972B24-ADEE-6861-DE71-490A2F666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81909E-4627-4149-8229-DB01B3EC0516}" type="slidenum">
              <a:rPr lang="es-SV" altLang="es-SV" smtClean="0"/>
              <a:pPr/>
              <a:t>11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82357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293179F-3ACE-BBC7-E74E-76494508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E859-1BC0-4849-9802-164F590C0D36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F1CBAF9-BE4F-EB02-1384-0EC53D75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3D2E566-9667-98DF-0829-262E2249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37D7-5A02-44C2-BC07-165C693C829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6533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A95761F-4121-A22B-A190-9745F76C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1905-C3F7-4C8B-B53B-C14548BE2BE0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1D2627C-06FC-E2BF-5196-6E7E0093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DF1AB28-AB19-58AC-D4A7-DAACE2C2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0947-B9F8-4647-99D0-2E001B0235F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27295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55B6B1F-C3DC-909A-22F9-30896BB0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2F8A-8E01-48FB-A177-1386BFDECDE5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7EA7A94-E02A-F6C2-EE82-65EF0190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41C17D1-5795-3858-FD68-02A1B6DD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A59E6-548F-47FD-B102-DCB3CDD986F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834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CC947-AA9C-4C09-0B16-46047DEA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61C7-32DF-4E6C-B75E-D671B7207C73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7AA64-DD86-60CD-E309-FA88AAF1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9B893-8B3F-2AFE-A084-ECF9C028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E8B7-2BA4-43BD-B76D-229E7E4FBA2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18211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BA6E6-7D48-1CC5-068D-6E8806B1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9050-6F48-4ABA-A9CF-173C0A81DCB2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ED983-F881-077F-09D7-7EC53807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29CFB-803E-7EF4-01BA-6E6A2623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327C-48FE-4C70-A7C9-0643F9F6624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5803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011C-B7DF-BF14-9D8D-34D6444E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2A27-A8C6-4329-8C59-A31D2AEC137F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04798-B5EE-345F-1BD3-3A06AC8B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AB70E-F71C-03A1-4282-0A2587FE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EF7C-0DA2-4348-9D20-56135CC3F2B3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8998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14F28A-9955-59F7-466E-2219BEA1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0956-0826-4DAE-A8BB-2AA2B8A7AD4B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225F78-DECC-01ED-03EF-9151FAE1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0075E3-8692-33AF-FC47-909F66FC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0B07-EF3A-4479-9E78-B8DD26346E3F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5314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3A6A1D-D3AC-55FE-32D4-DCEC576F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A4C5-2968-438D-A650-5370FD7C6BEE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C23BB-C278-4D9C-B9F5-B3C8D162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B1361D-6CBB-8CB8-54DD-DAC5AAA1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F73F-474C-4CD7-BB4B-FDC303D4F88E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677801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DAF1B6-D9A5-7027-47A8-0CCF6514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E561-0F70-4BD6-90BE-D025A78EE3C1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28F4BF-C03E-6E6E-B567-C78680E0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786874-7AF0-8E45-8570-7AAA67F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133A-C668-4B72-8F18-E7414789955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85433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FB4566-62CA-DB85-1B57-9114D5AA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18C5-56F5-41B7-AADE-0521EEEE322A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0DD618-6B46-AA8C-222C-2EE793D4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5CE616-5FE3-ED26-2EA1-AE3878E7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0FA2-828E-43E7-AB3C-98582F7362DF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4955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D571F-167D-5C43-5D02-AC709DC0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CC32-0F25-4698-8623-35771CB47066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6A59F5-5E82-50DB-2151-D2936531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DE3266-360E-E075-61AB-818487C0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5C49-1857-4DB2-9FFA-B1AF7AB924B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7245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CF7708A-32EF-6F5F-386F-A78199AD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2A803-2736-48E4-BD33-6B5319BA4C45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21EE650-A979-89FF-AD14-81265FC1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D451305-B76F-4A15-6762-02B4984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84DC-82CD-4201-9AB8-DA015224E47F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648340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E7F7DF-9B51-D85C-BC97-F68DCFEB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8CAE-DA8C-4BAB-A541-CD36721F20E5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978958-DB9C-7138-E902-4AACDE7C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834F1-2A39-8D94-74C6-9C5EAF81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5B83-B85D-4DF8-A393-FA130D9A647D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70927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67FA-49D2-00EA-88F8-A62D338A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79E4-5303-4FFF-B447-092D301328F8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A4C10-FD1C-9CA6-BE25-F8BC5C31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61664-5181-5C95-8742-6FCF6D14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56BE-EDD4-435B-A402-CDC66E75C4A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43155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8B4E7-5CBE-6437-83A4-9167026E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9C67-C957-4F01-B0B4-17EC4F1D2085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A0E1-6C23-9ED3-4CD3-8DF92D80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B2F00-B788-C64B-FE07-E4A91AF9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9A6-45D1-4AE1-AACC-FE17676228A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14356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F266922-7A78-0571-50E9-26E6EA4D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9C80-8969-46C6-A1D7-7346CF931E05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B635F32-640B-C616-97F5-E31DAEA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E1F0B16-562A-959C-7263-3F9251CC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2DBC-4491-4A9D-83A6-A82A0E63C8ED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4522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38E683D-9F84-2B0C-7DA3-28E165DA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0744-5F2E-4851-97BB-DF21E30FF381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586C1F5-D1D2-0E6C-4CF3-B3B405C4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5809096-D6F9-1A77-AA65-CF88E19D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217B-4453-444C-A584-B5E73BB42D8E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5014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754AEB30-8D06-0861-1FD5-EA7B9BFF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3BB-DA87-4A89-965C-4D3C6BE084AB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FF98CA46-52FB-1384-959F-A2D48C25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ECB4659-EB10-536B-C463-C63FCEAE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E04E-9040-4B67-BE9D-919BAD5C4C78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917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FD237934-8E13-7E27-1E3C-8C0F975A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57E6-B872-449E-9315-4D80F8169402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789E45D3-8746-B41B-1291-F9DD230D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FBB0686-F080-49E1-1D82-47EEBFE1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68DD-3287-49C0-9321-CAC7929854B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3484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E1A32BA5-B237-DF58-2D69-CC5527C9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9568-080C-4793-808B-A2FE98C32679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108ABA86-EE6F-D7EB-3E28-E241F11B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54A54BC2-4605-40F9-F0AE-9693F9C1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3C81-13A5-420E-B9FB-1432F0D6755E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06927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F9D41A3-6882-D465-B058-280BF50B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217E-138A-4019-82D5-0350D7A42592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F819F13-37E9-22F2-7E5A-960C7284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5B0EBB7-473F-4D2A-3EB3-4A0A2F60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A62A-924A-4155-9705-CEEA722D774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3602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311C38C-2BD1-6056-2D6F-9F2E1FDE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4A82-FAE5-4512-B12C-B42D9ED573F1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DC54612-0D16-CB3B-D63D-AC379955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7562EF9-486D-9BC5-B5E2-7ED80E47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515D8-34E2-4499-BA4A-B391E8C1C398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618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9FC67E34-C305-D612-FB7A-F13EECF4B1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8FF0EDD6-5B41-FDB6-938F-D12F757F0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86EA69F-4F99-0E47-7C9A-031AB8233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305D0-2CCB-4816-8199-3251C7D205C3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19B7A0D-E0B6-A4D5-2F35-85501CE09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2E575E4-4F89-77A1-7F5B-18633B738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B054A3-4235-48F4-96DE-D56BD617713F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873A035-9531-3D11-7F2F-3D0D12A65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24444EC-7756-F9C1-57E7-82DCF3824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n-US" altLang="es-S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4BA3-BEE3-68DB-1FB1-6420A8619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B58E4B-039D-4D7D-9A77-8AC716B698B5}" type="datetimeFigureOut">
              <a:rPr lang="es-SV"/>
              <a:pPr>
                <a:defRPr/>
              </a:pPr>
              <a:t>15/11/2023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8C37E-6A83-2CEF-F819-B2AB7C368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E8918-887C-0582-2AAC-B7A500C0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A7A15E-9401-4C53-84B2-086271ADF6B7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C878D5A-7BE5-D73A-EBEE-23180303017A}"/>
              </a:ext>
            </a:extLst>
          </p:cNvPr>
          <p:cNvSpPr txBox="1"/>
          <p:nvPr/>
        </p:nvSpPr>
        <p:spPr>
          <a:xfrm>
            <a:off x="4389152" y="6014139"/>
            <a:ext cx="28987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prstClr val="black"/>
                </a:solidFill>
                <a:latin typeface="Calibri"/>
                <a:cs typeface="+mn-cs"/>
              </a:rPr>
              <a:t>15 de noviembre 2023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68B2DD-41F6-C8E0-371D-50BB0911B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084763"/>
            <a:ext cx="6094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800" b="1" dirty="0">
                <a:latin typeface="Arial" panose="020B0604020202020204" pitchFamily="34" charset="0"/>
              </a:rPr>
              <a:t>Sra. María Consuelo Raymundo 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77CD2241-F319-1CFB-910D-DC249DD25F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9724" y="2204864"/>
            <a:ext cx="9517632" cy="1943869"/>
          </a:xfrm>
        </p:spPr>
        <p:txBody>
          <a:bodyPr/>
          <a:lstStyle/>
          <a:p>
            <a:r>
              <a:rPr lang="es-MX" altLang="es-SV" sz="4000" b="1" dirty="0"/>
              <a:t>Presentación de experiencia de Trabajo en el 2023 Sector MTS</a:t>
            </a:r>
            <a:endParaRPr lang="es-SV" altLang="es-SV" sz="4000" b="1" dirty="0"/>
          </a:p>
          <a:p>
            <a:endParaRPr lang="es-SV" altLang="es-SV" sz="4000" b="1" dirty="0"/>
          </a:p>
        </p:txBody>
      </p:sp>
      <p:pic>
        <p:nvPicPr>
          <p:cNvPr id="5125" name="Imagen 2">
            <a:extLst>
              <a:ext uri="{FF2B5EF4-FFF2-40B4-BE49-F238E27FC236}">
                <a16:creationId xmlns:a16="http://schemas.microsoft.com/office/drawing/2014/main" id="{AB062378-FDB2-06FF-3C46-777D2C62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5238750"/>
            <a:ext cx="29194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CEAA45-5794-BED2-AD26-A6970ECC7681}"/>
              </a:ext>
            </a:extLst>
          </p:cNvPr>
          <p:cNvSpPr txBox="1"/>
          <p:nvPr/>
        </p:nvSpPr>
        <p:spPr>
          <a:xfrm>
            <a:off x="2711624" y="70574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VI RETIRO ANUAL DE MIEMBROS DEL MCP-ES</a:t>
            </a:r>
            <a:endParaRPr lang="es-SV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B98D159A-9413-5D99-AB65-7E66200C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n 2">
            <a:extLst>
              <a:ext uri="{FF2B5EF4-FFF2-40B4-BE49-F238E27FC236}">
                <a16:creationId xmlns:a16="http://schemas.microsoft.com/office/drawing/2014/main" id="{0FCB949D-D8A6-E0AA-1508-1F9FC334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568FD50-EFFF-6A97-2906-52E0E40EDBB9}"/>
              </a:ext>
            </a:extLst>
          </p:cNvPr>
          <p:cNvSpPr/>
          <p:nvPr/>
        </p:nvSpPr>
        <p:spPr>
          <a:xfrm>
            <a:off x="5519935" y="474092"/>
            <a:ext cx="5112567" cy="10584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400" dirty="0">
                <a:solidFill>
                  <a:schemeClr val="tx1"/>
                </a:solidFill>
              </a:rPr>
              <a:t>Se ha intervenido a 10,902 MTS y MST a nivel nacional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65EED8-60A3-DEAD-C1C2-6249F072E2E5}"/>
              </a:ext>
            </a:extLst>
          </p:cNvPr>
          <p:cNvSpPr/>
          <p:nvPr/>
        </p:nvSpPr>
        <p:spPr>
          <a:xfrm>
            <a:off x="5475396" y="2098097"/>
            <a:ext cx="5157107" cy="10584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400" dirty="0">
                <a:solidFill>
                  <a:schemeClr val="tx1"/>
                </a:solidFill>
              </a:rPr>
              <a:t>Se ha identificado 7 nuevos casos de VIH en MTS, de los cuales 6 están vinculados.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3A59D6-40E0-9BA2-4D8F-7635B678AEB8}"/>
              </a:ext>
            </a:extLst>
          </p:cNvPr>
          <p:cNvSpPr/>
          <p:nvPr/>
        </p:nvSpPr>
        <p:spPr>
          <a:xfrm>
            <a:off x="5495580" y="3685721"/>
            <a:ext cx="5136923" cy="10584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400" dirty="0">
                <a:solidFill>
                  <a:schemeClr val="tx1"/>
                </a:solidFill>
              </a:rPr>
              <a:t>El actual proyecto, ha permitido llegar a nuevas MTS tanto asumidas como no asumidas.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6F63834-FF5B-1340-87C5-30E959AF26B1}"/>
              </a:ext>
            </a:extLst>
          </p:cNvPr>
          <p:cNvSpPr/>
          <p:nvPr/>
        </p:nvSpPr>
        <p:spPr>
          <a:xfrm>
            <a:off x="1254529" y="2899792"/>
            <a:ext cx="2335212" cy="105841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400" b="1" dirty="0">
                <a:solidFill>
                  <a:schemeClr val="tx1"/>
                </a:solidFill>
              </a:rPr>
              <a:t>LOGROS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010CF1B-3C5D-22A9-B0EC-0046487D2CE4}"/>
              </a:ext>
            </a:extLst>
          </p:cNvPr>
          <p:cNvSpPr/>
          <p:nvPr/>
        </p:nvSpPr>
        <p:spPr>
          <a:xfrm>
            <a:off x="5519936" y="5325492"/>
            <a:ext cx="5112568" cy="10584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400" dirty="0">
                <a:solidFill>
                  <a:schemeClr val="tx1"/>
                </a:solidFill>
              </a:rPr>
              <a:t>La participación en espacios de coordinación nacional y regional, posicionando los derechos de las MTS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A7981A8F-A9AC-69AD-E840-24EBC8A32E23}"/>
              </a:ext>
            </a:extLst>
          </p:cNvPr>
          <p:cNvSpPr/>
          <p:nvPr/>
        </p:nvSpPr>
        <p:spPr>
          <a:xfrm>
            <a:off x="4223792" y="260648"/>
            <a:ext cx="432048" cy="63367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8532146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81F02B33-7FEF-41FB-1852-646BDEF1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2">
            <a:extLst>
              <a:ext uri="{FF2B5EF4-FFF2-40B4-BE49-F238E27FC236}">
                <a16:creationId xmlns:a16="http://schemas.microsoft.com/office/drawing/2014/main" id="{11164974-0CA4-DDE0-B6E4-489C82B76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4337A46-009F-7F31-AC0A-22445A0EE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6" y="764704"/>
            <a:ext cx="7827592" cy="5832648"/>
          </a:xfrm>
        </p:spPr>
        <p:txBody>
          <a:bodyPr anchor="t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s-SV" dirty="0"/>
              <a:t>En indicador de RE el avance es bajo, por lo que se requiere considerar estrategias tomando en cuenta aspectos estructurales, institucionales, educativos y de sensibilización.</a:t>
            </a:r>
          </a:p>
          <a:p>
            <a:pPr>
              <a:lnSpc>
                <a:spcPct val="110000"/>
              </a:lnSpc>
            </a:pPr>
            <a:r>
              <a:rPr lang="es-SV" dirty="0"/>
              <a:t>La verbalización como obligatoriedad en este contexto es un factor que limita el abordaje a mujeres MTS y MST.</a:t>
            </a:r>
          </a:p>
          <a:p>
            <a:pPr>
              <a:lnSpc>
                <a:spcPct val="110000"/>
              </a:lnSpc>
            </a:pPr>
            <a:r>
              <a:rPr lang="es-SV" dirty="0"/>
              <a:t>La modalidad de TS está cambiando drásticamente, por lo que se requiere, de igual forma adaptarse a los cambios para llegar a las usuarias.</a:t>
            </a:r>
          </a:p>
          <a:p>
            <a:pPr>
              <a:lnSpc>
                <a:spcPct val="110000"/>
              </a:lnSpc>
            </a:pPr>
            <a:r>
              <a:rPr lang="es-SV" dirty="0"/>
              <a:t>Es necesario revisar lineamientos en la atención a MTS, ya que desde el sector de salud público, no se comprende la dimensión de trabajo sexual, ni de sexo transaccional.</a:t>
            </a:r>
          </a:p>
          <a:p>
            <a:pPr>
              <a:lnSpc>
                <a:spcPct val="110000"/>
              </a:lnSpc>
            </a:pPr>
            <a:r>
              <a:rPr lang="es-SV" dirty="0"/>
              <a:t>Prevalece el estigma y discriminación hacia la población MTS</a:t>
            </a:r>
          </a:p>
          <a:p>
            <a:pPr>
              <a:lnSpc>
                <a:spcPct val="110000"/>
              </a:lnSpc>
            </a:pPr>
            <a:r>
              <a:rPr lang="es-SV" dirty="0"/>
              <a:t>Aspectos políticos- Régimen de Excepción- considerable baja de TS en las zonas, establecimientos cerrados.  </a:t>
            </a:r>
          </a:p>
          <a:p>
            <a:pPr>
              <a:lnSpc>
                <a:spcPct val="110000"/>
              </a:lnSpc>
            </a:pPr>
            <a:r>
              <a:rPr lang="es-SV" dirty="0"/>
              <a:t>Recursos limitados para el trabajo de campo.</a:t>
            </a:r>
          </a:p>
          <a:p>
            <a:pPr>
              <a:lnSpc>
                <a:spcPct val="110000"/>
              </a:lnSpc>
            </a:pPr>
            <a:endParaRPr lang="es-SV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FD9FE1-559C-D6B3-8302-BF371E35CBC2}"/>
              </a:ext>
            </a:extLst>
          </p:cNvPr>
          <p:cNvSpPr/>
          <p:nvPr/>
        </p:nvSpPr>
        <p:spPr>
          <a:xfrm>
            <a:off x="1006711" y="2559050"/>
            <a:ext cx="208823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400" b="1" dirty="0">
                <a:solidFill>
                  <a:schemeClr val="tx1"/>
                </a:solidFill>
              </a:rPr>
              <a:t>Limitantes</a:t>
            </a:r>
          </a:p>
        </p:txBody>
      </p:sp>
    </p:spTree>
    <p:extLst>
      <p:ext uri="{BB962C8B-B14F-4D97-AF65-F5344CB8AC3E}">
        <p14:creationId xmlns:p14="http://schemas.microsoft.com/office/powerpoint/2010/main" val="4062012223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>
            <a:extLst>
              <a:ext uri="{FF2B5EF4-FFF2-40B4-BE49-F238E27FC236}">
                <a16:creationId xmlns:a16="http://schemas.microsoft.com/office/drawing/2014/main" id="{90F9496D-D0E0-EDD0-81F1-B0988922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3">
            <a:extLst>
              <a:ext uri="{FF2B5EF4-FFF2-40B4-BE49-F238E27FC236}">
                <a16:creationId xmlns:a16="http://schemas.microsoft.com/office/drawing/2014/main" id="{DAFED3E3-3D33-8723-0551-69135DC3D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1241425"/>
            <a:ext cx="68405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SV" sz="5400"/>
              <a:t>GRACIAS </a:t>
            </a:r>
          </a:p>
          <a:p>
            <a:pPr algn="ctr"/>
            <a:r>
              <a:rPr lang="es-MX" altLang="es-SV" sz="5400"/>
              <a:t>POR SU ATENCIÓN</a:t>
            </a:r>
            <a:endParaRPr lang="es-SV" altLang="es-SV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0">
            <a:extLst>
              <a:ext uri="{FF2B5EF4-FFF2-40B4-BE49-F238E27FC236}">
                <a16:creationId xmlns:a16="http://schemas.microsoft.com/office/drawing/2014/main" id="{77CD2241-F319-1CFB-910D-DC249DD25F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47528" y="2060848"/>
            <a:ext cx="9517632" cy="1943869"/>
          </a:xfrm>
        </p:spPr>
        <p:txBody>
          <a:bodyPr/>
          <a:lstStyle/>
          <a:p>
            <a:r>
              <a:rPr lang="es-SV" altLang="es-SV" sz="4000" b="1" dirty="0"/>
              <a:t>Movimiento de Mujeres Orquídeas del Mar</a:t>
            </a:r>
          </a:p>
          <a:p>
            <a:r>
              <a:rPr lang="es-SV" altLang="es-SV" sz="4000" b="1" dirty="0"/>
              <a:t>Quehacer institucional</a:t>
            </a:r>
          </a:p>
          <a:p>
            <a:r>
              <a:rPr lang="es-SV" altLang="es-SV" sz="4000" b="1" dirty="0"/>
              <a:t>2023</a:t>
            </a:r>
          </a:p>
          <a:p>
            <a:endParaRPr lang="es-SV" altLang="es-SV" sz="4000" b="1" dirty="0"/>
          </a:p>
        </p:txBody>
      </p:sp>
      <p:pic>
        <p:nvPicPr>
          <p:cNvPr id="5125" name="Imagen 2">
            <a:extLst>
              <a:ext uri="{FF2B5EF4-FFF2-40B4-BE49-F238E27FC236}">
                <a16:creationId xmlns:a16="http://schemas.microsoft.com/office/drawing/2014/main" id="{AB062378-FDB2-06FF-3C46-777D2C62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5238750"/>
            <a:ext cx="29194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1C0E6DEB-E359-4691-CAF6-700644D1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n 2">
            <a:extLst>
              <a:ext uri="{FF2B5EF4-FFF2-40B4-BE49-F238E27FC236}">
                <a16:creationId xmlns:a16="http://schemas.microsoft.com/office/drawing/2014/main" id="{570D8CBA-1EC5-18FC-C7A5-DCD297E5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8E130AC-B2F4-48AE-413B-4EBA90B45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967324"/>
              </p:ext>
            </p:extLst>
          </p:nvPr>
        </p:nvGraphicFramePr>
        <p:xfrm>
          <a:off x="2600792" y="10611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53E25027-CB9C-F3EE-0214-C6AD738620AA}"/>
              </a:ext>
            </a:extLst>
          </p:cNvPr>
          <p:cNvSpPr/>
          <p:nvPr/>
        </p:nvSpPr>
        <p:spPr>
          <a:xfrm>
            <a:off x="4007768" y="232551"/>
            <a:ext cx="5616624" cy="6540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>
                <a:solidFill>
                  <a:schemeClr val="tx1"/>
                </a:solidFill>
              </a:rPr>
              <a:t>Proyecciones estratégicas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0BBF87-3166-BF13-CF0A-1238A4621B4F}"/>
              </a:ext>
            </a:extLst>
          </p:cNvPr>
          <p:cNvSpPr/>
          <p:nvPr/>
        </p:nvSpPr>
        <p:spPr>
          <a:xfrm>
            <a:off x="5303912" y="3241304"/>
            <a:ext cx="2880320" cy="10584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>
                <a:solidFill>
                  <a:schemeClr val="tx1"/>
                </a:solidFill>
              </a:rPr>
              <a:t>Fin: Reconocimiento  y garantía de derechos a MTS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E1C6D658-5CE2-CDD2-26FB-626681D2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n 2">
            <a:extLst>
              <a:ext uri="{FF2B5EF4-FFF2-40B4-BE49-F238E27FC236}">
                <a16:creationId xmlns:a16="http://schemas.microsoft.com/office/drawing/2014/main" id="{E061DD5C-EE72-33E6-B4DE-AEE50ADE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2396D51-6B07-A571-C884-3CF7E2F88769}"/>
              </a:ext>
            </a:extLst>
          </p:cNvPr>
          <p:cNvGrpSpPr/>
          <p:nvPr/>
        </p:nvGrpSpPr>
        <p:grpSpPr>
          <a:xfrm>
            <a:off x="3719736" y="548680"/>
            <a:ext cx="5933479" cy="1357238"/>
            <a:chOff x="133146" y="3516695"/>
            <a:chExt cx="3802062" cy="1901031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CBE37E2-CB14-7C03-9237-AEB2B797C119}"/>
                </a:ext>
              </a:extLst>
            </p:cNvPr>
            <p:cNvSpPr/>
            <p:nvPr/>
          </p:nvSpPr>
          <p:spPr>
            <a:xfrm>
              <a:off x="133146" y="3516695"/>
              <a:ext cx="3802062" cy="19010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SV"/>
            </a:p>
          </p:txBody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id="{B2E149A0-EAA9-543F-B04A-E47275BFF2A0}"/>
                </a:ext>
              </a:extLst>
            </p:cNvPr>
            <p:cNvSpPr txBox="1"/>
            <p:nvPr/>
          </p:nvSpPr>
          <p:spPr>
            <a:xfrm>
              <a:off x="225947" y="3609496"/>
              <a:ext cx="3616460" cy="1715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SV" sz="3400" kern="1200" dirty="0"/>
                <a:t>Construyendo sujetas de derechos</a:t>
              </a:r>
            </a:p>
          </p:txBody>
        </p:sp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94719CF9-F829-6601-5644-40BA7641ADED}"/>
              </a:ext>
            </a:extLst>
          </p:cNvPr>
          <p:cNvSpPr/>
          <p:nvPr/>
        </p:nvSpPr>
        <p:spPr>
          <a:xfrm>
            <a:off x="1991544" y="2528962"/>
            <a:ext cx="2160240" cy="13572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Formación de nuevos liderazgos de MTS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B95B5CF-52C1-7752-569F-07D380F5DD99}"/>
              </a:ext>
            </a:extLst>
          </p:cNvPr>
          <p:cNvSpPr/>
          <p:nvPr/>
        </p:nvSpPr>
        <p:spPr>
          <a:xfrm>
            <a:off x="5303912" y="2521720"/>
            <a:ext cx="2160240" cy="13572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Participación en espacios y redes nacionales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2682F73-24CC-DCAD-9623-687C842D5210}"/>
              </a:ext>
            </a:extLst>
          </p:cNvPr>
          <p:cNvSpPr/>
          <p:nvPr/>
        </p:nvSpPr>
        <p:spPr>
          <a:xfrm>
            <a:off x="8650920" y="2528962"/>
            <a:ext cx="2160240" cy="13572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Integrante de la REDTRASEX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60BF8DD-2EAD-84E2-8351-00F9FC6DF1C3}"/>
              </a:ext>
            </a:extLst>
          </p:cNvPr>
          <p:cNvCxnSpPr>
            <a:cxnSpLocks/>
          </p:cNvCxnSpPr>
          <p:nvPr/>
        </p:nvCxnSpPr>
        <p:spPr>
          <a:xfrm>
            <a:off x="6297636" y="3904170"/>
            <a:ext cx="0" cy="978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3146571-DD4F-31BF-0370-327ADE2DD751}"/>
              </a:ext>
            </a:extLst>
          </p:cNvPr>
          <p:cNvSpPr/>
          <p:nvPr/>
        </p:nvSpPr>
        <p:spPr>
          <a:xfrm>
            <a:off x="6402120" y="5670515"/>
            <a:ext cx="914400" cy="396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MCP-ES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00DA46-E187-554C-D801-3D13CD853D02}"/>
              </a:ext>
            </a:extLst>
          </p:cNvPr>
          <p:cNvSpPr/>
          <p:nvPr/>
        </p:nvSpPr>
        <p:spPr>
          <a:xfrm>
            <a:off x="6384032" y="4999460"/>
            <a:ext cx="1096962" cy="396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Mesa de VIH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6E2B9A-9CBF-315E-8222-55BBF7173C5E}"/>
              </a:ext>
            </a:extLst>
          </p:cNvPr>
          <p:cNvCxnSpPr>
            <a:cxnSpLocks/>
          </p:cNvCxnSpPr>
          <p:nvPr/>
        </p:nvCxnSpPr>
        <p:spPr>
          <a:xfrm>
            <a:off x="6384032" y="1905918"/>
            <a:ext cx="0" cy="745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82E2F37-2C60-5764-7004-04192C219C21}"/>
              </a:ext>
            </a:extLst>
          </p:cNvPr>
          <p:cNvCxnSpPr>
            <a:cxnSpLocks/>
          </p:cNvCxnSpPr>
          <p:nvPr/>
        </p:nvCxnSpPr>
        <p:spPr>
          <a:xfrm flipH="1">
            <a:off x="3324989" y="1794347"/>
            <a:ext cx="622216" cy="83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5FEF5C9-D413-EDBE-4289-37B4462D50AD}"/>
              </a:ext>
            </a:extLst>
          </p:cNvPr>
          <p:cNvCxnSpPr>
            <a:cxnSpLocks/>
          </p:cNvCxnSpPr>
          <p:nvPr/>
        </p:nvCxnSpPr>
        <p:spPr>
          <a:xfrm>
            <a:off x="9168986" y="1917856"/>
            <a:ext cx="671430" cy="54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228718F-AC0A-7FCD-7E2C-2E9C7BFB0EAA}"/>
              </a:ext>
            </a:extLst>
          </p:cNvPr>
          <p:cNvCxnSpPr>
            <a:cxnSpLocks/>
          </p:cNvCxnSpPr>
          <p:nvPr/>
        </p:nvCxnSpPr>
        <p:spPr>
          <a:xfrm flipH="1">
            <a:off x="2743236" y="3878958"/>
            <a:ext cx="34869" cy="155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1621F96-68CD-5453-565A-8402ACD251C3}"/>
              </a:ext>
            </a:extLst>
          </p:cNvPr>
          <p:cNvSpPr/>
          <p:nvPr/>
        </p:nvSpPr>
        <p:spPr>
          <a:xfrm>
            <a:off x="1391821" y="5574245"/>
            <a:ext cx="315714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b="1" dirty="0"/>
              <a:t>Formación en diversas temáticas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3D7A9A6C-5270-8C7E-3B35-B7AD26C7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2">
            <a:extLst>
              <a:ext uri="{FF2B5EF4-FFF2-40B4-BE49-F238E27FC236}">
                <a16:creationId xmlns:a16="http://schemas.microsoft.com/office/drawing/2014/main" id="{88F83C3D-08FB-3891-01F8-BC58B373A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F279299-7D4A-E11E-3E55-154A9DA8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071" y="3573015"/>
            <a:ext cx="5791199" cy="2740833"/>
          </a:xfrm>
        </p:spPr>
        <p:txBody>
          <a:bodyPr>
            <a:normAutofit fontScale="92500" lnSpcReduction="10000"/>
          </a:bodyPr>
          <a:lstStyle/>
          <a:p>
            <a:r>
              <a:rPr lang="es-SV" sz="4400" dirty="0"/>
              <a:t>Prevención </a:t>
            </a:r>
          </a:p>
          <a:p>
            <a:r>
              <a:rPr lang="es-SV" sz="4400" dirty="0"/>
              <a:t>Testeo</a:t>
            </a:r>
          </a:p>
          <a:p>
            <a:r>
              <a:rPr lang="es-SV" sz="4400" dirty="0"/>
              <a:t>Referencias efectivas</a:t>
            </a:r>
          </a:p>
          <a:p>
            <a:r>
              <a:rPr lang="es-SV" sz="4400" dirty="0"/>
              <a:t>Positividad</a:t>
            </a:r>
          </a:p>
          <a:p>
            <a:endParaRPr lang="es-SV" sz="2000" dirty="0"/>
          </a:p>
        </p:txBody>
      </p:sp>
      <p:pic>
        <p:nvPicPr>
          <p:cNvPr id="3" name="Picture 4" descr="Cintas de acero estiradas de diferentes longitudes">
            <a:extLst>
              <a:ext uri="{FF2B5EF4-FFF2-40B4-BE49-F238E27FC236}">
                <a16:creationId xmlns:a16="http://schemas.microsoft.com/office/drawing/2014/main" id="{0E6C9BE2-205E-DF55-C776-CBEAC8642A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59" r="25092"/>
          <a:stretch/>
        </p:blipFill>
        <p:spPr>
          <a:xfrm>
            <a:off x="8040216" y="2797866"/>
            <a:ext cx="3312368" cy="35159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78B676D6-9646-5EB3-583B-A013E2B7E487}"/>
              </a:ext>
            </a:extLst>
          </p:cNvPr>
          <p:cNvGrpSpPr/>
          <p:nvPr/>
        </p:nvGrpSpPr>
        <p:grpSpPr>
          <a:xfrm>
            <a:off x="4271414" y="205784"/>
            <a:ext cx="3802062" cy="984432"/>
            <a:chOff x="4192791" y="3516695"/>
            <a:chExt cx="3802062" cy="1901031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86288C7B-42ED-DACF-4BD1-52B4CE2E5D2A}"/>
                </a:ext>
              </a:extLst>
            </p:cNvPr>
            <p:cNvSpPr/>
            <p:nvPr/>
          </p:nvSpPr>
          <p:spPr>
            <a:xfrm>
              <a:off x="4192791" y="3516695"/>
              <a:ext cx="3802062" cy="19010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SV"/>
            </a:p>
          </p:txBody>
        </p:sp>
        <p:sp>
          <p:nvSpPr>
            <p:cNvPr id="6" name="Rectángulo: esquinas redondeadas 4">
              <a:extLst>
                <a:ext uri="{FF2B5EF4-FFF2-40B4-BE49-F238E27FC236}">
                  <a16:creationId xmlns:a16="http://schemas.microsoft.com/office/drawing/2014/main" id="{54D53005-8F8A-8F1E-0ED1-A8295501397C}"/>
                </a:ext>
              </a:extLst>
            </p:cNvPr>
            <p:cNvSpPr txBox="1"/>
            <p:nvPr/>
          </p:nvSpPr>
          <p:spPr>
            <a:xfrm>
              <a:off x="4285592" y="3609496"/>
              <a:ext cx="3616460" cy="1715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SV" sz="3400" kern="1200" dirty="0"/>
                <a:t>Promoción de la salud y auto cuido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C862A86-CD84-C52F-6605-70B1169731D0}"/>
              </a:ext>
            </a:extLst>
          </p:cNvPr>
          <p:cNvGrpSpPr/>
          <p:nvPr/>
        </p:nvGrpSpPr>
        <p:grpSpPr>
          <a:xfrm>
            <a:off x="1415318" y="1377131"/>
            <a:ext cx="9361363" cy="984432"/>
            <a:chOff x="4192791" y="3516695"/>
            <a:chExt cx="3802062" cy="19010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BEC9ECAA-23F9-09AB-3BB4-B518E4F3EE9E}"/>
                </a:ext>
              </a:extLst>
            </p:cNvPr>
            <p:cNvSpPr/>
            <p:nvPr/>
          </p:nvSpPr>
          <p:spPr>
            <a:xfrm>
              <a:off x="4192791" y="3516695"/>
              <a:ext cx="3802062" cy="19010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SV">
                <a:solidFill>
                  <a:schemeClr val="tx1"/>
                </a:solidFill>
              </a:endParaRPr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297B00BC-F196-C420-A412-CEC89FBBC756}"/>
                </a:ext>
              </a:extLst>
            </p:cNvPr>
            <p:cNvSpPr txBox="1"/>
            <p:nvPr/>
          </p:nvSpPr>
          <p:spPr>
            <a:xfrm>
              <a:off x="4285592" y="3609496"/>
              <a:ext cx="3616460" cy="17154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SV" sz="2400" kern="1200" dirty="0">
                  <a:solidFill>
                    <a:schemeClr val="tx1"/>
                  </a:solidFill>
                </a:rPr>
                <a:t>Proyecto: Reforza</a:t>
              </a:r>
              <a:r>
                <a:rPr lang="es-SV" sz="2400" dirty="0">
                  <a:solidFill>
                    <a:schemeClr val="tx1"/>
                  </a:solidFill>
                </a:rPr>
                <a:t>r la respuesta nacional al VIH centrándose en las poblaciones clave y alineándose con los objetivos internacionales</a:t>
              </a:r>
              <a:endParaRPr lang="es-SV" sz="2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792606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B8E42D3A-7B2F-6767-0357-A4946E73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2">
            <a:extLst>
              <a:ext uri="{FF2B5EF4-FFF2-40B4-BE49-F238E27FC236}">
                <a16:creationId xmlns:a16="http://schemas.microsoft.com/office/drawing/2014/main" id="{318EE29E-1D7F-77C9-6E49-364485DD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81D0E8-A223-6DCE-8A1C-5E34AB542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55773"/>
              </p:ext>
            </p:extLst>
          </p:nvPr>
        </p:nvGraphicFramePr>
        <p:xfrm>
          <a:off x="2940050" y="764704"/>
          <a:ext cx="7476429" cy="2069909"/>
        </p:xfrm>
        <a:graphic>
          <a:graphicData uri="http://schemas.openxmlformats.org/drawingml/2006/table">
            <a:tbl>
              <a:tblPr/>
              <a:tblGrid>
                <a:gridCol w="2147838">
                  <a:extLst>
                    <a:ext uri="{9D8B030D-6E8A-4147-A177-3AD203B41FA5}">
                      <a16:colId xmlns:a16="http://schemas.microsoft.com/office/drawing/2014/main" val="85089531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34117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333678917"/>
                    </a:ext>
                  </a:extLst>
                </a:gridCol>
                <a:gridCol w="1370534">
                  <a:extLst>
                    <a:ext uri="{9D8B030D-6E8A-4147-A177-3AD203B41FA5}">
                      <a16:colId xmlns:a16="http://schemas.microsoft.com/office/drawing/2014/main" val="3640123161"/>
                    </a:ext>
                  </a:extLst>
                </a:gridCol>
                <a:gridCol w="1437777">
                  <a:extLst>
                    <a:ext uri="{9D8B030D-6E8A-4147-A177-3AD203B41FA5}">
                      <a16:colId xmlns:a16="http://schemas.microsoft.com/office/drawing/2014/main" val="566126473"/>
                    </a:ext>
                  </a:extLst>
                </a:gridCol>
              </a:tblGrid>
              <a:tr h="72008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 Nova" panose="020B0504020202020204" pitchFamily="34" charset="0"/>
                        </a:rPr>
                        <a:t>Indicador de PREVENCIÓN MTS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98100"/>
                  </a:ext>
                </a:extLst>
              </a:tr>
              <a:tr h="66114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Período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Meta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Ejecución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Pendiente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Avance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839852"/>
                  </a:ext>
                </a:extLst>
              </a:tr>
              <a:tr h="68868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1F4E78"/>
                          </a:solidFill>
                          <a:effectLst/>
                          <a:latin typeface="Arial Nova" panose="020B0504020202020204" pitchFamily="34" charset="0"/>
                        </a:rPr>
                        <a:t>ANUAL (2023)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17,500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10,902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6,598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62.3%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2050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7B7A5E-00AB-2092-C870-759603F3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02954"/>
              </p:ext>
            </p:extLst>
          </p:nvPr>
        </p:nvGraphicFramePr>
        <p:xfrm>
          <a:off x="3503712" y="3645024"/>
          <a:ext cx="6120680" cy="1995310"/>
        </p:xfrm>
        <a:graphic>
          <a:graphicData uri="http://schemas.openxmlformats.org/drawingml/2006/table">
            <a:tbl>
              <a:tblPr/>
              <a:tblGrid>
                <a:gridCol w="1406387">
                  <a:extLst>
                    <a:ext uri="{9D8B030D-6E8A-4147-A177-3AD203B41FA5}">
                      <a16:colId xmlns:a16="http://schemas.microsoft.com/office/drawing/2014/main" val="2162135024"/>
                    </a:ext>
                  </a:extLst>
                </a:gridCol>
                <a:gridCol w="1075189">
                  <a:extLst>
                    <a:ext uri="{9D8B030D-6E8A-4147-A177-3AD203B41FA5}">
                      <a16:colId xmlns:a16="http://schemas.microsoft.com/office/drawing/2014/main" val="2283486846"/>
                    </a:ext>
                  </a:extLst>
                </a:gridCol>
                <a:gridCol w="1240603">
                  <a:extLst>
                    <a:ext uri="{9D8B030D-6E8A-4147-A177-3AD203B41FA5}">
                      <a16:colId xmlns:a16="http://schemas.microsoft.com/office/drawing/2014/main" val="3383856633"/>
                    </a:ext>
                  </a:extLst>
                </a:gridCol>
                <a:gridCol w="1221447">
                  <a:extLst>
                    <a:ext uri="{9D8B030D-6E8A-4147-A177-3AD203B41FA5}">
                      <a16:colId xmlns:a16="http://schemas.microsoft.com/office/drawing/2014/main" val="1062254551"/>
                    </a:ext>
                  </a:extLst>
                </a:gridCol>
                <a:gridCol w="1177054">
                  <a:extLst>
                    <a:ext uri="{9D8B030D-6E8A-4147-A177-3AD203B41FA5}">
                      <a16:colId xmlns:a16="http://schemas.microsoft.com/office/drawing/2014/main" val="1523509087"/>
                    </a:ext>
                  </a:extLst>
                </a:gridCol>
              </a:tblGrid>
              <a:tr h="46973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TESTEO TOTAL MTS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54056"/>
                  </a:ext>
                </a:extLst>
              </a:tr>
              <a:tr h="4697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Período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Meta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Ejecución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Pendiente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Avance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3938"/>
                  </a:ext>
                </a:extLst>
              </a:tr>
              <a:tr h="86073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ANUAL (2023)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6,284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6,285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-1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100.0%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84426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50F5596A-52E0-89F0-258C-6DEA0F29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2">
            <a:extLst>
              <a:ext uri="{FF2B5EF4-FFF2-40B4-BE49-F238E27FC236}">
                <a16:creationId xmlns:a16="http://schemas.microsoft.com/office/drawing/2014/main" id="{D475FBB8-D10F-D76E-590C-3AD534162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80BA43E-C18F-F111-BFC6-8C83636DE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01566"/>
              </p:ext>
            </p:extLst>
          </p:nvPr>
        </p:nvGraphicFramePr>
        <p:xfrm>
          <a:off x="2783632" y="1119443"/>
          <a:ext cx="6984776" cy="1694960"/>
        </p:xfrm>
        <a:graphic>
          <a:graphicData uri="http://schemas.openxmlformats.org/drawingml/2006/table">
            <a:tbl>
              <a:tblPr/>
              <a:tblGrid>
                <a:gridCol w="2210372">
                  <a:extLst>
                    <a:ext uri="{9D8B030D-6E8A-4147-A177-3AD203B41FA5}">
                      <a16:colId xmlns:a16="http://schemas.microsoft.com/office/drawing/2014/main" val="3240202986"/>
                    </a:ext>
                  </a:extLst>
                </a:gridCol>
                <a:gridCol w="1101996">
                  <a:extLst>
                    <a:ext uri="{9D8B030D-6E8A-4147-A177-3AD203B41FA5}">
                      <a16:colId xmlns:a16="http://schemas.microsoft.com/office/drawing/2014/main" val="1612865818"/>
                    </a:ext>
                  </a:extLst>
                </a:gridCol>
                <a:gridCol w="1230721">
                  <a:extLst>
                    <a:ext uri="{9D8B030D-6E8A-4147-A177-3AD203B41FA5}">
                      <a16:colId xmlns:a16="http://schemas.microsoft.com/office/drawing/2014/main" val="1041229101"/>
                    </a:ext>
                  </a:extLst>
                </a:gridCol>
                <a:gridCol w="1433575">
                  <a:extLst>
                    <a:ext uri="{9D8B030D-6E8A-4147-A177-3AD203B41FA5}">
                      <a16:colId xmlns:a16="http://schemas.microsoft.com/office/drawing/2014/main" val="38126529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32096329"/>
                    </a:ext>
                  </a:extLst>
                </a:gridCol>
              </a:tblGrid>
              <a:tr h="5040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 Nova" panose="020B0504020202020204" pitchFamily="34" charset="0"/>
                        </a:rPr>
                        <a:t>REFERENCIAS EFECTIVAS MTS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11213"/>
                  </a:ext>
                </a:extLst>
              </a:tr>
              <a:tr h="5833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Período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Meta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Ejecución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Pendiente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Avance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45815"/>
                  </a:ext>
                </a:extLst>
              </a:tr>
              <a:tr h="6076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1F4E78"/>
                          </a:solidFill>
                          <a:effectLst/>
                          <a:latin typeface="Arial Nova" panose="020B0504020202020204" pitchFamily="34" charset="0"/>
                        </a:rPr>
                        <a:t>ANUAL (2023)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11,216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4,592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6,624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40.9%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1828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BF42C5-DEEA-032B-4A01-37A12E4F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92229"/>
              </p:ext>
            </p:extLst>
          </p:nvPr>
        </p:nvGraphicFramePr>
        <p:xfrm>
          <a:off x="3080966" y="3442494"/>
          <a:ext cx="6390108" cy="1953488"/>
        </p:xfrm>
        <a:graphic>
          <a:graphicData uri="http://schemas.openxmlformats.org/drawingml/2006/table">
            <a:tbl>
              <a:tblPr/>
              <a:tblGrid>
                <a:gridCol w="1643782">
                  <a:extLst>
                    <a:ext uri="{9D8B030D-6E8A-4147-A177-3AD203B41FA5}">
                      <a16:colId xmlns:a16="http://schemas.microsoft.com/office/drawing/2014/main" val="5557482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4080245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284197158"/>
                    </a:ext>
                  </a:extLst>
                </a:gridCol>
                <a:gridCol w="1285211">
                  <a:extLst>
                    <a:ext uri="{9D8B030D-6E8A-4147-A177-3AD203B41FA5}">
                      <a16:colId xmlns:a16="http://schemas.microsoft.com/office/drawing/2014/main" val="3280296328"/>
                    </a:ext>
                  </a:extLst>
                </a:gridCol>
                <a:gridCol w="1228867">
                  <a:extLst>
                    <a:ext uri="{9D8B030D-6E8A-4147-A177-3AD203B41FA5}">
                      <a16:colId xmlns:a16="http://schemas.microsoft.com/office/drawing/2014/main" val="2322466418"/>
                    </a:ext>
                  </a:extLst>
                </a:gridCol>
              </a:tblGrid>
              <a:tr h="9264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 Nova" panose="020B0504020202020204" pitchFamily="34" charset="0"/>
                        </a:rPr>
                        <a:t> CASOS POSITIVOS MTS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08759"/>
                  </a:ext>
                </a:extLst>
              </a:tr>
              <a:tr h="36224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Período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Meta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Ejecución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Pendiente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Avance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913691"/>
                  </a:ext>
                </a:extLst>
              </a:tr>
              <a:tr h="40631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1F4E78"/>
                          </a:solidFill>
                          <a:effectLst/>
                          <a:latin typeface="Arial Nova" panose="020B0504020202020204" pitchFamily="34" charset="0"/>
                        </a:rPr>
                        <a:t>ANUAL (2023)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25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7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18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 Nova" panose="020B0504020202020204" pitchFamily="34" charset="0"/>
                        </a:rPr>
                        <a:t>28.0%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4878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E1C6D658-5CE2-CDD2-26FB-626681D2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n 2">
            <a:extLst>
              <a:ext uri="{FF2B5EF4-FFF2-40B4-BE49-F238E27FC236}">
                <a16:creationId xmlns:a16="http://schemas.microsoft.com/office/drawing/2014/main" id="{E061DD5C-EE72-33E6-B4DE-AEE50ADE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2396D51-6B07-A571-C884-3CF7E2F88769}"/>
              </a:ext>
            </a:extLst>
          </p:cNvPr>
          <p:cNvGrpSpPr/>
          <p:nvPr/>
        </p:nvGrpSpPr>
        <p:grpSpPr>
          <a:xfrm>
            <a:off x="3719736" y="548680"/>
            <a:ext cx="5933479" cy="1357238"/>
            <a:chOff x="133146" y="3516695"/>
            <a:chExt cx="3802062" cy="1901031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CBE37E2-CB14-7C03-9237-AEB2B797C119}"/>
                </a:ext>
              </a:extLst>
            </p:cNvPr>
            <p:cNvSpPr/>
            <p:nvPr/>
          </p:nvSpPr>
          <p:spPr>
            <a:xfrm>
              <a:off x="133146" y="3516695"/>
              <a:ext cx="3802062" cy="19010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SV"/>
            </a:p>
          </p:txBody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id="{B2E149A0-EAA9-543F-B04A-E47275BFF2A0}"/>
                </a:ext>
              </a:extLst>
            </p:cNvPr>
            <p:cNvSpPr txBox="1"/>
            <p:nvPr/>
          </p:nvSpPr>
          <p:spPr>
            <a:xfrm>
              <a:off x="225947" y="3609496"/>
              <a:ext cx="3616460" cy="17154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SV" sz="3400" kern="1200" dirty="0"/>
                <a:t>Fortalecimiento institucional</a:t>
              </a:r>
            </a:p>
          </p:txBody>
        </p:sp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94719CF9-F829-6601-5644-40BA7641ADED}"/>
              </a:ext>
            </a:extLst>
          </p:cNvPr>
          <p:cNvSpPr/>
          <p:nvPr/>
        </p:nvSpPr>
        <p:spPr>
          <a:xfrm>
            <a:off x="1991544" y="2528962"/>
            <a:ext cx="2160240" cy="13572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b="1" dirty="0"/>
              <a:t>Formación del equipo de ODM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B95B5CF-52C1-7752-569F-07D380F5DD99}"/>
              </a:ext>
            </a:extLst>
          </p:cNvPr>
          <p:cNvSpPr/>
          <p:nvPr/>
        </p:nvSpPr>
        <p:spPr>
          <a:xfrm>
            <a:off x="5303912" y="2521720"/>
            <a:ext cx="2160240" cy="13572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b="1" dirty="0"/>
              <a:t>Gestión de otros recursos para otras necesidades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2682F73-24CC-DCAD-9623-687C842D5210}"/>
              </a:ext>
            </a:extLst>
          </p:cNvPr>
          <p:cNvSpPr/>
          <p:nvPr/>
        </p:nvSpPr>
        <p:spPr>
          <a:xfrm>
            <a:off x="8875274" y="2474645"/>
            <a:ext cx="2160240" cy="13572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b="1" dirty="0"/>
              <a:t>Integrante de la REDTRASEX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F8A5E16-ED88-BCEA-DC41-30D9389C7414}"/>
              </a:ext>
            </a:extLst>
          </p:cNvPr>
          <p:cNvCxnSpPr>
            <a:cxnSpLocks/>
          </p:cNvCxnSpPr>
          <p:nvPr/>
        </p:nvCxnSpPr>
        <p:spPr>
          <a:xfrm>
            <a:off x="6296601" y="3886200"/>
            <a:ext cx="0" cy="509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60BF8DD-2EAD-84E2-8351-00F9FC6DF1C3}"/>
              </a:ext>
            </a:extLst>
          </p:cNvPr>
          <p:cNvCxnSpPr>
            <a:cxnSpLocks/>
          </p:cNvCxnSpPr>
          <p:nvPr/>
        </p:nvCxnSpPr>
        <p:spPr>
          <a:xfrm>
            <a:off x="9792222" y="3892334"/>
            <a:ext cx="48194" cy="568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B721271-17FF-7885-64A7-B7A410BAB3E3}"/>
              </a:ext>
            </a:extLst>
          </p:cNvPr>
          <p:cNvCxnSpPr>
            <a:cxnSpLocks/>
          </p:cNvCxnSpPr>
          <p:nvPr/>
        </p:nvCxnSpPr>
        <p:spPr>
          <a:xfrm>
            <a:off x="9653215" y="5388459"/>
            <a:ext cx="916684" cy="83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00DA46-E187-554C-D801-3D13CD853D02}"/>
              </a:ext>
            </a:extLst>
          </p:cNvPr>
          <p:cNvSpPr/>
          <p:nvPr/>
        </p:nvSpPr>
        <p:spPr>
          <a:xfrm>
            <a:off x="5547518" y="5313777"/>
            <a:ext cx="1916634" cy="556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 AHF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4637D2E-17A3-C154-6583-28849E2EEBF7}"/>
              </a:ext>
            </a:extLst>
          </p:cNvPr>
          <p:cNvSpPr/>
          <p:nvPr/>
        </p:nvSpPr>
        <p:spPr>
          <a:xfrm>
            <a:off x="5547519" y="4461119"/>
            <a:ext cx="1916633" cy="556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 </a:t>
            </a:r>
            <a:r>
              <a:rPr lang="es-SV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SpotLight</a:t>
            </a:r>
            <a:endParaRPr lang="es-SV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BD49F7E-29FB-2532-7BEB-7BDA38767E94}"/>
              </a:ext>
            </a:extLst>
          </p:cNvPr>
          <p:cNvSpPr/>
          <p:nvPr/>
        </p:nvSpPr>
        <p:spPr>
          <a:xfrm>
            <a:off x="2236606" y="4384960"/>
            <a:ext cx="1915178" cy="396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Consejeras en VIH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6E2B9A-9CBF-315E-8222-55BBF7173C5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384032" y="1905918"/>
            <a:ext cx="0" cy="615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82E2F37-2C60-5764-7004-04192C219C21}"/>
              </a:ext>
            </a:extLst>
          </p:cNvPr>
          <p:cNvCxnSpPr>
            <a:cxnSpLocks/>
          </p:cNvCxnSpPr>
          <p:nvPr/>
        </p:nvCxnSpPr>
        <p:spPr>
          <a:xfrm flipH="1">
            <a:off x="3400755" y="1794347"/>
            <a:ext cx="546450" cy="73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5FEF5C9-D413-EDBE-4289-37B4462D50AD}"/>
              </a:ext>
            </a:extLst>
          </p:cNvPr>
          <p:cNvCxnSpPr>
            <a:cxnSpLocks/>
          </p:cNvCxnSpPr>
          <p:nvPr/>
        </p:nvCxnSpPr>
        <p:spPr>
          <a:xfrm>
            <a:off x="9168986" y="1917856"/>
            <a:ext cx="671430" cy="54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228718F-AC0A-7FCD-7E2C-2E9C7BFB0EAA}"/>
              </a:ext>
            </a:extLst>
          </p:cNvPr>
          <p:cNvCxnSpPr>
            <a:cxnSpLocks/>
          </p:cNvCxnSpPr>
          <p:nvPr/>
        </p:nvCxnSpPr>
        <p:spPr>
          <a:xfrm>
            <a:off x="3071664" y="3886200"/>
            <a:ext cx="0" cy="444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23F221E-5B39-C6DA-8264-77C55B0E1AD4}"/>
              </a:ext>
            </a:extLst>
          </p:cNvPr>
          <p:cNvSpPr/>
          <p:nvPr/>
        </p:nvSpPr>
        <p:spPr>
          <a:xfrm>
            <a:off x="2221907" y="5061564"/>
            <a:ext cx="1915178" cy="396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C27747-8B63-221C-A714-5E6BBED5B081}"/>
              </a:ext>
            </a:extLst>
          </p:cNvPr>
          <p:cNvSpPr/>
          <p:nvPr/>
        </p:nvSpPr>
        <p:spPr>
          <a:xfrm>
            <a:off x="2236606" y="5782711"/>
            <a:ext cx="1915178" cy="396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Derechos Humanos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3D0FF07-1674-A594-7C2E-E73840F3C242}"/>
              </a:ext>
            </a:extLst>
          </p:cNvPr>
          <p:cNvSpPr/>
          <p:nvPr/>
        </p:nvSpPr>
        <p:spPr>
          <a:xfrm>
            <a:off x="8997077" y="4461119"/>
            <a:ext cx="1916634" cy="556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Fortalecimiento a Junta Directiva</a:t>
            </a:r>
          </a:p>
        </p:txBody>
      </p:sp>
    </p:spTree>
    <p:extLst>
      <p:ext uri="{BB962C8B-B14F-4D97-AF65-F5344CB8AC3E}">
        <p14:creationId xmlns:p14="http://schemas.microsoft.com/office/powerpoint/2010/main" val="1968069467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20CECDC9-75EB-D55C-EF05-9A231866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n 2">
            <a:extLst>
              <a:ext uri="{FF2B5EF4-FFF2-40B4-BE49-F238E27FC236}">
                <a16:creationId xmlns:a16="http://schemas.microsoft.com/office/drawing/2014/main" id="{CD0D9E12-79F3-E7D8-E6AB-DCBDD9B5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69D4C1F-6BE2-54C9-76B2-A46801E633C4}"/>
              </a:ext>
            </a:extLst>
          </p:cNvPr>
          <p:cNvSpPr/>
          <p:nvPr/>
        </p:nvSpPr>
        <p:spPr>
          <a:xfrm>
            <a:off x="4506156" y="692696"/>
            <a:ext cx="3750084" cy="997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 AHF- Orquídeas del Mar es el administrador de los recursos para el fortalecimiento </a:t>
            </a:r>
            <a:r>
              <a:rPr lang="es-SV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CAI</a:t>
            </a:r>
            <a:endParaRPr lang="es-SV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8A97373-F58C-01E2-16BD-5111C3047B7C}"/>
              </a:ext>
            </a:extLst>
          </p:cNvPr>
          <p:cNvSpPr/>
          <p:nvPr/>
        </p:nvSpPr>
        <p:spPr>
          <a:xfrm>
            <a:off x="8544272" y="1825808"/>
            <a:ext cx="3085331" cy="99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CLINICA INTEGRAL DEL HOSPITAL DE ZACATECOLUCA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DBCF84-9A15-37B7-D7E9-3C294E4BF8B5}"/>
              </a:ext>
            </a:extLst>
          </p:cNvPr>
          <p:cNvSpPr/>
          <p:nvPr/>
        </p:nvSpPr>
        <p:spPr>
          <a:xfrm>
            <a:off x="1099123" y="1842294"/>
            <a:ext cx="3085331" cy="99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CLINICA CAI DE HOSPITAL NACIONAL ZACAMIL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BEBD53-39F4-FADF-A2C2-DC2E4D642A73}"/>
              </a:ext>
            </a:extLst>
          </p:cNvPr>
          <p:cNvSpPr/>
          <p:nvPr/>
        </p:nvSpPr>
        <p:spPr>
          <a:xfrm>
            <a:off x="1127125" y="3678486"/>
            <a:ext cx="3085331" cy="99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Pago de persona: Psicóloga, profesional de Laboratorio Clínico y digitadora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121645-9E9A-5217-D46B-0967DA0EBB64}"/>
              </a:ext>
            </a:extLst>
          </p:cNvPr>
          <p:cNvSpPr/>
          <p:nvPr/>
        </p:nvSpPr>
        <p:spPr>
          <a:xfrm>
            <a:off x="1127125" y="5016079"/>
            <a:ext cx="3085331" cy="99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Compra de vitaminas y suplementos alimenticios para personas con VIH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D1C4B4-4DE1-377A-928A-E5AE4382B286}"/>
              </a:ext>
            </a:extLst>
          </p:cNvPr>
          <p:cNvCxnSpPr>
            <a:cxnSpLocks/>
          </p:cNvCxnSpPr>
          <p:nvPr/>
        </p:nvCxnSpPr>
        <p:spPr>
          <a:xfrm>
            <a:off x="2669790" y="2941638"/>
            <a:ext cx="0" cy="487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B516FEC-DC0C-76E5-CC94-A1A9AD0C863C}"/>
              </a:ext>
            </a:extLst>
          </p:cNvPr>
          <p:cNvSpPr/>
          <p:nvPr/>
        </p:nvSpPr>
        <p:spPr>
          <a:xfrm>
            <a:off x="8571740" y="5016079"/>
            <a:ext cx="3085331" cy="99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Compra de vitaminas y suplementos alimenticios para personas con VIH</a:t>
            </a:r>
            <a:endParaRPr lang="es-SV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FBEF865-B63F-1A70-1448-67C6FFA37677}"/>
              </a:ext>
            </a:extLst>
          </p:cNvPr>
          <p:cNvSpPr/>
          <p:nvPr/>
        </p:nvSpPr>
        <p:spPr>
          <a:xfrm>
            <a:off x="8527322" y="3496957"/>
            <a:ext cx="3085331" cy="99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Pago de persona: Farmacéutica,  digitadora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F156E0C-A24E-87CE-01AA-DFC8FA178DD9}"/>
              </a:ext>
            </a:extLst>
          </p:cNvPr>
          <p:cNvCxnSpPr>
            <a:cxnSpLocks/>
          </p:cNvCxnSpPr>
          <p:nvPr/>
        </p:nvCxnSpPr>
        <p:spPr>
          <a:xfrm>
            <a:off x="9877368" y="2966531"/>
            <a:ext cx="0" cy="487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37027C82-3F43-F48E-9DDB-4293EB89B08A}"/>
              </a:ext>
            </a:extLst>
          </p:cNvPr>
          <p:cNvSpPr/>
          <p:nvPr/>
        </p:nvSpPr>
        <p:spPr>
          <a:xfrm>
            <a:off x="5087889" y="2492896"/>
            <a:ext cx="2592285" cy="3168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Objetivo: mejorar la calidad de vida de las personas con VIH y mejoras de las instalaciones de las clínicas en los hospitales </a:t>
            </a:r>
          </a:p>
        </p:txBody>
      </p:sp>
    </p:spTree>
    <p:extLst>
      <p:ext uri="{BB962C8B-B14F-4D97-AF65-F5344CB8AC3E}">
        <p14:creationId xmlns:p14="http://schemas.microsoft.com/office/powerpoint/2010/main" val="783608836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529</Words>
  <Application>Microsoft Office PowerPoint</Application>
  <PresentationFormat>Panorámica</PresentationFormat>
  <Paragraphs>111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Nova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Vanessa</dc:creator>
  <cp:lastModifiedBy>Administración y Comunicaciones MCP</cp:lastModifiedBy>
  <cp:revision>205</cp:revision>
  <dcterms:created xsi:type="dcterms:W3CDTF">2012-11-07T15:01:43Z</dcterms:created>
  <dcterms:modified xsi:type="dcterms:W3CDTF">2023-11-15T15:49:24Z</dcterms:modified>
</cp:coreProperties>
</file>