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5" r:id="rId19"/>
    <p:sldId id="262" r:id="rId20"/>
    <p:sldId id="263" r:id="rId21"/>
    <p:sldId id="264" r:id="rId22"/>
  </p:sldIdLst>
  <p:sldSz cx="18288000" cy="10287000"/>
  <p:notesSz cx="6858000" cy="9144000"/>
  <p:embeddedFontLst>
    <p:embeddedFont>
      <p:font typeface="Baloo Bhai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pen Sans Bold" panose="020B0604020202020204" charset="0"/>
      <p:regular r:id="rId28"/>
    </p:embeddedFont>
    <p:embeddedFont>
      <p:font typeface="Quicksand" panose="020B0604020202020204" charset="0"/>
      <p:regular r:id="rId29"/>
    </p:embeddedFont>
    <p:embeddedFont>
      <p:font typeface="Quicksand Bold" panose="020B0604020202020204" charset="0"/>
      <p:regular r:id="rId30"/>
    </p:embeddedFont>
    <p:embeddedFont>
      <p:font typeface="Quicksand Medium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22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75260" y="-292976"/>
            <a:ext cx="10212740" cy="10872952"/>
            <a:chOff x="0" y="0"/>
            <a:chExt cx="2689775" cy="28636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89775" cy="2863658"/>
            </a:xfrm>
            <a:custGeom>
              <a:avLst/>
              <a:gdLst/>
              <a:ahLst/>
              <a:cxnLst/>
              <a:rect l="l" t="t" r="r" b="b"/>
              <a:pathLst>
                <a:path w="2689775" h="2863658">
                  <a:moveTo>
                    <a:pt x="0" y="0"/>
                  </a:moveTo>
                  <a:lnTo>
                    <a:pt x="2689775" y="0"/>
                  </a:lnTo>
                  <a:lnTo>
                    <a:pt x="2689775" y="2863658"/>
                  </a:lnTo>
                  <a:lnTo>
                    <a:pt x="0" y="2863658"/>
                  </a:lnTo>
                  <a:close/>
                </a:path>
              </a:pathLst>
            </a:custGeom>
            <a:solidFill>
              <a:srgbClr val="ECF16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2689775" cy="2816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647" y="6844103"/>
            <a:ext cx="1024053" cy="2414197"/>
            <a:chOff x="0" y="0"/>
            <a:chExt cx="269709" cy="6358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9709" cy="635838"/>
            </a:xfrm>
            <a:custGeom>
              <a:avLst/>
              <a:gdLst/>
              <a:ahLst/>
              <a:cxnLst/>
              <a:rect l="l" t="t" r="r" b="b"/>
              <a:pathLst>
                <a:path w="269709" h="635838">
                  <a:moveTo>
                    <a:pt x="0" y="0"/>
                  </a:moveTo>
                  <a:lnTo>
                    <a:pt x="269709" y="0"/>
                  </a:lnTo>
                  <a:lnTo>
                    <a:pt x="269709" y="635838"/>
                  </a:lnTo>
                  <a:lnTo>
                    <a:pt x="0" y="635838"/>
                  </a:lnTo>
                  <a:close/>
                </a:path>
              </a:pathLst>
            </a:custGeom>
            <a:solidFill>
              <a:srgbClr val="9CADF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47625"/>
              <a:ext cx="269709" cy="588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7461971"/>
            <a:ext cx="6822881" cy="1062876"/>
            <a:chOff x="0" y="0"/>
            <a:chExt cx="2063319" cy="31037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63319" cy="310377"/>
            </a:xfrm>
            <a:custGeom>
              <a:avLst/>
              <a:gdLst/>
              <a:ahLst/>
              <a:cxnLst/>
              <a:rect l="l" t="t" r="r" b="b"/>
              <a:pathLst>
                <a:path w="2063319" h="310377">
                  <a:moveTo>
                    <a:pt x="0" y="0"/>
                  </a:moveTo>
                  <a:lnTo>
                    <a:pt x="2063319" y="0"/>
                  </a:lnTo>
                  <a:lnTo>
                    <a:pt x="2063319" y="310377"/>
                  </a:lnTo>
                  <a:lnTo>
                    <a:pt x="0" y="310377"/>
                  </a:lnTo>
                  <a:close/>
                </a:path>
              </a:pathLst>
            </a:custGeom>
            <a:solidFill>
              <a:srgbClr val="6BE9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47625"/>
              <a:ext cx="2063319" cy="2627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1231174"/>
            <a:ext cx="1024053" cy="2414197"/>
            <a:chOff x="0" y="0"/>
            <a:chExt cx="269709" cy="63583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69709" cy="635838"/>
            </a:xfrm>
            <a:custGeom>
              <a:avLst/>
              <a:gdLst/>
              <a:ahLst/>
              <a:cxnLst/>
              <a:rect l="l" t="t" r="r" b="b"/>
              <a:pathLst>
                <a:path w="269709" h="635838">
                  <a:moveTo>
                    <a:pt x="0" y="0"/>
                  </a:moveTo>
                  <a:lnTo>
                    <a:pt x="269709" y="0"/>
                  </a:lnTo>
                  <a:lnTo>
                    <a:pt x="269709" y="635838"/>
                  </a:lnTo>
                  <a:lnTo>
                    <a:pt x="0" y="635838"/>
                  </a:lnTo>
                  <a:close/>
                </a:path>
              </a:pathLst>
            </a:custGeom>
            <a:solidFill>
              <a:srgbClr val="70FFB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47625"/>
              <a:ext cx="269709" cy="588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7340262" y="7461970"/>
            <a:ext cx="947738" cy="1178463"/>
            <a:chOff x="0" y="0"/>
            <a:chExt cx="249610" cy="31037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9610" cy="310377"/>
            </a:xfrm>
            <a:custGeom>
              <a:avLst/>
              <a:gdLst/>
              <a:ahLst/>
              <a:cxnLst/>
              <a:rect l="l" t="t" r="r" b="b"/>
              <a:pathLst>
                <a:path w="249610" h="310377">
                  <a:moveTo>
                    <a:pt x="0" y="0"/>
                  </a:moveTo>
                  <a:lnTo>
                    <a:pt x="249610" y="0"/>
                  </a:lnTo>
                  <a:lnTo>
                    <a:pt x="249610" y="310377"/>
                  </a:lnTo>
                  <a:lnTo>
                    <a:pt x="0" y="310377"/>
                  </a:lnTo>
                  <a:close/>
                </a:path>
              </a:pathLst>
            </a:custGeom>
            <a:solidFill>
              <a:srgbClr val="6BE9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47625"/>
              <a:ext cx="249610" cy="2627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7340262" y="4847244"/>
            <a:ext cx="947738" cy="1178463"/>
            <a:chOff x="0" y="0"/>
            <a:chExt cx="249610" cy="31037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49610" cy="310377"/>
            </a:xfrm>
            <a:custGeom>
              <a:avLst/>
              <a:gdLst/>
              <a:ahLst/>
              <a:cxnLst/>
              <a:rect l="l" t="t" r="r" b="b"/>
              <a:pathLst>
                <a:path w="249610" h="310377">
                  <a:moveTo>
                    <a:pt x="0" y="0"/>
                  </a:moveTo>
                  <a:lnTo>
                    <a:pt x="249610" y="0"/>
                  </a:lnTo>
                  <a:lnTo>
                    <a:pt x="249610" y="310377"/>
                  </a:lnTo>
                  <a:lnTo>
                    <a:pt x="0" y="310377"/>
                  </a:lnTo>
                  <a:close/>
                </a:path>
              </a:pathLst>
            </a:custGeom>
            <a:solidFill>
              <a:srgbClr val="9CADFD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47625"/>
              <a:ext cx="249610" cy="2627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7340262" y="1849041"/>
            <a:ext cx="947738" cy="1178463"/>
            <a:chOff x="0" y="0"/>
            <a:chExt cx="249610" cy="31037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49610" cy="310377"/>
            </a:xfrm>
            <a:custGeom>
              <a:avLst/>
              <a:gdLst/>
              <a:ahLst/>
              <a:cxnLst/>
              <a:rect l="l" t="t" r="r" b="b"/>
              <a:pathLst>
                <a:path w="249610" h="310377">
                  <a:moveTo>
                    <a:pt x="0" y="0"/>
                  </a:moveTo>
                  <a:lnTo>
                    <a:pt x="249610" y="0"/>
                  </a:lnTo>
                  <a:lnTo>
                    <a:pt x="249610" y="310377"/>
                  </a:lnTo>
                  <a:lnTo>
                    <a:pt x="0" y="310377"/>
                  </a:lnTo>
                  <a:close/>
                </a:path>
              </a:pathLst>
            </a:custGeom>
            <a:solidFill>
              <a:srgbClr val="70FFBA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47625"/>
              <a:ext cx="249610" cy="2627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262990" y="677796"/>
            <a:ext cx="6007949" cy="2055219"/>
          </a:xfrm>
          <a:custGeom>
            <a:avLst/>
            <a:gdLst/>
            <a:ahLst/>
            <a:cxnLst/>
            <a:rect l="l" t="t" r="r" b="b"/>
            <a:pathLst>
              <a:path w="6007949" h="2055219">
                <a:moveTo>
                  <a:pt x="0" y="0"/>
                </a:moveTo>
                <a:lnTo>
                  <a:pt x="6007950" y="0"/>
                </a:lnTo>
                <a:lnTo>
                  <a:pt x="6007950" y="2055219"/>
                </a:lnTo>
                <a:lnTo>
                  <a:pt x="0" y="20552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8313111" y="1056857"/>
            <a:ext cx="9027152" cy="3740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2"/>
              </a:lnSpc>
            </a:pPr>
            <a:r>
              <a:rPr lang="es-SV" sz="5400" spc="437" dirty="0">
                <a:solidFill>
                  <a:srgbClr val="000000"/>
                </a:solidFill>
                <a:latin typeface="Baloo Bhai"/>
              </a:rPr>
              <a:t>Evaluación de Desempeño al </a:t>
            </a:r>
          </a:p>
          <a:p>
            <a:pPr algn="ctr">
              <a:lnSpc>
                <a:spcPts val="5832"/>
              </a:lnSpc>
            </a:pPr>
            <a:r>
              <a:rPr lang="es-SV" sz="5400" spc="437" dirty="0">
                <a:solidFill>
                  <a:srgbClr val="000000"/>
                </a:solidFill>
                <a:latin typeface="Baloo Bhai"/>
              </a:rPr>
              <a:t>Personal de la Dirección Ejecutiva</a:t>
            </a:r>
          </a:p>
          <a:p>
            <a:pPr marL="0" lvl="0" indent="0" algn="ctr">
              <a:lnSpc>
                <a:spcPts val="5832"/>
              </a:lnSpc>
            </a:pPr>
            <a:r>
              <a:rPr lang="es-SV" sz="5400" u="none" strike="noStrike" spc="437" dirty="0">
                <a:solidFill>
                  <a:srgbClr val="000000"/>
                </a:solidFill>
                <a:latin typeface="Baloo Bhai"/>
              </a:rPr>
              <a:t> MCP-ES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10603" y="7701382"/>
            <a:ext cx="7328537" cy="823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170"/>
              </a:lnSpc>
              <a:spcBef>
                <a:spcPct val="0"/>
              </a:spcBef>
            </a:pPr>
            <a:r>
              <a:rPr lang="en-US" sz="6233">
                <a:solidFill>
                  <a:srgbClr val="5C5A62"/>
                </a:solidFill>
                <a:latin typeface="Quicksand Bold"/>
              </a:rPr>
              <a:t>Presenta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698538" y="9725051"/>
            <a:ext cx="4720440" cy="407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0"/>
              </a:lnSpc>
              <a:spcBef>
                <a:spcPct val="0"/>
              </a:spcBef>
            </a:pPr>
            <a:r>
              <a:rPr lang="en-US" sz="3121" dirty="0">
                <a:solidFill>
                  <a:srgbClr val="7B787C"/>
                </a:solidFill>
                <a:latin typeface="Quicksand Medium"/>
              </a:rPr>
              <a:t>9 </a:t>
            </a:r>
            <a:r>
              <a:rPr lang="en-US" sz="3121" u="none" strike="noStrike" dirty="0">
                <a:solidFill>
                  <a:srgbClr val="7B787C"/>
                </a:solidFill>
                <a:latin typeface="Quicksand Medium"/>
              </a:rPr>
              <a:t>de </a:t>
            </a:r>
            <a:r>
              <a:rPr lang="en-US" sz="3121" u="none" strike="noStrike" dirty="0" err="1">
                <a:solidFill>
                  <a:srgbClr val="7B787C"/>
                </a:solidFill>
                <a:latin typeface="Quicksand Medium"/>
              </a:rPr>
              <a:t>Noviembre</a:t>
            </a:r>
            <a:r>
              <a:rPr lang="en-US" sz="3121" u="none" strike="noStrike" dirty="0">
                <a:solidFill>
                  <a:srgbClr val="7B787C"/>
                </a:solidFill>
                <a:latin typeface="Quicksand Medium"/>
              </a:rPr>
              <a:t> del 2023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62990" y="8707108"/>
            <a:ext cx="5945195" cy="1188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90"/>
              </a:lnSpc>
            </a:pPr>
            <a:r>
              <a:rPr lang="en-US" sz="3121">
                <a:solidFill>
                  <a:srgbClr val="7B787C"/>
                </a:solidFill>
                <a:latin typeface="Quicksand Medium"/>
              </a:rPr>
              <a:t>Lic. Francisco Ortiz</a:t>
            </a:r>
          </a:p>
          <a:p>
            <a:pPr>
              <a:lnSpc>
                <a:spcPts val="3090"/>
              </a:lnSpc>
            </a:pPr>
            <a:r>
              <a:rPr lang="en-US" sz="3121">
                <a:solidFill>
                  <a:srgbClr val="7B787C"/>
                </a:solidFill>
                <a:latin typeface="Quicksand Medium"/>
              </a:rPr>
              <a:t>Presidente</a:t>
            </a:r>
          </a:p>
          <a:p>
            <a:pPr>
              <a:lnSpc>
                <a:spcPts val="3090"/>
              </a:lnSpc>
            </a:pPr>
            <a:r>
              <a:rPr lang="en-US" sz="3121">
                <a:solidFill>
                  <a:srgbClr val="7B787C"/>
                </a:solidFill>
                <a:latin typeface="Quicksand Medium"/>
              </a:rPr>
              <a:t>MCP-ES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618994" y="5402669"/>
            <a:ext cx="2879527" cy="623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4"/>
              </a:lnSpc>
              <a:spcBef>
                <a:spcPct val="0"/>
              </a:spcBef>
            </a:pPr>
            <a:r>
              <a:rPr lang="en-US" sz="4654">
                <a:solidFill>
                  <a:srgbClr val="000000"/>
                </a:solidFill>
                <a:latin typeface="Quicksand Medium"/>
              </a:rPr>
              <a:t>2022-2023</a:t>
            </a:r>
          </a:p>
        </p:txBody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BE86E677-B6A4-6C0C-9063-E0C4A6FAAAAE}"/>
              </a:ext>
            </a:extLst>
          </p:cNvPr>
          <p:cNvGrpSpPr/>
          <p:nvPr/>
        </p:nvGrpSpPr>
        <p:grpSpPr>
          <a:xfrm>
            <a:off x="9152709" y="7252402"/>
            <a:ext cx="7834163" cy="1178463"/>
            <a:chOff x="0" y="0"/>
            <a:chExt cx="2063319" cy="310377"/>
          </a:xfrm>
        </p:grpSpPr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B168D6B3-A3EE-5972-A32B-829986E4447C}"/>
                </a:ext>
              </a:extLst>
            </p:cNvPr>
            <p:cNvSpPr/>
            <p:nvPr/>
          </p:nvSpPr>
          <p:spPr>
            <a:xfrm>
              <a:off x="0" y="0"/>
              <a:ext cx="2063319" cy="310377"/>
            </a:xfrm>
            <a:custGeom>
              <a:avLst/>
              <a:gdLst/>
              <a:ahLst/>
              <a:cxnLst/>
              <a:rect l="l" t="t" r="r" b="b"/>
              <a:pathLst>
                <a:path w="2063319" h="310377">
                  <a:moveTo>
                    <a:pt x="0" y="0"/>
                  </a:moveTo>
                  <a:lnTo>
                    <a:pt x="2063319" y="0"/>
                  </a:lnTo>
                  <a:lnTo>
                    <a:pt x="2063319" y="310377"/>
                  </a:lnTo>
                  <a:lnTo>
                    <a:pt x="0" y="310377"/>
                  </a:lnTo>
                  <a:close/>
                </a:path>
              </a:pathLst>
            </a:custGeom>
            <a:solidFill>
              <a:srgbClr val="6BE9FF"/>
            </a:solidFill>
          </p:spPr>
        </p:sp>
        <p:sp>
          <p:nvSpPr>
            <p:cNvPr id="31" name="TextBox 10">
              <a:extLst>
                <a:ext uri="{FF2B5EF4-FFF2-40B4-BE49-F238E27FC236}">
                  <a16:creationId xmlns:a16="http://schemas.microsoft.com/office/drawing/2014/main" id="{F46B15C4-C05A-6B32-A14B-C0C7E3FBA240}"/>
                </a:ext>
              </a:extLst>
            </p:cNvPr>
            <p:cNvSpPr txBox="1"/>
            <p:nvPr/>
          </p:nvSpPr>
          <p:spPr>
            <a:xfrm>
              <a:off x="0" y="47625"/>
              <a:ext cx="2063319" cy="2627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425A4BC-9D88-0ACC-D7FA-0E91BCA69947}"/>
              </a:ext>
            </a:extLst>
          </p:cNvPr>
          <p:cNvSpPr txBox="1"/>
          <p:nvPr/>
        </p:nvSpPr>
        <p:spPr>
          <a:xfrm>
            <a:off x="10363200" y="7461970"/>
            <a:ext cx="504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4000" dirty="0"/>
              <a:t>Plenaria 08-2023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84454" y="398904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6" y="0"/>
                </a:lnTo>
                <a:lnTo>
                  <a:pt x="3326186" y="1137833"/>
                </a:lnTo>
                <a:lnTo>
                  <a:pt x="0" y="1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B121E9-8491-1A4E-8709-25BCFDF8AF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" t="-1" b="701"/>
          <a:stretch/>
        </p:blipFill>
        <p:spPr>
          <a:xfrm>
            <a:off x="1562100" y="1646094"/>
            <a:ext cx="15163800" cy="867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33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8952" y="2637807"/>
            <a:ext cx="13239931" cy="4083841"/>
            <a:chOff x="0" y="0"/>
            <a:chExt cx="3487060" cy="10755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87060" cy="1075580"/>
            </a:xfrm>
            <a:custGeom>
              <a:avLst/>
              <a:gdLst/>
              <a:ahLst/>
              <a:cxnLst/>
              <a:rect l="l" t="t" r="r" b="b"/>
              <a:pathLst>
                <a:path w="3487060" h="1075580">
                  <a:moveTo>
                    <a:pt x="0" y="0"/>
                  </a:moveTo>
                  <a:lnTo>
                    <a:pt x="3487060" y="0"/>
                  </a:lnTo>
                  <a:lnTo>
                    <a:pt x="3487060" y="1075580"/>
                  </a:lnTo>
                  <a:lnTo>
                    <a:pt x="0" y="1075580"/>
                  </a:lnTo>
                  <a:close/>
                </a:path>
              </a:pathLst>
            </a:custGeom>
            <a:solidFill>
              <a:srgbClr val="9CADF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3487060" cy="1027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276600" y="3768993"/>
            <a:ext cx="12461268" cy="1011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86"/>
              </a:lnSpc>
              <a:spcBef>
                <a:spcPct val="0"/>
              </a:spcBef>
            </a:pPr>
            <a:r>
              <a:rPr lang="es-MX" sz="4800" spc="764" dirty="0">
                <a:solidFill>
                  <a:srgbClr val="000000"/>
                </a:solidFill>
                <a:latin typeface="Baloo Bhai"/>
              </a:rPr>
              <a:t> Proceso: Monitoreo Estratégico</a:t>
            </a:r>
            <a:endParaRPr lang="en-US" sz="4800" spc="764" dirty="0">
              <a:solidFill>
                <a:srgbClr val="000000"/>
              </a:solidFill>
              <a:latin typeface="Baloo Bha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84454" y="398904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6" y="0"/>
                </a:lnTo>
                <a:lnTo>
                  <a:pt x="3326186" y="1137833"/>
                </a:lnTo>
                <a:lnTo>
                  <a:pt x="0" y="1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16788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84454" y="398904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6" y="0"/>
                </a:lnTo>
                <a:lnTo>
                  <a:pt x="3326186" y="1137833"/>
                </a:lnTo>
                <a:lnTo>
                  <a:pt x="0" y="1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B8EC05-EA40-5C77-B9DD-B151FEC8FE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9" t="3191"/>
          <a:stretch/>
        </p:blipFill>
        <p:spPr>
          <a:xfrm>
            <a:off x="767636" y="2552700"/>
            <a:ext cx="16910763" cy="669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82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84454" y="398904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6" y="0"/>
                </a:lnTo>
                <a:lnTo>
                  <a:pt x="3326186" y="1137833"/>
                </a:lnTo>
                <a:lnTo>
                  <a:pt x="0" y="1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455B94-F7B1-0576-9831-D59F542D7A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" t="3518"/>
          <a:stretch/>
        </p:blipFill>
        <p:spPr>
          <a:xfrm>
            <a:off x="457200" y="3162300"/>
            <a:ext cx="1732269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50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43200" y="1727072"/>
            <a:ext cx="13239931" cy="4083841"/>
            <a:chOff x="0" y="0"/>
            <a:chExt cx="3487060" cy="10755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87060" cy="1075580"/>
            </a:xfrm>
            <a:custGeom>
              <a:avLst/>
              <a:gdLst/>
              <a:ahLst/>
              <a:cxnLst/>
              <a:rect l="l" t="t" r="r" b="b"/>
              <a:pathLst>
                <a:path w="3487060" h="1075580">
                  <a:moveTo>
                    <a:pt x="0" y="0"/>
                  </a:moveTo>
                  <a:lnTo>
                    <a:pt x="3487060" y="0"/>
                  </a:lnTo>
                  <a:lnTo>
                    <a:pt x="3487060" y="1075580"/>
                  </a:lnTo>
                  <a:lnTo>
                    <a:pt x="0" y="1075580"/>
                  </a:lnTo>
                  <a:close/>
                </a:path>
              </a:pathLst>
            </a:custGeom>
            <a:solidFill>
              <a:srgbClr val="9CADF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3487060" cy="1027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132531" y="2324100"/>
            <a:ext cx="12461268" cy="2114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86"/>
              </a:lnSpc>
              <a:spcBef>
                <a:spcPct val="0"/>
              </a:spcBef>
            </a:pPr>
            <a:r>
              <a:rPr lang="es-MX" sz="4800" spc="764" dirty="0">
                <a:solidFill>
                  <a:srgbClr val="000000"/>
                </a:solidFill>
                <a:latin typeface="Baloo Bhai"/>
              </a:rPr>
              <a:t> Proceso: Comunicación sobre la gestión del MCP-ES</a:t>
            </a:r>
            <a:endParaRPr lang="en-US" sz="4800" spc="764" dirty="0">
              <a:solidFill>
                <a:srgbClr val="000000"/>
              </a:solidFill>
              <a:latin typeface="Baloo Bha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84454" y="398904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6" y="0"/>
                </a:lnTo>
                <a:lnTo>
                  <a:pt x="3326186" y="1137833"/>
                </a:lnTo>
                <a:lnTo>
                  <a:pt x="0" y="1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A9C806C-B39A-A062-A6F3-70EA4496B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708" y="6192063"/>
            <a:ext cx="12812913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84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43200" y="1727072"/>
            <a:ext cx="13239931" cy="4083841"/>
            <a:chOff x="0" y="0"/>
            <a:chExt cx="3487060" cy="10755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87060" cy="1075580"/>
            </a:xfrm>
            <a:custGeom>
              <a:avLst/>
              <a:gdLst/>
              <a:ahLst/>
              <a:cxnLst/>
              <a:rect l="l" t="t" r="r" b="b"/>
              <a:pathLst>
                <a:path w="3487060" h="1075580">
                  <a:moveTo>
                    <a:pt x="0" y="0"/>
                  </a:moveTo>
                  <a:lnTo>
                    <a:pt x="3487060" y="0"/>
                  </a:lnTo>
                  <a:lnTo>
                    <a:pt x="3487060" y="1075580"/>
                  </a:lnTo>
                  <a:lnTo>
                    <a:pt x="0" y="1075580"/>
                  </a:lnTo>
                  <a:close/>
                </a:path>
              </a:pathLst>
            </a:custGeom>
            <a:solidFill>
              <a:srgbClr val="9CADF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3487060" cy="1027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132531" y="2324100"/>
            <a:ext cx="12461268" cy="3217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86"/>
              </a:lnSpc>
              <a:spcBef>
                <a:spcPct val="0"/>
              </a:spcBef>
            </a:pPr>
            <a:r>
              <a:rPr lang="es-MX" sz="4800" spc="764" dirty="0">
                <a:solidFill>
                  <a:srgbClr val="000000"/>
                </a:solidFill>
                <a:latin typeface="Baloo Bhai"/>
              </a:rPr>
              <a:t> Proceso: Armonización de los recursos del Fondo Mundial con otras fuentes de financiamiento</a:t>
            </a:r>
            <a:endParaRPr lang="en-US" sz="4800" spc="764" dirty="0">
              <a:solidFill>
                <a:srgbClr val="000000"/>
              </a:solidFill>
              <a:latin typeface="Baloo Bha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84454" y="398904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6" y="0"/>
                </a:lnTo>
                <a:lnTo>
                  <a:pt x="3326186" y="1137833"/>
                </a:lnTo>
                <a:lnTo>
                  <a:pt x="0" y="1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45947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84454" y="398904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6" y="0"/>
                </a:lnTo>
                <a:lnTo>
                  <a:pt x="3326186" y="1137833"/>
                </a:lnTo>
                <a:lnTo>
                  <a:pt x="0" y="1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01B893F-ECAF-E69F-8EA9-14BDE91C0A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4"/>
          <a:stretch/>
        </p:blipFill>
        <p:spPr>
          <a:xfrm>
            <a:off x="260114" y="2171700"/>
            <a:ext cx="17646886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84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84454" y="398904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6" y="0"/>
                </a:lnTo>
                <a:lnTo>
                  <a:pt x="3326186" y="1137833"/>
                </a:lnTo>
                <a:lnTo>
                  <a:pt x="0" y="1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8373FD-5119-A68C-4D7D-0454D2AD59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9"/>
          <a:stretch/>
        </p:blipFill>
        <p:spPr>
          <a:xfrm>
            <a:off x="397548" y="3848100"/>
            <a:ext cx="17492903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94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8952" y="2637807"/>
            <a:ext cx="13239931" cy="4083841"/>
            <a:chOff x="0" y="0"/>
            <a:chExt cx="3487060" cy="10755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87060" cy="1075580"/>
            </a:xfrm>
            <a:custGeom>
              <a:avLst/>
              <a:gdLst/>
              <a:ahLst/>
              <a:cxnLst/>
              <a:rect l="l" t="t" r="r" b="b"/>
              <a:pathLst>
                <a:path w="3487060" h="1075580">
                  <a:moveTo>
                    <a:pt x="0" y="0"/>
                  </a:moveTo>
                  <a:lnTo>
                    <a:pt x="3487060" y="0"/>
                  </a:lnTo>
                  <a:lnTo>
                    <a:pt x="3487060" y="1075580"/>
                  </a:lnTo>
                  <a:lnTo>
                    <a:pt x="0" y="1075580"/>
                  </a:lnTo>
                  <a:close/>
                </a:path>
              </a:pathLst>
            </a:custGeom>
            <a:solidFill>
              <a:srgbClr val="9CADF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3487060" cy="1027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537615" y="3484750"/>
            <a:ext cx="12461268" cy="2260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86"/>
              </a:lnSpc>
              <a:spcBef>
                <a:spcPct val="0"/>
              </a:spcBef>
            </a:pPr>
            <a:r>
              <a:rPr lang="en-US" sz="8586" spc="764" dirty="0" err="1">
                <a:solidFill>
                  <a:srgbClr val="000000"/>
                </a:solidFill>
                <a:latin typeface="Baloo Bhai"/>
              </a:rPr>
              <a:t>Tabla</a:t>
            </a:r>
            <a:r>
              <a:rPr lang="en-US" sz="8586" spc="764" dirty="0">
                <a:solidFill>
                  <a:srgbClr val="000000"/>
                </a:solidFill>
                <a:latin typeface="Baloo Bhai"/>
              </a:rPr>
              <a:t> de </a:t>
            </a:r>
            <a:r>
              <a:rPr lang="en-US" sz="8586" spc="764" dirty="0" err="1">
                <a:solidFill>
                  <a:srgbClr val="000000"/>
                </a:solidFill>
                <a:latin typeface="Baloo Bhai"/>
              </a:rPr>
              <a:t>Resumen</a:t>
            </a:r>
            <a:r>
              <a:rPr lang="en-US" sz="8586" spc="764" dirty="0">
                <a:solidFill>
                  <a:srgbClr val="000000"/>
                </a:solidFill>
                <a:latin typeface="Baloo Bhai"/>
              </a:rPr>
              <a:t> de </a:t>
            </a:r>
            <a:r>
              <a:rPr lang="en-US" sz="8586" spc="764" dirty="0" err="1">
                <a:solidFill>
                  <a:srgbClr val="000000"/>
                </a:solidFill>
                <a:latin typeface="Baloo Bhai"/>
              </a:rPr>
              <a:t>Resultados</a:t>
            </a:r>
            <a:endParaRPr lang="en-US" sz="8586" spc="764" dirty="0">
              <a:solidFill>
                <a:srgbClr val="000000"/>
              </a:solidFill>
              <a:latin typeface="Baloo Bha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84454" y="398904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6" y="0"/>
                </a:lnTo>
                <a:lnTo>
                  <a:pt x="3326186" y="1137833"/>
                </a:lnTo>
                <a:lnTo>
                  <a:pt x="0" y="1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06411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0091" y="1366833"/>
            <a:ext cx="15431978" cy="8279341"/>
          </a:xfrm>
          <a:custGeom>
            <a:avLst/>
            <a:gdLst/>
            <a:ahLst/>
            <a:cxnLst/>
            <a:rect l="l" t="t" r="r" b="b"/>
            <a:pathLst>
              <a:path w="15431978" h="8279341">
                <a:moveTo>
                  <a:pt x="0" y="0"/>
                </a:moveTo>
                <a:lnTo>
                  <a:pt x="15431978" y="0"/>
                </a:lnTo>
                <a:lnTo>
                  <a:pt x="15431978" y="8279341"/>
                </a:lnTo>
                <a:lnTo>
                  <a:pt x="0" y="82793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03" t="-482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1449" y="76758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7" y="0"/>
                </a:lnTo>
                <a:lnTo>
                  <a:pt x="3326187" y="1137834"/>
                </a:lnTo>
                <a:lnTo>
                  <a:pt x="0" y="11378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844623" y="2986781"/>
            <a:ext cx="4533321" cy="417706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454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5005295" y="540752"/>
            <a:ext cx="9777505" cy="1544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971"/>
              </a:lnSpc>
            </a:pPr>
            <a:r>
              <a:rPr lang="es-SV" sz="5147" spc="458" dirty="0">
                <a:solidFill>
                  <a:srgbClr val="5C5A62"/>
                </a:solidFill>
                <a:latin typeface="Baloo Bhai"/>
              </a:rPr>
              <a:t>Miembros del Comité Ejecutivo 2022-2023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21530" y="3532409"/>
            <a:ext cx="15042470" cy="4398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947"/>
              </a:lnSpc>
              <a:spcBef>
                <a:spcPct val="0"/>
              </a:spcBef>
            </a:pPr>
            <a:r>
              <a:rPr lang="es-SV" sz="4400" dirty="0">
                <a:solidFill>
                  <a:srgbClr val="5C5A62"/>
                </a:solidFill>
                <a:latin typeface="Quicksand Medium"/>
              </a:rPr>
              <a:t>Lcda.  Habely Coca, Presidenta 2021-2022</a:t>
            </a:r>
          </a:p>
          <a:p>
            <a:pPr marL="0" lvl="0" indent="0" algn="l">
              <a:lnSpc>
                <a:spcPts val="4947"/>
              </a:lnSpc>
              <a:spcBef>
                <a:spcPct val="0"/>
              </a:spcBef>
            </a:pPr>
            <a:endParaRPr lang="es-SV" sz="4400" dirty="0">
              <a:solidFill>
                <a:srgbClr val="5C5A62"/>
              </a:solidFill>
              <a:latin typeface="Quicksand Medium"/>
            </a:endParaRPr>
          </a:p>
          <a:p>
            <a:pPr>
              <a:lnSpc>
                <a:spcPts val="4947"/>
              </a:lnSpc>
              <a:spcBef>
                <a:spcPct val="0"/>
              </a:spcBef>
            </a:pPr>
            <a:r>
              <a:rPr lang="es-SV" sz="4400" dirty="0">
                <a:solidFill>
                  <a:srgbClr val="5C5A62"/>
                </a:solidFill>
                <a:latin typeface="Quicksand Medium"/>
              </a:rPr>
              <a:t>Lic. Francisco Ortiz, Presidente 2022-2025</a:t>
            </a:r>
          </a:p>
          <a:p>
            <a:pPr>
              <a:lnSpc>
                <a:spcPts val="4947"/>
              </a:lnSpc>
              <a:spcBef>
                <a:spcPct val="0"/>
              </a:spcBef>
            </a:pPr>
            <a:endParaRPr lang="es-SV" sz="4400" dirty="0">
              <a:solidFill>
                <a:srgbClr val="5C5A62"/>
              </a:solidFill>
              <a:latin typeface="Quicksand Medium"/>
            </a:endParaRPr>
          </a:p>
          <a:p>
            <a:pPr>
              <a:lnSpc>
                <a:spcPts val="4947"/>
              </a:lnSpc>
              <a:spcBef>
                <a:spcPct val="0"/>
              </a:spcBef>
            </a:pPr>
            <a:r>
              <a:rPr lang="es-SV" sz="4400" dirty="0">
                <a:solidFill>
                  <a:srgbClr val="5C5A62"/>
                </a:solidFill>
                <a:latin typeface="Quicksand Medium"/>
              </a:rPr>
              <a:t>Sra. Consuelo </a:t>
            </a:r>
            <a:r>
              <a:rPr lang="es-SV" sz="4400" dirty="0" err="1">
                <a:solidFill>
                  <a:srgbClr val="5C5A62"/>
                </a:solidFill>
                <a:latin typeface="Quicksand Medium"/>
              </a:rPr>
              <a:t>Raymundo,Vicepresidenta</a:t>
            </a:r>
            <a:r>
              <a:rPr lang="es-SV" sz="4400" dirty="0">
                <a:solidFill>
                  <a:srgbClr val="5C5A62"/>
                </a:solidFill>
                <a:latin typeface="Quicksand Medium"/>
              </a:rPr>
              <a:t> 2021-2023</a:t>
            </a:r>
          </a:p>
          <a:p>
            <a:pPr>
              <a:lnSpc>
                <a:spcPts val="4947"/>
              </a:lnSpc>
              <a:spcBef>
                <a:spcPct val="0"/>
              </a:spcBef>
            </a:pPr>
            <a:endParaRPr lang="en-US" sz="4947" dirty="0">
              <a:solidFill>
                <a:srgbClr val="5C5A62"/>
              </a:solidFill>
              <a:latin typeface="Quicksand Medium"/>
            </a:endParaRPr>
          </a:p>
          <a:p>
            <a:pPr marL="0" lvl="0" indent="0" algn="l">
              <a:lnSpc>
                <a:spcPts val="4947"/>
              </a:lnSpc>
              <a:spcBef>
                <a:spcPct val="0"/>
              </a:spcBef>
            </a:pPr>
            <a:endParaRPr lang="en-US" sz="4947" dirty="0">
              <a:solidFill>
                <a:srgbClr val="5C5A62"/>
              </a:solidFill>
              <a:latin typeface="Quicksand Medium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304483" y="304483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6" y="0"/>
                </a:lnTo>
                <a:lnTo>
                  <a:pt x="3326186" y="1137833"/>
                </a:lnTo>
                <a:lnTo>
                  <a:pt x="0" y="1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1449" y="76758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7" y="0"/>
                </a:lnTo>
                <a:lnTo>
                  <a:pt x="3326187" y="1137834"/>
                </a:lnTo>
                <a:lnTo>
                  <a:pt x="0" y="11378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981728" y="1563414"/>
            <a:ext cx="11795450" cy="7694886"/>
          </a:xfrm>
          <a:custGeom>
            <a:avLst/>
            <a:gdLst/>
            <a:ahLst/>
            <a:cxnLst/>
            <a:rect l="l" t="t" r="r" b="b"/>
            <a:pathLst>
              <a:path w="11795450" h="7694886">
                <a:moveTo>
                  <a:pt x="0" y="0"/>
                </a:moveTo>
                <a:lnTo>
                  <a:pt x="11795450" y="0"/>
                </a:lnTo>
                <a:lnTo>
                  <a:pt x="11795450" y="7694886"/>
                </a:lnTo>
                <a:lnTo>
                  <a:pt x="0" y="76948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1449" y="76758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7" y="0"/>
                </a:lnTo>
                <a:lnTo>
                  <a:pt x="3326187" y="1137834"/>
                </a:lnTo>
                <a:lnTo>
                  <a:pt x="0" y="11378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295079" y="4274503"/>
            <a:ext cx="13697843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Open Sans Bold"/>
              </a:rPr>
              <a:t>Gracias por su atención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75986" y="568917"/>
            <a:ext cx="13230075" cy="2377098"/>
            <a:chOff x="0" y="0"/>
            <a:chExt cx="3484464" cy="6260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84464" cy="626067"/>
            </a:xfrm>
            <a:custGeom>
              <a:avLst/>
              <a:gdLst/>
              <a:ahLst/>
              <a:cxnLst/>
              <a:rect l="l" t="t" r="r" b="b"/>
              <a:pathLst>
                <a:path w="3484464" h="626067">
                  <a:moveTo>
                    <a:pt x="0" y="0"/>
                  </a:moveTo>
                  <a:lnTo>
                    <a:pt x="3484464" y="0"/>
                  </a:lnTo>
                  <a:lnTo>
                    <a:pt x="3484464" y="626067"/>
                  </a:lnTo>
                  <a:lnTo>
                    <a:pt x="0" y="626067"/>
                  </a:lnTo>
                  <a:close/>
                </a:path>
              </a:pathLst>
            </a:custGeom>
            <a:solidFill>
              <a:srgbClr val="70FFB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3484464" cy="578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647" y="6857280"/>
            <a:ext cx="1024053" cy="2897032"/>
            <a:chOff x="0" y="0"/>
            <a:chExt cx="269709" cy="763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9709" cy="763004"/>
            </a:xfrm>
            <a:custGeom>
              <a:avLst/>
              <a:gdLst/>
              <a:ahLst/>
              <a:cxnLst/>
              <a:rect l="l" t="t" r="r" b="b"/>
              <a:pathLst>
                <a:path w="269709" h="763004">
                  <a:moveTo>
                    <a:pt x="0" y="0"/>
                  </a:moveTo>
                  <a:lnTo>
                    <a:pt x="269709" y="0"/>
                  </a:lnTo>
                  <a:lnTo>
                    <a:pt x="269709" y="763004"/>
                  </a:lnTo>
                  <a:lnTo>
                    <a:pt x="0" y="763004"/>
                  </a:lnTo>
                  <a:close/>
                </a:path>
              </a:pathLst>
            </a:custGeom>
            <a:solidFill>
              <a:srgbClr val="9CADFD">
                <a:alpha val="9764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47625"/>
              <a:ext cx="269709" cy="715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889956" y="449420"/>
            <a:ext cx="13016105" cy="1869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78"/>
              </a:lnSpc>
              <a:spcBef>
                <a:spcPct val="0"/>
              </a:spcBef>
            </a:pPr>
            <a:r>
              <a:rPr lang="es-SV" sz="6600" spc="645" dirty="0">
                <a:solidFill>
                  <a:srgbClr val="5C5A62"/>
                </a:solidFill>
                <a:latin typeface="Baloo Bhai"/>
              </a:rPr>
              <a:t>Propósito de la Herramienta de Evaluación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68332" y="3503438"/>
            <a:ext cx="16282012" cy="7360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78"/>
              </a:lnSpc>
            </a:pPr>
            <a:r>
              <a:rPr lang="es-SV" sz="3578" dirty="0">
                <a:solidFill>
                  <a:srgbClr val="7B787C"/>
                </a:solidFill>
                <a:latin typeface="Quicksand Medium"/>
              </a:rPr>
              <a:t>La Evaluación del Desempeño Laboral (EDL) es una herramienta de gestión de la Dirección Ejecutiva del MCP-ES  que busca verificar, valorar y calificar el desempeño del personal contratado en el marco del propósito principal de las funciones y responsabilidades, con condiciones previamente establecidas en la etapa de fijación de compromisos en los términos de referencia para cada uno de los puestos.</a:t>
            </a:r>
          </a:p>
          <a:p>
            <a:pPr algn="just">
              <a:lnSpc>
                <a:spcPts val="3578"/>
              </a:lnSpc>
            </a:pPr>
            <a:endParaRPr lang="es-SV" sz="3578" dirty="0">
              <a:solidFill>
                <a:srgbClr val="7B787C"/>
              </a:solidFill>
              <a:latin typeface="Quicksand Medium"/>
            </a:endParaRPr>
          </a:p>
          <a:p>
            <a:pPr algn="just">
              <a:lnSpc>
                <a:spcPts val="3578"/>
              </a:lnSpc>
            </a:pPr>
            <a:r>
              <a:rPr lang="es-SV" sz="3578" dirty="0">
                <a:solidFill>
                  <a:srgbClr val="7B787C"/>
                </a:solidFill>
                <a:latin typeface="Quicksand Medium"/>
              </a:rPr>
              <a:t>El propósito de la Evaluación del Desempeño Laboral  es reconocer el aporte de las colaboraras al cumplimiento de las metas del MCP-ES,  y para que el Comité Ejecutivo  pueda tener la oportunidad de formular planes de mejoramiento individual e institucional, que contribuyan a incrementar la calidad del trabajo realizado por cada uno de los colaboradores de la Dirección Ejecutiva</a:t>
            </a:r>
          </a:p>
          <a:p>
            <a:pPr algn="just">
              <a:lnSpc>
                <a:spcPts val="5278"/>
              </a:lnSpc>
            </a:pPr>
            <a:r>
              <a:rPr lang="en-US" sz="5278" dirty="0">
                <a:solidFill>
                  <a:srgbClr val="7B787C"/>
                </a:solidFill>
                <a:latin typeface="Quicksand Medium"/>
              </a:rPr>
              <a:t> </a:t>
            </a:r>
          </a:p>
          <a:p>
            <a:pPr marL="0" lvl="0" indent="0">
              <a:lnSpc>
                <a:spcPts val="5278"/>
              </a:lnSpc>
              <a:spcBef>
                <a:spcPct val="0"/>
              </a:spcBef>
            </a:pPr>
            <a:endParaRPr lang="en-US" sz="5278" dirty="0">
              <a:solidFill>
                <a:srgbClr val="7B787C"/>
              </a:solidFill>
              <a:latin typeface="Quicksand Medium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304483" y="304483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6" y="0"/>
                </a:lnTo>
                <a:lnTo>
                  <a:pt x="3326186" y="1137833"/>
                </a:lnTo>
                <a:lnTo>
                  <a:pt x="0" y="1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1549" y="1684927"/>
            <a:ext cx="17405153" cy="888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86"/>
              </a:lnSpc>
              <a:spcBef>
                <a:spcPct val="0"/>
              </a:spcBef>
            </a:pPr>
            <a:r>
              <a:rPr lang="es-SV" sz="6586" spc="586" dirty="0">
                <a:solidFill>
                  <a:srgbClr val="000000"/>
                </a:solidFill>
                <a:latin typeface="Baloo Bhai"/>
              </a:rPr>
              <a:t>La evaluación se centra en 5 procesos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1075867" y="9592908"/>
            <a:ext cx="20439735" cy="694092"/>
            <a:chOff x="0" y="0"/>
            <a:chExt cx="5383305" cy="1828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383305" cy="182806"/>
            </a:xfrm>
            <a:custGeom>
              <a:avLst/>
              <a:gdLst/>
              <a:ahLst/>
              <a:cxnLst/>
              <a:rect l="l" t="t" r="r" b="b"/>
              <a:pathLst>
                <a:path w="5383305" h="182806">
                  <a:moveTo>
                    <a:pt x="0" y="0"/>
                  </a:moveTo>
                  <a:lnTo>
                    <a:pt x="5383305" y="0"/>
                  </a:lnTo>
                  <a:lnTo>
                    <a:pt x="5383305" y="182806"/>
                  </a:lnTo>
                  <a:lnTo>
                    <a:pt x="0" y="182806"/>
                  </a:lnTo>
                  <a:close/>
                </a:path>
              </a:pathLst>
            </a:custGeom>
            <a:solidFill>
              <a:srgbClr val="9CADF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47625"/>
              <a:ext cx="5383305" cy="135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9592908"/>
            <a:ext cx="1028700" cy="694092"/>
            <a:chOff x="0" y="0"/>
            <a:chExt cx="270933" cy="18280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" cy="182806"/>
            </a:xfrm>
            <a:custGeom>
              <a:avLst/>
              <a:gdLst/>
              <a:ahLst/>
              <a:cxnLst/>
              <a:rect l="l" t="t" r="r" b="b"/>
              <a:pathLst>
                <a:path w="270933" h="182806">
                  <a:moveTo>
                    <a:pt x="0" y="0"/>
                  </a:moveTo>
                  <a:lnTo>
                    <a:pt x="270933" y="0"/>
                  </a:lnTo>
                  <a:lnTo>
                    <a:pt x="270933" y="182806"/>
                  </a:lnTo>
                  <a:lnTo>
                    <a:pt x="0" y="182806"/>
                  </a:lnTo>
                  <a:close/>
                </a:path>
              </a:pathLst>
            </a:custGeom>
            <a:solidFill>
              <a:srgbClr val="ECF16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47625"/>
              <a:ext cx="270933" cy="135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869408" y="3661985"/>
            <a:ext cx="2944814" cy="2130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993"/>
              </a:lnSpc>
              <a:spcBef>
                <a:spcPct val="0"/>
              </a:spcBef>
            </a:pPr>
            <a:r>
              <a:rPr lang="en-US" sz="15993" u="none" strike="noStrike">
                <a:solidFill>
                  <a:srgbClr val="5C5A62">
                    <a:alpha val="97647"/>
                  </a:srgbClr>
                </a:solidFill>
                <a:latin typeface="Baloo Bhai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71593" y="3661985"/>
            <a:ext cx="2944814" cy="2130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993"/>
              </a:lnSpc>
              <a:spcBef>
                <a:spcPct val="0"/>
              </a:spcBef>
            </a:pPr>
            <a:r>
              <a:rPr lang="en-US" sz="15993" u="none" strike="noStrike">
                <a:solidFill>
                  <a:srgbClr val="5C5A62">
                    <a:alpha val="97647"/>
                  </a:srgbClr>
                </a:solidFill>
                <a:latin typeface="Baloo Bhai"/>
              </a:rPr>
              <a:t>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70450" y="3661985"/>
            <a:ext cx="2944814" cy="2130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93"/>
              </a:lnSpc>
            </a:pPr>
            <a:r>
              <a:rPr lang="en-US" sz="15993">
                <a:solidFill>
                  <a:srgbClr val="5C5A62">
                    <a:alpha val="97647"/>
                  </a:srgbClr>
                </a:solidFill>
                <a:latin typeface="Baloo Bhai"/>
              </a:rPr>
              <a:t>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1549" y="5522365"/>
            <a:ext cx="4802615" cy="449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47"/>
              </a:lnSpc>
              <a:spcBef>
                <a:spcPct val="0"/>
              </a:spcBef>
            </a:pPr>
            <a:r>
              <a:rPr lang="en-US" sz="3447">
                <a:solidFill>
                  <a:srgbClr val="5C5A62"/>
                </a:solidFill>
                <a:latin typeface="Quicksand Medium"/>
              </a:rPr>
              <a:t>Operaciones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742692" y="5522365"/>
            <a:ext cx="4976606" cy="878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47"/>
              </a:lnSpc>
              <a:spcBef>
                <a:spcPct val="0"/>
              </a:spcBef>
            </a:pPr>
            <a:r>
              <a:rPr lang="en-US" sz="3447">
                <a:solidFill>
                  <a:srgbClr val="5C5A62"/>
                </a:solidFill>
                <a:latin typeface="Quicksand Medium"/>
              </a:rPr>
              <a:t>Solicitud de financiamiento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943835" y="5522365"/>
            <a:ext cx="4802615" cy="449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47"/>
              </a:lnSpc>
              <a:spcBef>
                <a:spcPct val="0"/>
              </a:spcBef>
            </a:pPr>
            <a:r>
              <a:rPr lang="en-US" sz="3447">
                <a:solidFill>
                  <a:srgbClr val="5C5A62"/>
                </a:solidFill>
                <a:latin typeface="Quicksand Medium"/>
              </a:rPr>
              <a:t>Monitoreo Estratégico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38233" y="7128047"/>
            <a:ext cx="2944814" cy="2130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993"/>
              </a:lnSpc>
              <a:spcBef>
                <a:spcPct val="0"/>
              </a:spcBef>
            </a:pPr>
            <a:r>
              <a:rPr lang="en-US" sz="15993">
                <a:solidFill>
                  <a:srgbClr val="5C5A62">
                    <a:alpha val="97647"/>
                  </a:srgbClr>
                </a:solidFill>
                <a:latin typeface="Baloo Bhai"/>
              </a:rPr>
              <a:t>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26216" y="7849354"/>
            <a:ext cx="4802615" cy="449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47"/>
              </a:lnSpc>
              <a:spcBef>
                <a:spcPct val="0"/>
              </a:spcBef>
            </a:pPr>
            <a:r>
              <a:rPr lang="en-US" sz="3447">
                <a:solidFill>
                  <a:srgbClr val="5C5A62"/>
                </a:solidFill>
                <a:latin typeface="Quicksand Medium"/>
              </a:rPr>
              <a:t>Comunicaciones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072901" y="7083980"/>
            <a:ext cx="2944814" cy="2130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993"/>
              </a:lnSpc>
              <a:spcBef>
                <a:spcPct val="0"/>
              </a:spcBef>
            </a:pPr>
            <a:r>
              <a:rPr lang="en-US" sz="15993">
                <a:solidFill>
                  <a:srgbClr val="5C5A62">
                    <a:alpha val="97647"/>
                  </a:srgbClr>
                </a:solidFill>
                <a:latin typeface="Baloo Bhai"/>
              </a:rPr>
              <a:t>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940507" y="7686379"/>
            <a:ext cx="4802615" cy="449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47"/>
              </a:lnSpc>
              <a:spcBef>
                <a:spcPct val="0"/>
              </a:spcBef>
            </a:pPr>
            <a:r>
              <a:rPr lang="en-US" sz="3447">
                <a:solidFill>
                  <a:srgbClr val="5C5A62"/>
                </a:solidFill>
                <a:latin typeface="Quicksand Medium"/>
              </a:rPr>
              <a:t>Armonización</a:t>
            </a:r>
          </a:p>
        </p:txBody>
      </p:sp>
      <p:sp>
        <p:nvSpPr>
          <p:cNvPr id="19" name="Freeform 19"/>
          <p:cNvSpPr/>
          <p:nvPr/>
        </p:nvSpPr>
        <p:spPr>
          <a:xfrm>
            <a:off x="184454" y="197194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6" y="0"/>
                </a:lnTo>
                <a:lnTo>
                  <a:pt x="3326186" y="1137833"/>
                </a:lnTo>
                <a:lnTo>
                  <a:pt x="0" y="1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59573" y="1594168"/>
            <a:ext cx="15558789" cy="2377098"/>
            <a:chOff x="0" y="0"/>
            <a:chExt cx="4097788" cy="6260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7788" cy="626067"/>
            </a:xfrm>
            <a:custGeom>
              <a:avLst/>
              <a:gdLst/>
              <a:ahLst/>
              <a:cxnLst/>
              <a:rect l="l" t="t" r="r" b="b"/>
              <a:pathLst>
                <a:path w="4097788" h="626067">
                  <a:moveTo>
                    <a:pt x="0" y="0"/>
                  </a:moveTo>
                  <a:lnTo>
                    <a:pt x="4097788" y="0"/>
                  </a:lnTo>
                  <a:lnTo>
                    <a:pt x="4097788" y="626067"/>
                  </a:lnTo>
                  <a:lnTo>
                    <a:pt x="0" y="626067"/>
                  </a:lnTo>
                  <a:close/>
                </a:path>
              </a:pathLst>
            </a:custGeom>
            <a:solidFill>
              <a:srgbClr val="70FFB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4097788" cy="578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35521" y="1594168"/>
            <a:ext cx="1024053" cy="2377098"/>
            <a:chOff x="0" y="0"/>
            <a:chExt cx="269709" cy="6260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9709" cy="626067"/>
            </a:xfrm>
            <a:custGeom>
              <a:avLst/>
              <a:gdLst/>
              <a:ahLst/>
              <a:cxnLst/>
              <a:rect l="l" t="t" r="r" b="b"/>
              <a:pathLst>
                <a:path w="269709" h="626067">
                  <a:moveTo>
                    <a:pt x="0" y="0"/>
                  </a:moveTo>
                  <a:lnTo>
                    <a:pt x="269709" y="0"/>
                  </a:lnTo>
                  <a:lnTo>
                    <a:pt x="269709" y="626067"/>
                  </a:lnTo>
                  <a:lnTo>
                    <a:pt x="0" y="626067"/>
                  </a:lnTo>
                  <a:close/>
                </a:path>
              </a:pathLst>
            </a:custGeom>
            <a:solidFill>
              <a:srgbClr val="ECF167">
                <a:alpha val="9764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47625"/>
              <a:ext cx="269709" cy="578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486400" y="4151790"/>
          <a:ext cx="7315200" cy="5953126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9121"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000000"/>
                          </a:solidFill>
                          <a:latin typeface="Quicksand Bold"/>
                        </a:rPr>
                        <a:t>Criterios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000000"/>
                          </a:solidFill>
                          <a:latin typeface="Quicksand Bold"/>
                        </a:rPr>
                        <a:t>Puntajes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1335"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Quicksand"/>
                        </a:rPr>
                        <a:t>Supera las expectativas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Quicksand"/>
                        </a:rPr>
                        <a:t>10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1335"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Quicksand"/>
                        </a:rPr>
                        <a:t>Cumple con las expectativas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Quicksand"/>
                        </a:rPr>
                        <a:t>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1335"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Quicksand"/>
                        </a:rPr>
                        <a:t>No satisface las expectativas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Quicksand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2872698" y="2343480"/>
            <a:ext cx="13890267" cy="15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87"/>
              </a:lnSpc>
              <a:spcBef>
                <a:spcPct val="0"/>
              </a:spcBef>
            </a:pPr>
            <a:r>
              <a:rPr lang="en-US" sz="4087" spc="363">
                <a:solidFill>
                  <a:srgbClr val="000000"/>
                </a:solidFill>
                <a:latin typeface="Baloo Bhai"/>
              </a:rPr>
              <a:t>Las calificaciones para cada una de las actividades, se eligen dentro de tres criterios y puntajes: </a:t>
            </a:r>
          </a:p>
        </p:txBody>
      </p:sp>
      <p:sp>
        <p:nvSpPr>
          <p:cNvPr id="10" name="Freeform 10"/>
          <p:cNvSpPr/>
          <p:nvPr/>
        </p:nvSpPr>
        <p:spPr>
          <a:xfrm>
            <a:off x="184454" y="260985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6" y="0"/>
                </a:lnTo>
                <a:lnTo>
                  <a:pt x="3326186" y="1137833"/>
                </a:lnTo>
                <a:lnTo>
                  <a:pt x="0" y="1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8952" y="2637807"/>
            <a:ext cx="13239931" cy="4083841"/>
            <a:chOff x="0" y="0"/>
            <a:chExt cx="3487060" cy="10755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87060" cy="1075580"/>
            </a:xfrm>
            <a:custGeom>
              <a:avLst/>
              <a:gdLst/>
              <a:ahLst/>
              <a:cxnLst/>
              <a:rect l="l" t="t" r="r" b="b"/>
              <a:pathLst>
                <a:path w="3487060" h="1075580">
                  <a:moveTo>
                    <a:pt x="0" y="0"/>
                  </a:moveTo>
                  <a:lnTo>
                    <a:pt x="3487060" y="0"/>
                  </a:lnTo>
                  <a:lnTo>
                    <a:pt x="3487060" y="1075580"/>
                  </a:lnTo>
                  <a:lnTo>
                    <a:pt x="0" y="1075580"/>
                  </a:lnTo>
                  <a:close/>
                </a:path>
              </a:pathLst>
            </a:custGeom>
            <a:solidFill>
              <a:srgbClr val="9CADF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3487060" cy="1027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537615" y="3484750"/>
            <a:ext cx="12461268" cy="3308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86"/>
              </a:lnSpc>
              <a:spcBef>
                <a:spcPct val="0"/>
              </a:spcBef>
            </a:pPr>
            <a:r>
              <a:rPr lang="es-SV" sz="4800" spc="764" dirty="0">
                <a:solidFill>
                  <a:srgbClr val="000000"/>
                </a:solidFill>
                <a:latin typeface="Baloo Bhai"/>
              </a:rPr>
              <a:t>Proceso</a:t>
            </a:r>
            <a:r>
              <a:rPr lang="es-MX" sz="4800" spc="764" dirty="0">
                <a:solidFill>
                  <a:srgbClr val="000000"/>
                </a:solidFill>
                <a:latin typeface="Baloo Bhai"/>
              </a:rPr>
              <a:t>: Operaciones y funcionamiento del MCP-ES y de su Dirección Ejecutiva</a:t>
            </a:r>
            <a:endParaRPr lang="en-US" sz="4800" spc="764" dirty="0">
              <a:solidFill>
                <a:srgbClr val="000000"/>
              </a:solidFill>
              <a:latin typeface="Baloo Bha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84454" y="398904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6" y="0"/>
                </a:lnTo>
                <a:lnTo>
                  <a:pt x="3326186" y="1137833"/>
                </a:lnTo>
                <a:lnTo>
                  <a:pt x="0" y="1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84454" y="398904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6" y="0"/>
                </a:lnTo>
                <a:lnTo>
                  <a:pt x="3326186" y="1137833"/>
                </a:lnTo>
                <a:lnTo>
                  <a:pt x="0" y="1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A5924DD-76CA-1035-8279-E6CA6E07A3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95"/>
          <a:stretch/>
        </p:blipFill>
        <p:spPr>
          <a:xfrm>
            <a:off x="304800" y="2552699"/>
            <a:ext cx="17812772" cy="726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27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84454" y="398904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6" y="0"/>
                </a:lnTo>
                <a:lnTo>
                  <a:pt x="3326186" y="1137833"/>
                </a:lnTo>
                <a:lnTo>
                  <a:pt x="0" y="1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848BB2-83DB-7E35-8AF1-F34A5FB08D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6" t="2534"/>
          <a:stretch/>
        </p:blipFill>
        <p:spPr>
          <a:xfrm>
            <a:off x="245106" y="3162300"/>
            <a:ext cx="1779778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37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8952" y="2637807"/>
            <a:ext cx="13239931" cy="4083841"/>
            <a:chOff x="0" y="0"/>
            <a:chExt cx="3487060" cy="10755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87060" cy="1075580"/>
            </a:xfrm>
            <a:custGeom>
              <a:avLst/>
              <a:gdLst/>
              <a:ahLst/>
              <a:cxnLst/>
              <a:rect l="l" t="t" r="r" b="b"/>
              <a:pathLst>
                <a:path w="3487060" h="1075580">
                  <a:moveTo>
                    <a:pt x="0" y="0"/>
                  </a:moveTo>
                  <a:lnTo>
                    <a:pt x="3487060" y="0"/>
                  </a:lnTo>
                  <a:lnTo>
                    <a:pt x="3487060" y="1075580"/>
                  </a:lnTo>
                  <a:lnTo>
                    <a:pt x="0" y="1075580"/>
                  </a:lnTo>
                  <a:close/>
                </a:path>
              </a:pathLst>
            </a:custGeom>
            <a:solidFill>
              <a:srgbClr val="9CADF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3487060" cy="1027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541121" y="3025428"/>
            <a:ext cx="12461268" cy="3308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86"/>
              </a:lnSpc>
              <a:spcBef>
                <a:spcPct val="0"/>
              </a:spcBef>
            </a:pPr>
            <a:r>
              <a:rPr lang="es-MX" sz="4800" spc="764" dirty="0">
                <a:solidFill>
                  <a:srgbClr val="000000"/>
                </a:solidFill>
                <a:latin typeface="Baloo Bhai"/>
              </a:rPr>
              <a:t>Proceso: Elaboración y presentación de solicitudes de financiamiento</a:t>
            </a:r>
            <a:endParaRPr lang="en-US" sz="4800" spc="764" dirty="0">
              <a:solidFill>
                <a:srgbClr val="000000"/>
              </a:solidFill>
              <a:latin typeface="Baloo Bha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84454" y="398904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6" y="0"/>
                </a:lnTo>
                <a:lnTo>
                  <a:pt x="3326186" y="1137833"/>
                </a:lnTo>
                <a:lnTo>
                  <a:pt x="0" y="1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905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299</Words>
  <Application>Microsoft Office PowerPoint</Application>
  <PresentationFormat>Personalizado</PresentationFormat>
  <Paragraphs>48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Quicksand Bold</vt:lpstr>
      <vt:lpstr>Arial</vt:lpstr>
      <vt:lpstr>Quicksand Medium</vt:lpstr>
      <vt:lpstr>Calibri</vt:lpstr>
      <vt:lpstr>Baloo Bhai</vt:lpstr>
      <vt:lpstr>Open Sans Bold</vt:lpstr>
      <vt:lpstr>Quicksand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Evaluación Ciencias Naturales Ilustrado Neón</dc:title>
  <dc:creator>María Eugenia Ochoa Valencia</dc:creator>
  <cp:lastModifiedBy>Administración y Comunicaciones MCP</cp:lastModifiedBy>
  <cp:revision>5</cp:revision>
  <dcterms:created xsi:type="dcterms:W3CDTF">2006-08-16T00:00:00Z</dcterms:created>
  <dcterms:modified xsi:type="dcterms:W3CDTF">2023-11-10T17:40:52Z</dcterms:modified>
  <dc:identifier>DAFyGRXZG5o</dc:identifier>
</cp:coreProperties>
</file>