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5" r:id="rId5"/>
  </p:sldMasterIdLst>
  <p:notesMasterIdLst>
    <p:notesMasterId r:id="rId27"/>
  </p:notesMasterIdLst>
  <p:sldIdLst>
    <p:sldId id="317" r:id="rId6"/>
    <p:sldId id="2147471473" r:id="rId7"/>
    <p:sldId id="2147472203" r:id="rId8"/>
    <p:sldId id="482" r:id="rId9"/>
    <p:sldId id="1177" r:id="rId10"/>
    <p:sldId id="2147472204" r:id="rId11"/>
    <p:sldId id="2147472209" r:id="rId12"/>
    <p:sldId id="261" r:id="rId13"/>
    <p:sldId id="2147472206" r:id="rId14"/>
    <p:sldId id="2147471463" r:id="rId15"/>
    <p:sldId id="262" r:id="rId16"/>
    <p:sldId id="263" r:id="rId17"/>
    <p:sldId id="264" r:id="rId18"/>
    <p:sldId id="265" r:id="rId19"/>
    <p:sldId id="2147472197" r:id="rId20"/>
    <p:sldId id="266" r:id="rId21"/>
    <p:sldId id="267" r:id="rId22"/>
    <p:sldId id="2147472205" r:id="rId23"/>
    <p:sldId id="2147472201" r:id="rId24"/>
    <p:sldId id="2147472208" r:id="rId25"/>
    <p:sldId id="268" r:id="rId2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7B98D-01DF-4ED0-9560-E9173903EC84}" v="641" dt="2023-10-27T15:06:08.618"/>
    <p1510:client id="{5C3699D9-EA4E-BF04-1C23-17DCA35DE35A}" v="8" dt="2023-10-27T15:30:13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aho-my.sharepoint.com/personal/paganojua_paho_org/Documents/1%20PAHO%202020/GHED_data%20may2023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aho-my.sharepoint.com/personal/paganojua_paho_org/Documents/1%20PAHO%202020/GHED_data%20may2023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44438147716266"/>
          <c:y val="1.8741907811192452E-2"/>
          <c:w val="0.7449032235358225"/>
          <c:h val="0.7916554521593891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 Brecha 95 95 95 (2)'!$F$46</c:f>
              <c:strCache>
                <c:ptCount val="1"/>
                <c:pt idx="0">
                  <c:v>% 95 95 95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 Brecha 95 95 95 (2)'!$C$47:$C$52</c:f>
              <c:strCache>
                <c:ptCount val="6"/>
                <c:pt idx="0">
                  <c:v>Estimadas</c:v>
                </c:pt>
                <c:pt idx="1">
                  <c:v>Diagnosticadas</c:v>
                </c:pt>
                <c:pt idx="2">
                  <c:v>Vinculadas</c:v>
                </c:pt>
                <c:pt idx="3">
                  <c:v>Retenidas</c:v>
                </c:pt>
                <c:pt idx="4">
                  <c:v>En TAR</c:v>
                </c:pt>
                <c:pt idx="5">
                  <c:v>Con SV</c:v>
                </c:pt>
              </c:strCache>
            </c:strRef>
          </c:cat>
          <c:val>
            <c:numRef>
              <c:f>' Brecha 95 95 95 (2)'!$F$47:$F$52</c:f>
              <c:numCache>
                <c:formatCode>0%</c:formatCode>
                <c:ptCount val="6"/>
                <c:pt idx="1">
                  <c:v>0.87190766550522647</c:v>
                </c:pt>
                <c:pt idx="4">
                  <c:v>0.75298466456865976</c:v>
                </c:pt>
                <c:pt idx="5">
                  <c:v>0.93180310468356109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D0F-44B6-8319-79A2AF8AC7E5}"/>
            </c:ext>
          </c:extLst>
        </c:ser>
        <c:ser>
          <c:idx val="3"/>
          <c:order val="3"/>
          <c:tx>
            <c:strRef>
              <c:f>' Brecha 95 95 95 (2)'!$G$46</c:f>
              <c:strCache>
                <c:ptCount val="1"/>
                <c:pt idx="0">
                  <c:v>Ideal para alcanzar la meta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0F-44B6-8319-79A2AF8AC7E5}"/>
              </c:ext>
            </c:extLst>
          </c:dPt>
          <c:cat>
            <c:strRef>
              <c:f>' Brecha 95 95 95 (2)'!$C$47:$C$52</c:f>
              <c:strCache>
                <c:ptCount val="6"/>
                <c:pt idx="0">
                  <c:v>Estimadas</c:v>
                </c:pt>
                <c:pt idx="1">
                  <c:v>Diagnosticadas</c:v>
                </c:pt>
                <c:pt idx="2">
                  <c:v>Vinculadas</c:v>
                </c:pt>
                <c:pt idx="3">
                  <c:v>Retenidas</c:v>
                </c:pt>
                <c:pt idx="4">
                  <c:v>En TAR</c:v>
                </c:pt>
                <c:pt idx="5">
                  <c:v>Con SV</c:v>
                </c:pt>
              </c:strCache>
            </c:strRef>
          </c:cat>
          <c:val>
            <c:numRef>
              <c:f>' Brecha 95 95 95 (2)'!$G$47:$G$52</c:f>
              <c:numCache>
                <c:formatCode>_-* #,##0_-;\-* #,##0_-;_-* "-"??_-;_-@_-</c:formatCode>
                <c:ptCount val="6"/>
                <c:pt idx="1">
                  <c:v>21812</c:v>
                </c:pt>
                <c:pt idx="4">
                  <c:v>20721.399999999998</c:v>
                </c:pt>
                <c:pt idx="5">
                  <c:v>19685.329999999998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0F-44B6-8319-79A2AF8AC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599675296"/>
        <c:axId val="599671032"/>
      </c:barChart>
      <c:barChart>
        <c:barDir val="col"/>
        <c:grouping val="clustered"/>
        <c:varyColors val="0"/>
        <c:ser>
          <c:idx val="1"/>
          <c:order val="1"/>
          <c:tx>
            <c:strRef>
              <c:f>' Brecha 95 95 95 (2)'!$E$46</c:f>
              <c:strCache>
                <c:ptCount val="1"/>
                <c:pt idx="0">
                  <c:v>% del continuo de atención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D0F-44B6-8319-79A2AF8AC7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glow rad="101600">
                          <a:schemeClr val="bg1">
                            <a:lumMod val="95000"/>
                            <a:alpha val="60000"/>
                          </a:schemeClr>
                        </a:glow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Bahnschrift SemiBold Condensed" panose="020B0502040204020203" pitchFamily="34" charset="0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D0F-44B6-8319-79A2AF8AC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01600">
                        <a:schemeClr val="bg1">
                          <a:lumMod val="95000"/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Brecha 95 95 95 (2)'!$C$47:$C$52</c:f>
              <c:strCache>
                <c:ptCount val="6"/>
                <c:pt idx="0">
                  <c:v>Estimadas</c:v>
                </c:pt>
                <c:pt idx="1">
                  <c:v>Diagnosticadas</c:v>
                </c:pt>
                <c:pt idx="2">
                  <c:v>Vinculadas</c:v>
                </c:pt>
                <c:pt idx="3">
                  <c:v>Retenidas</c:v>
                </c:pt>
                <c:pt idx="4">
                  <c:v>En TAR</c:v>
                </c:pt>
                <c:pt idx="5">
                  <c:v>Con SV</c:v>
                </c:pt>
              </c:strCache>
            </c:strRef>
          </c:cat>
          <c:val>
            <c:numRef>
              <c:f>' Brecha 95 95 95 (2)'!$E$47:$E$52</c:f>
              <c:numCache>
                <c:formatCode>0%</c:formatCode>
                <c:ptCount val="6"/>
                <c:pt idx="0">
                  <c:v>1</c:v>
                </c:pt>
                <c:pt idx="1">
                  <c:v>0.87190766550522647</c:v>
                </c:pt>
                <c:pt idx="2">
                  <c:v>0.80635888501742159</c:v>
                </c:pt>
                <c:pt idx="3">
                  <c:v>0.6901132404181185</c:v>
                </c:pt>
                <c:pt idx="4">
                  <c:v>0.65653310104529616</c:v>
                </c:pt>
                <c:pt idx="5">
                  <c:v>0.61175958188153312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0F-44B6-8319-79A2AF8AC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905739183"/>
        <c:axId val="1639633695"/>
      </c:barChart>
      <c:lineChart>
        <c:grouping val="standard"/>
        <c:varyColors val="0"/>
        <c:ser>
          <c:idx val="0"/>
          <c:order val="0"/>
          <c:tx>
            <c:strRef>
              <c:f>' Brecha 95 95 95 (2)'!$D$46</c:f>
              <c:strCache>
                <c:ptCount val="1"/>
                <c:pt idx="0">
                  <c:v>Número de PVVIH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049887734135908E-2"/>
                  <c:y val="0.2007675290259148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Bahnschrift SemiBold Condensed" panose="020B0502040204020203" pitchFamily="34" charset="0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0F-44B6-8319-79A2AF8AC7E5}"/>
                </c:ext>
              </c:extLst>
            </c:dLbl>
            <c:dLbl>
              <c:idx val="1"/>
              <c:layout>
                <c:manualLayout>
                  <c:x val="-2.6096365952153852E-2"/>
                  <c:y val="0.160791702339090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0F-44B6-8319-79A2AF8AC7E5}"/>
                </c:ext>
              </c:extLst>
            </c:dLbl>
            <c:dLbl>
              <c:idx val="2"/>
              <c:layout>
                <c:manualLayout>
                  <c:x val="-2.6096365952153852E-2"/>
                  <c:y val="0.147187301374133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0F-44B6-8319-79A2AF8AC7E5}"/>
                </c:ext>
              </c:extLst>
            </c:dLbl>
            <c:dLbl>
              <c:idx val="3"/>
              <c:layout>
                <c:manualLayout>
                  <c:x val="-2.4733160603408359E-2"/>
                  <c:y val="0.138730920807712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0F-44B6-8319-79A2AF8AC7E5}"/>
                </c:ext>
              </c:extLst>
            </c:dLbl>
            <c:dLbl>
              <c:idx val="4"/>
              <c:layout>
                <c:manualLayout>
                  <c:x val="-2.8822776649644846E-2"/>
                  <c:y val="0.132197806429824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0F-44B6-8319-79A2AF8AC7E5}"/>
                </c:ext>
              </c:extLst>
            </c:dLbl>
            <c:dLbl>
              <c:idx val="5"/>
              <c:layout>
                <c:manualLayout>
                  <c:x val="-2.7039339100872587E-2"/>
                  <c:y val="0.127707277766970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0F-44B6-8319-79A2AF8AC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endParaRPr lang="es-419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Brecha 95 95 95 (2)'!$C$47:$C$52</c:f>
              <c:strCache>
                <c:ptCount val="6"/>
                <c:pt idx="0">
                  <c:v>Estimadas</c:v>
                </c:pt>
                <c:pt idx="1">
                  <c:v>Diagnosticadas</c:v>
                </c:pt>
                <c:pt idx="2">
                  <c:v>Vinculadas</c:v>
                </c:pt>
                <c:pt idx="3">
                  <c:v>Retenidas</c:v>
                </c:pt>
                <c:pt idx="4">
                  <c:v>En TAR</c:v>
                </c:pt>
                <c:pt idx="5">
                  <c:v>Con SV</c:v>
                </c:pt>
              </c:strCache>
            </c:strRef>
          </c:cat>
          <c:val>
            <c:numRef>
              <c:f>' Brecha 95 95 95 (2)'!$D$47:$D$52</c:f>
              <c:numCache>
                <c:formatCode>_-* #,##0_-;\-* #,##0_-;_-* "-"??_-;_-@_-</c:formatCode>
                <c:ptCount val="6"/>
                <c:pt idx="0">
                  <c:v>22960</c:v>
                </c:pt>
                <c:pt idx="1">
                  <c:v>20019</c:v>
                </c:pt>
                <c:pt idx="2">
                  <c:v>18514</c:v>
                </c:pt>
                <c:pt idx="3">
                  <c:v>15845</c:v>
                </c:pt>
                <c:pt idx="4">
                  <c:v>15074</c:v>
                </c:pt>
                <c:pt idx="5">
                  <c:v>14046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D0F-44B6-8319-79A2AF8AC7E5}"/>
            </c:ext>
          </c:extLst>
        </c:ser>
        <c:ser>
          <c:idx val="4"/>
          <c:order val="4"/>
          <c:tx>
            <c:strRef>
              <c:f>' Brecha 95 95 95 (2)'!$H$46</c:f>
              <c:strCache>
                <c:ptCount val="1"/>
                <c:pt idx="0">
                  <c:v>Brecha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7443864329519079E-2"/>
                  <c:y val="-0.52320456533842352"/>
                </c:manualLayout>
              </c:layout>
              <c:tx>
                <c:rich>
                  <a:bodyPr/>
                  <a:lstStyle/>
                  <a:p>
                    <a:fld id="{F405687E-3CA6-4DB9-A034-6DD2BB39AC45}" type="VALUE"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419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21725299468161E-2"/>
                      <c:h val="2.94949494949494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D0F-44B6-8319-79A2AF8AC7E5}"/>
                </c:ext>
              </c:extLst>
            </c:dLbl>
            <c:dLbl>
              <c:idx val="4"/>
              <c:layout>
                <c:manualLayout>
                  <c:x val="-3.076410987306304E-2"/>
                  <c:y val="-0.34614693385024198"/>
                </c:manualLayout>
              </c:layout>
              <c:tx>
                <c:rich>
                  <a:bodyPr/>
                  <a:lstStyle/>
                  <a:p>
                    <a:fld id="{C4162471-5C88-486D-93AB-FE1A529BB6A3}" type="VALUE"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419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BD0F-44B6-8319-79A2AF8AC7E5}"/>
                </c:ext>
              </c:extLst>
            </c:dLbl>
            <c:dLbl>
              <c:idx val="5"/>
              <c:layout>
                <c:manualLayout>
                  <c:x val="-3.2819329779553597E-2"/>
                  <c:y val="-0.31863004067396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0F-44B6-8319-79A2AF8AC7E5}"/>
                </c:ext>
              </c:extLst>
            </c:dLbl>
            <c:numFmt formatCode="#,##0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Brecha 95 95 95 (2)'!$C$47:$C$52</c:f>
              <c:strCache>
                <c:ptCount val="6"/>
                <c:pt idx="0">
                  <c:v>Estimadas</c:v>
                </c:pt>
                <c:pt idx="1">
                  <c:v>Diagnosticadas</c:v>
                </c:pt>
                <c:pt idx="2">
                  <c:v>Vinculadas</c:v>
                </c:pt>
                <c:pt idx="3">
                  <c:v>Retenidas</c:v>
                </c:pt>
                <c:pt idx="4">
                  <c:v>En TAR</c:v>
                </c:pt>
                <c:pt idx="5">
                  <c:v>Con SV</c:v>
                </c:pt>
              </c:strCache>
            </c:strRef>
          </c:cat>
          <c:val>
            <c:numRef>
              <c:f>' Brecha 95 95 95 (2)'!$H$47:$H$52</c:f>
              <c:numCache>
                <c:formatCode>_-* #,##0_-;\-* #,##0_-;_-* "-"??_-;_-@_-</c:formatCode>
                <c:ptCount val="6"/>
                <c:pt idx="1">
                  <c:v>1793</c:v>
                </c:pt>
                <c:pt idx="4">
                  <c:v>5647.3999999999978</c:v>
                </c:pt>
                <c:pt idx="5">
                  <c:v>5639.3299999999981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D0F-44B6-8319-79A2AF8AC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675296"/>
        <c:axId val="599671032"/>
      </c:lineChart>
      <c:valAx>
        <c:axId val="599671032"/>
        <c:scaling>
          <c:orientation val="minMax"/>
          <c:max val="28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r>
                  <a:rPr lang="es-E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 Condensed" panose="020B0502040204020203" pitchFamily="34" charset="0"/>
                  </a:rPr>
                  <a:t>Total de personas</a:t>
                </a:r>
              </a:p>
            </c:rich>
          </c:tx>
          <c:layout>
            <c:manualLayout>
              <c:xMode val="edge"/>
              <c:yMode val="edge"/>
              <c:x val="8.1688231542628428E-2"/>
              <c:y val="0.27517235459548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Bahnschrift SemiBold Condensed" panose="020B0502040204020203" pitchFamily="34" charset="0"/>
                <a:ea typeface="+mn-ea"/>
                <a:cs typeface="+mn-cs"/>
              </a:defRPr>
            </a:pPr>
            <a:endParaRPr lang="es-419"/>
          </a:p>
        </c:txPr>
        <c:crossAx val="599675296"/>
        <c:crosses val="autoZero"/>
        <c:crossBetween val="between"/>
        <c:majorUnit val="5000"/>
        <c:minorUnit val="5000"/>
      </c:valAx>
      <c:catAx>
        <c:axId val="599675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9671032"/>
        <c:crosses val="autoZero"/>
        <c:auto val="1"/>
        <c:lblAlgn val="ctr"/>
        <c:lblOffset val="100"/>
        <c:noMultiLvlLbl val="0"/>
      </c:catAx>
      <c:valAx>
        <c:axId val="1639633695"/>
        <c:scaling>
          <c:orientation val="minMax"/>
          <c:max val="1.22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s-419"/>
          </a:p>
        </c:txPr>
        <c:crossAx val="1905739183"/>
        <c:crosses val="max"/>
        <c:crossBetween val="between"/>
        <c:majorUnit val="0.1"/>
      </c:valAx>
      <c:catAx>
        <c:axId val="1905739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9633695"/>
        <c:crosses val="autoZero"/>
        <c:auto val="1"/>
        <c:lblAlgn val="ctr"/>
        <c:lblOffset val="100"/>
        <c:noMultiLvlLbl val="0"/>
      </c:catAx>
      <c:dTable>
        <c:showHorzBorder val="0"/>
        <c:showVertBorder val="1"/>
        <c:showOutline val="0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anose="020B0502040204020203" pitchFamily="34" charset="0"/>
                <a:ea typeface="+mn-ea"/>
                <a:cs typeface="+mn-cs"/>
              </a:defRPr>
            </a:pPr>
            <a:endParaRPr lang="es-419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badi" panose="020B0604020104020204" pitchFamily="34" charset="0"/>
        </a:defRPr>
      </a:pPr>
      <a:endParaRPr lang="es-419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588526622933133E-2"/>
          <c:y val="2.5348444467283477E-2"/>
          <c:w val="0.92928360032062551"/>
          <c:h val="0.86347797447893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'Atención hombre mujer'!$D$8</c:f>
              <c:strCache>
                <c:ptCount val="1"/>
                <c:pt idx="0">
                  <c:v>Hombres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'Atención hombre mujer'!$E$7:$J$7</c:f>
              <c:strCache>
                <c:ptCount val="3"/>
                <c:pt idx="0">
                  <c:v>Personas que conocen su estado serológico</c:v>
                </c:pt>
                <c:pt idx="1">
                  <c:v>Personas en tratamiento</c:v>
                </c:pt>
                <c:pt idx="2">
                  <c:v>Personas con CV suprimida</c:v>
                </c:pt>
              </c:strCache>
              <c:extLst/>
            </c:strRef>
          </c:cat>
          <c:val>
            <c:numRef>
              <c:f>'Atención hombre mujer'!$E$10:$J$10</c:f>
              <c:numCache>
                <c:formatCode>0.0%</c:formatCode>
                <c:ptCount val="3"/>
                <c:pt idx="0">
                  <c:v>0.85619999999999996</c:v>
                </c:pt>
                <c:pt idx="1">
                  <c:v>0.65159999999999996</c:v>
                </c:pt>
                <c:pt idx="2">
                  <c:v>0.60340000000000005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44A-400C-99CF-D656F1292659}"/>
            </c:ext>
          </c:extLst>
        </c:ser>
        <c:ser>
          <c:idx val="1"/>
          <c:order val="1"/>
          <c:tx>
            <c:strRef>
              <c:f>'Atención hombre mujer'!$D$9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'Atención hombre mujer'!$E$7:$J$7</c:f>
              <c:strCache>
                <c:ptCount val="3"/>
                <c:pt idx="0">
                  <c:v>Personas que conocen su estado serológico</c:v>
                </c:pt>
                <c:pt idx="1">
                  <c:v>Personas en tratamiento</c:v>
                </c:pt>
                <c:pt idx="2">
                  <c:v>Personas con CV suprimida</c:v>
                </c:pt>
              </c:strCache>
              <c:extLst/>
            </c:strRef>
          </c:cat>
          <c:val>
            <c:numRef>
              <c:f>'Atención hombre mujer'!$E$11:$J$11</c:f>
              <c:numCache>
                <c:formatCode>0.0%</c:formatCode>
                <c:ptCount val="3"/>
                <c:pt idx="0">
                  <c:v>0.9118421052631579</c:v>
                </c:pt>
                <c:pt idx="1">
                  <c:v>0.68092105263157898</c:v>
                </c:pt>
                <c:pt idx="2">
                  <c:v>0.64407894736842108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44A-400C-99CF-D656F12926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6013120"/>
        <c:axId val="785996112"/>
      </c:barChart>
      <c:catAx>
        <c:axId val="9760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85996112"/>
        <c:crosses val="autoZero"/>
        <c:auto val="1"/>
        <c:lblAlgn val="ctr"/>
        <c:lblOffset val="100"/>
        <c:noMultiLvlLbl val="0"/>
      </c:catAx>
      <c:valAx>
        <c:axId val="78599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97601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248691956025934"/>
          <c:y val="2.0020228115211498E-3"/>
          <c:w val="0.11161403255955443"/>
          <c:h val="0.16467040551998635"/>
        </c:manualLayout>
      </c:layout>
      <c:overlay val="1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err="1"/>
              <a:t>Gasto</a:t>
            </a:r>
            <a:r>
              <a:rPr lang="en-US" sz="1200" baseline="0"/>
              <a:t> </a:t>
            </a:r>
            <a:r>
              <a:rPr lang="en-US" sz="1200" baseline="0" err="1"/>
              <a:t>público</a:t>
            </a:r>
            <a:r>
              <a:rPr lang="en-US" sz="1200" baseline="0"/>
              <a:t> </a:t>
            </a:r>
            <a:r>
              <a:rPr lang="en-US" sz="1200" baseline="0" err="1"/>
              <a:t>salud</a:t>
            </a:r>
            <a:r>
              <a:rPr lang="en-US" sz="1200" baseline="0"/>
              <a:t> </a:t>
            </a:r>
            <a:r>
              <a:rPr lang="en-US" sz="1200" baseline="0" err="1"/>
              <a:t>como</a:t>
            </a:r>
            <a:r>
              <a:rPr lang="en-US" sz="1200" baseline="0"/>
              <a:t> % del PIB (Americas, 2020)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'[GHED_data may2023v2.xlsx]graficos 1'!$E$5:$E$39</c:f>
              <c:strCache>
                <c:ptCount val="35"/>
                <c:pt idx="0">
                  <c:v>Haiti</c:v>
                </c:pt>
                <c:pt idx="1">
                  <c:v>Venezuela (Bolivarian Republic of)</c:v>
                </c:pt>
                <c:pt idx="2">
                  <c:v>Grenada</c:v>
                </c:pt>
                <c:pt idx="3">
                  <c:v>Guatemala</c:v>
                </c:pt>
                <c:pt idx="4">
                  <c:v>Saint Kitts and Nevis</c:v>
                </c:pt>
                <c:pt idx="5">
                  <c:v>Saint Lucia</c:v>
                </c:pt>
                <c:pt idx="6">
                  <c:v>Dominican Republic</c:v>
                </c:pt>
                <c:pt idx="7">
                  <c:v>Saint Vincent and the Grenadines</c:v>
                </c:pt>
                <c:pt idx="8">
                  <c:v>Mexico</c:v>
                </c:pt>
                <c:pt idx="9">
                  <c:v>Trinidad and Tobago</c:v>
                </c:pt>
                <c:pt idx="10">
                  <c:v>Antigua and Barbuda</c:v>
                </c:pt>
                <c:pt idx="11">
                  <c:v>Honduras</c:v>
                </c:pt>
                <c:pt idx="12">
                  <c:v>Dominica</c:v>
                </c:pt>
                <c:pt idx="13">
                  <c:v>Barbados</c:v>
                </c:pt>
                <c:pt idx="14">
                  <c:v>Guyana</c:v>
                </c:pt>
                <c:pt idx="15">
                  <c:v>Paraguay</c:v>
                </c:pt>
                <c:pt idx="16">
                  <c:v>Peru</c:v>
                </c:pt>
                <c:pt idx="17">
                  <c:v>Suriname</c:v>
                </c:pt>
                <c:pt idx="18">
                  <c:v>Jamaica</c:v>
                </c:pt>
                <c:pt idx="19">
                  <c:v>Bahamas</c:v>
                </c:pt>
                <c:pt idx="20">
                  <c:v>Brazil</c:v>
                </c:pt>
                <c:pt idx="21">
                  <c:v>Ecuador</c:v>
                </c:pt>
                <c:pt idx="22">
                  <c:v>Belize</c:v>
                </c:pt>
                <c:pt idx="23">
                  <c:v>Nicaragua</c:v>
                </c:pt>
                <c:pt idx="24">
                  <c:v>Chile</c:v>
                </c:pt>
                <c:pt idx="25">
                  <c:v>Costa Rica</c:v>
                </c:pt>
                <c:pt idx="26">
                  <c:v>Bolivia </c:v>
                </c:pt>
                <c:pt idx="27">
                  <c:v>El Salvador</c:v>
                </c:pt>
                <c:pt idx="28">
                  <c:v>Panama</c:v>
                </c:pt>
                <c:pt idx="29">
                  <c:v>Colombia</c:v>
                </c:pt>
                <c:pt idx="30">
                  <c:v>Uruguay</c:v>
                </c:pt>
                <c:pt idx="31">
                  <c:v>Argentina</c:v>
                </c:pt>
                <c:pt idx="32">
                  <c:v>Canada</c:v>
                </c:pt>
                <c:pt idx="33">
                  <c:v>USA</c:v>
                </c:pt>
                <c:pt idx="34">
                  <c:v>Cuba</c:v>
                </c:pt>
              </c:strCache>
            </c:strRef>
          </c:cat>
          <c:val>
            <c:numRef>
              <c:f>'[GHED_data may2023v2.xlsx]graficos 1'!$F$5:$F$39</c:f>
              <c:numCache>
                <c:formatCode>General</c:formatCode>
                <c:ptCount val="35"/>
                <c:pt idx="0">
                  <c:v>0.40528838999999994</c:v>
                </c:pt>
                <c:pt idx="1">
                  <c:v>1.6766346700000003</c:v>
                </c:pt>
                <c:pt idx="2">
                  <c:v>2.2880585200000003</c:v>
                </c:pt>
                <c:pt idx="3">
                  <c:v>2.4759023200000003</c:v>
                </c:pt>
                <c:pt idx="4">
                  <c:v>2.7455549199999996</c:v>
                </c:pt>
                <c:pt idx="5">
                  <c:v>2.8434283700000003</c:v>
                </c:pt>
                <c:pt idx="6">
                  <c:v>3.2433273800000002</c:v>
                </c:pt>
                <c:pt idx="7">
                  <c:v>3.2620961699999995</c:v>
                </c:pt>
                <c:pt idx="8">
                  <c:v>3.3006384399999993</c:v>
                </c:pt>
                <c:pt idx="9">
                  <c:v>3.3808107399999998</c:v>
                </c:pt>
                <c:pt idx="10">
                  <c:v>3.3813629199999999</c:v>
                </c:pt>
                <c:pt idx="11">
                  <c:v>3.4371700299999999</c:v>
                </c:pt>
                <c:pt idx="12">
                  <c:v>3.5163469299999996</c:v>
                </c:pt>
                <c:pt idx="13">
                  <c:v>3.7492630500000006</c:v>
                </c:pt>
                <c:pt idx="14">
                  <c:v>4.0189385400000006</c:v>
                </c:pt>
                <c:pt idx="15">
                  <c:v>4.1169114099999993</c:v>
                </c:pt>
                <c:pt idx="16">
                  <c:v>4.2814478900000008</c:v>
                </c:pt>
                <c:pt idx="17">
                  <c:v>4.3769655200000006</c:v>
                </c:pt>
                <c:pt idx="18">
                  <c:v>4.4959092099999998</c:v>
                </c:pt>
                <c:pt idx="19">
                  <c:v>4.5983018900000001</c:v>
                </c:pt>
                <c:pt idx="20">
                  <c:v>4.6151557000000007</c:v>
                </c:pt>
                <c:pt idx="21">
                  <c:v>4.9700942000000001</c:v>
                </c:pt>
                <c:pt idx="22">
                  <c:v>4.9749450699999995</c:v>
                </c:pt>
                <c:pt idx="23">
                  <c:v>5.3357291199999999</c:v>
                </c:pt>
                <c:pt idx="24">
                  <c:v>5.5003881500000009</c:v>
                </c:pt>
                <c:pt idx="25">
                  <c:v>5.6406593300000001</c:v>
                </c:pt>
                <c:pt idx="26">
                  <c:v>5.64873314</c:v>
                </c:pt>
                <c:pt idx="27">
                  <c:v>5.8338832900000002</c:v>
                </c:pt>
                <c:pt idx="28">
                  <c:v>5.8625101999999991</c:v>
                </c:pt>
                <c:pt idx="29">
                  <c:v>6.5342278499999988</c:v>
                </c:pt>
                <c:pt idx="30">
                  <c:v>6.5673904399999996</c:v>
                </c:pt>
                <c:pt idx="31">
                  <c:v>6.6165266000000003</c:v>
                </c:pt>
                <c:pt idx="32">
                  <c:v>9.7006502200000018</c:v>
                </c:pt>
                <c:pt idx="33">
                  <c:v>10.681584359999999</c:v>
                </c:pt>
                <c:pt idx="34">
                  <c:v>11.365660670000002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9-44B0-B381-60EE7E0A1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051087"/>
        <c:axId val="2029047727"/>
      </c:barChart>
      <c:catAx>
        <c:axId val="202905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029047727"/>
        <c:crosses val="autoZero"/>
        <c:auto val="1"/>
        <c:lblAlgn val="ctr"/>
        <c:lblOffset val="100"/>
        <c:noMultiLvlLbl val="0"/>
      </c:catAx>
      <c:valAx>
        <c:axId val="202904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02905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Gasto</a:t>
            </a:r>
            <a:r>
              <a:rPr lang="en-US" sz="1200" baseline="0"/>
              <a:t> en salud total per cápita (USD, 2020)*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'[GHED_data may2023v2.xlsx]graficos 2'!$E$5:$E$37</c:f>
              <c:strCache>
                <c:ptCount val="33"/>
                <c:pt idx="0">
                  <c:v>Haiti</c:v>
                </c:pt>
                <c:pt idx="1">
                  <c:v>Belize</c:v>
                </c:pt>
                <c:pt idx="2">
                  <c:v>Nicaragua</c:v>
                </c:pt>
                <c:pt idx="3">
                  <c:v>Honduras</c:v>
                </c:pt>
                <c:pt idx="4">
                  <c:v>Guatemala</c:v>
                </c:pt>
                <c:pt idx="5">
                  <c:v>Venezuela (Bolivarian Republic of)</c:v>
                </c:pt>
                <c:pt idx="6">
                  <c:v>Bolivia Plurinational States of </c:v>
                </c:pt>
                <c:pt idx="7">
                  <c:v>Jamaica</c:v>
                </c:pt>
                <c:pt idx="8">
                  <c:v>Dominica</c:v>
                </c:pt>
                <c:pt idx="9">
                  <c:v>Saint Vincent and the Grenadines</c:v>
                </c:pt>
                <c:pt idx="10">
                  <c:v>Peru</c:v>
                </c:pt>
                <c:pt idx="11">
                  <c:v>Grenada</c:v>
                </c:pt>
                <c:pt idx="12">
                  <c:v>El Salvador</c:v>
                </c:pt>
                <c:pt idx="13">
                  <c:v>Dominican Republic</c:v>
                </c:pt>
                <c:pt idx="14">
                  <c:v>Saint Lucia</c:v>
                </c:pt>
                <c:pt idx="15">
                  <c:v>Ecuador</c:v>
                </c:pt>
                <c:pt idx="16">
                  <c:v>Barbados</c:v>
                </c:pt>
                <c:pt idx="17">
                  <c:v>Paraguay</c:v>
                </c:pt>
                <c:pt idx="18">
                  <c:v>Guyana</c:v>
                </c:pt>
                <c:pt idx="19">
                  <c:v>Antigua and Barbuda</c:v>
                </c:pt>
                <c:pt idx="20">
                  <c:v>Suriname</c:v>
                </c:pt>
                <c:pt idx="21">
                  <c:v>Mexico</c:v>
                </c:pt>
                <c:pt idx="22">
                  <c:v>Colombia</c:v>
                </c:pt>
                <c:pt idx="23">
                  <c:v>Brazil</c:v>
                </c:pt>
                <c:pt idx="24">
                  <c:v>Saint Kitts and Nevis</c:v>
                </c:pt>
                <c:pt idx="25">
                  <c:v>Trinidad and Tobago</c:v>
                </c:pt>
                <c:pt idx="26">
                  <c:v>Costa Rica</c:v>
                </c:pt>
                <c:pt idx="27">
                  <c:v>Argentina</c:v>
                </c:pt>
                <c:pt idx="28">
                  <c:v>Uruguay</c:v>
                </c:pt>
                <c:pt idx="29">
                  <c:v>Bahamas</c:v>
                </c:pt>
                <c:pt idx="30">
                  <c:v>Chile</c:v>
                </c:pt>
                <c:pt idx="31">
                  <c:v>Cuba</c:v>
                </c:pt>
                <c:pt idx="32">
                  <c:v>Panama</c:v>
                </c:pt>
              </c:strCache>
            </c:strRef>
          </c:cat>
          <c:val>
            <c:numRef>
              <c:f>'[GHED_data may2023v2.xlsx]graficos 2'!$F$5:$F$37</c:f>
              <c:numCache>
                <c:formatCode>General</c:formatCode>
                <c:ptCount val="33"/>
                <c:pt idx="0">
                  <c:v>100.56252436771827</c:v>
                </c:pt>
                <c:pt idx="1">
                  <c:v>436.22932420467271</c:v>
                </c:pt>
                <c:pt idx="2">
                  <c:v>471.24179977954878</c:v>
                </c:pt>
                <c:pt idx="3">
                  <c:v>479.217144041079</c:v>
                </c:pt>
                <c:pt idx="4">
                  <c:v>556.08129298489916</c:v>
                </c:pt>
                <c:pt idx="5">
                  <c:v>590.11923284634406</c:v>
                </c:pt>
                <c:pt idx="6">
                  <c:v>636.86824841071314</c:v>
                </c:pt>
                <c:pt idx="7">
                  <c:v>645.33224919819622</c:v>
                </c:pt>
                <c:pt idx="8">
                  <c:v>661.16204276653696</c:v>
                </c:pt>
                <c:pt idx="9">
                  <c:v>701.07939266151595</c:v>
                </c:pt>
                <c:pt idx="10">
                  <c:v>753.30432236444244</c:v>
                </c:pt>
                <c:pt idx="11">
                  <c:v>810.37507637161002</c:v>
                </c:pt>
                <c:pt idx="12">
                  <c:v>855.08229499626441</c:v>
                </c:pt>
                <c:pt idx="13">
                  <c:v>873.79794435000963</c:v>
                </c:pt>
                <c:pt idx="14">
                  <c:v>877.32163291823792</c:v>
                </c:pt>
                <c:pt idx="15">
                  <c:v>930.99840875489656</c:v>
                </c:pt>
                <c:pt idx="16">
                  <c:v>1041.7451859228929</c:v>
                </c:pt>
                <c:pt idx="17">
                  <c:v>1060.0105805643195</c:v>
                </c:pt>
                <c:pt idx="18">
                  <c:v>1070.9634254017758</c:v>
                </c:pt>
                <c:pt idx="19">
                  <c:v>1082.4855185301146</c:v>
                </c:pt>
                <c:pt idx="20">
                  <c:v>1095.1165809388956</c:v>
                </c:pt>
                <c:pt idx="21">
                  <c:v>1192.6028478142111</c:v>
                </c:pt>
                <c:pt idx="22">
                  <c:v>1335.858563177432</c:v>
                </c:pt>
                <c:pt idx="23">
                  <c:v>1529.4397882608657</c:v>
                </c:pt>
                <c:pt idx="24">
                  <c:v>1537.3587339744467</c:v>
                </c:pt>
                <c:pt idx="25">
                  <c:v>1672.0251972259127</c:v>
                </c:pt>
                <c:pt idx="26">
                  <c:v>1737.4453057114554</c:v>
                </c:pt>
                <c:pt idx="27">
                  <c:v>2089.5184218264621</c:v>
                </c:pt>
                <c:pt idx="28">
                  <c:v>2110.5709330889472</c:v>
                </c:pt>
                <c:pt idx="29">
                  <c:v>2390.597198225767</c:v>
                </c:pt>
                <c:pt idx="30">
                  <c:v>2425.6341849461483</c:v>
                </c:pt>
                <c:pt idx="31">
                  <c:v>2594.5288346568982</c:v>
                </c:pt>
                <c:pt idx="32">
                  <c:v>2600.2440515960934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4-4EA5-9DEB-95802302D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190575"/>
        <c:axId val="1940119439"/>
      </c:barChart>
      <c:catAx>
        <c:axId val="195119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940119439"/>
        <c:crosses val="autoZero"/>
        <c:auto val="1"/>
        <c:lblAlgn val="ctr"/>
        <c:lblOffset val="100"/>
        <c:noMultiLvlLbl val="0"/>
      </c:catAx>
      <c:valAx>
        <c:axId val="194011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95119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0.33351</cdr:x>
      <cdr:y>0</cdr:y>
    </cdr:from>
    <cdr:to>
      <cdr:x>0.39957</cdr:x>
      <cdr:y>0.09476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2A28AE8-2157-40E2-AD08-D8689F0D7E6E}"/>
            </a:ext>
          </a:extLst>
        </cdr:cNvPr>
        <cdr:cNvSpPr/>
      </cdr:nvSpPr>
      <cdr:spPr>
        <a:xfrm xmlns:a="http://schemas.openxmlformats.org/drawingml/2006/main">
          <a:off x="2748301" y="0"/>
          <a:ext cx="544367" cy="468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fld id="{3C772A59-E4DA-4A90-B505-89C055A5A3F5}" type="TxLink">
            <a:rPr lang="en-US" sz="2400" b="1" i="0" u="none" strike="noStrike" cap="none" spc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ea typeface="Calibri"/>
              <a:cs typeface="Calibri"/>
            </a:rPr>
            <a:pPr algn="ctr"/>
            <a:t>95</a:t>
          </a:fld>
          <a:endParaRPr lang="en-US" sz="3200" b="1" cap="none" spc="0" dirty="0">
            <a:ln w="0"/>
            <a:solidFill>
              <a:schemeClr val="tx1">
                <a:lumMod val="75000"/>
                <a:lumOff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0.7068</cdr:x>
      <cdr:y>0</cdr:y>
    </cdr:from>
    <cdr:to>
      <cdr:x>0.77286</cdr:x>
      <cdr:y>0.1061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F92CA2FE-2E23-49CD-A2FD-E8E5B4C1FFF6}"/>
            </a:ext>
          </a:extLst>
        </cdr:cNvPr>
        <cdr:cNvSpPr/>
      </cdr:nvSpPr>
      <cdr:spPr>
        <a:xfrm xmlns:a="http://schemas.openxmlformats.org/drawingml/2006/main">
          <a:off x="5855959" y="0"/>
          <a:ext cx="547320" cy="5313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i="0" u="none" strike="noStrike" cap="none" spc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rPr>
            <a:t>95</a:t>
          </a:r>
          <a:endParaRPr lang="en-US" sz="3200" b="1" cap="none" spc="0">
            <a:ln w="0"/>
            <a:solidFill>
              <a:schemeClr val="tx1">
                <a:lumMod val="75000"/>
                <a:lumOff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0.83156</cdr:x>
      <cdr:y>0</cdr:y>
    </cdr:from>
    <cdr:to>
      <cdr:x>0.89762</cdr:x>
      <cdr:y>0.1061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73031B4C-ECC5-4F41-9EB2-32E2EC481CF0}"/>
            </a:ext>
          </a:extLst>
        </cdr:cNvPr>
        <cdr:cNvSpPr/>
      </cdr:nvSpPr>
      <cdr:spPr>
        <a:xfrm xmlns:a="http://schemas.openxmlformats.org/drawingml/2006/main">
          <a:off x="6889663" y="0"/>
          <a:ext cx="547320" cy="5313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i="0" u="none" strike="noStrike" cap="none" spc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rPr>
            <a:t>95</a:t>
          </a:r>
          <a:endParaRPr lang="en-US" sz="3200" b="1" cap="none" spc="0">
            <a:ln w="0"/>
            <a:solidFill>
              <a:schemeClr val="tx1">
                <a:lumMod val="75000"/>
                <a:lumOff val="2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0.68266</cdr:x>
      <cdr:y>0.08056</cdr:y>
    </cdr:from>
    <cdr:to>
      <cdr:x>0.78941</cdr:x>
      <cdr:y>0.13153</cdr:y>
    </cdr:to>
    <cdr:sp macro="" textlink="">
      <cdr:nvSpPr>
        <cdr:cNvPr id="2" name="Rectángulo: esquinas redondeadas 1">
          <a:extLst xmlns:a="http://schemas.openxmlformats.org/drawingml/2006/main">
            <a:ext uri="{FF2B5EF4-FFF2-40B4-BE49-F238E27FC236}">
              <a16:creationId xmlns:a16="http://schemas.microsoft.com/office/drawing/2014/main" id="{13DE4916-F7F5-9A74-EBFE-5995BA6A1498}"/>
            </a:ext>
          </a:extLst>
        </cdr:cNvPr>
        <cdr:cNvSpPr/>
      </cdr:nvSpPr>
      <cdr:spPr>
        <a:xfrm xmlns:a="http://schemas.openxmlformats.org/drawingml/2006/main">
          <a:off x="7042198" y="459890"/>
          <a:ext cx="1101154" cy="29095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dirty="0"/>
            <a:t>TRATAMIENTO</a:t>
          </a:r>
          <a:endParaRPr lang="es-SV" sz="1100" dirty="0"/>
        </a:p>
      </cdr:txBody>
    </cdr:sp>
  </cdr:relSizeAnchor>
  <cdr:relSizeAnchor xmlns:cdr="http://schemas.openxmlformats.org/drawingml/2006/chartDrawing">
    <cdr:from>
      <cdr:x>0.8314</cdr:x>
      <cdr:y>0.08056</cdr:y>
    </cdr:from>
    <cdr:to>
      <cdr:x>0.93186</cdr:x>
      <cdr:y>0.14311</cdr:y>
    </cdr:to>
    <cdr:sp macro="" textlink="">
      <cdr:nvSpPr>
        <cdr:cNvPr id="4" name="Rectángulo: esquinas redondeadas 3">
          <a:extLst xmlns:a="http://schemas.openxmlformats.org/drawingml/2006/main">
            <a:ext uri="{FF2B5EF4-FFF2-40B4-BE49-F238E27FC236}">
              <a16:creationId xmlns:a16="http://schemas.microsoft.com/office/drawing/2014/main" id="{13DE4916-F7F5-9A74-EBFE-5995BA6A1498}"/>
            </a:ext>
          </a:extLst>
        </cdr:cNvPr>
        <cdr:cNvSpPr/>
      </cdr:nvSpPr>
      <cdr:spPr>
        <a:xfrm xmlns:a="http://schemas.openxmlformats.org/drawingml/2006/main">
          <a:off x="8576492" y="459890"/>
          <a:ext cx="1036320" cy="35705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100" dirty="0"/>
            <a:t>SUPRESIÓN</a:t>
          </a:r>
        </a:p>
        <a:p xmlns:a="http://schemas.openxmlformats.org/drawingml/2006/main">
          <a:pPr algn="ctr"/>
          <a:r>
            <a:rPr lang="es-MX" sz="1100" dirty="0"/>
            <a:t>VIRAL</a:t>
          </a:r>
          <a:endParaRPr lang="es-SV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9656-4E5E-443E-89B6-82A78CE9872E}" type="datetimeFigureOut">
              <a:rPr lang="es-419" smtClean="0"/>
              <a:t>9/11/2023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6CF5-71F6-402F-88A2-57E6AADE821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974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92407ab47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1e92407ab4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highlight>
                  <a:schemeClr val="lt1"/>
                </a:highlight>
              </a:rPr>
              <a:t>Marco legal y/o políticas que protege o garantiza: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highlight>
                  <a:schemeClr val="lt1"/>
                </a:highlight>
              </a:rPr>
              <a:t>la exposición, la no divulgación o la </a:t>
            </a:r>
            <a:r>
              <a:rPr lang="es-ES" sz="1400" b="1">
                <a:highlight>
                  <a:schemeClr val="lt1"/>
                </a:highlight>
              </a:rPr>
              <a:t>transmisión </a:t>
            </a:r>
            <a:r>
              <a:rPr lang="es-ES" sz="1400">
                <a:highlight>
                  <a:schemeClr val="lt1"/>
                </a:highlight>
              </a:rPr>
              <a:t>del VIH no están tipificadas como delito.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highlight>
                  <a:schemeClr val="lt1"/>
                </a:highlight>
              </a:rPr>
              <a:t>prohíbe la </a:t>
            </a:r>
            <a:r>
              <a:rPr lang="es-ES" sz="1400" b="1">
                <a:highlight>
                  <a:schemeClr val="lt1"/>
                </a:highlight>
              </a:rPr>
              <a:t>esterilización forzada</a:t>
            </a:r>
            <a:r>
              <a:rPr lang="es-ES" sz="1400">
                <a:highlight>
                  <a:schemeClr val="lt1"/>
                </a:highlight>
              </a:rPr>
              <a:t> o cualquier otra estrategia de </a:t>
            </a:r>
            <a:r>
              <a:rPr lang="es-ES" sz="1400" b="1">
                <a:highlight>
                  <a:schemeClr val="lt1"/>
                </a:highlight>
              </a:rPr>
              <a:t>coerción </a:t>
            </a:r>
            <a:r>
              <a:rPr lang="es-ES" sz="1400">
                <a:highlight>
                  <a:schemeClr val="lt1"/>
                </a:highlight>
              </a:rPr>
              <a:t>relacionada con la planificación familiar hacia las mujeres que viven con VIH.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highlight>
                  <a:schemeClr val="lt1"/>
                </a:highlight>
              </a:rPr>
              <a:t>garantiza el acceso a todos los servicios médicos a </a:t>
            </a:r>
            <a:r>
              <a:rPr lang="es-ES" sz="1400" b="1">
                <a:highlight>
                  <a:schemeClr val="lt1"/>
                </a:highlight>
              </a:rPr>
              <a:t>adolescentes </a:t>
            </a:r>
            <a:r>
              <a:rPr lang="es-ES" sz="1400">
                <a:highlight>
                  <a:schemeClr val="lt1"/>
                </a:highlight>
              </a:rPr>
              <a:t>de 11 a 19 años sin consentimiento de sus padres o acompañamiento en clínicas especializadas “centros de adolescentes”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 b="1">
                <a:highlight>
                  <a:schemeClr val="lt1"/>
                </a:highlight>
              </a:rPr>
              <a:t>no discriminación </a:t>
            </a:r>
            <a:r>
              <a:rPr lang="es-ES" sz="1400">
                <a:highlight>
                  <a:schemeClr val="lt1"/>
                </a:highlight>
              </a:rPr>
              <a:t>hacia personas que viven con VIH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highlight>
                  <a:schemeClr val="lt1"/>
                </a:highlight>
              </a:rPr>
              <a:t>la </a:t>
            </a:r>
            <a:r>
              <a:rPr lang="es-ES" sz="1400" b="1">
                <a:highlight>
                  <a:schemeClr val="lt1"/>
                </a:highlight>
              </a:rPr>
              <a:t>confidencialidad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 b="1">
                <a:highlight>
                  <a:schemeClr val="lt1"/>
                </a:highlight>
              </a:rPr>
              <a:t>consentimiento </a:t>
            </a:r>
            <a:r>
              <a:rPr lang="es-ES" sz="1400">
                <a:highlight>
                  <a:schemeClr val="lt1"/>
                </a:highlight>
              </a:rPr>
              <a:t>informado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 b="1">
                <a:highlight>
                  <a:schemeClr val="lt1"/>
                </a:highlight>
              </a:rPr>
              <a:t>acceso a la prueba</a:t>
            </a:r>
            <a:r>
              <a:rPr lang="es-ES" sz="1400">
                <a:highlight>
                  <a:schemeClr val="lt1"/>
                </a:highlight>
              </a:rPr>
              <a:t> para el diagnóstico de la infección por VIH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highlight>
                  <a:schemeClr val="lt1"/>
                </a:highlight>
              </a:rPr>
              <a:t>acceso a la </a:t>
            </a:r>
            <a:r>
              <a:rPr lang="es-ES" sz="1400" b="1">
                <a:highlight>
                  <a:schemeClr val="lt1"/>
                </a:highlight>
              </a:rPr>
              <a:t>atención integral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highlight>
                  <a:schemeClr val="lt1"/>
                </a:highlight>
              </a:rPr>
              <a:t>acceso a recibir </a:t>
            </a:r>
            <a:r>
              <a:rPr lang="es-ES" sz="1400" b="1">
                <a:highlight>
                  <a:schemeClr val="lt1"/>
                </a:highlight>
              </a:rPr>
              <a:t>consejería y orientación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>
                <a:highlight>
                  <a:schemeClr val="lt1"/>
                </a:highlight>
              </a:rPr>
              <a:t>La </a:t>
            </a:r>
            <a:r>
              <a:rPr lang="es-ES" sz="1400" b="1">
                <a:highlight>
                  <a:schemeClr val="lt1"/>
                </a:highlight>
              </a:rPr>
              <a:t>Ley de VIH de 2016</a:t>
            </a:r>
            <a:r>
              <a:rPr lang="es-ES" sz="1400">
                <a:highlight>
                  <a:schemeClr val="lt1"/>
                </a:highlight>
              </a:rPr>
              <a:t> r</a:t>
            </a:r>
            <a:r>
              <a:rPr lang="es-ES" sz="1400" b="1">
                <a:highlight>
                  <a:schemeClr val="lt1"/>
                </a:highlight>
              </a:rPr>
              <a:t>estringe la participación de la sociedad civil</a:t>
            </a:r>
            <a:r>
              <a:rPr lang="es-ES" sz="1400">
                <a:highlight>
                  <a:schemeClr val="lt1"/>
                </a:highlight>
              </a:rPr>
              <a:t> a un representante de los 8 de la CONAVIH</a:t>
            </a:r>
          </a:p>
        </p:txBody>
      </p:sp>
      <p:sp>
        <p:nvSpPr>
          <p:cNvPr id="313" name="Google Shape;31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2" name="Google Shape;30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94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2000" err="1">
                <a:latin typeface="Arial"/>
                <a:cs typeface="Arial"/>
              </a:rPr>
              <a:t>Comisión</a:t>
            </a:r>
            <a:r>
              <a:rPr lang="en-US" sz="2000">
                <a:latin typeface="Arial"/>
                <a:cs typeface="Arial"/>
              </a:rPr>
              <a:t> de alto </a:t>
            </a:r>
            <a:r>
              <a:rPr lang="en-US" sz="2000" err="1">
                <a:latin typeface="Arial"/>
                <a:cs typeface="Arial"/>
              </a:rPr>
              <a:t>nivel</a:t>
            </a:r>
            <a:r>
              <a:rPr lang="en-US" sz="2000">
                <a:latin typeface="Arial"/>
                <a:cs typeface="Arial"/>
              </a:rPr>
              <a:t> para la </a:t>
            </a:r>
            <a:r>
              <a:rPr lang="en-US" sz="2000" err="1">
                <a:latin typeface="Arial"/>
                <a:cs typeface="Arial"/>
              </a:rPr>
              <a:t>eliminaci</a:t>
            </a:r>
            <a:r>
              <a:rPr lang="es-AR" sz="2000" err="1">
                <a:latin typeface="Arial"/>
                <a:cs typeface="Arial"/>
              </a:rPr>
              <a:t>ón</a:t>
            </a:r>
            <a:endParaRPr lang="es-AR" sz="20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2000">
                <a:latin typeface="Arial"/>
                <a:cs typeface="Arial"/>
              </a:rPr>
              <a:t>Revisar la estrategia de diagnóstico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Prueba rápida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 err="1">
                <a:latin typeface="Arial"/>
                <a:cs typeface="Arial"/>
              </a:rPr>
              <a:t>Autotest</a:t>
            </a:r>
            <a:endParaRPr lang="es-AR" sz="160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Descentralización de CV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Incorporación de CD4 rápidos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2000">
                <a:latin typeface="Arial"/>
                <a:cs typeface="Arial"/>
              </a:rPr>
              <a:t>Planificar actualización de lineamientos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STI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Atención diferenciada PrEP, </a:t>
            </a:r>
            <a:r>
              <a:rPr lang="es-AR" sz="1600" err="1">
                <a:latin typeface="Arial"/>
                <a:cs typeface="Arial"/>
              </a:rPr>
              <a:t>enf</a:t>
            </a:r>
            <a:r>
              <a:rPr lang="es-AR" sz="1600">
                <a:latin typeface="Arial"/>
                <a:cs typeface="Arial"/>
              </a:rPr>
              <a:t>. Avanzada, envejecimiento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2000">
                <a:latin typeface="Arial"/>
                <a:cs typeface="Arial"/>
              </a:rPr>
              <a:t>Fortalecer la comunicación para la eliminación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Entre cooperantes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Multisectorial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Con </a:t>
            </a:r>
            <a:r>
              <a:rPr lang="es-AR" sz="1600" err="1">
                <a:latin typeface="Arial"/>
                <a:cs typeface="Arial"/>
              </a:rPr>
              <a:t>ONGs</a:t>
            </a:r>
            <a:endParaRPr lang="es-AR" sz="160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Población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rgbClr val="C00000"/>
              </a:solidFill>
            </a:endParaRPr>
          </a:p>
        </p:txBody>
      </p:sp>
      <p:sp>
        <p:nvSpPr>
          <p:cNvPr id="313" name="Google Shape;31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1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2000" err="1">
                <a:latin typeface="Arial"/>
                <a:cs typeface="Arial"/>
              </a:rPr>
              <a:t>Comisión</a:t>
            </a:r>
            <a:r>
              <a:rPr lang="en-US" sz="2000">
                <a:latin typeface="Arial"/>
                <a:cs typeface="Arial"/>
              </a:rPr>
              <a:t> de alto </a:t>
            </a:r>
            <a:r>
              <a:rPr lang="en-US" sz="2000" err="1">
                <a:latin typeface="Arial"/>
                <a:cs typeface="Arial"/>
              </a:rPr>
              <a:t>nivel</a:t>
            </a:r>
            <a:r>
              <a:rPr lang="en-US" sz="2000">
                <a:latin typeface="Arial"/>
                <a:cs typeface="Arial"/>
              </a:rPr>
              <a:t> para la </a:t>
            </a:r>
            <a:r>
              <a:rPr lang="en-US" sz="2000" err="1">
                <a:latin typeface="Arial"/>
                <a:cs typeface="Arial"/>
              </a:rPr>
              <a:t>eliminaci</a:t>
            </a:r>
            <a:r>
              <a:rPr lang="es-AR" sz="2000" err="1">
                <a:latin typeface="Arial"/>
                <a:cs typeface="Arial"/>
              </a:rPr>
              <a:t>ón</a:t>
            </a:r>
            <a:endParaRPr lang="es-AR" sz="20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2000">
                <a:latin typeface="Arial"/>
                <a:cs typeface="Arial"/>
              </a:rPr>
              <a:t>Revisar la estrategia de diagnóstico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Prueba rápida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 err="1">
                <a:latin typeface="Arial"/>
                <a:cs typeface="Arial"/>
              </a:rPr>
              <a:t>Autotest</a:t>
            </a:r>
            <a:endParaRPr lang="es-AR" sz="160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Descentralización de CV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Incorporación de CD4 rápidos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2000">
                <a:latin typeface="Arial"/>
                <a:cs typeface="Arial"/>
              </a:rPr>
              <a:t>Planificar actualización de lineamientos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STI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Atención diferenciada PrEP, </a:t>
            </a:r>
            <a:r>
              <a:rPr lang="es-AR" sz="1600" err="1">
                <a:latin typeface="Arial"/>
                <a:cs typeface="Arial"/>
              </a:rPr>
              <a:t>enf</a:t>
            </a:r>
            <a:r>
              <a:rPr lang="es-AR" sz="1600">
                <a:latin typeface="Arial"/>
                <a:cs typeface="Arial"/>
              </a:rPr>
              <a:t>. Avanzada, envejecimiento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2000">
                <a:latin typeface="Arial"/>
                <a:cs typeface="Arial"/>
              </a:rPr>
              <a:t>Fortalecer la comunicación para la eliminación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Entre cooperantes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Multisectorial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Con </a:t>
            </a:r>
            <a:r>
              <a:rPr lang="es-AR" sz="1600" err="1">
                <a:latin typeface="Arial"/>
                <a:cs typeface="Arial"/>
              </a:rPr>
              <a:t>ONGs</a:t>
            </a:r>
            <a:endParaRPr lang="es-AR" sz="1600"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Población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rgbClr val="C00000"/>
              </a:solidFill>
            </a:endParaRPr>
          </a:p>
        </p:txBody>
      </p:sp>
      <p:sp>
        <p:nvSpPr>
          <p:cNvPr id="313" name="Google Shape;31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769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30af5cb0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30af5cb04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930af5cb04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Promedio</a:t>
            </a:r>
            <a:r>
              <a:rPr lang="en-US"/>
              <a:t> Americas 4.7, El Salvador 5.8 (</a:t>
            </a:r>
            <a:r>
              <a:rPr lang="en-US" err="1"/>
              <a:t>gasto</a:t>
            </a:r>
            <a:r>
              <a:rPr lang="en-US"/>
              <a:t> </a:t>
            </a:r>
            <a:r>
              <a:rPr lang="en-US" err="1"/>
              <a:t>publico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% del PIB)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*no </a:t>
            </a:r>
            <a:r>
              <a:rPr lang="en-US" err="1"/>
              <a:t>incluye</a:t>
            </a:r>
            <a:r>
              <a:rPr lang="en-US"/>
              <a:t> USA </a:t>
            </a:r>
            <a:r>
              <a:rPr lang="en-US" err="1"/>
              <a:t>ni</a:t>
            </a:r>
            <a:r>
              <a:rPr lang="en-US"/>
              <a:t> CAN </a:t>
            </a:r>
            <a:r>
              <a:rPr lang="en-US" err="1"/>
              <a:t>por</a:t>
            </a:r>
            <a:r>
              <a:rPr lang="en-US"/>
              <a:t> Escala del </a:t>
            </a:r>
            <a:r>
              <a:rPr lang="en-US" err="1"/>
              <a:t>grafico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Gasto</a:t>
            </a:r>
            <a:r>
              <a:rPr lang="en-US"/>
              <a:t> per capita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dolares</a:t>
            </a:r>
            <a:r>
              <a:rPr lang="en-US"/>
              <a:t> PPP </a:t>
            </a:r>
            <a:r>
              <a:rPr lang="en-US" err="1"/>
              <a:t>en</a:t>
            </a:r>
            <a:r>
              <a:rPr lang="en-US"/>
              <a:t> El Salvador es de $855 (</a:t>
            </a:r>
            <a:r>
              <a:rPr lang="en-US" err="1"/>
              <a:t>por</a:t>
            </a:r>
            <a:r>
              <a:rPr lang="en-US"/>
              <a:t> persona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ano</a:t>
            </a:r>
            <a:r>
              <a:rPr lang="en-US"/>
              <a:t>), </a:t>
            </a:r>
            <a:r>
              <a:rPr lang="en-US" err="1"/>
              <a:t>promedio</a:t>
            </a:r>
            <a:r>
              <a:rPr lang="en-US"/>
              <a:t> de la region (sin USA </a:t>
            </a:r>
            <a:r>
              <a:rPr lang="en-US" err="1"/>
              <a:t>ni</a:t>
            </a:r>
            <a:r>
              <a:rPr lang="en-US"/>
              <a:t> CAN) es 1180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358" name="Google Shape;35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51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AR"/>
              <a:t>1.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AR"/>
              <a:t>2. FONASA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/>
          </a:p>
        </p:txBody>
      </p:sp>
      <p:sp>
        <p:nvSpPr>
          <p:cNvPr id="259" name="Google Shape;25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e9239a8156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e9239a8156_2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5.7millones estan en el subsidiado y 4.2 en el contributivo (total poblacion 11.1 millones, por ende el 90% tiene alguna afiliacion)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Segun PLANDES el 5% del gasto en salud se dedica al primer nivel de atencion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Segun un levantamiento de informacion del 2022 para el PLANDES, de 1,384 centros de de atencion del primer nivel, 1,184 se consideraron como “sin condiciones fisicas para operar”</a:t>
            </a:r>
            <a:endParaRPr/>
          </a:p>
        </p:txBody>
      </p:sp>
      <p:sp>
        <p:nvSpPr>
          <p:cNvPr id="269" name="Google Shape;269;g1e9239a8156_2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err="1"/>
              <a:t>Analizar</a:t>
            </a:r>
            <a:r>
              <a:rPr lang="en-US"/>
              <a:t> las </a:t>
            </a:r>
            <a:r>
              <a:rPr lang="en-US" err="1"/>
              <a:t>muertes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causa y </a:t>
            </a:r>
            <a:r>
              <a:rPr lang="en-US" err="1"/>
              <a:t>tendencias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err="1"/>
              <a:t>Evaluat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tema</a:t>
            </a:r>
            <a:r>
              <a:rPr lang="en-US"/>
              <a:t> de la </a:t>
            </a:r>
            <a:r>
              <a:rPr lang="en-US" err="1"/>
              <a:t>supresión</a:t>
            </a:r>
            <a:r>
              <a:rPr lang="en-US"/>
              <a:t> viral, </a:t>
            </a:r>
            <a:r>
              <a:rPr lang="en-US" err="1"/>
              <a:t>cuantos</a:t>
            </a:r>
            <a:r>
              <a:rPr lang="en-US"/>
              <a:t> se </a:t>
            </a:r>
            <a:r>
              <a:rPr lang="en-US" err="1"/>
              <a:t>hicieron</a:t>
            </a:r>
            <a:r>
              <a:rPr lang="en-US"/>
              <a:t> </a:t>
            </a:r>
            <a:r>
              <a:rPr lang="en-US" err="1"/>
              <a:t>carag</a:t>
            </a:r>
            <a:r>
              <a:rPr lang="en-US"/>
              <a:t> viral y de </a:t>
            </a:r>
            <a:r>
              <a:rPr lang="en-US" err="1"/>
              <a:t>esos</a:t>
            </a:r>
            <a:r>
              <a:rPr lang="en-US"/>
              <a:t> </a:t>
            </a:r>
            <a:r>
              <a:rPr lang="en-US" err="1"/>
              <a:t>cuantos</a:t>
            </a:r>
            <a:r>
              <a:rPr lang="en-US"/>
              <a:t> </a:t>
            </a:r>
            <a:r>
              <a:rPr lang="en-US" err="1"/>
              <a:t>suprimidos</a:t>
            </a:r>
            <a:r>
              <a:rPr lang="en-US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err="1"/>
              <a:t>Cascada</a:t>
            </a:r>
            <a:r>
              <a:rPr lang="en-US"/>
              <a:t> de </a:t>
            </a:r>
            <a:r>
              <a:rPr lang="en-US" err="1"/>
              <a:t>prevencion</a:t>
            </a:r>
            <a:r>
              <a:rPr lang="en-US"/>
              <a:t> con prep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err="1"/>
              <a:t>Incidencia</a:t>
            </a:r>
            <a:r>
              <a:rPr lang="en-US"/>
              <a:t> </a:t>
            </a:r>
            <a:r>
              <a:rPr lang="en-US" err="1"/>
              <a:t>desagregado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region GIS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err="1"/>
              <a:t>Optimizacion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err="1"/>
              <a:t>Mortalidad</a:t>
            </a: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/>
          </a:p>
        </p:txBody>
      </p:sp>
      <p:sp>
        <p:nvSpPr>
          <p:cNvPr id="279" name="Google Shape;27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err="1"/>
              <a:t>Expandir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testeo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hombres</a:t>
            </a:r>
            <a:endParaRPr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AR" sz="12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Facilitar que se pueda revisar </a:t>
            </a:r>
            <a:r>
              <a:rPr lang="es-A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SUMEVE antes de realizar confirmaciones.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AR" sz="1200" kern="1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Buscar los que tenían casos discordantes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AR" sz="1200" kern="1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Manejo de diferentes escenarios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AR" sz="1200" kern="1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s-AR" sz="1200" kern="1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Elite </a:t>
            </a:r>
            <a:r>
              <a:rPr lang="es-AR" sz="1200" kern="10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controlers</a:t>
            </a:r>
            <a:endParaRPr lang="es-VE" sz="1100"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0" name="Google Shape;29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Expandir el testeo en hombres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0" name="Google Shape;29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4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2" name="Google Shape;30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DA1B-1E4C-AA4A-B5AA-A7DE2EE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FD36E-B17A-C44F-929B-A03FE3CDD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B8C42-E609-784C-8A83-6F64EB98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9636-3C12-804F-B3FF-AB009CEA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493FB-3925-7648-988E-23E9C76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6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3BD8-9E8B-F741-B831-81AB9A40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8FF75-DB61-8A49-B873-D699CE2FE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672A-1AC2-9F4B-BDA4-39D41AE4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CC3D-3A0C-C740-81A1-9CB55076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1F44-C3DA-264A-821F-A6586C8F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22948-B42E-8846-AE86-A55E698B8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20059-8F55-B54C-82DC-994F55DB1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1955-55D0-2244-9133-3492B137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939A-BE70-6449-89F8-B90052BB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EA2C-1E00-7148-9A3F-EC2A898A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6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72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76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52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7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068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79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96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FCA5-65A2-B849-BDF6-AF5F860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F1E2-D298-B448-9CD3-33CD4A1E9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7F41-267B-7442-B8CD-6A3530B1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206C-89C5-0747-87ED-2C7870BB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B716-51B2-8A45-8D30-B12CF842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6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26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18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24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05DE-B688-9040-BB9B-69ED2DF1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D4115-6F64-2B43-86E8-F14344BC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510A-41D7-6249-A8F5-2116C93A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02274-037B-8F4A-8851-62D59D7B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0370-A33A-FA47-BFDB-44A5F44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37B2-6C6B-0844-9004-5F1001F6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F8EC-048D-8C43-8653-526D73A89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89A83-3CD7-A04C-BCF7-0BA549B6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05255-FCDB-AA43-A5BD-B01A6B89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E4706-25D2-8442-87C9-29A3714E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F2BEE-AD72-A94D-B456-50C0A78D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4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3FB-6010-4C43-B0B0-C456D924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65F19-647B-0D4F-89D3-C46A9B988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DC60C-670F-D54E-BD20-FBF5B2443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4933B-C640-7B47-9B47-EB4460445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DFFF4-E991-ED49-924D-8E95395B5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EF94D-4D15-7948-9BBE-2FD5BE5D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95431-0C8A-2C40-9E1F-47541F29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08D13-CEAC-E640-B9FB-4364528C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6FE4-25FE-8A4A-8AC8-CAF58B41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C2DBF-EEBD-FF41-8E5B-4ECEE425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56C53-9F9B-E743-85F2-6B1B29AB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DFC2A-2232-DC47-BD0C-3F442E26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3D081-835B-BD4F-AAD0-9021EE13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82876-6E1E-8246-BD51-0E7C6507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D95C6-5FFE-5C4C-B108-26CD91AC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5BAC-6941-774E-92CA-385D6971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F458-D307-9A44-99CC-16A9A4DA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996D7-CC09-8348-BAAB-C51F4B0B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20DA1-9D1B-8549-B38F-AA262E5A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41FC3-276A-0946-A9CB-E066376A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DE65-8E9F-3D49-B782-E158A758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3F0C-E8D6-DD4B-95B2-AA79BA23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4AF84-A075-3540-8555-147222694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70112-73AB-5842-A48B-88DFF6F0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683D-3D3C-F44B-AA3C-EC95E40C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FB6D-8DB4-9445-A175-DEABBAFA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63F21-F0ED-BF49-A9BC-A2A7F14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CBD11-6EB1-254A-9665-5AAEAFD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4B1B9-756D-9740-8B53-7BA94376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5E7FA-0818-1647-8BC3-E2C70BF1B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861A-6675-F040-8408-4F88D0FB4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0A4A7-019B-B341-BE97-AD4DC34E2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A3417-B80D-3E45-82F2-36401F9EA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55E2-0462-B441-BC13-B9A2F7595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2852-B16F-4A14-94E4-A63A839DE3E1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32E2-7AC2-4915-AAB2-8AED7E8A3D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2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DF7024-3C95-E047-960D-4A5978B8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7567" y="-371657"/>
            <a:ext cx="6815704" cy="6187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0ED36-68B4-D645-803F-580BAAA0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9320" y="2981854"/>
            <a:ext cx="6327499" cy="2727821"/>
          </a:xfrm>
        </p:spPr>
        <p:txBody>
          <a:bodyPr>
            <a:noAutofit/>
          </a:bodyPr>
          <a:lstStyle/>
          <a:p>
            <a:r>
              <a:rPr lang="es-ES" sz="3200" b="1" ker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ANÁLISIS </a:t>
            </a: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LA RESPUESTA AL VIH EN EL SALVADOR</a:t>
            </a:r>
            <a:br>
              <a:rPr lang="es-ES" sz="3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</a:rPr>
            </a:br>
            <a:r>
              <a:rPr lang="es-ES" sz="3200" b="1" ker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OCTUBRE</a:t>
            </a: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s-ES" sz="3200" b="1" i="1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es-ES" sz="32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2023</a:t>
            </a:r>
            <a:endParaRPr lang="en-US" sz="3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78340-50ED-224B-920B-96DA34EFA8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237" b="42420"/>
          <a:stretch/>
        </p:blipFill>
        <p:spPr>
          <a:xfrm>
            <a:off x="268485" y="6004560"/>
            <a:ext cx="4923692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710D7-DCAF-D04B-81CC-8C705BE839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0840" y="1042217"/>
            <a:ext cx="4123216" cy="3743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27FA8-5B76-0144-82FB-F4F6FE349A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 txBox="1">
            <a:spLocks noGrp="1"/>
          </p:cNvSpPr>
          <p:nvPr>
            <p:ph type="title"/>
          </p:nvPr>
        </p:nvSpPr>
        <p:spPr>
          <a:xfrm>
            <a:off x="996244" y="1"/>
            <a:ext cx="10515600" cy="61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0070C0"/>
              </a:buClr>
              <a:buSzPts val="4400"/>
            </a:pPr>
            <a:r>
              <a:rPr lang="es-ES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Contexto de situación financiera</a:t>
            </a:r>
            <a:endParaRPr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3747B-D0F3-9632-3901-5E6C4C5A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037" y="6040699"/>
            <a:ext cx="2493247" cy="72288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1335BD-85FC-57A2-CD07-6CEB87B9CDD8}"/>
              </a:ext>
            </a:extLst>
          </p:cNvPr>
          <p:cNvGraphicFramePr>
            <a:graphicFrameLocks/>
          </p:cNvGraphicFramePr>
          <p:nvPr/>
        </p:nvGraphicFramePr>
        <p:xfrm>
          <a:off x="495752" y="718937"/>
          <a:ext cx="5284561" cy="302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7C8F65-5EDF-A678-7853-8BE5A94D648C}"/>
              </a:ext>
            </a:extLst>
          </p:cNvPr>
          <p:cNvCxnSpPr/>
          <p:nvPr/>
        </p:nvCxnSpPr>
        <p:spPr>
          <a:xfrm flipV="1">
            <a:off x="4603025" y="3441003"/>
            <a:ext cx="0" cy="322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82951-7468-0B71-36F2-124519FFB592}"/>
              </a:ext>
            </a:extLst>
          </p:cNvPr>
          <p:cNvCxnSpPr/>
          <p:nvPr/>
        </p:nvCxnSpPr>
        <p:spPr>
          <a:xfrm>
            <a:off x="800100" y="2008414"/>
            <a:ext cx="492306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E63769E-9FAC-14D8-74C8-E0A0AE9758E4}"/>
              </a:ext>
            </a:extLst>
          </p:cNvPr>
          <p:cNvGraphicFramePr>
            <a:graphicFrameLocks/>
          </p:cNvGraphicFramePr>
          <p:nvPr/>
        </p:nvGraphicFramePr>
        <p:xfrm>
          <a:off x="6096000" y="743429"/>
          <a:ext cx="5175250" cy="302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2001B1-E72C-3D88-1CDA-95DC5428C0EF}"/>
              </a:ext>
            </a:extLst>
          </p:cNvPr>
          <p:cNvCxnSpPr/>
          <p:nvPr/>
        </p:nvCxnSpPr>
        <p:spPr>
          <a:xfrm flipV="1">
            <a:off x="8260098" y="3279638"/>
            <a:ext cx="0" cy="322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200FD8-432E-4FE8-5B37-C8199834098E}"/>
              </a:ext>
            </a:extLst>
          </p:cNvPr>
          <p:cNvCxnSpPr>
            <a:cxnSpLocks/>
          </p:cNvCxnSpPr>
          <p:nvPr/>
        </p:nvCxnSpPr>
        <p:spPr>
          <a:xfrm>
            <a:off x="6523467" y="2005698"/>
            <a:ext cx="462078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330;p15">
            <a:extLst>
              <a:ext uri="{FF2B5EF4-FFF2-40B4-BE49-F238E27FC236}">
                <a16:creationId xmlns:a16="http://schemas.microsoft.com/office/drawing/2014/main" id="{BB74D223-4F7E-3AB3-B41F-A9953E4791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2708" y="4364314"/>
            <a:ext cx="11603506" cy="172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Alto gasto público en salud en comparación con la región. La disponibilidad de recursos per cápita es relativamente baja.</a:t>
            </a:r>
          </a:p>
        </p:txBody>
      </p:sp>
    </p:spTree>
    <p:extLst>
      <p:ext uri="{BB962C8B-B14F-4D97-AF65-F5344CB8AC3E}">
        <p14:creationId xmlns:p14="http://schemas.microsoft.com/office/powerpoint/2010/main" val="117869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body" idx="1"/>
          </p:nvPr>
        </p:nvSpPr>
        <p:spPr>
          <a:xfrm>
            <a:off x="417341" y="829284"/>
            <a:ext cx="5773909" cy="572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latin typeface="Arial"/>
                <a:cs typeface="Arial"/>
                <a:sym typeface="Arial"/>
              </a:rPr>
              <a:t>Existe</a:t>
            </a:r>
            <a:r>
              <a:rPr lang="en-US" sz="1800">
                <a:latin typeface="Arial"/>
                <a:cs typeface="Arial"/>
                <a:sym typeface="Arial"/>
              </a:rPr>
              <a:t> un </a:t>
            </a:r>
            <a:r>
              <a:rPr lang="en-US" sz="1800" b="1" err="1">
                <a:latin typeface="Arial"/>
                <a:cs typeface="Arial"/>
                <a:sym typeface="Arial"/>
              </a:rPr>
              <a:t>liderazgo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fuerte</a:t>
            </a:r>
            <a:r>
              <a:rPr lang="en-US" sz="1800">
                <a:latin typeface="Arial"/>
                <a:cs typeface="Arial"/>
                <a:sym typeface="Arial"/>
              </a:rPr>
              <a:t>, </a:t>
            </a:r>
            <a:r>
              <a:rPr lang="en-US" sz="1800" err="1">
                <a:latin typeface="Arial"/>
                <a:cs typeface="Arial"/>
                <a:sym typeface="Arial"/>
              </a:rPr>
              <a:t>reconocido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internacionalmente</a:t>
            </a:r>
            <a:r>
              <a:rPr lang="en-US" sz="1800">
                <a:latin typeface="Arial"/>
                <a:cs typeface="Arial"/>
                <a:sym typeface="Arial"/>
              </a:rPr>
              <a:t> del PNVIH, un </a:t>
            </a:r>
            <a:r>
              <a:rPr lang="en-US" sz="1800" b="1">
                <a:latin typeface="Arial"/>
                <a:cs typeface="Arial"/>
                <a:sym typeface="Arial"/>
              </a:rPr>
              <a:t>plan </a:t>
            </a:r>
            <a:r>
              <a:rPr lang="en-US" sz="1800" b="1" err="1">
                <a:latin typeface="Arial"/>
                <a:cs typeface="Arial"/>
                <a:sym typeface="Arial"/>
              </a:rPr>
              <a:t>estratégico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>
                <a:latin typeface="Arial"/>
                <a:cs typeface="Arial"/>
                <a:sym typeface="Arial"/>
              </a:rPr>
              <a:t>claro y un </a:t>
            </a:r>
            <a:r>
              <a:rPr lang="en-US" sz="1800" b="1" err="1">
                <a:latin typeface="Arial"/>
                <a:cs typeface="Arial"/>
                <a:sym typeface="Arial"/>
              </a:rPr>
              <a:t>marco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 b="1" err="1">
                <a:latin typeface="Arial"/>
                <a:cs typeface="Arial"/>
                <a:sym typeface="Arial"/>
              </a:rPr>
              <a:t>normativo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actualizado</a:t>
            </a:r>
            <a:r>
              <a:rPr lang="en-US" sz="1800">
                <a:latin typeface="Arial"/>
                <a:cs typeface="Arial"/>
                <a:sym typeface="Arial"/>
              </a:rPr>
              <a:t>. </a:t>
            </a:r>
            <a:r>
              <a:rPr lang="en-US" sz="1800" b="1">
                <a:latin typeface="Arial"/>
                <a:cs typeface="Arial"/>
                <a:sym typeface="Arial"/>
              </a:rPr>
              <a:t>Ley de VIH </a:t>
            </a:r>
            <a:r>
              <a:rPr lang="en-US" sz="1800" err="1">
                <a:latin typeface="Arial"/>
                <a:cs typeface="Arial"/>
                <a:sym typeface="Arial"/>
              </a:rPr>
              <a:t>en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proceso</a:t>
            </a:r>
            <a:r>
              <a:rPr lang="en-US" sz="1800">
                <a:latin typeface="Arial"/>
                <a:cs typeface="Arial"/>
                <a:sym typeface="Arial"/>
              </a:rPr>
              <a:t> de </a:t>
            </a:r>
            <a:r>
              <a:rPr lang="en-US" sz="1800" err="1">
                <a:latin typeface="Arial"/>
                <a:cs typeface="Arial"/>
                <a:sym typeface="Arial"/>
              </a:rPr>
              <a:t>aprobación</a:t>
            </a:r>
            <a:r>
              <a:rPr lang="en-US" sz="1800">
                <a:latin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latin typeface="Arial"/>
                <a:cs typeface="Arial"/>
                <a:sym typeface="Arial"/>
              </a:rPr>
              <a:t>Importante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presencia</a:t>
            </a:r>
            <a:r>
              <a:rPr lang="en-US" sz="1800">
                <a:latin typeface="Arial"/>
                <a:cs typeface="Arial"/>
                <a:sym typeface="Arial"/>
              </a:rPr>
              <a:t> de </a:t>
            </a:r>
            <a:r>
              <a:rPr lang="en-US" sz="1800" b="1" err="1">
                <a:latin typeface="Arial"/>
                <a:cs typeface="Arial"/>
                <a:sym typeface="Arial"/>
              </a:rPr>
              <a:t>cooperación</a:t>
            </a:r>
            <a:r>
              <a:rPr lang="en-US" sz="1800" b="1">
                <a:latin typeface="Arial"/>
                <a:cs typeface="Arial"/>
                <a:sym typeface="Arial"/>
              </a:rPr>
              <a:t> Internacional</a:t>
            </a:r>
            <a:r>
              <a:rPr lang="en-US" sz="1800">
                <a:latin typeface="Arial"/>
                <a:cs typeface="Arial"/>
                <a:sym typeface="Arial"/>
              </a:rPr>
              <a:t>, con </a:t>
            </a:r>
            <a:r>
              <a:rPr lang="en-US" sz="1800" err="1">
                <a:latin typeface="Arial"/>
                <a:cs typeface="Arial"/>
                <a:sym typeface="Arial"/>
              </a:rPr>
              <a:t>buen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alineamiento</a:t>
            </a:r>
            <a:r>
              <a:rPr lang="en-US" sz="1800">
                <a:latin typeface="Arial"/>
                <a:cs typeface="Arial"/>
                <a:sym typeface="Arial"/>
              </a:rPr>
              <a:t>, </a:t>
            </a:r>
            <a:r>
              <a:rPr lang="en-US" sz="1800" err="1">
                <a:latin typeface="Arial"/>
                <a:cs typeface="Arial"/>
                <a:sym typeface="Arial"/>
              </a:rPr>
              <a:t>aunque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existe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alguna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preocupación</a:t>
            </a:r>
            <a:r>
              <a:rPr lang="en-US" sz="1800">
                <a:latin typeface="Arial"/>
                <a:cs typeface="Arial"/>
                <a:sym typeface="Arial"/>
              </a:rPr>
              <a:t> para la </a:t>
            </a:r>
            <a:r>
              <a:rPr lang="en-US" sz="1800" err="1">
                <a:latin typeface="Arial"/>
                <a:cs typeface="Arial"/>
                <a:sym typeface="Arial"/>
              </a:rPr>
              <a:t>sostenibilidad</a:t>
            </a:r>
            <a:r>
              <a:rPr lang="en-US" sz="1800">
                <a:latin typeface="Arial"/>
                <a:cs typeface="Arial"/>
                <a:sym typeface="Arial"/>
              </a:rPr>
              <a:t> del </a:t>
            </a:r>
            <a:r>
              <a:rPr lang="en-US" sz="1800" err="1">
                <a:latin typeface="Arial"/>
                <a:cs typeface="Arial"/>
                <a:sym typeface="Arial"/>
              </a:rPr>
              <a:t>recurso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humano</a:t>
            </a:r>
            <a:r>
              <a:rPr lang="en-US" sz="1800">
                <a:latin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latin typeface="Arial"/>
                <a:cs typeface="Arial"/>
                <a:sym typeface="Arial"/>
              </a:rPr>
              <a:t>Coordinación</a:t>
            </a:r>
            <a:r>
              <a:rPr lang="en-US" sz="1800">
                <a:latin typeface="Arial"/>
                <a:cs typeface="Arial"/>
                <a:sym typeface="Arial"/>
              </a:rPr>
              <a:t> con la </a:t>
            </a:r>
            <a:r>
              <a:rPr lang="en-US" sz="1800" err="1">
                <a:latin typeface="Arial"/>
                <a:cs typeface="Arial"/>
                <a:sym typeface="Arial"/>
              </a:rPr>
              <a:t>atención</a:t>
            </a:r>
            <a:r>
              <a:rPr lang="en-US" sz="1800">
                <a:latin typeface="Arial"/>
                <a:cs typeface="Arial"/>
                <a:sym typeface="Arial"/>
              </a:rPr>
              <a:t> de </a:t>
            </a:r>
            <a:r>
              <a:rPr lang="en-US" sz="1800" b="1" err="1">
                <a:latin typeface="Arial"/>
                <a:cs typeface="Arial"/>
                <a:sym typeface="Arial"/>
              </a:rPr>
              <a:t>centros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 b="1" err="1">
                <a:latin typeface="Arial"/>
                <a:cs typeface="Arial"/>
                <a:sym typeface="Arial"/>
              </a:rPr>
              <a:t>penitenciarios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pero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escasa</a:t>
            </a:r>
            <a:r>
              <a:rPr lang="en-US" sz="1800">
                <a:latin typeface="Arial"/>
                <a:cs typeface="Arial"/>
                <a:sym typeface="Arial"/>
              </a:rPr>
              <a:t> Atención in situ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b="1" err="1">
                <a:latin typeface="Arial"/>
                <a:cs typeface="Arial"/>
                <a:sym typeface="Arial"/>
              </a:rPr>
              <a:t>Envejecimiento</a:t>
            </a:r>
            <a:r>
              <a:rPr lang="en-US" sz="1800">
                <a:latin typeface="Arial"/>
                <a:cs typeface="Arial"/>
                <a:sym typeface="Arial"/>
              </a:rPr>
              <a:t> de la población VIH. Si bien la </a:t>
            </a:r>
            <a:r>
              <a:rPr lang="en-US" sz="1800" err="1">
                <a:latin typeface="Arial"/>
                <a:cs typeface="Arial"/>
                <a:sym typeface="Arial"/>
              </a:rPr>
              <a:t>siguen</a:t>
            </a:r>
            <a:r>
              <a:rPr lang="en-US" sz="1800">
                <a:latin typeface="Arial"/>
                <a:cs typeface="Arial"/>
                <a:sym typeface="Arial"/>
              </a:rPr>
              <a:t> los </a:t>
            </a:r>
            <a:r>
              <a:rPr lang="en-US" sz="1800" err="1">
                <a:latin typeface="Arial"/>
                <a:cs typeface="Arial"/>
                <a:sym typeface="Arial"/>
              </a:rPr>
              <a:t>mismos</a:t>
            </a:r>
            <a:r>
              <a:rPr lang="en-US" sz="1800">
                <a:latin typeface="Arial"/>
                <a:cs typeface="Arial"/>
                <a:sym typeface="Arial"/>
              </a:rPr>
              <a:t> medicos </a:t>
            </a:r>
            <a:r>
              <a:rPr lang="en-US" sz="1800" err="1">
                <a:latin typeface="Arial"/>
                <a:cs typeface="Arial"/>
                <a:sym typeface="Arial"/>
              </a:rPr>
              <a:t>internistas</a:t>
            </a:r>
            <a:r>
              <a:rPr lang="en-US" sz="1800">
                <a:latin typeface="Arial"/>
                <a:cs typeface="Arial"/>
                <a:sym typeface="Arial"/>
              </a:rPr>
              <a:t>, la </a:t>
            </a:r>
            <a:r>
              <a:rPr lang="en-US" sz="1800" err="1">
                <a:latin typeface="Arial"/>
                <a:cs typeface="Arial"/>
                <a:sym typeface="Arial"/>
              </a:rPr>
              <a:t>dispensación</a:t>
            </a:r>
            <a:r>
              <a:rPr lang="en-US" sz="1800">
                <a:latin typeface="Arial"/>
                <a:cs typeface="Arial"/>
                <a:sym typeface="Arial"/>
              </a:rPr>
              <a:t> de los </a:t>
            </a:r>
            <a:r>
              <a:rPr lang="en-US" sz="1800" err="1">
                <a:latin typeface="Arial"/>
                <a:cs typeface="Arial"/>
                <a:sym typeface="Arial"/>
              </a:rPr>
              <a:t>medicamentos</a:t>
            </a:r>
            <a:r>
              <a:rPr lang="en-US" sz="1800">
                <a:latin typeface="Arial"/>
                <a:cs typeface="Arial"/>
                <a:sym typeface="Arial"/>
              </a:rPr>
              <a:t> para </a:t>
            </a:r>
            <a:r>
              <a:rPr lang="en-US" sz="1800" err="1">
                <a:latin typeface="Arial"/>
                <a:cs typeface="Arial"/>
                <a:sym typeface="Arial"/>
              </a:rPr>
              <a:t>enf</a:t>
            </a:r>
            <a:r>
              <a:rPr lang="en-US" sz="1800">
                <a:latin typeface="Arial"/>
                <a:cs typeface="Arial"/>
                <a:sym typeface="Arial"/>
              </a:rPr>
              <a:t>. No </a:t>
            </a:r>
            <a:r>
              <a:rPr lang="en-US" sz="1800" err="1">
                <a:latin typeface="Arial"/>
                <a:cs typeface="Arial"/>
                <a:sym typeface="Arial"/>
              </a:rPr>
              <a:t>comunicables</a:t>
            </a:r>
            <a:r>
              <a:rPr lang="en-US" sz="1800">
                <a:latin typeface="Arial"/>
                <a:cs typeface="Arial"/>
                <a:sym typeface="Arial"/>
              </a:rPr>
              <a:t> es </a:t>
            </a:r>
            <a:r>
              <a:rPr lang="en-US" sz="1800" err="1">
                <a:latin typeface="Arial"/>
                <a:cs typeface="Arial"/>
                <a:sym typeface="Arial"/>
              </a:rPr>
              <a:t>mensual</a:t>
            </a:r>
            <a:r>
              <a:rPr lang="en-US" sz="1800">
                <a:latin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Para </a:t>
            </a:r>
            <a:r>
              <a:rPr lang="en-US" sz="18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ETMI+, 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“Ley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nacer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con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cariño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”.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Actualización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 la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estrategia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ETMI+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desarrollo</a:t>
            </a:r>
            <a:endParaRPr lang="en-US" sz="1800">
              <a:solidFill>
                <a:srgbClr val="7030A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 txBox="1">
            <a:spLocks noGrp="1"/>
          </p:cNvSpPr>
          <p:nvPr>
            <p:ph type="body" idx="1"/>
          </p:nvPr>
        </p:nvSpPr>
        <p:spPr>
          <a:xfrm>
            <a:off x="6283569" y="803827"/>
            <a:ext cx="5491089" cy="57459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Proponer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una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coordinación</a:t>
            </a:r>
            <a:r>
              <a:rPr lang="en-US" sz="18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con </a:t>
            </a:r>
            <a:r>
              <a:rPr lang="en-US" sz="18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liderazgo</a:t>
            </a:r>
            <a:r>
              <a:rPr lang="en-US" sz="18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 alto </a:t>
            </a:r>
            <a:r>
              <a:rPr lang="en-US" sz="18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nivel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, para re-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lanzar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los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esfuerzos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ETMI+.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Fortalecer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la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capacidad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respuesta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del Sistema Nacional de Salud con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enfasis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800">
                <a:solidFill>
                  <a:srgbClr val="7030A0"/>
                </a:solidFill>
                <a:latin typeface="Arial"/>
                <a:cs typeface="Arial"/>
                <a:sym typeface="Arial"/>
              </a:rPr>
              <a:t> APS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60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D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escentralización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reorganización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e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integración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 las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actividades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testeo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el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primer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nivel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atención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centrado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600" b="1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en</a:t>
            </a:r>
            <a:r>
              <a:rPr lang="en-US" sz="1600" b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 la persona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600">
                <a:latin typeface="Arial"/>
                <a:cs typeface="Arial"/>
                <a:sym typeface="Arial"/>
              </a:rPr>
              <a:t>Plan de </a:t>
            </a:r>
            <a:r>
              <a:rPr lang="en-US" sz="1600" b="1" err="1">
                <a:latin typeface="Arial"/>
                <a:cs typeface="Arial"/>
                <a:sym typeface="Arial"/>
              </a:rPr>
              <a:t>descentralización</a:t>
            </a:r>
            <a:r>
              <a:rPr lang="en-US" sz="1600" b="1">
                <a:latin typeface="Arial"/>
                <a:cs typeface="Arial"/>
                <a:sym typeface="Arial"/>
              </a:rPr>
              <a:t> del TARV</a:t>
            </a:r>
            <a:r>
              <a:rPr lang="en-US" sz="1600">
                <a:latin typeface="Arial"/>
                <a:cs typeface="Arial"/>
                <a:sym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latin typeface="Arial"/>
                <a:cs typeface="Arial"/>
                <a:sym typeface="Arial"/>
              </a:rPr>
              <a:t>Fortalecer</a:t>
            </a:r>
            <a:r>
              <a:rPr lang="en-US" sz="1800">
                <a:latin typeface="Arial"/>
                <a:cs typeface="Arial"/>
                <a:sym typeface="Arial"/>
              </a:rPr>
              <a:t> la </a:t>
            </a:r>
            <a:r>
              <a:rPr lang="en-US" sz="1800" err="1">
                <a:latin typeface="Arial"/>
                <a:cs typeface="Arial"/>
                <a:sym typeface="Arial"/>
              </a:rPr>
              <a:t>gobernanza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sobre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pruebas</a:t>
            </a:r>
            <a:r>
              <a:rPr lang="en-US" sz="1800">
                <a:latin typeface="Arial"/>
                <a:cs typeface="Arial"/>
                <a:sym typeface="Arial"/>
              </a:rPr>
              <a:t> de VIH </a:t>
            </a:r>
            <a:r>
              <a:rPr lang="en-US" sz="1800" err="1">
                <a:latin typeface="Arial"/>
                <a:cs typeface="Arial"/>
                <a:sym typeface="Arial"/>
              </a:rPr>
              <a:t>fuera</a:t>
            </a:r>
            <a:r>
              <a:rPr lang="en-US" sz="1800">
                <a:latin typeface="Arial"/>
                <a:cs typeface="Arial"/>
                <a:sym typeface="Arial"/>
              </a:rPr>
              <a:t> del Sistema </a:t>
            </a:r>
            <a:r>
              <a:rPr lang="en-US" sz="1800" err="1">
                <a:latin typeface="Arial"/>
                <a:cs typeface="Arial"/>
                <a:sym typeface="Arial"/>
              </a:rPr>
              <a:t>público</a:t>
            </a:r>
            <a:endParaRPr lang="en-US" sz="1800">
              <a:latin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err="1">
                <a:latin typeface="Arial"/>
                <a:cs typeface="Arial"/>
                <a:sym typeface="Arial"/>
              </a:rPr>
              <a:t>Dialogo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interprogramatico</a:t>
            </a:r>
            <a:r>
              <a:rPr lang="en-US" sz="1800">
                <a:latin typeface="Arial"/>
                <a:cs typeface="Arial"/>
                <a:sym typeface="Arial"/>
              </a:rPr>
              <a:t> con </a:t>
            </a:r>
            <a:r>
              <a:rPr lang="en-US" sz="1800" b="1" err="1">
                <a:latin typeface="Arial"/>
                <a:cs typeface="Arial"/>
                <a:sym typeface="Arial"/>
              </a:rPr>
              <a:t>enfermedades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 b="1" err="1">
                <a:latin typeface="Arial"/>
                <a:cs typeface="Arial"/>
                <a:sym typeface="Arial"/>
              </a:rPr>
              <a:t>crónicas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>
                <a:latin typeface="Arial"/>
                <a:cs typeface="Arial"/>
                <a:sym typeface="Arial"/>
              </a:rPr>
              <a:t>para </a:t>
            </a:r>
            <a:r>
              <a:rPr lang="en-US" sz="1800" err="1">
                <a:latin typeface="Arial"/>
                <a:cs typeface="Arial"/>
                <a:sym typeface="Arial"/>
              </a:rPr>
              <a:t>actividades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conjuntas</a:t>
            </a:r>
            <a:r>
              <a:rPr lang="en-US" sz="1800">
                <a:latin typeface="Arial"/>
                <a:cs typeface="Arial"/>
                <a:sym typeface="Arial"/>
              </a:rPr>
              <a:t> y </a:t>
            </a:r>
            <a:r>
              <a:rPr lang="en-US" sz="1800" err="1">
                <a:latin typeface="Arial"/>
                <a:cs typeface="Arial"/>
                <a:sym typeface="Arial"/>
              </a:rPr>
              <a:t>estándares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integrados</a:t>
            </a:r>
            <a:r>
              <a:rPr lang="en-US" sz="1800">
                <a:latin typeface="Arial"/>
                <a:cs typeface="Arial"/>
                <a:sym typeface="Arial"/>
              </a:rPr>
              <a:t> (</a:t>
            </a:r>
            <a:r>
              <a:rPr lang="en-US" sz="1800" err="1">
                <a:latin typeface="Arial"/>
                <a:cs typeface="Arial"/>
                <a:sym typeface="Arial"/>
              </a:rPr>
              <a:t>dispensación</a:t>
            </a:r>
            <a:r>
              <a:rPr lang="en-US" sz="1800">
                <a:latin typeface="Arial"/>
                <a:cs typeface="Arial"/>
                <a:sym typeface="Arial"/>
              </a:rPr>
              <a:t> trimestral, </a:t>
            </a:r>
            <a:r>
              <a:rPr lang="en-US" sz="1800" err="1">
                <a:latin typeface="Arial"/>
                <a:cs typeface="Arial"/>
                <a:sym typeface="Arial"/>
              </a:rPr>
              <a:t>evaluaciones</a:t>
            </a:r>
            <a:r>
              <a:rPr lang="en-US" sz="1800">
                <a:latin typeface="Arial"/>
                <a:cs typeface="Arial"/>
                <a:sym typeface="Arial"/>
              </a:rPr>
              <a:t>, </a:t>
            </a:r>
            <a:r>
              <a:rPr lang="en-US" sz="1800" err="1">
                <a:latin typeface="Arial"/>
                <a:cs typeface="Arial"/>
                <a:sym typeface="Arial"/>
              </a:rPr>
              <a:t>etc</a:t>
            </a:r>
            <a:r>
              <a:rPr lang="en-US" sz="1800">
                <a:latin typeface="Arial"/>
                <a:cs typeface="Arial"/>
                <a:sym typeface="Arial"/>
              </a:rPr>
              <a:t>).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800" b="1" err="1">
                <a:latin typeface="Arial"/>
                <a:cs typeface="Arial"/>
                <a:sym typeface="Arial"/>
              </a:rPr>
              <a:t>Armonizar</a:t>
            </a:r>
            <a:r>
              <a:rPr lang="en-US" sz="1800" b="1">
                <a:latin typeface="Arial"/>
                <a:cs typeface="Arial"/>
                <a:sym typeface="Arial"/>
              </a:rPr>
              <a:t> </a:t>
            </a:r>
            <a:r>
              <a:rPr lang="en-US" sz="1800">
                <a:latin typeface="Arial"/>
                <a:cs typeface="Arial"/>
                <a:sym typeface="Arial"/>
              </a:rPr>
              <a:t>las </a:t>
            </a:r>
            <a:r>
              <a:rPr lang="en-US" sz="1800" err="1">
                <a:latin typeface="Arial"/>
                <a:cs typeface="Arial"/>
                <a:sym typeface="Arial"/>
              </a:rPr>
              <a:t>prácticas</a:t>
            </a:r>
            <a:r>
              <a:rPr lang="en-US" sz="1800">
                <a:latin typeface="Arial"/>
                <a:cs typeface="Arial"/>
                <a:sym typeface="Arial"/>
              </a:rPr>
              <a:t> con </a:t>
            </a:r>
            <a:r>
              <a:rPr lang="en-US" sz="1800" err="1">
                <a:latin typeface="Arial"/>
                <a:cs typeface="Arial"/>
                <a:sym typeface="Arial"/>
              </a:rPr>
              <a:t>diferentes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proveedores</a:t>
            </a:r>
            <a:r>
              <a:rPr lang="en-US" sz="1800">
                <a:latin typeface="Arial"/>
                <a:cs typeface="Arial"/>
                <a:sym typeface="Arial"/>
              </a:rPr>
              <a:t>, </a:t>
            </a:r>
            <a:r>
              <a:rPr lang="en-US" sz="1800" err="1">
                <a:latin typeface="Arial"/>
                <a:cs typeface="Arial"/>
                <a:sym typeface="Arial"/>
              </a:rPr>
              <a:t>priorizando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el</a:t>
            </a:r>
            <a:r>
              <a:rPr lang="en-US" sz="1800">
                <a:latin typeface="Arial"/>
                <a:cs typeface="Arial"/>
                <a:sym typeface="Arial"/>
              </a:rPr>
              <a:t> </a:t>
            </a:r>
            <a:r>
              <a:rPr lang="en-US" sz="1800" err="1">
                <a:latin typeface="Arial"/>
                <a:cs typeface="Arial"/>
                <a:sym typeface="Arial"/>
              </a:rPr>
              <a:t>cumplimento</a:t>
            </a:r>
            <a:r>
              <a:rPr lang="en-US" sz="1800">
                <a:latin typeface="Arial"/>
                <a:cs typeface="Arial"/>
                <a:sym typeface="Arial"/>
              </a:rPr>
              <a:t> de los </a:t>
            </a:r>
            <a:r>
              <a:rPr lang="en-US" sz="1800" err="1">
                <a:latin typeface="Arial"/>
                <a:cs typeface="Arial"/>
                <a:sym typeface="Arial"/>
              </a:rPr>
              <a:t>lineamientos</a:t>
            </a:r>
            <a:r>
              <a:rPr lang="en-US" sz="1800">
                <a:latin typeface="Arial"/>
                <a:cs typeface="Arial"/>
                <a:sym typeface="Arial"/>
              </a:rPr>
              <a:t>.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n-U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263" name="Google Shape;263;p26"/>
          <p:cNvSpPr txBox="1">
            <a:spLocks noGrp="1"/>
          </p:cNvSpPr>
          <p:nvPr>
            <p:ph type="title"/>
          </p:nvPr>
        </p:nvSpPr>
        <p:spPr>
          <a:xfrm>
            <a:off x="671719" y="1"/>
            <a:ext cx="10515600" cy="58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1111"/>
              <a:buFont typeface="Calibri"/>
              <a:buNone/>
            </a:pPr>
            <a:r>
              <a:rPr lang="en-US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Rectoría</a:t>
            </a:r>
            <a:r>
              <a:rPr lang="en-US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Gobernanza</a:t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95;p31">
            <a:extLst>
              <a:ext uri="{FF2B5EF4-FFF2-40B4-BE49-F238E27FC236}">
                <a16:creationId xmlns:a16="http://schemas.microsoft.com/office/drawing/2014/main" id="{15FFBF1E-E18A-14B1-4D72-D0A80B561362}"/>
              </a:ext>
            </a:extLst>
          </p:cNvPr>
          <p:cNvSpPr txBox="1"/>
          <p:nvPr/>
        </p:nvSpPr>
        <p:spPr>
          <a:xfrm>
            <a:off x="7587395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6;p31">
            <a:extLst>
              <a:ext uri="{FF2B5EF4-FFF2-40B4-BE49-F238E27FC236}">
                <a16:creationId xmlns:a16="http://schemas.microsoft.com/office/drawing/2014/main" id="{5B702FA5-D4AD-C2F8-C688-EAED68527A95}"/>
              </a:ext>
            </a:extLst>
          </p:cNvPr>
          <p:cNvSpPr txBox="1"/>
          <p:nvPr/>
        </p:nvSpPr>
        <p:spPr>
          <a:xfrm>
            <a:off x="1454421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9239a8156_2_124"/>
          <p:cNvSpPr txBox="1">
            <a:spLocks noGrp="1"/>
          </p:cNvSpPr>
          <p:nvPr>
            <p:ph type="title"/>
          </p:nvPr>
        </p:nvSpPr>
        <p:spPr>
          <a:xfrm>
            <a:off x="671719" y="1"/>
            <a:ext cx="105156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1111"/>
              <a:buFont typeface="Calibri"/>
              <a:buNone/>
            </a:pPr>
            <a:r>
              <a:rPr lang="en-US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Financiamiento</a:t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e9239a8156_2_124"/>
          <p:cNvSpPr txBox="1">
            <a:spLocks noGrp="1"/>
          </p:cNvSpPr>
          <p:nvPr>
            <p:ph type="body" idx="1"/>
          </p:nvPr>
        </p:nvSpPr>
        <p:spPr>
          <a:xfrm>
            <a:off x="6258559" y="803828"/>
            <a:ext cx="5516111" cy="536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Abogar por </a:t>
            </a:r>
            <a:r>
              <a:rPr lang="es-ES" sz="1800" b="1">
                <a:latin typeface="Arial"/>
                <a:cs typeface="Arial"/>
              </a:rPr>
              <a:t>incrementar los financiamientos específicos </a:t>
            </a:r>
            <a:r>
              <a:rPr lang="es-ES" sz="1800">
                <a:latin typeface="Arial"/>
                <a:cs typeface="Arial"/>
              </a:rPr>
              <a:t>del Sistema Público para la eliminacion de enfermedades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Plan de inversión progresiva para </a:t>
            </a:r>
            <a:r>
              <a:rPr lang="es-ES" sz="1800" b="1">
                <a:latin typeface="Arial"/>
                <a:cs typeface="Arial"/>
              </a:rPr>
              <a:t>fortalecimiento del primer nivel de atención </a:t>
            </a:r>
            <a:r>
              <a:rPr lang="es-ES" sz="1800">
                <a:latin typeface="Arial"/>
                <a:cs typeface="Arial"/>
              </a:rPr>
              <a:t>para la descentralización de la atención.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Definir los </a:t>
            </a:r>
            <a:r>
              <a:rPr lang="es-ES" sz="1800" b="1">
                <a:latin typeface="Arial"/>
                <a:cs typeface="Arial"/>
              </a:rPr>
              <a:t>estándares de recursos y necesidades de RRHH basado en tamaño de cohortes </a:t>
            </a:r>
            <a:r>
              <a:rPr lang="es-ES" sz="1800">
                <a:latin typeface="Arial"/>
                <a:cs typeface="Arial"/>
              </a:rPr>
              <a:t>para VICITS y CAI.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Establecer la </a:t>
            </a:r>
            <a:r>
              <a:rPr lang="es-ES" sz="1800" b="1">
                <a:latin typeface="Arial"/>
                <a:cs typeface="Arial"/>
              </a:rPr>
              <a:t>costo-efectividad </a:t>
            </a:r>
            <a:r>
              <a:rPr lang="es-ES" sz="1800">
                <a:latin typeface="Arial"/>
                <a:cs typeface="Arial"/>
              </a:rPr>
              <a:t>de diferentes intervenciones y optimizar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Diseminar el </a:t>
            </a:r>
            <a:r>
              <a:rPr lang="es-ES" sz="1800" b="1">
                <a:latin typeface="Arial"/>
                <a:cs typeface="Arial"/>
              </a:rPr>
              <a:t>plan de sostenibilidad del financiamiento de la respuesta </a:t>
            </a:r>
            <a:r>
              <a:rPr lang="es-ES" sz="1800">
                <a:latin typeface="Arial"/>
                <a:cs typeface="Arial"/>
              </a:rPr>
              <a:t>y mecanismos concretos de absorción progresiva del financiamiento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Recuperar los </a:t>
            </a:r>
            <a:r>
              <a:rPr lang="es-ES" sz="1800" b="1">
                <a:latin typeface="Arial"/>
                <a:cs typeface="Arial"/>
              </a:rPr>
              <a:t>costos de atención </a:t>
            </a:r>
            <a:r>
              <a:rPr lang="es-ES" sz="1800">
                <a:latin typeface="Arial"/>
                <a:cs typeface="Arial"/>
              </a:rPr>
              <a:t>de servicios privados en el sistema público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</a:endParaRPr>
          </a:p>
        </p:txBody>
      </p:sp>
      <p:sp>
        <p:nvSpPr>
          <p:cNvPr id="275" name="Google Shape;275;g1e9239a8156_2_124"/>
          <p:cNvSpPr txBox="1">
            <a:spLocks noGrp="1"/>
          </p:cNvSpPr>
          <p:nvPr>
            <p:ph type="body" idx="1"/>
          </p:nvPr>
        </p:nvSpPr>
        <p:spPr>
          <a:xfrm>
            <a:off x="349595" y="814124"/>
            <a:ext cx="5516111" cy="5466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Alto gasto público en salud en comparación con la región pero con financiamiento per cápita relativamente bajo.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Dependencia alta de fuentes internacionales para la respuesta al VIH y bajo aporte a la respuesta proveniente de fondos de la seguridad social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</a:rPr>
              <a:t>Información actualizada: gasto en salud (MEGAS) y PEN costeado.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 b="1" err="1">
                <a:latin typeface="Arial"/>
                <a:cs typeface="Arial"/>
                <a:sym typeface="Arial"/>
              </a:rPr>
              <a:t>Fragmentación</a:t>
            </a:r>
            <a:r>
              <a:rPr lang="es-ES" sz="1800">
                <a:latin typeface="Arial"/>
                <a:cs typeface="Arial"/>
                <a:sym typeface="Arial"/>
              </a:rPr>
              <a:t> </a:t>
            </a:r>
            <a:r>
              <a:rPr lang="es-ES" sz="1800" err="1">
                <a:latin typeface="Arial"/>
                <a:cs typeface="Arial"/>
                <a:sym typeface="Arial"/>
              </a:rPr>
              <a:t>en</a:t>
            </a:r>
            <a:r>
              <a:rPr lang="es-ES" sz="1800">
                <a:latin typeface="Arial"/>
                <a:cs typeface="Arial"/>
                <a:sym typeface="Arial"/>
              </a:rPr>
              <a:t> </a:t>
            </a:r>
            <a:r>
              <a:rPr lang="es-ES" sz="1800" err="1">
                <a:latin typeface="Arial"/>
                <a:cs typeface="Arial"/>
                <a:sym typeface="Arial"/>
              </a:rPr>
              <a:t>el</a:t>
            </a:r>
            <a:r>
              <a:rPr lang="es-ES" sz="1800">
                <a:latin typeface="Arial"/>
                <a:cs typeface="Arial"/>
                <a:sym typeface="Arial"/>
              </a:rPr>
              <a:t> Sistema Público con FOSALUD; y </a:t>
            </a:r>
            <a:r>
              <a:rPr lang="es-ES" sz="1800" err="1">
                <a:latin typeface="Arial"/>
                <a:cs typeface="Arial"/>
                <a:sym typeface="Arial"/>
              </a:rPr>
              <a:t>por</a:t>
            </a:r>
            <a:r>
              <a:rPr lang="es-ES" sz="1800">
                <a:latin typeface="Arial"/>
                <a:cs typeface="Arial"/>
                <a:sym typeface="Arial"/>
              </a:rPr>
              <a:t> </a:t>
            </a:r>
            <a:r>
              <a:rPr lang="es-ES" sz="1800" err="1">
                <a:latin typeface="Arial"/>
                <a:cs typeface="Arial"/>
                <a:sym typeface="Arial"/>
              </a:rPr>
              <a:t>fuera</a:t>
            </a:r>
            <a:r>
              <a:rPr lang="es-ES" sz="1800">
                <a:latin typeface="Arial"/>
                <a:cs typeface="Arial"/>
                <a:sym typeface="Arial"/>
              </a:rPr>
              <a:t> con ISSS, SM, IBM y </a:t>
            </a:r>
            <a:r>
              <a:rPr lang="es-ES" sz="1800" err="1">
                <a:latin typeface="Arial"/>
                <a:cs typeface="Arial"/>
                <a:sym typeface="Arial"/>
              </a:rPr>
              <a:t>servidores</a:t>
            </a:r>
            <a:r>
              <a:rPr lang="es-ES" sz="1800">
                <a:latin typeface="Arial"/>
                <a:cs typeface="Arial"/>
                <a:sym typeface="Arial"/>
              </a:rPr>
              <a:t> privados.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800">
                <a:latin typeface="Arial"/>
                <a:cs typeface="Arial"/>
                <a:sym typeface="Arial"/>
              </a:rPr>
              <a:t>El ISSS </a:t>
            </a:r>
            <a:r>
              <a:rPr lang="es-ES" sz="1800" err="1">
                <a:latin typeface="Arial"/>
                <a:cs typeface="Arial"/>
                <a:sym typeface="Arial"/>
              </a:rPr>
              <a:t>cubre</a:t>
            </a:r>
            <a:r>
              <a:rPr lang="es-ES" sz="1800">
                <a:latin typeface="Arial"/>
                <a:cs typeface="Arial"/>
                <a:sym typeface="Arial"/>
              </a:rPr>
              <a:t> </a:t>
            </a:r>
            <a:r>
              <a:rPr lang="es-ES" sz="1800" err="1">
                <a:latin typeface="Arial"/>
                <a:cs typeface="Arial"/>
                <a:sym typeface="Arial"/>
              </a:rPr>
              <a:t>prestaciones</a:t>
            </a:r>
            <a:r>
              <a:rPr lang="es-ES" sz="1800">
                <a:latin typeface="Arial"/>
                <a:cs typeface="Arial"/>
                <a:sym typeface="Arial"/>
              </a:rPr>
              <a:t> a la </a:t>
            </a:r>
            <a:r>
              <a:rPr lang="es-ES" sz="1800" err="1">
                <a:latin typeface="Arial"/>
                <a:cs typeface="Arial"/>
                <a:sym typeface="Arial"/>
              </a:rPr>
              <a:t>familia</a:t>
            </a:r>
            <a:r>
              <a:rPr lang="es-ES" sz="1800">
                <a:latin typeface="Arial"/>
                <a:cs typeface="Arial"/>
                <a:sym typeface="Arial"/>
              </a:rPr>
              <a:t> y hasta un </a:t>
            </a:r>
            <a:r>
              <a:rPr lang="es-ES" sz="1800" err="1">
                <a:latin typeface="Arial"/>
                <a:cs typeface="Arial"/>
                <a:sym typeface="Arial"/>
              </a:rPr>
              <a:t>año</a:t>
            </a:r>
            <a:r>
              <a:rPr lang="es-ES" sz="1800">
                <a:latin typeface="Arial"/>
                <a:cs typeface="Arial"/>
                <a:sym typeface="Arial"/>
              </a:rPr>
              <a:t> de </a:t>
            </a:r>
            <a:r>
              <a:rPr lang="es-ES" sz="1800" err="1">
                <a:latin typeface="Arial"/>
                <a:cs typeface="Arial"/>
                <a:sym typeface="Arial"/>
              </a:rPr>
              <a:t>carencia</a:t>
            </a:r>
            <a:r>
              <a:rPr lang="es-ES" sz="1800">
                <a:latin typeface="Arial"/>
                <a:cs typeface="Arial"/>
                <a:sym typeface="Arial"/>
              </a:rPr>
              <a:t> </a:t>
            </a:r>
            <a:r>
              <a:rPr lang="es-ES" sz="1800" err="1">
                <a:latin typeface="Arial"/>
                <a:cs typeface="Arial"/>
                <a:sym typeface="Arial"/>
              </a:rPr>
              <a:t>en</a:t>
            </a:r>
            <a:r>
              <a:rPr lang="es-ES" sz="1800">
                <a:latin typeface="Arial"/>
                <a:cs typeface="Arial"/>
                <a:sym typeface="Arial"/>
              </a:rPr>
              <a:t> </a:t>
            </a:r>
            <a:r>
              <a:rPr lang="es-ES" sz="1800" err="1">
                <a:latin typeface="Arial"/>
                <a:cs typeface="Arial"/>
                <a:sym typeface="Arial"/>
              </a:rPr>
              <a:t>algunas</a:t>
            </a:r>
            <a:r>
              <a:rPr lang="es-ES" sz="1800">
                <a:latin typeface="Arial"/>
                <a:cs typeface="Arial"/>
                <a:sym typeface="Arial"/>
              </a:rPr>
              <a:t> </a:t>
            </a:r>
            <a:r>
              <a:rPr lang="es-ES" sz="1800" err="1">
                <a:latin typeface="Arial"/>
                <a:cs typeface="Arial"/>
                <a:sym typeface="Arial"/>
              </a:rPr>
              <a:t>circunstancias</a:t>
            </a:r>
            <a:r>
              <a:rPr lang="es-ES" sz="1800">
                <a:latin typeface="Arial"/>
                <a:cs typeface="Arial"/>
                <a:sym typeface="Arial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  <a:buNone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800">
              <a:latin typeface="Arial"/>
              <a:cs typeface="Arial"/>
            </a:endParaRPr>
          </a:p>
        </p:txBody>
      </p:sp>
      <p:sp>
        <p:nvSpPr>
          <p:cNvPr id="2" name="Google Shape;295;p31">
            <a:extLst>
              <a:ext uri="{FF2B5EF4-FFF2-40B4-BE49-F238E27FC236}">
                <a16:creationId xmlns:a16="http://schemas.microsoft.com/office/drawing/2014/main" id="{89F10221-D8C5-62AD-FB38-3A42BEBFEDCE}"/>
              </a:ext>
            </a:extLst>
          </p:cNvPr>
          <p:cNvSpPr txBox="1"/>
          <p:nvPr/>
        </p:nvSpPr>
        <p:spPr>
          <a:xfrm>
            <a:off x="7587395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6;p31">
            <a:extLst>
              <a:ext uri="{FF2B5EF4-FFF2-40B4-BE49-F238E27FC236}">
                <a16:creationId xmlns:a16="http://schemas.microsoft.com/office/drawing/2014/main" id="{B60FDF1D-51F9-E3E0-91E9-5994A36C3242}"/>
              </a:ext>
            </a:extLst>
          </p:cNvPr>
          <p:cNvSpPr txBox="1"/>
          <p:nvPr/>
        </p:nvSpPr>
        <p:spPr>
          <a:xfrm>
            <a:off x="1454421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 txBox="1">
            <a:spLocks noGrp="1"/>
          </p:cNvSpPr>
          <p:nvPr>
            <p:ph type="body" idx="1"/>
          </p:nvPr>
        </p:nvSpPr>
        <p:spPr>
          <a:xfrm>
            <a:off x="216747" y="808424"/>
            <a:ext cx="5691684" cy="52433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600">
                <a:latin typeface="Arial"/>
                <a:cs typeface="Arial"/>
                <a:sym typeface="Arial"/>
              </a:rPr>
              <a:t>Interoperabilidad posible por uso de </a:t>
            </a:r>
            <a:r>
              <a:rPr lang="es-EC" sz="1600" b="1">
                <a:latin typeface="Arial"/>
                <a:cs typeface="Arial"/>
                <a:sym typeface="Arial"/>
              </a:rPr>
              <a:t>identificador único </a:t>
            </a:r>
            <a:r>
              <a:rPr lang="es-EC" sz="1600">
                <a:latin typeface="Arial"/>
                <a:cs typeface="Arial"/>
                <a:sym typeface="Arial"/>
              </a:rPr>
              <a:t>(DUI).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600">
                <a:latin typeface="Arial"/>
                <a:cs typeface="Arial"/>
                <a:sym typeface="Arial"/>
              </a:rPr>
              <a:t>Fuerte esfuerzo de digitalización y sistemas de Información electrónicos con </a:t>
            </a:r>
            <a:r>
              <a:rPr lang="es-EC" sz="1600" b="1">
                <a:latin typeface="Arial"/>
                <a:cs typeface="Arial"/>
                <a:sym typeface="Arial"/>
              </a:rPr>
              <a:t>información longitudinal</a:t>
            </a:r>
            <a:r>
              <a:rPr lang="es-EC" sz="1600">
                <a:latin typeface="Arial"/>
                <a:cs typeface="Arial"/>
                <a:sym typeface="Arial"/>
              </a:rPr>
              <a:t>.</a:t>
            </a:r>
            <a:endParaRPr lang="es-EC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600" b="1">
                <a:latin typeface="Arial"/>
                <a:cs typeface="Arial"/>
                <a:sym typeface="Arial"/>
              </a:rPr>
              <a:t>Tableros de mando, tableros de datos y salas situacionales </a:t>
            </a:r>
            <a:r>
              <a:rPr lang="es-EC" sz="1600">
                <a:latin typeface="Arial"/>
                <a:cs typeface="Arial"/>
                <a:sym typeface="Arial"/>
              </a:rPr>
              <a:t>para el análisis con disponibilidad a nivel nacional y local (ETAB, y cascadas SUMEVE).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600">
                <a:latin typeface="Arial"/>
                <a:cs typeface="Arial"/>
                <a:sym typeface="Arial"/>
              </a:rPr>
              <a:t>Mejora de datos con la incorporación de </a:t>
            </a:r>
            <a:r>
              <a:rPr lang="es-EC" sz="1600" b="1">
                <a:latin typeface="Arial"/>
                <a:cs typeface="Arial"/>
                <a:sym typeface="Arial"/>
              </a:rPr>
              <a:t>información del ISSS.</a:t>
            </a:r>
            <a:endParaRPr lang="es-EC" sz="1600" b="1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600">
                <a:latin typeface="Arial"/>
                <a:cs typeface="Arial"/>
                <a:sym typeface="Arial"/>
              </a:rPr>
              <a:t>SIS en desarrollo, y en el futuro estará interconectado. Actualmente se debe </a:t>
            </a:r>
            <a:r>
              <a:rPr lang="es-EC" sz="1600" err="1">
                <a:latin typeface="Arial"/>
                <a:cs typeface="Arial"/>
                <a:sym typeface="Arial"/>
              </a:rPr>
              <a:t>re-digitar</a:t>
            </a:r>
            <a:r>
              <a:rPr lang="es-EC" sz="1600">
                <a:latin typeface="Arial"/>
                <a:cs typeface="Arial"/>
                <a:sym typeface="Arial"/>
              </a:rPr>
              <a:t> información y recetas a SUMEVE.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600" b="1">
                <a:latin typeface="Arial"/>
                <a:cs typeface="Arial"/>
                <a:sym typeface="Arial"/>
              </a:rPr>
              <a:t>Margen de mejora </a:t>
            </a:r>
            <a:r>
              <a:rPr lang="es-EC" sz="1600">
                <a:latin typeface="Arial"/>
                <a:cs typeface="Arial"/>
                <a:sym typeface="Arial"/>
              </a:rPr>
              <a:t>en la usabilidad para el personal de salud del SIS.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600" b="1">
                <a:latin typeface="Arial"/>
                <a:cs typeface="Arial"/>
                <a:sym typeface="Arial"/>
              </a:rPr>
              <a:t>Coordinación </a:t>
            </a:r>
            <a:r>
              <a:rPr lang="es-EC" sz="1600">
                <a:latin typeface="Arial"/>
                <a:cs typeface="Arial"/>
                <a:sym typeface="Arial"/>
              </a:rPr>
              <a:t>con donantes para utilizar el sistema de información nacional para el seguimiento de los indicadores</a:t>
            </a:r>
          </a:p>
        </p:txBody>
      </p:sp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561117" y="81238"/>
            <a:ext cx="1106976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n-US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Vigilancia</a:t>
            </a:r>
            <a:r>
              <a:rPr lang="en-US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monitoreo</a:t>
            </a:r>
            <a:r>
              <a:rPr lang="en-US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219" y="6135116"/>
            <a:ext cx="2201100" cy="72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 txBox="1">
            <a:spLocks noGrp="1"/>
          </p:cNvSpPr>
          <p:nvPr>
            <p:ph type="body" idx="1"/>
          </p:nvPr>
        </p:nvSpPr>
        <p:spPr>
          <a:xfrm>
            <a:off x="6223000" y="807892"/>
            <a:ext cx="5752253" cy="52433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DO" sz="1600">
                <a:latin typeface="Arial"/>
                <a:cs typeface="Arial"/>
                <a:sym typeface="Arial"/>
              </a:rPr>
              <a:t>Acelerar la </a:t>
            </a:r>
            <a:r>
              <a:rPr lang="es-DO" sz="1600" b="1">
                <a:latin typeface="Arial"/>
                <a:cs typeface="Arial"/>
                <a:sym typeface="Arial"/>
              </a:rPr>
              <a:t>interoperabilidad del SIS con SUMEVE </a:t>
            </a:r>
            <a:r>
              <a:rPr lang="es-EC" sz="1600">
                <a:latin typeface="Arial"/>
                <a:cs typeface="Arial"/>
                <a:sym typeface="Arial"/>
              </a:rPr>
              <a:t>para reducir la carga de digitación en los sistemas (i.e. doble digitación y recetas).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C" sz="1400">
                <a:latin typeface="Arial"/>
                <a:cs typeface="Arial"/>
                <a:sym typeface="Arial"/>
              </a:rPr>
              <a:t>Identificar </a:t>
            </a:r>
            <a:r>
              <a:rPr lang="es-EC" sz="1400" b="1">
                <a:latin typeface="Arial"/>
                <a:cs typeface="Arial"/>
                <a:sym typeface="Arial"/>
              </a:rPr>
              <a:t>puntos de simplificación </a:t>
            </a:r>
            <a:r>
              <a:rPr lang="es-EC" sz="1400">
                <a:latin typeface="Arial"/>
                <a:cs typeface="Arial"/>
                <a:sym typeface="Arial"/>
              </a:rPr>
              <a:t>de datos redundantes.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DO" sz="1400">
                <a:latin typeface="Arial"/>
                <a:cs typeface="Arial"/>
                <a:sym typeface="Arial"/>
              </a:rPr>
              <a:t>Incorporar </a:t>
            </a:r>
            <a:r>
              <a:rPr lang="es-DO" sz="1400" b="1">
                <a:latin typeface="Arial"/>
                <a:cs typeface="Arial"/>
                <a:sym typeface="Arial"/>
              </a:rPr>
              <a:t>mejoras y alertas en el SIS </a:t>
            </a:r>
            <a:r>
              <a:rPr lang="es-DO" sz="1400">
                <a:latin typeface="Arial"/>
                <a:cs typeface="Arial"/>
                <a:sym typeface="Arial"/>
              </a:rPr>
              <a:t>para realizar VIH o seguimiento especial a poblaciones en riesgo, en </a:t>
            </a:r>
            <a:r>
              <a:rPr lang="es-DO" sz="1400" b="1">
                <a:latin typeface="Arial"/>
                <a:cs typeface="Arial"/>
                <a:sym typeface="Arial"/>
              </a:rPr>
              <a:t>procesos de consulta </a:t>
            </a:r>
            <a:r>
              <a:rPr lang="es-DO" sz="1400">
                <a:latin typeface="Arial"/>
                <a:cs typeface="Arial"/>
                <a:sym typeface="Arial"/>
              </a:rPr>
              <a:t>acorde a las necesidades y prácticas.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DO" sz="1600">
                <a:latin typeface="Arial"/>
                <a:cs typeface="Arial"/>
                <a:sym typeface="Arial"/>
              </a:rPr>
              <a:t>Fortalecer </a:t>
            </a:r>
            <a:r>
              <a:rPr lang="es-DO" sz="1600" b="1">
                <a:latin typeface="Arial"/>
                <a:cs typeface="Arial"/>
                <a:sym typeface="Arial"/>
              </a:rPr>
              <a:t>capacidades de análisis local de los datos en conjunto con implementadores y los proveedores</a:t>
            </a:r>
            <a:endParaRPr lang="es-DO" sz="1600">
              <a:latin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DO" sz="1600">
                <a:latin typeface="Arial"/>
                <a:cs typeface="Arial"/>
                <a:sym typeface="Arial"/>
              </a:rPr>
              <a:t>Realizar ejercicios periódicos para revisar los </a:t>
            </a:r>
            <a:r>
              <a:rPr lang="es-DO" sz="1600" b="1">
                <a:latin typeface="Arial"/>
                <a:cs typeface="Arial"/>
                <a:sym typeface="Arial"/>
              </a:rPr>
              <a:t>denominadores de SUMEVE </a:t>
            </a:r>
            <a:r>
              <a:rPr lang="es-DO" sz="1600">
                <a:latin typeface="Arial"/>
                <a:cs typeface="Arial"/>
                <a:sym typeface="Arial"/>
              </a:rPr>
              <a:t>(duplicados, activos e inactivos) en base al estudio de las cascadas locales.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DO" sz="1600">
                <a:latin typeface="Arial"/>
                <a:cs typeface="Arial"/>
                <a:sym typeface="Arial"/>
              </a:rPr>
              <a:t>Automatizar </a:t>
            </a:r>
            <a:r>
              <a:rPr lang="es-DO" sz="1600" b="1">
                <a:latin typeface="Arial"/>
                <a:cs typeface="Arial"/>
                <a:sym typeface="Arial"/>
              </a:rPr>
              <a:t>reportes en diferentes cascadas</a:t>
            </a:r>
            <a:r>
              <a:rPr lang="es-DO" sz="1600">
                <a:latin typeface="Arial"/>
                <a:cs typeface="Arial"/>
                <a:sym typeface="Arial"/>
              </a:rPr>
              <a:t>, factores de riesgo y determinantes sociales que impactan los resultados (abandono, fallo o muerte).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DO" sz="1600">
                <a:latin typeface="Arial"/>
                <a:cs typeface="Arial"/>
                <a:sym typeface="Arial"/>
              </a:rPr>
              <a:t>Usar el SUMEVE para </a:t>
            </a:r>
            <a:r>
              <a:rPr lang="es-DO" sz="1600" b="1">
                <a:latin typeface="Arial"/>
                <a:cs typeface="Arial"/>
                <a:sym typeface="Arial"/>
              </a:rPr>
              <a:t>identificar las demoras </a:t>
            </a:r>
            <a:r>
              <a:rPr lang="es-DO" sz="1600">
                <a:latin typeface="Arial"/>
                <a:cs typeface="Arial"/>
                <a:sym typeface="Arial"/>
              </a:rPr>
              <a:t>en los diferentes procesos de atención (1ª prueba a confirmación, confirmación a tratamiento), áreas de mayor incidencia o mayor diagnóstico tardío, para </a:t>
            </a:r>
            <a:r>
              <a:rPr lang="es-DO" sz="1600" b="1">
                <a:latin typeface="Arial"/>
                <a:cs typeface="Arial"/>
                <a:sym typeface="Arial"/>
              </a:rPr>
              <a:t>guiar acciones</a:t>
            </a:r>
            <a:r>
              <a:rPr lang="es-DO" sz="1600">
                <a:latin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" name="Google Shape;295;p31">
            <a:extLst>
              <a:ext uri="{FF2B5EF4-FFF2-40B4-BE49-F238E27FC236}">
                <a16:creationId xmlns:a16="http://schemas.microsoft.com/office/drawing/2014/main" id="{DD701E17-660E-1B39-122D-48D887B42A55}"/>
              </a:ext>
            </a:extLst>
          </p:cNvPr>
          <p:cNvSpPr txBox="1"/>
          <p:nvPr/>
        </p:nvSpPr>
        <p:spPr>
          <a:xfrm>
            <a:off x="7587395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6;p31">
            <a:extLst>
              <a:ext uri="{FF2B5EF4-FFF2-40B4-BE49-F238E27FC236}">
                <a16:creationId xmlns:a16="http://schemas.microsoft.com/office/drawing/2014/main" id="{DA1647C5-9A29-3529-BA2B-00D05CFAF99B}"/>
              </a:ext>
            </a:extLst>
          </p:cNvPr>
          <p:cNvSpPr txBox="1"/>
          <p:nvPr/>
        </p:nvSpPr>
        <p:spPr>
          <a:xfrm>
            <a:off x="1454421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96244" y="-1"/>
            <a:ext cx="10515600" cy="56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2222"/>
              <a:buFont typeface="Calibri"/>
              <a:buNone/>
            </a:pPr>
            <a:r>
              <a:rPr lang="en-US" sz="40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Testeo</a:t>
            </a: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40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Diagnóstico</a:t>
            </a:r>
            <a:endParaRPr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1"/>
          <p:cNvSpPr txBox="1">
            <a:spLocks noGrp="1"/>
          </p:cNvSpPr>
          <p:nvPr>
            <p:ph sz="half" idx="1"/>
          </p:nvPr>
        </p:nvSpPr>
        <p:spPr>
          <a:xfrm>
            <a:off x="264716" y="812309"/>
            <a:ext cx="5704284" cy="57375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El país ha hecho un gran esfuerzo en revisar los algoritmos. Algoritmos con uso de pruebas rápidas, pero </a:t>
            </a:r>
            <a:r>
              <a:rPr lang="es-ES_tradnl" sz="1600" b="1">
                <a:latin typeface="Arial"/>
                <a:cs typeface="Arial"/>
              </a:rPr>
              <a:t>solamente se realizan en laboratorio</a:t>
            </a:r>
            <a:r>
              <a:rPr lang="es-ES_tradnl" sz="1600">
                <a:latin typeface="Arial"/>
                <a:cs typeface="Arial"/>
              </a:rPr>
              <a:t>, y en ocasiones </a:t>
            </a:r>
            <a:r>
              <a:rPr lang="es-ES_tradnl" sz="1600" b="1">
                <a:latin typeface="Arial"/>
                <a:cs typeface="Arial"/>
              </a:rPr>
              <a:t>demoras </a:t>
            </a:r>
            <a:r>
              <a:rPr lang="es-ES_tradnl" sz="1600">
                <a:latin typeface="Arial"/>
                <a:cs typeface="Arial"/>
              </a:rPr>
              <a:t>en la entrega de resultado.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2044 laboratorios privados y 217 públicos y 20 del seguro.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Procesos bien establecidos de control de calidad en el sector público pero no coordinado con el sector privado.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Buen funcionamiento de las </a:t>
            </a:r>
            <a:r>
              <a:rPr lang="es-ES_tradnl" sz="1600" b="1">
                <a:latin typeface="Arial"/>
                <a:cs typeface="Arial"/>
              </a:rPr>
              <a:t>estrategias NAC-NAP </a:t>
            </a:r>
            <a:r>
              <a:rPr lang="es-ES_tradnl" sz="1600">
                <a:latin typeface="Arial"/>
                <a:cs typeface="Arial"/>
              </a:rPr>
              <a:t>para identificación de casos y en las clínicas VICITS.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Estrategias extramuros y comunitarias pero con </a:t>
            </a:r>
            <a:r>
              <a:rPr lang="es-ES_tradnl" sz="1600" b="1">
                <a:latin typeface="Arial"/>
                <a:cs typeface="Arial"/>
              </a:rPr>
              <a:t>bajo rendimiento</a:t>
            </a:r>
            <a:r>
              <a:rPr lang="es-ES_tradnl" sz="160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Aún </a:t>
            </a:r>
            <a:r>
              <a:rPr lang="es-ES_tradnl" sz="1600" b="1">
                <a:latin typeface="Arial"/>
                <a:cs typeface="Arial"/>
              </a:rPr>
              <a:t>no se implementó la </a:t>
            </a:r>
            <a:r>
              <a:rPr lang="es-ES_tradnl" sz="1600" b="1" err="1">
                <a:latin typeface="Arial"/>
                <a:cs typeface="Arial"/>
              </a:rPr>
              <a:t>autoprueba</a:t>
            </a:r>
            <a:r>
              <a:rPr lang="es-ES_tradnl" sz="160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Implementación de </a:t>
            </a:r>
            <a:r>
              <a:rPr lang="es-ES" sz="1600" b="1">
                <a:latin typeface="Arial"/>
                <a:cs typeface="Arial"/>
              </a:rPr>
              <a:t>pruebas duales VIH/sífilis </a:t>
            </a:r>
            <a:r>
              <a:rPr lang="es-ES" sz="1600">
                <a:latin typeface="Arial"/>
                <a:cs typeface="Arial"/>
              </a:rPr>
              <a:t>con énfasis en Poblaciones clave y </a:t>
            </a:r>
            <a:r>
              <a:rPr lang="es-ES" sz="1600">
                <a:solidFill>
                  <a:srgbClr val="7030A0"/>
                </a:solidFill>
                <a:latin typeface="Arial"/>
                <a:cs typeface="Arial"/>
              </a:rPr>
              <a:t>ocasionalmente en embarazadas.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_tradnl" sz="1600"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  <a:buNone/>
            </a:pPr>
            <a:endParaRPr lang="es-ES_tradnl" sz="1600" b="1">
              <a:latin typeface="Arial"/>
              <a:cs typeface="Arial"/>
            </a:endParaRPr>
          </a:p>
        </p:txBody>
      </p:sp>
      <p:sp>
        <p:nvSpPr>
          <p:cNvPr id="294" name="Google Shape;294;p31"/>
          <p:cNvSpPr txBox="1">
            <a:spLocks noGrp="1"/>
          </p:cNvSpPr>
          <p:nvPr>
            <p:ph sz="half" idx="2"/>
          </p:nvPr>
        </p:nvSpPr>
        <p:spPr>
          <a:xfrm>
            <a:off x="6288816" y="818459"/>
            <a:ext cx="5704283" cy="59685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</a:rPr>
              <a:t>Rediscutir la </a:t>
            </a:r>
            <a:r>
              <a:rPr lang="es-VE" sz="1600" b="1">
                <a:latin typeface="Arial"/>
                <a:cs typeface="Arial"/>
              </a:rPr>
              <a:t>estrategia nacional de diagnóstico </a:t>
            </a:r>
            <a:r>
              <a:rPr lang="es-VE" sz="1600">
                <a:latin typeface="Arial"/>
                <a:cs typeface="Arial"/>
              </a:rPr>
              <a:t>para </a:t>
            </a:r>
            <a:r>
              <a:rPr lang="es-VE" sz="1600" b="1">
                <a:latin typeface="Arial"/>
                <a:cs typeface="Arial"/>
              </a:rPr>
              <a:t>revisar</a:t>
            </a:r>
            <a:r>
              <a:rPr lang="es-VE" sz="1600">
                <a:latin typeface="Arial"/>
                <a:cs typeface="Arial"/>
              </a:rPr>
              <a:t> las diferentes modalidades de testeo, los algoritmos diagnósticos, el seguimiento de estudios inválidos, y las prácticas para </a:t>
            </a:r>
            <a:r>
              <a:rPr lang="es-VE" sz="1600" b="1">
                <a:latin typeface="Arial"/>
                <a:cs typeface="Arial"/>
              </a:rPr>
              <a:t>asegurar la expansión </a:t>
            </a:r>
            <a:r>
              <a:rPr lang="es-VE" sz="1600">
                <a:latin typeface="Arial"/>
                <a:cs typeface="Arial"/>
              </a:rPr>
              <a:t>de la prueba, el uso de punción digital, el tamizaje en </a:t>
            </a:r>
            <a:r>
              <a:rPr lang="es-VE" sz="1600" err="1">
                <a:latin typeface="Arial"/>
                <a:cs typeface="Arial"/>
              </a:rPr>
              <a:t>ONGs</a:t>
            </a:r>
            <a:r>
              <a:rPr lang="es-VE" sz="1600">
                <a:latin typeface="Arial"/>
                <a:cs typeface="Arial"/>
              </a:rPr>
              <a:t>, las estrategias de inclusión y verificación de pruebas, el proceso de confirmación y control de calidad.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solidFill>
                  <a:srgbClr val="7030A0"/>
                </a:solidFill>
                <a:latin typeface="Arial"/>
                <a:cs typeface="Arial"/>
              </a:rPr>
              <a:t>Establecer en coordinación con </a:t>
            </a:r>
            <a:r>
              <a:rPr lang="es-ES" sz="1600" b="1">
                <a:solidFill>
                  <a:srgbClr val="7030A0"/>
                </a:solidFill>
                <a:latin typeface="Arial"/>
                <a:cs typeface="Arial"/>
              </a:rPr>
              <a:t>CSSP</a:t>
            </a:r>
            <a:r>
              <a:rPr lang="es-ES" sz="1600">
                <a:solidFill>
                  <a:srgbClr val="7030A0"/>
                </a:solidFill>
                <a:latin typeface="Arial"/>
                <a:cs typeface="Arial"/>
              </a:rPr>
              <a:t>, la estrategia para la </a:t>
            </a:r>
            <a:r>
              <a:rPr lang="es-ES" sz="1600" b="1">
                <a:solidFill>
                  <a:srgbClr val="7030A0"/>
                </a:solidFill>
                <a:latin typeface="Arial"/>
                <a:cs typeface="Arial"/>
              </a:rPr>
              <a:t>expansión del testeo y la integración </a:t>
            </a:r>
            <a:r>
              <a:rPr lang="es-ES" sz="1600">
                <a:solidFill>
                  <a:srgbClr val="7030A0"/>
                </a:solidFill>
                <a:latin typeface="Arial"/>
                <a:cs typeface="Arial"/>
              </a:rPr>
              <a:t>de laboratorios del sector privado.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</a:rPr>
              <a:t>Revisar las </a:t>
            </a:r>
            <a:r>
              <a:rPr lang="es-VE" sz="1600" b="1">
                <a:latin typeface="Arial"/>
                <a:cs typeface="Arial"/>
              </a:rPr>
              <a:t>limitaciones en la normativa nacional </a:t>
            </a:r>
            <a:r>
              <a:rPr lang="es-VE" sz="1600">
                <a:latin typeface="Arial"/>
                <a:cs typeface="Arial"/>
              </a:rPr>
              <a:t>para administrar pruebas y dispensar medicamentos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</a:rPr>
              <a:t>Avanzar en la implementación de la </a:t>
            </a:r>
            <a:r>
              <a:rPr lang="es-VE" sz="1600" b="1">
                <a:latin typeface="Arial"/>
                <a:cs typeface="Arial"/>
              </a:rPr>
              <a:t>estrategia de </a:t>
            </a:r>
            <a:r>
              <a:rPr lang="es-VE" sz="1600" b="1" err="1">
                <a:latin typeface="Arial"/>
                <a:cs typeface="Arial"/>
              </a:rPr>
              <a:t>autoprueba</a:t>
            </a:r>
            <a:r>
              <a:rPr lang="es-VE" sz="1600" b="1">
                <a:latin typeface="Arial"/>
                <a:cs typeface="Arial"/>
              </a:rPr>
              <a:t> no asistida </a:t>
            </a:r>
            <a:r>
              <a:rPr lang="es-VE" sz="1600">
                <a:latin typeface="Arial"/>
                <a:cs typeface="Arial"/>
              </a:rPr>
              <a:t>para dar mayor autonomía a las personas, a nivel individual y para redes de contacto.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</a:rPr>
              <a:t>Estandarizar la referencia desde </a:t>
            </a:r>
            <a:r>
              <a:rPr lang="es-VE" sz="1600" b="1">
                <a:latin typeface="Arial"/>
                <a:cs typeface="Arial"/>
              </a:rPr>
              <a:t>atención primaria </a:t>
            </a:r>
            <a:r>
              <a:rPr lang="es-VE" sz="1600">
                <a:latin typeface="Arial"/>
                <a:cs typeface="Arial"/>
              </a:rPr>
              <a:t>de los casos negativos con riesgo para su seguimiento.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</a:rPr>
              <a:t>Caracterizar mejor la </a:t>
            </a:r>
            <a:r>
              <a:rPr lang="es-VE" sz="1600" b="1">
                <a:latin typeface="Arial"/>
                <a:cs typeface="Arial"/>
              </a:rPr>
              <a:t>incidencia </a:t>
            </a:r>
            <a:r>
              <a:rPr lang="es-VE" sz="1600">
                <a:latin typeface="Arial"/>
                <a:cs typeface="Arial"/>
              </a:rPr>
              <a:t>y casos de </a:t>
            </a:r>
            <a:r>
              <a:rPr lang="es-VE" sz="1600" b="1">
                <a:latin typeface="Arial"/>
                <a:cs typeface="Arial"/>
              </a:rPr>
              <a:t>diagnóstico tardío regional </a:t>
            </a:r>
            <a:r>
              <a:rPr lang="es-VE" sz="1600">
                <a:latin typeface="Arial"/>
                <a:cs typeface="Arial"/>
              </a:rPr>
              <a:t>para ajustar las estrategias</a:t>
            </a:r>
          </a:p>
        </p:txBody>
      </p:sp>
      <p:sp>
        <p:nvSpPr>
          <p:cNvPr id="295" name="Google Shape;295;p31"/>
          <p:cNvSpPr txBox="1"/>
          <p:nvPr/>
        </p:nvSpPr>
        <p:spPr>
          <a:xfrm>
            <a:off x="7593893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1460919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84262" y="6085050"/>
            <a:ext cx="2493250" cy="72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5;p31">
            <a:extLst>
              <a:ext uri="{FF2B5EF4-FFF2-40B4-BE49-F238E27FC236}">
                <a16:creationId xmlns:a16="http://schemas.microsoft.com/office/drawing/2014/main" id="{29F4C0A2-E329-FF7C-3768-0F1F4124DFC6}"/>
              </a:ext>
            </a:extLst>
          </p:cNvPr>
          <p:cNvSpPr txBox="1"/>
          <p:nvPr/>
        </p:nvSpPr>
        <p:spPr>
          <a:xfrm>
            <a:off x="7587395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6;p31">
            <a:extLst>
              <a:ext uri="{FF2B5EF4-FFF2-40B4-BE49-F238E27FC236}">
                <a16:creationId xmlns:a16="http://schemas.microsoft.com/office/drawing/2014/main" id="{22DFC0AA-BDB2-D2E4-D302-2E018D3C65EE}"/>
              </a:ext>
            </a:extLst>
          </p:cNvPr>
          <p:cNvSpPr txBox="1"/>
          <p:nvPr/>
        </p:nvSpPr>
        <p:spPr>
          <a:xfrm>
            <a:off x="1454421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1426428" y="-1"/>
            <a:ext cx="9655233" cy="56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22222"/>
              <a:buFont typeface="Calibri"/>
              <a:buNone/>
            </a:pPr>
            <a:r>
              <a:rPr lang="en-US" sz="40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r>
              <a:rPr lang="en-US" sz="4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Prevención</a:t>
            </a:r>
            <a:endParaRPr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1"/>
          <p:cNvSpPr txBox="1">
            <a:spLocks noGrp="1"/>
          </p:cNvSpPr>
          <p:nvPr>
            <p:ph sz="half" idx="1"/>
          </p:nvPr>
        </p:nvSpPr>
        <p:spPr>
          <a:xfrm>
            <a:off x="264716" y="812309"/>
            <a:ext cx="5680800" cy="58255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Sistema de </a:t>
            </a:r>
            <a:r>
              <a:rPr lang="es-ES_tradnl" sz="1600" b="1">
                <a:latin typeface="Arial"/>
                <a:cs typeface="Arial"/>
              </a:rPr>
              <a:t>VICIT activo y bien capacitado</a:t>
            </a:r>
            <a:r>
              <a:rPr lang="es-ES_tradnl" sz="1600">
                <a:latin typeface="Arial"/>
                <a:cs typeface="Arial"/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Importante esfuerzo en </a:t>
            </a:r>
            <a:r>
              <a:rPr lang="es-ES_tradnl" sz="1600" b="1">
                <a:latin typeface="Arial"/>
                <a:cs typeface="Arial"/>
              </a:rPr>
              <a:t>NAC/NAP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 b="1">
                <a:latin typeface="Arial"/>
                <a:cs typeface="Arial"/>
              </a:rPr>
              <a:t>PrEP disponible </a:t>
            </a:r>
            <a:r>
              <a:rPr lang="es-ES_tradnl" sz="1600">
                <a:latin typeface="Arial"/>
                <a:cs typeface="Arial"/>
              </a:rPr>
              <a:t>a través de 12 clínicas PrEP y de organizaciones de la sociedad civil, solo para población clave.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Pendiente de </a:t>
            </a:r>
            <a:r>
              <a:rPr lang="es-ES_tradnl" sz="1600" b="1">
                <a:latin typeface="Arial"/>
                <a:cs typeface="Arial"/>
              </a:rPr>
              <a:t>implementar la PEP </a:t>
            </a:r>
            <a:r>
              <a:rPr lang="es-ES_tradnl" sz="1600">
                <a:latin typeface="Arial"/>
                <a:cs typeface="Arial"/>
              </a:rPr>
              <a:t>por exposición sexual.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>
                <a:latin typeface="Arial"/>
                <a:cs typeface="Arial"/>
              </a:rPr>
              <a:t>Modelos de la </a:t>
            </a:r>
            <a:r>
              <a:rPr lang="es-ES_tradnl" sz="1600" b="1">
                <a:latin typeface="Arial"/>
                <a:cs typeface="Arial"/>
              </a:rPr>
              <a:t>cooperación con métodos de dispensación con mayor flexibilidad </a:t>
            </a:r>
            <a:r>
              <a:rPr lang="es-ES_tradnl" sz="1600">
                <a:latin typeface="Arial"/>
                <a:cs typeface="Arial"/>
              </a:rPr>
              <a:t>y supuesta mayor aceptabilidad (revisar si cumple los lineamientos).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_tradnl" sz="1600" b="1">
                <a:latin typeface="Arial"/>
                <a:cs typeface="Arial"/>
              </a:rPr>
              <a:t>Problema para cumplir metas</a:t>
            </a:r>
            <a:r>
              <a:rPr lang="es-ES_tradnl" sz="1600">
                <a:latin typeface="Arial"/>
                <a:cs typeface="Arial"/>
              </a:rPr>
              <a:t>, </a:t>
            </a:r>
            <a:r>
              <a:rPr lang="es-ES_tradnl" sz="1600" b="1">
                <a:latin typeface="Arial"/>
                <a:cs typeface="Arial"/>
              </a:rPr>
              <a:t>competencia entre socios </a:t>
            </a:r>
            <a:r>
              <a:rPr lang="es-ES_tradnl" sz="1600">
                <a:latin typeface="Arial"/>
                <a:cs typeface="Arial"/>
              </a:rPr>
              <a:t>y reportes de PrEP en contextos por fuera de la regulación.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  <a:buNone/>
            </a:pPr>
            <a:endParaRPr lang="es-ES_tradnl" sz="1600">
              <a:latin typeface="Arial"/>
              <a:cs typeface="Arial"/>
            </a:endParaRPr>
          </a:p>
        </p:txBody>
      </p:sp>
      <p:sp>
        <p:nvSpPr>
          <p:cNvPr id="294" name="Google Shape;294;p31"/>
          <p:cNvSpPr txBox="1">
            <a:spLocks noGrp="1"/>
          </p:cNvSpPr>
          <p:nvPr>
            <p:ph sz="half" idx="2"/>
          </p:nvPr>
        </p:nvSpPr>
        <p:spPr>
          <a:xfrm>
            <a:off x="6096000" y="839400"/>
            <a:ext cx="5897100" cy="5562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600">
                <a:latin typeface="Arial"/>
                <a:cs typeface="Arial"/>
              </a:rPr>
              <a:t>Recuperar las </a:t>
            </a:r>
            <a:r>
              <a:rPr lang="es-AR" sz="1600" b="1">
                <a:latin typeface="Arial"/>
                <a:cs typeface="Arial"/>
              </a:rPr>
              <a:t>reuniones de discusión y seguimiento de actividades entre cooperantes </a:t>
            </a:r>
            <a:r>
              <a:rPr lang="es-AR" sz="1600">
                <a:latin typeface="Arial"/>
                <a:cs typeface="Arial"/>
              </a:rPr>
              <a:t>para reducir las oportunidades pérdidas en los esfuerzos de prevención, evitar duplicaciones, identificar sinergias y mejorar la comunicación. </a:t>
            </a:r>
            <a:endParaRPr lang="en-US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  <a:sym typeface="Arial"/>
              </a:rPr>
              <a:t>Expandir las </a:t>
            </a:r>
            <a:r>
              <a:rPr lang="es-VE" sz="1600" b="1">
                <a:latin typeface="Arial"/>
                <a:cs typeface="Arial"/>
                <a:sym typeface="Arial"/>
              </a:rPr>
              <a:t>campañas de marketing social </a:t>
            </a:r>
            <a:r>
              <a:rPr lang="es-VE" sz="1600">
                <a:latin typeface="Arial"/>
                <a:cs typeface="Arial"/>
                <a:sym typeface="Arial"/>
              </a:rPr>
              <a:t>digital para promover la prueba y la demanda de PrEP entre los grupos de población clave en diferentes redes.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  <a:sym typeface="Arial"/>
              </a:rPr>
              <a:t>Expandir la </a:t>
            </a:r>
            <a:r>
              <a:rPr lang="es-VE" sz="1600" b="1">
                <a:latin typeface="Arial"/>
                <a:cs typeface="Arial"/>
                <a:sym typeface="Arial"/>
              </a:rPr>
              <a:t>comunicación y la discusión con los niveles primarios </a:t>
            </a:r>
            <a:r>
              <a:rPr lang="es-VE" sz="1600">
                <a:latin typeface="Arial"/>
                <a:cs typeface="Arial"/>
                <a:sym typeface="Arial"/>
              </a:rPr>
              <a:t>de atención para la atención culturalmente competente, la oferta de la prueba, la evaluación de riesgo y la referencia a las </a:t>
            </a:r>
            <a:r>
              <a:rPr lang="es-VE" sz="1600" err="1">
                <a:latin typeface="Arial"/>
                <a:cs typeface="Arial"/>
                <a:sym typeface="Arial"/>
              </a:rPr>
              <a:t>VICITs</a:t>
            </a:r>
            <a:r>
              <a:rPr lang="es-VE" sz="1600">
                <a:latin typeface="Arial"/>
                <a:cs typeface="Arial"/>
                <a:sym typeface="Arial"/>
              </a:rPr>
              <a:t> para el seguimiento.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  <a:sym typeface="Arial"/>
              </a:rPr>
              <a:t>Planificar la </a:t>
            </a:r>
            <a:r>
              <a:rPr lang="es-VE" sz="1600" b="1">
                <a:latin typeface="Arial"/>
                <a:cs typeface="Arial"/>
                <a:sym typeface="Arial"/>
              </a:rPr>
              <a:t>revisión del algoritmo de entrega y seguimiento de la PrEP </a:t>
            </a:r>
            <a:r>
              <a:rPr lang="es-VE" sz="1600">
                <a:latin typeface="Arial"/>
                <a:cs typeface="Arial"/>
                <a:sym typeface="Arial"/>
              </a:rPr>
              <a:t>para el inicio en el día, y facilitar el seguimiento y entrega de medicación trimestral.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  <a:sym typeface="Arial"/>
              </a:rPr>
              <a:t>Expandir las actividades de testeo y prevención en las </a:t>
            </a:r>
            <a:r>
              <a:rPr lang="es-VE" sz="1600" b="1">
                <a:latin typeface="Arial"/>
                <a:cs typeface="Arial"/>
                <a:sym typeface="Arial"/>
              </a:rPr>
              <a:t>clínicas empresariales</a:t>
            </a:r>
            <a:r>
              <a:rPr lang="es-VE" sz="1600">
                <a:latin typeface="Arial"/>
                <a:cs typeface="Arial"/>
                <a:sym typeface="Arial"/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  <a:sym typeface="Arial"/>
              </a:rPr>
              <a:t>Abogar por </a:t>
            </a:r>
            <a:r>
              <a:rPr lang="es-VE" sz="1600" b="1">
                <a:latin typeface="Arial"/>
                <a:cs typeface="Arial"/>
                <a:sym typeface="Arial"/>
              </a:rPr>
              <a:t>acelerar la incorporación de la PrEP </a:t>
            </a:r>
            <a:r>
              <a:rPr lang="es-VE" sz="1600">
                <a:latin typeface="Arial"/>
                <a:cs typeface="Arial"/>
                <a:sym typeface="Arial"/>
              </a:rPr>
              <a:t>en los otros sistemas (ISSS, sanidad militar, PPL).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VE" sz="1600">
              <a:latin typeface="Arial"/>
              <a:cs typeface="Arial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7593893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1460919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4034" y="6018600"/>
            <a:ext cx="2493250" cy="72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5;p31">
            <a:extLst>
              <a:ext uri="{FF2B5EF4-FFF2-40B4-BE49-F238E27FC236}">
                <a16:creationId xmlns:a16="http://schemas.microsoft.com/office/drawing/2014/main" id="{29F4C0A2-E329-FF7C-3768-0F1F4124DFC6}"/>
              </a:ext>
            </a:extLst>
          </p:cNvPr>
          <p:cNvSpPr txBox="1"/>
          <p:nvPr/>
        </p:nvSpPr>
        <p:spPr>
          <a:xfrm>
            <a:off x="7587395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6;p31">
            <a:extLst>
              <a:ext uri="{FF2B5EF4-FFF2-40B4-BE49-F238E27FC236}">
                <a16:creationId xmlns:a16="http://schemas.microsoft.com/office/drawing/2014/main" id="{22DFC0AA-BDB2-D2E4-D302-2E018D3C65EE}"/>
              </a:ext>
            </a:extLst>
          </p:cNvPr>
          <p:cNvSpPr txBox="1"/>
          <p:nvPr/>
        </p:nvSpPr>
        <p:spPr>
          <a:xfrm>
            <a:off x="1454421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07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body" idx="1"/>
          </p:nvPr>
        </p:nvSpPr>
        <p:spPr>
          <a:xfrm>
            <a:off x="6013308" y="803006"/>
            <a:ext cx="6102492" cy="53404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Recoger y socializar </a:t>
            </a:r>
            <a:r>
              <a:rPr lang="es-ES" sz="1600" b="1">
                <a:latin typeface="Arial"/>
                <a:cs typeface="Arial"/>
              </a:rPr>
              <a:t>experiencias que han mejorado </a:t>
            </a:r>
            <a:r>
              <a:rPr lang="es-ES" sz="1600">
                <a:latin typeface="Arial"/>
                <a:cs typeface="Arial"/>
              </a:rPr>
              <a:t>la adherencia, la </a:t>
            </a:r>
            <a:r>
              <a:rPr lang="es-ES" sz="1600" err="1">
                <a:latin typeface="Arial"/>
                <a:cs typeface="Arial"/>
              </a:rPr>
              <a:t>re-vinculación</a:t>
            </a:r>
            <a:r>
              <a:rPr lang="es-ES" sz="1600">
                <a:latin typeface="Arial"/>
                <a:cs typeface="Arial"/>
              </a:rPr>
              <a:t> y la supresión viral.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 b="1">
                <a:latin typeface="Arial"/>
                <a:cs typeface="Arial"/>
              </a:rPr>
              <a:t>Actualizar los lineamientos de ITS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 b="1">
                <a:latin typeface="Arial"/>
                <a:cs typeface="Arial"/>
              </a:rPr>
              <a:t>Actualizar los lineamientos de poblaciones clave </a:t>
            </a:r>
            <a:r>
              <a:rPr lang="es-ES" sz="1600">
                <a:latin typeface="Arial"/>
                <a:cs typeface="Arial"/>
              </a:rPr>
              <a:t>y promover estudios de carga de enfermedad de </a:t>
            </a:r>
            <a:r>
              <a:rPr lang="es-ES" sz="1600" b="1">
                <a:latin typeface="Arial"/>
                <a:cs typeface="Arial"/>
              </a:rPr>
              <a:t>sífilis</a:t>
            </a:r>
            <a:r>
              <a:rPr lang="es-ES" sz="160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 b="1">
                <a:latin typeface="Arial"/>
                <a:cs typeface="Arial"/>
              </a:rPr>
              <a:t>Actualizar las guías de tratamiento de </a:t>
            </a:r>
            <a:r>
              <a:rPr lang="es-ES" sz="1600" b="1" err="1">
                <a:latin typeface="Arial"/>
                <a:cs typeface="Arial"/>
              </a:rPr>
              <a:t>IOs</a:t>
            </a:r>
            <a:r>
              <a:rPr lang="es-ES" sz="1600" b="1">
                <a:latin typeface="Arial"/>
                <a:cs typeface="Arial"/>
              </a:rPr>
              <a:t> </a:t>
            </a:r>
            <a:r>
              <a:rPr lang="es-ES" sz="1600">
                <a:latin typeface="Arial"/>
                <a:cs typeface="Arial"/>
              </a:rPr>
              <a:t>(incluir flucitosina, </a:t>
            </a:r>
            <a:r>
              <a:rPr lang="es-ES" sz="1600" err="1">
                <a:latin typeface="Arial"/>
                <a:cs typeface="Arial"/>
              </a:rPr>
              <a:t>anfo</a:t>
            </a:r>
            <a:r>
              <a:rPr lang="es-ES" sz="1600">
                <a:latin typeface="Arial"/>
                <a:cs typeface="Arial"/>
              </a:rPr>
              <a:t> dosis única, uso de itraconazol).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 b="1">
                <a:latin typeface="Arial"/>
                <a:cs typeface="Arial"/>
              </a:rPr>
              <a:t>Descentralizar la CV utilizando Gene </a:t>
            </a:r>
            <a:r>
              <a:rPr lang="es-ES" sz="1600" b="1" err="1">
                <a:latin typeface="Arial"/>
                <a:cs typeface="Arial"/>
              </a:rPr>
              <a:t>Xpert</a:t>
            </a:r>
            <a:r>
              <a:rPr lang="es-ES" sz="1600" b="1">
                <a:latin typeface="Arial"/>
                <a:cs typeface="Arial"/>
              </a:rPr>
              <a:t> </a:t>
            </a:r>
            <a:r>
              <a:rPr lang="es-ES" sz="1600">
                <a:latin typeface="Arial"/>
                <a:cs typeface="Arial"/>
              </a:rPr>
              <a:t>y asegurar la continuidad de insumos diagnósticos de </a:t>
            </a:r>
            <a:r>
              <a:rPr lang="es-ES" sz="1600" err="1">
                <a:latin typeface="Arial"/>
                <a:cs typeface="Arial"/>
              </a:rPr>
              <a:t>enf</a:t>
            </a:r>
            <a:r>
              <a:rPr lang="es-ES" sz="1600">
                <a:latin typeface="Arial"/>
                <a:cs typeface="Arial"/>
              </a:rPr>
              <a:t>. Avanzada y explorar otras metodologías para CD4 en el POC.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Plantear la atención intramuros del VIH en centros de PPL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Pilotear atención de </a:t>
            </a:r>
            <a:r>
              <a:rPr lang="es-ES" sz="1600" b="1">
                <a:latin typeface="Arial"/>
                <a:cs typeface="Arial"/>
              </a:rPr>
              <a:t>salud anal </a:t>
            </a:r>
            <a:r>
              <a:rPr lang="es-ES" sz="1600">
                <a:latin typeface="Arial"/>
                <a:cs typeface="Arial"/>
              </a:rPr>
              <a:t>en VIH,</a:t>
            </a:r>
            <a:r>
              <a:rPr lang="es-ES" sz="1600" b="1">
                <a:latin typeface="Arial"/>
                <a:cs typeface="Arial"/>
              </a:rPr>
              <a:t> VIH y ENC</a:t>
            </a:r>
            <a:r>
              <a:rPr lang="es-ES" sz="160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Plantear la posibilidad de integrar </a:t>
            </a:r>
            <a:r>
              <a:rPr lang="es-ES" sz="1600" b="1">
                <a:latin typeface="Arial"/>
                <a:cs typeface="Arial"/>
              </a:rPr>
              <a:t>servicios de telemedicina </a:t>
            </a:r>
            <a:r>
              <a:rPr lang="es-ES" sz="1600">
                <a:latin typeface="Arial"/>
                <a:cs typeface="Arial"/>
              </a:rPr>
              <a:t>para la atención crónica y MMD a 6 meses.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Aumentar los </a:t>
            </a:r>
            <a:r>
              <a:rPr lang="es-ES" sz="1600" b="1">
                <a:latin typeface="Arial"/>
                <a:cs typeface="Arial"/>
              </a:rPr>
              <a:t>stocks de seguridad a 6 meses</a:t>
            </a:r>
            <a:r>
              <a:rPr lang="es-ES" sz="160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Evaluar la eficacia de horarios extendidos para discutir la sostenibilidad.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VE" sz="1600">
                <a:latin typeface="Arial"/>
                <a:cs typeface="Arial"/>
              </a:rPr>
              <a:t>Plantear la estrategia </a:t>
            </a:r>
            <a:r>
              <a:rPr lang="es-VE" sz="1600" b="1">
                <a:latin typeface="Arial"/>
                <a:cs typeface="Arial"/>
              </a:rPr>
              <a:t>Nacional de Resistencia </a:t>
            </a:r>
            <a:r>
              <a:rPr lang="es-VE" sz="1600">
                <a:latin typeface="Arial"/>
                <a:cs typeface="Arial"/>
              </a:rPr>
              <a:t>de VIH.</a:t>
            </a:r>
            <a:endParaRPr lang="es-ES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600"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33"/>
          <p:cNvSpPr txBox="1">
            <a:spLocks noGrp="1"/>
          </p:cNvSpPr>
          <p:nvPr>
            <p:ph type="body" idx="1"/>
          </p:nvPr>
        </p:nvSpPr>
        <p:spPr>
          <a:xfrm>
            <a:off x="469174" y="826750"/>
            <a:ext cx="5403305" cy="5316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600">
                <a:latin typeface="Arial"/>
                <a:cs typeface="Arial"/>
              </a:rPr>
              <a:t>Los </a:t>
            </a:r>
            <a:r>
              <a:rPr lang="en-US" sz="1600" err="1">
                <a:latin typeface="Arial"/>
                <a:cs typeface="Arial"/>
              </a:rPr>
              <a:t>centros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públicos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conocen</a:t>
            </a:r>
            <a:r>
              <a:rPr lang="en-US" sz="1600">
                <a:latin typeface="Arial"/>
                <a:cs typeface="Arial"/>
              </a:rPr>
              <a:t> y </a:t>
            </a:r>
            <a:r>
              <a:rPr lang="en-US" sz="1600" err="1">
                <a:latin typeface="Arial"/>
                <a:cs typeface="Arial"/>
              </a:rPr>
              <a:t>aplican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b="1">
                <a:latin typeface="Arial"/>
                <a:cs typeface="Arial"/>
              </a:rPr>
              <a:t>los </a:t>
            </a:r>
            <a:r>
              <a:rPr lang="en-US" sz="1600" b="1" err="1">
                <a:latin typeface="Arial"/>
                <a:cs typeface="Arial"/>
              </a:rPr>
              <a:t>lineamientos</a:t>
            </a:r>
            <a:r>
              <a:rPr lang="en-US" sz="1600" b="1">
                <a:latin typeface="Arial"/>
                <a:cs typeface="Arial"/>
              </a:rPr>
              <a:t> </a:t>
            </a:r>
            <a:r>
              <a:rPr lang="en-US" sz="1600" b="1" err="1">
                <a:latin typeface="Arial"/>
                <a:cs typeface="Arial"/>
              </a:rPr>
              <a:t>en</a:t>
            </a:r>
            <a:r>
              <a:rPr lang="en-US" sz="1600" b="1">
                <a:latin typeface="Arial"/>
                <a:cs typeface="Arial"/>
              </a:rPr>
              <a:t> forma </a:t>
            </a:r>
            <a:r>
              <a:rPr lang="en-US" sz="1600" b="1" err="1">
                <a:latin typeface="Arial"/>
                <a:cs typeface="Arial"/>
              </a:rPr>
              <a:t>homogenea</a:t>
            </a:r>
            <a:r>
              <a:rPr lang="en-US" sz="1600">
                <a:latin typeface="Arial"/>
                <a:cs typeface="Arial"/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600" err="1">
                <a:latin typeface="Arial"/>
                <a:cs typeface="Arial"/>
              </a:rPr>
              <a:t>Existe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b="1" err="1">
                <a:latin typeface="Arial"/>
                <a:cs typeface="Arial"/>
              </a:rPr>
              <a:t>atención</a:t>
            </a:r>
            <a:r>
              <a:rPr lang="en-US" sz="1600" b="1">
                <a:latin typeface="Arial"/>
                <a:cs typeface="Arial"/>
              </a:rPr>
              <a:t> </a:t>
            </a:r>
            <a:r>
              <a:rPr lang="en-US" sz="1600" b="1" err="1">
                <a:latin typeface="Arial"/>
                <a:cs typeface="Arial"/>
              </a:rPr>
              <a:t>diferenciada</a:t>
            </a:r>
            <a:r>
              <a:rPr lang="en-US" sz="1600" b="1">
                <a:latin typeface="Arial"/>
                <a:cs typeface="Arial"/>
              </a:rPr>
              <a:t> y </a:t>
            </a:r>
            <a:r>
              <a:rPr lang="en-US" sz="1600" b="1" err="1">
                <a:latin typeface="Arial"/>
                <a:cs typeface="Arial"/>
              </a:rPr>
              <a:t>centrada</a:t>
            </a:r>
            <a:r>
              <a:rPr lang="en-US" sz="1600" b="1">
                <a:latin typeface="Arial"/>
                <a:cs typeface="Arial"/>
              </a:rPr>
              <a:t> </a:t>
            </a:r>
            <a:r>
              <a:rPr lang="en-US" sz="1600" b="1" err="1">
                <a:latin typeface="Arial"/>
                <a:cs typeface="Arial"/>
              </a:rPr>
              <a:t>en</a:t>
            </a:r>
            <a:r>
              <a:rPr lang="en-US" sz="1600" b="1">
                <a:latin typeface="Arial"/>
                <a:cs typeface="Arial"/>
              </a:rPr>
              <a:t> </a:t>
            </a:r>
            <a:r>
              <a:rPr lang="en-US" sz="1600" b="1" err="1">
                <a:latin typeface="Arial"/>
                <a:cs typeface="Arial"/>
              </a:rPr>
              <a:t>el</a:t>
            </a:r>
            <a:r>
              <a:rPr lang="en-US" sz="1600" b="1">
                <a:latin typeface="Arial"/>
                <a:cs typeface="Arial"/>
              </a:rPr>
              <a:t> </a:t>
            </a:r>
            <a:r>
              <a:rPr lang="en-US" sz="1600" b="1" err="1">
                <a:latin typeface="Arial"/>
                <a:cs typeface="Arial"/>
              </a:rPr>
              <a:t>usuario</a:t>
            </a:r>
            <a:r>
              <a:rPr lang="en-US" sz="160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600">
                <a:latin typeface="Arial"/>
                <a:cs typeface="Arial"/>
              </a:rPr>
              <a:t>Han </a:t>
            </a:r>
            <a:r>
              <a:rPr lang="en-US" sz="1600" err="1">
                <a:latin typeface="Arial"/>
                <a:cs typeface="Arial"/>
              </a:rPr>
              <a:t>introducido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b="1" err="1">
                <a:latin typeface="Arial"/>
                <a:cs typeface="Arial"/>
              </a:rPr>
              <a:t>innovaciones</a:t>
            </a:r>
            <a:r>
              <a:rPr lang="en-US" sz="1600" b="1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línea</a:t>
            </a:r>
            <a:r>
              <a:rPr lang="en-US" sz="1600">
                <a:latin typeface="Arial"/>
                <a:cs typeface="Arial"/>
              </a:rPr>
              <a:t> con las </a:t>
            </a:r>
            <a:r>
              <a:rPr lang="en-US" sz="1600" err="1">
                <a:latin typeface="Arial"/>
                <a:cs typeface="Arial"/>
              </a:rPr>
              <a:t>nuevas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recomendaciones</a:t>
            </a:r>
            <a:r>
              <a:rPr lang="en-US" sz="1600">
                <a:latin typeface="Arial"/>
                <a:cs typeface="Arial"/>
              </a:rPr>
              <a:t> de la OMS, con un </a:t>
            </a:r>
            <a:r>
              <a:rPr lang="en-US" sz="1600" err="1">
                <a:latin typeface="Arial"/>
                <a:cs typeface="Arial"/>
              </a:rPr>
              <a:t>grado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aceptablemente</a:t>
            </a:r>
            <a:r>
              <a:rPr lang="en-US" sz="1600">
                <a:latin typeface="Arial"/>
                <a:cs typeface="Arial"/>
              </a:rPr>
              <a:t> alto de </a:t>
            </a:r>
            <a:r>
              <a:rPr lang="en-US" sz="1600" err="1">
                <a:latin typeface="Arial"/>
                <a:cs typeface="Arial"/>
              </a:rPr>
              <a:t>aceptación</a:t>
            </a:r>
            <a:r>
              <a:rPr lang="en-US" sz="1600">
                <a:latin typeface="Arial"/>
                <a:cs typeface="Arial"/>
              </a:rPr>
              <a:t> (</a:t>
            </a:r>
            <a:r>
              <a:rPr lang="en-US" sz="1600" err="1">
                <a:latin typeface="Arial"/>
                <a:cs typeface="Arial"/>
              </a:rPr>
              <a:t>transición</a:t>
            </a:r>
            <a:r>
              <a:rPr lang="en-US" sz="1600">
                <a:latin typeface="Arial"/>
                <a:cs typeface="Arial"/>
              </a:rPr>
              <a:t> a TLD, MMD, </a:t>
            </a:r>
            <a:r>
              <a:rPr lang="en-US" sz="1600" err="1">
                <a:latin typeface="Arial"/>
                <a:cs typeface="Arial"/>
              </a:rPr>
              <a:t>inicio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rápido</a:t>
            </a:r>
            <a:r>
              <a:rPr lang="en-US" sz="1600">
                <a:latin typeface="Arial"/>
                <a:cs typeface="Arial"/>
              </a:rPr>
              <a:t> de </a:t>
            </a:r>
            <a:r>
              <a:rPr lang="en-US" sz="1600" err="1">
                <a:latin typeface="Arial"/>
                <a:cs typeface="Arial"/>
              </a:rPr>
              <a:t>tratamiento</a:t>
            </a:r>
            <a:r>
              <a:rPr lang="en-US" sz="1600">
                <a:latin typeface="Arial"/>
                <a:cs typeface="Arial"/>
              </a:rPr>
              <a:t>, NAC, </a:t>
            </a:r>
            <a:r>
              <a:rPr lang="en-US" sz="1600" err="1">
                <a:latin typeface="Arial"/>
                <a:cs typeface="Arial"/>
              </a:rPr>
              <a:t>revinculación</a:t>
            </a:r>
            <a:r>
              <a:rPr lang="en-US" sz="1600">
                <a:latin typeface="Arial"/>
                <a:cs typeface="Arial"/>
              </a:rPr>
              <a:t> de </a:t>
            </a:r>
            <a:r>
              <a:rPr lang="en-US" sz="1600" err="1">
                <a:latin typeface="Arial"/>
                <a:cs typeface="Arial"/>
              </a:rPr>
              <a:t>perdidos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evaluación</a:t>
            </a:r>
            <a:r>
              <a:rPr lang="en-US" sz="1600">
                <a:latin typeface="Arial"/>
                <a:cs typeface="Arial"/>
              </a:rPr>
              <a:t> de </a:t>
            </a:r>
            <a:r>
              <a:rPr lang="en-US" sz="1600" err="1">
                <a:latin typeface="Arial"/>
                <a:cs typeface="Arial"/>
              </a:rPr>
              <a:t>enfermedad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avanzada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rifapentina+INH</a:t>
            </a:r>
            <a:r>
              <a:rPr lang="en-US" sz="1600"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n-US" sz="1600" err="1">
                <a:latin typeface="Arial"/>
                <a:cs typeface="Arial"/>
              </a:rPr>
              <a:t>Episodios</a:t>
            </a:r>
            <a:r>
              <a:rPr lang="en-US" sz="1600">
                <a:latin typeface="Arial"/>
                <a:cs typeface="Arial"/>
              </a:rPr>
              <a:t> de </a:t>
            </a:r>
            <a:r>
              <a:rPr lang="en-US" sz="1600" b="1" err="1">
                <a:latin typeface="Arial"/>
                <a:cs typeface="Arial"/>
              </a:rPr>
              <a:t>desabastecimiento</a:t>
            </a:r>
            <a:r>
              <a:rPr lang="en-US" sz="1600" b="1">
                <a:latin typeface="Arial"/>
                <a:cs typeface="Arial"/>
              </a:rPr>
              <a:t> </a:t>
            </a:r>
            <a:r>
              <a:rPr lang="en-US" sz="1600">
                <a:latin typeface="Arial"/>
                <a:cs typeface="Arial"/>
              </a:rPr>
              <a:t>de </a:t>
            </a:r>
            <a:r>
              <a:rPr lang="en-US" sz="1600" err="1">
                <a:latin typeface="Arial"/>
                <a:cs typeface="Arial"/>
              </a:rPr>
              <a:t>pruebas</a:t>
            </a:r>
            <a:r>
              <a:rPr lang="en-US" sz="1600">
                <a:latin typeface="Arial"/>
                <a:cs typeface="Arial"/>
              </a:rPr>
              <a:t> y </a:t>
            </a:r>
            <a:r>
              <a:rPr lang="en-US" sz="1600" err="1">
                <a:latin typeface="Arial"/>
                <a:cs typeface="Arial"/>
              </a:rPr>
              <a:t>antirretrovirales</a:t>
            </a:r>
            <a:r>
              <a:rPr lang="en-US" sz="1600">
                <a:latin typeface="Arial"/>
                <a:cs typeface="Arial"/>
              </a:rPr>
              <a:t>.</a:t>
            </a:r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609600" y="-112294"/>
            <a:ext cx="10902244" cy="83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36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Tratamiento</a:t>
            </a: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y Atención</a:t>
            </a:r>
            <a:endParaRPr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66" y="6107456"/>
            <a:ext cx="2493247" cy="72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5;p31">
            <a:extLst>
              <a:ext uri="{FF2B5EF4-FFF2-40B4-BE49-F238E27FC236}">
                <a16:creationId xmlns:a16="http://schemas.microsoft.com/office/drawing/2014/main" id="{B759C892-DC2E-C20B-E398-5EA0E324F129}"/>
              </a:ext>
            </a:extLst>
          </p:cNvPr>
          <p:cNvSpPr txBox="1"/>
          <p:nvPr/>
        </p:nvSpPr>
        <p:spPr>
          <a:xfrm>
            <a:off x="7587395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6;p31">
            <a:extLst>
              <a:ext uri="{FF2B5EF4-FFF2-40B4-BE49-F238E27FC236}">
                <a16:creationId xmlns:a16="http://schemas.microsoft.com/office/drawing/2014/main" id="{BA6FC61C-1F5D-CCF1-9262-F94F43EAA585}"/>
              </a:ext>
            </a:extLst>
          </p:cNvPr>
          <p:cNvSpPr txBox="1"/>
          <p:nvPr/>
        </p:nvSpPr>
        <p:spPr>
          <a:xfrm>
            <a:off x="1454421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body" idx="1"/>
          </p:nvPr>
        </p:nvSpPr>
        <p:spPr>
          <a:xfrm>
            <a:off x="6178550" y="1374473"/>
            <a:ext cx="5827776" cy="55538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Presentar el análisis de la información en el marco de los </a:t>
            </a:r>
            <a:r>
              <a:rPr lang="es-ES" sz="1600" b="1">
                <a:latin typeface="Arial"/>
                <a:cs typeface="Arial"/>
              </a:rPr>
              <a:t>determinantes sociales </a:t>
            </a:r>
            <a:r>
              <a:rPr lang="es-ES" sz="1600">
                <a:latin typeface="Arial"/>
                <a:cs typeface="Arial"/>
              </a:rPr>
              <a:t>para identificar personas en riesgo de mala adherencia, abandono y mortalidad para promover la equidad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 b="1">
                <a:latin typeface="Arial"/>
                <a:cs typeface="Arial"/>
              </a:rPr>
              <a:t>Articular </a:t>
            </a:r>
            <a:r>
              <a:rPr lang="es-ES" sz="1600">
                <a:latin typeface="Arial"/>
                <a:cs typeface="Arial"/>
              </a:rPr>
              <a:t>con otros ministerios y </a:t>
            </a:r>
            <a:r>
              <a:rPr lang="es-ES" sz="1600" b="1">
                <a:latin typeface="Arial"/>
                <a:cs typeface="Arial"/>
              </a:rPr>
              <a:t>sistematizar </a:t>
            </a:r>
            <a:r>
              <a:rPr lang="es-ES" sz="1600">
                <a:latin typeface="Arial"/>
                <a:cs typeface="Arial"/>
              </a:rPr>
              <a:t>el </a:t>
            </a:r>
            <a:r>
              <a:rPr lang="es-ES" sz="1600" b="1">
                <a:latin typeface="Arial"/>
                <a:cs typeface="Arial"/>
              </a:rPr>
              <a:t>acceso a información a sistemas de protección social</a:t>
            </a:r>
            <a:r>
              <a:rPr lang="es-ES" sz="1600">
                <a:latin typeface="Arial"/>
                <a:cs typeface="Arial"/>
              </a:rPr>
              <a:t>, asistencia alimentaria y otras medidas de apoyo a las personas en alto riesgo de abandono.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Ampliar la oferta sanitaria a las </a:t>
            </a:r>
            <a:r>
              <a:rPr lang="es-ES" sz="1600" b="1">
                <a:latin typeface="Arial"/>
                <a:cs typeface="Arial"/>
              </a:rPr>
              <a:t>terapias de afirmación de género </a:t>
            </a:r>
            <a:r>
              <a:rPr lang="es-ES" sz="1600">
                <a:latin typeface="Arial"/>
                <a:cs typeface="Arial"/>
              </a:rPr>
              <a:t>para las personas trans.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Intensificar los </a:t>
            </a:r>
            <a:r>
              <a:rPr lang="es-ES" sz="1600" b="1">
                <a:latin typeface="Arial"/>
                <a:cs typeface="Arial"/>
              </a:rPr>
              <a:t>programas de derechos humanos basados en evidencia y las mejores prácticas</a:t>
            </a:r>
            <a:r>
              <a:rPr lang="es-ES" sz="1600">
                <a:latin typeface="Arial"/>
                <a:cs typeface="Arial"/>
              </a:rPr>
              <a:t>, para reducir el E&amp;D en los servicios de salud, y entornos laborales y comunitarios.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Incrementar la </a:t>
            </a:r>
            <a:r>
              <a:rPr lang="es-ES" sz="1600" b="1">
                <a:latin typeface="Arial"/>
                <a:cs typeface="Arial"/>
              </a:rPr>
              <a:t>diseminación del mensaje I=I</a:t>
            </a:r>
            <a:r>
              <a:rPr lang="es-ES" sz="1600">
                <a:latin typeface="Arial"/>
                <a:cs typeface="Arial"/>
              </a:rPr>
              <a:t>, para mejorar adherencia y entorno favorable dentro y fuera del Sistema de salud.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Fortalecer equidad en el acceso al diagnóstico mediante </a:t>
            </a:r>
            <a:r>
              <a:rPr lang="es-ES" sz="1600" b="1">
                <a:latin typeface="Arial"/>
                <a:cs typeface="Arial"/>
              </a:rPr>
              <a:t>transferencia de competencias </a:t>
            </a:r>
            <a:r>
              <a:rPr lang="es-ES" sz="1600">
                <a:latin typeface="Arial"/>
                <a:cs typeface="Arial"/>
              </a:rPr>
              <a:t>a OBC y </a:t>
            </a:r>
            <a:r>
              <a:rPr lang="es-ES" sz="1600" err="1">
                <a:latin typeface="Arial"/>
                <a:cs typeface="Arial"/>
              </a:rPr>
              <a:t>ONGs</a:t>
            </a:r>
            <a:r>
              <a:rPr lang="es-ES" sz="1600">
                <a:latin typeface="Arial"/>
                <a:cs typeface="Arial"/>
              </a:rPr>
              <a:t> y </a:t>
            </a:r>
            <a:r>
              <a:rPr lang="es-ES" sz="1600" err="1">
                <a:latin typeface="Arial"/>
                <a:cs typeface="Arial"/>
              </a:rPr>
              <a:t>autopruebas</a:t>
            </a:r>
            <a:endParaRPr lang="es-ES" sz="1600">
              <a:latin typeface="Arial"/>
              <a:cs typeface="Arial"/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970844" y="266701"/>
            <a:ext cx="10515600" cy="58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36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Entorno</a:t>
            </a: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favorable </a:t>
            </a:r>
            <a:b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31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Derechos Humanos, Participación </a:t>
            </a:r>
            <a:r>
              <a:rPr lang="es-ES" sz="3100" b="1">
                <a:solidFill>
                  <a:schemeClr val="accent2"/>
                </a:solidFill>
              </a:rPr>
              <a:t>Comunitaria</a:t>
            </a:r>
            <a:r>
              <a:rPr lang="es-ES" sz="31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y Equidad de </a:t>
            </a:r>
            <a:r>
              <a:rPr lang="es-ES" sz="3100" b="1">
                <a:solidFill>
                  <a:schemeClr val="accent2"/>
                </a:solidFill>
              </a:rPr>
              <a:t>Género</a:t>
            </a:r>
            <a:r>
              <a:rPr lang="en-US" sz="3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230957" y="1380088"/>
            <a:ext cx="5540588" cy="5687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Existe una </a:t>
            </a:r>
            <a:r>
              <a:rPr lang="es-ES" sz="1600" b="1">
                <a:latin typeface="Arial"/>
                <a:cs typeface="Arial"/>
              </a:rPr>
              <a:t>ley nacional de VIH y un marco legal </a:t>
            </a:r>
            <a:r>
              <a:rPr lang="es-ES" sz="1600">
                <a:latin typeface="Arial"/>
                <a:cs typeface="Arial"/>
              </a:rPr>
              <a:t>que regula la respuesta con un enfoque de derechos humanos, protegen y garantiza el acceso al diagnóstico y tratamiento, incluso adolescentes.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CONAVIH tiene </a:t>
            </a:r>
            <a:r>
              <a:rPr lang="es-ES" sz="1600" b="1">
                <a:latin typeface="Arial"/>
                <a:cs typeface="Arial"/>
              </a:rPr>
              <a:t>solo un </a:t>
            </a:r>
            <a:r>
              <a:rPr lang="es-ES" sz="1600">
                <a:latin typeface="Arial"/>
                <a:cs typeface="Arial"/>
              </a:rPr>
              <a:t>representante de SC.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Retos en </a:t>
            </a:r>
            <a:r>
              <a:rPr lang="es-ES" sz="1600" b="1">
                <a:latin typeface="Arial"/>
                <a:cs typeface="Arial"/>
              </a:rPr>
              <a:t>acceso a servicios de salud de poblaciones clave </a:t>
            </a:r>
            <a:r>
              <a:rPr lang="es-ES" sz="1600">
                <a:latin typeface="Arial"/>
                <a:cs typeface="Arial"/>
              </a:rPr>
              <a:t>(</a:t>
            </a:r>
            <a:r>
              <a:rPr lang="es-ES" sz="1600" err="1">
                <a:latin typeface="Arial"/>
                <a:cs typeface="Arial"/>
              </a:rPr>
              <a:t>autoestigma</a:t>
            </a:r>
            <a:r>
              <a:rPr lang="es-ES" sz="1600">
                <a:latin typeface="Arial"/>
                <a:cs typeface="Arial"/>
              </a:rPr>
              <a:t>, falta de capacidad en primer nivel para el abordaje cultural, horarios y distancias).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 b="1">
                <a:latin typeface="Arial"/>
                <a:cs typeface="Arial"/>
              </a:rPr>
              <a:t>Ausencia de oferta sanitaria </a:t>
            </a:r>
            <a:r>
              <a:rPr lang="es-ES" sz="1600">
                <a:latin typeface="Arial"/>
                <a:cs typeface="Arial"/>
              </a:rPr>
              <a:t>para personas trans.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600">
              <a:latin typeface="Arial"/>
              <a:cs typeface="Arial"/>
            </a:endParaRPr>
          </a:p>
        </p:txBody>
      </p:sp>
      <p:sp>
        <p:nvSpPr>
          <p:cNvPr id="4" name="Google Shape;295;p31">
            <a:extLst>
              <a:ext uri="{FF2B5EF4-FFF2-40B4-BE49-F238E27FC236}">
                <a16:creationId xmlns:a16="http://schemas.microsoft.com/office/drawing/2014/main" id="{4BCAFAD0-0AF0-8199-A357-B3A010771C81}"/>
              </a:ext>
            </a:extLst>
          </p:cNvPr>
          <p:cNvSpPr txBox="1"/>
          <p:nvPr/>
        </p:nvSpPr>
        <p:spPr>
          <a:xfrm>
            <a:off x="7587395" y="8882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</a:t>
            </a: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96;p31">
            <a:extLst>
              <a:ext uri="{FF2B5EF4-FFF2-40B4-BE49-F238E27FC236}">
                <a16:creationId xmlns:a16="http://schemas.microsoft.com/office/drawing/2014/main" id="{2A9FAEB2-7908-2614-DD80-B47CA0F128EF}"/>
              </a:ext>
            </a:extLst>
          </p:cNvPr>
          <p:cNvSpPr txBox="1"/>
          <p:nvPr/>
        </p:nvSpPr>
        <p:spPr>
          <a:xfrm>
            <a:off x="1454421" y="8908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309;p33">
            <a:extLst>
              <a:ext uri="{FF2B5EF4-FFF2-40B4-BE49-F238E27FC236}">
                <a16:creationId xmlns:a16="http://schemas.microsoft.com/office/drawing/2014/main" id="{294FD48A-02D8-6AB4-2614-ED06E50C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674" y="5967136"/>
            <a:ext cx="2493247" cy="722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body" idx="1"/>
          </p:nvPr>
        </p:nvSpPr>
        <p:spPr>
          <a:xfrm>
            <a:off x="6013308" y="803006"/>
            <a:ext cx="6102492" cy="53404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600">
              <a:latin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ES" sz="1600"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33"/>
          <p:cNvSpPr txBox="1">
            <a:spLocks noGrp="1"/>
          </p:cNvSpPr>
          <p:nvPr>
            <p:ph type="body" idx="1"/>
          </p:nvPr>
        </p:nvSpPr>
        <p:spPr>
          <a:xfrm>
            <a:off x="469175" y="826750"/>
            <a:ext cx="5373214" cy="5316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Vacunación universal de Hepatitis B desde el 2000 pero falta un abordaje integrado de hepatitis, Chagas, y mejoras sustantivas en sífilis.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400">
                <a:latin typeface="Arial"/>
                <a:cs typeface="Arial"/>
              </a:rPr>
              <a:t>No se tamiza sistemáticamente para </a:t>
            </a:r>
            <a:r>
              <a:rPr lang="es-AR" sz="1400" err="1">
                <a:latin typeface="Arial"/>
                <a:cs typeface="Arial"/>
              </a:rPr>
              <a:t>HBsAG</a:t>
            </a:r>
            <a:r>
              <a:rPr lang="es-AR" sz="1400">
                <a:latin typeface="Arial"/>
                <a:cs typeface="Arial"/>
              </a:rPr>
              <a:t> y Chagas.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400">
                <a:latin typeface="Arial"/>
                <a:cs typeface="Arial"/>
              </a:rPr>
              <a:t>Poca información de prevalencia de Chagas en embarazo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400">
                <a:latin typeface="Arial"/>
                <a:cs typeface="Arial"/>
              </a:rPr>
              <a:t>No hay presupuesto asignado para el diagnóstico y tratamiento de Chagas</a:t>
            </a:r>
          </a:p>
          <a:p>
            <a:pPr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Deficiencias en el monitoreo de sífilis en población general y ausencia de monitoreo de hepatitis B y Chagas en gestantes.</a:t>
            </a:r>
            <a:endParaRPr lang="es-AR" sz="14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endParaRPr lang="es-AR" sz="1800">
              <a:latin typeface="Arial"/>
              <a:cs typeface="Arial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609600" y="-112294"/>
            <a:ext cx="10902244" cy="83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3600" b="1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 ETMI+ 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66" y="6107456"/>
            <a:ext cx="2493247" cy="72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5;p31">
            <a:extLst>
              <a:ext uri="{FF2B5EF4-FFF2-40B4-BE49-F238E27FC236}">
                <a16:creationId xmlns:a16="http://schemas.microsoft.com/office/drawing/2014/main" id="{B759C892-DC2E-C20B-E398-5EA0E324F129}"/>
              </a:ext>
            </a:extLst>
          </p:cNvPr>
          <p:cNvSpPr txBox="1"/>
          <p:nvPr/>
        </p:nvSpPr>
        <p:spPr>
          <a:xfrm>
            <a:off x="7587395" y="456450"/>
            <a:ext cx="29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Líneas de trabajo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6;p31">
            <a:extLst>
              <a:ext uri="{FF2B5EF4-FFF2-40B4-BE49-F238E27FC236}">
                <a16:creationId xmlns:a16="http://schemas.microsoft.com/office/drawing/2014/main" id="{BA6FC61C-1F5D-CCF1-9262-F94F43EAA585}"/>
              </a:ext>
            </a:extLst>
          </p:cNvPr>
          <p:cNvSpPr txBox="1"/>
          <p:nvPr/>
        </p:nvSpPr>
        <p:spPr>
          <a:xfrm>
            <a:off x="1454421" y="459064"/>
            <a:ext cx="27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 strike="noStrike" cap="none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Hallazgos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05;p33">
            <a:extLst>
              <a:ext uri="{FF2B5EF4-FFF2-40B4-BE49-F238E27FC236}">
                <a16:creationId xmlns:a16="http://schemas.microsoft.com/office/drawing/2014/main" id="{0517D085-92AB-8139-466D-314463C227D3}"/>
              </a:ext>
            </a:extLst>
          </p:cNvPr>
          <p:cNvSpPr txBox="1">
            <a:spLocks/>
          </p:cNvSpPr>
          <p:nvPr/>
        </p:nvSpPr>
        <p:spPr>
          <a:xfrm>
            <a:off x="6407780" y="826751"/>
            <a:ext cx="5567049" cy="52282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AR" sz="1600">
                <a:latin typeface="Arial"/>
                <a:cs typeface="Arial"/>
              </a:rPr>
              <a:t>Fortalecer la coordinación </a:t>
            </a:r>
            <a:r>
              <a:rPr lang="es-AR" sz="1600" err="1">
                <a:latin typeface="Arial"/>
                <a:cs typeface="Arial"/>
              </a:rPr>
              <a:t>interprogramáticas</a:t>
            </a:r>
            <a:r>
              <a:rPr lang="es-AR" sz="1600">
                <a:latin typeface="Arial"/>
                <a:cs typeface="Arial"/>
              </a:rPr>
              <a:t> para ampliar las coberturas de vacunas VHB a adultos con énfasis en poblaciones más vulnerables y expuestas.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Considerar la revisión de normativas y lineamientos técnicos para la </a:t>
            </a:r>
            <a:r>
              <a:rPr lang="es-ES" sz="1600" b="1">
                <a:latin typeface="Arial"/>
                <a:cs typeface="Arial"/>
              </a:rPr>
              <a:t>incorporación del paquete completo de intervenciones de la iniciativa ETMI Plus (</a:t>
            </a:r>
            <a:r>
              <a:rPr lang="es-ES" sz="1600" b="1" err="1">
                <a:latin typeface="Arial"/>
                <a:cs typeface="Arial"/>
              </a:rPr>
              <a:t>hepB</a:t>
            </a:r>
            <a:r>
              <a:rPr lang="es-ES" sz="1600" b="1">
                <a:latin typeface="Arial"/>
                <a:cs typeface="Arial"/>
              </a:rPr>
              <a:t> y Chagas), </a:t>
            </a:r>
            <a:r>
              <a:rPr lang="es-ES" sz="1600">
                <a:latin typeface="Arial"/>
                <a:cs typeface="Arial"/>
              </a:rPr>
              <a:t>su presupuesto e implementación.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Armonizar los sistemas de monitoreo </a:t>
            </a:r>
            <a:r>
              <a:rPr lang="es-ES" sz="1600" b="1">
                <a:latin typeface="Arial"/>
                <a:cs typeface="Arial"/>
              </a:rPr>
              <a:t>ETMI para HBV, sífilis y enfermedad Chagas</a:t>
            </a:r>
            <a:r>
              <a:rPr lang="es-ES" sz="1600">
                <a:latin typeface="Arial"/>
                <a:cs typeface="Arial"/>
              </a:rPr>
              <a:t>, aprovechando el SIS y los sistemas existentes para VIH.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Considerar un sistema de </a:t>
            </a:r>
            <a:r>
              <a:rPr lang="es-ES" sz="1600" b="1">
                <a:latin typeface="Arial"/>
                <a:cs typeface="Arial"/>
              </a:rPr>
              <a:t>auditoría de casos </a:t>
            </a:r>
            <a:r>
              <a:rPr lang="es-ES" sz="1600">
                <a:latin typeface="Arial"/>
                <a:cs typeface="Arial"/>
              </a:rPr>
              <a:t>de TMI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Fortalecer el análisis de la situación del </a:t>
            </a:r>
            <a:r>
              <a:rPr lang="es-ES" sz="1600" b="1">
                <a:latin typeface="Arial"/>
                <a:cs typeface="Arial"/>
              </a:rPr>
              <a:t>embarazo adolescente</a:t>
            </a:r>
            <a:r>
              <a:rPr lang="es-ES" sz="1600">
                <a:latin typeface="Arial"/>
                <a:cs typeface="Arial"/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</a:pPr>
            <a:r>
              <a:rPr lang="es-ES" sz="1600">
                <a:latin typeface="Arial"/>
                <a:cs typeface="Arial"/>
              </a:rPr>
              <a:t>Mejorar la vigilancia del </a:t>
            </a:r>
            <a:r>
              <a:rPr lang="es-ES" sz="1600" b="1">
                <a:latin typeface="Arial"/>
                <a:cs typeface="Arial"/>
              </a:rPr>
              <a:t>sector privado</a:t>
            </a:r>
            <a:r>
              <a:rPr lang="es-ES" sz="160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37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996244" y="1"/>
            <a:ext cx="10515600" cy="58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Puntos clave</a:t>
            </a:r>
            <a:endParaRPr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148406" y="821288"/>
            <a:ext cx="11758877" cy="5687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s-419" sz="2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Integrar una Comisión de alto nivel para marcar ruta en la eliminación y que asegure el compromiso político y el trabajo interprogramático efectivo.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s-419" sz="2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Análisis de la información estratégica para la toma de decisiones locales, regionales y nacionales con enfoque en ETMI+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s-419" sz="2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Analizar y renovar la estrategia de diagnóstico para mejorar la efectividad, optimización y mayor cobertura en poblaciones con mayor vulnerabilidad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s-419" sz="2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Actualización de lineamientos ITS, OI, ETMI+ según últimas recomendaciones OMS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s-419" sz="2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Fortalecer los planes de comunicación social y a los profesionales de la salud como agentes de cambio para la eliminación del VIH.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s-419" sz="2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Realizar trabajo coordinado con la sociedad civil, cooperantes y ejecutores de acciones en VIH-ITS.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s-419" sz="2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Integrar las acciones multisectoriales al análisis de los planes estratégicos multisectorial de ITS-VIH para una respuesta sólida, sostenible y de impacto.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50000"/>
              <a:buNone/>
            </a:pPr>
            <a:endParaRPr sz="2200" dirty="0">
              <a:latin typeface="Arial"/>
              <a:cs typeface="Arial"/>
            </a:endParaRPr>
          </a:p>
        </p:txBody>
      </p:sp>
      <p:pic>
        <p:nvPicPr>
          <p:cNvPr id="6" name="Google Shape;309;p33">
            <a:extLst>
              <a:ext uri="{FF2B5EF4-FFF2-40B4-BE49-F238E27FC236}">
                <a16:creationId xmlns:a16="http://schemas.microsoft.com/office/drawing/2014/main" id="{294FD48A-02D8-6AB4-2614-ED06E50C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4037" y="6040699"/>
            <a:ext cx="2493247" cy="722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33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4CEF-E879-A8B0-A900-F028CE9E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33" y="50688"/>
            <a:ext cx="10515600" cy="923331"/>
          </a:xfrm>
        </p:spPr>
        <p:txBody>
          <a:bodyPr>
            <a:normAutofit/>
          </a:bodyPr>
          <a:lstStyle/>
          <a:p>
            <a:pPr algn="ctr"/>
            <a:r>
              <a:rPr lang="es-419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infecciones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D13BB-3B62-2494-4248-4894EF9F5509}"/>
              </a:ext>
            </a:extLst>
          </p:cNvPr>
          <p:cNvSpPr txBox="1"/>
          <p:nvPr/>
        </p:nvSpPr>
        <p:spPr>
          <a:xfrm>
            <a:off x="0" y="6514504"/>
            <a:ext cx="523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 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ONUSIDA. Estimaciones </a:t>
            </a:r>
            <a:r>
              <a:rPr kumimoji="0" lang="es-419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Spectrum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41F40-5A39-D242-3783-8C34B2144685}"/>
              </a:ext>
            </a:extLst>
          </p:cNvPr>
          <p:cNvSpPr txBox="1"/>
          <p:nvPr/>
        </p:nvSpPr>
        <p:spPr>
          <a:xfrm>
            <a:off x="474333" y="5317557"/>
            <a:ext cx="395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2022: </a:t>
            </a:r>
            <a:r>
              <a:rPr kumimoji="0" lang="es-419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&lt;1000 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s-419">
                <a:solidFill>
                  <a:prstClr val="black"/>
                </a:solidFill>
                <a:latin typeface="Calibri" panose="020F0502020204030204"/>
              </a:rPr>
              <a:t>&lt;1000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-1100) nuevos casos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C7922C-6175-9539-60DF-FF49BD01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5" y="1238396"/>
            <a:ext cx="5166682" cy="3310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DA703-33FF-11A4-AFE4-C831C18E0FDC}"/>
              </a:ext>
            </a:extLst>
          </p:cNvPr>
          <p:cNvSpPr txBox="1"/>
          <p:nvPr/>
        </p:nvSpPr>
        <p:spPr>
          <a:xfrm>
            <a:off x="3065859" y="1304657"/>
            <a:ext cx="217270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-40% </a:t>
            </a: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nuevas infecciones </a:t>
            </a:r>
            <a:r>
              <a:rPr kumimoji="0" lang="es-419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(comparado con 2010) </a:t>
            </a:r>
          </a:p>
        </p:txBody>
      </p:sp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B54D70D0-5502-8D90-558A-E3817EF0D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8567" y="953079"/>
            <a:ext cx="6619396" cy="42545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89EDD0-F2EE-F7D2-52D4-2FA52C75F84B}"/>
              </a:ext>
            </a:extLst>
          </p:cNvPr>
          <p:cNvSpPr txBox="1"/>
          <p:nvPr/>
        </p:nvSpPr>
        <p:spPr>
          <a:xfrm>
            <a:off x="5403850" y="5363723"/>
            <a:ext cx="596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2022: </a:t>
            </a:r>
            <a:r>
              <a:rPr kumimoji="0" lang="es-419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1107, </a:t>
            </a: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37% con diagnóstico de enfermedad avanzada al diagnóstico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5B7500-E2A9-7837-D523-8C2A49C0B0F0}"/>
              </a:ext>
            </a:extLst>
          </p:cNvPr>
          <p:cNvSpPr txBox="1"/>
          <p:nvPr/>
        </p:nvSpPr>
        <p:spPr>
          <a:xfrm>
            <a:off x="9947407" y="1278574"/>
            <a:ext cx="217270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-40% </a:t>
            </a: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nuevas infecciones </a:t>
            </a:r>
            <a:r>
              <a:rPr kumimoji="0" lang="es-419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(comparado con 2010) </a:t>
            </a:r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3DFB058C-1204-233D-A53D-90DD2F073100}"/>
              </a:ext>
            </a:extLst>
          </p:cNvPr>
          <p:cNvSpPr txBox="1"/>
          <p:nvPr/>
        </p:nvSpPr>
        <p:spPr>
          <a:xfrm>
            <a:off x="6540500" y="6437980"/>
            <a:ext cx="523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 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MINSAL, 2023</a:t>
            </a:r>
          </a:p>
        </p:txBody>
      </p:sp>
    </p:spTree>
    <p:extLst>
      <p:ext uri="{BB962C8B-B14F-4D97-AF65-F5344CB8AC3E}">
        <p14:creationId xmlns:p14="http://schemas.microsoft.com/office/powerpoint/2010/main" val="222827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996244" y="1"/>
            <a:ext cx="10515600" cy="58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3600" b="1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Asistencia</a:t>
            </a: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Técnica</a:t>
            </a:r>
            <a:endParaRPr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309;p33">
            <a:extLst>
              <a:ext uri="{FF2B5EF4-FFF2-40B4-BE49-F238E27FC236}">
                <a16:creationId xmlns:a16="http://schemas.microsoft.com/office/drawing/2014/main" id="{294FD48A-02D8-6AB4-2614-ED06E50C52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4037" y="6040699"/>
            <a:ext cx="2493247" cy="7228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C0471C-6386-0A03-86E2-7EB37B904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07330"/>
              </p:ext>
            </p:extLst>
          </p:nvPr>
        </p:nvGraphicFramePr>
        <p:xfrm>
          <a:off x="284716" y="449406"/>
          <a:ext cx="11205572" cy="595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2757">
                  <a:extLst>
                    <a:ext uri="{9D8B030D-6E8A-4147-A177-3AD203B41FA5}">
                      <a16:colId xmlns:a16="http://schemas.microsoft.com/office/drawing/2014/main" val="2010307288"/>
                    </a:ext>
                  </a:extLst>
                </a:gridCol>
                <a:gridCol w="1672815">
                  <a:extLst>
                    <a:ext uri="{9D8B030D-6E8A-4147-A177-3AD203B41FA5}">
                      <a16:colId xmlns:a16="http://schemas.microsoft.com/office/drawing/2014/main" val="2738365552"/>
                    </a:ext>
                  </a:extLst>
                </a:gridCol>
              </a:tblGrid>
              <a:tr h="299437">
                <a:tc>
                  <a:txBody>
                    <a:bodyPr/>
                    <a:lstStyle/>
                    <a:p>
                      <a:r>
                        <a:rPr lang="es-AR"/>
                        <a:t>Actividad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Tiempo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967182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r>
                        <a:rPr lang="es-AR"/>
                        <a:t>Asistencia técnica para el fortalecimiento equipo nacional evaluador de ETMI+ para la ruta a eliminación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96178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r>
                        <a:rPr lang="es-AR"/>
                        <a:t>Análisis de incidencia, cascadas de TAR, PrEP, disparidades con equipo nacional de VIH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56955"/>
                  </a:ext>
                </a:extLst>
              </a:tr>
              <a:tr h="376928">
                <a:tc>
                  <a:txBody>
                    <a:bodyPr/>
                    <a:lstStyle/>
                    <a:p>
                      <a:r>
                        <a:rPr lang="es-AR"/>
                        <a:t>Sistematizar el análisis de catarata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Q2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66801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Revisión de lineamientos </a:t>
                      </a:r>
                      <a:r>
                        <a:rPr lang="es-AR" err="1"/>
                        <a:t>Inf</a:t>
                      </a:r>
                      <a:r>
                        <a:rPr lang="es-AR"/>
                        <a:t>. </a:t>
                      </a:r>
                      <a:r>
                        <a:rPr lang="es-AR" err="1"/>
                        <a:t>Oport</a:t>
                      </a:r>
                      <a:r>
                        <a:rPr lang="es-AR"/>
                        <a:t>, </a:t>
                      </a:r>
                      <a:r>
                        <a:rPr lang="es-AR" err="1"/>
                        <a:t>enf</a:t>
                      </a:r>
                      <a:r>
                        <a:rPr lang="es-AR"/>
                        <a:t>. Crónicas,  y otras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94181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Verificación prueba cuádruple HIV, Sífilis, VHB y VHC y trabajo de campo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Q2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33749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Validación pruebas rápidas de CD4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39765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Análisis y publicación estudio mortalidad de VIH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Q2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76684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Análisis y publicación estudio optimización de VIH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Q2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553784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Jornadas de discusión estrategias diferencias de testeo con OMS y OPS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Dic 2023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65709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Jornadas de discusión diagnóstico de sífilis (incluyendo </a:t>
                      </a:r>
                      <a:r>
                        <a:rPr lang="es-AR" err="1"/>
                        <a:t>neurosífilis</a:t>
                      </a:r>
                      <a:r>
                        <a:rPr lang="es-AR"/>
                        <a:t>) y apoyar el desarrollo de protocolos de carga de enfermedad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47141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Colaborar en sistematizar la información de uso de TB LAM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54072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Participar en el modelo de eliminación de VIH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Q1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902937"/>
                  </a:ext>
                </a:extLst>
              </a:tr>
              <a:tr h="396731">
                <a:tc>
                  <a:txBody>
                    <a:bodyPr/>
                    <a:lstStyle/>
                    <a:p>
                      <a:r>
                        <a:rPr lang="es-AR"/>
                        <a:t>Apoyar las encuestas nacionales de resistencia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/>
                        <a:t>Q2 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76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35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6688017" y="123096"/>
            <a:ext cx="5181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 Away</a:t>
            </a:r>
            <a:endParaRPr/>
          </a:p>
        </p:txBody>
      </p:sp>
      <p:pic>
        <p:nvPicPr>
          <p:cNvPr id="326" name="Google Shape;32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69" y="5716688"/>
            <a:ext cx="3569198" cy="103484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 txBox="1"/>
          <p:nvPr/>
        </p:nvSpPr>
        <p:spPr>
          <a:xfrm>
            <a:off x="374075" y="1333912"/>
            <a:ext cx="11495542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alibri"/>
              <a:buNone/>
            </a:pPr>
            <a:r>
              <a:rPr lang="en-US" sz="5200" b="1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Agradecimientos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sz="5200" b="1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autoridades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5200" b="1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a los </a:t>
            </a:r>
            <a:r>
              <a:rPr lang="en-US" sz="5200" b="1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usuarios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a las </a:t>
            </a:r>
            <a:r>
              <a:rPr lang="en-US" sz="5200" b="1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organizaciones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y al </a:t>
            </a:r>
            <a:r>
              <a:rPr lang="en-US" sz="5200" b="1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que integra la </a:t>
            </a:r>
            <a:r>
              <a:rPr lang="en-US" sz="5200" b="1" i="0" u="none" strike="noStrike" cap="none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al VIH y de </a:t>
            </a:r>
            <a:r>
              <a:rPr lang="en-US" sz="5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Salvador</a:t>
            </a:r>
            <a:r>
              <a:rPr lang="en-US" sz="5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42"/>
          <p:cNvGrpSpPr/>
          <p:nvPr/>
        </p:nvGrpSpPr>
        <p:grpSpPr>
          <a:xfrm>
            <a:off x="4820248" y="4285148"/>
            <a:ext cx="4771407" cy="2475000"/>
            <a:chOff x="1671" y="97851"/>
            <a:chExt cx="4771407" cy="2475000"/>
          </a:xfrm>
        </p:grpSpPr>
        <p:sp>
          <p:nvSpPr>
            <p:cNvPr id="329" name="Google Shape;329;p42"/>
            <p:cNvSpPr/>
            <p:nvPr/>
          </p:nvSpPr>
          <p:spPr>
            <a:xfrm>
              <a:off x="429453" y="97851"/>
              <a:ext cx="1338187" cy="1338187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714640" y="383038"/>
              <a:ext cx="767812" cy="76781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2"/>
            <p:cNvSpPr/>
            <p:nvPr/>
          </p:nvSpPr>
          <p:spPr>
            <a:xfrm>
              <a:off x="1671" y="1852851"/>
              <a:ext cx="21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2"/>
            <p:cNvSpPr txBox="1"/>
            <p:nvPr/>
          </p:nvSpPr>
          <p:spPr>
            <a:xfrm>
              <a:off x="1671" y="1852851"/>
              <a:ext cx="21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¿PREGUNTAS?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3095162" y="167504"/>
              <a:ext cx="1338187" cy="1338187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3292296" y="380443"/>
              <a:ext cx="767812" cy="76781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2579328" y="1852851"/>
              <a:ext cx="21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2"/>
            <p:cNvSpPr txBox="1"/>
            <p:nvPr/>
          </p:nvSpPr>
          <p:spPr>
            <a:xfrm>
              <a:off x="2579328" y="1852851"/>
              <a:ext cx="21937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¿COMENTARIOS?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42"/>
          <p:cNvSpPr txBox="1"/>
          <p:nvPr/>
        </p:nvSpPr>
        <p:spPr>
          <a:xfrm>
            <a:off x="2949137" y="2725552"/>
            <a:ext cx="3738880" cy="372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9ADC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2"/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>
            <a:off x="9367520" y="4041958"/>
            <a:ext cx="2984698" cy="270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4CEF-E879-A8B0-A900-F028CE9E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55" y="76814"/>
            <a:ext cx="10515600" cy="923331"/>
          </a:xfrm>
        </p:spPr>
        <p:txBody>
          <a:bodyPr>
            <a:normAutofit/>
          </a:bodyPr>
          <a:lstStyle/>
          <a:p>
            <a:pPr algn="ctr"/>
            <a:r>
              <a:rPr lang="es-419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 relacionadas con SIDA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AD13BB-3B62-2494-4248-4894EF9F5509}"/>
              </a:ext>
            </a:extLst>
          </p:cNvPr>
          <p:cNvSpPr txBox="1"/>
          <p:nvPr/>
        </p:nvSpPr>
        <p:spPr>
          <a:xfrm>
            <a:off x="0" y="6514504"/>
            <a:ext cx="523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 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ONUSIDA. Estimaciones </a:t>
            </a:r>
            <a:r>
              <a:rPr kumimoji="0" lang="es-419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Spectrum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83800-5C8A-67F8-6353-6D5A2531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5" y="1532469"/>
            <a:ext cx="5124634" cy="3310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CEE61-E679-E1DE-8FCC-01A4DE9BFB69}"/>
              </a:ext>
            </a:extLst>
          </p:cNvPr>
          <p:cNvSpPr txBox="1"/>
          <p:nvPr/>
        </p:nvSpPr>
        <p:spPr>
          <a:xfrm>
            <a:off x="3073294" y="1532469"/>
            <a:ext cx="216527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600" b="1">
                <a:solidFill>
                  <a:srgbClr val="4472C4"/>
                </a:solidFill>
                <a:latin typeface="Calibri" panose="020F0502020204030204"/>
              </a:rPr>
              <a:t>30</a:t>
            </a:r>
            <a:r>
              <a:rPr kumimoji="0" lang="es-419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lang="es-419" sz="1600">
                <a:solidFill>
                  <a:prstClr val="black"/>
                </a:solidFill>
                <a:latin typeface="Calibri" panose="020F0502020204030204"/>
              </a:rPr>
              <a:t>aumento</a:t>
            </a:r>
            <a:endParaRPr kumimoji="0" lang="es-419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Muertes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(Comparado con 2010)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E73C5-FBF2-7BB3-46E2-28A78AFEDC64}"/>
              </a:ext>
            </a:extLst>
          </p:cNvPr>
          <p:cNvSpPr txBox="1"/>
          <p:nvPr/>
        </p:nvSpPr>
        <p:spPr>
          <a:xfrm>
            <a:off x="470060" y="5097847"/>
            <a:ext cx="515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2022: </a:t>
            </a:r>
            <a:r>
              <a:rPr kumimoji="0" lang="es-419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&lt;500 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419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&lt;500 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s-419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&lt;500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muertes</a:t>
            </a: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F178017D-79A2-E711-8963-CA99EDE41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49" y="1947967"/>
            <a:ext cx="5373391" cy="2620750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:a16="http://schemas.microsoft.com/office/drawing/2014/main" id="{D92E0728-7C69-67D1-9975-639B746096DF}"/>
              </a:ext>
            </a:extLst>
          </p:cNvPr>
          <p:cNvSpPr txBox="1"/>
          <p:nvPr/>
        </p:nvSpPr>
        <p:spPr>
          <a:xfrm>
            <a:off x="6540500" y="6437980"/>
            <a:ext cx="523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 </a:t>
            </a: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MINSAL, 2023</a:t>
            </a: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0006D3D8-9B16-2D10-FD60-C3C0CA463D92}"/>
              </a:ext>
            </a:extLst>
          </p:cNvPr>
          <p:cNvSpPr txBox="1"/>
          <p:nvPr/>
        </p:nvSpPr>
        <p:spPr>
          <a:xfrm>
            <a:off x="6483373" y="5097847"/>
            <a:ext cx="5238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país se encuentra evaluando la mortalidad desde el 2016 al 2021 para evaluar las causas de muerte y la calidad de la notificación</a:t>
            </a: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86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76FE7D4-7CBC-BEB6-7B1B-49CF0EAA81CA}"/>
              </a:ext>
            </a:extLst>
          </p:cNvPr>
          <p:cNvSpPr txBox="1">
            <a:spLocks/>
          </p:cNvSpPr>
          <p:nvPr/>
        </p:nvSpPr>
        <p:spPr>
          <a:xfrm>
            <a:off x="44994" y="0"/>
            <a:ext cx="11320284" cy="8616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s-ES" sz="2800" b="1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Número de pruebas según institución, El Salvador, 2015 – 2022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EF9210-4C15-F61B-4DFE-A19B66E7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 </a:t>
            </a:r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322CB-196D-1E04-4223-6F9F3EFB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706" y="1485181"/>
            <a:ext cx="10049291" cy="42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4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7BB45-3612-A150-C334-A006E17D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2" y="6009407"/>
            <a:ext cx="508000" cy="50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13ACEA-5A6E-54EF-23AF-EE9DD7742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285" y="6109365"/>
            <a:ext cx="470207" cy="47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8BD07C-9E1A-C5D3-25D6-81FD0CD5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78" y="340593"/>
            <a:ext cx="508000" cy="50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0A6589-E58D-D0A1-024B-FCC629EEF055}"/>
              </a:ext>
            </a:extLst>
          </p:cNvPr>
          <p:cNvSpPr txBox="1"/>
          <p:nvPr/>
        </p:nvSpPr>
        <p:spPr>
          <a:xfrm>
            <a:off x="0" y="340593"/>
            <a:ext cx="113202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449580" algn="l"/>
              </a:tabLst>
            </a:pPr>
            <a:r>
              <a:rPr lang="es-MX" sz="2600" b="1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Cascada Continuo Atención VIH 2022</a:t>
            </a:r>
            <a:endParaRPr lang="es-SV" sz="2600" b="1">
              <a:solidFill>
                <a:srgbClr val="00206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F494F2-A20E-BF76-263C-042106AFAF1A}"/>
              </a:ext>
            </a:extLst>
          </p:cNvPr>
          <p:cNvSpPr txBox="1"/>
          <p:nvPr/>
        </p:nvSpPr>
        <p:spPr>
          <a:xfrm>
            <a:off x="3049292" y="324820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b="0">
                <a:effectLst/>
              </a:rPr>
              <a:t> </a:t>
            </a:r>
            <a:endParaRPr lang="es-SV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2BD329B-8161-4A73-833C-937968B5E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83435"/>
              </p:ext>
            </p:extLst>
          </p:nvPr>
        </p:nvGraphicFramePr>
        <p:xfrm>
          <a:off x="1004522" y="863812"/>
          <a:ext cx="10315763" cy="570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3DE4916-F7F5-9A74-EBFE-5995BA6A1498}"/>
              </a:ext>
            </a:extLst>
          </p:cNvPr>
          <p:cNvSpPr/>
          <p:nvPr/>
        </p:nvSpPr>
        <p:spPr>
          <a:xfrm>
            <a:off x="4302035" y="1323702"/>
            <a:ext cx="1036320" cy="2909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/>
              <a:t>DIAGNOSTICO</a:t>
            </a:r>
            <a:endParaRPr lang="es-SV" sz="1100"/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0F17C934-3362-3657-C140-A6F3AD4E786D}"/>
              </a:ext>
            </a:extLst>
          </p:cNvPr>
          <p:cNvSpPr/>
          <p:nvPr/>
        </p:nvSpPr>
        <p:spPr>
          <a:xfrm rot="1250779">
            <a:off x="4809887" y="2033369"/>
            <a:ext cx="2863618" cy="34494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D1DCF-382D-160E-884C-F6A2B0A52040}"/>
              </a:ext>
            </a:extLst>
          </p:cNvPr>
          <p:cNvSpPr/>
          <p:nvPr/>
        </p:nvSpPr>
        <p:spPr>
          <a:xfrm>
            <a:off x="8288920" y="4606334"/>
            <a:ext cx="6814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fld id="{3C772A59-E4DA-4A90-B505-89C055A5A3F5}" type="TxLink">
              <a:rPr lang="en-US" sz="2000" b="1" i="0" u="none" strike="noStrike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pPr algn="ctr"/>
              <a:t>95</a:t>
            </a:fld>
            <a:r>
              <a:rPr lang="en-US" sz="2000" b="1" i="0" u="none" strike="noStrike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%</a:t>
            </a:r>
            <a:endParaRPr lang="en-US" sz="2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0FB96E-51ED-E465-83AD-B23C17383C69}"/>
              </a:ext>
            </a:extLst>
          </p:cNvPr>
          <p:cNvSpPr/>
          <p:nvPr/>
        </p:nvSpPr>
        <p:spPr>
          <a:xfrm>
            <a:off x="9597020" y="4606333"/>
            <a:ext cx="6814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</a:rPr>
              <a:t>93%</a:t>
            </a:r>
            <a:endParaRPr lang="en-US" sz="32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3632D3-D854-D0E6-C6BD-671BA414F140}"/>
              </a:ext>
            </a:extLst>
          </p:cNvPr>
          <p:cNvSpPr/>
          <p:nvPr/>
        </p:nvSpPr>
        <p:spPr>
          <a:xfrm>
            <a:off x="7372350" y="4806388"/>
            <a:ext cx="916570" cy="577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4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25F971-6310-82FC-BB5B-9B3E188C3D0E}"/>
              </a:ext>
            </a:extLst>
          </p:cNvPr>
          <p:cNvGraphicFramePr>
            <a:graphicFrameLocks/>
          </p:cNvGraphicFramePr>
          <p:nvPr/>
        </p:nvGraphicFramePr>
        <p:xfrm>
          <a:off x="507076" y="1479550"/>
          <a:ext cx="11130742" cy="428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50C3F8-F01C-30F2-678B-393A96CC7E56}"/>
              </a:ext>
            </a:extLst>
          </p:cNvPr>
          <p:cNvSpPr txBox="1"/>
          <p:nvPr/>
        </p:nvSpPr>
        <p:spPr>
          <a:xfrm rot="16200000">
            <a:off x="-1894373" y="3244334"/>
            <a:ext cx="452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/>
              <a:t>Porcentaje respecto al total de PVVIH por sexo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79EE79-AC71-C2CD-FD33-3CEE0405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8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es-419" sz="3600" b="1">
                <a:solidFill>
                  <a:schemeClr val="accent2"/>
                </a:solidFill>
              </a:rPr>
              <a:t>Cascada de atención al VIH por sexo,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BC8D5-D42D-7038-C24D-A6F2652A3271}"/>
              </a:ext>
            </a:extLst>
          </p:cNvPr>
          <p:cNvSpPr txBox="1"/>
          <p:nvPr/>
        </p:nvSpPr>
        <p:spPr>
          <a:xfrm>
            <a:off x="0" y="6359707"/>
            <a:ext cx="12000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ES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Ministerio de Salud, Estimación Spectrum de El Salvador, 2022 y Sistema Único de Monitoreo, Evaluación y vigilancia Epidemiológica del VIH-Sida (SUMEVE Datos acumulados a 2021), El Salvador, 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6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79EE79-AC71-C2CD-FD33-3CEE0405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8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es-419" sz="3600" b="1">
                <a:solidFill>
                  <a:schemeClr val="accent2"/>
                </a:solidFill>
              </a:rPr>
              <a:t>Cascadas de prevención en HSH y Mujeres trans, 2022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A218484-A53F-D6F6-49AB-4E424D5F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172"/>
            <a:ext cx="6096000" cy="499594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0885304-4C64-F75D-9672-B39EE4337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50" y="2132576"/>
            <a:ext cx="5660967" cy="417666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3E28EDD-CBA5-DF85-B6A8-8292E92F64EC}"/>
              </a:ext>
            </a:extLst>
          </p:cNvPr>
          <p:cNvSpPr txBox="1"/>
          <p:nvPr/>
        </p:nvSpPr>
        <p:spPr>
          <a:xfrm>
            <a:off x="0" y="6359707"/>
            <a:ext cx="12000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ES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Ministerio de Salud, Estimación Spectrum de El Salvador, 2022 y Sistema Único de Monitoreo, Evaluación y vigilancia Epidemiológica del VIH-Sida (SUMEVE Datos acumulados a 2021), El Salvador, 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FFFA30-3BF8-3943-6B99-7426A5EF19B8}"/>
              </a:ext>
            </a:extLst>
          </p:cNvPr>
          <p:cNvSpPr txBox="1"/>
          <p:nvPr/>
        </p:nvSpPr>
        <p:spPr>
          <a:xfrm>
            <a:off x="3241964" y="1110218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HSH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543C0FB-AD87-D3DD-C43E-AC6AD9C37BE7}"/>
              </a:ext>
            </a:extLst>
          </p:cNvPr>
          <p:cNvSpPr txBox="1"/>
          <p:nvPr/>
        </p:nvSpPr>
        <p:spPr>
          <a:xfrm>
            <a:off x="9080270" y="1132339"/>
            <a:ext cx="1957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/>
              <a:t>Mujeres</a:t>
            </a:r>
            <a:r>
              <a:rPr lang="en-US" sz="2400" b="1"/>
              <a:t> trans</a:t>
            </a:r>
          </a:p>
        </p:txBody>
      </p:sp>
    </p:spTree>
    <p:extLst>
      <p:ext uri="{BB962C8B-B14F-4D97-AF65-F5344CB8AC3E}">
        <p14:creationId xmlns:p14="http://schemas.microsoft.com/office/powerpoint/2010/main" val="184661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92407ab47_1_10"/>
          <p:cNvSpPr txBox="1">
            <a:spLocks noGrp="1"/>
          </p:cNvSpPr>
          <p:nvPr>
            <p:ph type="title" idx="4294967295"/>
          </p:nvPr>
        </p:nvSpPr>
        <p:spPr>
          <a:xfrm>
            <a:off x="538800" y="386700"/>
            <a:ext cx="11114400" cy="12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2800" b="1">
                <a:solidFill>
                  <a:schemeClr val="accent2"/>
                </a:solidFill>
              </a:rPr>
              <a:t>PORCENTAJE</a:t>
            </a:r>
            <a:r>
              <a:rPr lang="es-ES" sz="2300" b="1" cap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>
                <a:solidFill>
                  <a:schemeClr val="accent2"/>
                </a:solidFill>
              </a:rPr>
              <a:t> DE NIÑOS NACIDOS DE MADRES SEROPOSITIVAS PARA EL VIH EN EL PERIODO QUE RECIBIERON UN DIAGNÓSTICO POSITIVO DEL VIH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136" name="Google Shape;136;g1e92407ab47_1_10"/>
          <p:cNvSpPr txBox="1"/>
          <p:nvPr/>
        </p:nvSpPr>
        <p:spPr>
          <a:xfrm>
            <a:off x="349623" y="6488668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presentados por el programa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e92407ab47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5700"/>
            <a:ext cx="11887201" cy="4390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930af5cb04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75" y="1835913"/>
            <a:ext cx="5663250" cy="43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930af5cb04_0_68"/>
          <p:cNvSpPr txBox="1">
            <a:spLocks noGrp="1"/>
          </p:cNvSpPr>
          <p:nvPr>
            <p:ph type="title" idx="4294967295"/>
          </p:nvPr>
        </p:nvSpPr>
        <p:spPr>
          <a:xfrm>
            <a:off x="395402" y="886331"/>
            <a:ext cx="57582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4782"/>
              <a:buFont typeface="Calibri"/>
              <a:buNone/>
            </a:pPr>
            <a:r>
              <a:rPr lang="es-ES" sz="3200" b="1">
                <a:solidFill>
                  <a:schemeClr val="accent2"/>
                </a:solidFill>
              </a:rPr>
              <a:t>Proporción de mujeres embarazadas con sífilis que recibieron tratamiento adecuado (%), El Salvador  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930af5cb04_0_68"/>
          <p:cNvSpPr txBox="1">
            <a:spLocks noGrp="1"/>
          </p:cNvSpPr>
          <p:nvPr>
            <p:ph type="title" idx="4294967295"/>
          </p:nvPr>
        </p:nvSpPr>
        <p:spPr>
          <a:xfrm>
            <a:off x="6756191" y="699425"/>
            <a:ext cx="5191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4782"/>
              <a:buFont typeface="Calibri"/>
              <a:buNone/>
            </a:pPr>
            <a:r>
              <a:rPr lang="es-ES" sz="3200" b="1">
                <a:solidFill>
                  <a:schemeClr val="accent2"/>
                </a:solidFill>
              </a:rPr>
              <a:t>Número reportados de casos de sífilis congénita (n), El Salvador </a:t>
            </a:r>
            <a:endParaRPr sz="32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930af5cb04_0_68"/>
          <p:cNvSpPr txBox="1"/>
          <p:nvPr/>
        </p:nvSpPr>
        <p:spPr>
          <a:xfrm>
            <a:off x="349623" y="6488668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reportados al GAM, y directamente a la OPS (2022)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930af5cb04_0_68"/>
          <p:cNvSpPr txBox="1"/>
          <p:nvPr/>
        </p:nvSpPr>
        <p:spPr>
          <a:xfrm rot="-5400000">
            <a:off x="-473525" y="3821513"/>
            <a:ext cx="1687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4285F4"/>
                </a:solidFill>
                <a:latin typeface="Calibri"/>
                <a:ea typeface="Calibri"/>
                <a:cs typeface="Calibri"/>
                <a:sym typeface="Calibri"/>
              </a:rPr>
              <a:t>Porcentaje (%) </a:t>
            </a:r>
            <a:endParaRPr b="1">
              <a:solidFill>
                <a:srgbClr val="4285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930af5cb04_0_68"/>
          <p:cNvSpPr txBox="1"/>
          <p:nvPr/>
        </p:nvSpPr>
        <p:spPr>
          <a:xfrm>
            <a:off x="2463850" y="6017450"/>
            <a:ext cx="1687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4285F4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endParaRPr b="1">
              <a:solidFill>
                <a:srgbClr val="4285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930af5cb04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3700" y="2325350"/>
            <a:ext cx="5080916" cy="38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930af5cb04_0_68"/>
          <p:cNvSpPr txBox="1"/>
          <p:nvPr/>
        </p:nvSpPr>
        <p:spPr>
          <a:xfrm>
            <a:off x="9042950" y="6017450"/>
            <a:ext cx="1687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4285F4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endParaRPr b="1">
              <a:solidFill>
                <a:srgbClr val="4285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930af5cb04_0_68"/>
          <p:cNvSpPr txBox="1"/>
          <p:nvPr/>
        </p:nvSpPr>
        <p:spPr>
          <a:xfrm rot="-5400000">
            <a:off x="5430675" y="3995203"/>
            <a:ext cx="26922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4285F4"/>
                </a:solidFill>
                <a:latin typeface="Calibri"/>
                <a:ea typeface="Calibri"/>
                <a:cs typeface="Calibri"/>
                <a:sym typeface="Calibri"/>
              </a:rPr>
              <a:t> Número de casos reportados (n) </a:t>
            </a:r>
            <a:endParaRPr b="1">
              <a:solidFill>
                <a:srgbClr val="4285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87fefb-0b48-4e6c-91ed-8ad7a963536a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EE10C2083AB9499E05ED6932DB9432" ma:contentTypeVersion="17" ma:contentTypeDescription="Create a new document." ma:contentTypeScope="" ma:versionID="e54608fa1bb1f29965000d3c51c8d7e8">
  <xsd:schema xmlns:xsd="http://www.w3.org/2001/XMLSchema" xmlns:xs="http://www.w3.org/2001/XMLSchema" xmlns:p="http://schemas.microsoft.com/office/2006/metadata/properties" xmlns:ns2="fc87fefb-0b48-4e6c-91ed-8ad7a963536a" xmlns:ns3="73d0ba8d-d766-4bf6-bcf0-d2eb81301a02" xmlns:ns4="5e13aadc-de86-43ee-b386-40c01ba74c80" targetNamespace="http://schemas.microsoft.com/office/2006/metadata/properties" ma:root="true" ma:fieldsID="0b3bff68f0ae5f28b1222a5c12dc37d7" ns2:_="" ns3:_="" ns4:_="">
    <xsd:import namespace="fc87fefb-0b48-4e6c-91ed-8ad7a963536a"/>
    <xsd:import namespace="73d0ba8d-d766-4bf6-bcf0-d2eb81301a0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7fefb-0b48-4e6c-91ed-8ad7a9635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b596f99-f12c-4d4b-88a0-81f8f0f779a6}" ma:internalName="TaxCatchAll" ma:showField="CatchAllData" ma:web="73d0ba8d-d766-4bf6-bcf0-d2eb81301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C017A-04D6-42D8-AAD7-F7795E5CE7F8}">
  <ds:schemaRefs>
    <ds:schemaRef ds:uri="5e13aadc-de86-43ee-b386-40c01ba74c80"/>
    <ds:schemaRef ds:uri="73d0ba8d-d766-4bf6-bcf0-d2eb81301a02"/>
    <ds:schemaRef ds:uri="fc87fefb-0b48-4e6c-91ed-8ad7a96353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AB8A53-D492-4EE5-8163-21FCB3417082}">
  <ds:schemaRefs>
    <ds:schemaRef ds:uri="5e13aadc-de86-43ee-b386-40c01ba74c80"/>
    <ds:schemaRef ds:uri="73d0ba8d-d766-4bf6-bcf0-d2eb81301a02"/>
    <ds:schemaRef ds:uri="fc87fefb-0b48-4e6c-91ed-8ad7a96353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B16436-3B0B-4136-92FE-17E17EAC11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3092</Words>
  <Application>Microsoft Office PowerPoint</Application>
  <PresentationFormat>Panorámica</PresentationFormat>
  <Paragraphs>309</Paragraphs>
  <Slides>21</Slides>
  <Notes>14</Notes>
  <HiddenSlides>3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Abadi</vt:lpstr>
      <vt:lpstr>Arial</vt:lpstr>
      <vt:lpstr>Arial Nova Light</vt:lpstr>
      <vt:lpstr>Bahnschrift SemiBold Condensed</vt:lpstr>
      <vt:lpstr>Calibri</vt:lpstr>
      <vt:lpstr>Calibri Light</vt:lpstr>
      <vt:lpstr>Symbol</vt:lpstr>
      <vt:lpstr>Times New Roman</vt:lpstr>
      <vt:lpstr>1_Office Theme</vt:lpstr>
      <vt:lpstr>1_Tema de Office</vt:lpstr>
      <vt:lpstr>ANÁLISIS DE LA RESPUESTA AL VIH EN EL SALVADOR OCTUBRE , 2023</vt:lpstr>
      <vt:lpstr>Nuevas infecciones</vt:lpstr>
      <vt:lpstr>Muertes relacionadas con SIDA</vt:lpstr>
      <vt:lpstr>Presentación de PowerPoint</vt:lpstr>
      <vt:lpstr>Presentación de PowerPoint</vt:lpstr>
      <vt:lpstr>Cascada de atención al VIH por sexo, 2022</vt:lpstr>
      <vt:lpstr>Cascadas de prevención en HSH y Mujeres trans, 2022</vt:lpstr>
      <vt:lpstr>PORCENTAJE  DE NIÑOS NACIDOS DE MADRES SEROPOSITIVAS PARA EL VIH EN EL PERIODO QUE RECIBIERON UN DIAGNÓSTICO POSITIVO DEL VIH</vt:lpstr>
      <vt:lpstr>Proporción de mujeres embarazadas con sífilis que recibieron tratamiento adecuado (%), El Salvador  </vt:lpstr>
      <vt:lpstr>Contexto de situación financiera</vt:lpstr>
      <vt:lpstr>Rectoría y Gobernanza</vt:lpstr>
      <vt:lpstr>Financiamiento</vt:lpstr>
      <vt:lpstr>Vigilancia y monitoreo </vt:lpstr>
      <vt:lpstr>Servicios: Testeo y Diagnóstico</vt:lpstr>
      <vt:lpstr>Servicios: Prevención</vt:lpstr>
      <vt:lpstr>Servicios: Tratamiento y Atención</vt:lpstr>
      <vt:lpstr>Entorno favorable  Derechos Humanos, Participación Comunitaria y Equidad de Género </vt:lpstr>
      <vt:lpstr>Servicios: ETMI+ </vt:lpstr>
      <vt:lpstr>Puntos clave</vt:lpstr>
      <vt:lpstr>Asistencia Técnica</vt:lpstr>
      <vt:lpstr>Take 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DATOS EPIDEMIOLÓGICOS Y DE LA RESPUESTA AL VIH EN REPÚBLICA DOMINICANA SEPTIEMBRE , 2023</dc:title>
  <dc:creator>Nuche Berenguer, Dr. Bernardo (WDC)</dc:creator>
  <cp:lastModifiedBy>Antonia Elizabeth Rodriguez</cp:lastModifiedBy>
  <cp:revision>3</cp:revision>
  <dcterms:created xsi:type="dcterms:W3CDTF">2023-09-19T13:40:22Z</dcterms:created>
  <dcterms:modified xsi:type="dcterms:W3CDTF">2023-11-09T22:32:16Z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0x010100D1EE10C2083AB9499E05ED6932DB9432</vt:lpwstr>
  </property>
  <property fmtid="{D5CDD505-2E9C-101B-9397-08002B2CF9AE}" pid="3" name="MediaServiceImageTags">
    <vt:lpwstr/>
  </property>
</Properties>
</file>