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633" r:id="rId5"/>
    <p:sldId id="635" r:id="rId6"/>
    <p:sldId id="636" r:id="rId7"/>
    <p:sldId id="637" r:id="rId8"/>
    <p:sldId id="639" r:id="rId9"/>
    <p:sldId id="25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ePaintB3W01-Regular" panose="020B0A06030302020204" charset="0"/>
      <p:regular r:id="rId1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ue Manuel Portillo Romero" initials="JMPR" lastIdx="1" clrIdx="0">
    <p:extLst>
      <p:ext uri="{19B8F6BF-5375-455C-9EA6-DF929625EA0E}">
        <p15:presenceInfo xmlns:p15="http://schemas.microsoft.com/office/powerpoint/2012/main" userId="S-1-5-21-3945798848-2646023305-2936327937-18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66D1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5F29A-01E3-4782-B7F1-375381450D51}" type="datetimeFigureOut">
              <a:rPr lang="es-SV" smtClean="0"/>
              <a:t>14/1/2024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3DEF-2DAC-44B9-91DF-4AC5421414D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78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249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564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40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04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7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42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8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72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1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374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3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DE22-1541-4C7B-BECC-0DD170A72E84}" type="datetimeFigureOut">
              <a:rPr lang="es-MX" smtClean="0"/>
              <a:t>14/01/2024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99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solidFill>
            <a:srgbClr val="0072CE"/>
          </a:solidFill>
          <a:ln w="9525">
            <a:solidFill>
              <a:srgbClr val="0072CE"/>
            </a:solidFill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3" y="2629831"/>
            <a:ext cx="10270434" cy="22861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1B1EF8D-1BAF-4B92-BE86-CB62DFAAA3AE}"/>
              </a:ext>
            </a:extLst>
          </p:cNvPr>
          <p:cNvSpPr txBox="1"/>
          <p:nvPr/>
        </p:nvSpPr>
        <p:spPr>
          <a:xfrm>
            <a:off x="690250" y="2895727"/>
            <a:ext cx="10601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CorePaintB3W01-Regular" panose="020B0A06030302020204" charset="0"/>
              </a:rPr>
              <a:t>Actualización de activos subvención </a:t>
            </a:r>
          </a:p>
          <a:p>
            <a:pPr algn="ctr"/>
            <a:r>
              <a:rPr lang="es-MX" sz="5400" dirty="0">
                <a:solidFill>
                  <a:schemeClr val="bg1"/>
                </a:solidFill>
                <a:latin typeface="CorePaintB3W01-Regular" panose="020B0A06030302020204" charset="0"/>
              </a:rPr>
              <a:t>   SLV-H-PLAN 2022-2024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7DB724-2A91-4C9E-8C93-4239779FD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69" y="920808"/>
            <a:ext cx="6107262" cy="9214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537E57-7B7B-DA25-DC1B-E7BEBD3D3C7D}"/>
              </a:ext>
            </a:extLst>
          </p:cNvPr>
          <p:cNvSpPr txBox="1"/>
          <p:nvPr/>
        </p:nvSpPr>
        <p:spPr>
          <a:xfrm>
            <a:off x="6657655" y="5106195"/>
            <a:ext cx="481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International El Salvador</a:t>
            </a:r>
          </a:p>
          <a:p>
            <a:endParaRPr lang="es-SV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860598-35FD-327F-B6A3-6947DA599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65" y="-168845"/>
            <a:ext cx="12414129" cy="1305003"/>
          </a:xfrm>
          <a:prstGeom prst="rect">
            <a:avLst/>
          </a:prstGeom>
          <a:solidFill>
            <a:srgbClr val="0072CE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30D93D-8297-AF36-3CCF-158DFC9FD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3" y="180422"/>
            <a:ext cx="8687926" cy="6735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12E133-55E1-47D0-C95E-603E9398A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36" y="6250895"/>
            <a:ext cx="1217167" cy="462474"/>
          </a:xfrm>
          <a:prstGeom prst="rect">
            <a:avLst/>
          </a:prstGeom>
          <a:ln>
            <a:noFill/>
          </a:ln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D9DC862-2660-45D1-B38F-17E20C5A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429"/>
            <a:ext cx="10515600" cy="4976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SV" dirty="0">
              <a:solidFill>
                <a:schemeClr val="accent5"/>
              </a:solidFill>
              <a:latin typeface="Avrile Sans Condensed SemiBold" panose="020B0706040504020204" pitchFamily="34" charset="0"/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pPr algn="just"/>
            <a:r>
              <a:rPr lang="es-SV" dirty="0">
                <a:solidFill>
                  <a:schemeClr val="accent5"/>
                </a:solidFill>
                <a:latin typeface="Avrile Sans Condensed SemiBold" panose="020B0706040504020204" pitchFamily="34" charset="0"/>
                <a:ea typeface="Avrile Sans Condensed SemiBold" panose="020B0706040504020204" pitchFamily="34" charset="0"/>
                <a:cs typeface="Avrile Sans Condensed SemiBold" panose="020B0706040504020204" pitchFamily="34" charset="0"/>
              </a:rPr>
              <a:t>Se finalizo el segundo levantamiento de activos año 2023.</a:t>
            </a:r>
          </a:p>
          <a:p>
            <a:pPr marL="0" indent="0" algn="just">
              <a:buNone/>
            </a:pPr>
            <a:endParaRPr lang="es-SV" dirty="0">
              <a:solidFill>
                <a:schemeClr val="accent5"/>
              </a:solidFill>
              <a:latin typeface="Avrile Sans Condensed SemiBold" panose="020B0706040504020204" pitchFamily="34" charset="0"/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pPr algn="just"/>
            <a:r>
              <a:rPr lang="es-SV" dirty="0">
                <a:solidFill>
                  <a:schemeClr val="accent5"/>
                </a:solidFill>
                <a:latin typeface="Avrile Sans Condensed SemiBold" panose="020B0706040504020204" pitchFamily="34" charset="0"/>
                <a:ea typeface="Avrile Sans Condensed SemiBold" panose="020B0706040504020204" pitchFamily="34" charset="0"/>
                <a:cs typeface="Avrile Sans Condensed SemiBold" panose="020B0706040504020204" pitchFamily="34" charset="0"/>
              </a:rPr>
              <a:t>Se presenta actualización de activos, solicitando aprobación de propuesta de baja de activos de SR y RP que fueron identificados, reportados como obsoletos, dañados y fuera de uso, se ha tomado fotografía y se levanto reporte de baja.</a:t>
            </a:r>
          </a:p>
          <a:p>
            <a:pPr marL="0" indent="0" algn="just">
              <a:buNone/>
            </a:pPr>
            <a:endParaRPr lang="es-SV" dirty="0">
              <a:solidFill>
                <a:schemeClr val="accent5"/>
              </a:solidFill>
              <a:latin typeface="Avrile Sans Condensed SemiBold" panose="020B0706040504020204" pitchFamily="34" charset="0"/>
              <a:ea typeface="Avrile Sans Condensed SemiBold" panose="020B0706040504020204" pitchFamily="34" charset="0"/>
              <a:cs typeface="Avrile Sans Condensed SemiBold" panose="020B0706040504020204" pitchFamily="34" charset="0"/>
            </a:endParaRPr>
          </a:p>
          <a:p>
            <a:pPr algn="just"/>
            <a:r>
              <a:rPr lang="es-SV" dirty="0">
                <a:solidFill>
                  <a:schemeClr val="accent5"/>
                </a:solidFill>
                <a:latin typeface="Avrile Sans Condensed SemiBold" panose="020B0706040504020204" pitchFamily="34" charset="0"/>
                <a:ea typeface="Avrile Sans Condensed SemiBold" panose="020B0706040504020204" pitchFamily="34" charset="0"/>
                <a:cs typeface="Avrile Sans Condensed SemiBold" panose="020B0706040504020204" pitchFamily="34" charset="0"/>
              </a:rPr>
              <a:t>Durante la visita de la misión del Fondo Mundial, se les comunico que se haría una solicitud de baja de activos que ya no están funcionando y que fueron comprados desde 2014, con su respectivo proceso, a lo que respondieron estar de acuerdo con la depuración de activos del proyecto. </a:t>
            </a:r>
            <a:endParaRPr lang="es-SV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779A96-5618-4B26-A699-F714BDF6AE65}"/>
              </a:ext>
            </a:extLst>
          </p:cNvPr>
          <p:cNvSpPr txBox="1"/>
          <p:nvPr/>
        </p:nvSpPr>
        <p:spPr>
          <a:xfrm>
            <a:off x="682298" y="244693"/>
            <a:ext cx="620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u="none" strike="noStrike" baseline="0" dirty="0">
                <a:solidFill>
                  <a:srgbClr val="0072CE"/>
                </a:solidFill>
                <a:latin typeface="CorePaintB3W01-Regular" panose="020B0A06030302020204" charset="0"/>
              </a:rPr>
              <a:t>CONSIDERACIONES</a:t>
            </a:r>
          </a:p>
        </p:txBody>
      </p:sp>
    </p:spTree>
    <p:extLst>
      <p:ext uri="{BB962C8B-B14F-4D97-AF65-F5344CB8AC3E}">
        <p14:creationId xmlns:p14="http://schemas.microsoft.com/office/powerpoint/2010/main" val="402064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860598-35FD-327F-B6A3-6947DA599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0" y="-88097"/>
            <a:ext cx="12414129" cy="1305003"/>
          </a:xfrm>
          <a:prstGeom prst="rect">
            <a:avLst/>
          </a:prstGeom>
          <a:solidFill>
            <a:srgbClr val="0072CE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30D93D-8297-AF36-3CCF-158DFC9FD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3" y="180422"/>
            <a:ext cx="8131614" cy="6304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F65C3B-1626-D86E-6C9B-6366DD71278E}"/>
              </a:ext>
            </a:extLst>
          </p:cNvPr>
          <p:cNvSpPr txBox="1"/>
          <p:nvPr/>
        </p:nvSpPr>
        <p:spPr>
          <a:xfrm>
            <a:off x="785327" y="226108"/>
            <a:ext cx="7710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0" i="0" u="none" strike="noStrike" cap="all" dirty="0">
                <a:solidFill>
                  <a:srgbClr val="0072CE"/>
                </a:solidFill>
                <a:latin typeface="CorePaintB3W01-Regular" panose="020B0A06030302020204" charset="0"/>
              </a:rPr>
              <a:t>Resultado del levantamiento del año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12E133-55E1-47D0-C95E-603E9398A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243" y="6185140"/>
            <a:ext cx="1248166" cy="474252"/>
          </a:xfrm>
          <a:prstGeom prst="rect">
            <a:avLst/>
          </a:prstGeom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0CBF70-FD67-49ED-BC74-AFEE3275A176}"/>
              </a:ext>
            </a:extLst>
          </p:cNvPr>
          <p:cNvSpPr txBox="1"/>
          <p:nvPr/>
        </p:nvSpPr>
        <p:spPr>
          <a:xfrm>
            <a:off x="191219" y="1621766"/>
            <a:ext cx="1180956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5"/>
                </a:solidFill>
                <a:latin typeface="Avrile Sans Condensed SemiBold" panose="020B0706040504020204"/>
              </a:rPr>
              <a:t>Como resultado del levantamiento se identifican 1,179 activos distribuidos entre SR y RP;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5"/>
                </a:solidFill>
                <a:latin typeface="Avrile Sans Condensed SemiBold" panose="020B0706040504020204"/>
              </a:rPr>
              <a:t>Se ingresaron al RP Plan 254 activos que estaban fuera del listado a nombre de MINSAL;</a:t>
            </a:r>
            <a:endParaRPr lang="es-SV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8F3CA5E-C29C-463F-8CC6-2C524647C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029" y="3429000"/>
            <a:ext cx="7596403" cy="24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1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860598-35FD-327F-B6A3-6947DA599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0" y="-88097"/>
            <a:ext cx="12414129" cy="1305003"/>
          </a:xfrm>
          <a:prstGeom prst="rect">
            <a:avLst/>
          </a:prstGeom>
          <a:solidFill>
            <a:srgbClr val="0072CE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30D93D-8297-AF36-3CCF-158DFC9FD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3" y="180422"/>
            <a:ext cx="8723730" cy="6763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F65C3B-1626-D86E-6C9B-6366DD71278E}"/>
              </a:ext>
            </a:extLst>
          </p:cNvPr>
          <p:cNvSpPr txBox="1"/>
          <p:nvPr/>
        </p:nvSpPr>
        <p:spPr>
          <a:xfrm>
            <a:off x="770297" y="272016"/>
            <a:ext cx="8803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0" i="0" u="none" strike="noStrike" baseline="0" dirty="0">
                <a:solidFill>
                  <a:srgbClr val="0072CE"/>
                </a:solidFill>
                <a:latin typeface="CorePaintB3W01-Regular" panose="020B0A06030302020204" charset="0"/>
              </a:rPr>
              <a:t>RESULTADO DEL LEVANTAMIENTO ACTIVOS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12E133-55E1-47D0-C95E-603E9398A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40" y="6165044"/>
            <a:ext cx="1359545" cy="516572"/>
          </a:xfrm>
          <a:prstGeom prst="rect">
            <a:avLst/>
          </a:prstGeom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5DCADE1-F103-4096-A8D0-29C807772D7F}"/>
              </a:ext>
            </a:extLst>
          </p:cNvPr>
          <p:cNvSpPr txBox="1"/>
          <p:nvPr/>
        </p:nvSpPr>
        <p:spPr>
          <a:xfrm>
            <a:off x="195532" y="1401824"/>
            <a:ext cx="11800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5"/>
                </a:solidFill>
                <a:latin typeface="Avrile Sans Condensed SemiBold" panose="020B0706040504020204"/>
              </a:rPr>
              <a:t>Se presenta distribución según umbral del valor por institución responsable, de acuerdo al </a:t>
            </a:r>
            <a:r>
              <a:rPr lang="es-MX" sz="2400" dirty="0">
                <a:solidFill>
                  <a:schemeClr val="accent5"/>
                </a:solidFill>
              </a:rPr>
              <a:t>Manual de Operaciones de la cadena de Suministros, gestión de Activos, sección 07, aprobado en enero 2023;</a:t>
            </a:r>
            <a:endParaRPr lang="es-SV" sz="2400" dirty="0">
              <a:solidFill>
                <a:schemeClr val="accent5"/>
              </a:solidFill>
            </a:endParaRPr>
          </a:p>
          <a:p>
            <a:endParaRPr lang="es-MX" sz="2400" dirty="0">
              <a:solidFill>
                <a:schemeClr val="accent5"/>
              </a:solidFill>
              <a:latin typeface="Avrile Sans Condensed SemiBold" panose="020B0706040504020204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9EB3FDA-59BF-4046-8CFC-9CABF80F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149" y="2851111"/>
            <a:ext cx="9231702" cy="31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860598-35FD-327F-B6A3-6947DA599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0" y="-88097"/>
            <a:ext cx="12414129" cy="1305003"/>
          </a:xfrm>
          <a:prstGeom prst="rect">
            <a:avLst/>
          </a:prstGeom>
          <a:solidFill>
            <a:srgbClr val="0072CE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12E133-55E1-47D0-C95E-603E9398A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09" y="6086918"/>
            <a:ext cx="1325039" cy="503461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A0D739-E57E-4833-B536-F32EDE07D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3" y="180422"/>
            <a:ext cx="8723730" cy="6763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EC9362-A84D-4710-8CB8-948F76699E3F}"/>
              </a:ext>
            </a:extLst>
          </p:cNvPr>
          <p:cNvSpPr txBox="1"/>
          <p:nvPr/>
        </p:nvSpPr>
        <p:spPr>
          <a:xfrm>
            <a:off x="770297" y="272016"/>
            <a:ext cx="8803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0" i="0" u="none" strike="noStrike" baseline="0" dirty="0">
                <a:solidFill>
                  <a:srgbClr val="0072CE"/>
                </a:solidFill>
                <a:latin typeface="CorePaintB3W01-Regular" panose="020B0A06030302020204" charset="0"/>
              </a:rPr>
              <a:t>RESULTADO DEL LEVANTAMIENTO ACTIVOS 2023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873088-B782-4616-B055-6B215F27D78B}"/>
              </a:ext>
            </a:extLst>
          </p:cNvPr>
          <p:cNvSpPr txBox="1"/>
          <p:nvPr/>
        </p:nvSpPr>
        <p:spPr>
          <a:xfrm>
            <a:off x="195532" y="1617485"/>
            <a:ext cx="11800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5"/>
                </a:solidFill>
                <a:latin typeface="Avrile Sans Condensed SemiBold" panose="020B0706040504020204"/>
              </a:rPr>
              <a:t>Se presentan para aprobación de baja 590 activos, anexo carpeta de fotos, solicitudes de baja con detalle técnico de baja.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DB68E8-06C1-4556-99CF-F120C0968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761" y="2844671"/>
            <a:ext cx="9057150" cy="31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CD93B3-78A4-047D-7EAB-B3DDD650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solidFill>
            <a:srgbClr val="0072CE"/>
          </a:solidFill>
          <a:ln>
            <a:noFill/>
          </a:ln>
        </p:spPr>
      </p:pic>
      <p:pic>
        <p:nvPicPr>
          <p:cNvPr id="5" name="Imagen 7">
            <a:extLst>
              <a:ext uri="{FF2B5EF4-FFF2-40B4-BE49-F238E27FC236}">
                <a16:creationId xmlns:a16="http://schemas.microsoft.com/office/drawing/2014/main" id="{FF8FE229-93C6-4ECD-BB47-8E69CF3C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73" y="2254958"/>
            <a:ext cx="2850855" cy="10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16" y="3612570"/>
            <a:ext cx="3117769" cy="592306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16" y="3587655"/>
            <a:ext cx="31177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dirty="0">
                <a:solidFill>
                  <a:schemeClr val="bg1"/>
                </a:solidFill>
                <a:latin typeface="CorePaintB3W01-Regular" panose="020B0A06030302020204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524044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EB5A24D907742A151664C26FA8A08" ma:contentTypeVersion="2" ma:contentTypeDescription="Create a new document." ma:contentTypeScope="" ma:versionID="11ea86511db53f61ef8c81fb810976bd">
  <xsd:schema xmlns:xsd="http://www.w3.org/2001/XMLSchema" xmlns:xs="http://www.w3.org/2001/XMLSchema" xmlns:p="http://schemas.microsoft.com/office/2006/metadata/properties" xmlns:ns3="62f26841-f5f5-4e74-87d7-d8bb5904fa89" targetNamespace="http://schemas.microsoft.com/office/2006/metadata/properties" ma:root="true" ma:fieldsID="81993c1a451202967eec454cc7974acf" ns3:_="">
    <xsd:import namespace="62f26841-f5f5-4e74-87d7-d8bb5904fa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26841-f5f5-4e74-87d7-d8bb5904f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1BB2D-48EA-464C-9A15-F210CB515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26841-f5f5-4e74-87d7-d8bb5904f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C5197F-36E3-4B3B-B2A4-8E02C9113823}">
  <ds:schemaRefs>
    <ds:schemaRef ds:uri="62f26841-f5f5-4e74-87d7-d8bb5904fa89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2E4554-2326-493F-AF83-98CEFD675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228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CorePaintB3W01-Regular</vt:lpstr>
      <vt:lpstr>Wingdings</vt:lpstr>
      <vt:lpstr>Calibri</vt:lpstr>
      <vt:lpstr>Avrile Sans Condensed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Alas, Kryssia</cp:lastModifiedBy>
  <cp:revision>139</cp:revision>
  <dcterms:created xsi:type="dcterms:W3CDTF">2021-04-08T22:19:23Z</dcterms:created>
  <dcterms:modified xsi:type="dcterms:W3CDTF">2024-01-15T02:54:21Z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0x0101004C8EB5A24D907742A151664C26FA8A08</vt:lpwstr>
  </property>
</Properties>
</file>