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edoka One" panose="02000000000000000000" pitchFamily="2" charset="0"/>
      <p:regular r:id="rId10"/>
    </p:embeddedFont>
    <p:embeddedFont>
      <p:font typeface="Glacial Indifference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BFAA1B3-B67D-24B9-1B63-529B7685F100}"/>
              </a:ext>
            </a:extLst>
          </p:cNvPr>
          <p:cNvSpPr txBox="1"/>
          <p:nvPr/>
        </p:nvSpPr>
        <p:spPr>
          <a:xfrm>
            <a:off x="702309" y="1998463"/>
            <a:ext cx="16230600" cy="342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s-MX" sz="5898" dirty="0">
                <a:solidFill>
                  <a:srgbClr val="0D328B"/>
                </a:solidFill>
                <a:latin typeface="Fredoka One"/>
              </a:rPr>
              <a:t>	</a:t>
            </a:r>
            <a:r>
              <a:rPr lang="es-MX" sz="5400" dirty="0">
                <a:solidFill>
                  <a:srgbClr val="0D328B"/>
                </a:solidFill>
                <a:latin typeface="Fredoka One"/>
              </a:rPr>
              <a:t>Designación de Representante del MCP-ES en proceso de Negociación con FM en Julio</a:t>
            </a:r>
            <a:endParaRPr lang="en-US" sz="5400" dirty="0">
              <a:solidFill>
                <a:srgbClr val="0D328B"/>
              </a:solidFill>
              <a:latin typeface="Fredoka One"/>
            </a:endParaRP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1762446-ACC0-DA2F-5E32-D8B518AFFC8F}"/>
              </a:ext>
            </a:extLst>
          </p:cNvPr>
          <p:cNvSpPr/>
          <p:nvPr/>
        </p:nvSpPr>
        <p:spPr>
          <a:xfrm>
            <a:off x="521630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411F8F-C1E0-1F0B-36A4-A02FDD44A5DF}"/>
              </a:ext>
            </a:extLst>
          </p:cNvPr>
          <p:cNvSpPr txBox="1"/>
          <p:nvPr/>
        </p:nvSpPr>
        <p:spPr>
          <a:xfrm>
            <a:off x="6215174" y="6210300"/>
            <a:ext cx="7473117" cy="25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8"/>
              </a:lnSpc>
            </a:pPr>
            <a:r>
              <a:rPr lang="en-US" sz="3598" dirty="0" err="1">
                <a:solidFill>
                  <a:srgbClr val="000000"/>
                </a:solidFill>
                <a:latin typeface="Glacial Indifference"/>
              </a:rPr>
              <a:t>Presenta</a:t>
            </a:r>
            <a:endParaRPr lang="en-US" sz="359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Lcda. Marta Alicia de Magaña</a:t>
            </a: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Directora Ejecutiva </a:t>
            </a:r>
          </a:p>
          <a:p>
            <a:pPr>
              <a:lnSpc>
                <a:spcPts val="5038"/>
              </a:lnSpc>
              <a:spcBef>
                <a:spcPct val="0"/>
              </a:spcBef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MCP-ES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2C542-4A89-1CAC-B9B4-DF8451131569}"/>
              </a:ext>
            </a:extLst>
          </p:cNvPr>
          <p:cNvSpPr txBox="1"/>
          <p:nvPr/>
        </p:nvSpPr>
        <p:spPr>
          <a:xfrm>
            <a:off x="9144000" y="276144"/>
            <a:ext cx="7473117" cy="1327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7"/>
              </a:lnSpc>
            </a:pPr>
            <a:r>
              <a:rPr lang="en-US" sz="3200" dirty="0" err="1">
                <a:solidFill>
                  <a:srgbClr val="123DA6"/>
                </a:solidFill>
                <a:latin typeface="Fredoka One"/>
              </a:rPr>
              <a:t>Reunión</a:t>
            </a:r>
            <a:r>
              <a:rPr lang="en-US" sz="3200" dirty="0">
                <a:solidFill>
                  <a:srgbClr val="123DA6"/>
                </a:solidFill>
                <a:latin typeface="Fredoka One"/>
              </a:rPr>
              <a:t> </a:t>
            </a:r>
            <a:r>
              <a:rPr lang="en-US" sz="3200" dirty="0" err="1">
                <a:solidFill>
                  <a:srgbClr val="123DA6"/>
                </a:solidFill>
                <a:latin typeface="Fredoka One"/>
              </a:rPr>
              <a:t>Plenaria</a:t>
            </a:r>
            <a:r>
              <a:rPr lang="en-US" sz="3200" dirty="0">
                <a:solidFill>
                  <a:srgbClr val="123DA6"/>
                </a:solidFill>
                <a:latin typeface="Fredoka One"/>
              </a:rPr>
              <a:t> ME01-2024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037B3-17BA-6D4F-69DD-9614A3C4E86C}"/>
              </a:ext>
            </a:extLst>
          </p:cNvPr>
          <p:cNvSpPr txBox="1"/>
          <p:nvPr/>
        </p:nvSpPr>
        <p:spPr>
          <a:xfrm>
            <a:off x="9546948" y="9419936"/>
            <a:ext cx="7473117" cy="44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8"/>
              </a:lnSpc>
              <a:spcBef>
                <a:spcPct val="0"/>
              </a:spcBef>
            </a:pPr>
            <a:r>
              <a:rPr lang="en-US" sz="2598" dirty="0">
                <a:solidFill>
                  <a:srgbClr val="000000"/>
                </a:solidFill>
                <a:latin typeface="Glacial Indifference"/>
              </a:rPr>
              <a:t>Jueves, 25 de enero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4597518"/>
            <a:ext cx="16230600" cy="537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En  el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marco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 la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reunión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del Comité de Propuestas CP01-2024,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llevada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a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cabo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el 16 de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enero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del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presenta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año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maneral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virtual con el Gerente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Portafolio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del Fondo Mundial, Sr. Marcos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Patiño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manifestó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la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importancia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sostener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una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reunión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presencial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en Ginebra a finales de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julio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,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esta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delegación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deberá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estar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integrada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por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los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representantes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 ambos RP y el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presidente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del MCP-ES o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alguien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que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él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delegue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,  en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torno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al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proceso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de </a:t>
            </a:r>
            <a:r>
              <a:rPr lang="en-US" sz="3699" dirty="0" err="1">
                <a:solidFill>
                  <a:srgbClr val="000000"/>
                </a:solidFill>
                <a:latin typeface="Glacial Indifference"/>
              </a:rPr>
              <a:t>Negociación</a:t>
            </a:r>
            <a:r>
              <a:rPr lang="en-US" sz="3699" dirty="0">
                <a:solidFill>
                  <a:srgbClr val="000000"/>
                </a:solidFill>
                <a:latin typeface="Glacial Indifference"/>
              </a:rPr>
              <a:t> con FM. </a:t>
            </a:r>
          </a:p>
          <a:p>
            <a:pPr algn="just">
              <a:lnSpc>
                <a:spcPts val="5599"/>
              </a:lnSpc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99" dirty="0">
              <a:solidFill>
                <a:srgbClr val="000000"/>
              </a:solidFill>
              <a:latin typeface="Glacial Indifference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702309" y="1998463"/>
            <a:ext cx="16230600" cy="349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 </a:t>
            </a:r>
            <a:r>
              <a:rPr lang="en-US" sz="5898" dirty="0" err="1">
                <a:solidFill>
                  <a:srgbClr val="0D328B"/>
                </a:solidFill>
                <a:latin typeface="Fredoka One"/>
              </a:rPr>
              <a:t>Misión</a:t>
            </a:r>
            <a:r>
              <a:rPr lang="en-US" sz="5898" dirty="0">
                <a:solidFill>
                  <a:srgbClr val="0D328B"/>
                </a:solidFill>
                <a:latin typeface="Fredoka One"/>
              </a:rPr>
              <a:t> El Salvador VIH-TB a Ginebra, </a:t>
            </a:r>
            <a:r>
              <a:rPr lang="en-US" sz="5898" dirty="0" err="1">
                <a:solidFill>
                  <a:srgbClr val="0D328B"/>
                </a:solidFill>
                <a:latin typeface="Fredoka One"/>
              </a:rPr>
              <a:t>Suiza</a:t>
            </a:r>
            <a:endParaRPr lang="en-US" sz="5898" dirty="0">
              <a:solidFill>
                <a:srgbClr val="0D328B"/>
              </a:solidFill>
              <a:latin typeface="Fredoka One"/>
            </a:endParaRPr>
          </a:p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22-26 </a:t>
            </a:r>
            <a:r>
              <a:rPr lang="en-US" sz="5898" dirty="0" err="1">
                <a:solidFill>
                  <a:srgbClr val="0D328B"/>
                </a:solidFill>
                <a:latin typeface="Fredoka One"/>
              </a:rPr>
              <a:t>julio</a:t>
            </a:r>
            <a:r>
              <a:rPr lang="en-US" sz="5898" dirty="0">
                <a:solidFill>
                  <a:srgbClr val="0D328B"/>
                </a:solidFill>
                <a:latin typeface="Fredoka One"/>
              </a:rPr>
              <a:t> 2024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335357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08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2754482" y="-1058956"/>
            <a:ext cx="6777747" cy="4719007"/>
          </a:xfrm>
          <a:custGeom>
            <a:avLst/>
            <a:gdLst/>
            <a:ahLst/>
            <a:cxnLst/>
            <a:rect l="l" t="t" r="r" b="b"/>
            <a:pathLst>
              <a:path w="6777747" h="4719007">
                <a:moveTo>
                  <a:pt x="6777747" y="4719007"/>
                </a:moveTo>
                <a:lnTo>
                  <a:pt x="0" y="4719007"/>
                </a:lnTo>
                <a:lnTo>
                  <a:pt x="0" y="0"/>
                </a:lnTo>
                <a:lnTo>
                  <a:pt x="6777747" y="0"/>
                </a:lnTo>
                <a:lnTo>
                  <a:pt x="6777747" y="471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312238" y="3660051"/>
            <a:ext cx="7519183" cy="4084495"/>
          </a:xfrm>
          <a:custGeom>
            <a:avLst/>
            <a:gdLst/>
            <a:ahLst/>
            <a:cxnLst/>
            <a:rect l="l" t="t" r="r" b="b"/>
            <a:pathLst>
              <a:path w="7519183" h="4084495">
                <a:moveTo>
                  <a:pt x="0" y="0"/>
                </a:moveTo>
                <a:lnTo>
                  <a:pt x="7519183" y="0"/>
                </a:lnTo>
                <a:lnTo>
                  <a:pt x="7519183" y="4084494"/>
                </a:lnTo>
                <a:lnTo>
                  <a:pt x="0" y="4084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8785148" y="3985877"/>
            <a:ext cx="8896482" cy="3425975"/>
          </a:xfrm>
          <a:custGeom>
            <a:avLst/>
            <a:gdLst/>
            <a:ahLst/>
            <a:cxnLst/>
            <a:rect l="l" t="t" r="r" b="b"/>
            <a:pathLst>
              <a:path w="8896482" h="3425975">
                <a:moveTo>
                  <a:pt x="0" y="0"/>
                </a:moveTo>
                <a:lnTo>
                  <a:pt x="8896482" y="0"/>
                </a:lnTo>
                <a:lnTo>
                  <a:pt x="8896482" y="3425974"/>
                </a:lnTo>
                <a:lnTo>
                  <a:pt x="0" y="34259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6" name="Freeform 6"/>
          <p:cNvSpPr/>
          <p:nvPr/>
        </p:nvSpPr>
        <p:spPr>
          <a:xfrm>
            <a:off x="5318458" y="7737677"/>
            <a:ext cx="10537816" cy="2549323"/>
          </a:xfrm>
          <a:custGeom>
            <a:avLst/>
            <a:gdLst/>
            <a:ahLst/>
            <a:cxnLst/>
            <a:rect l="l" t="t" r="r" b="b"/>
            <a:pathLst>
              <a:path w="10537816" h="2549323">
                <a:moveTo>
                  <a:pt x="0" y="0"/>
                </a:moveTo>
                <a:lnTo>
                  <a:pt x="10537816" y="0"/>
                </a:lnTo>
                <a:lnTo>
                  <a:pt x="10537816" y="2549323"/>
                </a:lnTo>
                <a:lnTo>
                  <a:pt x="0" y="25493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837312" y="1429241"/>
            <a:ext cx="16230600" cy="3247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  <a:spcBef>
                <a:spcPct val="0"/>
              </a:spcBef>
            </a:pPr>
            <a:r>
              <a:rPr lang="en-US" sz="5798">
                <a:solidFill>
                  <a:srgbClr val="0D328B"/>
                </a:solidFill>
                <a:latin typeface="Fredoka One"/>
              </a:rPr>
              <a:t> Misión El Salvador VIH-TB a Ginebra, Suiza</a:t>
            </a:r>
          </a:p>
          <a:p>
            <a:pPr algn="ctr">
              <a:lnSpc>
                <a:spcPts val="8118"/>
              </a:lnSpc>
              <a:spcBef>
                <a:spcPct val="0"/>
              </a:spcBef>
            </a:pPr>
            <a:r>
              <a:rPr lang="en-US" sz="5798">
                <a:solidFill>
                  <a:srgbClr val="0D328B"/>
                </a:solidFill>
                <a:latin typeface="Fredoka One"/>
              </a:rPr>
              <a:t>22-26 julio 2024</a:t>
            </a:r>
          </a:p>
          <a:p>
            <a:pPr algn="ctr">
              <a:lnSpc>
                <a:spcPts val="9798"/>
              </a:lnSpc>
              <a:spcBef>
                <a:spcPct val="0"/>
              </a:spcBef>
            </a:pPr>
            <a:endParaRPr lang="en-US" sz="5798">
              <a:solidFill>
                <a:srgbClr val="0D328B"/>
              </a:solidFill>
              <a:latin typeface="Fredoka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8620" y="451257"/>
            <a:ext cx="5550759" cy="1898822"/>
          </a:xfrm>
          <a:custGeom>
            <a:avLst/>
            <a:gdLst/>
            <a:ahLst/>
            <a:cxnLst/>
            <a:rect l="l" t="t" r="r" b="b"/>
            <a:pathLst>
              <a:path w="5550759" h="1898822">
                <a:moveTo>
                  <a:pt x="0" y="0"/>
                </a:moveTo>
                <a:lnTo>
                  <a:pt x="5550760" y="0"/>
                </a:lnTo>
                <a:lnTo>
                  <a:pt x="5550760" y="1898822"/>
                </a:lnTo>
                <a:lnTo>
                  <a:pt x="0" y="1898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028700" y="2655496"/>
            <a:ext cx="16230600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0"/>
              </a:lnSpc>
            </a:pPr>
            <a:r>
              <a:rPr lang="en-US" sz="29434">
                <a:solidFill>
                  <a:srgbClr val="FFFFFF"/>
                </a:solidFill>
                <a:latin typeface="Fredoka One"/>
              </a:rPr>
              <a:t>¡Gracias!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145</Words>
  <Application>Microsoft Office PowerPoint</Application>
  <PresentationFormat>Personalizado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</vt:lpstr>
      <vt:lpstr>Glacial Indifference</vt:lpstr>
      <vt:lpstr>Fredoka One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Ilustrativa Inclusión Educativa Blanca Azul y Roja </dc:title>
  <cp:lastModifiedBy>Administración y Comunicaciones MCP</cp:lastModifiedBy>
  <cp:revision>4</cp:revision>
  <dcterms:created xsi:type="dcterms:W3CDTF">2006-08-16T00:00:00Z</dcterms:created>
  <dcterms:modified xsi:type="dcterms:W3CDTF">2024-01-25T14:47:34Z</dcterms:modified>
  <dc:identifier>DAF61GnxbMg</dc:identifier>
</cp:coreProperties>
</file>