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1"/>
  </p:sldMasterIdLst>
  <p:sldIdLst>
    <p:sldId id="256" r:id="rId2"/>
    <p:sldId id="265" r:id="rId3"/>
    <p:sldId id="305" r:id="rId4"/>
    <p:sldId id="266" r:id="rId5"/>
    <p:sldId id="334" r:id="rId6"/>
    <p:sldId id="267" r:id="rId7"/>
    <p:sldId id="257" r:id="rId8"/>
    <p:sldId id="258" r:id="rId9"/>
    <p:sldId id="261" r:id="rId10"/>
    <p:sldId id="262" r:id="rId11"/>
    <p:sldId id="263" r:id="rId12"/>
    <p:sldId id="264" r:id="rId13"/>
    <p:sldId id="348" r:id="rId14"/>
    <p:sldId id="30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8" d="100"/>
          <a:sy n="98" d="100"/>
        </p:scale>
        <p:origin x="110"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aren%20Larin\Downloads\EJECUCION%20VIH.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aren%20Larin\Downloads\EJECUCION%20VIH.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Karen%20Larin\Downloads\EJECUCION%20VIH.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Karen%20Larin\Downloads\EJECUCION%20VIH.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oleObject" Target="file:///C:\Users\Karen%20Larin\Downloads\EJECUCION%20VIH.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Karen%20Larin\Downloads\EJECUCION%20VIH.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SV"/>
        </a:p>
      </c:txPr>
    </c:title>
    <c:autoTitleDeleted val="0"/>
    <c:plotArea>
      <c:layout>
        <c:manualLayout>
          <c:layoutTarget val="inner"/>
          <c:xMode val="edge"/>
          <c:yMode val="edge"/>
          <c:x val="0.29408669619422573"/>
          <c:y val="9.8028518288902661E-2"/>
          <c:w val="0.63612163713910763"/>
          <c:h val="0.84444322946922401"/>
        </c:manualLayout>
      </c:layout>
      <c:barChart>
        <c:barDir val="bar"/>
        <c:grouping val="clustered"/>
        <c:varyColors val="0"/>
        <c:ser>
          <c:idx val="0"/>
          <c:order val="0"/>
          <c:tx>
            <c:strRef>
              <c:f>'ASQUISICIONES VIH-PNUD'!$A$53</c:f>
              <c:strCache>
                <c:ptCount val="1"/>
                <c:pt idx="0">
                  <c:v>ADQUISCIONES VIH-PNUD 2023</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2700" h="25400" prst="coolSlant"/>
            </a:sp3d>
          </c:spPr>
          <c:invertIfNegative val="0"/>
          <c:dPt>
            <c:idx val="1"/>
            <c:invertIfNegative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2700" h="25400" prst="coolSlant"/>
              </a:sp3d>
            </c:spPr>
            <c:extLst>
              <c:ext xmlns:c16="http://schemas.microsoft.com/office/drawing/2014/chart" uri="{C3380CC4-5D6E-409C-BE32-E72D297353CC}">
                <c16:uniqueId val="{00000001-2169-47FB-B198-FF8DD054C31F}"/>
              </c:ext>
            </c:extLst>
          </c:dPt>
          <c:dPt>
            <c:idx val="2"/>
            <c:invertIfNegative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2700" h="25400" prst="coolSlant"/>
              </a:sp3d>
            </c:spPr>
            <c:extLst>
              <c:ext xmlns:c16="http://schemas.microsoft.com/office/drawing/2014/chart" uri="{C3380CC4-5D6E-409C-BE32-E72D297353CC}">
                <c16:uniqueId val="{00000003-2169-47FB-B198-FF8DD054C31F}"/>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lt1">
                        <a:lumMod val="85000"/>
                      </a:schemeClr>
                    </a:solidFill>
                    <a:latin typeface="+mn-lt"/>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'ASQUISICIONES VIH-PNUD'!$B$52:$D$52</c:f>
              <c:strCache>
                <c:ptCount val="3"/>
                <c:pt idx="0">
                  <c:v>PLAN DE ACCION 2023</c:v>
                </c:pt>
                <c:pt idx="1">
                  <c:v>ADQUISICIONES A LA FECHA</c:v>
                </c:pt>
                <c:pt idx="2">
                  <c:v>PENDIENTE DE ADQUISICION</c:v>
                </c:pt>
              </c:strCache>
            </c:strRef>
          </c:cat>
          <c:val>
            <c:numRef>
              <c:f>'ASQUISICIONES VIH-PNUD'!$B$53:$D$53</c:f>
              <c:numCache>
                <c:formatCode>_("$"* #,##0.00_);_("$"* \(#,##0.00\);_("$"* "-"??_);_(@_)</c:formatCode>
                <c:ptCount val="3"/>
                <c:pt idx="0">
                  <c:v>1164694.5699999998</c:v>
                </c:pt>
                <c:pt idx="1">
                  <c:v>1107427.99</c:v>
                </c:pt>
                <c:pt idx="2">
                  <c:v>57266.579999999842</c:v>
                </c:pt>
              </c:numCache>
            </c:numRef>
          </c:val>
          <c:extLst>
            <c:ext xmlns:c16="http://schemas.microsoft.com/office/drawing/2014/chart" uri="{C3380CC4-5D6E-409C-BE32-E72D297353CC}">
              <c16:uniqueId val="{00000004-2169-47FB-B198-FF8DD054C31F}"/>
            </c:ext>
          </c:extLst>
        </c:ser>
        <c:dLbls>
          <c:showLegendKey val="0"/>
          <c:showVal val="0"/>
          <c:showCatName val="0"/>
          <c:showSerName val="0"/>
          <c:showPercent val="0"/>
          <c:showBubbleSize val="0"/>
        </c:dLbls>
        <c:gapWidth val="115"/>
        <c:overlap val="-20"/>
        <c:axId val="1177454911"/>
        <c:axId val="1423765423"/>
      </c:barChart>
      <c:catAx>
        <c:axId val="1177454911"/>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s-SV"/>
          </a:p>
        </c:txPr>
        <c:crossAx val="1423765423"/>
        <c:crosses val="autoZero"/>
        <c:auto val="1"/>
        <c:lblAlgn val="ctr"/>
        <c:lblOffset val="100"/>
        <c:noMultiLvlLbl val="0"/>
      </c:catAx>
      <c:valAx>
        <c:axId val="1423765423"/>
        <c:scaling>
          <c:orientation val="minMax"/>
        </c:scaling>
        <c:delete val="0"/>
        <c:axPos val="b"/>
        <c:majorGridlines>
          <c:spPr>
            <a:ln w="9525" cap="flat" cmpd="sng" algn="ctr">
              <a:solidFill>
                <a:schemeClr val="lt1">
                  <a:lumMod val="95000"/>
                  <a:alpha val="10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SV"/>
          </a:p>
        </c:txPr>
        <c:crossAx val="1177454911"/>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S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SV"/>
        </a:p>
      </c:txPr>
    </c:title>
    <c:autoTitleDeleted val="0"/>
    <c:plotArea>
      <c:layout>
        <c:manualLayout>
          <c:layoutTarget val="inner"/>
          <c:xMode val="edge"/>
          <c:yMode val="edge"/>
          <c:x val="0.22123181867891514"/>
          <c:y val="0.10298822070675759"/>
          <c:w val="0.70722304243219603"/>
          <c:h val="0.84444322946922401"/>
        </c:manualLayout>
      </c:layout>
      <c:barChart>
        <c:barDir val="bar"/>
        <c:grouping val="clustered"/>
        <c:varyColors val="0"/>
        <c:ser>
          <c:idx val="0"/>
          <c:order val="0"/>
          <c:tx>
            <c:strRef>
              <c:f>'ASQUISICIONES VIH-PNUD'!$F$38</c:f>
              <c:strCache>
                <c:ptCount val="1"/>
                <c:pt idx="0">
                  <c:v>ADQUSICIONES VIH-PNUD 2024</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2700" h="25400" prst="coolSlant"/>
            </a:sp3d>
          </c:spPr>
          <c:invertIfNegative val="0"/>
          <c:dPt>
            <c:idx val="1"/>
            <c:invertIfNegative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2700" h="25400" prst="coolSlant"/>
              </a:sp3d>
            </c:spPr>
            <c:extLst>
              <c:ext xmlns:c16="http://schemas.microsoft.com/office/drawing/2014/chart" uri="{C3380CC4-5D6E-409C-BE32-E72D297353CC}">
                <c16:uniqueId val="{00000001-0309-4A57-B46E-7973F046461F}"/>
              </c:ext>
            </c:extLst>
          </c:dPt>
          <c:dPt>
            <c:idx val="2"/>
            <c:invertIfNegative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2700" h="25400" prst="coolSlant"/>
              </a:sp3d>
            </c:spPr>
            <c:extLst>
              <c:ext xmlns:c16="http://schemas.microsoft.com/office/drawing/2014/chart" uri="{C3380CC4-5D6E-409C-BE32-E72D297353CC}">
                <c16:uniqueId val="{00000003-0309-4A57-B46E-7973F046461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'ASQUISICIONES VIH-PNUD'!$G$37:$I$37</c:f>
              <c:strCache>
                <c:ptCount val="3"/>
                <c:pt idx="0">
                  <c:v>PLAN DE ACCION 2024</c:v>
                </c:pt>
                <c:pt idx="1">
                  <c:v>ADQUISICIONES A LA FECHA</c:v>
                </c:pt>
                <c:pt idx="2">
                  <c:v>PENDIENTE DE ADQUISICION</c:v>
                </c:pt>
              </c:strCache>
            </c:strRef>
          </c:cat>
          <c:val>
            <c:numRef>
              <c:f>'ASQUISICIONES VIH-PNUD'!$G$38:$I$38</c:f>
              <c:numCache>
                <c:formatCode>_("$"* #,##0.00_);_("$"* \(#,##0.00\);_("$"* "-"??_);_(@_)</c:formatCode>
                <c:ptCount val="3"/>
                <c:pt idx="0">
                  <c:v>2666878.08</c:v>
                </c:pt>
                <c:pt idx="1">
                  <c:v>558231.77</c:v>
                </c:pt>
                <c:pt idx="2">
                  <c:v>2108646.31</c:v>
                </c:pt>
              </c:numCache>
            </c:numRef>
          </c:val>
          <c:extLst>
            <c:ext xmlns:c16="http://schemas.microsoft.com/office/drawing/2014/chart" uri="{C3380CC4-5D6E-409C-BE32-E72D297353CC}">
              <c16:uniqueId val="{00000004-0309-4A57-B46E-7973F046461F}"/>
            </c:ext>
          </c:extLst>
        </c:ser>
        <c:dLbls>
          <c:showLegendKey val="0"/>
          <c:showVal val="0"/>
          <c:showCatName val="0"/>
          <c:showSerName val="0"/>
          <c:showPercent val="0"/>
          <c:showBubbleSize val="0"/>
        </c:dLbls>
        <c:gapWidth val="115"/>
        <c:overlap val="-20"/>
        <c:axId val="1177479263"/>
        <c:axId val="1297325055"/>
      </c:barChart>
      <c:catAx>
        <c:axId val="1177479263"/>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SV"/>
          </a:p>
        </c:txPr>
        <c:crossAx val="1297325055"/>
        <c:crosses val="autoZero"/>
        <c:auto val="1"/>
        <c:lblAlgn val="ctr"/>
        <c:lblOffset val="100"/>
        <c:noMultiLvlLbl val="0"/>
      </c:catAx>
      <c:valAx>
        <c:axId val="1297325055"/>
        <c:scaling>
          <c:orientation val="minMax"/>
        </c:scaling>
        <c:delete val="0"/>
        <c:axPos val="b"/>
        <c:majorGridlines>
          <c:spPr>
            <a:ln w="9525" cap="flat" cmpd="sng" algn="ctr">
              <a:solidFill>
                <a:schemeClr val="lt1">
                  <a:lumMod val="95000"/>
                  <a:alpha val="10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SV"/>
          </a:p>
        </c:txPr>
        <c:crossAx val="1177479263"/>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S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SV"/>
        </a:p>
      </c:txPr>
    </c:title>
    <c:autoTitleDeleted val="0"/>
    <c:plotArea>
      <c:layout/>
      <c:barChart>
        <c:barDir val="bar"/>
        <c:grouping val="clustered"/>
        <c:varyColors val="0"/>
        <c:ser>
          <c:idx val="0"/>
          <c:order val="0"/>
          <c:tx>
            <c:strRef>
              <c:f>'ADQUISICIONES TB-PNUD'!$A$28</c:f>
              <c:strCache>
                <c:ptCount val="1"/>
                <c:pt idx="0">
                  <c:v>ADQUISCIONES TB-PNUD 2023</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2700" h="25400" prst="coolSlan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lt1">
                        <a:lumMod val="85000"/>
                      </a:schemeClr>
                    </a:solidFill>
                    <a:latin typeface="+mn-lt"/>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'ADQUISICIONES TB-PNUD'!$B$27:$D$27</c:f>
              <c:strCache>
                <c:ptCount val="3"/>
                <c:pt idx="0">
                  <c:v>PLAN DE ACCION 2023</c:v>
                </c:pt>
                <c:pt idx="1">
                  <c:v>ADQUISICIONES A LA FECHA</c:v>
                </c:pt>
                <c:pt idx="2">
                  <c:v>PENDIENTE DE ADQUISICION</c:v>
                </c:pt>
              </c:strCache>
            </c:strRef>
          </c:cat>
          <c:val>
            <c:numRef>
              <c:f>'ADQUISICIONES TB-PNUD'!$B$28:$D$28</c:f>
              <c:numCache>
                <c:formatCode>_("$"* #,##0.00_);_("$"* \(#,##0.00\);_("$"* "-"??_);_(@_)</c:formatCode>
                <c:ptCount val="3"/>
                <c:pt idx="0">
                  <c:v>215276.91</c:v>
                </c:pt>
                <c:pt idx="1">
                  <c:v>183616.03</c:v>
                </c:pt>
                <c:pt idx="2">
                  <c:v>31660.880000000005</c:v>
                </c:pt>
              </c:numCache>
            </c:numRef>
          </c:val>
          <c:extLst>
            <c:ext xmlns:c16="http://schemas.microsoft.com/office/drawing/2014/chart" uri="{C3380CC4-5D6E-409C-BE32-E72D297353CC}">
              <c16:uniqueId val="{00000000-48FF-4E37-A8D5-33AE360A0491}"/>
            </c:ext>
          </c:extLst>
        </c:ser>
        <c:dLbls>
          <c:showLegendKey val="0"/>
          <c:showVal val="0"/>
          <c:showCatName val="0"/>
          <c:showSerName val="0"/>
          <c:showPercent val="0"/>
          <c:showBubbleSize val="0"/>
        </c:dLbls>
        <c:gapWidth val="115"/>
        <c:overlap val="-20"/>
        <c:axId val="723896527"/>
        <c:axId val="715164431"/>
      </c:barChart>
      <c:catAx>
        <c:axId val="723896527"/>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s-SV"/>
          </a:p>
        </c:txPr>
        <c:crossAx val="715164431"/>
        <c:crosses val="autoZero"/>
        <c:auto val="1"/>
        <c:lblAlgn val="ctr"/>
        <c:lblOffset val="100"/>
        <c:noMultiLvlLbl val="0"/>
      </c:catAx>
      <c:valAx>
        <c:axId val="715164431"/>
        <c:scaling>
          <c:orientation val="minMax"/>
        </c:scaling>
        <c:delete val="0"/>
        <c:axPos val="b"/>
        <c:majorGridlines>
          <c:spPr>
            <a:ln w="9525" cap="flat" cmpd="sng" algn="ctr">
              <a:solidFill>
                <a:schemeClr val="lt1">
                  <a:lumMod val="95000"/>
                  <a:alpha val="10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SV"/>
          </a:p>
        </c:txPr>
        <c:crossAx val="723896527"/>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SV"/>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SV"/>
        </a:p>
      </c:txPr>
    </c:title>
    <c:autoTitleDeleted val="0"/>
    <c:plotArea>
      <c:layout/>
      <c:barChart>
        <c:barDir val="bar"/>
        <c:grouping val="clustered"/>
        <c:varyColors val="0"/>
        <c:ser>
          <c:idx val="0"/>
          <c:order val="0"/>
          <c:tx>
            <c:strRef>
              <c:f>'ADQUISICIONES TB-PNUD'!$F$22</c:f>
              <c:strCache>
                <c:ptCount val="1"/>
                <c:pt idx="0">
                  <c:v>ADQUISCIONES TB-PNUD 2023</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2700" h="25400" prst="coolSlant"/>
            </a:sp3d>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'ADQUISICIONES TB-PNUD'!$G$21:$I$21</c:f>
              <c:strCache>
                <c:ptCount val="3"/>
                <c:pt idx="0">
                  <c:v>PLAN DE ACCION 2024</c:v>
                </c:pt>
                <c:pt idx="1">
                  <c:v>ADQUISICIONES A LA FECHA</c:v>
                </c:pt>
                <c:pt idx="2">
                  <c:v>PENDIENTE DE ADQUISICION</c:v>
                </c:pt>
              </c:strCache>
            </c:strRef>
          </c:cat>
          <c:val>
            <c:numRef>
              <c:f>'ADQUISICIONES TB-PNUD'!$G$22:$I$22</c:f>
              <c:numCache>
                <c:formatCode>_("$"* #,##0.00_);_("$"* \(#,##0.00\);_("$"* "-"??_);_(@_)</c:formatCode>
                <c:ptCount val="3"/>
                <c:pt idx="0">
                  <c:v>239144.86</c:v>
                </c:pt>
                <c:pt idx="1">
                  <c:v>108052.11</c:v>
                </c:pt>
                <c:pt idx="2">
                  <c:v>131092.75</c:v>
                </c:pt>
              </c:numCache>
            </c:numRef>
          </c:val>
          <c:extLst>
            <c:ext xmlns:c16="http://schemas.microsoft.com/office/drawing/2014/chart" uri="{C3380CC4-5D6E-409C-BE32-E72D297353CC}">
              <c16:uniqueId val="{00000000-084F-4AF6-B6E7-CE2DCDF49915}"/>
            </c:ext>
          </c:extLst>
        </c:ser>
        <c:dLbls>
          <c:showLegendKey val="0"/>
          <c:showVal val="0"/>
          <c:showCatName val="0"/>
          <c:showSerName val="0"/>
          <c:showPercent val="0"/>
          <c:showBubbleSize val="0"/>
        </c:dLbls>
        <c:gapWidth val="115"/>
        <c:overlap val="-20"/>
        <c:axId val="840823103"/>
        <c:axId val="597972079"/>
      </c:barChart>
      <c:catAx>
        <c:axId val="840823103"/>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s-SV"/>
          </a:p>
        </c:txPr>
        <c:crossAx val="597972079"/>
        <c:crosses val="autoZero"/>
        <c:auto val="1"/>
        <c:lblAlgn val="ctr"/>
        <c:lblOffset val="100"/>
        <c:noMultiLvlLbl val="0"/>
      </c:catAx>
      <c:valAx>
        <c:axId val="597972079"/>
        <c:scaling>
          <c:orientation val="minMax"/>
        </c:scaling>
        <c:delete val="0"/>
        <c:axPos val="b"/>
        <c:majorGridlines>
          <c:spPr>
            <a:ln w="9525" cap="flat" cmpd="sng" algn="ctr">
              <a:solidFill>
                <a:schemeClr val="lt1">
                  <a:lumMod val="95000"/>
                  <a:alpha val="10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s-SV"/>
          </a:p>
        </c:txPr>
        <c:crossAx val="840823103"/>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200"/>
      </a:pPr>
      <a:endParaRPr lang="es-SV"/>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SV"/>
        </a:p>
      </c:txPr>
    </c:title>
    <c:autoTitleDeleted val="0"/>
    <c:plotArea>
      <c:layout/>
      <c:barChart>
        <c:barDir val="bar"/>
        <c:grouping val="clustered"/>
        <c:varyColors val="0"/>
        <c:ser>
          <c:idx val="0"/>
          <c:order val="0"/>
          <c:tx>
            <c:strRef>
              <c:f>'ADQUISICIONES COVID-PNUD'!$A$16</c:f>
              <c:strCache>
                <c:ptCount val="1"/>
                <c:pt idx="0">
                  <c:v>ADQUISCIONES COVID-PNUD 2023</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2700" h="25400" prst="coolSlan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lt1">
                        <a:lumMod val="85000"/>
                      </a:schemeClr>
                    </a:solidFill>
                    <a:latin typeface="+mn-lt"/>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'ADQUISICIONES COVID-PNUD'!$B$15:$D$15</c:f>
              <c:strCache>
                <c:ptCount val="3"/>
                <c:pt idx="0">
                  <c:v>PLAN DE ACCION 2023</c:v>
                </c:pt>
                <c:pt idx="1">
                  <c:v>ADQUISICIONES A LA FECHA</c:v>
                </c:pt>
                <c:pt idx="2">
                  <c:v>PENDIENTE DE ADQUISICION</c:v>
                </c:pt>
              </c:strCache>
            </c:strRef>
          </c:cat>
          <c:val>
            <c:numRef>
              <c:f>'ADQUISICIONES COVID-PNUD'!$B$16:$D$16</c:f>
              <c:numCache>
                <c:formatCode>"$"#,##0.00_);[Red]\("$"#,##0.00\)</c:formatCode>
                <c:ptCount val="3"/>
                <c:pt idx="0">
                  <c:v>119260.67</c:v>
                </c:pt>
                <c:pt idx="1">
                  <c:v>119260.67</c:v>
                </c:pt>
                <c:pt idx="2" formatCode="_(&quot;$&quot;* #,##0.00_);_(&quot;$&quot;* \(#,##0.00\);_(&quot;$&quot;* &quot;-&quot;??_);_(@_)">
                  <c:v>0</c:v>
                </c:pt>
              </c:numCache>
            </c:numRef>
          </c:val>
          <c:extLst>
            <c:ext xmlns:c16="http://schemas.microsoft.com/office/drawing/2014/chart" uri="{C3380CC4-5D6E-409C-BE32-E72D297353CC}">
              <c16:uniqueId val="{00000000-BD23-44D7-8085-7850F4F03432}"/>
            </c:ext>
          </c:extLst>
        </c:ser>
        <c:dLbls>
          <c:showLegendKey val="0"/>
          <c:showVal val="0"/>
          <c:showCatName val="0"/>
          <c:showSerName val="0"/>
          <c:showPercent val="0"/>
          <c:showBubbleSize val="0"/>
        </c:dLbls>
        <c:gapWidth val="115"/>
        <c:overlap val="-20"/>
        <c:axId val="844130431"/>
        <c:axId val="711750623"/>
      </c:barChart>
      <c:catAx>
        <c:axId val="844130431"/>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s-SV"/>
          </a:p>
        </c:txPr>
        <c:crossAx val="711750623"/>
        <c:crosses val="autoZero"/>
        <c:auto val="1"/>
        <c:lblAlgn val="ctr"/>
        <c:lblOffset val="100"/>
        <c:noMultiLvlLbl val="0"/>
      </c:catAx>
      <c:valAx>
        <c:axId val="711750623"/>
        <c:scaling>
          <c:orientation val="minMax"/>
        </c:scaling>
        <c:delete val="0"/>
        <c:axPos val="b"/>
        <c:majorGridlines>
          <c:spPr>
            <a:ln w="9525" cap="flat" cmpd="sng" algn="ctr">
              <a:solidFill>
                <a:schemeClr val="lt1">
                  <a:lumMod val="95000"/>
                  <a:alpha val="10000"/>
                </a:schemeClr>
              </a:solidFill>
              <a:round/>
            </a:ln>
            <a:effectLst/>
          </c:spPr>
        </c:majorGridlines>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SV"/>
          </a:p>
        </c:txPr>
        <c:crossAx val="844130431"/>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SV"/>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ADQUISICIONES COVID-PNUD 2024</a:t>
            </a:r>
          </a:p>
        </c:rich>
      </c:tx>
      <c:overlay val="0"/>
      <c:spPr>
        <a:noFill/>
        <a:ln>
          <a:noFill/>
        </a:ln>
        <a:effectLst/>
      </c:spPr>
      <c:txPr>
        <a:bodyPr rot="0" spcFirstLastPara="1" vertOverflow="ellipsis" vert="horz" wrap="square" anchor="ctr" anchorCtr="1"/>
        <a:lstStyle/>
        <a:p>
          <a:pPr>
            <a:defRPr sz="1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SV"/>
        </a:p>
      </c:txPr>
    </c:title>
    <c:autoTitleDeleted val="0"/>
    <c:plotArea>
      <c:layout/>
      <c:barChart>
        <c:barDir val="bar"/>
        <c:grouping val="clustered"/>
        <c:varyColors val="0"/>
        <c:ser>
          <c:idx val="0"/>
          <c:order val="0"/>
          <c:tx>
            <c:strRef>
              <c:f>'ADQUISICIONES COVID-PNUD'!$F$24</c:f>
              <c:strCache>
                <c:ptCount val="1"/>
                <c:pt idx="0">
                  <c:v>ADQUISCIONES COVID-PNUD 2024</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2700" h="25400" prst="coolSlant"/>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lt1">
                        <a:lumMod val="85000"/>
                      </a:schemeClr>
                    </a:solidFill>
                    <a:latin typeface="+mn-lt"/>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'ADQUISICIONES COVID-PNUD'!$G$23:$I$23</c:f>
              <c:strCache>
                <c:ptCount val="3"/>
                <c:pt idx="0">
                  <c:v>PLAN DE ACCION 2024</c:v>
                </c:pt>
                <c:pt idx="1">
                  <c:v>ADQUISICIONES A LA FECHA</c:v>
                </c:pt>
                <c:pt idx="2">
                  <c:v>PENDIENTE DE ADQUISICION</c:v>
                </c:pt>
              </c:strCache>
            </c:strRef>
          </c:cat>
          <c:val>
            <c:numRef>
              <c:f>'ADQUISICIONES COVID-PNUD'!$G$24:$I$24</c:f>
              <c:numCache>
                <c:formatCode>_("$"* #,##0.00_);_("$"* \(#,##0.00\);_("$"* "-"??_);_(@_)</c:formatCode>
                <c:ptCount val="3"/>
                <c:pt idx="0" formatCode="&quot;$&quot;#,##0.00_);[Red]\(&quot;$&quot;#,##0.00\)">
                  <c:v>631250.39</c:v>
                </c:pt>
                <c:pt idx="1">
                  <c:v>48191</c:v>
                </c:pt>
                <c:pt idx="2">
                  <c:v>583059.39</c:v>
                </c:pt>
              </c:numCache>
            </c:numRef>
          </c:val>
          <c:extLst>
            <c:ext xmlns:c16="http://schemas.microsoft.com/office/drawing/2014/chart" uri="{C3380CC4-5D6E-409C-BE32-E72D297353CC}">
              <c16:uniqueId val="{00000000-C656-4876-9E91-838041B72A37}"/>
            </c:ext>
          </c:extLst>
        </c:ser>
        <c:dLbls>
          <c:showLegendKey val="0"/>
          <c:showVal val="0"/>
          <c:showCatName val="0"/>
          <c:showSerName val="0"/>
          <c:showPercent val="0"/>
          <c:showBubbleSize val="0"/>
        </c:dLbls>
        <c:gapWidth val="115"/>
        <c:overlap val="-20"/>
        <c:axId val="723907567"/>
        <c:axId val="711745663"/>
      </c:barChart>
      <c:catAx>
        <c:axId val="723907567"/>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s-SV"/>
          </a:p>
        </c:txPr>
        <c:crossAx val="711745663"/>
        <c:crosses val="autoZero"/>
        <c:auto val="1"/>
        <c:lblAlgn val="ctr"/>
        <c:lblOffset val="100"/>
        <c:noMultiLvlLbl val="0"/>
      </c:catAx>
      <c:valAx>
        <c:axId val="711745663"/>
        <c:scaling>
          <c:orientation val="minMax"/>
        </c:scaling>
        <c:delete val="0"/>
        <c:axPos val="b"/>
        <c:majorGridlines>
          <c:spPr>
            <a:ln w="9525" cap="flat" cmpd="sng" algn="ctr">
              <a:solidFill>
                <a:schemeClr val="lt1">
                  <a:lumMod val="95000"/>
                  <a:alpha val="10000"/>
                </a:schemeClr>
              </a:solidFill>
              <a:round/>
            </a:ln>
            <a:effectLst/>
          </c:spPr>
        </c:majorGridlines>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SV"/>
          </a:p>
        </c:txPr>
        <c:crossAx val="723907567"/>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SV"/>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0.62422</cdr:x>
      <cdr:y>0.48578</cdr:y>
    </cdr:from>
    <cdr:to>
      <cdr:x>0.73978</cdr:x>
      <cdr:y>0.55552</cdr:y>
    </cdr:to>
    <cdr:sp macro="" textlink="">
      <cdr:nvSpPr>
        <cdr:cNvPr id="3" name="CuadroTexto 4">
          <a:extLst xmlns:a="http://schemas.openxmlformats.org/drawingml/2006/main">
            <a:ext uri="{FF2B5EF4-FFF2-40B4-BE49-F238E27FC236}">
              <a16:creationId xmlns:a16="http://schemas.microsoft.com/office/drawing/2014/main" id="{25A35F15-3880-4E45-B28E-DBC9D4B3BD60}"/>
            </a:ext>
          </a:extLst>
        </cdr:cNvPr>
        <cdr:cNvSpPr txBox="1"/>
      </cdr:nvSpPr>
      <cdr:spPr>
        <a:xfrm xmlns:a="http://schemas.openxmlformats.org/drawingml/2006/main">
          <a:off x="4566264" y="2487792"/>
          <a:ext cx="845344" cy="357187"/>
        </a:xfrm>
        <a:prstGeom xmlns:a="http://schemas.openxmlformats.org/drawingml/2006/main" prst="rect">
          <a:avLst/>
        </a:prstGeom>
        <a:ln xmlns:a="http://schemas.openxmlformats.org/drawingml/2006/mai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s-MX" sz="1600" dirty="0"/>
            <a:t>85.29%</a:t>
          </a:r>
        </a:p>
      </cdr:txBody>
    </cdr:sp>
  </cdr:relSizeAnchor>
</c:userShapes>
</file>

<file path=ppt/drawings/drawing2.xml><?xml version="1.0" encoding="utf-8"?>
<c:userShapes xmlns:c="http://schemas.openxmlformats.org/drawingml/2006/chart">
  <cdr:relSizeAnchor xmlns:cdr="http://schemas.openxmlformats.org/drawingml/2006/chartDrawing">
    <cdr:from>
      <cdr:x>0.40117</cdr:x>
      <cdr:y>0.47335</cdr:y>
    </cdr:from>
    <cdr:to>
      <cdr:x>0.5103</cdr:x>
      <cdr:y>0.55189</cdr:y>
    </cdr:to>
    <cdr:sp macro="" textlink="">
      <cdr:nvSpPr>
        <cdr:cNvPr id="3" name="CuadroTexto 3">
          <a:extLst xmlns:a="http://schemas.openxmlformats.org/drawingml/2006/main">
            <a:ext uri="{FF2B5EF4-FFF2-40B4-BE49-F238E27FC236}">
              <a16:creationId xmlns:a16="http://schemas.microsoft.com/office/drawing/2014/main" id="{EDE53676-C542-490A-B010-A3FBEE74F775}"/>
            </a:ext>
          </a:extLst>
        </cdr:cNvPr>
        <cdr:cNvSpPr txBox="1"/>
      </cdr:nvSpPr>
      <cdr:spPr>
        <a:xfrm xmlns:a="http://schemas.openxmlformats.org/drawingml/2006/main">
          <a:off x="2934664" y="2424181"/>
          <a:ext cx="798308" cy="402225"/>
        </a:xfrm>
        <a:prstGeom xmlns:a="http://schemas.openxmlformats.org/drawingml/2006/main" prst="rect">
          <a:avLst/>
        </a:prstGeom>
        <a:ln xmlns:a="http://schemas.openxmlformats.org/drawingml/2006/mai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s-MX" sz="1600" dirty="0"/>
            <a:t>45.18%</a:t>
          </a:r>
        </a:p>
      </cdr:txBody>
    </cdr:sp>
  </cdr:relSizeAnchor>
  <cdr:relSizeAnchor xmlns:cdr="http://schemas.openxmlformats.org/drawingml/2006/chartDrawing">
    <cdr:from>
      <cdr:x>0.4426</cdr:x>
      <cdr:y>0.20899</cdr:y>
    </cdr:from>
    <cdr:to>
      <cdr:x>0.5574</cdr:x>
      <cdr:y>0.28753</cdr:y>
    </cdr:to>
    <cdr:sp macro="" textlink="">
      <cdr:nvSpPr>
        <cdr:cNvPr id="4" name="CuadroTexto 3">
          <a:extLst xmlns:a="http://schemas.openxmlformats.org/drawingml/2006/main">
            <a:ext uri="{FF2B5EF4-FFF2-40B4-BE49-F238E27FC236}">
              <a16:creationId xmlns:a16="http://schemas.microsoft.com/office/drawing/2014/main" id="{EDE53676-C542-490A-B010-A3FBEE74F775}"/>
            </a:ext>
          </a:extLst>
        </cdr:cNvPr>
        <cdr:cNvSpPr txBox="1"/>
      </cdr:nvSpPr>
      <cdr:spPr>
        <a:xfrm xmlns:a="http://schemas.openxmlformats.org/drawingml/2006/main">
          <a:off x="3237744" y="1070285"/>
          <a:ext cx="839712" cy="402225"/>
        </a:xfrm>
        <a:prstGeom xmlns:a="http://schemas.openxmlformats.org/drawingml/2006/main" prst="rect">
          <a:avLst/>
        </a:prstGeom>
        <a:ln xmlns:a="http://schemas.openxmlformats.org/drawingml/2006/mai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s-MX" sz="1600" dirty="0"/>
            <a:t>54.82%</a:t>
          </a:r>
        </a:p>
      </cdr:txBody>
    </cdr:sp>
  </cdr:relSizeAnchor>
</c:userShapes>
</file>

<file path=ppt/drawings/drawing3.xml><?xml version="1.0" encoding="utf-8"?>
<c:userShapes xmlns:c="http://schemas.openxmlformats.org/drawingml/2006/chart">
  <cdr:relSizeAnchor xmlns:cdr="http://schemas.openxmlformats.org/drawingml/2006/chartDrawing">
    <cdr:from>
      <cdr:x>0.67695</cdr:x>
      <cdr:y>0.20941</cdr:y>
    </cdr:from>
    <cdr:to>
      <cdr:x>0.8121</cdr:x>
      <cdr:y>0.27696</cdr:y>
    </cdr:to>
    <cdr:sp macro="" textlink="">
      <cdr:nvSpPr>
        <cdr:cNvPr id="2" name="Rectángulo 1">
          <a:extLst xmlns:a="http://schemas.openxmlformats.org/drawingml/2006/main">
            <a:ext uri="{FF2B5EF4-FFF2-40B4-BE49-F238E27FC236}">
              <a16:creationId xmlns:a16="http://schemas.microsoft.com/office/drawing/2014/main" id="{CCA4B1C1-AE74-13FD-9FFD-044BE2FDF95B}"/>
            </a:ext>
          </a:extLst>
        </cdr:cNvPr>
        <cdr:cNvSpPr/>
      </cdr:nvSpPr>
      <cdr:spPr>
        <a:xfrm xmlns:a="http://schemas.openxmlformats.org/drawingml/2006/main">
          <a:off x="4951989" y="1072446"/>
          <a:ext cx="988685" cy="345942"/>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nchor="ctr"/>
        <a:lstStyle xmlns:a="http://schemas.openxmlformats.org/drawingml/2006/main"/>
        <a:p xmlns:a="http://schemas.openxmlformats.org/drawingml/2006/main">
          <a:pPr algn="ctr"/>
          <a:r>
            <a:rPr lang="es-MX" sz="1600" dirty="0"/>
            <a:t>92.37%</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132282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2/22/2024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137583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2/22/2024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76290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point1">
    <p:spTree>
      <p:nvGrpSpPr>
        <p:cNvPr id="1" name=""/>
        <p:cNvGrpSpPr/>
        <p:nvPr/>
      </p:nvGrpSpPr>
      <p:grpSpPr>
        <a:xfrm>
          <a:off x="0" y="0"/>
          <a:ext cx="0" cy="0"/>
          <a:chOff x="0" y="0"/>
          <a:chExt cx="0" cy="0"/>
        </a:xfrm>
      </p:grpSpPr>
      <p:sp>
        <p:nvSpPr>
          <p:cNvPr id="4" name="Line 2"/>
          <p:cNvSpPr>
            <a:spLocks noChangeShapeType="1"/>
          </p:cNvSpPr>
          <p:nvPr userDrawn="1"/>
        </p:nvSpPr>
        <p:spPr bwMode="auto">
          <a:xfrm>
            <a:off x="304800" y="1524000"/>
            <a:ext cx="9652000" cy="0"/>
          </a:xfrm>
          <a:prstGeom prst="line">
            <a:avLst/>
          </a:prstGeom>
          <a:noFill/>
          <a:ln w="12700">
            <a:solidFill>
              <a:schemeClr val="bg1"/>
            </a:solidFill>
            <a:round/>
            <a:headEnd/>
            <a:tailEnd/>
          </a:ln>
        </p:spPr>
        <p:txBody>
          <a:bodyPr/>
          <a:lstStyle/>
          <a:p>
            <a:pPr>
              <a:defRPr/>
            </a:pPr>
            <a:endParaRPr lang="en-US" sz="1800">
              <a:latin typeface="Times New Roman" pitchFamily="18" charset="0"/>
              <a:ea typeface="ＭＳ Ｐゴシック" charset="-128"/>
              <a:cs typeface="+mn-cs"/>
            </a:endParaRPr>
          </a:p>
        </p:txBody>
      </p:sp>
      <p:sp>
        <p:nvSpPr>
          <p:cNvPr id="5" name="Line 9"/>
          <p:cNvSpPr>
            <a:spLocks noChangeShapeType="1"/>
          </p:cNvSpPr>
          <p:nvPr userDrawn="1"/>
        </p:nvSpPr>
        <p:spPr bwMode="auto">
          <a:xfrm flipH="1">
            <a:off x="812800" y="1447800"/>
            <a:ext cx="8333317" cy="0"/>
          </a:xfrm>
          <a:prstGeom prst="line">
            <a:avLst/>
          </a:prstGeom>
          <a:noFill/>
          <a:ln w="25400">
            <a:solidFill>
              <a:srgbClr val="003399"/>
            </a:solidFill>
            <a:round/>
            <a:headEnd/>
            <a:tailEnd/>
          </a:ln>
        </p:spPr>
        <p:txBody>
          <a:bodyPr wrap="none" anchor="ctr"/>
          <a:lstStyle/>
          <a:p>
            <a:pPr>
              <a:defRPr/>
            </a:pPr>
            <a:endParaRPr lang="en-US" sz="1800">
              <a:latin typeface="Times New Roman" pitchFamily="18" charset="0"/>
              <a:ea typeface="ＭＳ Ｐゴシック" charset="-128"/>
              <a:cs typeface="+mn-cs"/>
            </a:endParaRPr>
          </a:p>
        </p:txBody>
      </p:sp>
      <p:sp>
        <p:nvSpPr>
          <p:cNvPr id="7" name="Text Placeholder 33"/>
          <p:cNvSpPr>
            <a:spLocks noGrp="1"/>
          </p:cNvSpPr>
          <p:nvPr>
            <p:ph type="body" sz="quarter" idx="17"/>
          </p:nvPr>
        </p:nvSpPr>
        <p:spPr>
          <a:xfrm>
            <a:off x="711200" y="914400"/>
            <a:ext cx="8737600" cy="520456"/>
          </a:xfrm>
          <a:prstGeom prst="rect">
            <a:avLst/>
          </a:prstGeom>
        </p:spPr>
        <p:txBody>
          <a:bodyPr vert="horz"/>
          <a:lstStyle>
            <a:lvl1pPr marL="0" indent="0">
              <a:buNone/>
              <a:defRPr sz="2800" b="1" i="0">
                <a:solidFill>
                  <a:srgbClr val="003399"/>
                </a:solidFill>
                <a:latin typeface="Myriad Pro"/>
              </a:defRPr>
            </a:lvl1pPr>
            <a:lvl2pPr>
              <a:defRPr sz="4000">
                <a:latin typeface="Myriad Pro"/>
              </a:defRPr>
            </a:lvl2pPr>
            <a:lvl3pPr>
              <a:defRPr sz="4000">
                <a:latin typeface="Myriad Pro"/>
              </a:defRPr>
            </a:lvl3pPr>
            <a:lvl4pPr>
              <a:defRPr sz="4000">
                <a:latin typeface="Myriad Pro"/>
              </a:defRPr>
            </a:lvl4pPr>
            <a:lvl5pPr>
              <a:defRPr sz="4000">
                <a:latin typeface="Myriad Pro"/>
              </a:defRPr>
            </a:lvl5pPr>
          </a:lstStyle>
          <a:p>
            <a:pPr lvl="0"/>
            <a:r>
              <a:rPr lang="en-US"/>
              <a:t>Click to edit Master text styles</a:t>
            </a:r>
          </a:p>
          <a:p>
            <a:pPr lvl="1"/>
            <a:r>
              <a:rPr lang="en-US"/>
              <a:t>Second level</a:t>
            </a:r>
          </a:p>
        </p:txBody>
      </p:sp>
      <p:sp>
        <p:nvSpPr>
          <p:cNvPr id="9" name="Text Placeholder 33"/>
          <p:cNvSpPr>
            <a:spLocks noGrp="1"/>
          </p:cNvSpPr>
          <p:nvPr>
            <p:ph type="body" sz="quarter" idx="18"/>
          </p:nvPr>
        </p:nvSpPr>
        <p:spPr>
          <a:xfrm>
            <a:off x="711200" y="2133600"/>
            <a:ext cx="8737600" cy="4191000"/>
          </a:xfrm>
          <a:prstGeom prst="rect">
            <a:avLst/>
          </a:prstGeom>
        </p:spPr>
        <p:txBody>
          <a:bodyPr vert="horz"/>
          <a:lstStyle>
            <a:lvl1pPr marL="342900" indent="-342900">
              <a:buFont typeface="Arial"/>
              <a:buChar char="•"/>
              <a:defRPr sz="2200" b="0" i="0">
                <a:solidFill>
                  <a:srgbClr val="003399"/>
                </a:solidFill>
                <a:latin typeface="Myriad Pro"/>
              </a:defRPr>
            </a:lvl1pPr>
            <a:lvl2pPr>
              <a:defRPr sz="4000">
                <a:latin typeface="Myriad Pro"/>
              </a:defRPr>
            </a:lvl2pPr>
            <a:lvl3pPr>
              <a:defRPr sz="4000">
                <a:latin typeface="Myriad Pro"/>
              </a:defRPr>
            </a:lvl3pPr>
            <a:lvl4pPr>
              <a:defRPr sz="4000">
                <a:latin typeface="Myriad Pro"/>
              </a:defRPr>
            </a:lvl4pPr>
            <a:lvl5pPr>
              <a:defRPr sz="4000">
                <a:latin typeface="Myriad Pro"/>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053930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4141799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586B75A-687E-405C-8A0B-8D00578BA2C3}" type="datetimeFigureOut">
              <a:rPr lang="en-US" smtClean="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20651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2/22/2024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145313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2/22/2024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07822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2/22/2024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577605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2/22/2024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157031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p>
            <a:fld id="{5586B75A-687E-405C-8A0B-8D00578BA2C3}" type="datetimeFigureOut">
              <a:rPr lang="en-US" smtClean="0"/>
              <a:pPr/>
              <a:t>2/22/2024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101062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p>
            <a:fld id="{5586B75A-687E-405C-8A0B-8D00578BA2C3}" type="datetimeFigureOut">
              <a:rPr lang="en-US" smtClean="0"/>
              <a:pPr/>
              <a:t>2/22/2024</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714405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2/22/2024</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111343865"/>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5.xml"/><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6.xml"/><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4B348B-28A8-78D4-F66A-A5674291770C}"/>
              </a:ext>
            </a:extLst>
          </p:cNvPr>
          <p:cNvSpPr>
            <a:spLocks noGrp="1"/>
          </p:cNvSpPr>
          <p:nvPr>
            <p:ph type="ctrTitle"/>
          </p:nvPr>
        </p:nvSpPr>
        <p:spPr>
          <a:xfrm>
            <a:off x="591127" y="2292088"/>
            <a:ext cx="8582056" cy="1408416"/>
          </a:xfrm>
        </p:spPr>
        <p:txBody>
          <a:bodyPr>
            <a:normAutofit fontScale="90000"/>
          </a:bodyPr>
          <a:lstStyle/>
          <a:p>
            <a:pPr algn="ctr"/>
            <a:r>
              <a:rPr lang="es-MX" sz="4000" b="1" dirty="0"/>
              <a:t>Punto agenda No 8</a:t>
            </a:r>
            <a:br>
              <a:rPr lang="es-MX" sz="4400" b="1" dirty="0"/>
            </a:br>
            <a:r>
              <a:rPr lang="es-SV" sz="3100" dirty="0">
                <a:effectLst/>
                <a:latin typeface="Arial" panose="020B0604020202020204" pitchFamily="34" charset="0"/>
                <a:ea typeface="Calibri" panose="020F0502020204030204" pitchFamily="34" charset="0"/>
                <a:cs typeface="Times New Roman" panose="02020603050405020304" pitchFamily="18" charset="0"/>
              </a:rPr>
              <a:t>Avance en procesos del gestor de compras PNUD y próximos pasos. </a:t>
            </a:r>
            <a:endParaRPr lang="es-MX" sz="6000" b="1" dirty="0"/>
          </a:p>
        </p:txBody>
      </p:sp>
      <p:sp>
        <p:nvSpPr>
          <p:cNvPr id="3" name="Subtítulo 2">
            <a:extLst>
              <a:ext uri="{FF2B5EF4-FFF2-40B4-BE49-F238E27FC236}">
                <a16:creationId xmlns:a16="http://schemas.microsoft.com/office/drawing/2014/main" id="{90251A6A-88F2-2904-E775-EA493E86F9D8}"/>
              </a:ext>
            </a:extLst>
          </p:cNvPr>
          <p:cNvSpPr>
            <a:spLocks noGrp="1"/>
          </p:cNvSpPr>
          <p:nvPr>
            <p:ph type="subTitle" idx="1"/>
          </p:nvPr>
        </p:nvSpPr>
        <p:spPr>
          <a:xfrm>
            <a:off x="1100015" y="3687757"/>
            <a:ext cx="7315200" cy="914400"/>
          </a:xfrm>
        </p:spPr>
        <p:txBody>
          <a:bodyPr/>
          <a:lstStyle/>
          <a:p>
            <a:pPr algn="ctr"/>
            <a:r>
              <a:rPr lang="es-MX" sz="3000" dirty="0"/>
              <a:t>PRESUPUESTO</a:t>
            </a:r>
            <a:r>
              <a:rPr lang="es-MX" dirty="0"/>
              <a:t> 2023-2024</a:t>
            </a:r>
          </a:p>
        </p:txBody>
      </p:sp>
      <p:pic>
        <p:nvPicPr>
          <p:cNvPr id="5" name="Imagen 4">
            <a:extLst>
              <a:ext uri="{FF2B5EF4-FFF2-40B4-BE49-F238E27FC236}">
                <a16:creationId xmlns:a16="http://schemas.microsoft.com/office/drawing/2014/main" id="{5FF4768A-3A11-C2DB-3EA9-AFC059621BC0}"/>
              </a:ext>
            </a:extLst>
          </p:cNvPr>
          <p:cNvPicPr>
            <a:picLocks noChangeAspect="1"/>
          </p:cNvPicPr>
          <p:nvPr/>
        </p:nvPicPr>
        <p:blipFill>
          <a:blip r:embed="rId2">
            <a:lum bright="70000" contrast="-70000"/>
          </a:blip>
          <a:stretch>
            <a:fillRect/>
          </a:stretch>
        </p:blipFill>
        <p:spPr>
          <a:xfrm>
            <a:off x="6035615" y="809970"/>
            <a:ext cx="2566211" cy="1105588"/>
          </a:xfrm>
          <a:prstGeom prst="rect">
            <a:avLst/>
          </a:prstGeom>
        </p:spPr>
      </p:pic>
      <p:sp>
        <p:nvSpPr>
          <p:cNvPr id="4" name="Subtítulo 2">
            <a:extLst>
              <a:ext uri="{FF2B5EF4-FFF2-40B4-BE49-F238E27FC236}">
                <a16:creationId xmlns:a16="http://schemas.microsoft.com/office/drawing/2014/main" id="{4C6B2D2D-0224-FE2C-DD67-E4F177ECDC3F}"/>
              </a:ext>
            </a:extLst>
          </p:cNvPr>
          <p:cNvSpPr txBox="1">
            <a:spLocks/>
          </p:cNvSpPr>
          <p:nvPr/>
        </p:nvSpPr>
        <p:spPr>
          <a:xfrm>
            <a:off x="1252415" y="5163120"/>
            <a:ext cx="7315200" cy="91440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es-MX" dirty="0"/>
              <a:t>RECETOR PRINCIPAL MINSAL </a:t>
            </a:r>
          </a:p>
          <a:p>
            <a:pPr algn="ctr"/>
            <a:r>
              <a:rPr lang="es-MX" dirty="0"/>
              <a:t>22 de febrero de 2024</a:t>
            </a:r>
          </a:p>
        </p:txBody>
      </p:sp>
    </p:spTree>
    <p:extLst>
      <p:ext uri="{BB962C8B-B14F-4D97-AF65-F5344CB8AC3E}">
        <p14:creationId xmlns:p14="http://schemas.microsoft.com/office/powerpoint/2010/main" val="3614849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37578-D631-B69E-727A-3CBE6C65D4A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331CCCD-2C9F-7A1F-B242-9EB174A94518}"/>
              </a:ext>
            </a:extLst>
          </p:cNvPr>
          <p:cNvSpPr>
            <a:spLocks noGrp="1"/>
          </p:cNvSpPr>
          <p:nvPr>
            <p:ph type="title"/>
          </p:nvPr>
        </p:nvSpPr>
        <p:spPr/>
        <p:txBody>
          <a:bodyPr>
            <a:normAutofit/>
          </a:bodyPr>
          <a:lstStyle/>
          <a:p>
            <a:r>
              <a:rPr lang="es-MX" sz="3000" b="1" dirty="0"/>
              <a:t>ADQUISICIONES TB-PNUD 2023</a:t>
            </a:r>
            <a:br>
              <a:rPr lang="es-MX" sz="3000" b="1" dirty="0"/>
            </a:br>
            <a:br>
              <a:rPr lang="es-MX" sz="3000" b="1" dirty="0"/>
            </a:br>
            <a:endParaRPr lang="es-MX" sz="3000" dirty="0"/>
          </a:p>
        </p:txBody>
      </p:sp>
      <p:graphicFrame>
        <p:nvGraphicFramePr>
          <p:cNvPr id="9" name="Marcador de contenido 8">
            <a:extLst>
              <a:ext uri="{FF2B5EF4-FFF2-40B4-BE49-F238E27FC236}">
                <a16:creationId xmlns:a16="http://schemas.microsoft.com/office/drawing/2014/main" id="{87778920-061B-476D-592A-19008CD86F24}"/>
              </a:ext>
            </a:extLst>
          </p:cNvPr>
          <p:cNvGraphicFramePr>
            <a:graphicFrameLocks noGrp="1"/>
          </p:cNvGraphicFramePr>
          <p:nvPr>
            <p:ph idx="1"/>
            <p:extLst>
              <p:ext uri="{D42A27DB-BD31-4B8C-83A1-F6EECF244321}">
                <p14:modId xmlns:p14="http://schemas.microsoft.com/office/powerpoint/2010/main" val="1348828776"/>
              </p:ext>
            </p:extLst>
          </p:nvPr>
        </p:nvGraphicFramePr>
        <p:xfrm>
          <a:off x="3914920" y="863790"/>
          <a:ext cx="7315200" cy="5121275"/>
        </p:xfrm>
        <a:graphic>
          <a:graphicData uri="http://schemas.openxmlformats.org/drawingml/2006/chart">
            <c:chart xmlns:c="http://schemas.openxmlformats.org/drawingml/2006/chart" xmlns:r="http://schemas.openxmlformats.org/officeDocument/2006/relationships" r:id="rId2"/>
          </a:graphicData>
        </a:graphic>
      </p:graphicFrame>
      <p:pic>
        <p:nvPicPr>
          <p:cNvPr id="10" name="Imagen 9">
            <a:extLst>
              <a:ext uri="{FF2B5EF4-FFF2-40B4-BE49-F238E27FC236}">
                <a16:creationId xmlns:a16="http://schemas.microsoft.com/office/drawing/2014/main" id="{E2458840-452E-78D7-5E86-207F5FD06268}"/>
              </a:ext>
            </a:extLst>
          </p:cNvPr>
          <p:cNvPicPr>
            <a:picLocks noChangeAspect="1"/>
          </p:cNvPicPr>
          <p:nvPr/>
        </p:nvPicPr>
        <p:blipFill rotWithShape="1">
          <a:blip r:embed="rId3"/>
          <a:srcRect l="33376" r="32914"/>
          <a:stretch/>
        </p:blipFill>
        <p:spPr>
          <a:xfrm>
            <a:off x="88815" y="863600"/>
            <a:ext cx="1838494" cy="1188464"/>
          </a:xfrm>
          <a:prstGeom prst="rect">
            <a:avLst/>
          </a:prstGeom>
        </p:spPr>
      </p:pic>
      <p:sp>
        <p:nvSpPr>
          <p:cNvPr id="12" name="CuadroTexto 1">
            <a:extLst>
              <a:ext uri="{FF2B5EF4-FFF2-40B4-BE49-F238E27FC236}">
                <a16:creationId xmlns:a16="http://schemas.microsoft.com/office/drawing/2014/main" id="{C777CAF4-4A90-579E-9FB2-27496AE0FE4F}"/>
              </a:ext>
            </a:extLst>
          </p:cNvPr>
          <p:cNvSpPr txBox="1"/>
          <p:nvPr/>
        </p:nvSpPr>
        <p:spPr>
          <a:xfrm>
            <a:off x="9033165" y="1745672"/>
            <a:ext cx="2050472" cy="687861"/>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MX" sz="1600" dirty="0"/>
              <a:t>Equipo Informático y de Protección PP 2023-2024</a:t>
            </a:r>
          </a:p>
        </p:txBody>
      </p:sp>
    </p:spTree>
    <p:extLst>
      <p:ext uri="{BB962C8B-B14F-4D97-AF65-F5344CB8AC3E}">
        <p14:creationId xmlns:p14="http://schemas.microsoft.com/office/powerpoint/2010/main" val="296023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BACC5-2305-3418-B824-00EFCBD876B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AD0B6F8-0F0E-93F9-2101-E3406926BF46}"/>
              </a:ext>
            </a:extLst>
          </p:cNvPr>
          <p:cNvSpPr>
            <a:spLocks noGrp="1"/>
          </p:cNvSpPr>
          <p:nvPr>
            <p:ph type="title"/>
          </p:nvPr>
        </p:nvSpPr>
        <p:spPr/>
        <p:txBody>
          <a:bodyPr>
            <a:normAutofit/>
          </a:bodyPr>
          <a:lstStyle/>
          <a:p>
            <a:r>
              <a:rPr lang="es-MX" sz="3000" b="1" dirty="0"/>
              <a:t>ADQUISICIONES COVID-PNUD 2023</a:t>
            </a:r>
            <a:br>
              <a:rPr lang="es-MX" sz="3000" b="1" dirty="0"/>
            </a:br>
            <a:br>
              <a:rPr lang="es-MX" sz="3000" b="1" dirty="0"/>
            </a:br>
            <a:endParaRPr lang="es-MX" sz="3000" dirty="0"/>
          </a:p>
        </p:txBody>
      </p:sp>
      <p:graphicFrame>
        <p:nvGraphicFramePr>
          <p:cNvPr id="5" name="Marcador de contenido 4">
            <a:extLst>
              <a:ext uri="{FF2B5EF4-FFF2-40B4-BE49-F238E27FC236}">
                <a16:creationId xmlns:a16="http://schemas.microsoft.com/office/drawing/2014/main" id="{2F95F4F6-FAD2-F349-4959-BE5CAE640428}"/>
              </a:ext>
            </a:extLst>
          </p:cNvPr>
          <p:cNvGraphicFramePr>
            <a:graphicFrameLocks noGrp="1"/>
          </p:cNvGraphicFramePr>
          <p:nvPr>
            <p:ph idx="1"/>
            <p:extLst>
              <p:ext uri="{D42A27DB-BD31-4B8C-83A1-F6EECF244321}">
                <p14:modId xmlns:p14="http://schemas.microsoft.com/office/powerpoint/2010/main" val="1049991576"/>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2"/>
          </a:graphicData>
        </a:graphic>
      </p:graphicFrame>
      <p:pic>
        <p:nvPicPr>
          <p:cNvPr id="6" name="Imagen 5">
            <a:extLst>
              <a:ext uri="{FF2B5EF4-FFF2-40B4-BE49-F238E27FC236}">
                <a16:creationId xmlns:a16="http://schemas.microsoft.com/office/drawing/2014/main" id="{188D1CCE-FBC1-0E35-1287-C9938B3DCA3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2667" y1="42667" x2="42667" y2="42667"/>
                        <a14:foregroundMark x1="48444" y1="43111" x2="48444" y2="43111"/>
                        <a14:foregroundMark x1="52889" y1="40889" x2="52889" y2="40889"/>
                        <a14:foregroundMark x1="64889" y1="46667" x2="64889" y2="46667"/>
                        <a14:foregroundMark x1="75556" y1="41778" x2="75556" y2="41778"/>
                        <a14:foregroundMark x1="83111" y1="40444" x2="83111" y2="40444"/>
                        <a14:foregroundMark x1="51556" y1="61778" x2="51556" y2="61778"/>
                        <a14:foregroundMark x1="64889" y1="60444" x2="64889" y2="60444"/>
                        <a14:foregroundMark x1="24000" y1="60889" x2="24000" y2="60889"/>
                        <a14:foregroundMark x1="24444" y1="49333" x2="24444" y2="49333"/>
                        <a14:foregroundMark x1="18222" y1="49778" x2="18222" y2="49778"/>
                        <a14:foregroundMark x1="20889" y1="29333" x2="20889" y2="29333"/>
                        <a14:foregroundMark x1="47111" y1="28889" x2="47111" y2="28889"/>
                        <a14:foregroundMark x1="36889" y1="55556" x2="36889" y2="55556"/>
                      </a14:backgroundRemoval>
                    </a14:imgEffect>
                  </a14:imgLayer>
                </a14:imgProps>
              </a:ext>
            </a:extLst>
          </a:blip>
          <a:stretch>
            <a:fillRect/>
          </a:stretch>
        </p:blipFill>
        <p:spPr>
          <a:xfrm>
            <a:off x="1" y="750310"/>
            <a:ext cx="1422400" cy="1422400"/>
          </a:xfrm>
          <a:prstGeom prst="rect">
            <a:avLst/>
          </a:prstGeom>
        </p:spPr>
      </p:pic>
    </p:spTree>
    <p:extLst>
      <p:ext uri="{BB962C8B-B14F-4D97-AF65-F5344CB8AC3E}">
        <p14:creationId xmlns:p14="http://schemas.microsoft.com/office/powerpoint/2010/main" val="247025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187DD-9DD8-6362-D963-44176D26B6A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F3A032A-F5B7-97C1-5AC0-2C295158EC40}"/>
              </a:ext>
            </a:extLst>
          </p:cNvPr>
          <p:cNvSpPr>
            <a:spLocks noGrp="1"/>
          </p:cNvSpPr>
          <p:nvPr>
            <p:ph type="title"/>
          </p:nvPr>
        </p:nvSpPr>
        <p:spPr/>
        <p:txBody>
          <a:bodyPr>
            <a:normAutofit/>
          </a:bodyPr>
          <a:lstStyle/>
          <a:p>
            <a:r>
              <a:rPr lang="es-MX" sz="3000" b="1" dirty="0"/>
              <a:t>ADQUISICIONES COVID-PNUD 2023</a:t>
            </a:r>
            <a:br>
              <a:rPr lang="es-MX" sz="3000" b="1" dirty="0"/>
            </a:br>
            <a:br>
              <a:rPr lang="es-MX" sz="3000" b="1" dirty="0"/>
            </a:br>
            <a:endParaRPr lang="es-MX" sz="3000" dirty="0"/>
          </a:p>
        </p:txBody>
      </p:sp>
      <p:graphicFrame>
        <p:nvGraphicFramePr>
          <p:cNvPr id="5" name="Marcador de contenido 4">
            <a:extLst>
              <a:ext uri="{FF2B5EF4-FFF2-40B4-BE49-F238E27FC236}">
                <a16:creationId xmlns:a16="http://schemas.microsoft.com/office/drawing/2014/main" id="{41E4C5E9-9F44-E827-518E-F7F37582FD48}"/>
              </a:ext>
            </a:extLst>
          </p:cNvPr>
          <p:cNvGraphicFramePr>
            <a:graphicFrameLocks noGrp="1"/>
          </p:cNvGraphicFramePr>
          <p:nvPr>
            <p:ph idx="1"/>
            <p:extLst>
              <p:ext uri="{D42A27DB-BD31-4B8C-83A1-F6EECF244321}">
                <p14:modId xmlns:p14="http://schemas.microsoft.com/office/powerpoint/2010/main" val="827399639"/>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2"/>
          </a:graphicData>
        </a:graphic>
      </p:graphicFrame>
      <p:sp>
        <p:nvSpPr>
          <p:cNvPr id="7" name="Flecha: hacia la izquierda 6">
            <a:extLst>
              <a:ext uri="{FF2B5EF4-FFF2-40B4-BE49-F238E27FC236}">
                <a16:creationId xmlns:a16="http://schemas.microsoft.com/office/drawing/2014/main" id="{9795D684-D938-BE3B-6CC7-9B6C614496D4}"/>
              </a:ext>
            </a:extLst>
          </p:cNvPr>
          <p:cNvSpPr/>
          <p:nvPr/>
        </p:nvSpPr>
        <p:spPr>
          <a:xfrm>
            <a:off x="7406266" y="3202564"/>
            <a:ext cx="906462" cy="609600"/>
          </a:xfrm>
          <a:prstGeom prst="lef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1600" dirty="0"/>
              <a:t>7.63%</a:t>
            </a:r>
          </a:p>
        </p:txBody>
      </p:sp>
      <p:pic>
        <p:nvPicPr>
          <p:cNvPr id="8" name="Imagen 7">
            <a:extLst>
              <a:ext uri="{FF2B5EF4-FFF2-40B4-BE49-F238E27FC236}">
                <a16:creationId xmlns:a16="http://schemas.microsoft.com/office/drawing/2014/main" id="{06676042-B927-BC51-884E-F91786C9301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2667" y1="42667" x2="42667" y2="42667"/>
                        <a14:foregroundMark x1="48444" y1="43111" x2="48444" y2="43111"/>
                        <a14:foregroundMark x1="52889" y1="40889" x2="52889" y2="40889"/>
                        <a14:foregroundMark x1="64889" y1="46667" x2="64889" y2="46667"/>
                        <a14:foregroundMark x1="75556" y1="41778" x2="75556" y2="41778"/>
                        <a14:foregroundMark x1="83111" y1="40444" x2="83111" y2="40444"/>
                        <a14:foregroundMark x1="51556" y1="61778" x2="51556" y2="61778"/>
                        <a14:foregroundMark x1="64889" y1="60444" x2="64889" y2="60444"/>
                        <a14:foregroundMark x1="24000" y1="60889" x2="24000" y2="60889"/>
                        <a14:foregroundMark x1="24444" y1="49333" x2="24444" y2="49333"/>
                        <a14:foregroundMark x1="18222" y1="49778" x2="18222" y2="49778"/>
                        <a14:foregroundMark x1="20889" y1="29333" x2="20889" y2="29333"/>
                        <a14:foregroundMark x1="47111" y1="28889" x2="47111" y2="28889"/>
                        <a14:foregroundMark x1="36889" y1="55556" x2="36889" y2="55556"/>
                      </a14:backgroundRemoval>
                    </a14:imgEffect>
                  </a14:imgLayer>
                </a14:imgProps>
              </a:ext>
            </a:extLst>
          </a:blip>
          <a:stretch>
            <a:fillRect/>
          </a:stretch>
        </p:blipFill>
        <p:spPr>
          <a:xfrm>
            <a:off x="1" y="750310"/>
            <a:ext cx="1422400" cy="1422400"/>
          </a:xfrm>
          <a:prstGeom prst="rect">
            <a:avLst/>
          </a:prstGeom>
        </p:spPr>
      </p:pic>
      <p:sp>
        <p:nvSpPr>
          <p:cNvPr id="10" name="Rectángulo 9">
            <a:extLst>
              <a:ext uri="{FF2B5EF4-FFF2-40B4-BE49-F238E27FC236}">
                <a16:creationId xmlns:a16="http://schemas.microsoft.com/office/drawing/2014/main" id="{C410AC6C-9861-425D-4383-2EF567470A71}"/>
              </a:ext>
            </a:extLst>
          </p:cNvPr>
          <p:cNvSpPr/>
          <p:nvPr/>
        </p:nvSpPr>
        <p:spPr>
          <a:xfrm>
            <a:off x="6336146" y="1879561"/>
            <a:ext cx="1976582" cy="448004"/>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MX" sz="1600" dirty="0"/>
              <a:t>Equipo e Insumos de laboratorio</a:t>
            </a:r>
          </a:p>
        </p:txBody>
      </p:sp>
    </p:spTree>
    <p:extLst>
      <p:ext uri="{BB962C8B-B14F-4D97-AF65-F5344CB8AC3E}">
        <p14:creationId xmlns:p14="http://schemas.microsoft.com/office/powerpoint/2010/main" val="777047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a:xfrm>
            <a:off x="3840188" y="927345"/>
            <a:ext cx="5562600" cy="520456"/>
          </a:xfrm>
        </p:spPr>
        <p:txBody>
          <a:bodyPr>
            <a:normAutofit/>
          </a:bodyPr>
          <a:lstStyle/>
          <a:p>
            <a:pPr algn="ctr"/>
            <a:r>
              <a:rPr lang="es-SV" sz="1800" dirty="0">
                <a:latin typeface="Bembo Std" panose="02020605060306020A03" pitchFamily="18" charset="0"/>
              </a:rPr>
              <a:t>Lecciones aprendidas en la </a:t>
            </a:r>
            <a:r>
              <a:rPr lang="es-SV" sz="1800">
                <a:latin typeface="Bembo Std" panose="02020605060306020A03" pitchFamily="18" charset="0"/>
              </a:rPr>
              <a:t>implementación </a:t>
            </a:r>
            <a:endParaRPr lang="es-SV" sz="1800" dirty="0">
              <a:latin typeface="Abadi" panose="020B0604020104020204" pitchFamily="34" charset="0"/>
            </a:endParaRPr>
          </a:p>
        </p:txBody>
      </p:sp>
      <p:pic>
        <p:nvPicPr>
          <p:cNvPr id="12" name="Imagen 1" descr="image001">
            <a:extLst>
              <a:ext uri="{FF2B5EF4-FFF2-40B4-BE49-F238E27FC236}">
                <a16:creationId xmlns:a16="http://schemas.microsoft.com/office/drawing/2014/main" id="{A5D43556-C69E-C66A-F8C5-A980C96B40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916" y="228601"/>
            <a:ext cx="1633156" cy="753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51A03761-8876-A0FC-B83D-56788FBBC97E}"/>
              </a:ext>
            </a:extLst>
          </p:cNvPr>
          <p:cNvSpPr txBox="1"/>
          <p:nvPr/>
        </p:nvSpPr>
        <p:spPr>
          <a:xfrm>
            <a:off x="3738110" y="1519688"/>
            <a:ext cx="7467600" cy="4906408"/>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s-ES" sz="1400" dirty="0">
                <a:latin typeface="Bembo Std" panose="02020605060306020A03" pitchFamily="18" charset="0"/>
                <a:ea typeface="Times New Roman" panose="02020603050405020304" pitchFamily="18" charset="0"/>
              </a:rPr>
              <a:t>Ha sido determinante el monitoreo y seguimiento del proyecto, así como también la buena disposición de MINSAL y PNUD, para encaminar la implementación hacia el logro de los resultados, a pesar de las dificultades enfrentadas por factores externos. Cabe mencionar la importancia de una comunicación oportuna y fluida sobre aspectos programáticos y de adquisiciones. </a:t>
            </a:r>
          </a:p>
          <a:p>
            <a:pPr marL="285750" indent="-285750" algn="just">
              <a:lnSpc>
                <a:spcPct val="150000"/>
              </a:lnSpc>
              <a:buFont typeface="Arial" panose="020B0604020202020204" pitchFamily="34" charset="0"/>
              <a:buChar char="•"/>
            </a:pPr>
            <a:r>
              <a:rPr lang="es-ES" sz="1400" dirty="0">
                <a:latin typeface="Bembo Std" panose="02020605060306020A03" pitchFamily="18" charset="0"/>
                <a:ea typeface="Times New Roman" panose="02020603050405020304" pitchFamily="18" charset="0"/>
              </a:rPr>
              <a:t>Conviene sostener reuniones mensuales y, de ser necesario, quincenales, para subsanar cuellos de botella y tomar decisiones de manera oportuna. </a:t>
            </a:r>
          </a:p>
          <a:p>
            <a:pPr marL="285750" indent="-285750" algn="just">
              <a:lnSpc>
                <a:spcPct val="150000"/>
              </a:lnSpc>
              <a:buFont typeface="Arial" panose="020B0604020202020204" pitchFamily="34" charset="0"/>
              <a:buChar char="•"/>
            </a:pPr>
            <a:r>
              <a:rPr lang="es-ES" sz="1400" dirty="0">
                <a:latin typeface="Bembo Std" panose="02020605060306020A03" pitchFamily="18" charset="0"/>
                <a:ea typeface="Times New Roman" panose="02020603050405020304" pitchFamily="18" charset="0"/>
              </a:rPr>
              <a:t>La contribución de PNUD al MINSAL en cuanto a la provisión de insumos médicos, equipamiento y mobiliario, la formación y capacitación y la gestión de conocimiento ha sido posible a través de la búsqueda conjunta de medidas de corto, mediano y largo plazo que permitan responder a los requerimientos. Por ejemplo, la modalidad LTA arroja beneficios que permiten reducir tiempos para la provisión de insumos médicos. </a:t>
            </a:r>
          </a:p>
          <a:p>
            <a:pPr marL="285750" indent="-285750" algn="just">
              <a:lnSpc>
                <a:spcPct val="150000"/>
              </a:lnSpc>
              <a:buFont typeface="Arial" panose="020B0604020202020204" pitchFamily="34" charset="0"/>
              <a:buChar char="•"/>
            </a:pPr>
            <a:r>
              <a:rPr lang="es-ES" sz="1400" dirty="0">
                <a:latin typeface="Bembo Std" panose="02020605060306020A03" pitchFamily="18" charset="0"/>
                <a:ea typeface="Times New Roman" panose="02020603050405020304" pitchFamily="18" charset="0"/>
              </a:rPr>
              <a:t>Ante las revisiones de calidad y la documentación requerida en el marco de la política de aseguramiento de calidad de PNUD, se acordó considerar la opción de comprar vía GPU cuando no sea posible hacerlo en el mercado local. </a:t>
            </a:r>
          </a:p>
        </p:txBody>
      </p:sp>
    </p:spTree>
    <p:extLst>
      <p:ext uri="{BB962C8B-B14F-4D97-AF65-F5344CB8AC3E}">
        <p14:creationId xmlns:p14="http://schemas.microsoft.com/office/powerpoint/2010/main" val="19740565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4B348B-28A8-78D4-F66A-A5674291770C}"/>
              </a:ext>
            </a:extLst>
          </p:cNvPr>
          <p:cNvSpPr>
            <a:spLocks noGrp="1"/>
          </p:cNvSpPr>
          <p:nvPr>
            <p:ph type="ctrTitle"/>
          </p:nvPr>
        </p:nvSpPr>
        <p:spPr>
          <a:xfrm>
            <a:off x="15396" y="4375192"/>
            <a:ext cx="8582056" cy="4617396"/>
          </a:xfrm>
        </p:spPr>
        <p:txBody>
          <a:bodyPr>
            <a:normAutofit fontScale="90000"/>
          </a:bodyPr>
          <a:lstStyle/>
          <a:p>
            <a:pPr>
              <a:spcAft>
                <a:spcPts val="300"/>
              </a:spcAft>
            </a:pPr>
            <a:br>
              <a:rPr lang="es-MX" sz="4000" b="1" dirty="0"/>
            </a:br>
            <a:br>
              <a:rPr lang="es-MX" sz="4000" b="1" dirty="0"/>
            </a:br>
            <a:br>
              <a:rPr lang="es-MX" sz="4000" b="1" dirty="0"/>
            </a:br>
            <a:br>
              <a:rPr lang="es-MX" sz="4000" b="1" dirty="0"/>
            </a:br>
            <a:br>
              <a:rPr lang="es-MX" sz="4000" b="1" dirty="0"/>
            </a:br>
            <a:br>
              <a:rPr lang="es-MX" sz="4000" b="1" dirty="0"/>
            </a:br>
            <a:br>
              <a:rPr lang="es-MX" sz="4000" b="1" dirty="0"/>
            </a:br>
            <a:br>
              <a:rPr lang="es-MX" sz="4000" b="1" dirty="0"/>
            </a:br>
            <a:br>
              <a:rPr lang="es-MX" sz="4000" b="1" dirty="0"/>
            </a:br>
            <a:r>
              <a:rPr lang="es-MX" sz="3100" b="1" dirty="0"/>
              <a:t>PRÓXIMOS PASOS: </a:t>
            </a:r>
            <a:br>
              <a:rPr lang="es-MX" sz="3100" b="1" dirty="0"/>
            </a:br>
            <a:br>
              <a:rPr lang="es-MX" sz="3100" b="1" dirty="0"/>
            </a:br>
            <a:br>
              <a:rPr lang="es-MX" sz="3100" b="1" dirty="0"/>
            </a:br>
            <a:r>
              <a:rPr lang="es-MX" sz="2200" b="1" dirty="0"/>
              <a:t>Brindar seguimiento a los procesos de adquisición a través de reuniones de seguimiento mensual. </a:t>
            </a:r>
            <a:br>
              <a:rPr lang="es-MX" sz="2200" b="1" dirty="0"/>
            </a:br>
            <a:br>
              <a:rPr lang="es-MX" sz="2200" b="1" dirty="0"/>
            </a:br>
            <a:br>
              <a:rPr lang="es-MX" sz="2200" b="1" dirty="0"/>
            </a:br>
            <a:r>
              <a:rPr lang="es-MX" sz="2200" b="1" dirty="0"/>
              <a:t>Identificar los cuellos de botella para toma decisión y corrección oportuna. </a:t>
            </a:r>
            <a:br>
              <a:rPr lang="es-MX" sz="2200" b="1" dirty="0"/>
            </a:br>
            <a:br>
              <a:rPr lang="es-MX" sz="2200" b="1" dirty="0"/>
            </a:br>
            <a:br>
              <a:rPr lang="es-MX" sz="2200" b="1" dirty="0"/>
            </a:br>
            <a:r>
              <a:rPr lang="es-MX" sz="2200" b="1" dirty="0"/>
              <a:t>Pendientes de las recepciones de productos. </a:t>
            </a:r>
            <a:br>
              <a:rPr lang="es-MX" sz="2200" b="1" dirty="0"/>
            </a:br>
            <a:br>
              <a:rPr lang="es-MX" sz="2200" b="1" dirty="0"/>
            </a:br>
            <a:br>
              <a:rPr lang="es-MX" sz="2200" b="1" dirty="0"/>
            </a:br>
            <a:r>
              <a:rPr lang="es-MX" sz="2200" b="1" dirty="0"/>
              <a:t>Liquidaciones de acuerdo a recepción de bienes o servicios. </a:t>
            </a:r>
            <a:br>
              <a:rPr lang="es-MX" sz="2200" b="1" dirty="0"/>
            </a:br>
            <a:br>
              <a:rPr lang="es-MX" sz="2200" b="1" dirty="0"/>
            </a:br>
            <a:r>
              <a:rPr lang="es-MX" sz="2200" b="1" dirty="0"/>
              <a:t>Pasos para cierre de convenio. </a:t>
            </a:r>
            <a:br>
              <a:rPr lang="es-MX" sz="2200" b="1" dirty="0"/>
            </a:br>
            <a:br>
              <a:rPr lang="es-MX" sz="2200" b="1" dirty="0"/>
            </a:br>
            <a:br>
              <a:rPr lang="es-MX" sz="2200" b="1" dirty="0"/>
            </a:br>
            <a:br>
              <a:rPr lang="es-MX" sz="4000" b="1" dirty="0"/>
            </a:br>
            <a:br>
              <a:rPr lang="es-MX" sz="4000" b="1" dirty="0"/>
            </a:br>
            <a:br>
              <a:rPr lang="es-MX" sz="4000" b="1" dirty="0"/>
            </a:br>
            <a:br>
              <a:rPr lang="es-MX" sz="4000" b="1" dirty="0"/>
            </a:br>
            <a:endParaRPr lang="es-MX" sz="4000" b="1" dirty="0"/>
          </a:p>
        </p:txBody>
      </p:sp>
      <p:pic>
        <p:nvPicPr>
          <p:cNvPr id="5" name="Imagen 4">
            <a:extLst>
              <a:ext uri="{FF2B5EF4-FFF2-40B4-BE49-F238E27FC236}">
                <a16:creationId xmlns:a16="http://schemas.microsoft.com/office/drawing/2014/main" id="{5FF4768A-3A11-C2DB-3EA9-AFC059621BC0}"/>
              </a:ext>
            </a:extLst>
          </p:cNvPr>
          <p:cNvPicPr>
            <a:picLocks noChangeAspect="1"/>
          </p:cNvPicPr>
          <p:nvPr/>
        </p:nvPicPr>
        <p:blipFill>
          <a:blip r:embed="rId2">
            <a:lum bright="70000" contrast="-70000"/>
          </a:blip>
          <a:stretch>
            <a:fillRect/>
          </a:stretch>
        </p:blipFill>
        <p:spPr>
          <a:xfrm>
            <a:off x="6035615" y="809970"/>
            <a:ext cx="2566211" cy="1105588"/>
          </a:xfrm>
          <a:prstGeom prst="rect">
            <a:avLst/>
          </a:prstGeom>
        </p:spPr>
      </p:pic>
      <p:sp>
        <p:nvSpPr>
          <p:cNvPr id="4" name="Subtítulo 2">
            <a:extLst>
              <a:ext uri="{FF2B5EF4-FFF2-40B4-BE49-F238E27FC236}">
                <a16:creationId xmlns:a16="http://schemas.microsoft.com/office/drawing/2014/main" id="{4C6B2D2D-0224-FE2C-DD67-E4F177ECDC3F}"/>
              </a:ext>
            </a:extLst>
          </p:cNvPr>
          <p:cNvSpPr txBox="1">
            <a:spLocks/>
          </p:cNvSpPr>
          <p:nvPr/>
        </p:nvSpPr>
        <p:spPr>
          <a:xfrm>
            <a:off x="1252415" y="5163120"/>
            <a:ext cx="7315200" cy="91440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endParaRPr lang="es-MX" dirty="0"/>
          </a:p>
        </p:txBody>
      </p:sp>
    </p:spTree>
    <p:extLst>
      <p:ext uri="{BB962C8B-B14F-4D97-AF65-F5344CB8AC3E}">
        <p14:creationId xmlns:p14="http://schemas.microsoft.com/office/powerpoint/2010/main" val="4235219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4B348B-28A8-78D4-F66A-A5674291770C}"/>
              </a:ext>
            </a:extLst>
          </p:cNvPr>
          <p:cNvSpPr>
            <a:spLocks noGrp="1"/>
          </p:cNvSpPr>
          <p:nvPr>
            <p:ph type="ctrTitle"/>
          </p:nvPr>
        </p:nvSpPr>
        <p:spPr>
          <a:xfrm>
            <a:off x="591127" y="2982753"/>
            <a:ext cx="8582056" cy="1408416"/>
          </a:xfrm>
        </p:spPr>
        <p:txBody>
          <a:bodyPr>
            <a:normAutofit fontScale="90000"/>
          </a:bodyPr>
          <a:lstStyle/>
          <a:p>
            <a:pPr algn="ctr">
              <a:spcAft>
                <a:spcPts val="300"/>
              </a:spcAft>
            </a:pPr>
            <a:r>
              <a:rPr lang="es-CR" sz="2800" dirty="0">
                <a:effectLst/>
                <a:latin typeface="Arial" panose="020B0604020202020204" pitchFamily="34" charset="0"/>
                <a:ea typeface="Times New Roman" panose="02020603050405020304" pitchFamily="18" charset="0"/>
                <a:cs typeface="Times New Roman" panose="02020603050405020304" pitchFamily="18" charset="0"/>
              </a:rPr>
              <a:t>Proyecto 00140224</a:t>
            </a:r>
            <a:br>
              <a:rPr lang="es-CR" sz="2800" dirty="0">
                <a:effectLst/>
                <a:latin typeface="Arial" panose="020B0604020202020204" pitchFamily="34" charset="0"/>
                <a:ea typeface="Times New Roman" panose="02020603050405020304" pitchFamily="18" charset="0"/>
                <a:cs typeface="Times New Roman" panose="02020603050405020304" pitchFamily="18" charset="0"/>
              </a:rPr>
            </a:br>
            <a:br>
              <a:rPr lang="es-CR" sz="2800" dirty="0">
                <a:effectLst/>
                <a:latin typeface="Arial" panose="020B0604020202020204" pitchFamily="34" charset="0"/>
                <a:ea typeface="Times New Roman" panose="02020603050405020304" pitchFamily="18" charset="0"/>
                <a:cs typeface="Times New Roman" panose="02020603050405020304" pitchFamily="18" charset="0"/>
              </a:rPr>
            </a:br>
            <a:r>
              <a:rPr lang="es-AR" sz="2800" dirty="0">
                <a:effectLst/>
                <a:latin typeface="Arial" panose="020B0604020202020204" pitchFamily="34" charset="0"/>
                <a:ea typeface="Times New Roman" panose="02020603050405020304" pitchFamily="18" charset="0"/>
              </a:rPr>
              <a:t>Socios por la Salud: Apoyo a la gestión de la Respuesta Nacional contra la Tuberculosis y Pandemias del VIH y el COVID 19</a:t>
            </a:r>
            <a:br>
              <a:rPr lang="es-SV" sz="2800" dirty="0"/>
            </a:br>
            <a:endParaRPr lang="es-MX" sz="2800" b="1" dirty="0"/>
          </a:p>
        </p:txBody>
      </p:sp>
      <p:pic>
        <p:nvPicPr>
          <p:cNvPr id="5" name="Imagen 4">
            <a:extLst>
              <a:ext uri="{FF2B5EF4-FFF2-40B4-BE49-F238E27FC236}">
                <a16:creationId xmlns:a16="http://schemas.microsoft.com/office/drawing/2014/main" id="{5FF4768A-3A11-C2DB-3EA9-AFC059621BC0}"/>
              </a:ext>
            </a:extLst>
          </p:cNvPr>
          <p:cNvPicPr>
            <a:picLocks noChangeAspect="1"/>
          </p:cNvPicPr>
          <p:nvPr/>
        </p:nvPicPr>
        <p:blipFill>
          <a:blip r:embed="rId2">
            <a:lum bright="70000" contrast="-70000"/>
          </a:blip>
          <a:stretch>
            <a:fillRect/>
          </a:stretch>
        </p:blipFill>
        <p:spPr>
          <a:xfrm>
            <a:off x="6035615" y="809970"/>
            <a:ext cx="2566211" cy="1105588"/>
          </a:xfrm>
          <a:prstGeom prst="rect">
            <a:avLst/>
          </a:prstGeom>
        </p:spPr>
      </p:pic>
      <p:sp>
        <p:nvSpPr>
          <p:cNvPr id="4" name="Subtítulo 2">
            <a:extLst>
              <a:ext uri="{FF2B5EF4-FFF2-40B4-BE49-F238E27FC236}">
                <a16:creationId xmlns:a16="http://schemas.microsoft.com/office/drawing/2014/main" id="{4C6B2D2D-0224-FE2C-DD67-E4F177ECDC3F}"/>
              </a:ext>
            </a:extLst>
          </p:cNvPr>
          <p:cNvSpPr txBox="1">
            <a:spLocks/>
          </p:cNvSpPr>
          <p:nvPr/>
        </p:nvSpPr>
        <p:spPr>
          <a:xfrm>
            <a:off x="1252415" y="5163120"/>
            <a:ext cx="7315200" cy="91440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endParaRPr lang="es-MX" dirty="0"/>
          </a:p>
        </p:txBody>
      </p:sp>
    </p:spTree>
    <p:extLst>
      <p:ext uri="{BB962C8B-B14F-4D97-AF65-F5344CB8AC3E}">
        <p14:creationId xmlns:p14="http://schemas.microsoft.com/office/powerpoint/2010/main" val="82873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1" descr="image001">
            <a:extLst>
              <a:ext uri="{FF2B5EF4-FFF2-40B4-BE49-F238E27FC236}">
                <a16:creationId xmlns:a16="http://schemas.microsoft.com/office/drawing/2014/main" id="{251E7346-E5E3-0854-D7D0-01BEDCC906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916" y="783076"/>
            <a:ext cx="1633156" cy="753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4">
            <a:extLst>
              <a:ext uri="{FF2B5EF4-FFF2-40B4-BE49-F238E27FC236}">
                <a16:creationId xmlns:a16="http://schemas.microsoft.com/office/drawing/2014/main" id="{06914092-EB3A-0104-5073-3E35D3149B77}"/>
              </a:ext>
            </a:extLst>
          </p:cNvPr>
          <p:cNvSpPr txBox="1">
            <a:spLocks/>
          </p:cNvSpPr>
          <p:nvPr/>
        </p:nvSpPr>
        <p:spPr>
          <a:xfrm>
            <a:off x="2057400" y="1676400"/>
            <a:ext cx="762000" cy="4495800"/>
          </a:xfrm>
          <a:prstGeom prst="rect">
            <a:avLst/>
          </a:prstGeom>
        </p:spPr>
        <p:txBody>
          <a:bodyPr vert="vert270" lIns="91440" tIns="45720" rIns="91440" bIns="45720" rtlCol="0">
            <a:normAutofit/>
          </a:bodyPr>
          <a:lstStyle>
            <a:lvl1pPr marL="0" indent="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None/>
              <a:defRPr sz="2800" b="1" i="0" kern="1200">
                <a:solidFill>
                  <a:srgbClr val="003399"/>
                </a:solidFill>
                <a:latin typeface="Myriad Pro"/>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4000" kern="1200">
                <a:solidFill>
                  <a:schemeClr val="tx1"/>
                </a:solidFill>
                <a:latin typeface="Myriad Pro"/>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4000" kern="1200">
                <a:solidFill>
                  <a:schemeClr val="tx1"/>
                </a:solidFill>
                <a:latin typeface="Myriad Pro"/>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4000" kern="1200">
                <a:solidFill>
                  <a:schemeClr val="tx1"/>
                </a:solidFill>
                <a:latin typeface="Myriad Pro"/>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4000" kern="1200">
                <a:solidFill>
                  <a:schemeClr val="tx1"/>
                </a:solidFill>
                <a:latin typeface="Myriad Pro"/>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ctr"/>
            <a:r>
              <a:rPr lang="es-SV" dirty="0">
                <a:latin typeface="Bembo Std" panose="02020605060306020A03" pitchFamily="18" charset="0"/>
              </a:rPr>
              <a:t>CONVENIO </a:t>
            </a:r>
            <a:endParaRPr lang="es-SV" dirty="0">
              <a:latin typeface="Abadi" panose="020B0604020104020204" pitchFamily="34" charset="0"/>
            </a:endParaRPr>
          </a:p>
        </p:txBody>
      </p:sp>
      <p:pic>
        <p:nvPicPr>
          <p:cNvPr id="2" name="Imagen 1">
            <a:extLst>
              <a:ext uri="{FF2B5EF4-FFF2-40B4-BE49-F238E27FC236}">
                <a16:creationId xmlns:a16="http://schemas.microsoft.com/office/drawing/2014/main" id="{4E6C5BC0-8715-55A2-C83F-450C5795479F}"/>
              </a:ext>
            </a:extLst>
          </p:cNvPr>
          <p:cNvPicPr>
            <a:picLocks noChangeAspect="1"/>
          </p:cNvPicPr>
          <p:nvPr/>
        </p:nvPicPr>
        <p:blipFill rotWithShape="1">
          <a:blip r:embed="rId3"/>
          <a:srcRect l="8102" r="2988"/>
          <a:stretch/>
        </p:blipFill>
        <p:spPr>
          <a:xfrm>
            <a:off x="4542817" y="0"/>
            <a:ext cx="6262596" cy="6858000"/>
          </a:xfrm>
          <a:prstGeom prst="rect">
            <a:avLst/>
          </a:prstGeom>
        </p:spPr>
      </p:pic>
      <p:sp>
        <p:nvSpPr>
          <p:cNvPr id="4" name="Flecha: a la derecha 3">
            <a:extLst>
              <a:ext uri="{FF2B5EF4-FFF2-40B4-BE49-F238E27FC236}">
                <a16:creationId xmlns:a16="http://schemas.microsoft.com/office/drawing/2014/main" id="{4D92C318-E0A7-B058-5B00-3EF29EDC4524}"/>
              </a:ext>
            </a:extLst>
          </p:cNvPr>
          <p:cNvSpPr/>
          <p:nvPr/>
        </p:nvSpPr>
        <p:spPr>
          <a:xfrm rot="10800000">
            <a:off x="10377396" y="3854650"/>
            <a:ext cx="11308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176679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4B348B-28A8-78D4-F66A-A5674291770C}"/>
              </a:ext>
            </a:extLst>
          </p:cNvPr>
          <p:cNvSpPr>
            <a:spLocks noGrp="1"/>
          </p:cNvSpPr>
          <p:nvPr>
            <p:ph type="ctrTitle"/>
          </p:nvPr>
        </p:nvSpPr>
        <p:spPr>
          <a:xfrm>
            <a:off x="-1052851" y="901024"/>
            <a:ext cx="8582056" cy="1408416"/>
          </a:xfrm>
        </p:spPr>
        <p:txBody>
          <a:bodyPr>
            <a:normAutofit/>
          </a:bodyPr>
          <a:lstStyle/>
          <a:p>
            <a:pPr algn="ctr"/>
            <a:r>
              <a:rPr lang="es-SV" sz="2800" dirty="0">
                <a:latin typeface="Bembo Std" panose="02020605060306020A03" pitchFamily="18" charset="0"/>
              </a:rPr>
              <a:t>Desafíos en la implementación de 2023</a:t>
            </a:r>
            <a:br>
              <a:rPr lang="es-SV" sz="5400" dirty="0">
                <a:latin typeface="Abadi" panose="020B0604020104020204" pitchFamily="34" charset="0"/>
              </a:rPr>
            </a:br>
            <a:endParaRPr lang="es-MX" sz="5400" b="1" dirty="0"/>
          </a:p>
        </p:txBody>
      </p:sp>
      <p:sp>
        <p:nvSpPr>
          <p:cNvPr id="3" name="Subtítulo 2">
            <a:extLst>
              <a:ext uri="{FF2B5EF4-FFF2-40B4-BE49-F238E27FC236}">
                <a16:creationId xmlns:a16="http://schemas.microsoft.com/office/drawing/2014/main" id="{90251A6A-88F2-2904-E775-EA493E86F9D8}"/>
              </a:ext>
            </a:extLst>
          </p:cNvPr>
          <p:cNvSpPr>
            <a:spLocks noGrp="1"/>
          </p:cNvSpPr>
          <p:nvPr>
            <p:ph type="subTitle" idx="1"/>
          </p:nvPr>
        </p:nvSpPr>
        <p:spPr>
          <a:xfrm>
            <a:off x="282102" y="2062268"/>
            <a:ext cx="8900809" cy="4423511"/>
          </a:xfrm>
        </p:spPr>
        <p:txBody>
          <a:bodyPr>
            <a:normAutofit/>
          </a:bodyPr>
          <a:lstStyle/>
          <a:p>
            <a:pPr marL="285750" indent="-285750" algn="just">
              <a:lnSpc>
                <a:spcPct val="150000"/>
              </a:lnSpc>
              <a:buFont typeface="Arial" panose="020B0604020202020204" pitchFamily="34" charset="0"/>
              <a:buChar char="•"/>
            </a:pPr>
            <a:r>
              <a:rPr lang="es-SV" sz="1400" dirty="0">
                <a:latin typeface="Bembo Std" panose="02020605060306020A03" pitchFamily="18" charset="0"/>
                <a:ea typeface="Times New Roman" panose="02020603050405020304" pitchFamily="18" charset="0"/>
              </a:rPr>
              <a:t>Firma tardía del convenio en 2022 se tradujo en cinco meses efectivos de implementación, lo que dio lugar a tiempo insuficiente para emitir contratos y, por ende, baja ejecución. Ello afectó la evaluación de desempeño que brindó Fondo Mundial al RP MINSAL en julio de 2023, razón por la cual redujo el presupuesto total del proyecto. </a:t>
            </a:r>
          </a:p>
          <a:p>
            <a:pPr marL="285750" indent="-285750" algn="just">
              <a:lnSpc>
                <a:spcPct val="150000"/>
              </a:lnSpc>
              <a:buFont typeface="Arial" panose="020B0604020202020204" pitchFamily="34" charset="0"/>
              <a:buChar char="•"/>
            </a:pPr>
            <a:r>
              <a:rPr lang="es-ES" sz="1400" dirty="0">
                <a:solidFill>
                  <a:schemeClr val="bg1"/>
                </a:solidFill>
                <a:latin typeface="Bembo Std" panose="02020605060306020A03" pitchFamily="18" charset="0"/>
                <a:ea typeface="Times New Roman" panose="02020603050405020304" pitchFamily="18" charset="0"/>
              </a:rPr>
              <a:t>Dificultades del mercado en términos de respuesta a las especificaciones técnicas requeridas, quedando procesos desiertos o sin efecto.</a:t>
            </a:r>
          </a:p>
          <a:p>
            <a:pPr marL="285750" indent="-285750" algn="just">
              <a:lnSpc>
                <a:spcPct val="150000"/>
              </a:lnSpc>
              <a:buFont typeface="Arial" panose="020B0604020202020204" pitchFamily="34" charset="0"/>
              <a:buChar char="•"/>
            </a:pPr>
            <a:r>
              <a:rPr lang="es-ES" sz="1400" dirty="0">
                <a:solidFill>
                  <a:schemeClr val="bg1"/>
                </a:solidFill>
                <a:latin typeface="Bembo Std" panose="02020605060306020A03" pitchFamily="18" charset="0"/>
                <a:ea typeface="Times New Roman" panose="02020603050405020304" pitchFamily="18" charset="0"/>
              </a:rPr>
              <a:t>Incremento de costos de los bienes y/o servicios debido a la tendencia inflacionaria, siendo necesario realizar revisiones y reasignaciones presupuestarias.</a:t>
            </a:r>
          </a:p>
          <a:p>
            <a:pPr marL="285750" indent="-285750" algn="just">
              <a:lnSpc>
                <a:spcPct val="150000"/>
              </a:lnSpc>
              <a:buFont typeface="Arial" panose="020B0604020202020204" pitchFamily="34" charset="0"/>
              <a:buChar char="•"/>
            </a:pPr>
            <a:r>
              <a:rPr lang="es-ES" sz="1400" dirty="0">
                <a:solidFill>
                  <a:schemeClr val="bg1"/>
                </a:solidFill>
                <a:latin typeface="Bembo Std" panose="02020605060306020A03" pitchFamily="18" charset="0"/>
                <a:ea typeface="Times New Roman" panose="02020603050405020304" pitchFamily="18" charset="0"/>
              </a:rPr>
              <a:t>Debido a la evolución de la pandemia, el Fondo Mundial informó que el componente de COVID ya no era prioritario, por lo que se detuvo la ejecución correspondiente. Con directrices del donante, el monto ha sido reasignado para la implementación del plan de mitigación de TB en centros penales. </a:t>
            </a:r>
            <a:endParaRPr lang="es-SV" sz="1400" dirty="0">
              <a:solidFill>
                <a:schemeClr val="bg1"/>
              </a:solidFill>
              <a:latin typeface="Bembo Std" panose="02020605060306020A03" pitchFamily="18" charset="0"/>
              <a:ea typeface="Times New Roman" panose="02020603050405020304" pitchFamily="18" charset="0"/>
            </a:endParaRPr>
          </a:p>
          <a:p>
            <a:pPr algn="ctr"/>
            <a:endParaRPr lang="es-MX" sz="1400" dirty="0"/>
          </a:p>
        </p:txBody>
      </p:sp>
      <p:pic>
        <p:nvPicPr>
          <p:cNvPr id="5" name="Imagen 4">
            <a:extLst>
              <a:ext uri="{FF2B5EF4-FFF2-40B4-BE49-F238E27FC236}">
                <a16:creationId xmlns:a16="http://schemas.microsoft.com/office/drawing/2014/main" id="{5FF4768A-3A11-C2DB-3EA9-AFC059621BC0}"/>
              </a:ext>
            </a:extLst>
          </p:cNvPr>
          <p:cNvPicPr>
            <a:picLocks noChangeAspect="1"/>
          </p:cNvPicPr>
          <p:nvPr/>
        </p:nvPicPr>
        <p:blipFill>
          <a:blip r:embed="rId2">
            <a:lum bright="70000" contrast="-70000"/>
          </a:blip>
          <a:stretch>
            <a:fillRect/>
          </a:stretch>
        </p:blipFill>
        <p:spPr>
          <a:xfrm>
            <a:off x="6035615" y="809970"/>
            <a:ext cx="2566211" cy="1105588"/>
          </a:xfrm>
          <a:prstGeom prst="rect">
            <a:avLst/>
          </a:prstGeom>
        </p:spPr>
      </p:pic>
      <p:sp>
        <p:nvSpPr>
          <p:cNvPr id="4" name="Subtítulo 2">
            <a:extLst>
              <a:ext uri="{FF2B5EF4-FFF2-40B4-BE49-F238E27FC236}">
                <a16:creationId xmlns:a16="http://schemas.microsoft.com/office/drawing/2014/main" id="{4C6B2D2D-0224-FE2C-DD67-E4F177ECDC3F}"/>
              </a:ext>
            </a:extLst>
          </p:cNvPr>
          <p:cNvSpPr txBox="1">
            <a:spLocks/>
          </p:cNvSpPr>
          <p:nvPr/>
        </p:nvSpPr>
        <p:spPr>
          <a:xfrm>
            <a:off x="1252415" y="5163120"/>
            <a:ext cx="7315200" cy="91440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endParaRPr lang="es-MX" dirty="0"/>
          </a:p>
        </p:txBody>
      </p:sp>
    </p:spTree>
    <p:extLst>
      <p:ext uri="{BB962C8B-B14F-4D97-AF65-F5344CB8AC3E}">
        <p14:creationId xmlns:p14="http://schemas.microsoft.com/office/powerpoint/2010/main" val="2338766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281D04EB-2386-2783-0EB7-62F9CD5D223F}"/>
              </a:ext>
            </a:extLst>
          </p:cNvPr>
          <p:cNvSpPr txBox="1"/>
          <p:nvPr/>
        </p:nvSpPr>
        <p:spPr>
          <a:xfrm>
            <a:off x="2438400" y="982439"/>
            <a:ext cx="7010400" cy="400110"/>
          </a:xfrm>
          <a:prstGeom prst="rect">
            <a:avLst/>
          </a:prstGeom>
          <a:noFill/>
        </p:spPr>
        <p:txBody>
          <a:bodyPr wrap="square">
            <a:spAutoFit/>
          </a:bodyPr>
          <a:lstStyle/>
          <a:p>
            <a:pPr algn="ctr" defTabSz="685800">
              <a:defRPr/>
            </a:pPr>
            <a:r>
              <a:rPr lang="es-MX" sz="2000" dirty="0">
                <a:solidFill>
                  <a:srgbClr val="003399"/>
                </a:solidFill>
                <a:latin typeface="Bembo Std" panose="02020605060306020A03" pitchFamily="18" charset="0"/>
              </a:rPr>
              <a:t>RESUMEN POR COMPONENTE</a:t>
            </a:r>
          </a:p>
        </p:txBody>
      </p:sp>
      <p:pic>
        <p:nvPicPr>
          <p:cNvPr id="7" name="Imagen 1" descr="image001">
            <a:extLst>
              <a:ext uri="{FF2B5EF4-FFF2-40B4-BE49-F238E27FC236}">
                <a16:creationId xmlns:a16="http://schemas.microsoft.com/office/drawing/2014/main" id="{2455D218-0D48-70D3-91C8-0A446BB9CB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916" y="228601"/>
            <a:ext cx="1633156" cy="753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2">
            <a:extLst>
              <a:ext uri="{FF2B5EF4-FFF2-40B4-BE49-F238E27FC236}">
                <a16:creationId xmlns:a16="http://schemas.microsoft.com/office/drawing/2014/main" id="{C987C186-50CD-0D61-6D1E-47C0A7AEDC09}"/>
              </a:ext>
            </a:extLst>
          </p:cNvPr>
          <p:cNvGraphicFramePr>
            <a:graphicFrameLocks noGrp="1"/>
          </p:cNvGraphicFramePr>
          <p:nvPr>
            <p:extLst>
              <p:ext uri="{D42A27DB-BD31-4B8C-83A1-F6EECF244321}">
                <p14:modId xmlns:p14="http://schemas.microsoft.com/office/powerpoint/2010/main" val="1350767303"/>
              </p:ext>
            </p:extLst>
          </p:nvPr>
        </p:nvGraphicFramePr>
        <p:xfrm>
          <a:off x="1981201" y="1527243"/>
          <a:ext cx="9604442" cy="3440999"/>
        </p:xfrm>
        <a:graphic>
          <a:graphicData uri="http://schemas.openxmlformats.org/drawingml/2006/table">
            <a:tbl>
              <a:tblPr firstRow="1" bandRow="1">
                <a:tableStyleId>{5C22544A-7EE6-4342-B048-85BDC9FD1C3A}</a:tableStyleId>
              </a:tblPr>
              <a:tblGrid>
                <a:gridCol w="2693929">
                  <a:extLst>
                    <a:ext uri="{9D8B030D-6E8A-4147-A177-3AD203B41FA5}">
                      <a16:colId xmlns:a16="http://schemas.microsoft.com/office/drawing/2014/main" val="4252075451"/>
                    </a:ext>
                  </a:extLst>
                </a:gridCol>
                <a:gridCol w="4567966">
                  <a:extLst>
                    <a:ext uri="{9D8B030D-6E8A-4147-A177-3AD203B41FA5}">
                      <a16:colId xmlns:a16="http://schemas.microsoft.com/office/drawing/2014/main" val="547991126"/>
                    </a:ext>
                  </a:extLst>
                </a:gridCol>
                <a:gridCol w="2342547">
                  <a:extLst>
                    <a:ext uri="{9D8B030D-6E8A-4147-A177-3AD203B41FA5}">
                      <a16:colId xmlns:a16="http://schemas.microsoft.com/office/drawing/2014/main" val="1600053846"/>
                    </a:ext>
                  </a:extLst>
                </a:gridCol>
              </a:tblGrid>
              <a:tr h="430125">
                <a:tc gridSpan="2">
                  <a:txBody>
                    <a:bodyPr/>
                    <a:lstStyle/>
                    <a:p>
                      <a:r>
                        <a:rPr lang="es-SV" sz="1800" b="1" i="0" u="none" strike="noStrike" kern="1200" spc="0" baseline="0" dirty="0">
                          <a:solidFill>
                            <a:schemeClr val="tx1"/>
                          </a:solidFill>
                          <a:latin typeface="Bembo Std" panose="02020605060306020A03" pitchFamily="18" charset="0"/>
                          <a:ea typeface="+mn-ea"/>
                          <a:cs typeface="+mn-cs"/>
                        </a:rPr>
                        <a:t>Proyecto</a:t>
                      </a:r>
                    </a:p>
                  </a:txBody>
                  <a:tcPr/>
                </a:tc>
                <a:tc hMerge="1">
                  <a:txBody>
                    <a:bodyPr/>
                    <a:lstStyle/>
                    <a:p>
                      <a:endParaRPr lang="es-SV" sz="1600" b="1" i="0" u="none" strike="noStrike" kern="1200" spc="0" baseline="0" dirty="0">
                        <a:solidFill>
                          <a:schemeClr val="tx1"/>
                        </a:solidFill>
                        <a:latin typeface="Bembo Std" panose="02020605060306020A03" pitchFamily="18" charset="0"/>
                        <a:ea typeface="+mn-ea"/>
                        <a:cs typeface="+mn-cs"/>
                      </a:endParaRPr>
                    </a:p>
                  </a:txBody>
                  <a:tcPr/>
                </a:tc>
                <a:tc>
                  <a:txBody>
                    <a:bodyPr/>
                    <a:lstStyle/>
                    <a:p>
                      <a:r>
                        <a:rPr lang="es-SV" sz="1800" b="1" i="0" u="none" strike="noStrike" kern="1200" spc="0" baseline="0" dirty="0">
                          <a:solidFill>
                            <a:schemeClr val="tx1"/>
                          </a:solidFill>
                          <a:latin typeface="Bembo Std" panose="02020605060306020A03" pitchFamily="18" charset="0"/>
                          <a:ea typeface="+mn-ea"/>
                          <a:cs typeface="+mn-cs"/>
                        </a:rPr>
                        <a:t>Monto ($)</a:t>
                      </a:r>
                    </a:p>
                  </a:txBody>
                  <a:tcPr/>
                </a:tc>
                <a:extLst>
                  <a:ext uri="{0D108BD9-81ED-4DB2-BD59-A6C34878D82A}">
                    <a16:rowId xmlns:a16="http://schemas.microsoft.com/office/drawing/2014/main" val="40759902"/>
                  </a:ext>
                </a:extLst>
              </a:tr>
              <a:tr h="7820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SV" sz="1800" b="0" i="0" u="none" strike="noStrike" kern="1200" spc="0" baseline="0" dirty="0">
                          <a:solidFill>
                            <a:schemeClr val="tx1"/>
                          </a:solidFill>
                          <a:latin typeface="Bembo Std" panose="02020605060306020A03" pitchFamily="18" charset="0"/>
                          <a:ea typeface="+mn-ea"/>
                          <a:cs typeface="+mn-cs"/>
                        </a:rPr>
                        <a:t>Proyecto 00129487</a:t>
                      </a:r>
                    </a:p>
                    <a:p>
                      <a:endParaRPr lang="es-SV" sz="1800" b="0" i="0" u="none" strike="noStrike" kern="1200" spc="0" baseline="0" dirty="0">
                        <a:solidFill>
                          <a:schemeClr val="tx1"/>
                        </a:solidFill>
                        <a:latin typeface="Bembo Std" panose="02020605060306020A03" pitchFamily="18" charset="0"/>
                        <a:ea typeface="+mn-ea"/>
                        <a:cs typeface="+mn-cs"/>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800" b="0" i="0" u="none" strike="noStrike" kern="1200" spc="0" baseline="0" dirty="0">
                          <a:solidFill>
                            <a:schemeClr val="tx1"/>
                          </a:solidFill>
                          <a:latin typeface="Bembo Std" panose="02020605060306020A03" pitchFamily="18" charset="0"/>
                          <a:ea typeface="+mn-ea"/>
                          <a:cs typeface="+mn-cs"/>
                        </a:rPr>
                        <a:t>Lucha contra el VIH en apoyo al Programa Nacional de VIH</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SV" sz="1800" b="0" i="0" u="none" strike="noStrike" kern="1200" spc="0" baseline="0" dirty="0">
                          <a:solidFill>
                            <a:schemeClr val="tx1"/>
                          </a:solidFill>
                          <a:latin typeface="Bembo Std" panose="02020605060306020A03" pitchFamily="18" charset="0"/>
                          <a:ea typeface="+mn-ea"/>
                          <a:cs typeface="+mn-cs"/>
                        </a:rPr>
                        <a:t>$4,459,853.40</a:t>
                      </a:r>
                    </a:p>
                    <a:p>
                      <a:pPr algn="r"/>
                      <a:endParaRPr lang="es-SV" sz="2000" dirty="0"/>
                    </a:p>
                  </a:txBody>
                  <a:tcPr/>
                </a:tc>
                <a:extLst>
                  <a:ext uri="{0D108BD9-81ED-4DB2-BD59-A6C34878D82A}">
                    <a16:rowId xmlns:a16="http://schemas.microsoft.com/office/drawing/2014/main" val="2256143576"/>
                  </a:ext>
                </a:extLst>
              </a:tr>
              <a:tr h="7429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SV" sz="1800" b="0" i="0" u="none" strike="noStrike" kern="1200" spc="0" baseline="0" dirty="0">
                          <a:solidFill>
                            <a:schemeClr val="tx1"/>
                          </a:solidFill>
                          <a:latin typeface="Bembo Std" panose="02020605060306020A03" pitchFamily="18" charset="0"/>
                          <a:ea typeface="+mn-ea"/>
                          <a:cs typeface="+mn-cs"/>
                        </a:rPr>
                        <a:t>Proyecto 00130845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SV" sz="1800" b="0" i="0" u="none" strike="noStrike" kern="1200" spc="0" baseline="0" dirty="0">
                        <a:solidFill>
                          <a:schemeClr val="tx1"/>
                        </a:solidFill>
                        <a:latin typeface="Bembo Std" panose="02020605060306020A03" pitchFamily="18" charset="0"/>
                        <a:ea typeface="+mn-ea"/>
                        <a:cs typeface="+mn-cs"/>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800" b="0" i="0" u="none" strike="noStrike" kern="1200" spc="0" baseline="0" dirty="0">
                          <a:solidFill>
                            <a:schemeClr val="tx1"/>
                          </a:solidFill>
                          <a:latin typeface="Bembo Std" panose="02020605060306020A03" pitchFamily="18" charset="0"/>
                          <a:ea typeface="+mn-ea"/>
                          <a:cs typeface="+mn-cs"/>
                        </a:rPr>
                        <a:t>Combate a la Tuberculosis en apoyo al Programa Nacional de Tuberculosis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SV" sz="1800" b="0" i="0" u="none" strike="noStrike" kern="1200" spc="0" baseline="0" dirty="0">
                          <a:solidFill>
                            <a:schemeClr val="tx1"/>
                          </a:solidFill>
                          <a:latin typeface="Bembo Std" panose="02020605060306020A03" pitchFamily="18" charset="0"/>
                          <a:ea typeface="+mn-ea"/>
                          <a:cs typeface="+mn-cs"/>
                        </a:rPr>
                        <a:t>$859,359.57</a:t>
                      </a:r>
                    </a:p>
                    <a:p>
                      <a:pPr marL="0" marR="0" lvl="0" indent="0" algn="r" defTabSz="914400" rtl="0" eaLnBrk="1" fontAlgn="auto" latinLnBrk="0" hangingPunct="1">
                        <a:lnSpc>
                          <a:spcPct val="100000"/>
                        </a:lnSpc>
                        <a:spcBef>
                          <a:spcPts val="0"/>
                        </a:spcBef>
                        <a:spcAft>
                          <a:spcPts val="0"/>
                        </a:spcAft>
                        <a:buClrTx/>
                        <a:buSzTx/>
                        <a:buFontTx/>
                        <a:buNone/>
                        <a:tabLst/>
                        <a:defRPr/>
                      </a:pPr>
                      <a:endParaRPr lang="es-SV" sz="1800" b="0" i="0" u="none" strike="noStrike" kern="1200" spc="0" baseline="0" dirty="0">
                        <a:solidFill>
                          <a:schemeClr val="tx1"/>
                        </a:solidFill>
                        <a:latin typeface="Bembo Std" panose="02020605060306020A03" pitchFamily="18" charset="0"/>
                        <a:ea typeface="+mn-ea"/>
                        <a:cs typeface="+mn-cs"/>
                      </a:endParaRPr>
                    </a:p>
                  </a:txBody>
                  <a:tcPr/>
                </a:tc>
                <a:extLst>
                  <a:ext uri="{0D108BD9-81ED-4DB2-BD59-A6C34878D82A}">
                    <a16:rowId xmlns:a16="http://schemas.microsoft.com/office/drawing/2014/main" val="222338848"/>
                  </a:ext>
                </a:extLst>
              </a:tr>
              <a:tr h="7429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SV" sz="1800" b="0" i="0" u="none" strike="noStrike" kern="1200" spc="0" baseline="0" dirty="0">
                          <a:solidFill>
                            <a:schemeClr val="tx1"/>
                          </a:solidFill>
                          <a:latin typeface="Bembo Std" panose="02020605060306020A03" pitchFamily="18" charset="0"/>
                          <a:ea typeface="+mn-ea"/>
                          <a:cs typeface="+mn-cs"/>
                        </a:rPr>
                        <a:t>Proyecto 00130846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SV" sz="1800" b="0" i="0" u="none" strike="noStrike" kern="1200" spc="0" baseline="0" dirty="0">
                        <a:solidFill>
                          <a:schemeClr val="tx1"/>
                        </a:solidFill>
                        <a:latin typeface="Bembo Std" panose="02020605060306020A03" pitchFamily="18" charset="0"/>
                        <a:ea typeface="+mn-ea"/>
                        <a:cs typeface="+mn-cs"/>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800" b="0" i="0" u="none" strike="noStrike" kern="1200" spc="0" baseline="0" dirty="0">
                          <a:solidFill>
                            <a:schemeClr val="tx1"/>
                          </a:solidFill>
                          <a:latin typeface="Bembo Std" panose="02020605060306020A03" pitchFamily="18" charset="0"/>
                          <a:ea typeface="+mn-ea"/>
                          <a:cs typeface="+mn-cs"/>
                        </a:rPr>
                        <a:t>Apoyo a la respuesta contra la Pandemia del COVID-19</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SV" sz="1800" b="0" i="0" u="none" strike="noStrike" kern="1200" spc="0" baseline="0" dirty="0">
                          <a:solidFill>
                            <a:schemeClr val="tx1"/>
                          </a:solidFill>
                          <a:latin typeface="Bembo Std" panose="02020605060306020A03" pitchFamily="18" charset="0"/>
                          <a:ea typeface="+mn-ea"/>
                          <a:cs typeface="+mn-cs"/>
                        </a:rPr>
                        <a:t>$828,821.09</a:t>
                      </a:r>
                    </a:p>
                  </a:txBody>
                  <a:tcPr marL="44450" marR="44450" anchor="ctr"/>
                </a:tc>
                <a:extLst>
                  <a:ext uri="{0D108BD9-81ED-4DB2-BD59-A6C34878D82A}">
                    <a16:rowId xmlns:a16="http://schemas.microsoft.com/office/drawing/2014/main" val="2116229706"/>
                  </a:ext>
                </a:extLst>
              </a:tr>
              <a:tr h="7429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SV" sz="1800" b="0" i="0" u="none" strike="noStrike" kern="1200" spc="0" baseline="0">
                        <a:solidFill>
                          <a:schemeClr val="tx1"/>
                        </a:solidFill>
                        <a:latin typeface="Bembo Std" panose="02020605060306020A03" pitchFamily="18"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SV" sz="1800" b="1" i="0" u="none" strike="noStrike" kern="1200" spc="0" baseline="0" dirty="0">
                          <a:solidFill>
                            <a:schemeClr val="tx1"/>
                          </a:solidFill>
                          <a:latin typeface="Bembo Std" panose="02020605060306020A03" pitchFamily="18" charset="0"/>
                          <a:ea typeface="+mn-ea"/>
                          <a:cs typeface="+mn-cs"/>
                        </a:rPr>
                        <a:t>GRAN TOTAL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SV" sz="1800" b="1" i="0" u="none" strike="noStrike" kern="1200" spc="0" baseline="0" dirty="0">
                        <a:solidFill>
                          <a:schemeClr val="tx1"/>
                        </a:solidFill>
                        <a:latin typeface="Bembo Std" panose="02020605060306020A03" pitchFamily="18" charset="0"/>
                        <a:ea typeface="+mn-ea"/>
                        <a:cs typeface="+mn-cs"/>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SV" sz="1800" b="1" i="0" u="none" strike="noStrike" kern="1200" spc="0" baseline="0" dirty="0">
                          <a:solidFill>
                            <a:schemeClr val="tx1"/>
                          </a:solidFill>
                          <a:latin typeface="Bembo Std" panose="02020605060306020A03" pitchFamily="18" charset="0"/>
                          <a:ea typeface="+mn-ea"/>
                          <a:cs typeface="+mn-cs"/>
                        </a:rPr>
                        <a:t>$6,148,034.06</a:t>
                      </a:r>
                    </a:p>
                  </a:txBody>
                  <a:tcPr marL="44450" marR="44450" anchor="ctr"/>
                </a:tc>
                <a:extLst>
                  <a:ext uri="{0D108BD9-81ED-4DB2-BD59-A6C34878D82A}">
                    <a16:rowId xmlns:a16="http://schemas.microsoft.com/office/drawing/2014/main" val="2985146811"/>
                  </a:ext>
                </a:extLst>
              </a:tr>
            </a:tbl>
          </a:graphicData>
        </a:graphic>
      </p:graphicFrame>
    </p:spTree>
    <p:extLst>
      <p:ext uri="{BB962C8B-B14F-4D97-AF65-F5344CB8AC3E}">
        <p14:creationId xmlns:p14="http://schemas.microsoft.com/office/powerpoint/2010/main" val="17165573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4B348B-28A8-78D4-F66A-A5674291770C}"/>
              </a:ext>
            </a:extLst>
          </p:cNvPr>
          <p:cNvSpPr>
            <a:spLocks noGrp="1"/>
          </p:cNvSpPr>
          <p:nvPr>
            <p:ph type="ctrTitle"/>
          </p:nvPr>
        </p:nvSpPr>
        <p:spPr>
          <a:xfrm>
            <a:off x="591127" y="1313234"/>
            <a:ext cx="8582056" cy="1332689"/>
          </a:xfrm>
        </p:spPr>
        <p:txBody>
          <a:bodyPr>
            <a:normAutofit/>
          </a:bodyPr>
          <a:lstStyle/>
          <a:p>
            <a:pPr>
              <a:spcAft>
                <a:spcPts val="300"/>
              </a:spcAft>
            </a:pPr>
            <a:r>
              <a:rPr lang="es-MX" sz="2800" b="1" dirty="0"/>
              <a:t>REVISIÓN SUSTANTIVA 1 </a:t>
            </a:r>
          </a:p>
        </p:txBody>
      </p:sp>
      <p:pic>
        <p:nvPicPr>
          <p:cNvPr id="5" name="Imagen 4">
            <a:extLst>
              <a:ext uri="{FF2B5EF4-FFF2-40B4-BE49-F238E27FC236}">
                <a16:creationId xmlns:a16="http://schemas.microsoft.com/office/drawing/2014/main" id="{5FF4768A-3A11-C2DB-3EA9-AFC059621BC0}"/>
              </a:ext>
            </a:extLst>
          </p:cNvPr>
          <p:cNvPicPr>
            <a:picLocks noChangeAspect="1"/>
          </p:cNvPicPr>
          <p:nvPr/>
        </p:nvPicPr>
        <p:blipFill>
          <a:blip r:embed="rId2">
            <a:lum bright="70000" contrast="-70000"/>
          </a:blip>
          <a:stretch>
            <a:fillRect/>
          </a:stretch>
        </p:blipFill>
        <p:spPr>
          <a:xfrm>
            <a:off x="6035615" y="809970"/>
            <a:ext cx="2566211" cy="1105588"/>
          </a:xfrm>
          <a:prstGeom prst="rect">
            <a:avLst/>
          </a:prstGeom>
        </p:spPr>
      </p:pic>
      <p:sp>
        <p:nvSpPr>
          <p:cNvPr id="4" name="Subtítulo 2">
            <a:extLst>
              <a:ext uri="{FF2B5EF4-FFF2-40B4-BE49-F238E27FC236}">
                <a16:creationId xmlns:a16="http://schemas.microsoft.com/office/drawing/2014/main" id="{4C6B2D2D-0224-FE2C-DD67-E4F177ECDC3F}"/>
              </a:ext>
            </a:extLst>
          </p:cNvPr>
          <p:cNvSpPr txBox="1">
            <a:spLocks/>
          </p:cNvSpPr>
          <p:nvPr/>
        </p:nvSpPr>
        <p:spPr>
          <a:xfrm>
            <a:off x="1252415" y="5163120"/>
            <a:ext cx="7315200" cy="91440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endParaRPr lang="es-MX" dirty="0"/>
          </a:p>
        </p:txBody>
      </p:sp>
      <p:pic>
        <p:nvPicPr>
          <p:cNvPr id="6" name="Imagen 5">
            <a:extLst>
              <a:ext uri="{FF2B5EF4-FFF2-40B4-BE49-F238E27FC236}">
                <a16:creationId xmlns:a16="http://schemas.microsoft.com/office/drawing/2014/main" id="{80E5EC7B-AD22-1A6D-276A-57C6F3332BA4}"/>
              </a:ext>
            </a:extLst>
          </p:cNvPr>
          <p:cNvPicPr>
            <a:picLocks noChangeAspect="1"/>
          </p:cNvPicPr>
          <p:nvPr/>
        </p:nvPicPr>
        <p:blipFill rotWithShape="1">
          <a:blip r:embed="rId3"/>
          <a:srcRect l="31915" t="13475" r="32500" b="4823"/>
          <a:stretch/>
        </p:blipFill>
        <p:spPr>
          <a:xfrm>
            <a:off x="4882154" y="87549"/>
            <a:ext cx="6256015" cy="6770451"/>
          </a:xfrm>
          <a:prstGeom prst="rect">
            <a:avLst/>
          </a:prstGeom>
        </p:spPr>
      </p:pic>
      <p:sp>
        <p:nvSpPr>
          <p:cNvPr id="7" name="Flecha: a la derecha 6">
            <a:extLst>
              <a:ext uri="{FF2B5EF4-FFF2-40B4-BE49-F238E27FC236}">
                <a16:creationId xmlns:a16="http://schemas.microsoft.com/office/drawing/2014/main" id="{EE0BF873-F7E6-6341-5CBB-91CAE800CFFE}"/>
              </a:ext>
            </a:extLst>
          </p:cNvPr>
          <p:cNvSpPr/>
          <p:nvPr/>
        </p:nvSpPr>
        <p:spPr>
          <a:xfrm rot="10800000">
            <a:off x="10538491" y="3009552"/>
            <a:ext cx="1130808" cy="40636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674427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Marcador de contenido 17">
            <a:extLst>
              <a:ext uri="{FF2B5EF4-FFF2-40B4-BE49-F238E27FC236}">
                <a16:creationId xmlns:a16="http://schemas.microsoft.com/office/drawing/2014/main" id="{C34A66C5-6EDC-CC9E-F8B7-99875CAD9F8F}"/>
              </a:ext>
            </a:extLst>
          </p:cNvPr>
          <p:cNvGraphicFramePr>
            <a:graphicFrameLocks noGrp="1"/>
          </p:cNvGraphicFramePr>
          <p:nvPr>
            <p:ph idx="1"/>
            <p:extLst>
              <p:ext uri="{D42A27DB-BD31-4B8C-83A1-F6EECF244321}">
                <p14:modId xmlns:p14="http://schemas.microsoft.com/office/powerpoint/2010/main" val="3141620954"/>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2"/>
          </a:graphicData>
        </a:graphic>
      </p:graphicFrame>
      <p:sp>
        <p:nvSpPr>
          <p:cNvPr id="2" name="Título 1">
            <a:extLst>
              <a:ext uri="{FF2B5EF4-FFF2-40B4-BE49-F238E27FC236}">
                <a16:creationId xmlns:a16="http://schemas.microsoft.com/office/drawing/2014/main" id="{88981B70-E3D4-B8FA-61FA-CA2F16EA872F}"/>
              </a:ext>
            </a:extLst>
          </p:cNvPr>
          <p:cNvSpPr>
            <a:spLocks noGrp="1"/>
          </p:cNvSpPr>
          <p:nvPr>
            <p:ph type="title"/>
          </p:nvPr>
        </p:nvSpPr>
        <p:spPr/>
        <p:txBody>
          <a:bodyPr>
            <a:normAutofit/>
          </a:bodyPr>
          <a:lstStyle/>
          <a:p>
            <a:r>
              <a:rPr lang="es-MX" sz="3000" b="1" dirty="0"/>
              <a:t>ADQUISICIONES </a:t>
            </a:r>
            <a:r>
              <a:rPr lang="es-MX" sz="3200" b="1" dirty="0"/>
              <a:t>VIH-PNUD 2023</a:t>
            </a:r>
            <a:br>
              <a:rPr lang="es-MX" sz="3200" b="1" dirty="0"/>
            </a:br>
            <a:br>
              <a:rPr lang="es-MX" sz="3200" b="1" dirty="0"/>
            </a:br>
            <a:br>
              <a:rPr lang="es-MX" sz="3200" b="1" dirty="0"/>
            </a:br>
            <a:endParaRPr lang="es-MX" sz="3200" b="1" dirty="0"/>
          </a:p>
        </p:txBody>
      </p:sp>
      <p:sp>
        <p:nvSpPr>
          <p:cNvPr id="13" name="Flecha: hacia la izquierda 12">
            <a:extLst>
              <a:ext uri="{FF2B5EF4-FFF2-40B4-BE49-F238E27FC236}">
                <a16:creationId xmlns:a16="http://schemas.microsoft.com/office/drawing/2014/main" id="{29A0A62A-9048-D8AB-E67E-2AD6D60A2C46}"/>
              </a:ext>
            </a:extLst>
          </p:cNvPr>
          <p:cNvSpPr/>
          <p:nvPr/>
        </p:nvSpPr>
        <p:spPr>
          <a:xfrm>
            <a:off x="7259783" y="1773381"/>
            <a:ext cx="1080654" cy="609600"/>
          </a:xfrm>
          <a:prstGeom prst="lef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1600" dirty="0"/>
              <a:t>4.92%</a:t>
            </a:r>
          </a:p>
        </p:txBody>
      </p:sp>
      <p:sp>
        <p:nvSpPr>
          <p:cNvPr id="14" name="Rectángulo 13">
            <a:extLst>
              <a:ext uri="{FF2B5EF4-FFF2-40B4-BE49-F238E27FC236}">
                <a16:creationId xmlns:a16="http://schemas.microsoft.com/office/drawing/2014/main" id="{C6D0E7AF-58F1-A103-CF53-268CB02D9F24}"/>
              </a:ext>
            </a:extLst>
          </p:cNvPr>
          <p:cNvSpPr/>
          <p:nvPr/>
        </p:nvSpPr>
        <p:spPr>
          <a:xfrm>
            <a:off x="8552872" y="3343564"/>
            <a:ext cx="960582" cy="3879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1600" dirty="0"/>
              <a:t>95.08%</a:t>
            </a:r>
          </a:p>
        </p:txBody>
      </p:sp>
      <p:pic>
        <p:nvPicPr>
          <p:cNvPr id="15" name="Imagen 14">
            <a:extLst>
              <a:ext uri="{FF2B5EF4-FFF2-40B4-BE49-F238E27FC236}">
                <a16:creationId xmlns:a16="http://schemas.microsoft.com/office/drawing/2014/main" id="{19A229DC-DCE7-27DB-7DDB-1CC362FE348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093" b="92130" l="9524" r="94558">
                        <a14:foregroundMark x1="94558" y1="60185" x2="94558" y2="60185"/>
                        <a14:foregroundMark x1="36054" y1="92130" x2="36054" y2="92130"/>
                        <a14:foregroundMark x1="15646" y1="5093" x2="15646" y2="5093"/>
                      </a14:backgroundRemoval>
                    </a14:imgEffect>
                  </a14:imgLayer>
                </a14:imgProps>
              </a:ext>
            </a:extLst>
          </a:blip>
          <a:stretch>
            <a:fillRect/>
          </a:stretch>
        </p:blipFill>
        <p:spPr>
          <a:xfrm>
            <a:off x="151781" y="104280"/>
            <a:ext cx="1400175" cy="2057400"/>
          </a:xfrm>
          <a:prstGeom prst="rect">
            <a:avLst/>
          </a:prstGeom>
        </p:spPr>
      </p:pic>
      <p:sp>
        <p:nvSpPr>
          <p:cNvPr id="20" name="Rectángulo 19">
            <a:extLst>
              <a:ext uri="{FF2B5EF4-FFF2-40B4-BE49-F238E27FC236}">
                <a16:creationId xmlns:a16="http://schemas.microsoft.com/office/drawing/2014/main" id="{EFA79C56-AA5E-5D1C-44F2-90D6B3BB76D2}"/>
              </a:ext>
            </a:extLst>
          </p:cNvPr>
          <p:cNvSpPr/>
          <p:nvPr/>
        </p:nvSpPr>
        <p:spPr>
          <a:xfrm>
            <a:off x="8552872" y="1505527"/>
            <a:ext cx="2225964" cy="7735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sz="1400" dirty="0"/>
              <a:t>Procesos en evaluación: Equipo informático y mantenimientos.</a:t>
            </a:r>
          </a:p>
        </p:txBody>
      </p:sp>
    </p:spTree>
    <p:extLst>
      <p:ext uri="{BB962C8B-B14F-4D97-AF65-F5344CB8AC3E}">
        <p14:creationId xmlns:p14="http://schemas.microsoft.com/office/powerpoint/2010/main" val="1019888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Marcador de contenido 15">
            <a:extLst>
              <a:ext uri="{FF2B5EF4-FFF2-40B4-BE49-F238E27FC236}">
                <a16:creationId xmlns:a16="http://schemas.microsoft.com/office/drawing/2014/main" id="{B8038581-A958-4EC9-23DC-F51DA1CDBD5D}"/>
              </a:ext>
            </a:extLst>
          </p:cNvPr>
          <p:cNvGraphicFramePr>
            <a:graphicFrameLocks noGrp="1"/>
          </p:cNvGraphicFramePr>
          <p:nvPr>
            <p:ph idx="1"/>
            <p:extLst>
              <p:ext uri="{D42A27DB-BD31-4B8C-83A1-F6EECF244321}">
                <p14:modId xmlns:p14="http://schemas.microsoft.com/office/powerpoint/2010/main" val="1121951915"/>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2"/>
          </a:graphicData>
        </a:graphic>
      </p:graphicFrame>
      <p:sp>
        <p:nvSpPr>
          <p:cNvPr id="2" name="Título 1">
            <a:extLst>
              <a:ext uri="{FF2B5EF4-FFF2-40B4-BE49-F238E27FC236}">
                <a16:creationId xmlns:a16="http://schemas.microsoft.com/office/drawing/2014/main" id="{B4D46588-A98E-05DF-A8A9-F51956CA9C07}"/>
              </a:ext>
            </a:extLst>
          </p:cNvPr>
          <p:cNvSpPr>
            <a:spLocks noGrp="1"/>
          </p:cNvSpPr>
          <p:nvPr>
            <p:ph type="title"/>
          </p:nvPr>
        </p:nvSpPr>
        <p:spPr>
          <a:xfrm>
            <a:off x="252919" y="1123837"/>
            <a:ext cx="3035226" cy="4601183"/>
          </a:xfrm>
        </p:spPr>
        <p:txBody>
          <a:bodyPr>
            <a:normAutofit/>
          </a:bodyPr>
          <a:lstStyle/>
          <a:p>
            <a:r>
              <a:rPr lang="es-MX" sz="3000" b="1" dirty="0"/>
              <a:t>ADQUISICIONES  VIH-PNUD 2024</a:t>
            </a:r>
            <a:br>
              <a:rPr lang="es-MX" sz="3000" b="1" dirty="0"/>
            </a:br>
            <a:br>
              <a:rPr lang="es-MX" sz="3000" b="1" dirty="0"/>
            </a:br>
            <a:br>
              <a:rPr lang="es-MX" sz="3000" b="1" dirty="0"/>
            </a:br>
            <a:endParaRPr lang="es-MX" sz="3000" b="1" dirty="0"/>
          </a:p>
        </p:txBody>
      </p:sp>
      <p:sp>
        <p:nvSpPr>
          <p:cNvPr id="11" name="Flecha: hacia la izquierda 10">
            <a:extLst>
              <a:ext uri="{FF2B5EF4-FFF2-40B4-BE49-F238E27FC236}">
                <a16:creationId xmlns:a16="http://schemas.microsoft.com/office/drawing/2014/main" id="{1322B666-4399-A572-F10D-A421395650DE}"/>
              </a:ext>
            </a:extLst>
          </p:cNvPr>
          <p:cNvSpPr/>
          <p:nvPr/>
        </p:nvSpPr>
        <p:spPr>
          <a:xfrm>
            <a:off x="7416802" y="3202564"/>
            <a:ext cx="1052944" cy="609600"/>
          </a:xfrm>
          <a:prstGeom prst="lef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1600" dirty="0"/>
              <a:t>20.93%</a:t>
            </a:r>
          </a:p>
        </p:txBody>
      </p:sp>
      <p:pic>
        <p:nvPicPr>
          <p:cNvPr id="12" name="Imagen 11">
            <a:extLst>
              <a:ext uri="{FF2B5EF4-FFF2-40B4-BE49-F238E27FC236}">
                <a16:creationId xmlns:a16="http://schemas.microsoft.com/office/drawing/2014/main" id="{5885B215-F5AD-C31D-EB10-8A58543454E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093" b="92130" l="9524" r="94558">
                        <a14:foregroundMark x1="94558" y1="60185" x2="94558" y2="60185"/>
                        <a14:foregroundMark x1="36054" y1="92130" x2="36054" y2="92130"/>
                        <a14:foregroundMark x1="15646" y1="5093" x2="15646" y2="5093"/>
                      </a14:backgroundRemoval>
                    </a14:imgEffect>
                  </a14:imgLayer>
                </a14:imgProps>
              </a:ext>
            </a:extLst>
          </a:blip>
          <a:stretch>
            <a:fillRect/>
          </a:stretch>
        </p:blipFill>
        <p:spPr>
          <a:xfrm>
            <a:off x="151781" y="104280"/>
            <a:ext cx="1400175" cy="2057400"/>
          </a:xfrm>
          <a:prstGeom prst="rect">
            <a:avLst/>
          </a:prstGeom>
        </p:spPr>
      </p:pic>
      <p:pic>
        <p:nvPicPr>
          <p:cNvPr id="13" name="Imagen 12">
            <a:extLst>
              <a:ext uri="{FF2B5EF4-FFF2-40B4-BE49-F238E27FC236}">
                <a16:creationId xmlns:a16="http://schemas.microsoft.com/office/drawing/2014/main" id="{FF29A848-DF85-9754-6504-1937A7AE24A9}"/>
              </a:ext>
            </a:extLst>
          </p:cNvPr>
          <p:cNvPicPr>
            <a:picLocks noChangeAspect="1"/>
          </p:cNvPicPr>
          <p:nvPr/>
        </p:nvPicPr>
        <p:blipFill>
          <a:blip r:embed="rId5"/>
          <a:stretch>
            <a:fillRect/>
          </a:stretch>
        </p:blipFill>
        <p:spPr>
          <a:xfrm>
            <a:off x="0" y="3670483"/>
            <a:ext cx="3371055" cy="2319154"/>
          </a:xfrm>
          <a:prstGeom prst="rect">
            <a:avLst/>
          </a:prstGeom>
        </p:spPr>
      </p:pic>
      <p:sp>
        <p:nvSpPr>
          <p:cNvPr id="17" name="CuadroTexto 6">
            <a:extLst>
              <a:ext uri="{FF2B5EF4-FFF2-40B4-BE49-F238E27FC236}">
                <a16:creationId xmlns:a16="http://schemas.microsoft.com/office/drawing/2014/main" id="{F53E09A1-74CB-4B2C-9D9B-95A874B39AC8}"/>
              </a:ext>
            </a:extLst>
          </p:cNvPr>
          <p:cNvSpPr txBox="1"/>
          <p:nvPr/>
        </p:nvSpPr>
        <p:spPr>
          <a:xfrm>
            <a:off x="8069877" y="1947466"/>
            <a:ext cx="1000125" cy="357187"/>
          </a:xfrm>
          <a:prstGeom prst="rect">
            <a:avLst/>
          </a:prstGeom>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MX" sz="1600" dirty="0"/>
              <a:t>79.07%</a:t>
            </a:r>
          </a:p>
        </p:txBody>
      </p:sp>
      <p:sp>
        <p:nvSpPr>
          <p:cNvPr id="18" name="CuadroTexto 8">
            <a:extLst>
              <a:ext uri="{FF2B5EF4-FFF2-40B4-BE49-F238E27FC236}">
                <a16:creationId xmlns:a16="http://schemas.microsoft.com/office/drawing/2014/main" id="{CCEAD0C9-103B-4CB1-B6F0-090943A139AF}"/>
              </a:ext>
            </a:extLst>
          </p:cNvPr>
          <p:cNvSpPr txBox="1"/>
          <p:nvPr/>
        </p:nvSpPr>
        <p:spPr>
          <a:xfrm>
            <a:off x="5604927" y="1773383"/>
            <a:ext cx="2347582" cy="60960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MX" sz="1600" dirty="0"/>
              <a:t>$1,246.000</a:t>
            </a:r>
          </a:p>
          <a:p>
            <a:pPr algn="ctr"/>
            <a:r>
              <a:rPr lang="es-MX" sz="1600" dirty="0"/>
              <a:t>Compra Directa PCR y readecuaciones</a:t>
            </a:r>
          </a:p>
        </p:txBody>
      </p:sp>
    </p:spTree>
    <p:extLst>
      <p:ext uri="{BB962C8B-B14F-4D97-AF65-F5344CB8AC3E}">
        <p14:creationId xmlns:p14="http://schemas.microsoft.com/office/powerpoint/2010/main" val="3925276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9D8526-25B3-796A-B34F-23520AD3C9E4}"/>
              </a:ext>
            </a:extLst>
          </p:cNvPr>
          <p:cNvSpPr>
            <a:spLocks noGrp="1"/>
          </p:cNvSpPr>
          <p:nvPr>
            <p:ph type="title"/>
          </p:nvPr>
        </p:nvSpPr>
        <p:spPr/>
        <p:txBody>
          <a:bodyPr>
            <a:normAutofit/>
          </a:bodyPr>
          <a:lstStyle/>
          <a:p>
            <a:r>
              <a:rPr lang="es-MX" sz="3000" b="1" dirty="0"/>
              <a:t>ADQUISICIONES TB-PNUD 2023</a:t>
            </a:r>
            <a:br>
              <a:rPr lang="es-MX" sz="3000" b="1" dirty="0"/>
            </a:br>
            <a:br>
              <a:rPr lang="es-MX" sz="3000" b="1" dirty="0"/>
            </a:br>
            <a:endParaRPr lang="es-MX" sz="3000" dirty="0"/>
          </a:p>
        </p:txBody>
      </p:sp>
      <p:sp>
        <p:nvSpPr>
          <p:cNvPr id="6" name="CuadroTexto 3">
            <a:extLst>
              <a:ext uri="{FF2B5EF4-FFF2-40B4-BE49-F238E27FC236}">
                <a16:creationId xmlns:a16="http://schemas.microsoft.com/office/drawing/2014/main" id="{EDE53676-C542-490A-B010-A3FBEE74F775}"/>
              </a:ext>
            </a:extLst>
          </p:cNvPr>
          <p:cNvSpPr txBox="1"/>
          <p:nvPr/>
        </p:nvSpPr>
        <p:spPr>
          <a:xfrm>
            <a:off x="-1523999" y="3456980"/>
            <a:ext cx="881062" cy="369093"/>
          </a:xfrm>
          <a:prstGeom prst="rect">
            <a:avLst/>
          </a:prstGeom>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MX" sz="1600"/>
              <a:t>25.87%</a:t>
            </a:r>
          </a:p>
        </p:txBody>
      </p:sp>
      <p:graphicFrame>
        <p:nvGraphicFramePr>
          <p:cNvPr id="18" name="Marcador de contenido 17">
            <a:extLst>
              <a:ext uri="{FF2B5EF4-FFF2-40B4-BE49-F238E27FC236}">
                <a16:creationId xmlns:a16="http://schemas.microsoft.com/office/drawing/2014/main" id="{9FF4FE44-D593-2055-67BC-A590518DF63A}"/>
              </a:ext>
            </a:extLst>
          </p:cNvPr>
          <p:cNvGraphicFramePr>
            <a:graphicFrameLocks noGrp="1"/>
          </p:cNvGraphicFramePr>
          <p:nvPr>
            <p:ph idx="1"/>
            <p:extLst>
              <p:ext uri="{D42A27DB-BD31-4B8C-83A1-F6EECF244321}">
                <p14:modId xmlns:p14="http://schemas.microsoft.com/office/powerpoint/2010/main" val="4217141162"/>
              </p:ext>
            </p:extLst>
          </p:nvPr>
        </p:nvGraphicFramePr>
        <p:xfrm>
          <a:off x="3838755" y="560718"/>
          <a:ext cx="7345183" cy="5424158"/>
        </p:xfrm>
        <a:graphic>
          <a:graphicData uri="http://schemas.openxmlformats.org/drawingml/2006/chart">
            <c:chart xmlns:c="http://schemas.openxmlformats.org/drawingml/2006/chart" xmlns:r="http://schemas.openxmlformats.org/officeDocument/2006/relationships" r:id="rId2"/>
          </a:graphicData>
        </a:graphic>
      </p:graphicFrame>
      <p:pic>
        <p:nvPicPr>
          <p:cNvPr id="20" name="Imagen 19">
            <a:extLst>
              <a:ext uri="{FF2B5EF4-FFF2-40B4-BE49-F238E27FC236}">
                <a16:creationId xmlns:a16="http://schemas.microsoft.com/office/drawing/2014/main" id="{C411618A-E1AF-2837-B623-01CAAC50789E}"/>
              </a:ext>
            </a:extLst>
          </p:cNvPr>
          <p:cNvPicPr>
            <a:picLocks noChangeAspect="1"/>
          </p:cNvPicPr>
          <p:nvPr/>
        </p:nvPicPr>
        <p:blipFill rotWithShape="1">
          <a:blip r:embed="rId3"/>
          <a:srcRect l="33376" r="32914"/>
          <a:stretch/>
        </p:blipFill>
        <p:spPr>
          <a:xfrm>
            <a:off x="88815" y="863600"/>
            <a:ext cx="1838494" cy="1188464"/>
          </a:xfrm>
          <a:prstGeom prst="rect">
            <a:avLst/>
          </a:prstGeom>
        </p:spPr>
      </p:pic>
      <p:sp>
        <p:nvSpPr>
          <p:cNvPr id="21" name="Flecha: hacia la izquierda 20">
            <a:extLst>
              <a:ext uri="{FF2B5EF4-FFF2-40B4-BE49-F238E27FC236}">
                <a16:creationId xmlns:a16="http://schemas.microsoft.com/office/drawing/2014/main" id="{31AAF156-A5DA-6B53-BE7A-03D1B8CD97CA}"/>
              </a:ext>
            </a:extLst>
          </p:cNvPr>
          <p:cNvSpPr/>
          <p:nvPr/>
        </p:nvSpPr>
        <p:spPr>
          <a:xfrm>
            <a:off x="7755146" y="1548860"/>
            <a:ext cx="1093289" cy="609600"/>
          </a:xfrm>
          <a:prstGeom prst="lef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1600" dirty="0"/>
              <a:t>14.71%</a:t>
            </a:r>
          </a:p>
        </p:txBody>
      </p:sp>
      <p:sp>
        <p:nvSpPr>
          <p:cNvPr id="22" name="CuadroTexto 4">
            <a:extLst>
              <a:ext uri="{FF2B5EF4-FFF2-40B4-BE49-F238E27FC236}">
                <a16:creationId xmlns:a16="http://schemas.microsoft.com/office/drawing/2014/main" id="{9EE97690-24F2-5A27-3239-18176A3BFB49}"/>
              </a:ext>
            </a:extLst>
          </p:cNvPr>
          <p:cNvSpPr txBox="1"/>
          <p:nvPr/>
        </p:nvSpPr>
        <p:spPr>
          <a:xfrm>
            <a:off x="8908818" y="1496290"/>
            <a:ext cx="2152073" cy="775855"/>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MX" sz="1600" dirty="0"/>
              <a:t>Procesos en evaluación: Impresos</a:t>
            </a:r>
          </a:p>
          <a:p>
            <a:pPr algn="ctr"/>
            <a:r>
              <a:rPr lang="es-MX" sz="1600" dirty="0"/>
              <a:t>Desierto: Equipo de PP</a:t>
            </a:r>
          </a:p>
        </p:txBody>
      </p:sp>
    </p:spTree>
    <p:extLst>
      <p:ext uri="{BB962C8B-B14F-4D97-AF65-F5344CB8AC3E}">
        <p14:creationId xmlns:p14="http://schemas.microsoft.com/office/powerpoint/2010/main" val="1718769736"/>
      </p:ext>
    </p:extLst>
  </p:cSld>
  <p:clrMapOvr>
    <a:masterClrMapping/>
  </p:clrMapOvr>
</p:sld>
</file>

<file path=ppt/theme/theme1.xml><?xml version="1.0" encoding="utf-8"?>
<a:theme xmlns:a="http://schemas.openxmlformats.org/drawingml/2006/main" name="Marc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arco">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rco">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docProps/app.xml><?xml version="1.0" encoding="utf-8"?>
<Properties xmlns="http://schemas.openxmlformats.org/officeDocument/2006/extended-properties" xmlns:vt="http://schemas.openxmlformats.org/officeDocument/2006/docPropsVTypes">
  <Template>TM03457475[[fn=Marco]]</Template>
  <TotalTime>437</TotalTime>
  <Words>674</Words>
  <Application>Microsoft Office PowerPoint</Application>
  <PresentationFormat>Panorámica</PresentationFormat>
  <Paragraphs>62</Paragraphs>
  <Slides>14</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14</vt:i4>
      </vt:variant>
    </vt:vector>
  </HeadingPairs>
  <TitlesOfParts>
    <vt:vector size="22" baseType="lpstr">
      <vt:lpstr>Abadi</vt:lpstr>
      <vt:lpstr>Arial</vt:lpstr>
      <vt:lpstr>Bembo Std</vt:lpstr>
      <vt:lpstr>Corbel</vt:lpstr>
      <vt:lpstr>Myriad Pro</vt:lpstr>
      <vt:lpstr>Times New Roman</vt:lpstr>
      <vt:lpstr>Wingdings 2</vt:lpstr>
      <vt:lpstr>Marco</vt:lpstr>
      <vt:lpstr>Punto agenda No 8 Avance en procesos del gestor de compras PNUD y próximos pasos. </vt:lpstr>
      <vt:lpstr>Proyecto 00140224  Socios por la Salud: Apoyo a la gestión de la Respuesta Nacional contra la Tuberculosis y Pandemias del VIH y el COVID 19 </vt:lpstr>
      <vt:lpstr>Presentación de PowerPoint</vt:lpstr>
      <vt:lpstr>Desafíos en la implementación de 2023 </vt:lpstr>
      <vt:lpstr>Presentación de PowerPoint</vt:lpstr>
      <vt:lpstr>REVISIÓN SUSTANTIVA 1 </vt:lpstr>
      <vt:lpstr>ADQUISICIONES VIH-PNUD 2023   </vt:lpstr>
      <vt:lpstr>ADQUISICIONES  VIH-PNUD 2024   </vt:lpstr>
      <vt:lpstr>ADQUISICIONES TB-PNUD 2023  </vt:lpstr>
      <vt:lpstr>ADQUISICIONES TB-PNUD 2023  </vt:lpstr>
      <vt:lpstr>ADQUISICIONES COVID-PNUD 2023  </vt:lpstr>
      <vt:lpstr>ADQUISICIONES COVID-PNUD 2023  </vt:lpstr>
      <vt:lpstr>Presentación de PowerPoint</vt:lpstr>
      <vt:lpstr>         PRÓXIMOS PASOS:    Brindar seguimiento a los procesos de adquisición a través de reuniones de seguimiento mensual.    Identificar los cuellos de botella para toma decisión y corrección oportuna.    Pendientes de las recepciones de productos.    Liquidaciones de acuerdo a recepción de bienes o servicios.   Pasos para cierre de convenio.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EJECUCION VIH-PNUD</dc:title>
  <dc:creator>KAREN LISSETT LARIN DE RIVERA</dc:creator>
  <cp:lastModifiedBy>Administración y Comunicaciones MCP</cp:lastModifiedBy>
  <cp:revision>13</cp:revision>
  <dcterms:created xsi:type="dcterms:W3CDTF">2024-02-19T20:28:07Z</dcterms:created>
  <dcterms:modified xsi:type="dcterms:W3CDTF">2024-02-22T16:06:51Z</dcterms:modified>
</cp:coreProperties>
</file>