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6" r:id="rId3"/>
    <p:sldId id="264" r:id="rId4"/>
    <p:sldId id="263" r:id="rId5"/>
    <p:sldId id="258" r:id="rId6"/>
    <p:sldId id="262" r:id="rId7"/>
    <p:sldId id="265" r:id="rId8"/>
    <p:sldId id="266" r:id="rId9"/>
    <p:sldId id="268" r:id="rId10"/>
    <p:sldId id="270" r:id="rId11"/>
    <p:sldId id="267" r:id="rId12"/>
    <p:sldId id="269" r:id="rId13"/>
    <p:sldId id="271" r:id="rId14"/>
    <p:sldId id="272" r:id="rId15"/>
    <p:sldId id="273" r:id="rId16"/>
    <p:sldId id="259" r:id="rId17"/>
  </p:sldIdLst>
  <p:sldSz cx="18288000" cy="10287000"/>
  <p:notesSz cx="6858000" cy="9144000"/>
  <p:embeddedFontLst>
    <p:embeddedFont>
      <p:font typeface="Aileron Bold" panose="020B0604020202020204" charset="0"/>
      <p:regular r:id="rId18"/>
    </p:embeddedFont>
    <p:embeddedFont>
      <p:font typeface="Aileron Ultra-Bold" panose="020B0604020202020204" charset="0"/>
      <p:regular r:id="rId19"/>
    </p:embeddedFont>
    <p:embeddedFont>
      <p:font typeface="Century Gothic" panose="020B0502020202020204" pitchFamily="34" charset="0"/>
      <p:regular r:id="rId20"/>
      <p:bold r:id="rId21"/>
      <p:italic r:id="rId22"/>
      <p:boldItalic r:id="rId23"/>
    </p:embeddedFont>
    <p:embeddedFont>
      <p:font typeface="Fredoka One" panose="02000000000000000000" pitchFamily="2" charset="0"/>
      <p:regular r:id="rId24"/>
    </p:embeddedFont>
    <p:embeddedFont>
      <p:font typeface="Glacial Indifference" panose="020B0604020202020204" charset="0"/>
      <p:regular r:id="rId2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5" d="100"/>
          <a:sy n="65" d="100"/>
        </p:scale>
        <p:origin x="4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dadmonredsal@gmail.com" TargetMode="External"/><Relationship Id="rId13" Type="http://schemas.openxmlformats.org/officeDocument/2006/relationships/hyperlink" Target="mailto:aalvarado@fancap.org" TargetMode="External"/><Relationship Id="rId3" Type="http://schemas.openxmlformats.org/officeDocument/2006/relationships/image" Target="../media/image2.svg"/><Relationship Id="rId7" Type="http://schemas.openxmlformats.org/officeDocument/2006/relationships/hyperlink" Target="mailto:malvarado@sisca.int" TargetMode="External"/><Relationship Id="rId12" Type="http://schemas.openxmlformats.org/officeDocument/2006/relationships/hyperlink" Target="mailto:elsalvadormcpresidencia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iguelaraniva@gmail.com" TargetMode="External"/><Relationship Id="rId11" Type="http://schemas.openxmlformats.org/officeDocument/2006/relationships/hyperlink" Target="mailto:habelycoca25@gmail.com" TargetMode="External"/><Relationship Id="rId5" Type="http://schemas.openxmlformats.org/officeDocument/2006/relationships/hyperlink" Target="mailto:karlaguevara2009@gmail.com" TargetMode="External"/><Relationship Id="rId10" Type="http://schemas.openxmlformats.org/officeDocument/2006/relationships/hyperlink" Target="mailto:asoc.elrenuevo@gmail.com" TargetMode="External"/><Relationship Id="rId4" Type="http://schemas.openxmlformats.org/officeDocument/2006/relationships/image" Target="../media/image3.png"/><Relationship Id="rId9" Type="http://schemas.openxmlformats.org/officeDocument/2006/relationships/hyperlink" Target="mailto:willian.merino@ues.edu.sv" TargetMode="External"/><Relationship Id="rId14" Type="http://schemas.openxmlformats.org/officeDocument/2006/relationships/hyperlink" Target="mailto:admonycomuni.mcp@sisca.in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mirandace@unaids.org" TargetMode="External"/><Relationship Id="rId3" Type="http://schemas.openxmlformats.org/officeDocument/2006/relationships/image" Target="../media/image2.svg"/><Relationship Id="rId7" Type="http://schemas.openxmlformats.org/officeDocument/2006/relationships/hyperlink" Target="mailto:asoc.elrenuevo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conamus@yahoo.com" TargetMode="External"/><Relationship Id="rId5" Type="http://schemas.openxmlformats.org/officeDocument/2006/relationships/hyperlink" Target="mailto:spadilla@pasmo.org" TargetMode="External"/><Relationship Id="rId10" Type="http://schemas.openxmlformats.org/officeDocument/2006/relationships/hyperlink" Target="mailto:jhoalmoestrada@gmail.com" TargetMode="External"/><Relationship Id="rId4" Type="http://schemas.openxmlformats.org/officeDocument/2006/relationships/image" Target="../media/image3.png"/><Relationship Id="rId9" Type="http://schemas.openxmlformats.org/officeDocument/2006/relationships/hyperlink" Target="mailto:elsalvadormcpresidencia@gmail.com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sargueta@intrahealth.org" TargetMode="External"/><Relationship Id="rId13" Type="http://schemas.openxmlformats.org/officeDocument/2006/relationships/hyperlink" Target="mailto:malvarado@sisca.int" TargetMode="External"/><Relationship Id="rId3" Type="http://schemas.openxmlformats.org/officeDocument/2006/relationships/image" Target="../media/image2.svg"/><Relationship Id="rId7" Type="http://schemas.openxmlformats.org/officeDocument/2006/relationships/hyperlink" Target="mailto:mmolina@ieproes.edu.sv" TargetMode="External"/><Relationship Id="rId12" Type="http://schemas.openxmlformats.org/officeDocument/2006/relationships/hyperlink" Target="mailto:habelycoca25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entreamigosgay@gmail.com" TargetMode="External"/><Relationship Id="rId11" Type="http://schemas.openxmlformats.org/officeDocument/2006/relationships/hyperlink" Target="mailto:redsalpositiva@gmail.com" TargetMode="External"/><Relationship Id="rId5" Type="http://schemas.openxmlformats.org/officeDocument/2006/relationships/hyperlink" Target="mailto:karlaguevara2009@gmail.com" TargetMode="External"/><Relationship Id="rId10" Type="http://schemas.openxmlformats.org/officeDocument/2006/relationships/hyperlink" Target="mailto:direccionejecutiva@calma.org.sv" TargetMode="External"/><Relationship Id="rId4" Type="http://schemas.openxmlformats.org/officeDocument/2006/relationships/image" Target="../media/image3.png"/><Relationship Id="rId9" Type="http://schemas.openxmlformats.org/officeDocument/2006/relationships/hyperlink" Target="mailto:bonillacarlos769@gmail.com" TargetMode="External"/><Relationship Id="rId14" Type="http://schemas.openxmlformats.org/officeDocument/2006/relationships/hyperlink" Target="mailto:admonycomuni.mcp@sisca.int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mailto:aalvarado@fancap.org" TargetMode="External"/><Relationship Id="rId3" Type="http://schemas.openxmlformats.org/officeDocument/2006/relationships/image" Target="../media/image2.svg"/><Relationship Id="rId7" Type="http://schemas.openxmlformats.org/officeDocument/2006/relationships/hyperlink" Target="mailto:mirandace@unaids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aisabel.nieto@salud.gob.sv" TargetMode="External"/><Relationship Id="rId5" Type="http://schemas.openxmlformats.org/officeDocument/2006/relationships/hyperlink" Target="mailto:hbetsim@gmail.com" TargetMode="External"/><Relationship Id="rId4" Type="http://schemas.openxmlformats.org/officeDocument/2006/relationships/image" Target="../media/image3.png"/><Relationship Id="rId9" Type="http://schemas.openxmlformats.org/officeDocument/2006/relationships/hyperlink" Target="mailto:malvarado@sisca.int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malvarado@sisca.int" TargetMode="External"/><Relationship Id="rId13" Type="http://schemas.openxmlformats.org/officeDocument/2006/relationships/hyperlink" Target="mailto:aisabel.nieto@salud.gob.sv" TargetMode="External"/><Relationship Id="rId18" Type="http://schemas.openxmlformats.org/officeDocument/2006/relationships/hyperlink" Target="mailto:miriam.herrera@plan-international.org" TargetMode="External"/><Relationship Id="rId3" Type="http://schemas.openxmlformats.org/officeDocument/2006/relationships/image" Target="../media/image2.svg"/><Relationship Id="rId7" Type="http://schemas.openxmlformats.org/officeDocument/2006/relationships/hyperlink" Target="mailto:willian.merino@ues.edu.sv" TargetMode="External"/><Relationship Id="rId12" Type="http://schemas.openxmlformats.org/officeDocument/2006/relationships/hyperlink" Target="mailto:elsalvadormcpresidencia@gmail.com" TargetMode="External"/><Relationship Id="rId17" Type="http://schemas.openxmlformats.org/officeDocument/2006/relationships/hyperlink" Target="mailto:Anabel.Amaya@plan-international.org" TargetMode="External"/><Relationship Id="rId2" Type="http://schemas.openxmlformats.org/officeDocument/2006/relationships/image" Target="../media/image1.png"/><Relationship Id="rId16" Type="http://schemas.openxmlformats.org/officeDocument/2006/relationships/hyperlink" Target="mailto:misabel.mendoza@salud.gob.sv" TargetMode="External"/><Relationship Id="rId20" Type="http://schemas.openxmlformats.org/officeDocument/2006/relationships/hyperlink" Target="mailto:karlaguevara2009@gmail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dadmonredsal@gmail.com" TargetMode="External"/><Relationship Id="rId11" Type="http://schemas.openxmlformats.org/officeDocument/2006/relationships/hyperlink" Target="mailto:mirandace@unaids.org" TargetMode="External"/><Relationship Id="rId5" Type="http://schemas.openxmlformats.org/officeDocument/2006/relationships/hyperlink" Target="mailto:ort.fran@gmail.com" TargetMode="External"/><Relationship Id="rId15" Type="http://schemas.openxmlformats.org/officeDocument/2006/relationships/hyperlink" Target="mailto:ana.fflores@salud.gob.sv" TargetMode="External"/><Relationship Id="rId10" Type="http://schemas.openxmlformats.org/officeDocument/2006/relationships/hyperlink" Target="mailto:conamus@yahoo.com" TargetMode="External"/><Relationship Id="rId19" Type="http://schemas.openxmlformats.org/officeDocument/2006/relationships/hyperlink" Target="mailto:direccionejecutiva@calma.org.sv" TargetMode="External"/><Relationship Id="rId4" Type="http://schemas.openxmlformats.org/officeDocument/2006/relationships/image" Target="../media/image3.png"/><Relationship Id="rId9" Type="http://schemas.openxmlformats.org/officeDocument/2006/relationships/hyperlink" Target="mailto:spadilla@pasmo.org" TargetMode="External"/><Relationship Id="rId14" Type="http://schemas.openxmlformats.org/officeDocument/2006/relationships/hyperlink" Target="mailto:julio.garay@salud.gob.s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merirray@yahoo.com" TargetMode="External"/><Relationship Id="rId13" Type="http://schemas.openxmlformats.org/officeDocument/2006/relationships/hyperlink" Target="mailto:galvezeric125@gmail.com" TargetMode="External"/><Relationship Id="rId18" Type="http://schemas.openxmlformats.org/officeDocument/2006/relationships/hyperlink" Target="mailto:dadmonredsal@gmail.com" TargetMode="External"/><Relationship Id="rId3" Type="http://schemas.openxmlformats.org/officeDocument/2006/relationships/image" Target="../media/image2.svg"/><Relationship Id="rId7" Type="http://schemas.openxmlformats.org/officeDocument/2006/relationships/hyperlink" Target="mailto:ort.fran@gmail.com" TargetMode="External"/><Relationship Id="rId12" Type="http://schemas.openxmlformats.org/officeDocument/2006/relationships/hyperlink" Target="mailto:habelycoca25@gmail.com" TargetMode="External"/><Relationship Id="rId17" Type="http://schemas.openxmlformats.org/officeDocument/2006/relationships/hyperlink" Target="mailto:asoc.elrenuevo@gmail.com" TargetMode="External"/><Relationship Id="rId2" Type="http://schemas.openxmlformats.org/officeDocument/2006/relationships/image" Target="../media/image1.png"/><Relationship Id="rId16" Type="http://schemas.openxmlformats.org/officeDocument/2006/relationships/hyperlink" Target="mailto:jhoalmoestrada@gmail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direccionejecutiva@calma.org.sv" TargetMode="External"/><Relationship Id="rId11" Type="http://schemas.openxmlformats.org/officeDocument/2006/relationships/hyperlink" Target="mailto:gescobar@comcavis.org.sv" TargetMode="External"/><Relationship Id="rId5" Type="http://schemas.openxmlformats.org/officeDocument/2006/relationships/hyperlink" Target="mailto:elsalvadormcpresidencia@gmail.com" TargetMode="External"/><Relationship Id="rId15" Type="http://schemas.openxmlformats.org/officeDocument/2006/relationships/hyperlink" Target="mailto:bonillacarlos769@gmail.com" TargetMode="External"/><Relationship Id="rId10" Type="http://schemas.openxmlformats.org/officeDocument/2006/relationships/hyperlink" Target="mailto:conamus@yahoo.com" TargetMode="External"/><Relationship Id="rId19" Type="http://schemas.openxmlformats.org/officeDocument/2006/relationships/hyperlink" Target="mailto:admonycomuni.mcp@sisca.int" TargetMode="External"/><Relationship Id="rId4" Type="http://schemas.openxmlformats.org/officeDocument/2006/relationships/image" Target="../media/image3.png"/><Relationship Id="rId9" Type="http://schemas.openxmlformats.org/officeDocument/2006/relationships/hyperlink" Target="mailto:malvarado@sisca.int" TargetMode="External"/><Relationship Id="rId14" Type="http://schemas.openxmlformats.org/officeDocument/2006/relationships/hyperlink" Target="mailto:bett736538rodriguez7562@gmail.co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ort.fran@gmail.com" TargetMode="External"/><Relationship Id="rId13" Type="http://schemas.openxmlformats.org/officeDocument/2006/relationships/hyperlink" Target="mailto:entreamigosgay@gmail.com" TargetMode="External"/><Relationship Id="rId3" Type="http://schemas.openxmlformats.org/officeDocument/2006/relationships/image" Target="../media/image2.svg"/><Relationship Id="rId7" Type="http://schemas.openxmlformats.org/officeDocument/2006/relationships/hyperlink" Target="mailto:malvarado@sisca.int" TargetMode="External"/><Relationship Id="rId12" Type="http://schemas.openxmlformats.org/officeDocument/2006/relationships/hyperlink" Target="mailto:spadilla@pasmo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aisabel.nieto@salud.gob.sv" TargetMode="External"/><Relationship Id="rId11" Type="http://schemas.openxmlformats.org/officeDocument/2006/relationships/hyperlink" Target="mailto:direccionejecutiva@calma.org.sv" TargetMode="External"/><Relationship Id="rId5" Type="http://schemas.openxmlformats.org/officeDocument/2006/relationships/hyperlink" Target="mailto:mirandace@unaids.org" TargetMode="External"/><Relationship Id="rId10" Type="http://schemas.openxmlformats.org/officeDocument/2006/relationships/hyperlink" Target="mailto:sargueta@intrahealth.org" TargetMode="External"/><Relationship Id="rId4" Type="http://schemas.openxmlformats.org/officeDocument/2006/relationships/image" Target="../media/image3.png"/><Relationship Id="rId9" Type="http://schemas.openxmlformats.org/officeDocument/2006/relationships/hyperlink" Target="mailto:dadmonredsal@gmail.com" TargetMode="External"/><Relationship Id="rId14" Type="http://schemas.openxmlformats.org/officeDocument/2006/relationships/hyperlink" Target="mailto:karlaguevara2009@gmail.co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67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35357" y="367546"/>
            <a:ext cx="17617287" cy="9551908"/>
            <a:chOff x="0" y="0"/>
            <a:chExt cx="4639944" cy="251572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639944" cy="2515729"/>
            </a:xfrm>
            <a:custGeom>
              <a:avLst/>
              <a:gdLst/>
              <a:ahLst/>
              <a:cxnLst/>
              <a:rect l="l" t="t" r="r" b="b"/>
              <a:pathLst>
                <a:path w="4639944" h="2515729">
                  <a:moveTo>
                    <a:pt x="0" y="0"/>
                  </a:moveTo>
                  <a:lnTo>
                    <a:pt x="4639944" y="0"/>
                  </a:lnTo>
                  <a:lnTo>
                    <a:pt x="4639944" y="2515729"/>
                  </a:lnTo>
                  <a:lnTo>
                    <a:pt x="0" y="251572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SV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4639944" cy="25633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6" name="Freeform 6"/>
          <p:cNvSpPr/>
          <p:nvPr/>
        </p:nvSpPr>
        <p:spPr>
          <a:xfrm>
            <a:off x="-1316487" y="7200900"/>
            <a:ext cx="5909946" cy="4114800"/>
          </a:xfrm>
          <a:custGeom>
            <a:avLst/>
            <a:gdLst/>
            <a:ahLst/>
            <a:cxnLst/>
            <a:rect l="l" t="t" r="r" b="b"/>
            <a:pathLst>
              <a:path w="5909946" h="4114800">
                <a:moveTo>
                  <a:pt x="0" y="0"/>
                </a:moveTo>
                <a:lnTo>
                  <a:pt x="5909947" y="0"/>
                </a:lnTo>
                <a:lnTo>
                  <a:pt x="590994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7BFAA1B3-B67D-24B9-1B63-529B7685F100}"/>
              </a:ext>
            </a:extLst>
          </p:cNvPr>
          <p:cNvSpPr txBox="1"/>
          <p:nvPr/>
        </p:nvSpPr>
        <p:spPr>
          <a:xfrm>
            <a:off x="702309" y="1998463"/>
            <a:ext cx="16230600" cy="34215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258"/>
              </a:lnSpc>
            </a:pPr>
            <a:r>
              <a:rPr lang="es-MX" sz="5898" dirty="0">
                <a:solidFill>
                  <a:srgbClr val="0D328B"/>
                </a:solidFill>
                <a:latin typeface="Fredoka One"/>
              </a:rPr>
              <a:t>	</a:t>
            </a:r>
            <a:r>
              <a:rPr lang="es-MX" sz="6000" dirty="0">
                <a:solidFill>
                  <a:srgbClr val="0D328B"/>
                </a:solidFill>
                <a:latin typeface="Fredoka One"/>
              </a:rPr>
              <a:t>Ratificación miembros comités permanentes</a:t>
            </a:r>
            <a:endParaRPr lang="en-US" sz="6000" dirty="0">
              <a:solidFill>
                <a:srgbClr val="0D328B"/>
              </a:solidFill>
              <a:latin typeface="Fredoka One"/>
            </a:endParaRPr>
          </a:p>
          <a:p>
            <a:pPr algn="ctr">
              <a:lnSpc>
                <a:spcPts val="11617"/>
              </a:lnSpc>
              <a:spcBef>
                <a:spcPct val="0"/>
              </a:spcBef>
            </a:pPr>
            <a:endParaRPr lang="en-US" sz="5898" dirty="0">
              <a:solidFill>
                <a:srgbClr val="0D328B"/>
              </a:solidFill>
              <a:latin typeface="Fredoka One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91762446-ACC0-DA2F-5E32-D8B518AFFC8F}"/>
              </a:ext>
            </a:extLst>
          </p:cNvPr>
          <p:cNvSpPr/>
          <p:nvPr/>
        </p:nvSpPr>
        <p:spPr>
          <a:xfrm>
            <a:off x="521630" y="367546"/>
            <a:ext cx="4071829" cy="1392905"/>
          </a:xfrm>
          <a:custGeom>
            <a:avLst/>
            <a:gdLst/>
            <a:ahLst/>
            <a:cxnLst/>
            <a:rect l="l" t="t" r="r" b="b"/>
            <a:pathLst>
              <a:path w="4071829" h="1392905">
                <a:moveTo>
                  <a:pt x="0" y="0"/>
                </a:moveTo>
                <a:lnTo>
                  <a:pt x="4071829" y="0"/>
                </a:lnTo>
                <a:lnTo>
                  <a:pt x="4071829" y="1392905"/>
                </a:lnTo>
                <a:lnTo>
                  <a:pt x="0" y="139290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D5411F8F-C1E0-1F0B-36A4-A02FDD44A5DF}"/>
              </a:ext>
            </a:extLst>
          </p:cNvPr>
          <p:cNvSpPr txBox="1"/>
          <p:nvPr/>
        </p:nvSpPr>
        <p:spPr>
          <a:xfrm>
            <a:off x="6215174" y="6210300"/>
            <a:ext cx="7473117" cy="25374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38"/>
              </a:lnSpc>
            </a:pPr>
            <a:r>
              <a:rPr lang="en-US" sz="3598" dirty="0" err="1">
                <a:solidFill>
                  <a:srgbClr val="000000"/>
                </a:solidFill>
                <a:latin typeface="Glacial Indifference"/>
              </a:rPr>
              <a:t>Presenta</a:t>
            </a:r>
            <a:endParaRPr lang="en-US" sz="3598" dirty="0">
              <a:solidFill>
                <a:srgbClr val="000000"/>
              </a:solidFill>
              <a:latin typeface="Glacial Indifference"/>
            </a:endParaRPr>
          </a:p>
          <a:p>
            <a:pPr>
              <a:lnSpc>
                <a:spcPts val="5038"/>
              </a:lnSpc>
            </a:pPr>
            <a:r>
              <a:rPr lang="en-US" sz="3598" dirty="0">
                <a:solidFill>
                  <a:srgbClr val="000000"/>
                </a:solidFill>
                <a:latin typeface="Glacial Indifference"/>
              </a:rPr>
              <a:t>Lcda. Marta Alicia de Magaña</a:t>
            </a:r>
          </a:p>
          <a:p>
            <a:pPr>
              <a:lnSpc>
                <a:spcPts val="5038"/>
              </a:lnSpc>
            </a:pPr>
            <a:r>
              <a:rPr lang="en-US" sz="3598" dirty="0">
                <a:solidFill>
                  <a:srgbClr val="000000"/>
                </a:solidFill>
                <a:latin typeface="Glacial Indifference"/>
              </a:rPr>
              <a:t>Directora Ejecutiva </a:t>
            </a:r>
          </a:p>
          <a:p>
            <a:pPr>
              <a:lnSpc>
                <a:spcPts val="5038"/>
              </a:lnSpc>
              <a:spcBef>
                <a:spcPct val="0"/>
              </a:spcBef>
            </a:pPr>
            <a:r>
              <a:rPr lang="en-US" sz="3598" dirty="0">
                <a:solidFill>
                  <a:srgbClr val="000000"/>
                </a:solidFill>
                <a:latin typeface="Glacial Indifference"/>
              </a:rPr>
              <a:t>MCP-ES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42C542-4A89-1CAC-B9B4-DF8451131569}"/>
              </a:ext>
            </a:extLst>
          </p:cNvPr>
          <p:cNvSpPr txBox="1"/>
          <p:nvPr/>
        </p:nvSpPr>
        <p:spPr>
          <a:xfrm>
            <a:off x="9144000" y="276144"/>
            <a:ext cx="7473117" cy="13271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837"/>
              </a:lnSpc>
            </a:pPr>
            <a:r>
              <a:rPr lang="en-US" sz="3200" dirty="0" err="1">
                <a:solidFill>
                  <a:srgbClr val="123DA6"/>
                </a:solidFill>
                <a:latin typeface="Fredoka One"/>
              </a:rPr>
              <a:t>Reunión</a:t>
            </a:r>
            <a:r>
              <a:rPr lang="en-US" sz="3200" dirty="0">
                <a:solidFill>
                  <a:srgbClr val="123DA6"/>
                </a:solidFill>
                <a:latin typeface="Fredoka One"/>
              </a:rPr>
              <a:t> </a:t>
            </a:r>
            <a:r>
              <a:rPr lang="en-US" sz="3200" dirty="0" err="1">
                <a:solidFill>
                  <a:srgbClr val="123DA6"/>
                </a:solidFill>
                <a:latin typeface="Fredoka One"/>
              </a:rPr>
              <a:t>Plenaria</a:t>
            </a:r>
            <a:r>
              <a:rPr lang="en-US" sz="3200" dirty="0">
                <a:solidFill>
                  <a:srgbClr val="123DA6"/>
                </a:solidFill>
                <a:latin typeface="Fredoka One"/>
              </a:rPr>
              <a:t> 01-2024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9037B3-17BA-6D4F-69DD-9614A3C4E86C}"/>
              </a:ext>
            </a:extLst>
          </p:cNvPr>
          <p:cNvSpPr txBox="1"/>
          <p:nvPr/>
        </p:nvSpPr>
        <p:spPr>
          <a:xfrm>
            <a:off x="9546948" y="9419936"/>
            <a:ext cx="7473117" cy="4295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8"/>
              </a:lnSpc>
              <a:spcBef>
                <a:spcPct val="0"/>
              </a:spcBef>
            </a:pPr>
            <a:r>
              <a:rPr lang="en-US" sz="2598" dirty="0">
                <a:solidFill>
                  <a:srgbClr val="000000"/>
                </a:solidFill>
                <a:latin typeface="Glacial Indifference"/>
              </a:rPr>
              <a:t>Jueves, 22 de </a:t>
            </a:r>
            <a:r>
              <a:rPr lang="en-US" sz="2598" dirty="0" err="1">
                <a:solidFill>
                  <a:srgbClr val="000000"/>
                </a:solidFill>
                <a:latin typeface="Glacial Indifference"/>
              </a:rPr>
              <a:t>febrero</a:t>
            </a:r>
            <a:r>
              <a:rPr lang="en-US" sz="2598" dirty="0">
                <a:solidFill>
                  <a:srgbClr val="000000"/>
                </a:solidFill>
                <a:latin typeface="Glacial Indifference"/>
              </a:rPr>
              <a:t> de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12754482" y="-1058956"/>
            <a:ext cx="6777747" cy="4719007"/>
          </a:xfrm>
          <a:custGeom>
            <a:avLst/>
            <a:gdLst/>
            <a:ahLst/>
            <a:cxnLst/>
            <a:rect l="l" t="t" r="r" b="b"/>
            <a:pathLst>
              <a:path w="6777747" h="4719007">
                <a:moveTo>
                  <a:pt x="6777747" y="4719007"/>
                </a:moveTo>
                <a:lnTo>
                  <a:pt x="0" y="4719007"/>
                </a:lnTo>
                <a:lnTo>
                  <a:pt x="0" y="0"/>
                </a:lnTo>
                <a:lnTo>
                  <a:pt x="6777747" y="0"/>
                </a:lnTo>
                <a:lnTo>
                  <a:pt x="6777747" y="4719007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3" name="Freeform 3"/>
          <p:cNvSpPr/>
          <p:nvPr/>
        </p:nvSpPr>
        <p:spPr>
          <a:xfrm>
            <a:off x="0" y="0"/>
            <a:ext cx="4071829" cy="1392905"/>
          </a:xfrm>
          <a:custGeom>
            <a:avLst/>
            <a:gdLst/>
            <a:ahLst/>
            <a:cxnLst/>
            <a:rect l="l" t="t" r="r" b="b"/>
            <a:pathLst>
              <a:path w="4071829" h="1392905">
                <a:moveTo>
                  <a:pt x="0" y="0"/>
                </a:moveTo>
                <a:lnTo>
                  <a:pt x="4071829" y="0"/>
                </a:lnTo>
                <a:lnTo>
                  <a:pt x="4071829" y="1392905"/>
                </a:lnTo>
                <a:lnTo>
                  <a:pt x="0" y="139290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139A1A4-0F48-EAD5-D273-3CCAA15E57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104249"/>
              </p:ext>
            </p:extLst>
          </p:nvPr>
        </p:nvGraphicFramePr>
        <p:xfrm>
          <a:off x="457200" y="2380690"/>
          <a:ext cx="14935199" cy="781546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117042183"/>
                    </a:ext>
                  </a:extLst>
                </a:gridCol>
                <a:gridCol w="4728384">
                  <a:extLst>
                    <a:ext uri="{9D8B030D-6E8A-4147-A177-3AD203B41FA5}">
                      <a16:colId xmlns:a16="http://schemas.microsoft.com/office/drawing/2014/main" val="1775633491"/>
                    </a:ext>
                  </a:extLst>
                </a:gridCol>
                <a:gridCol w="1962222">
                  <a:extLst>
                    <a:ext uri="{9D8B030D-6E8A-4147-A177-3AD203B41FA5}">
                      <a16:colId xmlns:a16="http://schemas.microsoft.com/office/drawing/2014/main" val="3433702558"/>
                    </a:ext>
                  </a:extLst>
                </a:gridCol>
                <a:gridCol w="1757630">
                  <a:extLst>
                    <a:ext uri="{9D8B030D-6E8A-4147-A177-3AD203B41FA5}">
                      <a16:colId xmlns:a16="http://schemas.microsoft.com/office/drawing/2014/main" val="3318009232"/>
                    </a:ext>
                  </a:extLst>
                </a:gridCol>
                <a:gridCol w="3487359">
                  <a:extLst>
                    <a:ext uri="{9D8B030D-6E8A-4147-A177-3AD203B41FA5}">
                      <a16:colId xmlns:a16="http://schemas.microsoft.com/office/drawing/2014/main" val="2179033427"/>
                    </a:ext>
                  </a:extLst>
                </a:gridCol>
                <a:gridCol w="2390004">
                  <a:extLst>
                    <a:ext uri="{9D8B030D-6E8A-4147-A177-3AD203B41FA5}">
                      <a16:colId xmlns:a16="http://schemas.microsoft.com/office/drawing/2014/main" val="1528223203"/>
                    </a:ext>
                  </a:extLst>
                </a:gridCol>
              </a:tblGrid>
              <a:tr h="35503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SV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MIEMBROS COMITÉ DE GOBERNANZA</a:t>
                      </a:r>
                    </a:p>
                  </a:txBody>
                  <a:tcPr marL="3876" marR="3876" marT="3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076064"/>
                  </a:ext>
                </a:extLst>
              </a:tr>
              <a:tr h="3846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Nº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ORGANIZACIÓN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Cargo dentro del Comité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Dirección de Correo electrónico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Teléfonos de contacto</a:t>
                      </a:r>
                    </a:p>
                  </a:txBody>
                  <a:tcPr marL="3876" marR="3876" marT="3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515838"/>
                  </a:ext>
                </a:extLst>
              </a:tr>
              <a:tr h="384624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Principal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Móvil 1</a:t>
                      </a:r>
                    </a:p>
                  </a:txBody>
                  <a:tcPr marL="3876" marR="3876" marT="3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05243"/>
                  </a:ext>
                </a:extLst>
              </a:tr>
              <a:tr h="25888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Karla Guevara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Colectivo Alejandria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Coordinadora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karlaguevara2009@gmail.com</a:t>
                      </a:r>
                      <a:endParaRPr lang="es-SV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6116-5172 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104675"/>
                  </a:ext>
                </a:extLst>
              </a:tr>
              <a:tr h="31990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Tte. Douglas Araniva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COSAM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miguelaraniva@gmail.com</a:t>
                      </a:r>
                      <a:endParaRPr lang="es-SV" sz="18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61690244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256018"/>
                  </a:ext>
                </a:extLst>
              </a:tr>
              <a:tr h="42160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Marta  Alicia de Magaña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MCP-ES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Miembra 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sng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7"/>
                        </a:rPr>
                        <a:t>malvarado@sisca.int</a:t>
                      </a:r>
                      <a:endParaRPr lang="es-SV" sz="1800" b="0" i="0" u="sng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503 7841 6001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2366460"/>
                  </a:ext>
                </a:extLst>
              </a:tr>
              <a:tr h="42160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Sra. Doris Acosta de Alvarado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REDSAL+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Miembra 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dadmonredsal@gmail.com</a:t>
                      </a:r>
                      <a:endParaRPr lang="es-SV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503 7752 8476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5276374"/>
                  </a:ext>
                </a:extLst>
              </a:tr>
              <a:tr h="59319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Lic. Willian Merino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UES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 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willian.merino@ues.edu.sv</a:t>
                      </a:r>
                      <a:endParaRPr lang="es-SV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503 7160 8959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289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Rvdo. Sail  Mauricio Quintanilla</a:t>
                      </a:r>
                    </a:p>
                  </a:txBody>
                  <a:tcPr marL="3876" marR="3876" marT="3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Asociacion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Cristiana de Desarrollo integral comunitario El Renuevo</a:t>
                      </a:r>
                    </a:p>
                  </a:txBody>
                  <a:tcPr marL="3876" marR="3876" marT="3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</a:t>
                      </a:r>
                    </a:p>
                  </a:txBody>
                  <a:tcPr marL="3876" marR="3876" marT="3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0"/>
                        </a:rPr>
                        <a:t>asoc.elrenuevo@gmail.com</a:t>
                      </a:r>
                      <a:endParaRPr lang="es-SV" sz="1800" b="0" i="0" u="sng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6" marR="3876" marT="3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75182202</a:t>
                      </a:r>
                    </a:p>
                  </a:txBody>
                  <a:tcPr marL="3876" marR="3876" marT="3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204951"/>
                  </a:ext>
                </a:extLst>
              </a:tr>
              <a:tr h="61022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Habely Coca</a:t>
                      </a:r>
                    </a:p>
                  </a:txBody>
                  <a:tcPr marL="3876" marR="3876" marT="3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Asociacion Crecer y Creer en El Salvador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Miembra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1"/>
                        </a:rPr>
                        <a:t>habelycoca25@gmail.com</a:t>
                      </a:r>
                      <a:endParaRPr lang="es-SV" sz="1800" b="0" i="0" u="sng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503 7941 2273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0123987"/>
                  </a:ext>
                </a:extLst>
              </a:tr>
              <a:tr h="34209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Dr. Anibal Quijano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USAID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aquijano@usaid.gov</a:t>
                      </a:r>
                    </a:p>
                  </a:txBody>
                  <a:tcPr marL="3876" marR="3876" marT="3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503 75634984</a:t>
                      </a:r>
                    </a:p>
                  </a:txBody>
                  <a:tcPr marL="3876" marR="3876" marT="3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0960127"/>
                  </a:ext>
                </a:extLst>
              </a:tr>
              <a:tr h="42160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Yanira Olivo de Rodriguez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IBC Consulting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Miembra 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sng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2"/>
                        </a:rPr>
                        <a:t> yolivoder@gmail.com</a:t>
                      </a:r>
                      <a:endParaRPr lang="es-SV" sz="1800" b="0" i="0" u="sng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7740-8147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4986355"/>
                  </a:ext>
                </a:extLst>
              </a:tr>
              <a:tr h="39202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Alexia Alvarado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FANCAP</a:t>
                      </a:r>
                    </a:p>
                  </a:txBody>
                  <a:tcPr marL="3876" marR="3876" marT="3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Asistencia Tecnica</a:t>
                      </a:r>
                    </a:p>
                  </a:txBody>
                  <a:tcPr marL="3876" marR="3876" marT="3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3"/>
                        </a:rPr>
                        <a:t>aalvarado@fancap.org</a:t>
                      </a:r>
                      <a:endParaRPr lang="es-SV" sz="18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6" marR="3876" marT="3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7180-2156</a:t>
                      </a:r>
                    </a:p>
                  </a:txBody>
                  <a:tcPr marL="3876" marR="3876" marT="3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857555"/>
                  </a:ext>
                </a:extLst>
              </a:tr>
              <a:tr h="42160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Maria Eugenia Ochoa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MCP-ES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STAFF MCP-ES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4"/>
                        </a:rPr>
                        <a:t>admonycomuni.mcp@sisca.int</a:t>
                      </a:r>
                      <a:endParaRPr lang="es-SV" sz="18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503-7602-6370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183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273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12754482" y="-1058956"/>
            <a:ext cx="6777747" cy="4719007"/>
          </a:xfrm>
          <a:custGeom>
            <a:avLst/>
            <a:gdLst/>
            <a:ahLst/>
            <a:cxnLst/>
            <a:rect l="l" t="t" r="r" b="b"/>
            <a:pathLst>
              <a:path w="6777747" h="4719007">
                <a:moveTo>
                  <a:pt x="6777747" y="4719007"/>
                </a:moveTo>
                <a:lnTo>
                  <a:pt x="0" y="4719007"/>
                </a:lnTo>
                <a:lnTo>
                  <a:pt x="0" y="0"/>
                </a:lnTo>
                <a:lnTo>
                  <a:pt x="6777747" y="0"/>
                </a:lnTo>
                <a:lnTo>
                  <a:pt x="6777747" y="4719007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3" name="Freeform 3"/>
          <p:cNvSpPr/>
          <p:nvPr/>
        </p:nvSpPr>
        <p:spPr>
          <a:xfrm>
            <a:off x="0" y="0"/>
            <a:ext cx="4071829" cy="1392905"/>
          </a:xfrm>
          <a:custGeom>
            <a:avLst/>
            <a:gdLst/>
            <a:ahLst/>
            <a:cxnLst/>
            <a:rect l="l" t="t" r="r" b="b"/>
            <a:pathLst>
              <a:path w="4071829" h="1392905">
                <a:moveTo>
                  <a:pt x="0" y="0"/>
                </a:moveTo>
                <a:lnTo>
                  <a:pt x="4071829" y="0"/>
                </a:lnTo>
                <a:lnTo>
                  <a:pt x="4071829" y="1392905"/>
                </a:lnTo>
                <a:lnTo>
                  <a:pt x="0" y="139290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7" name="TextBox 7"/>
          <p:cNvSpPr txBox="1"/>
          <p:nvPr/>
        </p:nvSpPr>
        <p:spPr>
          <a:xfrm>
            <a:off x="609600" y="4471616"/>
            <a:ext cx="16230600" cy="21553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118"/>
              </a:lnSpc>
              <a:spcBef>
                <a:spcPct val="0"/>
              </a:spcBef>
            </a:pPr>
            <a:r>
              <a:rPr lang="en-US" sz="5798" dirty="0">
                <a:solidFill>
                  <a:srgbClr val="0D328B"/>
                </a:solidFill>
                <a:latin typeface="Fredoka One"/>
              </a:rPr>
              <a:t> </a:t>
            </a:r>
            <a:r>
              <a:rPr lang="en-US" sz="9600" dirty="0">
                <a:solidFill>
                  <a:srgbClr val="0D328B"/>
                </a:solidFill>
                <a:latin typeface="Fredoka One"/>
              </a:rPr>
              <a:t>COMITÉ DE MONITOREO</a:t>
            </a:r>
          </a:p>
          <a:p>
            <a:pPr algn="ctr">
              <a:lnSpc>
                <a:spcPts val="9798"/>
              </a:lnSpc>
              <a:spcBef>
                <a:spcPct val="0"/>
              </a:spcBef>
            </a:pPr>
            <a:endParaRPr lang="en-US" sz="5798" dirty="0">
              <a:solidFill>
                <a:srgbClr val="0D328B"/>
              </a:solidFill>
              <a:latin typeface="Fredoka One"/>
            </a:endParaRPr>
          </a:p>
        </p:txBody>
      </p:sp>
    </p:spTree>
    <p:extLst>
      <p:ext uri="{BB962C8B-B14F-4D97-AF65-F5344CB8AC3E}">
        <p14:creationId xmlns:p14="http://schemas.microsoft.com/office/powerpoint/2010/main" val="1811151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12754482" y="-1058956"/>
            <a:ext cx="6777747" cy="4719007"/>
          </a:xfrm>
          <a:custGeom>
            <a:avLst/>
            <a:gdLst/>
            <a:ahLst/>
            <a:cxnLst/>
            <a:rect l="l" t="t" r="r" b="b"/>
            <a:pathLst>
              <a:path w="6777747" h="4719007">
                <a:moveTo>
                  <a:pt x="6777747" y="4719007"/>
                </a:moveTo>
                <a:lnTo>
                  <a:pt x="0" y="4719007"/>
                </a:lnTo>
                <a:lnTo>
                  <a:pt x="0" y="0"/>
                </a:lnTo>
                <a:lnTo>
                  <a:pt x="6777747" y="0"/>
                </a:lnTo>
                <a:lnTo>
                  <a:pt x="6777747" y="4719007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3" name="Freeform 3"/>
          <p:cNvSpPr/>
          <p:nvPr/>
        </p:nvSpPr>
        <p:spPr>
          <a:xfrm>
            <a:off x="0" y="0"/>
            <a:ext cx="4071829" cy="1392905"/>
          </a:xfrm>
          <a:custGeom>
            <a:avLst/>
            <a:gdLst/>
            <a:ahLst/>
            <a:cxnLst/>
            <a:rect l="l" t="t" r="r" b="b"/>
            <a:pathLst>
              <a:path w="4071829" h="1392905">
                <a:moveTo>
                  <a:pt x="0" y="0"/>
                </a:moveTo>
                <a:lnTo>
                  <a:pt x="4071829" y="0"/>
                </a:lnTo>
                <a:lnTo>
                  <a:pt x="4071829" y="1392905"/>
                </a:lnTo>
                <a:lnTo>
                  <a:pt x="0" y="139290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2744CAD1-7C43-C2E6-AF56-6C828D15C1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953596"/>
              </p:ext>
            </p:extLst>
          </p:nvPr>
        </p:nvGraphicFramePr>
        <p:xfrm>
          <a:off x="228600" y="2019300"/>
          <a:ext cx="16992600" cy="7711189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122034927"/>
                    </a:ext>
                  </a:extLst>
                </a:gridCol>
                <a:gridCol w="5184290">
                  <a:extLst>
                    <a:ext uri="{9D8B030D-6E8A-4147-A177-3AD203B41FA5}">
                      <a16:colId xmlns:a16="http://schemas.microsoft.com/office/drawing/2014/main" val="291140131"/>
                    </a:ext>
                  </a:extLst>
                </a:gridCol>
                <a:gridCol w="2291378">
                  <a:extLst>
                    <a:ext uri="{9D8B030D-6E8A-4147-A177-3AD203B41FA5}">
                      <a16:colId xmlns:a16="http://schemas.microsoft.com/office/drawing/2014/main" val="124504722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334894034"/>
                    </a:ext>
                  </a:extLst>
                </a:gridCol>
                <a:gridCol w="1317812">
                  <a:extLst>
                    <a:ext uri="{9D8B030D-6E8A-4147-A177-3AD203B41FA5}">
                      <a16:colId xmlns:a16="http://schemas.microsoft.com/office/drawing/2014/main" val="1336246107"/>
                    </a:ext>
                  </a:extLst>
                </a:gridCol>
                <a:gridCol w="3792070">
                  <a:extLst>
                    <a:ext uri="{9D8B030D-6E8A-4147-A177-3AD203B41FA5}">
                      <a16:colId xmlns:a16="http://schemas.microsoft.com/office/drawing/2014/main" val="801533273"/>
                    </a:ext>
                  </a:extLst>
                </a:gridCol>
                <a:gridCol w="1770530">
                  <a:extLst>
                    <a:ext uri="{9D8B030D-6E8A-4147-A177-3AD203B41FA5}">
                      <a16:colId xmlns:a16="http://schemas.microsoft.com/office/drawing/2014/main" val="1033759844"/>
                    </a:ext>
                  </a:extLst>
                </a:gridCol>
              </a:tblGrid>
              <a:tr h="55800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MIEMBROS COMITÉ MONITOREO ESTRATÉGICO </a:t>
                      </a:r>
                    </a:p>
                  </a:txBody>
                  <a:tcPr marL="4122" marR="4122" marT="4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417923"/>
                  </a:ext>
                </a:extLst>
              </a:tr>
              <a:tr h="52129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Nº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ORGANIZACIÓN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Cargo dentro del Comité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Programa</a:t>
                      </a:r>
                    </a:p>
                  </a:txBody>
                  <a:tcPr marL="4122" marR="4122" marT="41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Dirección de Correo electrónico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Teléfonos de contacto</a:t>
                      </a:r>
                    </a:p>
                  </a:txBody>
                  <a:tcPr marL="4122" marR="4122" marT="41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511929"/>
                  </a:ext>
                </a:extLst>
              </a:tr>
              <a:tr h="381795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Principal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Móvil 1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999967"/>
                  </a:ext>
                </a:extLst>
              </a:tr>
              <a:tr h="44171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Susan Padilla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Asociación PASMO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Coordinadora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VIH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5"/>
                        </a:rPr>
                        <a:t>spadilla@pasmo.org</a:t>
                      </a:r>
                      <a:endParaRPr lang="es-SV" sz="1800" b="0" i="0" u="sng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503 7850 2785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6920212"/>
                  </a:ext>
                </a:extLst>
              </a:tr>
              <a:tr h="44171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Isabel Payés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CONAMUS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Subcoordinadora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TB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6"/>
                        </a:rPr>
                        <a:t>conamus@yahoo.com</a:t>
                      </a:r>
                      <a:endParaRPr lang="es-SV" sz="1800" b="0" i="0" u="sng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503 7736 9277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214277"/>
                  </a:ext>
                </a:extLst>
              </a:tr>
              <a:tr h="876079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Rvdo. Sail  Mauricio Quintanilla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Asociacion Cristiana de Desarrollo integral comunitario El Renuevo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TB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7"/>
                        </a:rPr>
                        <a:t>asoc.elrenuevo@gmail.com</a:t>
                      </a:r>
                      <a:endParaRPr lang="es-SV" sz="1800" b="0" i="0" u="sng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503 6107 5569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721371"/>
                  </a:ext>
                </a:extLst>
              </a:tr>
              <a:tr h="65889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Pastor Oscar Giovanni Marroquín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HWPL, Cultura del Cielo Paz Mundial y Restauración de la Luz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TB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ogmarroquin@gmail.com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503 7993 3628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038978"/>
                  </a:ext>
                </a:extLst>
              </a:tr>
              <a:tr h="44171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Dr. Josue Garcia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CSSP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VIH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josuealexandergarcia@gmail.com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503 71804098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5571030"/>
                  </a:ext>
                </a:extLst>
              </a:tr>
              <a:tr h="44171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Dra. Celina de Miranda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ONUSIDA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Miembra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VIH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8"/>
                        </a:rPr>
                        <a:t>mirandace@unaids.org</a:t>
                      </a:r>
                      <a:endParaRPr lang="es-SV" sz="1800" b="0" i="0" u="sng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503 7885 7471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745464"/>
                  </a:ext>
                </a:extLst>
              </a:tr>
              <a:tr h="44171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Dr. Anibal Quijano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USAID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VIH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aquijano@usaid.gov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503 75634984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4431836"/>
                  </a:ext>
                </a:extLst>
              </a:tr>
              <a:tr h="44171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Yanira Olivo de Rodríguez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IBC Consulting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Miembra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VIH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9"/>
                        </a:rPr>
                        <a:t> yolivoder@gmail.com</a:t>
                      </a:r>
                      <a:endParaRPr lang="es-SV" sz="1800" b="0" i="0" u="sng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7740-8147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9355617"/>
                  </a:ext>
                </a:extLst>
              </a:tr>
              <a:tr h="44171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Sr. Johalmo Estrada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REDCA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VIH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0"/>
                        </a:rPr>
                        <a:t>jhoalmoestrada@gmail.com</a:t>
                      </a:r>
                      <a:endParaRPr lang="es-SV" sz="18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503 72866793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790606"/>
                  </a:ext>
                </a:extLst>
              </a:tr>
              <a:tr h="45888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María Mercedes Castillo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MINED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Miembra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TB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maria.castillo@mined.gob.sv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503 77977750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262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651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12754482" y="-1058956"/>
            <a:ext cx="6777747" cy="4719007"/>
          </a:xfrm>
          <a:custGeom>
            <a:avLst/>
            <a:gdLst/>
            <a:ahLst/>
            <a:cxnLst/>
            <a:rect l="l" t="t" r="r" b="b"/>
            <a:pathLst>
              <a:path w="6777747" h="4719007">
                <a:moveTo>
                  <a:pt x="6777747" y="4719007"/>
                </a:moveTo>
                <a:lnTo>
                  <a:pt x="0" y="4719007"/>
                </a:lnTo>
                <a:lnTo>
                  <a:pt x="0" y="0"/>
                </a:lnTo>
                <a:lnTo>
                  <a:pt x="6777747" y="0"/>
                </a:lnTo>
                <a:lnTo>
                  <a:pt x="6777747" y="4719007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3" name="Freeform 3"/>
          <p:cNvSpPr/>
          <p:nvPr/>
        </p:nvSpPr>
        <p:spPr>
          <a:xfrm>
            <a:off x="0" y="0"/>
            <a:ext cx="4071829" cy="1392905"/>
          </a:xfrm>
          <a:custGeom>
            <a:avLst/>
            <a:gdLst/>
            <a:ahLst/>
            <a:cxnLst/>
            <a:rect l="l" t="t" r="r" b="b"/>
            <a:pathLst>
              <a:path w="4071829" h="1392905">
                <a:moveTo>
                  <a:pt x="0" y="0"/>
                </a:moveTo>
                <a:lnTo>
                  <a:pt x="4071829" y="0"/>
                </a:lnTo>
                <a:lnTo>
                  <a:pt x="4071829" y="1392905"/>
                </a:lnTo>
                <a:lnTo>
                  <a:pt x="0" y="139290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B3556EA7-876E-01A0-A6E8-9963D4B2FC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788067"/>
              </p:ext>
            </p:extLst>
          </p:nvPr>
        </p:nvGraphicFramePr>
        <p:xfrm>
          <a:off x="457200" y="2386776"/>
          <a:ext cx="16382999" cy="7047459"/>
        </p:xfrm>
        <a:graphic>
          <a:graphicData uri="http://schemas.openxmlformats.org/drawingml/2006/table">
            <a:tbl>
              <a:tblPr/>
              <a:tblGrid>
                <a:gridCol w="588037">
                  <a:extLst>
                    <a:ext uri="{9D8B030D-6E8A-4147-A177-3AD203B41FA5}">
                      <a16:colId xmlns:a16="http://schemas.microsoft.com/office/drawing/2014/main" val="3689051999"/>
                    </a:ext>
                  </a:extLst>
                </a:gridCol>
                <a:gridCol w="2721382">
                  <a:extLst>
                    <a:ext uri="{9D8B030D-6E8A-4147-A177-3AD203B41FA5}">
                      <a16:colId xmlns:a16="http://schemas.microsoft.com/office/drawing/2014/main" val="2657244327"/>
                    </a:ext>
                  </a:extLst>
                </a:gridCol>
                <a:gridCol w="2912838">
                  <a:extLst>
                    <a:ext uri="{9D8B030D-6E8A-4147-A177-3AD203B41FA5}">
                      <a16:colId xmlns:a16="http://schemas.microsoft.com/office/drawing/2014/main" val="2957231963"/>
                    </a:ext>
                  </a:extLst>
                </a:gridCol>
                <a:gridCol w="2092320">
                  <a:extLst>
                    <a:ext uri="{9D8B030D-6E8A-4147-A177-3AD203B41FA5}">
                      <a16:colId xmlns:a16="http://schemas.microsoft.com/office/drawing/2014/main" val="1207398315"/>
                    </a:ext>
                  </a:extLst>
                </a:gridCol>
                <a:gridCol w="1367529">
                  <a:extLst>
                    <a:ext uri="{9D8B030D-6E8A-4147-A177-3AD203B41FA5}">
                      <a16:colId xmlns:a16="http://schemas.microsoft.com/office/drawing/2014/main" val="827075889"/>
                    </a:ext>
                  </a:extLst>
                </a:gridCol>
                <a:gridCol w="5128234">
                  <a:extLst>
                    <a:ext uri="{9D8B030D-6E8A-4147-A177-3AD203B41FA5}">
                      <a16:colId xmlns:a16="http://schemas.microsoft.com/office/drawing/2014/main" val="3627356519"/>
                    </a:ext>
                  </a:extLst>
                </a:gridCol>
                <a:gridCol w="1572659">
                  <a:extLst>
                    <a:ext uri="{9D8B030D-6E8A-4147-A177-3AD203B41FA5}">
                      <a16:colId xmlns:a16="http://schemas.microsoft.com/office/drawing/2014/main" val="2312006696"/>
                    </a:ext>
                  </a:extLst>
                </a:gridCol>
              </a:tblGrid>
              <a:tr h="66673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Karla Alejandra Guevara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Asociacion Colectivo Alejandria El Salvador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Miembra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TB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karlaguevara2009@gmail.com</a:t>
                      </a:r>
                      <a:endParaRPr lang="es-SV" sz="18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6116-5172 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9530535"/>
                  </a:ext>
                </a:extLst>
              </a:tr>
              <a:tr h="54551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Sr. William Hernández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Entre Amigos 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TB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6"/>
                        </a:rPr>
                        <a:t>entreamigosgay@gmail.com</a:t>
                      </a:r>
                      <a:endParaRPr lang="es-SV" sz="1800" b="0" i="0" u="sng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75182202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04281"/>
                  </a:ext>
                </a:extLst>
              </a:tr>
              <a:tr h="66673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Sr. Erick Nilson Galvez 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Grupo de Apoyo Hospital de Cojutepeque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VIH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galvezeric125@gmail.com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503 63059326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027339"/>
                  </a:ext>
                </a:extLst>
              </a:tr>
              <a:tr h="64249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Dra. Margarita de Peñate</a:t>
                      </a:r>
                    </a:p>
                  </a:txBody>
                  <a:tcPr marL="4122" marR="4122" marT="4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IEPROES</a:t>
                      </a:r>
                    </a:p>
                  </a:txBody>
                  <a:tcPr marL="4122" marR="4122" marT="4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Secretaria</a:t>
                      </a:r>
                    </a:p>
                  </a:txBody>
                  <a:tcPr marL="4122" marR="4122" marT="4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TB</a:t>
                      </a:r>
                    </a:p>
                  </a:txBody>
                  <a:tcPr marL="4122" marR="4122" marT="4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sng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7"/>
                        </a:rPr>
                        <a:t>mmolina@ieproes.edu.sv</a:t>
                      </a:r>
                      <a:endParaRPr lang="es-SV" sz="1800" b="0" i="0" u="sng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122" marR="4122" marT="4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503 7160 8959</a:t>
                      </a:r>
                    </a:p>
                  </a:txBody>
                  <a:tcPr marL="4122" marR="4122" marT="4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378918"/>
                  </a:ext>
                </a:extLst>
              </a:tr>
              <a:tr h="557633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Dr. Siro Alexander Argueta 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INTRAHEALTH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 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VIH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8"/>
                        </a:rPr>
                        <a:t>sargueta@intrahealth.org</a:t>
                      </a:r>
                      <a:endParaRPr lang="es-SV" sz="1800" b="0" i="0" u="sng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503 71603815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7741758"/>
                  </a:ext>
                </a:extLst>
              </a:tr>
              <a:tr h="64249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Sr. Carlos Bonilla 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Unidad de Salud Barrios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 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TB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9"/>
                        </a:rPr>
                        <a:t>bonillacarlos769@gmail.com</a:t>
                      </a:r>
                      <a:endParaRPr lang="es-SV" sz="1800" b="0" i="0" u="sng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503 64250847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247376"/>
                  </a:ext>
                </a:extLst>
              </a:tr>
              <a:tr h="61824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Ana Josefa Blanco 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CALMA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Miembra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TB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0"/>
                        </a:rPr>
                        <a:t>direccionejecutiva@calma.org.sv</a:t>
                      </a:r>
                      <a:endParaRPr lang="es-SV" sz="1800" b="0" i="0" u="sng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79870119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7516691"/>
                  </a:ext>
                </a:extLst>
              </a:tr>
              <a:tr h="72734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Sra. Doris Elizabeth Acosta</a:t>
                      </a:r>
                    </a:p>
                  </a:txBody>
                  <a:tcPr marL="4122" marR="4122" marT="4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Red Salvadoreña de personas con VIH  REDSAL+</a:t>
                      </a:r>
                    </a:p>
                  </a:txBody>
                  <a:tcPr marL="4122" marR="4122" marT="4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Miembra</a:t>
                      </a:r>
                    </a:p>
                  </a:txBody>
                  <a:tcPr marL="4122" marR="4122" marT="4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VIH</a:t>
                      </a:r>
                    </a:p>
                  </a:txBody>
                  <a:tcPr marL="4122" marR="4122" marT="4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1"/>
                        </a:rPr>
                        <a:t>redsalpositiva@gmail.com</a:t>
                      </a:r>
                      <a:endParaRPr lang="es-SV" sz="1800" b="0" i="0" u="sng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122" marR="4122" marT="4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503 7781 3560</a:t>
                      </a:r>
                    </a:p>
                  </a:txBody>
                  <a:tcPr marL="4122" marR="4122" marT="4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104400"/>
                  </a:ext>
                </a:extLst>
              </a:tr>
              <a:tr h="72734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Habely Janeth Coca</a:t>
                      </a:r>
                    </a:p>
                  </a:txBody>
                  <a:tcPr marL="4122" marR="4122" marT="4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Asociacion Crecer y Creer en El Salvador</a:t>
                      </a:r>
                    </a:p>
                  </a:txBody>
                  <a:tcPr marL="4122" marR="4122" marT="4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Miembra</a:t>
                      </a:r>
                    </a:p>
                  </a:txBody>
                  <a:tcPr marL="4122" marR="4122" marT="4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VIH</a:t>
                      </a:r>
                    </a:p>
                  </a:txBody>
                  <a:tcPr marL="4122" marR="4122" marT="4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sng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2"/>
                        </a:rPr>
                        <a:t>habelycoca25@gmail.com</a:t>
                      </a:r>
                      <a:endParaRPr lang="es-SV" sz="1800" b="0" i="0" u="sng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122" marR="4122" marT="4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503 7941 2273</a:t>
                      </a:r>
                    </a:p>
                  </a:txBody>
                  <a:tcPr marL="4122" marR="4122" marT="41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9131388"/>
                  </a:ext>
                </a:extLst>
              </a:tr>
              <a:tr h="56975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Marta  Alicia de Magaña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Directora Ejecutiva MCP-ES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Miembra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VIH Y TB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3"/>
                        </a:rPr>
                        <a:t>malvarado@sisca.int</a:t>
                      </a:r>
                      <a:endParaRPr lang="es-SV" sz="1800" b="0" i="0" u="sng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503 7841 6001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562497"/>
                  </a:ext>
                </a:extLst>
              </a:tr>
              <a:tr h="58343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Maria Eugenia Ochoa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Técnico admon y Comunicaciones 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Staff MCP-ES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VIH Y TB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4"/>
                        </a:rPr>
                        <a:t>admonycomuni.mcp@sisca.int</a:t>
                      </a:r>
                      <a:endParaRPr lang="es-SV" sz="18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503-7602-6370</a:t>
                      </a:r>
                    </a:p>
                  </a:txBody>
                  <a:tcPr marL="4122" marR="4122" marT="4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9176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392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12754482" y="-1058956"/>
            <a:ext cx="6777747" cy="4719007"/>
          </a:xfrm>
          <a:custGeom>
            <a:avLst/>
            <a:gdLst/>
            <a:ahLst/>
            <a:cxnLst/>
            <a:rect l="l" t="t" r="r" b="b"/>
            <a:pathLst>
              <a:path w="6777747" h="4719007">
                <a:moveTo>
                  <a:pt x="6777747" y="4719007"/>
                </a:moveTo>
                <a:lnTo>
                  <a:pt x="0" y="4719007"/>
                </a:lnTo>
                <a:lnTo>
                  <a:pt x="0" y="0"/>
                </a:lnTo>
                <a:lnTo>
                  <a:pt x="6777747" y="0"/>
                </a:lnTo>
                <a:lnTo>
                  <a:pt x="6777747" y="4719007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3" name="Freeform 3"/>
          <p:cNvSpPr/>
          <p:nvPr/>
        </p:nvSpPr>
        <p:spPr>
          <a:xfrm>
            <a:off x="0" y="0"/>
            <a:ext cx="4071829" cy="1392905"/>
          </a:xfrm>
          <a:custGeom>
            <a:avLst/>
            <a:gdLst/>
            <a:ahLst/>
            <a:cxnLst/>
            <a:rect l="l" t="t" r="r" b="b"/>
            <a:pathLst>
              <a:path w="4071829" h="1392905">
                <a:moveTo>
                  <a:pt x="0" y="0"/>
                </a:moveTo>
                <a:lnTo>
                  <a:pt x="4071829" y="0"/>
                </a:lnTo>
                <a:lnTo>
                  <a:pt x="4071829" y="1392905"/>
                </a:lnTo>
                <a:lnTo>
                  <a:pt x="0" y="139290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7" name="TextBox 7"/>
          <p:cNvSpPr txBox="1"/>
          <p:nvPr/>
        </p:nvSpPr>
        <p:spPr>
          <a:xfrm>
            <a:off x="609600" y="4471616"/>
            <a:ext cx="16230600" cy="21553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118"/>
              </a:lnSpc>
              <a:spcBef>
                <a:spcPct val="0"/>
              </a:spcBef>
            </a:pPr>
            <a:r>
              <a:rPr lang="en-US" sz="5798" dirty="0">
                <a:solidFill>
                  <a:srgbClr val="0D328B"/>
                </a:solidFill>
                <a:latin typeface="Fredoka One"/>
              </a:rPr>
              <a:t> </a:t>
            </a:r>
            <a:r>
              <a:rPr lang="en-US" sz="9600" dirty="0">
                <a:solidFill>
                  <a:srgbClr val="0D328B"/>
                </a:solidFill>
                <a:latin typeface="Fredoka One"/>
              </a:rPr>
              <a:t>COMITÉ DE ÉTICA</a:t>
            </a:r>
          </a:p>
          <a:p>
            <a:pPr algn="ctr">
              <a:lnSpc>
                <a:spcPts val="9798"/>
              </a:lnSpc>
              <a:spcBef>
                <a:spcPct val="0"/>
              </a:spcBef>
            </a:pPr>
            <a:endParaRPr lang="en-US" sz="5798" dirty="0">
              <a:solidFill>
                <a:srgbClr val="0D328B"/>
              </a:solidFill>
              <a:latin typeface="Fredoka One"/>
            </a:endParaRPr>
          </a:p>
        </p:txBody>
      </p:sp>
    </p:spTree>
    <p:extLst>
      <p:ext uri="{BB962C8B-B14F-4D97-AF65-F5344CB8AC3E}">
        <p14:creationId xmlns:p14="http://schemas.microsoft.com/office/powerpoint/2010/main" val="3276759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12754482" y="-1058956"/>
            <a:ext cx="6777747" cy="4719007"/>
          </a:xfrm>
          <a:custGeom>
            <a:avLst/>
            <a:gdLst/>
            <a:ahLst/>
            <a:cxnLst/>
            <a:rect l="l" t="t" r="r" b="b"/>
            <a:pathLst>
              <a:path w="6777747" h="4719007">
                <a:moveTo>
                  <a:pt x="6777747" y="4719007"/>
                </a:moveTo>
                <a:lnTo>
                  <a:pt x="0" y="4719007"/>
                </a:lnTo>
                <a:lnTo>
                  <a:pt x="0" y="0"/>
                </a:lnTo>
                <a:lnTo>
                  <a:pt x="6777747" y="0"/>
                </a:lnTo>
                <a:lnTo>
                  <a:pt x="6777747" y="4719007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3" name="Freeform 3"/>
          <p:cNvSpPr/>
          <p:nvPr/>
        </p:nvSpPr>
        <p:spPr>
          <a:xfrm>
            <a:off x="0" y="0"/>
            <a:ext cx="4071829" cy="1392905"/>
          </a:xfrm>
          <a:custGeom>
            <a:avLst/>
            <a:gdLst/>
            <a:ahLst/>
            <a:cxnLst/>
            <a:rect l="l" t="t" r="r" b="b"/>
            <a:pathLst>
              <a:path w="4071829" h="1392905">
                <a:moveTo>
                  <a:pt x="0" y="0"/>
                </a:moveTo>
                <a:lnTo>
                  <a:pt x="4071829" y="0"/>
                </a:lnTo>
                <a:lnTo>
                  <a:pt x="4071829" y="1392905"/>
                </a:lnTo>
                <a:lnTo>
                  <a:pt x="0" y="139290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4B734900-029F-EA28-7055-7941DB1C68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064186"/>
              </p:ext>
            </p:extLst>
          </p:nvPr>
        </p:nvGraphicFramePr>
        <p:xfrm>
          <a:off x="251926" y="2781300"/>
          <a:ext cx="16969274" cy="5152840"/>
        </p:xfrm>
        <a:graphic>
          <a:graphicData uri="http://schemas.openxmlformats.org/drawingml/2006/table">
            <a:tbl>
              <a:tblPr/>
              <a:tblGrid>
                <a:gridCol w="1829170">
                  <a:extLst>
                    <a:ext uri="{9D8B030D-6E8A-4147-A177-3AD203B41FA5}">
                      <a16:colId xmlns:a16="http://schemas.microsoft.com/office/drawing/2014/main" val="1606141730"/>
                    </a:ext>
                  </a:extLst>
                </a:gridCol>
                <a:gridCol w="4746943">
                  <a:extLst>
                    <a:ext uri="{9D8B030D-6E8A-4147-A177-3AD203B41FA5}">
                      <a16:colId xmlns:a16="http://schemas.microsoft.com/office/drawing/2014/main" val="3376507600"/>
                    </a:ext>
                  </a:extLst>
                </a:gridCol>
                <a:gridCol w="2440266">
                  <a:extLst>
                    <a:ext uri="{9D8B030D-6E8A-4147-A177-3AD203B41FA5}">
                      <a16:colId xmlns:a16="http://schemas.microsoft.com/office/drawing/2014/main" val="3623456761"/>
                    </a:ext>
                  </a:extLst>
                </a:gridCol>
                <a:gridCol w="1752867">
                  <a:extLst>
                    <a:ext uri="{9D8B030D-6E8A-4147-A177-3AD203B41FA5}">
                      <a16:colId xmlns:a16="http://schemas.microsoft.com/office/drawing/2014/main" val="2129422443"/>
                    </a:ext>
                  </a:extLst>
                </a:gridCol>
                <a:gridCol w="4296241">
                  <a:extLst>
                    <a:ext uri="{9D8B030D-6E8A-4147-A177-3AD203B41FA5}">
                      <a16:colId xmlns:a16="http://schemas.microsoft.com/office/drawing/2014/main" val="672268474"/>
                    </a:ext>
                  </a:extLst>
                </a:gridCol>
                <a:gridCol w="1903787">
                  <a:extLst>
                    <a:ext uri="{9D8B030D-6E8A-4147-A177-3AD203B41FA5}">
                      <a16:colId xmlns:a16="http://schemas.microsoft.com/office/drawing/2014/main" val="1401725350"/>
                    </a:ext>
                  </a:extLst>
                </a:gridCol>
              </a:tblGrid>
              <a:tr h="77972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MIEMBROS COMITÉ DE ETICA</a:t>
                      </a:r>
                    </a:p>
                  </a:txBody>
                  <a:tcPr marL="4497" marR="4497" marT="4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971471"/>
                  </a:ext>
                </a:extLst>
              </a:tr>
              <a:tr h="72842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Nº</a:t>
                      </a:r>
                    </a:p>
                  </a:txBody>
                  <a:tcPr marL="4497" marR="4497" marT="44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 marL="4497" marR="4497" marT="449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ORGANIZACIÓN</a:t>
                      </a:r>
                    </a:p>
                  </a:txBody>
                  <a:tcPr marL="4497" marR="4497" marT="449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Cargo dentro del Comité</a:t>
                      </a:r>
                    </a:p>
                  </a:txBody>
                  <a:tcPr marL="4497" marR="4497" marT="449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Dirección de Correo electrónico</a:t>
                      </a:r>
                    </a:p>
                  </a:txBody>
                  <a:tcPr marL="4497" marR="4497" marT="449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Teléfonos de contacto</a:t>
                      </a:r>
                    </a:p>
                  </a:txBody>
                  <a:tcPr marL="4497" marR="4497" marT="44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684310"/>
                  </a:ext>
                </a:extLst>
              </a:tr>
              <a:tr h="533496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Principal</a:t>
                      </a:r>
                    </a:p>
                  </a:txBody>
                  <a:tcPr marL="4497" marR="4497" marT="449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Móvil 1</a:t>
                      </a:r>
                    </a:p>
                  </a:txBody>
                  <a:tcPr marL="4497" marR="4497" marT="449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639050"/>
                  </a:ext>
                </a:extLst>
              </a:tr>
              <a:tr h="58992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497" marR="4497" marT="44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Dr. Herbert Betancourt</a:t>
                      </a:r>
                    </a:p>
                  </a:txBody>
                  <a:tcPr marL="4497" marR="4497" marT="44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Independiente</a:t>
                      </a:r>
                    </a:p>
                  </a:txBody>
                  <a:tcPr marL="4497" marR="4497" marT="44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Punto Focal</a:t>
                      </a:r>
                    </a:p>
                  </a:txBody>
                  <a:tcPr marL="4497" marR="4497" marT="44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hbetsim@gmail.com</a:t>
                      </a:r>
                      <a:endParaRPr lang="es-SV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7" marR="4497" marT="44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503 7850 2785</a:t>
                      </a:r>
                    </a:p>
                  </a:txBody>
                  <a:tcPr marL="4497" marR="4497" marT="44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774342"/>
                  </a:ext>
                </a:extLst>
              </a:tr>
              <a:tr h="58992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497" marR="4497" marT="44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Dra. Ana Isabel Nieto </a:t>
                      </a:r>
                    </a:p>
                  </a:txBody>
                  <a:tcPr marL="4497" marR="4497" marT="4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Ministerio de Salud</a:t>
                      </a:r>
                    </a:p>
                  </a:txBody>
                  <a:tcPr marL="4497" marR="4497" marT="4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Miembra</a:t>
                      </a:r>
                    </a:p>
                  </a:txBody>
                  <a:tcPr marL="4497" marR="4497" marT="4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aisabel.nieto@salud.gob.sv</a:t>
                      </a:r>
                      <a:endParaRPr lang="es-SV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7" marR="4497" marT="4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503 7465 7457</a:t>
                      </a:r>
                    </a:p>
                  </a:txBody>
                  <a:tcPr marL="4497" marR="4497" marT="4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7940795"/>
                  </a:ext>
                </a:extLst>
              </a:tr>
              <a:tr h="69251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497" marR="4497" marT="44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Dra. Celina de Miranda</a:t>
                      </a:r>
                    </a:p>
                  </a:txBody>
                  <a:tcPr marL="4497" marR="4497" marT="4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ONUSIDA</a:t>
                      </a:r>
                    </a:p>
                  </a:txBody>
                  <a:tcPr marL="4497" marR="4497" marT="4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Miembra</a:t>
                      </a:r>
                    </a:p>
                  </a:txBody>
                  <a:tcPr marL="4497" marR="4497" marT="4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7"/>
                        </a:rPr>
                        <a:t>mirandace@unaids.org</a:t>
                      </a:r>
                      <a:endParaRPr lang="es-SV" sz="1800" b="0" i="0" u="sng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97" marR="4497" marT="4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503 7885 7471</a:t>
                      </a:r>
                    </a:p>
                  </a:txBody>
                  <a:tcPr marL="4497" marR="4497" marT="4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5689198"/>
                  </a:ext>
                </a:extLst>
              </a:tr>
              <a:tr h="65404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4497" marR="4497" marT="44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Alexia Alvarado</a:t>
                      </a:r>
                    </a:p>
                  </a:txBody>
                  <a:tcPr marL="4497" marR="4497" marT="4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FANCAP</a:t>
                      </a:r>
                    </a:p>
                  </a:txBody>
                  <a:tcPr marL="4497" marR="4497" marT="44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Miembra</a:t>
                      </a:r>
                    </a:p>
                  </a:txBody>
                  <a:tcPr marL="4497" marR="4497" marT="4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aalvarado@fancap.org</a:t>
                      </a:r>
                      <a:endParaRPr lang="es-SV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7" marR="4497" marT="4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7180-2156</a:t>
                      </a:r>
                    </a:p>
                  </a:txBody>
                  <a:tcPr marL="4497" marR="4497" marT="44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9205434"/>
                  </a:ext>
                </a:extLst>
              </a:tr>
              <a:tr h="584793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4497" marR="4497" marT="44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Marta  Alicia de Magaña</a:t>
                      </a:r>
                    </a:p>
                  </a:txBody>
                  <a:tcPr marL="4497" marR="4497" marT="4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MCP-ES</a:t>
                      </a:r>
                    </a:p>
                  </a:txBody>
                  <a:tcPr marL="4497" marR="4497" marT="4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Miembra</a:t>
                      </a:r>
                    </a:p>
                  </a:txBody>
                  <a:tcPr marL="4497" marR="4497" marT="4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9"/>
                        </a:rPr>
                        <a:t>malvarado@sisca.int</a:t>
                      </a:r>
                      <a:endParaRPr lang="es-SV" sz="1800" b="0" i="0" u="sng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497" marR="4497" marT="4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503 7841 6001</a:t>
                      </a:r>
                    </a:p>
                  </a:txBody>
                  <a:tcPr marL="4497" marR="4497" marT="44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0462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191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32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6368620" y="451257"/>
            <a:ext cx="5550759" cy="1898822"/>
          </a:xfrm>
          <a:custGeom>
            <a:avLst/>
            <a:gdLst/>
            <a:ahLst/>
            <a:cxnLst/>
            <a:rect l="l" t="t" r="r" b="b"/>
            <a:pathLst>
              <a:path w="5550759" h="1898822">
                <a:moveTo>
                  <a:pt x="0" y="0"/>
                </a:moveTo>
                <a:lnTo>
                  <a:pt x="5550760" y="0"/>
                </a:lnTo>
                <a:lnTo>
                  <a:pt x="5550760" y="1898822"/>
                </a:lnTo>
                <a:lnTo>
                  <a:pt x="0" y="189882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3" name="TextBox 3"/>
          <p:cNvSpPr txBox="1"/>
          <p:nvPr/>
        </p:nvSpPr>
        <p:spPr>
          <a:xfrm>
            <a:off x="1028700" y="2655496"/>
            <a:ext cx="16230600" cy="4476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320"/>
              </a:lnSpc>
            </a:pPr>
            <a:r>
              <a:rPr lang="en-US" sz="29434">
                <a:solidFill>
                  <a:srgbClr val="FFFFFF"/>
                </a:solidFill>
                <a:latin typeface="Fredoka One"/>
              </a:rPr>
              <a:t>¡Gracias!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3104977"/>
            <a:ext cx="4554551" cy="2038523"/>
            <a:chOff x="0" y="0"/>
            <a:chExt cx="6072735" cy="2718031"/>
          </a:xfrm>
        </p:grpSpPr>
        <p:sp>
          <p:nvSpPr>
            <p:cNvPr id="3" name="TextBox 3"/>
            <p:cNvSpPr txBox="1"/>
            <p:nvPr/>
          </p:nvSpPr>
          <p:spPr>
            <a:xfrm>
              <a:off x="0" y="-47625"/>
              <a:ext cx="6072735" cy="194500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5894"/>
                </a:lnSpc>
                <a:spcBef>
                  <a:spcPct val="0"/>
                </a:spcBef>
              </a:pPr>
              <a:r>
                <a:rPr lang="en-US" sz="4499" spc="134">
                  <a:solidFill>
                    <a:srgbClr val="191919"/>
                  </a:solidFill>
                  <a:latin typeface="Aileron Bold"/>
                </a:rPr>
                <a:t>Comités Permanentes</a:t>
              </a: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2229504"/>
              <a:ext cx="6072735" cy="41740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2695"/>
                </a:lnSpc>
              </a:pPr>
              <a:endParaRPr/>
            </a:p>
          </p:txBody>
        </p:sp>
      </p:grpSp>
      <p:sp>
        <p:nvSpPr>
          <p:cNvPr id="5" name="AutoShape 5"/>
          <p:cNvSpPr/>
          <p:nvPr/>
        </p:nvSpPr>
        <p:spPr>
          <a:xfrm>
            <a:off x="6111798" y="445706"/>
            <a:ext cx="10764726" cy="1644902"/>
          </a:xfrm>
          <a:prstGeom prst="rect">
            <a:avLst/>
          </a:prstGeom>
          <a:solidFill>
            <a:srgbClr val="86EAE9">
              <a:alpha val="29804"/>
            </a:srgbClr>
          </a:solidFill>
        </p:spPr>
        <p:txBody>
          <a:bodyPr/>
          <a:lstStyle/>
          <a:p>
            <a:endParaRPr lang="es-SV"/>
          </a:p>
        </p:txBody>
      </p:sp>
      <p:sp>
        <p:nvSpPr>
          <p:cNvPr id="6" name="AutoShape 6"/>
          <p:cNvSpPr/>
          <p:nvPr/>
        </p:nvSpPr>
        <p:spPr>
          <a:xfrm>
            <a:off x="6111798" y="445706"/>
            <a:ext cx="4777276" cy="1644902"/>
          </a:xfrm>
          <a:prstGeom prst="rect">
            <a:avLst/>
          </a:prstGeom>
          <a:solidFill>
            <a:srgbClr val="86EAE9"/>
          </a:solidFill>
        </p:spPr>
        <p:txBody>
          <a:bodyPr/>
          <a:lstStyle/>
          <a:p>
            <a:endParaRPr lang="es-SV"/>
          </a:p>
        </p:txBody>
      </p:sp>
      <p:sp>
        <p:nvSpPr>
          <p:cNvPr id="7" name="TextBox 7"/>
          <p:cNvSpPr txBox="1"/>
          <p:nvPr/>
        </p:nvSpPr>
        <p:spPr>
          <a:xfrm>
            <a:off x="7649197" y="835341"/>
            <a:ext cx="3235874" cy="12749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354"/>
              </a:lnSpc>
              <a:spcBef>
                <a:spcPct val="0"/>
              </a:spcBef>
            </a:pPr>
            <a:r>
              <a:rPr lang="en-US" sz="2600" spc="101" dirty="0">
                <a:solidFill>
                  <a:srgbClr val="FFFFFF"/>
                </a:solidFill>
                <a:latin typeface="Aileron Bold"/>
              </a:rPr>
              <a:t>COMITÉ EJECUTIVO AMPLIADO</a:t>
            </a:r>
          </a:p>
        </p:txBody>
      </p:sp>
      <p:grpSp>
        <p:nvGrpSpPr>
          <p:cNvPr id="8" name="Group 8"/>
          <p:cNvGrpSpPr/>
          <p:nvPr/>
        </p:nvGrpSpPr>
        <p:grpSpPr>
          <a:xfrm rot="-8100000">
            <a:off x="10303044" y="687062"/>
            <a:ext cx="1164053" cy="1162190"/>
            <a:chOff x="0" y="0"/>
            <a:chExt cx="6350000" cy="633984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EAE9"/>
            </a:solidFill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10" name="AutoShape 10"/>
          <p:cNvSpPr/>
          <p:nvPr/>
        </p:nvSpPr>
        <p:spPr>
          <a:xfrm>
            <a:off x="6111798" y="2118947"/>
            <a:ext cx="10764726" cy="1644902"/>
          </a:xfrm>
          <a:prstGeom prst="rect">
            <a:avLst/>
          </a:prstGeom>
          <a:solidFill>
            <a:srgbClr val="3EDAD8">
              <a:alpha val="29804"/>
            </a:srgbClr>
          </a:solidFill>
        </p:spPr>
        <p:txBody>
          <a:bodyPr/>
          <a:lstStyle/>
          <a:p>
            <a:endParaRPr lang="es-SV"/>
          </a:p>
        </p:txBody>
      </p:sp>
      <p:sp>
        <p:nvSpPr>
          <p:cNvPr id="11" name="AutoShape 11"/>
          <p:cNvSpPr/>
          <p:nvPr/>
        </p:nvSpPr>
        <p:spPr>
          <a:xfrm>
            <a:off x="6111798" y="2118947"/>
            <a:ext cx="4777276" cy="1644902"/>
          </a:xfrm>
          <a:prstGeom prst="rect">
            <a:avLst/>
          </a:prstGeom>
          <a:solidFill>
            <a:srgbClr val="3EDAD8"/>
          </a:solidFill>
        </p:spPr>
        <p:txBody>
          <a:bodyPr/>
          <a:lstStyle/>
          <a:p>
            <a:endParaRPr lang="es-SV"/>
          </a:p>
        </p:txBody>
      </p:sp>
      <p:grpSp>
        <p:nvGrpSpPr>
          <p:cNvPr id="12" name="Group 12"/>
          <p:cNvGrpSpPr/>
          <p:nvPr/>
        </p:nvGrpSpPr>
        <p:grpSpPr>
          <a:xfrm rot="-8100000">
            <a:off x="10303044" y="2360303"/>
            <a:ext cx="1164053" cy="1162190"/>
            <a:chOff x="0" y="0"/>
            <a:chExt cx="6350000" cy="633984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DAD8"/>
            </a:solidFill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14" name="AutoShape 14"/>
          <p:cNvSpPr/>
          <p:nvPr/>
        </p:nvSpPr>
        <p:spPr>
          <a:xfrm>
            <a:off x="6111798" y="3792188"/>
            <a:ext cx="10764726" cy="1644902"/>
          </a:xfrm>
          <a:prstGeom prst="rect">
            <a:avLst/>
          </a:prstGeom>
          <a:solidFill>
            <a:srgbClr val="37C9EF">
              <a:alpha val="29804"/>
            </a:srgbClr>
          </a:solidFill>
        </p:spPr>
        <p:txBody>
          <a:bodyPr/>
          <a:lstStyle/>
          <a:p>
            <a:endParaRPr lang="es-SV"/>
          </a:p>
        </p:txBody>
      </p:sp>
      <p:sp>
        <p:nvSpPr>
          <p:cNvPr id="15" name="AutoShape 15"/>
          <p:cNvSpPr/>
          <p:nvPr/>
        </p:nvSpPr>
        <p:spPr>
          <a:xfrm>
            <a:off x="6111798" y="3792188"/>
            <a:ext cx="4777276" cy="1644902"/>
          </a:xfrm>
          <a:prstGeom prst="rect">
            <a:avLst/>
          </a:prstGeom>
          <a:solidFill>
            <a:srgbClr val="37C9EF"/>
          </a:solidFill>
        </p:spPr>
        <p:txBody>
          <a:bodyPr/>
          <a:lstStyle/>
          <a:p>
            <a:endParaRPr lang="es-SV"/>
          </a:p>
        </p:txBody>
      </p:sp>
      <p:grpSp>
        <p:nvGrpSpPr>
          <p:cNvPr id="16" name="Group 16"/>
          <p:cNvGrpSpPr/>
          <p:nvPr/>
        </p:nvGrpSpPr>
        <p:grpSpPr>
          <a:xfrm rot="-8100000">
            <a:off x="10303044" y="4033544"/>
            <a:ext cx="1164053" cy="1162190"/>
            <a:chOff x="0" y="0"/>
            <a:chExt cx="6350000" cy="6339840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C9EF"/>
            </a:solidFill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18" name="AutoShape 18"/>
          <p:cNvSpPr/>
          <p:nvPr/>
        </p:nvSpPr>
        <p:spPr>
          <a:xfrm>
            <a:off x="6111798" y="5560916"/>
            <a:ext cx="10764726" cy="1644902"/>
          </a:xfrm>
          <a:prstGeom prst="rect">
            <a:avLst/>
          </a:prstGeom>
          <a:solidFill>
            <a:srgbClr val="2C92D5">
              <a:alpha val="29804"/>
            </a:srgbClr>
          </a:solidFill>
        </p:spPr>
        <p:txBody>
          <a:bodyPr/>
          <a:lstStyle/>
          <a:p>
            <a:endParaRPr lang="es-SV"/>
          </a:p>
        </p:txBody>
      </p:sp>
      <p:sp>
        <p:nvSpPr>
          <p:cNvPr id="19" name="AutoShape 19"/>
          <p:cNvSpPr/>
          <p:nvPr/>
        </p:nvSpPr>
        <p:spPr>
          <a:xfrm>
            <a:off x="6111798" y="5465429"/>
            <a:ext cx="4777276" cy="1644902"/>
          </a:xfrm>
          <a:prstGeom prst="rect">
            <a:avLst/>
          </a:prstGeom>
          <a:solidFill>
            <a:srgbClr val="2C92D5"/>
          </a:solidFill>
        </p:spPr>
        <p:txBody>
          <a:bodyPr/>
          <a:lstStyle/>
          <a:p>
            <a:endParaRPr lang="es-SV"/>
          </a:p>
        </p:txBody>
      </p:sp>
      <p:grpSp>
        <p:nvGrpSpPr>
          <p:cNvPr id="20" name="Group 20"/>
          <p:cNvGrpSpPr/>
          <p:nvPr/>
        </p:nvGrpSpPr>
        <p:grpSpPr>
          <a:xfrm rot="-8100000">
            <a:off x="10303044" y="5706785"/>
            <a:ext cx="1164053" cy="1162190"/>
            <a:chOff x="0" y="0"/>
            <a:chExt cx="6350000" cy="6339840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92D5"/>
            </a:solidFill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22" name="AutoShape 22"/>
          <p:cNvSpPr/>
          <p:nvPr/>
        </p:nvSpPr>
        <p:spPr>
          <a:xfrm>
            <a:off x="6111798" y="7143759"/>
            <a:ext cx="10764726" cy="1644902"/>
          </a:xfrm>
          <a:prstGeom prst="rect">
            <a:avLst/>
          </a:prstGeom>
          <a:solidFill>
            <a:srgbClr val="13538A">
              <a:alpha val="29804"/>
            </a:srgbClr>
          </a:solidFill>
        </p:spPr>
        <p:txBody>
          <a:bodyPr/>
          <a:lstStyle/>
          <a:p>
            <a:endParaRPr lang="es-SV"/>
          </a:p>
        </p:txBody>
      </p:sp>
      <p:sp>
        <p:nvSpPr>
          <p:cNvPr id="23" name="AutoShape 23"/>
          <p:cNvSpPr/>
          <p:nvPr/>
        </p:nvSpPr>
        <p:spPr>
          <a:xfrm>
            <a:off x="6111798" y="7143759"/>
            <a:ext cx="4777276" cy="1644902"/>
          </a:xfrm>
          <a:prstGeom prst="rect">
            <a:avLst/>
          </a:prstGeom>
          <a:solidFill>
            <a:srgbClr val="13538A"/>
          </a:solidFill>
        </p:spPr>
        <p:txBody>
          <a:bodyPr/>
          <a:lstStyle/>
          <a:p>
            <a:endParaRPr lang="es-SV"/>
          </a:p>
        </p:txBody>
      </p:sp>
      <p:grpSp>
        <p:nvGrpSpPr>
          <p:cNvPr id="24" name="Group 24"/>
          <p:cNvGrpSpPr/>
          <p:nvPr/>
        </p:nvGrpSpPr>
        <p:grpSpPr>
          <a:xfrm rot="-8100000">
            <a:off x="10303044" y="7385115"/>
            <a:ext cx="1164053" cy="1162190"/>
            <a:chOff x="0" y="0"/>
            <a:chExt cx="6350000" cy="6339840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3538A"/>
            </a:solidFill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26" name="Freeform 26"/>
          <p:cNvSpPr/>
          <p:nvPr/>
        </p:nvSpPr>
        <p:spPr>
          <a:xfrm>
            <a:off x="6537558" y="498532"/>
            <a:ext cx="783092" cy="1539250"/>
          </a:xfrm>
          <a:custGeom>
            <a:avLst/>
            <a:gdLst/>
            <a:ahLst/>
            <a:cxnLst/>
            <a:rect l="l" t="t" r="r" b="b"/>
            <a:pathLst>
              <a:path w="783092" h="1539250">
                <a:moveTo>
                  <a:pt x="0" y="0"/>
                </a:moveTo>
                <a:lnTo>
                  <a:pt x="783093" y="0"/>
                </a:lnTo>
                <a:lnTo>
                  <a:pt x="783093" y="1539250"/>
                </a:lnTo>
                <a:lnTo>
                  <a:pt x="0" y="153925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48280" r="-48280"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27" name="TextBox 27"/>
          <p:cNvSpPr txBox="1"/>
          <p:nvPr/>
        </p:nvSpPr>
        <p:spPr>
          <a:xfrm>
            <a:off x="6639312" y="655128"/>
            <a:ext cx="579584" cy="11784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716"/>
              </a:lnSpc>
              <a:spcBef>
                <a:spcPct val="0"/>
              </a:spcBef>
            </a:pPr>
            <a:r>
              <a:rPr lang="en-US" sz="3600" u="none">
                <a:solidFill>
                  <a:srgbClr val="86EAE9"/>
                </a:solidFill>
                <a:latin typeface="Aileron Ultra-Bold"/>
              </a:rPr>
              <a:t>01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7649197" y="2240861"/>
            <a:ext cx="3235874" cy="8389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354"/>
              </a:lnSpc>
              <a:spcBef>
                <a:spcPct val="0"/>
              </a:spcBef>
            </a:pPr>
            <a:r>
              <a:rPr lang="en-US" sz="2600" spc="101" dirty="0">
                <a:solidFill>
                  <a:srgbClr val="FFFFFF"/>
                </a:solidFill>
                <a:latin typeface="Aileron Bold"/>
              </a:rPr>
              <a:t>COMITÉ CONJUNTO</a:t>
            </a:r>
          </a:p>
        </p:txBody>
      </p:sp>
      <p:sp>
        <p:nvSpPr>
          <p:cNvPr id="29" name="Freeform 29"/>
          <p:cNvSpPr/>
          <p:nvPr/>
        </p:nvSpPr>
        <p:spPr>
          <a:xfrm>
            <a:off x="6537558" y="2163138"/>
            <a:ext cx="783092" cy="1539250"/>
          </a:xfrm>
          <a:custGeom>
            <a:avLst/>
            <a:gdLst/>
            <a:ahLst/>
            <a:cxnLst/>
            <a:rect l="l" t="t" r="r" b="b"/>
            <a:pathLst>
              <a:path w="783092" h="1539250">
                <a:moveTo>
                  <a:pt x="0" y="0"/>
                </a:moveTo>
                <a:lnTo>
                  <a:pt x="783093" y="0"/>
                </a:lnTo>
                <a:lnTo>
                  <a:pt x="783093" y="1539250"/>
                </a:lnTo>
                <a:lnTo>
                  <a:pt x="0" y="153925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48280" r="-48280"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30" name="TextBox 30"/>
          <p:cNvSpPr txBox="1"/>
          <p:nvPr/>
        </p:nvSpPr>
        <p:spPr>
          <a:xfrm>
            <a:off x="6639312" y="2319734"/>
            <a:ext cx="579584" cy="11784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716"/>
              </a:lnSpc>
              <a:spcBef>
                <a:spcPct val="0"/>
              </a:spcBef>
            </a:pPr>
            <a:r>
              <a:rPr lang="en-US" sz="3600" u="none">
                <a:solidFill>
                  <a:srgbClr val="3EDAD8"/>
                </a:solidFill>
                <a:latin typeface="Aileron Ultra-Bold"/>
              </a:rPr>
              <a:t>02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7653201" y="4184368"/>
            <a:ext cx="3235874" cy="8370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354"/>
              </a:lnSpc>
              <a:spcBef>
                <a:spcPct val="0"/>
              </a:spcBef>
            </a:pPr>
            <a:r>
              <a:rPr lang="en-US" sz="2600" spc="101">
                <a:solidFill>
                  <a:srgbClr val="FFFFFF"/>
                </a:solidFill>
                <a:latin typeface="Aileron Bold"/>
              </a:rPr>
              <a:t>COMITÉ DE PROPUESTAS</a:t>
            </a:r>
          </a:p>
        </p:txBody>
      </p:sp>
      <p:sp>
        <p:nvSpPr>
          <p:cNvPr id="32" name="Freeform 32"/>
          <p:cNvSpPr/>
          <p:nvPr/>
        </p:nvSpPr>
        <p:spPr>
          <a:xfrm>
            <a:off x="6537558" y="3845014"/>
            <a:ext cx="783092" cy="1539250"/>
          </a:xfrm>
          <a:custGeom>
            <a:avLst/>
            <a:gdLst/>
            <a:ahLst/>
            <a:cxnLst/>
            <a:rect l="l" t="t" r="r" b="b"/>
            <a:pathLst>
              <a:path w="783092" h="1539250">
                <a:moveTo>
                  <a:pt x="0" y="0"/>
                </a:moveTo>
                <a:lnTo>
                  <a:pt x="783093" y="0"/>
                </a:lnTo>
                <a:lnTo>
                  <a:pt x="783093" y="1539251"/>
                </a:lnTo>
                <a:lnTo>
                  <a:pt x="0" y="153925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48280" r="-48280"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33" name="TextBox 33"/>
          <p:cNvSpPr txBox="1"/>
          <p:nvPr/>
        </p:nvSpPr>
        <p:spPr>
          <a:xfrm>
            <a:off x="6639312" y="4001610"/>
            <a:ext cx="579584" cy="11784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716"/>
              </a:lnSpc>
              <a:spcBef>
                <a:spcPct val="0"/>
              </a:spcBef>
            </a:pPr>
            <a:r>
              <a:rPr lang="en-US" sz="3600" u="none">
                <a:solidFill>
                  <a:srgbClr val="37C9EF"/>
                </a:solidFill>
                <a:latin typeface="Aileron Ultra-Bold"/>
              </a:rPr>
              <a:t>03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7653201" y="5662228"/>
            <a:ext cx="3235874" cy="12561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354"/>
              </a:lnSpc>
              <a:spcBef>
                <a:spcPct val="0"/>
              </a:spcBef>
            </a:pPr>
            <a:r>
              <a:rPr lang="en-US" sz="2600" spc="101">
                <a:solidFill>
                  <a:srgbClr val="FFFFFF"/>
                </a:solidFill>
                <a:latin typeface="Aileron Bold"/>
              </a:rPr>
              <a:t>COMITÉ DE MONITOREO ESTRATÉGICO</a:t>
            </a:r>
          </a:p>
        </p:txBody>
      </p:sp>
      <p:sp>
        <p:nvSpPr>
          <p:cNvPr id="35" name="Freeform 35"/>
          <p:cNvSpPr/>
          <p:nvPr/>
        </p:nvSpPr>
        <p:spPr>
          <a:xfrm>
            <a:off x="6537558" y="5518255"/>
            <a:ext cx="783092" cy="1539250"/>
          </a:xfrm>
          <a:custGeom>
            <a:avLst/>
            <a:gdLst/>
            <a:ahLst/>
            <a:cxnLst/>
            <a:rect l="l" t="t" r="r" b="b"/>
            <a:pathLst>
              <a:path w="783092" h="1539250">
                <a:moveTo>
                  <a:pt x="0" y="0"/>
                </a:moveTo>
                <a:lnTo>
                  <a:pt x="783093" y="0"/>
                </a:lnTo>
                <a:lnTo>
                  <a:pt x="783093" y="1539251"/>
                </a:lnTo>
                <a:lnTo>
                  <a:pt x="0" y="153925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48280" r="-48280"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36" name="TextBox 36"/>
          <p:cNvSpPr txBox="1"/>
          <p:nvPr/>
        </p:nvSpPr>
        <p:spPr>
          <a:xfrm>
            <a:off x="6639312" y="5674852"/>
            <a:ext cx="579584" cy="11784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716"/>
              </a:lnSpc>
              <a:spcBef>
                <a:spcPct val="0"/>
              </a:spcBef>
            </a:pPr>
            <a:r>
              <a:rPr lang="en-US" sz="3600" u="none">
                <a:solidFill>
                  <a:srgbClr val="2C92D5"/>
                </a:solidFill>
                <a:latin typeface="Aileron Ultra-Bold"/>
              </a:rPr>
              <a:t>04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7653201" y="7550108"/>
            <a:ext cx="3235874" cy="8370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354"/>
              </a:lnSpc>
              <a:spcBef>
                <a:spcPct val="0"/>
              </a:spcBef>
            </a:pPr>
            <a:r>
              <a:rPr lang="en-US" sz="2600" spc="101">
                <a:solidFill>
                  <a:srgbClr val="FFFFFF"/>
                </a:solidFill>
                <a:latin typeface="Aileron Bold"/>
              </a:rPr>
              <a:t>COMITÉ DE GOBERNANZA</a:t>
            </a:r>
          </a:p>
        </p:txBody>
      </p:sp>
      <p:sp>
        <p:nvSpPr>
          <p:cNvPr id="38" name="Freeform 38"/>
          <p:cNvSpPr/>
          <p:nvPr/>
        </p:nvSpPr>
        <p:spPr>
          <a:xfrm>
            <a:off x="6537558" y="7196585"/>
            <a:ext cx="783092" cy="1539250"/>
          </a:xfrm>
          <a:custGeom>
            <a:avLst/>
            <a:gdLst/>
            <a:ahLst/>
            <a:cxnLst/>
            <a:rect l="l" t="t" r="r" b="b"/>
            <a:pathLst>
              <a:path w="783092" h="1539250">
                <a:moveTo>
                  <a:pt x="0" y="0"/>
                </a:moveTo>
                <a:lnTo>
                  <a:pt x="783093" y="0"/>
                </a:lnTo>
                <a:lnTo>
                  <a:pt x="783093" y="1539250"/>
                </a:lnTo>
                <a:lnTo>
                  <a:pt x="0" y="153925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48280" r="-48280"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39" name="TextBox 39"/>
          <p:cNvSpPr txBox="1"/>
          <p:nvPr/>
        </p:nvSpPr>
        <p:spPr>
          <a:xfrm>
            <a:off x="6639312" y="7353181"/>
            <a:ext cx="579584" cy="11784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716"/>
              </a:lnSpc>
              <a:spcBef>
                <a:spcPct val="0"/>
              </a:spcBef>
            </a:pPr>
            <a:r>
              <a:rPr lang="en-US" sz="3600" u="none">
                <a:solidFill>
                  <a:srgbClr val="13538A"/>
                </a:solidFill>
                <a:latin typeface="Aileron Ultra-Bold"/>
              </a:rPr>
              <a:t>05</a:t>
            </a:r>
          </a:p>
        </p:txBody>
      </p:sp>
      <p:sp>
        <p:nvSpPr>
          <p:cNvPr id="40" name="AutoShape 40"/>
          <p:cNvSpPr/>
          <p:nvPr/>
        </p:nvSpPr>
        <p:spPr>
          <a:xfrm>
            <a:off x="6111798" y="8922011"/>
            <a:ext cx="10764726" cy="1644902"/>
          </a:xfrm>
          <a:prstGeom prst="rect">
            <a:avLst/>
          </a:prstGeom>
          <a:solidFill>
            <a:srgbClr val="13538A">
              <a:alpha val="29804"/>
            </a:srgbClr>
          </a:solidFill>
        </p:spPr>
        <p:txBody>
          <a:bodyPr/>
          <a:lstStyle/>
          <a:p>
            <a:endParaRPr lang="es-SV"/>
          </a:p>
        </p:txBody>
      </p:sp>
      <p:sp>
        <p:nvSpPr>
          <p:cNvPr id="41" name="AutoShape 41"/>
          <p:cNvSpPr/>
          <p:nvPr/>
        </p:nvSpPr>
        <p:spPr>
          <a:xfrm>
            <a:off x="6111798" y="8979161"/>
            <a:ext cx="4777276" cy="1644902"/>
          </a:xfrm>
          <a:prstGeom prst="rect">
            <a:avLst/>
          </a:prstGeom>
          <a:solidFill>
            <a:srgbClr val="13538A"/>
          </a:solidFill>
        </p:spPr>
        <p:txBody>
          <a:bodyPr/>
          <a:lstStyle/>
          <a:p>
            <a:endParaRPr lang="es-SV"/>
          </a:p>
        </p:txBody>
      </p:sp>
      <p:grpSp>
        <p:nvGrpSpPr>
          <p:cNvPr id="42" name="Group 42"/>
          <p:cNvGrpSpPr/>
          <p:nvPr/>
        </p:nvGrpSpPr>
        <p:grpSpPr>
          <a:xfrm rot="-8100000">
            <a:off x="10307048" y="9153842"/>
            <a:ext cx="1164053" cy="1162190"/>
            <a:chOff x="0" y="0"/>
            <a:chExt cx="6350000" cy="6339840"/>
          </a:xfrm>
        </p:grpSpPr>
        <p:sp>
          <p:nvSpPr>
            <p:cNvPr id="43" name="Freeform 43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3538A"/>
            </a:solidFill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44" name="TextBox 44"/>
          <p:cNvSpPr txBox="1"/>
          <p:nvPr/>
        </p:nvSpPr>
        <p:spPr>
          <a:xfrm>
            <a:off x="7653201" y="9417311"/>
            <a:ext cx="3235874" cy="4179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354"/>
              </a:lnSpc>
              <a:spcBef>
                <a:spcPct val="0"/>
              </a:spcBef>
            </a:pPr>
            <a:r>
              <a:rPr lang="en-US" sz="2600" spc="101">
                <a:solidFill>
                  <a:srgbClr val="FFFFFF"/>
                </a:solidFill>
                <a:latin typeface="Aileron Bold"/>
              </a:rPr>
              <a:t>COMITÉ DE ÉTICA</a:t>
            </a:r>
          </a:p>
        </p:txBody>
      </p:sp>
      <p:sp>
        <p:nvSpPr>
          <p:cNvPr id="45" name="Freeform 45"/>
          <p:cNvSpPr/>
          <p:nvPr/>
        </p:nvSpPr>
        <p:spPr>
          <a:xfrm>
            <a:off x="6582608" y="8965312"/>
            <a:ext cx="783092" cy="1539250"/>
          </a:xfrm>
          <a:custGeom>
            <a:avLst/>
            <a:gdLst/>
            <a:ahLst/>
            <a:cxnLst/>
            <a:rect l="l" t="t" r="r" b="b"/>
            <a:pathLst>
              <a:path w="783092" h="1539250">
                <a:moveTo>
                  <a:pt x="0" y="0"/>
                </a:moveTo>
                <a:lnTo>
                  <a:pt x="783093" y="0"/>
                </a:lnTo>
                <a:lnTo>
                  <a:pt x="783093" y="1539251"/>
                </a:lnTo>
                <a:lnTo>
                  <a:pt x="0" y="153925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48280" r="-48280"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s-SV"/>
          </a:p>
        </p:txBody>
      </p:sp>
      <p:sp>
        <p:nvSpPr>
          <p:cNvPr id="46" name="TextBox 46"/>
          <p:cNvSpPr txBox="1"/>
          <p:nvPr/>
        </p:nvSpPr>
        <p:spPr>
          <a:xfrm>
            <a:off x="6782300" y="9074411"/>
            <a:ext cx="293608" cy="11784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716"/>
              </a:lnSpc>
              <a:spcBef>
                <a:spcPct val="0"/>
              </a:spcBef>
            </a:pPr>
            <a:r>
              <a:rPr lang="en-US" sz="3600" u="none" strike="noStrike">
                <a:solidFill>
                  <a:srgbClr val="13538A"/>
                </a:solidFill>
                <a:latin typeface="Aileron Ultra-Bold"/>
              </a:rPr>
              <a:t>0</a:t>
            </a:r>
          </a:p>
          <a:p>
            <a:pPr marL="0" lvl="0" indent="0" algn="ctr">
              <a:lnSpc>
                <a:spcPts val="4716"/>
              </a:lnSpc>
              <a:spcBef>
                <a:spcPct val="0"/>
              </a:spcBef>
            </a:pPr>
            <a:r>
              <a:rPr lang="en-US" sz="3600" u="none" strike="noStrike">
                <a:solidFill>
                  <a:srgbClr val="13538A"/>
                </a:solidFill>
                <a:latin typeface="Aileron Ultra-Bold"/>
              </a:rPr>
              <a:t>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12754482" y="-1058956"/>
            <a:ext cx="6777747" cy="4719007"/>
          </a:xfrm>
          <a:custGeom>
            <a:avLst/>
            <a:gdLst/>
            <a:ahLst/>
            <a:cxnLst/>
            <a:rect l="l" t="t" r="r" b="b"/>
            <a:pathLst>
              <a:path w="6777747" h="4719007">
                <a:moveTo>
                  <a:pt x="6777747" y="4719007"/>
                </a:moveTo>
                <a:lnTo>
                  <a:pt x="0" y="4719007"/>
                </a:lnTo>
                <a:lnTo>
                  <a:pt x="0" y="0"/>
                </a:lnTo>
                <a:lnTo>
                  <a:pt x="6777747" y="0"/>
                </a:lnTo>
                <a:lnTo>
                  <a:pt x="6777747" y="4719007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3" name="Freeform 3"/>
          <p:cNvSpPr/>
          <p:nvPr/>
        </p:nvSpPr>
        <p:spPr>
          <a:xfrm>
            <a:off x="0" y="0"/>
            <a:ext cx="4071829" cy="1392905"/>
          </a:xfrm>
          <a:custGeom>
            <a:avLst/>
            <a:gdLst/>
            <a:ahLst/>
            <a:cxnLst/>
            <a:rect l="l" t="t" r="r" b="b"/>
            <a:pathLst>
              <a:path w="4071829" h="1392905">
                <a:moveTo>
                  <a:pt x="0" y="0"/>
                </a:moveTo>
                <a:lnTo>
                  <a:pt x="4071829" y="0"/>
                </a:lnTo>
                <a:lnTo>
                  <a:pt x="4071829" y="1392905"/>
                </a:lnTo>
                <a:lnTo>
                  <a:pt x="0" y="139290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7" name="TextBox 7"/>
          <p:cNvSpPr txBox="1"/>
          <p:nvPr/>
        </p:nvSpPr>
        <p:spPr>
          <a:xfrm>
            <a:off x="609600" y="4471616"/>
            <a:ext cx="16230600" cy="31940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118"/>
              </a:lnSpc>
              <a:spcBef>
                <a:spcPct val="0"/>
              </a:spcBef>
            </a:pPr>
            <a:r>
              <a:rPr lang="en-US" sz="5798" dirty="0">
                <a:solidFill>
                  <a:srgbClr val="0D328B"/>
                </a:solidFill>
                <a:latin typeface="Fredoka One"/>
              </a:rPr>
              <a:t> </a:t>
            </a:r>
            <a:r>
              <a:rPr lang="en-US" sz="9600" dirty="0">
                <a:solidFill>
                  <a:srgbClr val="0D328B"/>
                </a:solidFill>
                <a:latin typeface="Fredoka One"/>
              </a:rPr>
              <a:t>COMITÉ EJECUTIVO AMPLIADO</a:t>
            </a:r>
          </a:p>
          <a:p>
            <a:pPr algn="ctr">
              <a:lnSpc>
                <a:spcPts val="9798"/>
              </a:lnSpc>
              <a:spcBef>
                <a:spcPct val="0"/>
              </a:spcBef>
            </a:pPr>
            <a:endParaRPr lang="en-US" sz="5798" dirty="0">
              <a:solidFill>
                <a:srgbClr val="0D328B"/>
              </a:solidFill>
              <a:latin typeface="Fredoka One"/>
            </a:endParaRPr>
          </a:p>
        </p:txBody>
      </p:sp>
    </p:spTree>
    <p:extLst>
      <p:ext uri="{BB962C8B-B14F-4D97-AF65-F5344CB8AC3E}">
        <p14:creationId xmlns:p14="http://schemas.microsoft.com/office/powerpoint/2010/main" val="2372697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12754482" y="-1058956"/>
            <a:ext cx="6777747" cy="4719007"/>
          </a:xfrm>
          <a:custGeom>
            <a:avLst/>
            <a:gdLst/>
            <a:ahLst/>
            <a:cxnLst/>
            <a:rect l="l" t="t" r="r" b="b"/>
            <a:pathLst>
              <a:path w="6777747" h="4719007">
                <a:moveTo>
                  <a:pt x="6777747" y="4719007"/>
                </a:moveTo>
                <a:lnTo>
                  <a:pt x="0" y="4719007"/>
                </a:lnTo>
                <a:lnTo>
                  <a:pt x="0" y="0"/>
                </a:lnTo>
                <a:lnTo>
                  <a:pt x="6777747" y="0"/>
                </a:lnTo>
                <a:lnTo>
                  <a:pt x="6777747" y="4719007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3" name="Freeform 3"/>
          <p:cNvSpPr/>
          <p:nvPr/>
        </p:nvSpPr>
        <p:spPr>
          <a:xfrm>
            <a:off x="0" y="0"/>
            <a:ext cx="4071829" cy="1392905"/>
          </a:xfrm>
          <a:custGeom>
            <a:avLst/>
            <a:gdLst/>
            <a:ahLst/>
            <a:cxnLst/>
            <a:rect l="l" t="t" r="r" b="b"/>
            <a:pathLst>
              <a:path w="4071829" h="1392905">
                <a:moveTo>
                  <a:pt x="0" y="0"/>
                </a:moveTo>
                <a:lnTo>
                  <a:pt x="4071829" y="0"/>
                </a:lnTo>
                <a:lnTo>
                  <a:pt x="4071829" y="1392905"/>
                </a:lnTo>
                <a:lnTo>
                  <a:pt x="0" y="139290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63A5C96-8570-7B62-5AC8-234EBCBCE5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605670"/>
              </p:ext>
            </p:extLst>
          </p:nvPr>
        </p:nvGraphicFramePr>
        <p:xfrm>
          <a:off x="1543975" y="1638300"/>
          <a:ext cx="14305625" cy="7904663"/>
        </p:xfrm>
        <a:graphic>
          <a:graphicData uri="http://schemas.openxmlformats.org/drawingml/2006/table">
            <a:tbl>
              <a:tblPr/>
              <a:tblGrid>
                <a:gridCol w="631962">
                  <a:extLst>
                    <a:ext uri="{9D8B030D-6E8A-4147-A177-3AD203B41FA5}">
                      <a16:colId xmlns:a16="http://schemas.microsoft.com/office/drawing/2014/main" val="3568803968"/>
                    </a:ext>
                  </a:extLst>
                </a:gridCol>
                <a:gridCol w="4749329">
                  <a:extLst>
                    <a:ext uri="{9D8B030D-6E8A-4147-A177-3AD203B41FA5}">
                      <a16:colId xmlns:a16="http://schemas.microsoft.com/office/drawing/2014/main" val="3293444873"/>
                    </a:ext>
                  </a:extLst>
                </a:gridCol>
                <a:gridCol w="1534548">
                  <a:extLst>
                    <a:ext uri="{9D8B030D-6E8A-4147-A177-3AD203B41FA5}">
                      <a16:colId xmlns:a16="http://schemas.microsoft.com/office/drawing/2014/main" val="3451097588"/>
                    </a:ext>
                  </a:extLst>
                </a:gridCol>
                <a:gridCol w="2312192">
                  <a:extLst>
                    <a:ext uri="{9D8B030D-6E8A-4147-A177-3AD203B41FA5}">
                      <a16:colId xmlns:a16="http://schemas.microsoft.com/office/drawing/2014/main" val="2321962775"/>
                    </a:ext>
                  </a:extLst>
                </a:gridCol>
                <a:gridCol w="3317944">
                  <a:extLst>
                    <a:ext uri="{9D8B030D-6E8A-4147-A177-3AD203B41FA5}">
                      <a16:colId xmlns:a16="http://schemas.microsoft.com/office/drawing/2014/main" val="1694388443"/>
                    </a:ext>
                  </a:extLst>
                </a:gridCol>
                <a:gridCol w="1759650">
                  <a:extLst>
                    <a:ext uri="{9D8B030D-6E8A-4147-A177-3AD203B41FA5}">
                      <a16:colId xmlns:a16="http://schemas.microsoft.com/office/drawing/2014/main" val="2765465990"/>
                    </a:ext>
                  </a:extLst>
                </a:gridCol>
              </a:tblGrid>
              <a:tr h="35838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MIEMBROS COMITÉ EJECUTIVO AMPLIADO</a:t>
                      </a:r>
                    </a:p>
                  </a:txBody>
                  <a:tcPr marL="3848" marR="3848" marT="38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762867"/>
                  </a:ext>
                </a:extLst>
              </a:tr>
              <a:tr h="2917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Nº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ORGANIZACIÓN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Cargo dentro del Comité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Dirección de Correo electrónico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Teléfonos de contacto</a:t>
                      </a:r>
                    </a:p>
                  </a:txBody>
                  <a:tcPr marL="3848" marR="3848" marT="3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936144"/>
                  </a:ext>
                </a:extLst>
              </a:tr>
              <a:tr h="266126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Principal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Móvil 1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123252"/>
                  </a:ext>
                </a:extLst>
              </a:tr>
              <a:tr h="29171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Lic. Juan Francisco Ortíz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FUNDASIDA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Presidente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5"/>
                        </a:rPr>
                        <a:t>ort.fran@gmail.com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503 7052 7526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9281520"/>
                  </a:ext>
                </a:extLst>
              </a:tr>
              <a:tr h="29171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Sra. Doris de Alvarado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REDSAL+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Vicepresidenta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6"/>
                        </a:rPr>
                        <a:t>dadmonredsal@gmail.com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503 7752 8476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107111"/>
                  </a:ext>
                </a:extLst>
              </a:tr>
              <a:tr h="29171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Lic. Willian Merino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UES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Secretario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7"/>
                        </a:rPr>
                        <a:t>willian.merino@ues.edu.sv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503 7160 8959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446877"/>
                  </a:ext>
                </a:extLst>
              </a:tr>
              <a:tr h="30067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Marta  Alicia de Magaña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MCP-ES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Directora Ejecutiva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8"/>
                        </a:rPr>
                        <a:t>malvarado@sisca.int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503 7841 6001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0821696"/>
                  </a:ext>
                </a:extLst>
              </a:tr>
              <a:tr h="432453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Susan Padilla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Asociación PASMO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Coordinadora Comité de Monitoreo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9"/>
                        </a:rPr>
                        <a:t>spadilla@pasmo.org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503 7850 2785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8040788"/>
                  </a:ext>
                </a:extLst>
              </a:tr>
              <a:tr h="29171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Isabel Payés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CONAMUS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Subcoordinadora Comité de Monitoreo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0"/>
                        </a:rPr>
                        <a:t>conamus@yahoo.com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503 7736 9277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915252"/>
                  </a:ext>
                </a:extLst>
              </a:tr>
              <a:tr h="29171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Dra. Celina de Miranda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ONUSIDA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Coordinadora Comité de Propuestas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1"/>
                        </a:rPr>
                        <a:t>mirandace@unaids.org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503 7885 7471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9888131"/>
                  </a:ext>
                </a:extLst>
              </a:tr>
              <a:tr h="29171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Yanira Olivo de Rodríguez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IBC Consulting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Coordinadora Área de Capacitación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2"/>
                        </a:rPr>
                        <a:t> yolivoder@gmail.com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7740-8147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103779"/>
                  </a:ext>
                </a:extLst>
              </a:tr>
              <a:tr h="29171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Dra. Ana Isabel Nieto 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Ministerio de Salud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Receptor Principal Gobierno VIH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3"/>
                        </a:rPr>
                        <a:t>aisabel.nieto@salud.gob.sv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503 2591 7946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5145074"/>
                  </a:ext>
                </a:extLst>
              </a:tr>
              <a:tr h="29171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Dr. Julio Garay Ramos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Ministerio de Salud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Receptor Principal Gobierno TB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4"/>
                        </a:rPr>
                        <a:t>julio.garay@salud.gob.sv    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503 7308 2368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123246"/>
                  </a:ext>
                </a:extLst>
              </a:tr>
              <a:tr h="29171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Dra. Ana Guadalupe Flores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Ministerio de Salud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Coordinadora Proyectos Fondo Mundial MINSAL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5"/>
                        </a:rPr>
                        <a:t>ana.fflores@salud.gob.sv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503 74657473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3698902"/>
                  </a:ext>
                </a:extLst>
              </a:tr>
              <a:tr h="29171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María Isabel Mendoza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Ministerio de Salud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Coordinadora Fondos Externos MINSAL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6"/>
                        </a:rPr>
                        <a:t>misabel.mendoza@salud.gob.sv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503 74657475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4962130"/>
                  </a:ext>
                </a:extLst>
              </a:tr>
              <a:tr h="29171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Dra. Anabel Amaya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Plan Internacional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Gerente de Programa Plan Internacional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7"/>
                        </a:rPr>
                        <a:t>Anabel.Amaya@plan-international.org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503 7930 1448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956391"/>
                  </a:ext>
                </a:extLst>
              </a:tr>
              <a:tr h="43501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Dra. Maricela Herrera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Plan Internacional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Coordinadora Unidad de Programa Fondo Mundial - Plan Internacional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8"/>
                        </a:rPr>
                        <a:t>miriam.herrera@plan-international.org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503 77364312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581134"/>
                  </a:ext>
                </a:extLst>
              </a:tr>
              <a:tr h="29171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Josefa de Blanco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CALMA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Coordinadora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9"/>
                        </a:rPr>
                        <a:t>direccionejecutiva@calma.org.sv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79870119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8837454"/>
                  </a:ext>
                </a:extLst>
              </a:tr>
              <a:tr h="29171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Karla Guevara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Colectiva Alejandria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Coordinadora Comité Gobernanza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20"/>
                        </a:rPr>
                        <a:t>karlaguevara2009@gmail.com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6116-5172 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0899449"/>
                  </a:ext>
                </a:extLst>
              </a:tr>
              <a:tr h="29171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Dr. Herbert Betancourt 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r>
                        <a:rPr lang="es-SV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oordinador</a:t>
                      </a:r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del Comité de Ética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hbetsim@gmail.com</a:t>
                      </a: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503 72101940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48" marR="3848" marT="38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139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5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12754482" y="-1058956"/>
            <a:ext cx="6777747" cy="4719007"/>
          </a:xfrm>
          <a:custGeom>
            <a:avLst/>
            <a:gdLst/>
            <a:ahLst/>
            <a:cxnLst/>
            <a:rect l="l" t="t" r="r" b="b"/>
            <a:pathLst>
              <a:path w="6777747" h="4719007">
                <a:moveTo>
                  <a:pt x="6777747" y="4719007"/>
                </a:moveTo>
                <a:lnTo>
                  <a:pt x="0" y="4719007"/>
                </a:lnTo>
                <a:lnTo>
                  <a:pt x="0" y="0"/>
                </a:lnTo>
                <a:lnTo>
                  <a:pt x="6777747" y="0"/>
                </a:lnTo>
                <a:lnTo>
                  <a:pt x="6777747" y="4719007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3" name="Freeform 3"/>
          <p:cNvSpPr/>
          <p:nvPr/>
        </p:nvSpPr>
        <p:spPr>
          <a:xfrm>
            <a:off x="0" y="0"/>
            <a:ext cx="4071829" cy="1392905"/>
          </a:xfrm>
          <a:custGeom>
            <a:avLst/>
            <a:gdLst/>
            <a:ahLst/>
            <a:cxnLst/>
            <a:rect l="l" t="t" r="r" b="b"/>
            <a:pathLst>
              <a:path w="4071829" h="1392905">
                <a:moveTo>
                  <a:pt x="0" y="0"/>
                </a:moveTo>
                <a:lnTo>
                  <a:pt x="4071829" y="0"/>
                </a:lnTo>
                <a:lnTo>
                  <a:pt x="4071829" y="1392905"/>
                </a:lnTo>
                <a:lnTo>
                  <a:pt x="0" y="139290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7" name="TextBox 7"/>
          <p:cNvSpPr txBox="1"/>
          <p:nvPr/>
        </p:nvSpPr>
        <p:spPr>
          <a:xfrm>
            <a:off x="609600" y="4471616"/>
            <a:ext cx="16230600" cy="21553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118"/>
              </a:lnSpc>
              <a:spcBef>
                <a:spcPct val="0"/>
              </a:spcBef>
            </a:pPr>
            <a:r>
              <a:rPr lang="en-US" sz="5798" dirty="0">
                <a:solidFill>
                  <a:srgbClr val="0D328B"/>
                </a:solidFill>
                <a:latin typeface="Fredoka One"/>
              </a:rPr>
              <a:t> </a:t>
            </a:r>
            <a:r>
              <a:rPr lang="en-US" sz="9600" dirty="0">
                <a:solidFill>
                  <a:srgbClr val="0D328B"/>
                </a:solidFill>
                <a:latin typeface="Fredoka One"/>
              </a:rPr>
              <a:t>COMITÉ CONJUNTO</a:t>
            </a:r>
          </a:p>
          <a:p>
            <a:pPr algn="ctr">
              <a:lnSpc>
                <a:spcPts val="9798"/>
              </a:lnSpc>
              <a:spcBef>
                <a:spcPct val="0"/>
              </a:spcBef>
            </a:pPr>
            <a:endParaRPr lang="en-US" sz="5798" dirty="0">
              <a:solidFill>
                <a:srgbClr val="0D328B"/>
              </a:solidFill>
              <a:latin typeface="Fredoka On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12754482" y="-1058956"/>
            <a:ext cx="6777747" cy="4719007"/>
          </a:xfrm>
          <a:custGeom>
            <a:avLst/>
            <a:gdLst/>
            <a:ahLst/>
            <a:cxnLst/>
            <a:rect l="l" t="t" r="r" b="b"/>
            <a:pathLst>
              <a:path w="6777747" h="4719007">
                <a:moveTo>
                  <a:pt x="6777747" y="4719007"/>
                </a:moveTo>
                <a:lnTo>
                  <a:pt x="0" y="4719007"/>
                </a:lnTo>
                <a:lnTo>
                  <a:pt x="0" y="0"/>
                </a:lnTo>
                <a:lnTo>
                  <a:pt x="6777747" y="0"/>
                </a:lnTo>
                <a:lnTo>
                  <a:pt x="6777747" y="4719007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3" name="Freeform 3"/>
          <p:cNvSpPr/>
          <p:nvPr/>
        </p:nvSpPr>
        <p:spPr>
          <a:xfrm>
            <a:off x="0" y="0"/>
            <a:ext cx="4071829" cy="1392905"/>
          </a:xfrm>
          <a:custGeom>
            <a:avLst/>
            <a:gdLst/>
            <a:ahLst/>
            <a:cxnLst/>
            <a:rect l="l" t="t" r="r" b="b"/>
            <a:pathLst>
              <a:path w="4071829" h="1392905">
                <a:moveTo>
                  <a:pt x="0" y="0"/>
                </a:moveTo>
                <a:lnTo>
                  <a:pt x="4071829" y="0"/>
                </a:lnTo>
                <a:lnTo>
                  <a:pt x="4071829" y="1392905"/>
                </a:lnTo>
                <a:lnTo>
                  <a:pt x="0" y="139290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5643234B-465D-E861-883D-D694C3D3E7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284741"/>
              </p:ext>
            </p:extLst>
          </p:nvPr>
        </p:nvGraphicFramePr>
        <p:xfrm>
          <a:off x="838200" y="1562100"/>
          <a:ext cx="15392400" cy="7290494"/>
        </p:xfrm>
        <a:graphic>
          <a:graphicData uri="http://schemas.openxmlformats.org/drawingml/2006/table">
            <a:tbl>
              <a:tblPr/>
              <a:tblGrid>
                <a:gridCol w="896725">
                  <a:extLst>
                    <a:ext uri="{9D8B030D-6E8A-4147-A177-3AD203B41FA5}">
                      <a16:colId xmlns:a16="http://schemas.microsoft.com/office/drawing/2014/main" val="2770447548"/>
                    </a:ext>
                  </a:extLst>
                </a:gridCol>
                <a:gridCol w="4724237">
                  <a:extLst>
                    <a:ext uri="{9D8B030D-6E8A-4147-A177-3AD203B41FA5}">
                      <a16:colId xmlns:a16="http://schemas.microsoft.com/office/drawing/2014/main" val="2667907712"/>
                    </a:ext>
                  </a:extLst>
                </a:gridCol>
                <a:gridCol w="2134791">
                  <a:extLst>
                    <a:ext uri="{9D8B030D-6E8A-4147-A177-3AD203B41FA5}">
                      <a16:colId xmlns:a16="http://schemas.microsoft.com/office/drawing/2014/main" val="809737031"/>
                    </a:ext>
                  </a:extLst>
                </a:gridCol>
                <a:gridCol w="2134791">
                  <a:extLst>
                    <a:ext uri="{9D8B030D-6E8A-4147-A177-3AD203B41FA5}">
                      <a16:colId xmlns:a16="http://schemas.microsoft.com/office/drawing/2014/main" val="4097302082"/>
                    </a:ext>
                  </a:extLst>
                </a:gridCol>
                <a:gridCol w="3672231">
                  <a:extLst>
                    <a:ext uri="{9D8B030D-6E8A-4147-A177-3AD203B41FA5}">
                      <a16:colId xmlns:a16="http://schemas.microsoft.com/office/drawing/2014/main" val="2535099574"/>
                    </a:ext>
                  </a:extLst>
                </a:gridCol>
                <a:gridCol w="1829625">
                  <a:extLst>
                    <a:ext uri="{9D8B030D-6E8A-4147-A177-3AD203B41FA5}">
                      <a16:colId xmlns:a16="http://schemas.microsoft.com/office/drawing/2014/main" val="3371368437"/>
                    </a:ext>
                  </a:extLst>
                </a:gridCol>
              </a:tblGrid>
              <a:tr h="24468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MIEMBROS COMITÉ CONJUNTO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998987"/>
                  </a:ext>
                </a:extLst>
              </a:tr>
              <a:tr h="3169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Nº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ORGANIZACIÓN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Cargo dentro del Comité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Dirección de Correo electrónico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Teléfonos de contacto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563979"/>
                  </a:ext>
                </a:extLst>
              </a:tr>
              <a:tr h="289175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Principal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Móvil 1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812895"/>
                  </a:ext>
                </a:extLst>
              </a:tr>
              <a:tr h="32254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Yanira Olivo de Rodríguez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IBC Consulting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Coordinadora del Área de Capacitación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sng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5"/>
                        </a:rPr>
                        <a:t> yolivoder@gmail.com</a:t>
                      </a:r>
                      <a:endParaRPr lang="es-SV" sz="1400" b="0" i="0" u="sng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7740-8147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0493832"/>
                  </a:ext>
                </a:extLst>
              </a:tr>
              <a:tr h="39900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Josefa de Blanco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CALMA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Coordinadora del Área de Comunicaciones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direccionejecutiva@calma.org.sv</a:t>
                      </a:r>
                      <a:endParaRPr lang="es-SV" sz="14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3" marR="4053" marT="4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79870119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2155397"/>
                  </a:ext>
                </a:extLst>
              </a:tr>
              <a:tr h="3169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Lic. Juan Francisco Ortíz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FUNDASIDA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sng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7"/>
                        </a:rPr>
                        <a:t>ort.fran@gmail.com</a:t>
                      </a:r>
                      <a:endParaRPr lang="es-SV" sz="1400" b="0" i="0" u="sng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503 7052 7526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7553512"/>
                  </a:ext>
                </a:extLst>
              </a:tr>
              <a:tr h="32810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Sra. Consuelo Raymundo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Movimiento de Mujeres Orquideas del Mar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8"/>
                        </a:rPr>
                        <a:t>merirray@yahoo.com</a:t>
                      </a:r>
                      <a:endParaRPr lang="es-SV" sz="1400" b="0" i="0" u="sng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503 7752 8476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666660"/>
                  </a:ext>
                </a:extLst>
              </a:tr>
              <a:tr h="3169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Marta  Alicia de Magaña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MCP-ES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Directora Ejecutiva 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9"/>
                        </a:rPr>
                        <a:t>malvarado@sisca.int</a:t>
                      </a:r>
                      <a:endParaRPr lang="es-SV" sz="1400" b="0" i="0" u="sng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503 7841 6001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152616"/>
                  </a:ext>
                </a:extLst>
              </a:tr>
              <a:tr h="3169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Isabel Payés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CONAMUS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Miembra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0"/>
                        </a:rPr>
                        <a:t>conamus@yahoo.com</a:t>
                      </a:r>
                      <a:endParaRPr lang="es-SV" sz="1400" b="0" i="0" u="sng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503 7736 9277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0822450"/>
                  </a:ext>
                </a:extLst>
              </a:tr>
              <a:tr h="3169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Sr. Gabriel Escobar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Asociación               COMCAVIS TRANS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sng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1"/>
                        </a:rPr>
                        <a:t>gescobar@comcavis.org.sv</a:t>
                      </a:r>
                      <a:endParaRPr lang="es-SV" sz="1400" b="0" i="0" u="sng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503 7040 5654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564758"/>
                  </a:ext>
                </a:extLst>
              </a:tr>
              <a:tr h="32810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Habely Janeth Coca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Asociacion Crecer y Creer en El Salvador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Miembra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2"/>
                        </a:rPr>
                        <a:t>habelycoca25@gmail.com</a:t>
                      </a:r>
                      <a:endParaRPr lang="es-SV" sz="1400" b="0" i="0" u="sng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503 7941 2273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473626"/>
                  </a:ext>
                </a:extLst>
              </a:tr>
              <a:tr h="3169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Sr. Erick Gálvez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Grupo de Apoyo Hospital Cojutepeque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sng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3"/>
                        </a:rPr>
                        <a:t>galvezeric125@gmail.com</a:t>
                      </a:r>
                      <a:endParaRPr lang="es-SV" sz="1400" b="0" i="0" u="sng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503 63059326</a:t>
                      </a:r>
                    </a:p>
                  </a:txBody>
                  <a:tcPr marL="4053" marR="4053" marT="4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228416"/>
                  </a:ext>
                </a:extLst>
              </a:tr>
              <a:tr h="3169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Sra. Betty Rodríguez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Grupo de Apoyo Hospital San Rafael 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Miembra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4"/>
                        </a:rPr>
                        <a:t>bett736538rodriguez7562@gmail.com</a:t>
                      </a:r>
                      <a:endParaRPr lang="es-SV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503 75877060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050923"/>
                  </a:ext>
                </a:extLst>
              </a:tr>
              <a:tr h="3169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Lic. Willian Merino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Universidad de El Salvador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willian.merino@ues.edu.sv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503 77004624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1358414"/>
                  </a:ext>
                </a:extLst>
              </a:tr>
              <a:tr h="33366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Sr. Carlos Bonilla </a:t>
                      </a:r>
                    </a:p>
                  </a:txBody>
                  <a:tcPr marL="4053" marR="4053" marT="4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Unidad de Salud Barrios</a:t>
                      </a:r>
                    </a:p>
                  </a:txBody>
                  <a:tcPr marL="4053" marR="4053" marT="4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 </a:t>
                      </a:r>
                    </a:p>
                  </a:txBody>
                  <a:tcPr marL="4053" marR="4053" marT="4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5"/>
                        </a:rPr>
                        <a:t>bonillacarlos769@gmail.com</a:t>
                      </a:r>
                      <a:endParaRPr lang="es-SV" sz="1400" b="0" i="0" u="sng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53" marR="4053" marT="4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503 64250847</a:t>
                      </a:r>
                    </a:p>
                  </a:txBody>
                  <a:tcPr marL="4053" marR="4053" marT="4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657170"/>
                  </a:ext>
                </a:extLst>
              </a:tr>
              <a:tr h="3169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Sr. Johalmo Estrada</a:t>
                      </a:r>
                    </a:p>
                  </a:txBody>
                  <a:tcPr marL="4053" marR="4053" marT="4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REDCA</a:t>
                      </a:r>
                    </a:p>
                  </a:txBody>
                  <a:tcPr marL="4053" marR="4053" marT="4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</a:t>
                      </a:r>
                    </a:p>
                  </a:txBody>
                  <a:tcPr marL="4053" marR="4053" marT="4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6"/>
                        </a:rPr>
                        <a:t>jhoalmoestrada@gmail.com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53" marR="4053" marT="4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503 72866793</a:t>
                      </a:r>
                    </a:p>
                  </a:txBody>
                  <a:tcPr marL="4053" marR="4053" marT="4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7686124"/>
                  </a:ext>
                </a:extLst>
              </a:tr>
              <a:tr h="47825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Rvdo. Sail  Mauricio Quintanilla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Asociacion Cristiana de Desarrollo integral comunitario El Renuevo</a:t>
                      </a:r>
                    </a:p>
                  </a:txBody>
                  <a:tcPr marL="4053" marR="4053" marT="4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</a:t>
                      </a:r>
                    </a:p>
                  </a:txBody>
                  <a:tcPr marL="4053" marR="4053" marT="4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sng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7"/>
                        </a:rPr>
                        <a:t>asoc.elrenuevo@gmail.com</a:t>
                      </a:r>
                      <a:endParaRPr lang="es-SV" sz="1400" b="0" i="0" u="sng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53" marR="4053" marT="4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503 6107 5569</a:t>
                      </a:r>
                    </a:p>
                  </a:txBody>
                  <a:tcPr marL="4053" marR="4053" marT="4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6297735"/>
                  </a:ext>
                </a:extLst>
              </a:tr>
              <a:tr h="3169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Sra. Doris de Alvarado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REDSAL +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miembra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sng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8"/>
                        </a:rPr>
                        <a:t>dadmonredsal@gmail.com</a:t>
                      </a:r>
                      <a:endParaRPr lang="es-SV" sz="1400" b="0" i="0" u="sng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503 76013463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1927466"/>
                  </a:ext>
                </a:extLst>
              </a:tr>
              <a:tr h="3169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Maria Eugenia Ochoa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MCP-ES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STAFF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9"/>
                        </a:rPr>
                        <a:t>admonycomuni.mcp@sisca.int</a:t>
                      </a:r>
                      <a:endParaRPr lang="es-SV" sz="14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503-7602-6370</a:t>
                      </a:r>
                    </a:p>
                  </a:txBody>
                  <a:tcPr marL="4053" marR="4053" marT="4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9020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745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12754482" y="-1058956"/>
            <a:ext cx="6777747" cy="4719007"/>
          </a:xfrm>
          <a:custGeom>
            <a:avLst/>
            <a:gdLst/>
            <a:ahLst/>
            <a:cxnLst/>
            <a:rect l="l" t="t" r="r" b="b"/>
            <a:pathLst>
              <a:path w="6777747" h="4719007">
                <a:moveTo>
                  <a:pt x="6777747" y="4719007"/>
                </a:moveTo>
                <a:lnTo>
                  <a:pt x="0" y="4719007"/>
                </a:lnTo>
                <a:lnTo>
                  <a:pt x="0" y="0"/>
                </a:lnTo>
                <a:lnTo>
                  <a:pt x="6777747" y="0"/>
                </a:lnTo>
                <a:lnTo>
                  <a:pt x="6777747" y="4719007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3" name="Freeform 3"/>
          <p:cNvSpPr/>
          <p:nvPr/>
        </p:nvSpPr>
        <p:spPr>
          <a:xfrm>
            <a:off x="0" y="0"/>
            <a:ext cx="4071829" cy="1392905"/>
          </a:xfrm>
          <a:custGeom>
            <a:avLst/>
            <a:gdLst/>
            <a:ahLst/>
            <a:cxnLst/>
            <a:rect l="l" t="t" r="r" b="b"/>
            <a:pathLst>
              <a:path w="4071829" h="1392905">
                <a:moveTo>
                  <a:pt x="0" y="0"/>
                </a:moveTo>
                <a:lnTo>
                  <a:pt x="4071829" y="0"/>
                </a:lnTo>
                <a:lnTo>
                  <a:pt x="4071829" y="1392905"/>
                </a:lnTo>
                <a:lnTo>
                  <a:pt x="0" y="139290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7" name="TextBox 7"/>
          <p:cNvSpPr txBox="1"/>
          <p:nvPr/>
        </p:nvSpPr>
        <p:spPr>
          <a:xfrm>
            <a:off x="609600" y="4471616"/>
            <a:ext cx="16230600" cy="21553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118"/>
              </a:lnSpc>
              <a:spcBef>
                <a:spcPct val="0"/>
              </a:spcBef>
            </a:pPr>
            <a:r>
              <a:rPr lang="en-US" sz="5798" dirty="0">
                <a:solidFill>
                  <a:srgbClr val="0D328B"/>
                </a:solidFill>
                <a:latin typeface="Fredoka One"/>
              </a:rPr>
              <a:t> </a:t>
            </a:r>
            <a:r>
              <a:rPr lang="en-US" sz="9600" dirty="0">
                <a:solidFill>
                  <a:srgbClr val="0D328B"/>
                </a:solidFill>
                <a:latin typeface="Fredoka One"/>
              </a:rPr>
              <a:t>COMITÉ DE PROPUESTAS</a:t>
            </a:r>
          </a:p>
          <a:p>
            <a:pPr algn="ctr">
              <a:lnSpc>
                <a:spcPts val="9798"/>
              </a:lnSpc>
              <a:spcBef>
                <a:spcPct val="0"/>
              </a:spcBef>
            </a:pPr>
            <a:endParaRPr lang="en-US" sz="5798" dirty="0">
              <a:solidFill>
                <a:srgbClr val="0D328B"/>
              </a:solidFill>
              <a:latin typeface="Fredoka One"/>
            </a:endParaRPr>
          </a:p>
        </p:txBody>
      </p:sp>
    </p:spTree>
    <p:extLst>
      <p:ext uri="{BB962C8B-B14F-4D97-AF65-F5344CB8AC3E}">
        <p14:creationId xmlns:p14="http://schemas.microsoft.com/office/powerpoint/2010/main" val="1457480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12754482" y="-1058956"/>
            <a:ext cx="6777747" cy="4719007"/>
          </a:xfrm>
          <a:custGeom>
            <a:avLst/>
            <a:gdLst/>
            <a:ahLst/>
            <a:cxnLst/>
            <a:rect l="l" t="t" r="r" b="b"/>
            <a:pathLst>
              <a:path w="6777747" h="4719007">
                <a:moveTo>
                  <a:pt x="6777747" y="4719007"/>
                </a:moveTo>
                <a:lnTo>
                  <a:pt x="0" y="4719007"/>
                </a:lnTo>
                <a:lnTo>
                  <a:pt x="0" y="0"/>
                </a:lnTo>
                <a:lnTo>
                  <a:pt x="6777747" y="0"/>
                </a:lnTo>
                <a:lnTo>
                  <a:pt x="6777747" y="4719007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3" name="Freeform 3"/>
          <p:cNvSpPr/>
          <p:nvPr/>
        </p:nvSpPr>
        <p:spPr>
          <a:xfrm>
            <a:off x="0" y="0"/>
            <a:ext cx="4071829" cy="1392905"/>
          </a:xfrm>
          <a:custGeom>
            <a:avLst/>
            <a:gdLst/>
            <a:ahLst/>
            <a:cxnLst/>
            <a:rect l="l" t="t" r="r" b="b"/>
            <a:pathLst>
              <a:path w="4071829" h="1392905">
                <a:moveTo>
                  <a:pt x="0" y="0"/>
                </a:moveTo>
                <a:lnTo>
                  <a:pt x="4071829" y="0"/>
                </a:lnTo>
                <a:lnTo>
                  <a:pt x="4071829" y="1392905"/>
                </a:lnTo>
                <a:lnTo>
                  <a:pt x="0" y="139290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10F50F55-532D-764A-24A6-D0653696E4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4629"/>
              </p:ext>
            </p:extLst>
          </p:nvPr>
        </p:nvGraphicFramePr>
        <p:xfrm>
          <a:off x="457200" y="2463096"/>
          <a:ext cx="15697200" cy="7408403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182897915"/>
                    </a:ext>
                  </a:extLst>
                </a:gridCol>
                <a:gridCol w="4104504">
                  <a:extLst>
                    <a:ext uri="{9D8B030D-6E8A-4147-A177-3AD203B41FA5}">
                      <a16:colId xmlns:a16="http://schemas.microsoft.com/office/drawing/2014/main" val="77413886"/>
                    </a:ext>
                  </a:extLst>
                </a:gridCol>
                <a:gridCol w="1627476">
                  <a:extLst>
                    <a:ext uri="{9D8B030D-6E8A-4147-A177-3AD203B41FA5}">
                      <a16:colId xmlns:a16="http://schemas.microsoft.com/office/drawing/2014/main" val="871112514"/>
                    </a:ext>
                  </a:extLst>
                </a:gridCol>
                <a:gridCol w="2040420">
                  <a:extLst>
                    <a:ext uri="{9D8B030D-6E8A-4147-A177-3AD203B41FA5}">
                      <a16:colId xmlns:a16="http://schemas.microsoft.com/office/drawing/2014/main" val="2546418580"/>
                    </a:ext>
                  </a:extLst>
                </a:gridCol>
                <a:gridCol w="2816175">
                  <a:extLst>
                    <a:ext uri="{9D8B030D-6E8A-4147-A177-3AD203B41FA5}">
                      <a16:colId xmlns:a16="http://schemas.microsoft.com/office/drawing/2014/main" val="1466517669"/>
                    </a:ext>
                  </a:extLst>
                </a:gridCol>
                <a:gridCol w="4270425">
                  <a:extLst>
                    <a:ext uri="{9D8B030D-6E8A-4147-A177-3AD203B41FA5}">
                      <a16:colId xmlns:a16="http://schemas.microsoft.com/office/drawing/2014/main" val="3433389878"/>
                    </a:ext>
                  </a:extLst>
                </a:gridCol>
              </a:tblGrid>
              <a:tr h="47060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MIEMBROS COMITÉ DE PROPUESTAS</a:t>
                      </a:r>
                    </a:p>
                  </a:txBody>
                  <a:tcPr marL="3944" marR="3944" marT="39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66932"/>
                  </a:ext>
                </a:extLst>
              </a:tr>
              <a:tr h="3581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Nº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ORGANIZACIÓN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Cargo dentro del Comité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Dirección de Correo electrónico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Teléfonos de contacto</a:t>
                      </a:r>
                    </a:p>
                  </a:txBody>
                  <a:tcPr marL="3944" marR="3944" marT="39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296087"/>
                  </a:ext>
                </a:extLst>
              </a:tr>
              <a:tr h="358156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Principal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Móvil 1</a:t>
                      </a:r>
                    </a:p>
                  </a:txBody>
                  <a:tcPr marL="3944" marR="3944" marT="39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079239"/>
                  </a:ext>
                </a:extLst>
              </a:tr>
              <a:tr h="35815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Miembros </a:t>
                      </a:r>
                    </a:p>
                  </a:txBody>
                  <a:tcPr marL="3944" marR="3944" marT="39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44" marR="3944" marT="39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44" marR="3944" marT="39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4883769"/>
                  </a:ext>
                </a:extLst>
              </a:tr>
              <a:tr h="30305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Dra. Celina de Miranda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ONUSIDA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Coordinadora 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5"/>
                        </a:rPr>
                        <a:t>mirandace@unaids.org</a:t>
                      </a:r>
                      <a:endParaRPr lang="es-SV" sz="1800" b="0" i="0" u="sng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503 7885 7471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2776050"/>
                  </a:ext>
                </a:extLst>
              </a:tr>
              <a:tr h="27550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Dra. Ana Isabel Nieto 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MINSAL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Subcoordinadora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6"/>
                        </a:rPr>
                        <a:t>aisabel.nieto@salud.gob.sv</a:t>
                      </a:r>
                      <a:endParaRPr lang="es-SV" sz="1800" b="0" i="0" u="sng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503 7465 7457/503 2591 7946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9685874"/>
                  </a:ext>
                </a:extLst>
              </a:tr>
              <a:tr h="39259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Marta  Alicia de Magaña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MCP-ES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Miembra 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7"/>
                        </a:rPr>
                        <a:t>malvarado@sisca.int</a:t>
                      </a:r>
                      <a:endParaRPr lang="es-SV" sz="1800" b="0" i="0" u="sng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503 7841 6001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319059"/>
                  </a:ext>
                </a:extLst>
              </a:tr>
              <a:tr h="27550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Lic. Juan Francisco Ortíz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FUNDASIDA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 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8"/>
                        </a:rPr>
                        <a:t>ort.fran@gmail.com</a:t>
                      </a:r>
                      <a:endParaRPr lang="es-SV" sz="1800" b="0" i="0" u="sng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503 7052 7526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055684"/>
                  </a:ext>
                </a:extLst>
              </a:tr>
              <a:tr h="27550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Sra. Doris de Alvarado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REDSAL+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dadmonredsal@gmail.com</a:t>
                      </a:r>
                      <a:endParaRPr lang="es-SV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2716490"/>
                  </a:ext>
                </a:extLst>
              </a:tr>
              <a:tr h="39259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Dr. Siro Alexander Argueta </a:t>
                      </a:r>
                    </a:p>
                  </a:txBody>
                  <a:tcPr marL="3944" marR="3944" marT="3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INTRAHEALTH</a:t>
                      </a:r>
                    </a:p>
                  </a:txBody>
                  <a:tcPr marL="3944" marR="3944" marT="3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 </a:t>
                      </a:r>
                    </a:p>
                  </a:txBody>
                  <a:tcPr marL="3944" marR="3944" marT="3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0"/>
                        </a:rPr>
                        <a:t>sargueta@intrahealth.org</a:t>
                      </a:r>
                      <a:endParaRPr lang="es-SV" sz="1800" b="0" i="0" u="sng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44" marR="3944" marT="3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503 71603815</a:t>
                      </a:r>
                    </a:p>
                  </a:txBody>
                  <a:tcPr marL="3944" marR="3944" marT="3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1769769"/>
                  </a:ext>
                </a:extLst>
              </a:tr>
              <a:tr h="26172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Ana Josefa Blanco 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CALMA 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 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1"/>
                        </a:rPr>
                        <a:t>direccionejecutiva@calma.org.sv</a:t>
                      </a:r>
                      <a:endParaRPr lang="es-SV" sz="1800" b="0" i="0" u="sng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44" marR="3944" marT="3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503 79870119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4781172"/>
                  </a:ext>
                </a:extLst>
              </a:tr>
              <a:tr h="33060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Susan Padilla</a:t>
                      </a:r>
                    </a:p>
                  </a:txBody>
                  <a:tcPr marL="3944" marR="3944" marT="3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Asociación PASMO</a:t>
                      </a:r>
                    </a:p>
                  </a:txBody>
                  <a:tcPr marL="3944" marR="3944" marT="3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Miembra </a:t>
                      </a:r>
                    </a:p>
                  </a:txBody>
                  <a:tcPr marL="3944" marR="3944" marT="3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2"/>
                        </a:rPr>
                        <a:t>spadilla@pasmo.org</a:t>
                      </a:r>
                      <a:endParaRPr lang="es-SV" sz="1800" b="0" i="0" u="sng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44" marR="3944" marT="3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503 7850 2785</a:t>
                      </a:r>
                    </a:p>
                  </a:txBody>
                  <a:tcPr marL="3944" marR="3944" marT="3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744501"/>
                  </a:ext>
                </a:extLst>
              </a:tr>
              <a:tr h="2892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Sra. Consuelo Raymundo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Orquídeas del Mar 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Miembra 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SV" sz="1800" b="0" i="0" u="sng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merirray@yahoo.com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503 7752 8476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823693"/>
                  </a:ext>
                </a:extLst>
              </a:tr>
              <a:tr h="2892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Sr. William Hernández</a:t>
                      </a:r>
                    </a:p>
                  </a:txBody>
                  <a:tcPr marL="3944" marR="3944" marT="3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Entre Amigos </a:t>
                      </a:r>
                    </a:p>
                  </a:txBody>
                  <a:tcPr marL="3944" marR="3944" marT="3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</a:t>
                      </a:r>
                    </a:p>
                  </a:txBody>
                  <a:tcPr marL="3944" marR="3944" marT="3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hlinkClick r:id="rId13"/>
                        </a:rPr>
                        <a:t>entreamigosgay@gmail.com</a:t>
                      </a:r>
                      <a:endParaRPr lang="es-SV" sz="1800" b="0" i="0" u="sng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44" marR="3944" marT="3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75182202</a:t>
                      </a:r>
                    </a:p>
                  </a:txBody>
                  <a:tcPr marL="3944" marR="3944" marT="3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4140565"/>
                  </a:ext>
                </a:extLst>
              </a:tr>
              <a:tr h="39948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3944" marR="3944" marT="3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Lcda. Karla Alejandra Guevara</a:t>
                      </a:r>
                    </a:p>
                  </a:txBody>
                  <a:tcPr marL="3944" marR="3944" marT="3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Asociacion Colectivo Alejandria El Salvador</a:t>
                      </a:r>
                    </a:p>
                  </a:txBody>
                  <a:tcPr marL="3944" marR="3944" marT="3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Miembra</a:t>
                      </a:r>
                    </a:p>
                  </a:txBody>
                  <a:tcPr marL="3944" marR="3944" marT="3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4"/>
                        </a:rPr>
                        <a:t>karlaguevara2009@gmail.com</a:t>
                      </a:r>
                      <a:endParaRPr lang="es-SV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4" marR="3944" marT="3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503 6116-5172 </a:t>
                      </a:r>
                    </a:p>
                  </a:txBody>
                  <a:tcPr marL="3944" marR="3944" marT="3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608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176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12754482" y="-1058956"/>
            <a:ext cx="6777747" cy="4719007"/>
          </a:xfrm>
          <a:custGeom>
            <a:avLst/>
            <a:gdLst/>
            <a:ahLst/>
            <a:cxnLst/>
            <a:rect l="l" t="t" r="r" b="b"/>
            <a:pathLst>
              <a:path w="6777747" h="4719007">
                <a:moveTo>
                  <a:pt x="6777747" y="4719007"/>
                </a:moveTo>
                <a:lnTo>
                  <a:pt x="0" y="4719007"/>
                </a:lnTo>
                <a:lnTo>
                  <a:pt x="0" y="0"/>
                </a:lnTo>
                <a:lnTo>
                  <a:pt x="6777747" y="0"/>
                </a:lnTo>
                <a:lnTo>
                  <a:pt x="6777747" y="4719007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3" name="Freeform 3"/>
          <p:cNvSpPr/>
          <p:nvPr/>
        </p:nvSpPr>
        <p:spPr>
          <a:xfrm>
            <a:off x="0" y="0"/>
            <a:ext cx="4071829" cy="1392905"/>
          </a:xfrm>
          <a:custGeom>
            <a:avLst/>
            <a:gdLst/>
            <a:ahLst/>
            <a:cxnLst/>
            <a:rect l="l" t="t" r="r" b="b"/>
            <a:pathLst>
              <a:path w="4071829" h="1392905">
                <a:moveTo>
                  <a:pt x="0" y="0"/>
                </a:moveTo>
                <a:lnTo>
                  <a:pt x="4071829" y="0"/>
                </a:lnTo>
                <a:lnTo>
                  <a:pt x="4071829" y="1392905"/>
                </a:lnTo>
                <a:lnTo>
                  <a:pt x="0" y="139290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7" name="TextBox 7"/>
          <p:cNvSpPr txBox="1"/>
          <p:nvPr/>
        </p:nvSpPr>
        <p:spPr>
          <a:xfrm>
            <a:off x="609600" y="4471616"/>
            <a:ext cx="16230600" cy="21553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118"/>
              </a:lnSpc>
              <a:spcBef>
                <a:spcPct val="0"/>
              </a:spcBef>
            </a:pPr>
            <a:r>
              <a:rPr lang="en-US" sz="5798" dirty="0">
                <a:solidFill>
                  <a:srgbClr val="0D328B"/>
                </a:solidFill>
                <a:latin typeface="Fredoka One"/>
              </a:rPr>
              <a:t> </a:t>
            </a:r>
            <a:r>
              <a:rPr lang="en-US" sz="9600" dirty="0">
                <a:solidFill>
                  <a:srgbClr val="0D328B"/>
                </a:solidFill>
                <a:latin typeface="Fredoka One"/>
              </a:rPr>
              <a:t>COMITÉ DE GOBERNANZA</a:t>
            </a:r>
          </a:p>
          <a:p>
            <a:pPr algn="ctr">
              <a:lnSpc>
                <a:spcPts val="9798"/>
              </a:lnSpc>
              <a:spcBef>
                <a:spcPct val="0"/>
              </a:spcBef>
            </a:pPr>
            <a:endParaRPr lang="en-US" sz="5798" dirty="0">
              <a:solidFill>
                <a:srgbClr val="0D328B"/>
              </a:solidFill>
              <a:latin typeface="Fredoka One"/>
            </a:endParaRPr>
          </a:p>
        </p:txBody>
      </p:sp>
    </p:spTree>
    <p:extLst>
      <p:ext uri="{BB962C8B-B14F-4D97-AF65-F5344CB8AC3E}">
        <p14:creationId xmlns:p14="http://schemas.microsoft.com/office/powerpoint/2010/main" val="1177358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1728</Words>
  <Application>Microsoft Office PowerPoint</Application>
  <PresentationFormat>Personalizado</PresentationFormat>
  <Paragraphs>595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Glacial Indifference</vt:lpstr>
      <vt:lpstr>Aileron Bold</vt:lpstr>
      <vt:lpstr>Calibri</vt:lpstr>
      <vt:lpstr>Century Gothic</vt:lpstr>
      <vt:lpstr>Fredoka One</vt:lpstr>
      <vt:lpstr>Aileron Ultra-Bold</vt:lpstr>
      <vt:lpstr>Arial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Educativa Ilustrativa Inclusión Educativa Blanca Azul y Roja </dc:title>
  <cp:lastModifiedBy>Administración y Comunicaciones MCP</cp:lastModifiedBy>
  <cp:revision>9</cp:revision>
  <dcterms:created xsi:type="dcterms:W3CDTF">2006-08-16T00:00:00Z</dcterms:created>
  <dcterms:modified xsi:type="dcterms:W3CDTF">2024-02-22T23:02:33Z</dcterms:modified>
  <dc:identifier>DAF61GnxbMg</dc:identifier>
</cp:coreProperties>
</file>