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375" r:id="rId2"/>
    <p:sldId id="258" r:id="rId3"/>
    <p:sldId id="260" r:id="rId4"/>
    <p:sldId id="259" r:id="rId5"/>
    <p:sldId id="265" r:id="rId6"/>
    <p:sldId id="266" r:id="rId7"/>
  </p:sldIdLst>
  <p:sldSz cx="18288000" cy="10287000"/>
  <p:notesSz cx="6858000" cy="9144000"/>
  <p:embeddedFontLst>
    <p:embeddedFont>
      <p:font typeface="Open Sauce" panose="020B0604020202020204" charset="0"/>
      <p:regular r:id="rId9"/>
    </p:embeddedFont>
    <p:embeddedFont>
      <p:font typeface="Open Sauce Bold" panose="020B0604020202020204" charset="0"/>
      <p:regular r:id="rId10"/>
    </p:embeddedFont>
    <p:embeddedFont>
      <p:font typeface="Open Sauce Heavy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536F9-7796-44A7-AFF2-D856C1DD2991}" type="datetimeFigureOut">
              <a:rPr lang="es-SV" smtClean="0"/>
              <a:t>22/2/2024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3AB00-CE0B-498A-AD62-41D4A96E035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1987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2BBBC-EDF2-4801-8BFB-A02F99D655E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57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, PVIH 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3AB00-CE0B-498A-AD62-41D4A96E0356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2484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95C046-39C7-4F85-96D9-CDDF28200293}"/>
              </a:ext>
            </a:extLst>
          </p:cNvPr>
          <p:cNvSpPr/>
          <p:nvPr/>
        </p:nvSpPr>
        <p:spPr>
          <a:xfrm>
            <a:off x="-39873" y="-99681"/>
            <a:ext cx="18367745" cy="10486361"/>
          </a:xfrm>
          <a:prstGeom prst="roundRect">
            <a:avLst>
              <a:gd name="adj" fmla="val 0"/>
            </a:avLst>
          </a:prstGeom>
          <a:solidFill>
            <a:srgbClr val="31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es-ES" sz="2700" b="1">
              <a:solidFill>
                <a:schemeClr val="tx1"/>
              </a:solidFill>
              <a:latin typeface="Bembo Std" panose="02020605060306020A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B37EE-41EA-444C-8115-077B9E5C7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4718" y="3739344"/>
            <a:ext cx="13716000" cy="4752528"/>
          </a:xfrm>
        </p:spPr>
        <p:txBody>
          <a:bodyPr>
            <a:normAutofit/>
          </a:bodyPr>
          <a:lstStyle/>
          <a:p>
            <a:r>
              <a:rPr lang="es-ES" sz="5400" b="1" dirty="0" err="1">
                <a:solidFill>
                  <a:schemeClr val="bg1">
                    <a:lumMod val="95000"/>
                  </a:schemeClr>
                </a:solidFill>
                <a:latin typeface="Bembo Std" panose="02020605060306020A03" pitchFamily="18" charset="0"/>
                <a:ea typeface="Yu Mincho Light" panose="02020300000000000000" pitchFamily="18" charset="-128"/>
                <a:cs typeface="Microsoft Uighur" panose="020B0604020202020204" pitchFamily="2" charset="-78"/>
              </a:rPr>
              <a:t>Priorizacíon</a:t>
            </a:r>
            <a:r>
              <a:rPr lang="es-ES" sz="5400" b="1" dirty="0">
                <a:solidFill>
                  <a:schemeClr val="bg1">
                    <a:lumMod val="95000"/>
                  </a:schemeClr>
                </a:solidFill>
                <a:latin typeface="Bembo Std" panose="02020605060306020A03" pitchFamily="18" charset="0"/>
                <a:ea typeface="Yu Mincho Light" panose="02020300000000000000" pitchFamily="18" charset="-128"/>
                <a:cs typeface="Microsoft Uighur" panose="020B0604020202020204" pitchFamily="2" charset="-78"/>
              </a:rPr>
              <a:t> de acciones de la </a:t>
            </a:r>
            <a:br>
              <a:rPr lang="es-ES" sz="5400" b="1" dirty="0">
                <a:solidFill>
                  <a:schemeClr val="bg1">
                    <a:lumMod val="95000"/>
                  </a:schemeClr>
                </a:solidFill>
                <a:latin typeface="Bembo Std" panose="02020605060306020A03" pitchFamily="18" charset="0"/>
                <a:ea typeface="Yu Mincho Light" panose="02020300000000000000" pitchFamily="18" charset="-128"/>
                <a:cs typeface="Microsoft Uighur" panose="020B0604020202020204" pitchFamily="2" charset="-78"/>
              </a:rPr>
            </a:br>
            <a:r>
              <a:rPr lang="es-ES" sz="5400" b="1" dirty="0">
                <a:solidFill>
                  <a:schemeClr val="bg1">
                    <a:lumMod val="95000"/>
                  </a:schemeClr>
                </a:solidFill>
                <a:latin typeface="Bembo Std" panose="02020605060306020A03" pitchFamily="18" charset="0"/>
                <a:ea typeface="Yu Mincho Light" panose="02020300000000000000" pitchFamily="18" charset="-128"/>
                <a:cs typeface="Microsoft Uighur" panose="020B0604020202020204" pitchFamily="2" charset="-78"/>
              </a:rPr>
              <a:t>Propuesta realizada en los Diálogos de País</a:t>
            </a:r>
            <a:br>
              <a:rPr lang="es-ES" sz="5400" b="1" dirty="0">
                <a:solidFill>
                  <a:schemeClr val="bg1">
                    <a:lumMod val="95000"/>
                  </a:schemeClr>
                </a:solidFill>
                <a:latin typeface="Bembo Std" panose="02020605060306020A03" pitchFamily="18" charset="0"/>
                <a:ea typeface="Yu Mincho Light" panose="02020300000000000000" pitchFamily="18" charset="-128"/>
                <a:cs typeface="Microsoft Uighur" panose="020B0604020202020204" pitchFamily="2" charset="-78"/>
              </a:rPr>
            </a:br>
            <a:r>
              <a:rPr lang="es-ES" sz="5400" b="1" dirty="0">
                <a:solidFill>
                  <a:schemeClr val="bg1">
                    <a:lumMod val="95000"/>
                  </a:schemeClr>
                </a:solidFill>
                <a:latin typeface="Bembo Std" panose="02020605060306020A03" pitchFamily="18" charset="0"/>
                <a:ea typeface="Yu Mincho Light" panose="02020300000000000000" pitchFamily="18" charset="-128"/>
                <a:cs typeface="Microsoft Uighur" panose="020B0604020202020204" pitchFamily="2" charset="-78"/>
              </a:rPr>
              <a:t>de Sociedad Civil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FB6DA-7564-4F4B-BE46-446255665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6127" y="9480216"/>
            <a:ext cx="13716000" cy="806784"/>
          </a:xfrm>
        </p:spPr>
        <p:txBody>
          <a:bodyPr>
            <a:normAutofit/>
          </a:bodyPr>
          <a:lstStyle/>
          <a:p>
            <a:r>
              <a:rPr lang="es-ES" sz="3000">
                <a:solidFill>
                  <a:schemeClr val="bg1">
                    <a:lumMod val="95000"/>
                  </a:schemeClr>
                </a:solidFill>
                <a:latin typeface="Bembo Std" panose="02020605060306020A03" pitchFamily="18" charset="0"/>
              </a:rPr>
              <a:t>San Salvador, febrero 2024</a:t>
            </a:r>
          </a:p>
        </p:txBody>
      </p:sp>
      <p:pic>
        <p:nvPicPr>
          <p:cNvPr id="9" name="Picture 8" descr="A picture containing window&#10;&#10;Description automatically generated">
            <a:extLst>
              <a:ext uri="{FF2B5EF4-FFF2-40B4-BE49-F238E27FC236}">
                <a16:creationId xmlns:a16="http://schemas.microsoft.com/office/drawing/2014/main" id="{4B53C763-F526-4840-ACFA-F427AE78FC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04253"/>
            <a:ext cx="5275866" cy="26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98829" y="1397152"/>
            <a:ext cx="7506343" cy="7492695"/>
          </a:xfrm>
          <a:custGeom>
            <a:avLst/>
            <a:gdLst/>
            <a:ahLst/>
            <a:cxnLst/>
            <a:rect l="l" t="t" r="r" b="b"/>
            <a:pathLst>
              <a:path w="7506343" h="7492695">
                <a:moveTo>
                  <a:pt x="0" y="0"/>
                </a:moveTo>
                <a:lnTo>
                  <a:pt x="7506343" y="0"/>
                </a:lnTo>
                <a:lnTo>
                  <a:pt x="7506343" y="7492696"/>
                </a:lnTo>
                <a:lnTo>
                  <a:pt x="0" y="749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1634284" y="3573194"/>
            <a:ext cx="8901303" cy="4572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>
                <a:solidFill>
                  <a:srgbClr val="FFFFFF"/>
                </a:solidFill>
                <a:latin typeface="Open Sauce"/>
              </a:rPr>
              <a:t>Se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han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realizado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2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talleres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para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el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proceso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priorización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de las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actividades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propuestas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en los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dialogos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país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de Sociedad Civil: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  <a:latin typeface="Open Sauce"/>
              </a:rPr>
              <a:t>Lunes 19: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presentación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problemas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y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acciones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priorizadas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realizando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una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priorización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de las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acciones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propuestas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.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Miércoles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21: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validación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de la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priorización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con un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grupo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amplio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Open Sauce"/>
              </a:rPr>
              <a:t>representantes</a:t>
            </a:r>
            <a:r>
              <a:rPr lang="en-US" sz="2400" dirty="0">
                <a:solidFill>
                  <a:srgbClr val="FFFFFF"/>
                </a:solidFill>
                <a:latin typeface="Open Sauce"/>
              </a:rPr>
              <a:t> de Sociedad Civil.</a:t>
            </a:r>
          </a:p>
          <a:p>
            <a:pPr>
              <a:lnSpc>
                <a:spcPts val="3600"/>
              </a:lnSpc>
            </a:pPr>
            <a:endParaRPr lang="en-US" sz="2400" dirty="0">
              <a:solidFill>
                <a:srgbClr val="FFFFFF"/>
              </a:solidFill>
              <a:latin typeface="Open Sauce"/>
            </a:endParaRPr>
          </a:p>
          <a:p>
            <a:pPr>
              <a:lnSpc>
                <a:spcPts val="3600"/>
              </a:lnSpc>
            </a:pPr>
            <a:endParaRPr lang="en-US" sz="2400" dirty="0">
              <a:solidFill>
                <a:srgbClr val="FFFFFF"/>
              </a:solidFill>
              <a:latin typeface="Open Sauc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34284" y="2147521"/>
            <a:ext cx="890130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dirty="0" err="1">
                <a:solidFill>
                  <a:srgbClr val="FFFFFF"/>
                </a:solidFill>
                <a:latin typeface="Open Sauce Bold"/>
              </a:rPr>
              <a:t>Proceso</a:t>
            </a:r>
            <a:endParaRPr lang="en-US" sz="5600" dirty="0">
              <a:solidFill>
                <a:srgbClr val="FFFFFF"/>
              </a:solidFill>
              <a:latin typeface="Open Sauce Bold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3D88EA-64B8-8DE5-C17F-141B20E55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9700" y="2966671"/>
            <a:ext cx="6324600" cy="474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13891" y="2559053"/>
            <a:ext cx="1908037" cy="190803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89982" y="2559053"/>
            <a:ext cx="1908037" cy="19080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281480" y="2559053"/>
            <a:ext cx="1908037" cy="190803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481910" y="2963005"/>
            <a:ext cx="971998" cy="947256"/>
          </a:xfrm>
          <a:custGeom>
            <a:avLst/>
            <a:gdLst/>
            <a:ahLst/>
            <a:cxnLst/>
            <a:rect l="l" t="t" r="r" b="b"/>
            <a:pathLst>
              <a:path w="971998" h="947256">
                <a:moveTo>
                  <a:pt x="0" y="0"/>
                </a:moveTo>
                <a:lnTo>
                  <a:pt x="971998" y="0"/>
                </a:lnTo>
                <a:lnTo>
                  <a:pt x="971998" y="947256"/>
                </a:lnTo>
                <a:lnTo>
                  <a:pt x="0" y="947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2" name="Freeform 12"/>
          <p:cNvSpPr/>
          <p:nvPr/>
        </p:nvSpPr>
        <p:spPr>
          <a:xfrm>
            <a:off x="8601262" y="2963005"/>
            <a:ext cx="1137535" cy="947256"/>
          </a:xfrm>
          <a:custGeom>
            <a:avLst/>
            <a:gdLst/>
            <a:ahLst/>
            <a:cxnLst/>
            <a:rect l="l" t="t" r="r" b="b"/>
            <a:pathLst>
              <a:path w="1137535" h="947256">
                <a:moveTo>
                  <a:pt x="0" y="0"/>
                </a:moveTo>
                <a:lnTo>
                  <a:pt x="1137535" y="0"/>
                </a:lnTo>
                <a:lnTo>
                  <a:pt x="1137535" y="947256"/>
                </a:lnTo>
                <a:lnTo>
                  <a:pt x="0" y="9472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13" name="Freeform 13"/>
          <p:cNvSpPr/>
          <p:nvPr/>
        </p:nvSpPr>
        <p:spPr>
          <a:xfrm>
            <a:off x="13695372" y="3090351"/>
            <a:ext cx="1080252" cy="958478"/>
          </a:xfrm>
          <a:custGeom>
            <a:avLst/>
            <a:gdLst/>
            <a:ahLst/>
            <a:cxnLst/>
            <a:rect l="l" t="t" r="r" b="b"/>
            <a:pathLst>
              <a:path w="1080252" h="958478">
                <a:moveTo>
                  <a:pt x="0" y="0"/>
                </a:moveTo>
                <a:lnTo>
                  <a:pt x="1080252" y="0"/>
                </a:lnTo>
                <a:lnTo>
                  <a:pt x="1080252" y="958478"/>
                </a:lnTo>
                <a:lnTo>
                  <a:pt x="0" y="9584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17" name="TextBox 17"/>
          <p:cNvSpPr txBox="1"/>
          <p:nvPr/>
        </p:nvSpPr>
        <p:spPr>
          <a:xfrm>
            <a:off x="1634284" y="1143410"/>
            <a:ext cx="1524837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err="1">
                <a:solidFill>
                  <a:srgbClr val="000000"/>
                </a:solidFill>
                <a:latin typeface="Open Sauce Bold"/>
              </a:rPr>
              <a:t>Resultado</a:t>
            </a:r>
            <a:r>
              <a:rPr lang="en-US" sz="5600" dirty="0">
                <a:solidFill>
                  <a:srgbClr val="000000"/>
                </a:solidFill>
                <a:latin typeface="Open Sauce Bold"/>
              </a:rPr>
              <a:t> de </a:t>
            </a:r>
            <a:r>
              <a:rPr lang="en-US" sz="5600" dirty="0" err="1">
                <a:solidFill>
                  <a:srgbClr val="000000"/>
                </a:solidFill>
                <a:latin typeface="Open Sauce Bold"/>
              </a:rPr>
              <a:t>dialogos</a:t>
            </a:r>
            <a:r>
              <a:rPr lang="en-US" sz="5600" dirty="0">
                <a:solidFill>
                  <a:srgbClr val="000000"/>
                </a:solidFill>
                <a:latin typeface="Open Sauce Bold"/>
              </a:rPr>
              <a:t> de </a:t>
            </a:r>
            <a:r>
              <a:rPr lang="en-US" sz="5600" dirty="0" err="1">
                <a:solidFill>
                  <a:srgbClr val="000000"/>
                </a:solidFill>
                <a:latin typeface="Open Sauce Bold"/>
              </a:rPr>
              <a:t>país</a:t>
            </a:r>
            <a:endParaRPr lang="en-US" sz="5600" dirty="0">
              <a:solidFill>
                <a:srgbClr val="000000"/>
              </a:solidFill>
              <a:latin typeface="Open Sauc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60431" y="4551443"/>
            <a:ext cx="4725858" cy="1288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53"/>
              </a:lnSpc>
              <a:spcBef>
                <a:spcPct val="0"/>
              </a:spcBef>
            </a:pPr>
            <a:r>
              <a:rPr lang="en-US" sz="8040" strike="noStrike" dirty="0">
                <a:solidFill>
                  <a:srgbClr val="004AAD"/>
                </a:solidFill>
                <a:latin typeface="Open Sauce Heavy"/>
              </a:rPr>
              <a:t>17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35935" y="4551443"/>
            <a:ext cx="4616130" cy="1288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53"/>
              </a:lnSpc>
              <a:spcBef>
                <a:spcPct val="0"/>
              </a:spcBef>
            </a:pPr>
            <a:r>
              <a:rPr lang="en-US" sz="8040" dirty="0">
                <a:solidFill>
                  <a:srgbClr val="004AAD"/>
                </a:solidFill>
                <a:latin typeface="Open Sauce Heavy"/>
              </a:rPr>
              <a:t>12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000585" y="4551443"/>
            <a:ext cx="4469826" cy="1288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53"/>
              </a:lnSpc>
              <a:spcBef>
                <a:spcPct val="0"/>
              </a:spcBef>
            </a:pPr>
            <a:r>
              <a:rPr lang="en-US" sz="8040" dirty="0">
                <a:solidFill>
                  <a:srgbClr val="004AAD"/>
                </a:solidFill>
                <a:latin typeface="Open Sauce Heavy"/>
              </a:rPr>
              <a:t>51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784403" y="5995569"/>
            <a:ext cx="4948142" cy="1085544"/>
            <a:chOff x="0" y="0"/>
            <a:chExt cx="1303214" cy="28590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03214" cy="285905"/>
            </a:xfrm>
            <a:custGeom>
              <a:avLst/>
              <a:gdLst/>
              <a:ahLst/>
              <a:cxnLst/>
              <a:rect l="l" t="t" r="r" b="b"/>
              <a:pathLst>
                <a:path w="1303214" h="285905">
                  <a:moveTo>
                    <a:pt x="29728" y="0"/>
                  </a:moveTo>
                  <a:lnTo>
                    <a:pt x="1273487" y="0"/>
                  </a:lnTo>
                  <a:cubicBezTo>
                    <a:pt x="1289905" y="0"/>
                    <a:pt x="1303214" y="13310"/>
                    <a:pt x="1303214" y="29728"/>
                  </a:cubicBezTo>
                  <a:lnTo>
                    <a:pt x="1303214" y="256177"/>
                  </a:lnTo>
                  <a:cubicBezTo>
                    <a:pt x="1303214" y="264061"/>
                    <a:pt x="1300082" y="271623"/>
                    <a:pt x="1294507" y="277198"/>
                  </a:cubicBezTo>
                  <a:cubicBezTo>
                    <a:pt x="1288932" y="282773"/>
                    <a:pt x="1281371" y="285905"/>
                    <a:pt x="1273487" y="285905"/>
                  </a:cubicBezTo>
                  <a:lnTo>
                    <a:pt x="29728" y="285905"/>
                  </a:lnTo>
                  <a:cubicBezTo>
                    <a:pt x="13310" y="285905"/>
                    <a:pt x="0" y="272595"/>
                    <a:pt x="0" y="256177"/>
                  </a:cubicBezTo>
                  <a:lnTo>
                    <a:pt x="0" y="29728"/>
                  </a:lnTo>
                  <a:cubicBezTo>
                    <a:pt x="0" y="13310"/>
                    <a:pt x="13310" y="0"/>
                    <a:pt x="29728" y="0"/>
                  </a:cubicBezTo>
                  <a:close/>
                </a:path>
              </a:pathLst>
            </a:custGeom>
            <a:solidFill>
              <a:srgbClr val="004AA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1303214" cy="343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00"/>
                </a:lnSpc>
                <a:spcBef>
                  <a:spcPct val="0"/>
                </a:spcBef>
              </a:pPr>
              <a:r>
                <a:rPr lang="en-US" sz="2200" dirty="0" err="1">
                  <a:solidFill>
                    <a:srgbClr val="FFFFFF"/>
                  </a:solidFill>
                  <a:latin typeface="Open Sauce Bold"/>
                </a:rPr>
                <a:t>Intervenciones</a:t>
              </a:r>
              <a:r>
                <a:rPr lang="en-US" sz="2200" dirty="0">
                  <a:solidFill>
                    <a:srgbClr val="FFFFFF"/>
                  </a:solidFill>
                  <a:latin typeface="Open Sauce Bold"/>
                </a:rPr>
                <a:t> / Marco Modular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934521" y="5995569"/>
            <a:ext cx="4948142" cy="1085544"/>
            <a:chOff x="0" y="0"/>
            <a:chExt cx="1303214" cy="28590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03214" cy="285905"/>
            </a:xfrm>
            <a:custGeom>
              <a:avLst/>
              <a:gdLst/>
              <a:ahLst/>
              <a:cxnLst/>
              <a:rect l="l" t="t" r="r" b="b"/>
              <a:pathLst>
                <a:path w="1303214" h="285905">
                  <a:moveTo>
                    <a:pt x="29728" y="0"/>
                  </a:moveTo>
                  <a:lnTo>
                    <a:pt x="1273487" y="0"/>
                  </a:lnTo>
                  <a:cubicBezTo>
                    <a:pt x="1289905" y="0"/>
                    <a:pt x="1303214" y="13310"/>
                    <a:pt x="1303214" y="29728"/>
                  </a:cubicBezTo>
                  <a:lnTo>
                    <a:pt x="1303214" y="256177"/>
                  </a:lnTo>
                  <a:cubicBezTo>
                    <a:pt x="1303214" y="264061"/>
                    <a:pt x="1300082" y="271623"/>
                    <a:pt x="1294507" y="277198"/>
                  </a:cubicBezTo>
                  <a:cubicBezTo>
                    <a:pt x="1288932" y="282773"/>
                    <a:pt x="1281371" y="285905"/>
                    <a:pt x="1273487" y="285905"/>
                  </a:cubicBezTo>
                  <a:lnTo>
                    <a:pt x="29728" y="285905"/>
                  </a:lnTo>
                  <a:cubicBezTo>
                    <a:pt x="13310" y="285905"/>
                    <a:pt x="0" y="272595"/>
                    <a:pt x="0" y="256177"/>
                  </a:cubicBezTo>
                  <a:lnTo>
                    <a:pt x="0" y="29728"/>
                  </a:lnTo>
                  <a:cubicBezTo>
                    <a:pt x="0" y="13310"/>
                    <a:pt x="13310" y="0"/>
                    <a:pt x="29728" y="0"/>
                  </a:cubicBezTo>
                  <a:close/>
                </a:path>
              </a:pathLst>
            </a:custGeom>
            <a:solidFill>
              <a:srgbClr val="004AA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1303214" cy="343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00"/>
                </a:lnSpc>
                <a:spcBef>
                  <a:spcPct val="0"/>
                </a:spcBef>
              </a:pPr>
              <a:r>
                <a:rPr lang="en-US" sz="2200" dirty="0" err="1">
                  <a:solidFill>
                    <a:srgbClr val="FFFFFF"/>
                  </a:solidFill>
                  <a:latin typeface="Open Sauce Bold"/>
                </a:rPr>
                <a:t>Actividades</a:t>
              </a:r>
              <a:r>
                <a:rPr lang="en-US" sz="2200" dirty="0">
                  <a:solidFill>
                    <a:srgbClr val="FFFFFF"/>
                  </a:solidFill>
                  <a:latin typeface="Open Sauce Bold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Open Sauce Bold"/>
                </a:rPr>
                <a:t>priorizadas</a:t>
              </a:r>
              <a:r>
                <a:rPr lang="en-US" sz="2200" dirty="0">
                  <a:solidFill>
                    <a:srgbClr val="FFFFFF"/>
                  </a:solidFill>
                  <a:latin typeface="Open Sauce Bold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Open Sauce Bold"/>
                </a:rPr>
                <a:t>por</a:t>
              </a:r>
              <a:r>
                <a:rPr lang="en-US" sz="2200" dirty="0">
                  <a:solidFill>
                    <a:srgbClr val="FFFFFF"/>
                  </a:solidFill>
                  <a:latin typeface="Open Sauce Bold"/>
                </a:rPr>
                <a:t> PC, PVIH y OSC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634284" y="5991002"/>
            <a:ext cx="4948142" cy="1090112"/>
            <a:chOff x="0" y="0"/>
            <a:chExt cx="1303214" cy="28710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03214" cy="287108"/>
            </a:xfrm>
            <a:custGeom>
              <a:avLst/>
              <a:gdLst/>
              <a:ahLst/>
              <a:cxnLst/>
              <a:rect l="l" t="t" r="r" b="b"/>
              <a:pathLst>
                <a:path w="1303214" h="287108">
                  <a:moveTo>
                    <a:pt x="29728" y="0"/>
                  </a:moveTo>
                  <a:lnTo>
                    <a:pt x="1273487" y="0"/>
                  </a:lnTo>
                  <a:cubicBezTo>
                    <a:pt x="1289905" y="0"/>
                    <a:pt x="1303214" y="13310"/>
                    <a:pt x="1303214" y="29728"/>
                  </a:cubicBezTo>
                  <a:lnTo>
                    <a:pt x="1303214" y="257380"/>
                  </a:lnTo>
                  <a:cubicBezTo>
                    <a:pt x="1303214" y="273798"/>
                    <a:pt x="1289905" y="287108"/>
                    <a:pt x="1273487" y="287108"/>
                  </a:cubicBezTo>
                  <a:lnTo>
                    <a:pt x="29728" y="287108"/>
                  </a:lnTo>
                  <a:cubicBezTo>
                    <a:pt x="13310" y="287108"/>
                    <a:pt x="0" y="273798"/>
                    <a:pt x="0" y="257380"/>
                  </a:cubicBezTo>
                  <a:lnTo>
                    <a:pt x="0" y="29728"/>
                  </a:lnTo>
                  <a:cubicBezTo>
                    <a:pt x="0" y="13310"/>
                    <a:pt x="13310" y="0"/>
                    <a:pt x="29728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1303214" cy="344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00"/>
                </a:lnSpc>
                <a:spcBef>
                  <a:spcPct val="0"/>
                </a:spcBef>
              </a:pPr>
              <a:r>
                <a:rPr lang="en-US" sz="2100" dirty="0" err="1">
                  <a:solidFill>
                    <a:srgbClr val="FFFFFF"/>
                  </a:solidFill>
                  <a:latin typeface="Open Sauce Bold"/>
                </a:rPr>
                <a:t>Problemas</a:t>
              </a:r>
              <a:r>
                <a:rPr lang="en-US" sz="2100" dirty="0">
                  <a:solidFill>
                    <a:srgbClr val="FFFFFF"/>
                  </a:solidFill>
                  <a:latin typeface="Open Sauce Bold"/>
                </a:rPr>
                <a:t> / </a:t>
              </a:r>
              <a:r>
                <a:rPr lang="en-US" sz="2100" dirty="0" err="1">
                  <a:solidFill>
                    <a:srgbClr val="FFFFFF"/>
                  </a:solidFill>
                  <a:latin typeface="Open Sauce Bold"/>
                </a:rPr>
                <a:t>Necesidades</a:t>
              </a:r>
              <a:r>
                <a:rPr lang="en-US" sz="2100" dirty="0">
                  <a:solidFill>
                    <a:srgbClr val="FFFFFF"/>
                  </a:solidFill>
                  <a:latin typeface="Open Sauce Bold"/>
                </a:rPr>
                <a:t>, con </a:t>
              </a:r>
              <a:r>
                <a:rPr lang="en-US" sz="2100" dirty="0" err="1">
                  <a:solidFill>
                    <a:srgbClr val="FFFFFF"/>
                  </a:solidFill>
                  <a:latin typeface="Open Sauce Bold"/>
                </a:rPr>
                <a:t>igual</a:t>
              </a:r>
              <a:r>
                <a:rPr lang="en-US" sz="2100" dirty="0">
                  <a:solidFill>
                    <a:srgbClr val="FFFFFF"/>
                  </a:solidFill>
                  <a:latin typeface="Open Sauce Bold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Open Sauce Bold"/>
                </a:rPr>
                <a:t>número</a:t>
              </a:r>
              <a:r>
                <a:rPr lang="en-US" sz="2100" dirty="0">
                  <a:solidFill>
                    <a:srgbClr val="FFFFFF"/>
                  </a:solidFill>
                  <a:latin typeface="Open Sauce Bold"/>
                </a:rPr>
                <a:t> de </a:t>
              </a:r>
              <a:r>
                <a:rPr lang="en-US" sz="2100" dirty="0" err="1">
                  <a:solidFill>
                    <a:srgbClr val="FFFFFF"/>
                  </a:solidFill>
                  <a:latin typeface="Open Sauce Bold"/>
                </a:rPr>
                <a:t>acciones</a:t>
              </a:r>
              <a:r>
                <a:rPr lang="en-US" sz="2100" dirty="0">
                  <a:solidFill>
                    <a:srgbClr val="FFFFFF"/>
                  </a:solidFill>
                  <a:latin typeface="Open Sauce Bold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Open Sauce Bold"/>
                </a:rPr>
                <a:t>estratégicas</a:t>
              </a:r>
              <a:endParaRPr lang="en-US" sz="2100" dirty="0">
                <a:solidFill>
                  <a:srgbClr val="FFFFFF"/>
                </a:solidFill>
                <a:latin typeface="Open Sauce Bo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4403" y="6993496"/>
            <a:ext cx="4948142" cy="1768147"/>
            <a:chOff x="0" y="0"/>
            <a:chExt cx="1303214" cy="465685"/>
          </a:xfrm>
          <a:solidFill>
            <a:srgbClr val="FFC00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03214" cy="465685"/>
            </a:xfrm>
            <a:custGeom>
              <a:avLst/>
              <a:gdLst/>
              <a:ahLst/>
              <a:cxnLst/>
              <a:rect l="l" t="t" r="r" b="b"/>
              <a:pathLst>
                <a:path w="1303214" h="465685">
                  <a:moveTo>
                    <a:pt x="29728" y="0"/>
                  </a:moveTo>
                  <a:lnTo>
                    <a:pt x="1273487" y="0"/>
                  </a:lnTo>
                  <a:cubicBezTo>
                    <a:pt x="1289905" y="0"/>
                    <a:pt x="1303214" y="13310"/>
                    <a:pt x="1303214" y="29728"/>
                  </a:cubicBezTo>
                  <a:lnTo>
                    <a:pt x="1303214" y="435957"/>
                  </a:lnTo>
                  <a:cubicBezTo>
                    <a:pt x="1303214" y="452375"/>
                    <a:pt x="1289905" y="465685"/>
                    <a:pt x="1273487" y="465685"/>
                  </a:cubicBezTo>
                  <a:lnTo>
                    <a:pt x="29728" y="465685"/>
                  </a:lnTo>
                  <a:cubicBezTo>
                    <a:pt x="13310" y="465685"/>
                    <a:pt x="0" y="452375"/>
                    <a:pt x="0" y="435957"/>
                  </a:cubicBezTo>
                  <a:lnTo>
                    <a:pt x="0" y="29728"/>
                  </a:lnTo>
                  <a:cubicBezTo>
                    <a:pt x="0" y="13310"/>
                    <a:pt x="13310" y="0"/>
                    <a:pt x="29728" y="0"/>
                  </a:cubicBez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303214" cy="52283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00"/>
                </a:lnSpc>
                <a:spcBef>
                  <a:spcPct val="0"/>
                </a:spcBef>
              </a:pPr>
              <a:r>
                <a:rPr lang="en-US" sz="2200" dirty="0" err="1">
                  <a:solidFill>
                    <a:srgbClr val="FFFFFF"/>
                  </a:solidFill>
                  <a:latin typeface="Open Sauce Bold"/>
                </a:rPr>
                <a:t>Prioridad</a:t>
              </a:r>
              <a:r>
                <a:rPr lang="en-US" sz="2200" dirty="0">
                  <a:solidFill>
                    <a:srgbClr val="FFFFFF"/>
                  </a:solidFill>
                  <a:latin typeface="Open Sauce Bold"/>
                </a:rPr>
                <a:t> media: 17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934521" y="6993496"/>
            <a:ext cx="4948142" cy="1768147"/>
            <a:chOff x="0" y="0"/>
            <a:chExt cx="1303214" cy="465685"/>
          </a:xfrm>
          <a:solidFill>
            <a:schemeClr val="accent2">
              <a:lumMod val="75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303214" cy="465685"/>
            </a:xfrm>
            <a:custGeom>
              <a:avLst/>
              <a:gdLst/>
              <a:ahLst/>
              <a:cxnLst/>
              <a:rect l="l" t="t" r="r" b="b"/>
              <a:pathLst>
                <a:path w="1303214" h="465685">
                  <a:moveTo>
                    <a:pt x="29728" y="0"/>
                  </a:moveTo>
                  <a:lnTo>
                    <a:pt x="1273487" y="0"/>
                  </a:lnTo>
                  <a:cubicBezTo>
                    <a:pt x="1289905" y="0"/>
                    <a:pt x="1303214" y="13310"/>
                    <a:pt x="1303214" y="29728"/>
                  </a:cubicBezTo>
                  <a:lnTo>
                    <a:pt x="1303214" y="435957"/>
                  </a:lnTo>
                  <a:cubicBezTo>
                    <a:pt x="1303214" y="452375"/>
                    <a:pt x="1289905" y="465685"/>
                    <a:pt x="1273487" y="465685"/>
                  </a:cubicBezTo>
                  <a:lnTo>
                    <a:pt x="29728" y="465685"/>
                  </a:lnTo>
                  <a:cubicBezTo>
                    <a:pt x="13310" y="465685"/>
                    <a:pt x="0" y="452375"/>
                    <a:pt x="0" y="435957"/>
                  </a:cubicBezTo>
                  <a:lnTo>
                    <a:pt x="0" y="29728"/>
                  </a:lnTo>
                  <a:cubicBezTo>
                    <a:pt x="0" y="13310"/>
                    <a:pt x="13310" y="0"/>
                    <a:pt x="29728" y="0"/>
                  </a:cubicBez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303214" cy="52283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0"/>
                </a:lnSpc>
              </a:pPr>
              <a:r>
                <a:rPr lang="en-US" sz="2200" dirty="0" err="1">
                  <a:solidFill>
                    <a:srgbClr val="FFFFFF"/>
                  </a:solidFill>
                  <a:latin typeface="Open Sauce Bold"/>
                </a:rPr>
                <a:t>Prioridad</a:t>
              </a:r>
              <a:r>
                <a:rPr lang="en-US" sz="2200" dirty="0">
                  <a:solidFill>
                    <a:srgbClr val="FFFFFF"/>
                  </a:solidFill>
                  <a:latin typeface="Open Sauce Bold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Open Sauce Bold"/>
                </a:rPr>
                <a:t>baja</a:t>
              </a:r>
              <a:r>
                <a:rPr lang="en-US" sz="2200" dirty="0">
                  <a:solidFill>
                    <a:srgbClr val="FFFFFF"/>
                  </a:solidFill>
                  <a:latin typeface="Open Sauce Bold"/>
                </a:rPr>
                <a:t>: 17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34284" y="6988928"/>
            <a:ext cx="4948142" cy="1772715"/>
            <a:chOff x="0" y="0"/>
            <a:chExt cx="1303214" cy="466888"/>
          </a:xfrm>
          <a:solidFill>
            <a:srgbClr val="00B050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1303214" cy="466888"/>
            </a:xfrm>
            <a:custGeom>
              <a:avLst/>
              <a:gdLst/>
              <a:ahLst/>
              <a:cxnLst/>
              <a:rect l="l" t="t" r="r" b="b"/>
              <a:pathLst>
                <a:path w="1303214" h="466888">
                  <a:moveTo>
                    <a:pt x="29728" y="0"/>
                  </a:moveTo>
                  <a:lnTo>
                    <a:pt x="1273487" y="0"/>
                  </a:lnTo>
                  <a:cubicBezTo>
                    <a:pt x="1289905" y="0"/>
                    <a:pt x="1303214" y="13310"/>
                    <a:pt x="1303214" y="29728"/>
                  </a:cubicBezTo>
                  <a:lnTo>
                    <a:pt x="1303214" y="437160"/>
                  </a:lnTo>
                  <a:cubicBezTo>
                    <a:pt x="1303214" y="453578"/>
                    <a:pt x="1289905" y="466888"/>
                    <a:pt x="1273487" y="466888"/>
                  </a:cubicBezTo>
                  <a:lnTo>
                    <a:pt x="29728" y="466888"/>
                  </a:lnTo>
                  <a:cubicBezTo>
                    <a:pt x="13310" y="466888"/>
                    <a:pt x="0" y="453578"/>
                    <a:pt x="0" y="437160"/>
                  </a:cubicBezTo>
                  <a:lnTo>
                    <a:pt x="0" y="29728"/>
                  </a:lnTo>
                  <a:cubicBezTo>
                    <a:pt x="0" y="13310"/>
                    <a:pt x="13310" y="0"/>
                    <a:pt x="2972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303214" cy="5240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00"/>
                </a:lnSpc>
                <a:spcBef>
                  <a:spcPct val="0"/>
                </a:spcBef>
              </a:pPr>
              <a:r>
                <a:rPr lang="en-US" sz="2200" u="none" strike="noStrike" dirty="0" err="1">
                  <a:solidFill>
                    <a:srgbClr val="FFFFFF"/>
                  </a:solidFill>
                  <a:latin typeface="Open Sauce Bold"/>
                </a:rPr>
                <a:t>Prioridad</a:t>
              </a:r>
              <a:r>
                <a:rPr lang="en-US" sz="2200" u="none" strike="noStrike" dirty="0">
                  <a:solidFill>
                    <a:srgbClr val="FFFFFF"/>
                  </a:solidFill>
                  <a:latin typeface="Open Sauce Bold"/>
                </a:rPr>
                <a:t> </a:t>
              </a:r>
              <a:r>
                <a:rPr lang="en-US" sz="2200" u="none" strike="noStrike" dirty="0" err="1">
                  <a:solidFill>
                    <a:srgbClr val="FFFFFF"/>
                  </a:solidFill>
                  <a:latin typeface="Open Sauce Bold"/>
                </a:rPr>
                <a:t>alta</a:t>
              </a:r>
              <a:r>
                <a:rPr lang="en-US" sz="2200" u="none" strike="noStrike" dirty="0">
                  <a:solidFill>
                    <a:srgbClr val="FFFFFF"/>
                  </a:solidFill>
                  <a:latin typeface="Open Sauce Bold"/>
                </a:rPr>
                <a:t>: 17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3557951" y="5456290"/>
            <a:ext cx="1100808" cy="1072788"/>
          </a:xfrm>
          <a:custGeom>
            <a:avLst/>
            <a:gdLst/>
            <a:ahLst/>
            <a:cxnLst/>
            <a:rect l="l" t="t" r="r" b="b"/>
            <a:pathLst>
              <a:path w="1100808" h="1072788">
                <a:moveTo>
                  <a:pt x="0" y="0"/>
                </a:moveTo>
                <a:lnTo>
                  <a:pt x="1100808" y="0"/>
                </a:lnTo>
                <a:lnTo>
                  <a:pt x="1100808" y="1072788"/>
                </a:lnTo>
                <a:lnTo>
                  <a:pt x="0" y="1072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dirty="0"/>
          </a:p>
        </p:txBody>
      </p:sp>
      <p:sp>
        <p:nvSpPr>
          <p:cNvPr id="12" name="Freeform 12"/>
          <p:cNvSpPr/>
          <p:nvPr/>
        </p:nvSpPr>
        <p:spPr>
          <a:xfrm>
            <a:off x="8614333" y="5454006"/>
            <a:ext cx="1288282" cy="1072788"/>
          </a:xfrm>
          <a:custGeom>
            <a:avLst/>
            <a:gdLst/>
            <a:ahLst/>
            <a:cxnLst/>
            <a:rect l="l" t="t" r="r" b="b"/>
            <a:pathLst>
              <a:path w="1288282" h="1072788">
                <a:moveTo>
                  <a:pt x="0" y="0"/>
                </a:moveTo>
                <a:lnTo>
                  <a:pt x="1288282" y="0"/>
                </a:lnTo>
                <a:lnTo>
                  <a:pt x="1288282" y="1072788"/>
                </a:lnTo>
                <a:lnTo>
                  <a:pt x="0" y="1072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3" name="TextBox 13"/>
          <p:cNvSpPr txBox="1"/>
          <p:nvPr/>
        </p:nvSpPr>
        <p:spPr>
          <a:xfrm>
            <a:off x="1634284" y="1143410"/>
            <a:ext cx="1524837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err="1">
                <a:solidFill>
                  <a:srgbClr val="000000"/>
                </a:solidFill>
                <a:latin typeface="Open Sauce Bold"/>
              </a:rPr>
              <a:t>Resumen</a:t>
            </a:r>
            <a:r>
              <a:rPr lang="en-US" sz="5600" dirty="0">
                <a:solidFill>
                  <a:srgbClr val="000000"/>
                </a:solidFill>
                <a:latin typeface="Open Sauce Bold"/>
              </a:rPr>
              <a:t> de </a:t>
            </a:r>
            <a:r>
              <a:rPr lang="en-US" sz="5600" dirty="0" err="1">
                <a:solidFill>
                  <a:srgbClr val="000000"/>
                </a:solidFill>
                <a:latin typeface="Open Sauce Bold"/>
              </a:rPr>
              <a:t>priorización</a:t>
            </a:r>
            <a:endParaRPr lang="en-US" sz="5600" dirty="0">
              <a:solidFill>
                <a:srgbClr val="000000"/>
              </a:solidFill>
              <a:latin typeface="Open Sauc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34284" y="2237803"/>
            <a:ext cx="15248379" cy="1340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dirty="0">
                <a:solidFill>
                  <a:srgbClr val="000000"/>
                </a:solidFill>
                <a:latin typeface="Open Sauce"/>
              </a:rPr>
              <a:t>Los </a:t>
            </a:r>
            <a:r>
              <a:rPr lang="en-US" sz="2400" dirty="0" err="1">
                <a:solidFill>
                  <a:srgbClr val="000000"/>
                </a:solidFill>
                <a:latin typeface="Open Sauce"/>
              </a:rPr>
              <a:t>dialogos</a:t>
            </a:r>
            <a:r>
              <a:rPr lang="en-US" sz="2400" dirty="0">
                <a:solidFill>
                  <a:srgbClr val="000000"/>
                </a:solidFill>
                <a:latin typeface="Open Sauce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Open Sauce"/>
              </a:rPr>
              <a:t>país</a:t>
            </a:r>
            <a:r>
              <a:rPr lang="en-US" sz="24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uce"/>
              </a:rPr>
              <a:t>realizados</a:t>
            </a:r>
            <a:r>
              <a:rPr lang="en-US" sz="2400" dirty="0">
                <a:solidFill>
                  <a:srgbClr val="000000"/>
                </a:solidFill>
                <a:latin typeface="Open Sauce"/>
              </a:rPr>
              <a:t> con los </a:t>
            </a:r>
            <a:r>
              <a:rPr lang="en-US" sz="2400" dirty="0" err="1">
                <a:solidFill>
                  <a:srgbClr val="000000"/>
                </a:solidFill>
                <a:latin typeface="Open Sauce"/>
              </a:rPr>
              <a:t>organizaciones</a:t>
            </a:r>
            <a:r>
              <a:rPr lang="en-US" sz="2400" dirty="0">
                <a:solidFill>
                  <a:srgbClr val="000000"/>
                </a:solidFill>
                <a:latin typeface="Open Sauce"/>
              </a:rPr>
              <a:t> de Sociedad Civil, </a:t>
            </a:r>
            <a:r>
              <a:rPr lang="en-US" sz="2400" dirty="0" err="1">
                <a:solidFill>
                  <a:srgbClr val="000000"/>
                </a:solidFill>
                <a:latin typeface="Open Sauce"/>
              </a:rPr>
              <a:t>permitieron</a:t>
            </a:r>
            <a:r>
              <a:rPr lang="en-US" sz="2400" dirty="0">
                <a:solidFill>
                  <a:srgbClr val="000000"/>
                </a:solidFill>
                <a:latin typeface="Open Sauce"/>
              </a:rPr>
              <a:t> la </a:t>
            </a:r>
            <a:r>
              <a:rPr lang="en-US" sz="2400" dirty="0" err="1">
                <a:solidFill>
                  <a:srgbClr val="000000"/>
                </a:solidFill>
                <a:latin typeface="Open Sauce"/>
              </a:rPr>
              <a:t>identificación</a:t>
            </a:r>
            <a:r>
              <a:rPr lang="en-US" sz="2400" dirty="0">
                <a:solidFill>
                  <a:srgbClr val="000000"/>
                </a:solidFill>
                <a:latin typeface="Open Sauce"/>
              </a:rPr>
              <a:t> de 15 </a:t>
            </a:r>
            <a:r>
              <a:rPr lang="en-US" sz="2400" dirty="0" err="1">
                <a:solidFill>
                  <a:srgbClr val="000000"/>
                </a:solidFill>
                <a:latin typeface="Open Sauce"/>
              </a:rPr>
              <a:t>problemas</a:t>
            </a:r>
            <a:r>
              <a:rPr lang="en-US" sz="2400" dirty="0">
                <a:solidFill>
                  <a:srgbClr val="000000"/>
                </a:solidFill>
                <a:latin typeface="Open Sauce"/>
              </a:rPr>
              <a:t> y 51 </a:t>
            </a:r>
            <a:r>
              <a:rPr lang="en-US" sz="2400" dirty="0" err="1">
                <a:solidFill>
                  <a:srgbClr val="000000"/>
                </a:solidFill>
                <a:latin typeface="Open Sauce"/>
              </a:rPr>
              <a:t>acciones</a:t>
            </a:r>
            <a:r>
              <a:rPr lang="en-US" sz="24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uce"/>
              </a:rPr>
              <a:t>priorizdas</a:t>
            </a:r>
            <a:r>
              <a:rPr lang="en-US" sz="2400" dirty="0">
                <a:solidFill>
                  <a:srgbClr val="000000"/>
                </a:solidFill>
                <a:latin typeface="Open Sauce"/>
              </a:rPr>
              <a:t> en poblaciónes clave y personas </a:t>
            </a:r>
            <a:r>
              <a:rPr lang="en-US" sz="2400" dirty="0" err="1">
                <a:solidFill>
                  <a:srgbClr val="000000"/>
                </a:solidFill>
                <a:latin typeface="Open Sauce"/>
              </a:rPr>
              <a:t>viviendo</a:t>
            </a:r>
            <a:r>
              <a:rPr lang="en-US" sz="2400" dirty="0">
                <a:solidFill>
                  <a:srgbClr val="000000"/>
                </a:solidFill>
                <a:latin typeface="Open Sauce"/>
              </a:rPr>
              <a:t> con VIH, las que se </a:t>
            </a:r>
            <a:r>
              <a:rPr lang="en-US" sz="2400" dirty="0" err="1">
                <a:solidFill>
                  <a:srgbClr val="000000"/>
                </a:solidFill>
                <a:latin typeface="Open Sauce"/>
              </a:rPr>
              <a:t>priorizaron</a:t>
            </a:r>
            <a:r>
              <a:rPr lang="en-US" sz="24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uce"/>
              </a:rPr>
              <a:t>obteniendo</a:t>
            </a:r>
            <a:r>
              <a:rPr lang="en-US" sz="2400" dirty="0">
                <a:solidFill>
                  <a:srgbClr val="000000"/>
                </a:solidFill>
                <a:latin typeface="Open Sauce"/>
              </a:rPr>
              <a:t> lo </a:t>
            </a:r>
            <a:r>
              <a:rPr lang="en-US" sz="2400" dirty="0" err="1">
                <a:solidFill>
                  <a:srgbClr val="000000"/>
                </a:solidFill>
                <a:latin typeface="Open Sauce"/>
              </a:rPr>
              <a:t>siguiente</a:t>
            </a:r>
            <a:r>
              <a:rPr lang="en-US" sz="2400" dirty="0">
                <a:solidFill>
                  <a:srgbClr val="000000"/>
                </a:solidFill>
                <a:latin typeface="Open Sauce"/>
              </a:rPr>
              <a:t>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34284" y="4398431"/>
            <a:ext cx="14766365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4200" u="none" strike="noStrike" dirty="0" err="1">
                <a:solidFill>
                  <a:srgbClr val="000000"/>
                </a:solidFill>
                <a:latin typeface="Open Sauce Bold"/>
              </a:rPr>
              <a:t>Objetivos</a:t>
            </a:r>
            <a:endParaRPr lang="en-US" sz="4200" u="none" strike="noStrike" dirty="0">
              <a:solidFill>
                <a:srgbClr val="000000"/>
              </a:solidFill>
              <a:latin typeface="Open Sauce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3969692" y="5562324"/>
            <a:ext cx="1251897" cy="1110774"/>
          </a:xfrm>
          <a:custGeom>
            <a:avLst/>
            <a:gdLst/>
            <a:ahLst/>
            <a:cxnLst/>
            <a:rect l="l" t="t" r="r" b="b"/>
            <a:pathLst>
              <a:path w="1251897" h="1110774">
                <a:moveTo>
                  <a:pt x="0" y="0"/>
                </a:moveTo>
                <a:lnTo>
                  <a:pt x="1251897" y="0"/>
                </a:lnTo>
                <a:lnTo>
                  <a:pt x="1251897" y="1110774"/>
                </a:lnTo>
                <a:lnTo>
                  <a:pt x="0" y="11107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1697723"/>
            <a:chOff x="0" y="0"/>
            <a:chExt cx="4274726" cy="4471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447137"/>
            </a:xfrm>
            <a:custGeom>
              <a:avLst/>
              <a:gdLst/>
              <a:ahLst/>
              <a:cxnLst/>
              <a:rect l="l" t="t" r="r" b="b"/>
              <a:pathLst>
                <a:path w="4274726" h="447137">
                  <a:moveTo>
                    <a:pt x="12879" y="0"/>
                  </a:moveTo>
                  <a:lnTo>
                    <a:pt x="4261847" y="0"/>
                  </a:lnTo>
                  <a:cubicBezTo>
                    <a:pt x="4268960" y="0"/>
                    <a:pt x="4274726" y="5766"/>
                    <a:pt x="4274726" y="12879"/>
                  </a:cubicBezTo>
                  <a:lnTo>
                    <a:pt x="4274726" y="434258"/>
                  </a:lnTo>
                  <a:cubicBezTo>
                    <a:pt x="4274726" y="441371"/>
                    <a:pt x="4268960" y="447137"/>
                    <a:pt x="4261847" y="447137"/>
                  </a:cubicBezTo>
                  <a:lnTo>
                    <a:pt x="12879" y="447137"/>
                  </a:lnTo>
                  <a:cubicBezTo>
                    <a:pt x="5766" y="447137"/>
                    <a:pt x="0" y="441371"/>
                    <a:pt x="0" y="434258"/>
                  </a:cubicBezTo>
                  <a:lnTo>
                    <a:pt x="0" y="12879"/>
                  </a:lnTo>
                  <a:cubicBezTo>
                    <a:pt x="0" y="5766"/>
                    <a:pt x="5766" y="0"/>
                    <a:pt x="12879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274726" cy="466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959436"/>
            <a:ext cx="2286576" cy="592725"/>
            <a:chOff x="0" y="0"/>
            <a:chExt cx="602226" cy="1561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02226" cy="156109"/>
            </a:xfrm>
            <a:custGeom>
              <a:avLst/>
              <a:gdLst/>
              <a:ahLst/>
              <a:cxnLst/>
              <a:rect l="l" t="t" r="r" b="b"/>
              <a:pathLst>
                <a:path w="602226" h="156109">
                  <a:moveTo>
                    <a:pt x="30472" y="0"/>
                  </a:moveTo>
                  <a:lnTo>
                    <a:pt x="571753" y="0"/>
                  </a:lnTo>
                  <a:cubicBezTo>
                    <a:pt x="579835" y="0"/>
                    <a:pt x="587586" y="3210"/>
                    <a:pt x="593301" y="8925"/>
                  </a:cubicBezTo>
                  <a:cubicBezTo>
                    <a:pt x="599015" y="14640"/>
                    <a:pt x="602226" y="22391"/>
                    <a:pt x="602226" y="30472"/>
                  </a:cubicBezTo>
                  <a:lnTo>
                    <a:pt x="602226" y="125636"/>
                  </a:lnTo>
                  <a:cubicBezTo>
                    <a:pt x="602226" y="133718"/>
                    <a:pt x="599015" y="141469"/>
                    <a:pt x="593301" y="147183"/>
                  </a:cubicBezTo>
                  <a:cubicBezTo>
                    <a:pt x="587586" y="152898"/>
                    <a:pt x="579835" y="156109"/>
                    <a:pt x="571753" y="156109"/>
                  </a:cubicBezTo>
                  <a:lnTo>
                    <a:pt x="30472" y="156109"/>
                  </a:lnTo>
                  <a:cubicBezTo>
                    <a:pt x="22391" y="156109"/>
                    <a:pt x="14640" y="152898"/>
                    <a:pt x="8925" y="147183"/>
                  </a:cubicBezTo>
                  <a:cubicBezTo>
                    <a:pt x="3210" y="141469"/>
                    <a:pt x="0" y="133718"/>
                    <a:pt x="0" y="125636"/>
                  </a:cubicBezTo>
                  <a:lnTo>
                    <a:pt x="0" y="30472"/>
                  </a:lnTo>
                  <a:cubicBezTo>
                    <a:pt x="0" y="22391"/>
                    <a:pt x="3210" y="14640"/>
                    <a:pt x="8925" y="8925"/>
                  </a:cubicBezTo>
                  <a:cubicBezTo>
                    <a:pt x="14640" y="3210"/>
                    <a:pt x="22391" y="0"/>
                    <a:pt x="30472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602226" cy="165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0"/>
                </a:lnSpc>
              </a:pPr>
              <a:r>
                <a:rPr lang="en-US" sz="1900" dirty="0" err="1">
                  <a:solidFill>
                    <a:srgbClr val="FFFFFF"/>
                  </a:solidFill>
                  <a:latin typeface="Open Sauce Bold"/>
                </a:rPr>
                <a:t>Intervención</a:t>
              </a:r>
              <a:r>
                <a:rPr lang="en-US" sz="1900" dirty="0">
                  <a:solidFill>
                    <a:srgbClr val="FFFFFF"/>
                  </a:solidFill>
                  <a:latin typeface="Open Sauce Bold"/>
                </a:rPr>
                <a:t> (Marco Modular)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75238" y="2959436"/>
            <a:ext cx="6925814" cy="592725"/>
            <a:chOff x="0" y="0"/>
            <a:chExt cx="1824083" cy="1561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24083" cy="156109"/>
            </a:xfrm>
            <a:custGeom>
              <a:avLst/>
              <a:gdLst/>
              <a:ahLst/>
              <a:cxnLst/>
              <a:rect l="l" t="t" r="r" b="b"/>
              <a:pathLst>
                <a:path w="1824083" h="156109">
                  <a:moveTo>
                    <a:pt x="10061" y="0"/>
                  </a:moveTo>
                  <a:lnTo>
                    <a:pt x="1814022" y="0"/>
                  </a:lnTo>
                  <a:cubicBezTo>
                    <a:pt x="1819578" y="0"/>
                    <a:pt x="1824083" y="4504"/>
                    <a:pt x="1824083" y="10061"/>
                  </a:cubicBezTo>
                  <a:lnTo>
                    <a:pt x="1824083" y="146048"/>
                  </a:lnTo>
                  <a:cubicBezTo>
                    <a:pt x="1824083" y="151604"/>
                    <a:pt x="1819578" y="156109"/>
                    <a:pt x="1814022" y="156109"/>
                  </a:cubicBezTo>
                  <a:lnTo>
                    <a:pt x="10061" y="156109"/>
                  </a:lnTo>
                  <a:cubicBezTo>
                    <a:pt x="4504" y="156109"/>
                    <a:pt x="0" y="151604"/>
                    <a:pt x="0" y="146048"/>
                  </a:cubicBezTo>
                  <a:lnTo>
                    <a:pt x="0" y="10061"/>
                  </a:lnTo>
                  <a:cubicBezTo>
                    <a:pt x="0" y="4504"/>
                    <a:pt x="4504" y="0"/>
                    <a:pt x="10061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824083" cy="165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0"/>
                </a:lnSpc>
              </a:pPr>
              <a:r>
                <a:rPr lang="en-US" sz="1900" dirty="0">
                  <a:solidFill>
                    <a:srgbClr val="FFFFFF"/>
                  </a:solidFill>
                  <a:latin typeface="Open Sauce Bold"/>
                </a:rPr>
                <a:t>ACTIVIDADES PRIORIZADAS POR LAS PC, PVIH, OSC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58202" y="2959436"/>
            <a:ext cx="6901098" cy="592725"/>
            <a:chOff x="0" y="0"/>
            <a:chExt cx="1817573" cy="15610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17573" cy="156109"/>
            </a:xfrm>
            <a:custGeom>
              <a:avLst/>
              <a:gdLst/>
              <a:ahLst/>
              <a:cxnLst/>
              <a:rect l="l" t="t" r="r" b="b"/>
              <a:pathLst>
                <a:path w="1817573" h="156109">
                  <a:moveTo>
                    <a:pt x="10097" y="0"/>
                  </a:moveTo>
                  <a:lnTo>
                    <a:pt x="1807477" y="0"/>
                  </a:lnTo>
                  <a:cubicBezTo>
                    <a:pt x="1813053" y="0"/>
                    <a:pt x="1817573" y="4520"/>
                    <a:pt x="1817573" y="10097"/>
                  </a:cubicBezTo>
                  <a:lnTo>
                    <a:pt x="1817573" y="146012"/>
                  </a:lnTo>
                  <a:cubicBezTo>
                    <a:pt x="1817573" y="151588"/>
                    <a:pt x="1813053" y="156109"/>
                    <a:pt x="1807477" y="156109"/>
                  </a:cubicBezTo>
                  <a:lnTo>
                    <a:pt x="10097" y="156109"/>
                  </a:lnTo>
                  <a:cubicBezTo>
                    <a:pt x="4520" y="156109"/>
                    <a:pt x="0" y="151588"/>
                    <a:pt x="0" y="146012"/>
                  </a:cubicBezTo>
                  <a:lnTo>
                    <a:pt x="0" y="10097"/>
                  </a:lnTo>
                  <a:cubicBezTo>
                    <a:pt x="0" y="4520"/>
                    <a:pt x="4520" y="0"/>
                    <a:pt x="10097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1817573" cy="165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0"/>
                </a:lnSpc>
              </a:pPr>
              <a:r>
                <a:rPr lang="en-US" sz="1900" dirty="0">
                  <a:solidFill>
                    <a:srgbClr val="FFFFFF"/>
                  </a:solidFill>
                  <a:latin typeface="Open Sauce Bold"/>
                </a:rPr>
                <a:t>ACTIVIDADES PRIORIZADAS POR LAS PC, PVIH, OSC</a:t>
              </a:r>
            </a:p>
          </p:txBody>
        </p:sp>
      </p:grpSp>
      <p:graphicFrame>
        <p:nvGraphicFramePr>
          <p:cNvPr id="14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016984"/>
              </p:ext>
            </p:extLst>
          </p:nvPr>
        </p:nvGraphicFramePr>
        <p:xfrm>
          <a:off x="1028700" y="3552161"/>
          <a:ext cx="16230600" cy="7228271"/>
        </p:xfrm>
        <a:graphic>
          <a:graphicData uri="http://schemas.openxmlformats.org/drawingml/2006/table">
            <a:tbl>
              <a:tblPr/>
              <a:tblGrid>
                <a:gridCol w="2312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1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7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71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latin typeface="Open Sauce Bold"/>
                        </a:rPr>
                        <a:t>Tratamiento del VIH y Prestación de Servicios Diferenciados - Adultos de 15 años en adelante</a:t>
                      </a:r>
                      <a:endParaRPr lang="en-US" sz="1100" dirty="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3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s-ES" sz="1700" u="none" dirty="0">
                          <a:solidFill>
                            <a:srgbClr val="000000"/>
                          </a:solidFill>
                          <a:latin typeface="Open Sauce"/>
                        </a:rPr>
                        <a:t> 1) Prevención y seguimiento a Negativos:</a:t>
                      </a:r>
                      <a:endParaRPr lang="en-US" sz="1100" dirty="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s-ES" sz="1700" u="none" kern="1200" dirty="0">
                          <a:solidFill>
                            <a:srgbClr val="000000"/>
                          </a:solidFill>
                          <a:latin typeface="Open Sauce"/>
                          <a:ea typeface="+mn-ea"/>
                          <a:cs typeface="+mn-cs"/>
                        </a:rPr>
                        <a:t>1) Implementación de estrategia de </a:t>
                      </a:r>
                      <a:r>
                        <a:rPr lang="es-ES" sz="1700" u="none" kern="1200" dirty="0" err="1">
                          <a:solidFill>
                            <a:srgbClr val="000000"/>
                          </a:solidFill>
                          <a:latin typeface="Open Sauce"/>
                          <a:ea typeface="+mn-ea"/>
                          <a:cs typeface="+mn-cs"/>
                        </a:rPr>
                        <a:t>notifiación</a:t>
                      </a:r>
                      <a:r>
                        <a:rPr lang="es-ES" sz="1700" u="none" kern="1200" dirty="0">
                          <a:solidFill>
                            <a:srgbClr val="000000"/>
                          </a:solidFill>
                          <a:latin typeface="Open Sauce"/>
                          <a:ea typeface="+mn-ea"/>
                          <a:cs typeface="+mn-cs"/>
                        </a:rPr>
                        <a:t> asistida, a través de promotores de PC y PVIH. 2) Formación continua de promotores para el abordaje, según protocolo de la notificación asistida a parejas y contactos, y promoción de servicios de prevención combinada. </a:t>
                      </a:r>
                      <a:endParaRPr lang="en-US" sz="1700" u="none" kern="1200" dirty="0">
                        <a:solidFill>
                          <a:srgbClr val="000000"/>
                        </a:solidFill>
                        <a:latin typeface="Open Sauce"/>
                        <a:ea typeface="+mn-ea"/>
                        <a:cs typeface="+mn-cs"/>
                      </a:endParaRPr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2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latin typeface="Open Sauce Bold"/>
                        </a:rPr>
                        <a:t>Pruebas de Autodiagnóstico en Programa para Poblaciones Clave</a:t>
                      </a:r>
                      <a:endParaRPr lang="en-US" sz="1100" dirty="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3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s-ES" sz="1700" u="none" dirty="0">
                          <a:solidFill>
                            <a:srgbClr val="000000"/>
                          </a:solidFill>
                          <a:latin typeface="Open Sauce"/>
                        </a:rPr>
                        <a:t>1) Revisar el alcance de la estrategia de </a:t>
                      </a:r>
                      <a:r>
                        <a:rPr lang="es-ES" sz="1700" u="none" dirty="0" err="1">
                          <a:solidFill>
                            <a:srgbClr val="000000"/>
                          </a:solidFill>
                          <a:latin typeface="Open Sauce"/>
                        </a:rPr>
                        <a:t>auto-prueba</a:t>
                      </a:r>
                      <a:endParaRPr lang="en-US" sz="1100" dirty="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700" u="none" dirty="0">
                          <a:solidFill>
                            <a:srgbClr val="000000"/>
                          </a:solidFill>
                          <a:latin typeface="Open Sauce"/>
                        </a:rPr>
                        <a:t>2) </a:t>
                      </a:r>
                      <a:r>
                        <a:rPr lang="en-US" sz="1700" u="none" dirty="0" err="1">
                          <a:solidFill>
                            <a:srgbClr val="000000"/>
                          </a:solidFill>
                          <a:latin typeface="Open Sauce"/>
                        </a:rPr>
                        <a:t>Suministro</a:t>
                      </a:r>
                      <a:r>
                        <a:rPr lang="en-US" sz="1700" u="none" dirty="0">
                          <a:solidFill>
                            <a:srgbClr val="000000"/>
                          </a:solidFill>
                          <a:latin typeface="Open Sauce"/>
                        </a:rPr>
                        <a:t> de "Auto-</a:t>
                      </a:r>
                      <a:r>
                        <a:rPr lang="en-US" sz="1700" u="none" dirty="0" err="1">
                          <a:solidFill>
                            <a:srgbClr val="000000"/>
                          </a:solidFill>
                          <a:latin typeface="Open Sauce"/>
                        </a:rPr>
                        <a:t>prueba</a:t>
                      </a:r>
                      <a:r>
                        <a:rPr lang="en-US" sz="1700" u="none" dirty="0">
                          <a:solidFill>
                            <a:srgbClr val="000000"/>
                          </a:solidFill>
                          <a:latin typeface="Open Sauce"/>
                        </a:rPr>
                        <a:t>" a OS</a:t>
                      </a:r>
                      <a:endParaRPr lang="en-US" sz="1100" dirty="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8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latin typeface="Open Sauce Bold"/>
                        </a:rPr>
                        <a:t>2.- Programas de Profilaxis Previa a la Exposición (PREP)</a:t>
                      </a:r>
                      <a:endParaRPr lang="en-US" sz="1100" dirty="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3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s-ES" sz="1700" u="none" dirty="0">
                          <a:solidFill>
                            <a:srgbClr val="000000"/>
                          </a:solidFill>
                          <a:latin typeface="Open Sauce"/>
                        </a:rPr>
                        <a:t>1) Actualización de Protocolo para la instalación de capacidades de OSC para la promoción de PrEP, vinculación al servicios de salud.  // SE SUGIERE QUE LA ACTIVIDAD DEBE SER ACTUALIZAR o ADENDA AL LINEAMIENTO PARA INCLUIR A LAS OSC EN LA PROMOCIÓN DE LA PREP</a:t>
                      </a:r>
                      <a:endParaRPr lang="en-US" sz="1100" dirty="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s-ES" sz="1700" u="none" dirty="0">
                          <a:solidFill>
                            <a:srgbClr val="000000"/>
                          </a:solidFill>
                          <a:latin typeface="Open Sauce"/>
                        </a:rPr>
                        <a:t> 2) dispensación (en OSC con capacidades instaladas) para contribuir a la descentralización</a:t>
                      </a:r>
                      <a:endParaRPr lang="en-US" sz="1100" dirty="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79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78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3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78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78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909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78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3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78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78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Freeform 15"/>
          <p:cNvSpPr/>
          <p:nvPr/>
        </p:nvSpPr>
        <p:spPr>
          <a:xfrm>
            <a:off x="11221499" y="1518582"/>
            <a:ext cx="717958" cy="717958"/>
          </a:xfrm>
          <a:custGeom>
            <a:avLst/>
            <a:gdLst/>
            <a:ahLst/>
            <a:cxnLst/>
            <a:rect l="l" t="t" r="r" b="b"/>
            <a:pathLst>
              <a:path w="717958" h="717958">
                <a:moveTo>
                  <a:pt x="0" y="0"/>
                </a:moveTo>
                <a:lnTo>
                  <a:pt x="717958" y="0"/>
                </a:lnTo>
                <a:lnTo>
                  <a:pt x="717958" y="717959"/>
                </a:lnTo>
                <a:lnTo>
                  <a:pt x="0" y="7179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6" name="TextBox 16"/>
          <p:cNvSpPr txBox="1"/>
          <p:nvPr/>
        </p:nvSpPr>
        <p:spPr>
          <a:xfrm>
            <a:off x="1361386" y="1444202"/>
            <a:ext cx="9611414" cy="85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dirty="0">
                <a:solidFill>
                  <a:srgbClr val="FFFFFF"/>
                </a:solidFill>
                <a:latin typeface="Open Sauce Bold"/>
              </a:rPr>
              <a:t>ALGUNAS ACTIVIDADES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084778" y="1801175"/>
            <a:ext cx="5029200" cy="492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Open Sauce Bold"/>
              </a:rPr>
              <a:t>PRIORIZADAS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78255" y="1950970"/>
            <a:ext cx="6385059" cy="6385059"/>
          </a:xfrm>
          <a:custGeom>
            <a:avLst/>
            <a:gdLst/>
            <a:ahLst/>
            <a:cxnLst/>
            <a:rect l="l" t="t" r="r" b="b"/>
            <a:pathLst>
              <a:path w="6385059" h="6385059">
                <a:moveTo>
                  <a:pt x="0" y="0"/>
                </a:moveTo>
                <a:lnTo>
                  <a:pt x="6385059" y="0"/>
                </a:lnTo>
                <a:lnTo>
                  <a:pt x="6385059" y="6385060"/>
                </a:lnTo>
                <a:lnTo>
                  <a:pt x="0" y="638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TextBox 3"/>
          <p:cNvSpPr txBox="1"/>
          <p:nvPr/>
        </p:nvSpPr>
        <p:spPr>
          <a:xfrm>
            <a:off x="1634284" y="2628224"/>
            <a:ext cx="8347916" cy="1182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843"/>
              </a:lnSpc>
            </a:pPr>
            <a:r>
              <a:rPr lang="en-US" sz="8135" dirty="0" err="1">
                <a:solidFill>
                  <a:srgbClr val="000000"/>
                </a:solidFill>
                <a:latin typeface="Open Sauce Bold"/>
              </a:rPr>
              <a:t>Próximos</a:t>
            </a:r>
            <a:r>
              <a:rPr lang="en-US" sz="8135" dirty="0">
                <a:solidFill>
                  <a:srgbClr val="000000"/>
                </a:solidFill>
                <a:latin typeface="Open Sauce Bold"/>
              </a:rPr>
              <a:t> Pasos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34284" y="5617248"/>
            <a:ext cx="7776717" cy="1171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>
              <a:lnSpc>
                <a:spcPts val="4799"/>
              </a:lnSpc>
              <a:buFont typeface="+mj-lt"/>
              <a:buAutoNum type="arabicPeriod"/>
            </a:pPr>
            <a:r>
              <a:rPr lang="en-US" sz="3199" dirty="0" err="1">
                <a:solidFill>
                  <a:srgbClr val="000000"/>
                </a:solidFill>
                <a:latin typeface="Open Sauce Bold"/>
              </a:rPr>
              <a:t>Costeo</a:t>
            </a:r>
            <a:r>
              <a:rPr lang="en-US" sz="3199" dirty="0">
                <a:solidFill>
                  <a:srgbClr val="000000"/>
                </a:solidFill>
                <a:latin typeface="Open Sauce Bold"/>
              </a:rPr>
              <a:t> de </a:t>
            </a:r>
            <a:r>
              <a:rPr lang="en-US" sz="3199" dirty="0" err="1">
                <a:solidFill>
                  <a:srgbClr val="000000"/>
                </a:solidFill>
                <a:latin typeface="Open Sauce Bold"/>
              </a:rPr>
              <a:t>actividades</a:t>
            </a:r>
            <a:r>
              <a:rPr lang="en-US" sz="3199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Open Sauce Bold"/>
              </a:rPr>
              <a:t>priorizadas</a:t>
            </a:r>
            <a:endParaRPr lang="en-US" sz="3199" dirty="0">
              <a:solidFill>
                <a:srgbClr val="000000"/>
              </a:solidFill>
              <a:latin typeface="Open Sauce Bold"/>
            </a:endParaRPr>
          </a:p>
          <a:p>
            <a:pPr marL="514350" indent="-514350">
              <a:lnSpc>
                <a:spcPts val="4799"/>
              </a:lnSpc>
              <a:buFont typeface="+mj-lt"/>
              <a:buAutoNum type="arabicPeriod"/>
            </a:pPr>
            <a:r>
              <a:rPr lang="en-US" sz="3199" dirty="0" err="1">
                <a:solidFill>
                  <a:srgbClr val="000000"/>
                </a:solidFill>
                <a:latin typeface="Open Sauce Bold"/>
              </a:rPr>
              <a:t>Elaboración</a:t>
            </a:r>
            <a:r>
              <a:rPr lang="en-US" sz="3199" dirty="0">
                <a:solidFill>
                  <a:srgbClr val="000000"/>
                </a:solidFill>
                <a:latin typeface="Open Sauce Bold"/>
              </a:rPr>
              <a:t> de </a:t>
            </a:r>
            <a:r>
              <a:rPr lang="en-US" sz="3199" dirty="0" err="1">
                <a:solidFill>
                  <a:srgbClr val="000000"/>
                </a:solidFill>
                <a:latin typeface="Open Sauce Bold"/>
              </a:rPr>
              <a:t>informe</a:t>
            </a:r>
            <a:endParaRPr lang="en-US" sz="3199" dirty="0">
              <a:solidFill>
                <a:srgbClr val="000000"/>
              </a:solidFill>
              <a:latin typeface="Open Sauce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379</Words>
  <Application>Microsoft Office PowerPoint</Application>
  <PresentationFormat>Personalizado</PresentationFormat>
  <Paragraphs>39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Aptos</vt:lpstr>
      <vt:lpstr>Bembo Std</vt:lpstr>
      <vt:lpstr>Arial</vt:lpstr>
      <vt:lpstr>Open Sauce Bold</vt:lpstr>
      <vt:lpstr>Open Sauce</vt:lpstr>
      <vt:lpstr>Open Sauce Heavy</vt:lpstr>
      <vt:lpstr>Wingdings</vt:lpstr>
      <vt:lpstr>Calibri</vt:lpstr>
      <vt:lpstr>Office Theme</vt:lpstr>
      <vt:lpstr>Priorizacíon de acciones de la  Propuesta realizada en los Diálogos de País de Sociedad Civil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Análisis de Resultados Proyecto Empresa Abstracto Azul</dc:title>
  <dc:creator>Salvador Sorto</dc:creator>
  <cp:lastModifiedBy>SALVADOR SORTO</cp:lastModifiedBy>
  <cp:revision>2</cp:revision>
  <dcterms:created xsi:type="dcterms:W3CDTF">2006-08-16T00:00:00Z</dcterms:created>
  <dcterms:modified xsi:type="dcterms:W3CDTF">2024-02-22T16:06:36Z</dcterms:modified>
  <dc:identifier>DAF9hSV3GCA</dc:identifier>
</cp:coreProperties>
</file>