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0" r:id="rId3"/>
    <p:sldId id="261" r:id="rId4"/>
    <p:sldId id="258" r:id="rId5"/>
    <p:sldId id="262" r:id="rId6"/>
    <p:sldId id="263" r:id="rId7"/>
    <p:sldId id="264" r:id="rId8"/>
    <p:sldId id="259" r:id="rId9"/>
  </p:sldIdLst>
  <p:sldSz cx="18288000" cy="10287000"/>
  <p:notesSz cx="6858000" cy="9144000"/>
  <p:embeddedFontLst>
    <p:embeddedFont>
      <p:font typeface="Aileron" panose="020B0604020202020204" charset="0"/>
      <p:regular r:id="rId10"/>
    </p:embeddedFont>
    <p:embeddedFont>
      <p:font typeface="Aileron Bold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Fredoka One" panose="02000000000000000000" pitchFamily="2" charset="0"/>
      <p:regular r:id="rId16"/>
    </p:embeddedFont>
    <p:embeddedFont>
      <p:font typeface="Glacial Indifference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26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10" Type="http://schemas.openxmlformats.org/officeDocument/2006/relationships/image" Target="../media/image1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8.svg"/><Relationship Id="rId7" Type="http://schemas.openxmlformats.org/officeDocument/2006/relationships/image" Target="../media/image2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5357" y="367546"/>
            <a:ext cx="17617287" cy="9551908"/>
            <a:chOff x="0" y="0"/>
            <a:chExt cx="4639944" cy="25157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39944" cy="2515729"/>
            </a:xfrm>
            <a:custGeom>
              <a:avLst/>
              <a:gdLst/>
              <a:ahLst/>
              <a:cxnLst/>
              <a:rect l="l" t="t" r="r" b="b"/>
              <a:pathLst>
                <a:path w="4639944" h="2515729">
                  <a:moveTo>
                    <a:pt x="0" y="0"/>
                  </a:moveTo>
                  <a:lnTo>
                    <a:pt x="4639944" y="0"/>
                  </a:lnTo>
                  <a:lnTo>
                    <a:pt x="4639944" y="2515729"/>
                  </a:lnTo>
                  <a:lnTo>
                    <a:pt x="0" y="25157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639944" cy="25633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7">
            <a:extLst>
              <a:ext uri="{FF2B5EF4-FFF2-40B4-BE49-F238E27FC236}">
                <a16:creationId xmlns:a16="http://schemas.microsoft.com/office/drawing/2014/main" id="{7BFAA1B3-B67D-24B9-1B63-529B7685F100}"/>
              </a:ext>
            </a:extLst>
          </p:cNvPr>
          <p:cNvSpPr txBox="1"/>
          <p:nvPr/>
        </p:nvSpPr>
        <p:spPr>
          <a:xfrm>
            <a:off x="789465" y="3049539"/>
            <a:ext cx="16230600" cy="2357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8"/>
              </a:lnSpc>
            </a:pPr>
            <a:r>
              <a:rPr lang="es-MX" sz="5898" dirty="0">
                <a:solidFill>
                  <a:srgbClr val="0D328B"/>
                </a:solidFill>
                <a:latin typeface="Fredoka One"/>
              </a:rPr>
              <a:t>	</a:t>
            </a:r>
            <a:r>
              <a:rPr lang="es-MX" sz="5400" dirty="0">
                <a:solidFill>
                  <a:srgbClr val="0D328B"/>
                </a:solidFill>
                <a:latin typeface="Fredoka One"/>
              </a:rPr>
              <a:t>Avance Comité de Gobernanza </a:t>
            </a:r>
            <a:endParaRPr lang="en-US" sz="5400" dirty="0">
              <a:solidFill>
                <a:srgbClr val="0D328B"/>
              </a:solidFill>
              <a:latin typeface="Fredoka One"/>
            </a:endParaRPr>
          </a:p>
          <a:p>
            <a:pPr algn="ctr">
              <a:lnSpc>
                <a:spcPts val="11617"/>
              </a:lnSpc>
              <a:spcBef>
                <a:spcPct val="0"/>
              </a:spcBef>
            </a:pPr>
            <a:endParaRPr lang="en-US" sz="5898" dirty="0">
              <a:solidFill>
                <a:srgbClr val="0D328B"/>
              </a:solidFill>
              <a:latin typeface="Fredoka One"/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91762446-ACC0-DA2F-5E32-D8B518AFFC8F}"/>
              </a:ext>
            </a:extLst>
          </p:cNvPr>
          <p:cNvSpPr/>
          <p:nvPr/>
        </p:nvSpPr>
        <p:spPr>
          <a:xfrm>
            <a:off x="521630" y="367546"/>
            <a:ext cx="4071829" cy="1392905"/>
          </a:xfrm>
          <a:custGeom>
            <a:avLst/>
            <a:gdLst/>
            <a:ahLst/>
            <a:cxnLst/>
            <a:rect l="l" t="t" r="r" b="b"/>
            <a:pathLst>
              <a:path w="4071829" h="1392905">
                <a:moveTo>
                  <a:pt x="0" y="0"/>
                </a:moveTo>
                <a:lnTo>
                  <a:pt x="4071829" y="0"/>
                </a:lnTo>
                <a:lnTo>
                  <a:pt x="4071829" y="1392905"/>
                </a:lnTo>
                <a:lnTo>
                  <a:pt x="0" y="13929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D5411F8F-C1E0-1F0B-36A4-A02FDD44A5DF}"/>
              </a:ext>
            </a:extLst>
          </p:cNvPr>
          <p:cNvSpPr txBox="1"/>
          <p:nvPr/>
        </p:nvSpPr>
        <p:spPr>
          <a:xfrm>
            <a:off x="6215174" y="6210300"/>
            <a:ext cx="7473117" cy="3161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8"/>
              </a:lnSpc>
            </a:pPr>
            <a:r>
              <a:rPr lang="en-US" sz="3598" dirty="0" err="1">
                <a:solidFill>
                  <a:srgbClr val="000000"/>
                </a:solidFill>
                <a:latin typeface="Glacial Indifference"/>
              </a:rPr>
              <a:t>Presenta</a:t>
            </a:r>
            <a:endParaRPr lang="en-US" sz="3598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5038"/>
              </a:lnSpc>
            </a:pPr>
            <a:r>
              <a:rPr lang="en-US" sz="3598" dirty="0">
                <a:solidFill>
                  <a:srgbClr val="000000"/>
                </a:solidFill>
                <a:latin typeface="Glacial Indifference"/>
              </a:rPr>
              <a:t>Lcda. Karla Guevara</a:t>
            </a:r>
          </a:p>
          <a:p>
            <a:pPr>
              <a:lnSpc>
                <a:spcPts val="5038"/>
              </a:lnSpc>
            </a:pPr>
            <a:r>
              <a:rPr lang="en-US" sz="3598" dirty="0">
                <a:solidFill>
                  <a:srgbClr val="000000"/>
                </a:solidFill>
                <a:latin typeface="Glacial Indifference"/>
              </a:rPr>
              <a:t>Coordinadora del Comité Adhoc de Gobernanza </a:t>
            </a:r>
          </a:p>
          <a:p>
            <a:pPr>
              <a:lnSpc>
                <a:spcPts val="5038"/>
              </a:lnSpc>
              <a:spcBef>
                <a:spcPct val="0"/>
              </a:spcBef>
            </a:pPr>
            <a:r>
              <a:rPr lang="en-US" sz="3598" dirty="0">
                <a:solidFill>
                  <a:srgbClr val="000000"/>
                </a:solidFill>
                <a:latin typeface="Glacial Indifference"/>
              </a:rPr>
              <a:t>MCP-ES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42C542-4A89-1CAC-B9B4-DF8451131569}"/>
              </a:ext>
            </a:extLst>
          </p:cNvPr>
          <p:cNvSpPr txBox="1"/>
          <p:nvPr/>
        </p:nvSpPr>
        <p:spPr>
          <a:xfrm>
            <a:off x="11277600" y="0"/>
            <a:ext cx="7473117" cy="1327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37"/>
              </a:lnSpc>
            </a:pPr>
            <a:r>
              <a:rPr lang="en-US" sz="3200" dirty="0" err="1">
                <a:solidFill>
                  <a:srgbClr val="123DA6"/>
                </a:solidFill>
                <a:latin typeface="Fredoka One"/>
              </a:rPr>
              <a:t>Reunión</a:t>
            </a:r>
            <a:r>
              <a:rPr lang="en-US" sz="3200" dirty="0">
                <a:solidFill>
                  <a:srgbClr val="123DA6"/>
                </a:solidFill>
                <a:latin typeface="Fredoka One"/>
              </a:rPr>
              <a:t> CE01-2024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9037B3-17BA-6D4F-69DD-9614A3C4E86C}"/>
              </a:ext>
            </a:extLst>
          </p:cNvPr>
          <p:cNvSpPr txBox="1"/>
          <p:nvPr/>
        </p:nvSpPr>
        <p:spPr>
          <a:xfrm>
            <a:off x="9546948" y="9419936"/>
            <a:ext cx="7473117" cy="429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8"/>
              </a:lnSpc>
              <a:spcBef>
                <a:spcPct val="0"/>
              </a:spcBef>
            </a:pPr>
            <a:r>
              <a:rPr lang="en-US" sz="2598" dirty="0">
                <a:solidFill>
                  <a:srgbClr val="000000"/>
                </a:solidFill>
                <a:latin typeface="Glacial Indifference"/>
              </a:rPr>
              <a:t>Jueves, 15 de </a:t>
            </a:r>
            <a:r>
              <a:rPr lang="en-US" sz="2598" dirty="0" err="1">
                <a:solidFill>
                  <a:srgbClr val="000000"/>
                </a:solidFill>
                <a:latin typeface="Glacial Indifference"/>
              </a:rPr>
              <a:t>febrero</a:t>
            </a:r>
            <a:r>
              <a:rPr lang="en-US" sz="2598" dirty="0">
                <a:solidFill>
                  <a:srgbClr val="000000"/>
                </a:solidFill>
                <a:latin typeface="Glacial Indifference"/>
              </a:rPr>
              <a:t> de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5357" y="367546"/>
            <a:ext cx="17617287" cy="9551908"/>
            <a:chOff x="0" y="0"/>
            <a:chExt cx="4639944" cy="25157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39944" cy="2515729"/>
            </a:xfrm>
            <a:custGeom>
              <a:avLst/>
              <a:gdLst/>
              <a:ahLst/>
              <a:cxnLst/>
              <a:rect l="l" t="t" r="r" b="b"/>
              <a:pathLst>
                <a:path w="4639944" h="2515729">
                  <a:moveTo>
                    <a:pt x="0" y="0"/>
                  </a:moveTo>
                  <a:lnTo>
                    <a:pt x="4639944" y="0"/>
                  </a:lnTo>
                  <a:lnTo>
                    <a:pt x="4639944" y="2515729"/>
                  </a:lnTo>
                  <a:lnTo>
                    <a:pt x="0" y="25157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639944" cy="25633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86374" y="3545826"/>
            <a:ext cx="7349670" cy="67101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179"/>
              </a:lnSpc>
            </a:pPr>
            <a:r>
              <a:rPr lang="en-US" sz="3699" dirty="0">
                <a:solidFill>
                  <a:srgbClr val="000000"/>
                </a:solidFill>
                <a:latin typeface="Glacial Indifference"/>
              </a:rPr>
              <a:t>El Comité de Gobernanza ha sostenido dos reuniones. Una llevada a cabo el 23 de enero de manera virtual en la cual se </a:t>
            </a:r>
            <a:r>
              <a:rPr lang="es-MX" sz="3699" dirty="0">
                <a:solidFill>
                  <a:srgbClr val="000000"/>
                </a:solidFill>
                <a:latin typeface="Glacial Indifference"/>
              </a:rPr>
              <a:t>nominó a la Lcda. Karla Guevara  como Coordinadora. </a:t>
            </a:r>
          </a:p>
          <a:p>
            <a:pPr algn="just">
              <a:lnSpc>
                <a:spcPts val="5179"/>
              </a:lnSpc>
            </a:pPr>
            <a:endParaRPr lang="es-MX" sz="3699" dirty="0">
              <a:solidFill>
                <a:srgbClr val="000000"/>
              </a:solidFill>
              <a:latin typeface="Glacial Indifference"/>
            </a:endParaRPr>
          </a:p>
          <a:p>
            <a:pPr algn="just">
              <a:lnSpc>
                <a:spcPts val="5179"/>
              </a:lnSpc>
            </a:pPr>
            <a:endParaRPr lang="en-US" sz="3699" dirty="0">
              <a:solidFill>
                <a:srgbClr val="000000"/>
              </a:solidFill>
              <a:latin typeface="Glacial Indifference"/>
            </a:endParaRPr>
          </a:p>
          <a:p>
            <a:pPr algn="just">
              <a:lnSpc>
                <a:spcPts val="5599"/>
              </a:lnSpc>
            </a:pPr>
            <a:endParaRPr lang="en-US" sz="3699" dirty="0">
              <a:solidFill>
                <a:srgbClr val="000000"/>
              </a:solidFill>
              <a:latin typeface="Glacial Indifference"/>
            </a:endParaRPr>
          </a:p>
          <a:p>
            <a:pPr algn="just">
              <a:lnSpc>
                <a:spcPts val="5599"/>
              </a:lnSpc>
              <a:spcBef>
                <a:spcPct val="0"/>
              </a:spcBef>
            </a:pPr>
            <a:endParaRPr lang="en-US" sz="3699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02309" y="1998463"/>
            <a:ext cx="16230600" cy="2357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8"/>
              </a:lnSpc>
            </a:pPr>
            <a:r>
              <a:rPr lang="en-US" sz="5898" dirty="0">
                <a:solidFill>
                  <a:srgbClr val="0D328B"/>
                </a:solidFill>
                <a:latin typeface="Fredoka One"/>
              </a:rPr>
              <a:t> Reuniones </a:t>
            </a:r>
            <a:r>
              <a:rPr lang="en-US" sz="5898" dirty="0" err="1">
                <a:solidFill>
                  <a:srgbClr val="0D328B"/>
                </a:solidFill>
                <a:latin typeface="Fredoka One"/>
              </a:rPr>
              <a:t>sostenidas</a:t>
            </a:r>
            <a:r>
              <a:rPr lang="en-US" sz="5898" dirty="0">
                <a:solidFill>
                  <a:srgbClr val="0D328B"/>
                </a:solidFill>
                <a:latin typeface="Fredoka One"/>
              </a:rPr>
              <a:t> del Comité </a:t>
            </a:r>
          </a:p>
          <a:p>
            <a:pPr algn="ctr">
              <a:lnSpc>
                <a:spcPts val="11617"/>
              </a:lnSpc>
              <a:spcBef>
                <a:spcPct val="0"/>
              </a:spcBef>
            </a:pPr>
            <a:endParaRPr lang="en-US" sz="5898" dirty="0">
              <a:solidFill>
                <a:srgbClr val="0D328B"/>
              </a:solidFill>
              <a:latin typeface="Fredoka One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335357" y="367546"/>
            <a:ext cx="4071829" cy="1392905"/>
          </a:xfrm>
          <a:custGeom>
            <a:avLst/>
            <a:gdLst/>
            <a:ahLst/>
            <a:cxnLst/>
            <a:rect l="l" t="t" r="r" b="b"/>
            <a:pathLst>
              <a:path w="4071829" h="1392905">
                <a:moveTo>
                  <a:pt x="0" y="0"/>
                </a:moveTo>
                <a:lnTo>
                  <a:pt x="4071829" y="0"/>
                </a:lnTo>
                <a:lnTo>
                  <a:pt x="4071829" y="1392905"/>
                </a:lnTo>
                <a:lnTo>
                  <a:pt x="0" y="13929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C7D0C2A-2622-20E6-9A4E-400A4004D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813" y="3391368"/>
            <a:ext cx="8696865" cy="46658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852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0346" y="347354"/>
            <a:ext cx="17617287" cy="9551908"/>
            <a:chOff x="0" y="0"/>
            <a:chExt cx="4639944" cy="25157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39944" cy="2515729"/>
            </a:xfrm>
            <a:custGeom>
              <a:avLst/>
              <a:gdLst/>
              <a:ahLst/>
              <a:cxnLst/>
              <a:rect l="l" t="t" r="r" b="b"/>
              <a:pathLst>
                <a:path w="4639944" h="2515729">
                  <a:moveTo>
                    <a:pt x="0" y="0"/>
                  </a:moveTo>
                  <a:lnTo>
                    <a:pt x="4639944" y="0"/>
                  </a:lnTo>
                  <a:lnTo>
                    <a:pt x="4639944" y="2515729"/>
                  </a:lnTo>
                  <a:lnTo>
                    <a:pt x="0" y="25157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639944" cy="25633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382000" y="1563903"/>
            <a:ext cx="9265217" cy="9377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179"/>
              </a:lnSpc>
            </a:pPr>
            <a:r>
              <a:rPr lang="es-MX" sz="3699" dirty="0">
                <a:solidFill>
                  <a:srgbClr val="000000"/>
                </a:solidFill>
                <a:latin typeface="Glacial Indifference"/>
              </a:rPr>
              <a:t>La segunda reunión se llevó a cabo el 12 de febrero de 2024, de manera presencial en las oficinas del SISCA, en donde se elaboró y discutió la Ruta Crítica a implementar. </a:t>
            </a:r>
          </a:p>
          <a:p>
            <a:pPr algn="just">
              <a:lnSpc>
                <a:spcPts val="5179"/>
              </a:lnSpc>
            </a:pPr>
            <a:endParaRPr lang="es-MX" sz="3699" dirty="0">
              <a:solidFill>
                <a:srgbClr val="000000"/>
              </a:solidFill>
              <a:latin typeface="Glacial Indifference"/>
            </a:endParaRPr>
          </a:p>
          <a:p>
            <a:pPr algn="just">
              <a:lnSpc>
                <a:spcPts val="5179"/>
              </a:lnSpc>
            </a:pPr>
            <a:r>
              <a:rPr lang="es-MX" sz="3699" dirty="0">
                <a:solidFill>
                  <a:srgbClr val="000000"/>
                </a:solidFill>
                <a:latin typeface="Glacial Indifference"/>
              </a:rPr>
              <a:t>Se contó con la participación de los siguientes integrantes del Comité: Lcda. Marta Alicia de Magaña, Lcda. Karla Guevara, Dr. Anibal Quijano, Lcda. Alexia Alvarado y Lcda. Habely Coca.</a:t>
            </a:r>
          </a:p>
          <a:p>
            <a:pPr algn="just">
              <a:lnSpc>
                <a:spcPts val="5179"/>
              </a:lnSpc>
            </a:pPr>
            <a:endParaRPr lang="es-MX" sz="3699" dirty="0">
              <a:solidFill>
                <a:srgbClr val="000000"/>
              </a:solidFill>
              <a:latin typeface="Glacial Indifference"/>
            </a:endParaRPr>
          </a:p>
          <a:p>
            <a:pPr algn="just">
              <a:lnSpc>
                <a:spcPts val="5179"/>
              </a:lnSpc>
            </a:pPr>
            <a:endParaRPr lang="en-US" sz="3699" dirty="0">
              <a:solidFill>
                <a:srgbClr val="000000"/>
              </a:solidFill>
              <a:latin typeface="Glacial Indifference"/>
            </a:endParaRPr>
          </a:p>
          <a:p>
            <a:pPr algn="just">
              <a:lnSpc>
                <a:spcPts val="5599"/>
              </a:lnSpc>
            </a:pPr>
            <a:endParaRPr lang="en-US" sz="3699" dirty="0">
              <a:solidFill>
                <a:srgbClr val="000000"/>
              </a:solidFill>
              <a:latin typeface="Glacial Indifference"/>
            </a:endParaRPr>
          </a:p>
          <a:p>
            <a:pPr algn="just">
              <a:lnSpc>
                <a:spcPts val="5599"/>
              </a:lnSpc>
              <a:spcBef>
                <a:spcPct val="0"/>
              </a:spcBef>
            </a:pPr>
            <a:endParaRPr lang="en-US" sz="3699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657600" y="370874"/>
            <a:ext cx="16230600" cy="2357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8"/>
              </a:lnSpc>
            </a:pPr>
            <a:r>
              <a:rPr lang="en-US" sz="5898" dirty="0">
                <a:solidFill>
                  <a:srgbClr val="0D328B"/>
                </a:solidFill>
                <a:latin typeface="Fredoka One"/>
              </a:rPr>
              <a:t> Reuniones </a:t>
            </a:r>
            <a:r>
              <a:rPr lang="en-US" sz="5898" dirty="0" err="1">
                <a:solidFill>
                  <a:srgbClr val="0D328B"/>
                </a:solidFill>
                <a:latin typeface="Fredoka One"/>
              </a:rPr>
              <a:t>sostenidas</a:t>
            </a:r>
            <a:r>
              <a:rPr lang="en-US" sz="5898" dirty="0">
                <a:solidFill>
                  <a:srgbClr val="0D328B"/>
                </a:solidFill>
                <a:latin typeface="Fredoka One"/>
              </a:rPr>
              <a:t> del Comité </a:t>
            </a:r>
          </a:p>
          <a:p>
            <a:pPr algn="ctr">
              <a:lnSpc>
                <a:spcPts val="11617"/>
              </a:lnSpc>
              <a:spcBef>
                <a:spcPct val="0"/>
              </a:spcBef>
            </a:pPr>
            <a:endParaRPr lang="en-US" sz="5898" dirty="0">
              <a:solidFill>
                <a:srgbClr val="0D328B"/>
              </a:solidFill>
              <a:latin typeface="Fredoka One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335357" y="367546"/>
            <a:ext cx="4071829" cy="1392905"/>
          </a:xfrm>
          <a:custGeom>
            <a:avLst/>
            <a:gdLst/>
            <a:ahLst/>
            <a:cxnLst/>
            <a:rect l="l" t="t" r="r" b="b"/>
            <a:pathLst>
              <a:path w="4071829" h="1392905">
                <a:moveTo>
                  <a:pt x="0" y="0"/>
                </a:moveTo>
                <a:lnTo>
                  <a:pt x="4071829" y="0"/>
                </a:lnTo>
                <a:lnTo>
                  <a:pt x="4071829" y="1392905"/>
                </a:lnTo>
                <a:lnTo>
                  <a:pt x="0" y="13929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7EF8E3C-6F8A-FAD1-FB2C-AE262DAF0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72" y="3358312"/>
            <a:ext cx="7620001" cy="39957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2566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113439"/>
            <a:ext cx="3783553" cy="3745895"/>
            <a:chOff x="0" y="0"/>
            <a:chExt cx="5830503" cy="57724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30503" cy="5772472"/>
            </a:xfrm>
            <a:custGeom>
              <a:avLst/>
              <a:gdLst/>
              <a:ahLst/>
              <a:cxnLst/>
              <a:rect l="l" t="t" r="r" b="b"/>
              <a:pathLst>
                <a:path w="5830503" h="5772472">
                  <a:moveTo>
                    <a:pt x="0" y="0"/>
                  </a:moveTo>
                  <a:lnTo>
                    <a:pt x="0" y="5772472"/>
                  </a:lnTo>
                  <a:lnTo>
                    <a:pt x="5830503" y="5772472"/>
                  </a:lnTo>
                  <a:lnTo>
                    <a:pt x="5830503" y="0"/>
                  </a:lnTo>
                  <a:lnTo>
                    <a:pt x="0" y="0"/>
                  </a:lnTo>
                  <a:close/>
                  <a:moveTo>
                    <a:pt x="5769542" y="5711512"/>
                  </a:moveTo>
                  <a:lnTo>
                    <a:pt x="59690" y="5711512"/>
                  </a:lnTo>
                  <a:lnTo>
                    <a:pt x="59690" y="59690"/>
                  </a:lnTo>
                  <a:lnTo>
                    <a:pt x="5769542" y="59690"/>
                  </a:lnTo>
                  <a:lnTo>
                    <a:pt x="5769542" y="5711512"/>
                  </a:lnTo>
                  <a:close/>
                </a:path>
              </a:pathLst>
            </a:custGeom>
            <a:solidFill>
              <a:srgbClr val="191919">
                <a:alpha val="6667"/>
              </a:srgbClr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177716" y="5113439"/>
            <a:ext cx="3783553" cy="3745895"/>
            <a:chOff x="0" y="0"/>
            <a:chExt cx="5830503" cy="57724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830503" cy="5772472"/>
            </a:xfrm>
            <a:custGeom>
              <a:avLst/>
              <a:gdLst/>
              <a:ahLst/>
              <a:cxnLst/>
              <a:rect l="l" t="t" r="r" b="b"/>
              <a:pathLst>
                <a:path w="5830503" h="5772472">
                  <a:moveTo>
                    <a:pt x="0" y="0"/>
                  </a:moveTo>
                  <a:lnTo>
                    <a:pt x="0" y="5772472"/>
                  </a:lnTo>
                  <a:lnTo>
                    <a:pt x="5830503" y="5772472"/>
                  </a:lnTo>
                  <a:lnTo>
                    <a:pt x="5830503" y="0"/>
                  </a:lnTo>
                  <a:lnTo>
                    <a:pt x="0" y="0"/>
                  </a:lnTo>
                  <a:close/>
                  <a:moveTo>
                    <a:pt x="5769542" y="5711512"/>
                  </a:moveTo>
                  <a:lnTo>
                    <a:pt x="59690" y="5711512"/>
                  </a:lnTo>
                  <a:lnTo>
                    <a:pt x="59690" y="59690"/>
                  </a:lnTo>
                  <a:lnTo>
                    <a:pt x="5769542" y="59690"/>
                  </a:lnTo>
                  <a:lnTo>
                    <a:pt x="5769542" y="5711512"/>
                  </a:lnTo>
                  <a:close/>
                </a:path>
              </a:pathLst>
            </a:custGeom>
            <a:solidFill>
              <a:srgbClr val="191919">
                <a:alpha val="6667"/>
              </a:srgbClr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326732" y="5113439"/>
            <a:ext cx="3783553" cy="3745895"/>
            <a:chOff x="0" y="0"/>
            <a:chExt cx="5830503" cy="57724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830503" cy="5772472"/>
            </a:xfrm>
            <a:custGeom>
              <a:avLst/>
              <a:gdLst/>
              <a:ahLst/>
              <a:cxnLst/>
              <a:rect l="l" t="t" r="r" b="b"/>
              <a:pathLst>
                <a:path w="5830503" h="5772472">
                  <a:moveTo>
                    <a:pt x="0" y="0"/>
                  </a:moveTo>
                  <a:lnTo>
                    <a:pt x="0" y="5772472"/>
                  </a:lnTo>
                  <a:lnTo>
                    <a:pt x="5830503" y="5772472"/>
                  </a:lnTo>
                  <a:lnTo>
                    <a:pt x="5830503" y="0"/>
                  </a:lnTo>
                  <a:lnTo>
                    <a:pt x="0" y="0"/>
                  </a:lnTo>
                  <a:close/>
                  <a:moveTo>
                    <a:pt x="5769542" y="5711512"/>
                  </a:moveTo>
                  <a:lnTo>
                    <a:pt x="59690" y="5711512"/>
                  </a:lnTo>
                  <a:lnTo>
                    <a:pt x="59690" y="59690"/>
                  </a:lnTo>
                  <a:lnTo>
                    <a:pt x="5769542" y="59690"/>
                  </a:lnTo>
                  <a:lnTo>
                    <a:pt x="5769542" y="5711512"/>
                  </a:lnTo>
                  <a:close/>
                </a:path>
              </a:pathLst>
            </a:custGeom>
            <a:solidFill>
              <a:srgbClr val="191919">
                <a:alpha val="6667"/>
              </a:srgbClr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475747" y="5113439"/>
            <a:ext cx="3783553" cy="3745895"/>
            <a:chOff x="0" y="0"/>
            <a:chExt cx="5830503" cy="57724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830503" cy="5772472"/>
            </a:xfrm>
            <a:custGeom>
              <a:avLst/>
              <a:gdLst/>
              <a:ahLst/>
              <a:cxnLst/>
              <a:rect l="l" t="t" r="r" b="b"/>
              <a:pathLst>
                <a:path w="5830503" h="5772472">
                  <a:moveTo>
                    <a:pt x="0" y="0"/>
                  </a:moveTo>
                  <a:lnTo>
                    <a:pt x="0" y="5772472"/>
                  </a:lnTo>
                  <a:lnTo>
                    <a:pt x="5830503" y="5772472"/>
                  </a:lnTo>
                  <a:lnTo>
                    <a:pt x="5830503" y="0"/>
                  </a:lnTo>
                  <a:lnTo>
                    <a:pt x="0" y="0"/>
                  </a:lnTo>
                  <a:close/>
                  <a:moveTo>
                    <a:pt x="5769542" y="5711512"/>
                  </a:moveTo>
                  <a:lnTo>
                    <a:pt x="59690" y="5711512"/>
                  </a:lnTo>
                  <a:lnTo>
                    <a:pt x="59690" y="59690"/>
                  </a:lnTo>
                  <a:lnTo>
                    <a:pt x="5769542" y="59690"/>
                  </a:lnTo>
                  <a:lnTo>
                    <a:pt x="5769542" y="5711512"/>
                  </a:lnTo>
                  <a:close/>
                </a:path>
              </a:pathLst>
            </a:custGeom>
            <a:solidFill>
              <a:srgbClr val="191919">
                <a:alpha val="6667"/>
              </a:srgbClr>
            </a:solid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10" name="AutoShape 10"/>
          <p:cNvSpPr/>
          <p:nvPr/>
        </p:nvSpPr>
        <p:spPr>
          <a:xfrm>
            <a:off x="2097439" y="3854385"/>
            <a:ext cx="1646074" cy="1289115"/>
          </a:xfrm>
          <a:prstGeom prst="rect">
            <a:avLst/>
          </a:prstGeom>
          <a:solidFill>
            <a:srgbClr val="86EAE9"/>
          </a:solidFill>
        </p:spPr>
        <p:txBody>
          <a:bodyPr/>
          <a:lstStyle/>
          <a:p>
            <a:endParaRPr lang="es-SV"/>
          </a:p>
        </p:txBody>
      </p:sp>
      <p:sp>
        <p:nvSpPr>
          <p:cNvPr id="11" name="AutoShape 11"/>
          <p:cNvSpPr/>
          <p:nvPr/>
        </p:nvSpPr>
        <p:spPr>
          <a:xfrm>
            <a:off x="10395471" y="3843339"/>
            <a:ext cx="1646074" cy="1289115"/>
          </a:xfrm>
          <a:prstGeom prst="rect">
            <a:avLst/>
          </a:prstGeom>
          <a:solidFill>
            <a:srgbClr val="37C9EF"/>
          </a:solidFill>
        </p:spPr>
        <p:txBody>
          <a:bodyPr/>
          <a:lstStyle/>
          <a:p>
            <a:endParaRPr lang="es-SV"/>
          </a:p>
        </p:txBody>
      </p:sp>
      <p:sp>
        <p:nvSpPr>
          <p:cNvPr id="12" name="AutoShape 12"/>
          <p:cNvSpPr/>
          <p:nvPr/>
        </p:nvSpPr>
        <p:spPr>
          <a:xfrm>
            <a:off x="6246455" y="3843339"/>
            <a:ext cx="1646074" cy="1289115"/>
          </a:xfrm>
          <a:prstGeom prst="rect">
            <a:avLst/>
          </a:prstGeom>
          <a:solidFill>
            <a:srgbClr val="3EDAD8"/>
          </a:solidFill>
        </p:spPr>
        <p:txBody>
          <a:bodyPr/>
          <a:lstStyle/>
          <a:p>
            <a:endParaRPr lang="es-SV"/>
          </a:p>
        </p:txBody>
      </p:sp>
      <p:sp>
        <p:nvSpPr>
          <p:cNvPr id="13" name="AutoShape 13"/>
          <p:cNvSpPr/>
          <p:nvPr/>
        </p:nvSpPr>
        <p:spPr>
          <a:xfrm>
            <a:off x="14544487" y="3843339"/>
            <a:ext cx="1646074" cy="1289115"/>
          </a:xfrm>
          <a:prstGeom prst="rect">
            <a:avLst/>
          </a:prstGeom>
          <a:solidFill>
            <a:srgbClr val="37C9EF"/>
          </a:solidFill>
        </p:spPr>
        <p:txBody>
          <a:bodyPr/>
          <a:lstStyle/>
          <a:p>
            <a:endParaRPr lang="es-SV"/>
          </a:p>
        </p:txBody>
      </p:sp>
      <p:sp>
        <p:nvSpPr>
          <p:cNvPr id="14" name="Freeform 14"/>
          <p:cNvSpPr/>
          <p:nvPr/>
        </p:nvSpPr>
        <p:spPr>
          <a:xfrm>
            <a:off x="2661191" y="4151490"/>
            <a:ext cx="620226" cy="607046"/>
          </a:xfrm>
          <a:custGeom>
            <a:avLst/>
            <a:gdLst/>
            <a:ahLst/>
            <a:cxnLst/>
            <a:rect l="l" t="t" r="r" b="b"/>
            <a:pathLst>
              <a:path w="620226" h="607046">
                <a:moveTo>
                  <a:pt x="0" y="0"/>
                </a:moveTo>
                <a:lnTo>
                  <a:pt x="620226" y="0"/>
                </a:lnTo>
                <a:lnTo>
                  <a:pt x="620226" y="607046"/>
                </a:lnTo>
                <a:lnTo>
                  <a:pt x="0" y="6070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5" name="Freeform 15"/>
          <p:cNvSpPr/>
          <p:nvPr/>
        </p:nvSpPr>
        <p:spPr>
          <a:xfrm>
            <a:off x="6821868" y="4143732"/>
            <a:ext cx="678003" cy="688328"/>
          </a:xfrm>
          <a:custGeom>
            <a:avLst/>
            <a:gdLst/>
            <a:ahLst/>
            <a:cxnLst/>
            <a:rect l="l" t="t" r="r" b="b"/>
            <a:pathLst>
              <a:path w="678003" h="688328">
                <a:moveTo>
                  <a:pt x="0" y="0"/>
                </a:moveTo>
                <a:lnTo>
                  <a:pt x="678003" y="0"/>
                </a:lnTo>
                <a:lnTo>
                  <a:pt x="678003" y="688328"/>
                </a:lnTo>
                <a:lnTo>
                  <a:pt x="0" y="6883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6" name="Freeform 16"/>
          <p:cNvSpPr/>
          <p:nvPr/>
        </p:nvSpPr>
        <p:spPr>
          <a:xfrm>
            <a:off x="10658511" y="4151490"/>
            <a:ext cx="1119993" cy="541797"/>
          </a:xfrm>
          <a:custGeom>
            <a:avLst/>
            <a:gdLst/>
            <a:ahLst/>
            <a:cxnLst/>
            <a:rect l="l" t="t" r="r" b="b"/>
            <a:pathLst>
              <a:path w="1119993" h="541797">
                <a:moveTo>
                  <a:pt x="0" y="0"/>
                </a:moveTo>
                <a:lnTo>
                  <a:pt x="1119994" y="0"/>
                </a:lnTo>
                <a:lnTo>
                  <a:pt x="1119994" y="541797"/>
                </a:lnTo>
                <a:lnTo>
                  <a:pt x="0" y="5417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7" name="Freeform 17"/>
          <p:cNvSpPr/>
          <p:nvPr/>
        </p:nvSpPr>
        <p:spPr>
          <a:xfrm>
            <a:off x="15203845" y="4143732"/>
            <a:ext cx="607282" cy="566291"/>
          </a:xfrm>
          <a:custGeom>
            <a:avLst/>
            <a:gdLst/>
            <a:ahLst/>
            <a:cxnLst/>
            <a:rect l="l" t="t" r="r" b="b"/>
            <a:pathLst>
              <a:path w="607282" h="566291">
                <a:moveTo>
                  <a:pt x="0" y="0"/>
                </a:moveTo>
                <a:lnTo>
                  <a:pt x="607282" y="0"/>
                </a:lnTo>
                <a:lnTo>
                  <a:pt x="607282" y="566291"/>
                </a:lnTo>
                <a:lnTo>
                  <a:pt x="0" y="5662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18" name="Group 18"/>
          <p:cNvGrpSpPr/>
          <p:nvPr/>
        </p:nvGrpSpPr>
        <p:grpSpPr>
          <a:xfrm>
            <a:off x="2971304" y="1164310"/>
            <a:ext cx="12345393" cy="1444840"/>
            <a:chOff x="0" y="0"/>
            <a:chExt cx="16460524" cy="1926453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57150"/>
              <a:ext cx="16460524" cy="1064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00"/>
                </a:lnSpc>
              </a:pPr>
              <a:r>
                <a:rPr lang="en-US" sz="5000" spc="100" dirty="0">
                  <a:solidFill>
                    <a:srgbClr val="191919"/>
                  </a:solidFill>
                  <a:latin typeface="Aileron Bold"/>
                </a:rPr>
                <a:t>RUTA CRÍTICA DEL PROCESO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347757"/>
              <a:ext cx="16460524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spc="130">
                  <a:solidFill>
                    <a:srgbClr val="191919"/>
                  </a:solidFill>
                  <a:latin typeface="Aileron Bold"/>
                </a:rPr>
                <a:t>Comité de Gobernanza 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25477" y="5742701"/>
            <a:ext cx="2989999" cy="2110182"/>
            <a:chOff x="0" y="0"/>
            <a:chExt cx="3986665" cy="2813576"/>
          </a:xfrm>
        </p:grpSpPr>
        <p:sp>
          <p:nvSpPr>
            <p:cNvPr id="22" name="TextBox 22"/>
            <p:cNvSpPr txBox="1"/>
            <p:nvPr/>
          </p:nvSpPr>
          <p:spPr>
            <a:xfrm>
              <a:off x="0" y="-47625"/>
              <a:ext cx="3986665" cy="1083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290">
                  <a:solidFill>
                    <a:srgbClr val="191919"/>
                  </a:solidFill>
                  <a:latin typeface="Aileron Bold"/>
                </a:rPr>
                <a:t>23-ENE</a:t>
              </a:r>
            </a:p>
            <a:p>
              <a:pPr algn="ctr">
                <a:lnSpc>
                  <a:spcPts val="3359"/>
                </a:lnSpc>
              </a:pPr>
              <a:endParaRPr lang="en-US" sz="2400" spc="290">
                <a:solidFill>
                  <a:srgbClr val="191919"/>
                </a:solidFill>
                <a:latin typeface="Aileron Bold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353710"/>
              <a:ext cx="3986665" cy="1365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4"/>
                </a:lnSpc>
              </a:pP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Nombramiento Coordinadora del Comité</a:t>
              </a:r>
            </a:p>
            <a:p>
              <a:pPr algn="ctr">
                <a:lnSpc>
                  <a:spcPts val="2804"/>
                </a:lnSpc>
              </a:pP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574493" y="5706982"/>
            <a:ext cx="2989999" cy="2980290"/>
            <a:chOff x="0" y="-47625"/>
            <a:chExt cx="3986665" cy="3973720"/>
          </a:xfrm>
        </p:grpSpPr>
        <p:sp>
          <p:nvSpPr>
            <p:cNvPr id="25" name="TextBox 25"/>
            <p:cNvSpPr txBox="1"/>
            <p:nvPr/>
          </p:nvSpPr>
          <p:spPr>
            <a:xfrm>
              <a:off x="0" y="-47625"/>
              <a:ext cx="3986665" cy="2855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290" dirty="0">
                  <a:solidFill>
                    <a:srgbClr val="191919"/>
                  </a:solidFill>
                  <a:latin typeface="Aileron Bold"/>
                </a:rPr>
                <a:t>FEB:12 Y26; MAR:11 Y 25; ABR:15 Y 29; MAY: 13 Y 27</a:t>
              </a:r>
            </a:p>
            <a:p>
              <a:pPr algn="ctr">
                <a:lnSpc>
                  <a:spcPts val="3359"/>
                </a:lnSpc>
              </a:pPr>
              <a:endParaRPr lang="en-US" sz="2400" spc="290" dirty="0">
                <a:solidFill>
                  <a:srgbClr val="191919"/>
                </a:solidFill>
                <a:latin typeface="Aileron Bold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3030110"/>
              <a:ext cx="3986665" cy="8959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4"/>
                </a:lnSpc>
              </a:pP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Reuniones de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Trabajo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del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comité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adhoc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723508" y="5706982"/>
            <a:ext cx="2989999" cy="2380339"/>
            <a:chOff x="0" y="-47625"/>
            <a:chExt cx="3986665" cy="3173785"/>
          </a:xfrm>
        </p:grpSpPr>
        <p:sp>
          <p:nvSpPr>
            <p:cNvPr id="28" name="TextBox 28"/>
            <p:cNvSpPr txBox="1"/>
            <p:nvPr/>
          </p:nvSpPr>
          <p:spPr>
            <a:xfrm>
              <a:off x="0" y="-47625"/>
              <a:ext cx="3986665" cy="1083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290">
                  <a:solidFill>
                    <a:srgbClr val="191919"/>
                  </a:solidFill>
                  <a:latin typeface="Aileron Bold"/>
                </a:rPr>
                <a:t>25-ENE</a:t>
              </a:r>
            </a:p>
            <a:p>
              <a:pPr algn="ctr">
                <a:lnSpc>
                  <a:spcPts val="3359"/>
                </a:lnSpc>
              </a:pPr>
              <a:endParaRPr lang="en-US" sz="2400" spc="290">
                <a:solidFill>
                  <a:srgbClr val="191919"/>
                </a:solidFill>
                <a:latin typeface="Aileron Bold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1353710"/>
              <a:ext cx="3986665" cy="1772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4"/>
                </a:lnSpc>
              </a:pP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Ratificación de nombramiento de Coordinadora por el Pleno</a:t>
              </a:r>
            </a:p>
            <a:p>
              <a:pPr algn="ctr">
                <a:lnSpc>
                  <a:spcPts val="2145"/>
                </a:lnSpc>
              </a:pP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3872524" y="5742701"/>
            <a:ext cx="2989999" cy="2035887"/>
            <a:chOff x="0" y="0"/>
            <a:chExt cx="3986665" cy="2714515"/>
          </a:xfrm>
        </p:grpSpPr>
        <p:sp>
          <p:nvSpPr>
            <p:cNvPr id="31" name="TextBox 31"/>
            <p:cNvSpPr txBox="1"/>
            <p:nvPr/>
          </p:nvSpPr>
          <p:spPr>
            <a:xfrm>
              <a:off x="0" y="-47625"/>
              <a:ext cx="3986665" cy="1083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290">
                  <a:solidFill>
                    <a:srgbClr val="191919"/>
                  </a:solidFill>
                  <a:latin typeface="Aileron Bold"/>
                </a:rPr>
                <a:t>30-ENE</a:t>
              </a:r>
            </a:p>
            <a:p>
              <a:pPr algn="ctr">
                <a:lnSpc>
                  <a:spcPts val="3359"/>
                </a:lnSpc>
              </a:pPr>
              <a:endParaRPr lang="en-US" sz="2400" spc="290">
                <a:solidFill>
                  <a:srgbClr val="191919"/>
                </a:solidFill>
                <a:latin typeface="Aileron Bold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353710"/>
              <a:ext cx="3986665" cy="1266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4"/>
                </a:lnSpc>
              </a:pPr>
              <a:r>
                <a:rPr lang="en-US" sz="1699" spc="54">
                  <a:solidFill>
                    <a:srgbClr val="191919"/>
                  </a:solidFill>
                  <a:latin typeface="Aileron"/>
                </a:rPr>
                <a:t>Confirmación de Asistencia Técnica FANCAP</a:t>
              </a:r>
            </a:p>
            <a:p>
              <a:pPr algn="ctr">
                <a:lnSpc>
                  <a:spcPts val="2145"/>
                </a:lnSpc>
              </a:pPr>
              <a:endParaRPr lang="en-US" sz="1699" spc="54">
                <a:solidFill>
                  <a:srgbClr val="191919"/>
                </a:solidFill>
                <a:latin typeface="Aileron"/>
              </a:endParaRPr>
            </a:p>
          </p:txBody>
        </p:sp>
      </p:grpSp>
      <p:sp>
        <p:nvSpPr>
          <p:cNvPr id="33" name="Freeform 9">
            <a:extLst>
              <a:ext uri="{FF2B5EF4-FFF2-40B4-BE49-F238E27FC236}">
                <a16:creationId xmlns:a16="http://schemas.microsoft.com/office/drawing/2014/main" id="{87B5E062-E119-BA83-1B07-9B7396A09E69}"/>
              </a:ext>
            </a:extLst>
          </p:cNvPr>
          <p:cNvSpPr/>
          <p:nvPr/>
        </p:nvSpPr>
        <p:spPr>
          <a:xfrm>
            <a:off x="335358" y="367547"/>
            <a:ext cx="3408156" cy="1244100"/>
          </a:xfrm>
          <a:custGeom>
            <a:avLst/>
            <a:gdLst/>
            <a:ahLst/>
            <a:cxnLst/>
            <a:rect l="l" t="t" r="r" b="b"/>
            <a:pathLst>
              <a:path w="4071829" h="1392905">
                <a:moveTo>
                  <a:pt x="0" y="0"/>
                </a:moveTo>
                <a:lnTo>
                  <a:pt x="4071829" y="0"/>
                </a:lnTo>
                <a:lnTo>
                  <a:pt x="4071829" y="1392905"/>
                </a:lnTo>
                <a:lnTo>
                  <a:pt x="0" y="139290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113439"/>
            <a:ext cx="3783553" cy="3745895"/>
            <a:chOff x="0" y="0"/>
            <a:chExt cx="5830503" cy="57724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30503" cy="5772472"/>
            </a:xfrm>
            <a:custGeom>
              <a:avLst/>
              <a:gdLst/>
              <a:ahLst/>
              <a:cxnLst/>
              <a:rect l="l" t="t" r="r" b="b"/>
              <a:pathLst>
                <a:path w="5830503" h="5772472">
                  <a:moveTo>
                    <a:pt x="0" y="0"/>
                  </a:moveTo>
                  <a:lnTo>
                    <a:pt x="0" y="5772472"/>
                  </a:lnTo>
                  <a:lnTo>
                    <a:pt x="5830503" y="5772472"/>
                  </a:lnTo>
                  <a:lnTo>
                    <a:pt x="5830503" y="0"/>
                  </a:lnTo>
                  <a:lnTo>
                    <a:pt x="0" y="0"/>
                  </a:lnTo>
                  <a:close/>
                  <a:moveTo>
                    <a:pt x="5769542" y="5711512"/>
                  </a:moveTo>
                  <a:lnTo>
                    <a:pt x="59690" y="5711512"/>
                  </a:lnTo>
                  <a:lnTo>
                    <a:pt x="59690" y="59690"/>
                  </a:lnTo>
                  <a:lnTo>
                    <a:pt x="5769542" y="59690"/>
                  </a:lnTo>
                  <a:lnTo>
                    <a:pt x="5769542" y="5711512"/>
                  </a:lnTo>
                  <a:close/>
                </a:path>
              </a:pathLst>
            </a:custGeom>
            <a:solidFill>
              <a:srgbClr val="191919">
                <a:alpha val="6667"/>
              </a:srgbClr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416855" y="5132454"/>
            <a:ext cx="3783553" cy="3745895"/>
            <a:chOff x="0" y="0"/>
            <a:chExt cx="5830503" cy="57724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830503" cy="5772472"/>
            </a:xfrm>
            <a:custGeom>
              <a:avLst/>
              <a:gdLst/>
              <a:ahLst/>
              <a:cxnLst/>
              <a:rect l="l" t="t" r="r" b="b"/>
              <a:pathLst>
                <a:path w="5830503" h="5772472">
                  <a:moveTo>
                    <a:pt x="0" y="0"/>
                  </a:moveTo>
                  <a:lnTo>
                    <a:pt x="0" y="5772472"/>
                  </a:lnTo>
                  <a:lnTo>
                    <a:pt x="5830503" y="5772472"/>
                  </a:lnTo>
                  <a:lnTo>
                    <a:pt x="5830503" y="0"/>
                  </a:lnTo>
                  <a:lnTo>
                    <a:pt x="0" y="0"/>
                  </a:lnTo>
                  <a:close/>
                  <a:moveTo>
                    <a:pt x="5769542" y="5711512"/>
                  </a:moveTo>
                  <a:lnTo>
                    <a:pt x="59690" y="5711512"/>
                  </a:lnTo>
                  <a:lnTo>
                    <a:pt x="59690" y="59690"/>
                  </a:lnTo>
                  <a:lnTo>
                    <a:pt x="5769542" y="59690"/>
                  </a:lnTo>
                  <a:lnTo>
                    <a:pt x="5769542" y="5711512"/>
                  </a:lnTo>
                  <a:close/>
                </a:path>
              </a:pathLst>
            </a:custGeom>
            <a:solidFill>
              <a:srgbClr val="191919">
                <a:alpha val="6667"/>
              </a:srgbClr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475747" y="5113439"/>
            <a:ext cx="3783553" cy="3745895"/>
            <a:chOff x="0" y="0"/>
            <a:chExt cx="5830503" cy="57724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830503" cy="5772472"/>
            </a:xfrm>
            <a:custGeom>
              <a:avLst/>
              <a:gdLst/>
              <a:ahLst/>
              <a:cxnLst/>
              <a:rect l="l" t="t" r="r" b="b"/>
              <a:pathLst>
                <a:path w="5830503" h="5772472">
                  <a:moveTo>
                    <a:pt x="0" y="0"/>
                  </a:moveTo>
                  <a:lnTo>
                    <a:pt x="0" y="5772472"/>
                  </a:lnTo>
                  <a:lnTo>
                    <a:pt x="5830503" y="5772472"/>
                  </a:lnTo>
                  <a:lnTo>
                    <a:pt x="5830503" y="0"/>
                  </a:lnTo>
                  <a:lnTo>
                    <a:pt x="0" y="0"/>
                  </a:lnTo>
                  <a:close/>
                  <a:moveTo>
                    <a:pt x="5769542" y="5711512"/>
                  </a:moveTo>
                  <a:lnTo>
                    <a:pt x="59690" y="5711512"/>
                  </a:lnTo>
                  <a:lnTo>
                    <a:pt x="59690" y="59690"/>
                  </a:lnTo>
                  <a:lnTo>
                    <a:pt x="5769542" y="59690"/>
                  </a:lnTo>
                  <a:lnTo>
                    <a:pt x="5769542" y="5711512"/>
                  </a:lnTo>
                  <a:close/>
                </a:path>
              </a:pathLst>
            </a:custGeom>
            <a:solidFill>
              <a:srgbClr val="191919">
                <a:alpha val="6667"/>
              </a:srgbClr>
            </a:solid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10" name="AutoShape 10"/>
          <p:cNvSpPr/>
          <p:nvPr/>
        </p:nvSpPr>
        <p:spPr>
          <a:xfrm>
            <a:off x="2097439" y="3854385"/>
            <a:ext cx="1646074" cy="1289115"/>
          </a:xfrm>
          <a:prstGeom prst="rect">
            <a:avLst/>
          </a:prstGeom>
          <a:solidFill>
            <a:srgbClr val="86EAE9"/>
          </a:solidFill>
        </p:spPr>
        <p:txBody>
          <a:bodyPr/>
          <a:lstStyle/>
          <a:p>
            <a:endParaRPr lang="es-SV"/>
          </a:p>
        </p:txBody>
      </p:sp>
      <p:sp>
        <p:nvSpPr>
          <p:cNvPr id="12" name="AutoShape 12"/>
          <p:cNvSpPr/>
          <p:nvPr/>
        </p:nvSpPr>
        <p:spPr>
          <a:xfrm>
            <a:off x="8432803" y="3595309"/>
            <a:ext cx="1646074" cy="1289115"/>
          </a:xfrm>
          <a:prstGeom prst="rect">
            <a:avLst/>
          </a:prstGeom>
          <a:solidFill>
            <a:srgbClr val="3EDAD8"/>
          </a:solidFill>
        </p:spPr>
        <p:txBody>
          <a:bodyPr/>
          <a:lstStyle/>
          <a:p>
            <a:endParaRPr lang="es-SV"/>
          </a:p>
        </p:txBody>
      </p:sp>
      <p:sp>
        <p:nvSpPr>
          <p:cNvPr id="13" name="AutoShape 13"/>
          <p:cNvSpPr/>
          <p:nvPr/>
        </p:nvSpPr>
        <p:spPr>
          <a:xfrm>
            <a:off x="14544487" y="3843339"/>
            <a:ext cx="1646074" cy="1289115"/>
          </a:xfrm>
          <a:prstGeom prst="rect">
            <a:avLst/>
          </a:prstGeom>
          <a:solidFill>
            <a:srgbClr val="37C9EF"/>
          </a:solidFill>
        </p:spPr>
        <p:txBody>
          <a:bodyPr/>
          <a:lstStyle/>
          <a:p>
            <a:endParaRPr lang="es-SV"/>
          </a:p>
        </p:txBody>
      </p:sp>
      <p:sp>
        <p:nvSpPr>
          <p:cNvPr id="14" name="Freeform 14"/>
          <p:cNvSpPr/>
          <p:nvPr/>
        </p:nvSpPr>
        <p:spPr>
          <a:xfrm>
            <a:off x="2546883" y="4254957"/>
            <a:ext cx="737297" cy="629467"/>
          </a:xfrm>
          <a:custGeom>
            <a:avLst/>
            <a:gdLst/>
            <a:ahLst/>
            <a:cxnLst/>
            <a:rect l="l" t="t" r="r" b="b"/>
            <a:pathLst>
              <a:path w="737297" h="629467">
                <a:moveTo>
                  <a:pt x="0" y="0"/>
                </a:moveTo>
                <a:lnTo>
                  <a:pt x="737297" y="0"/>
                </a:lnTo>
                <a:lnTo>
                  <a:pt x="737297" y="629467"/>
                </a:lnTo>
                <a:lnTo>
                  <a:pt x="0" y="6294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5" name="Freeform 15"/>
          <p:cNvSpPr/>
          <p:nvPr/>
        </p:nvSpPr>
        <p:spPr>
          <a:xfrm>
            <a:off x="8873541" y="3906719"/>
            <a:ext cx="616747" cy="616747"/>
          </a:xfrm>
          <a:custGeom>
            <a:avLst/>
            <a:gdLst/>
            <a:ahLst/>
            <a:cxnLst/>
            <a:rect l="l" t="t" r="r" b="b"/>
            <a:pathLst>
              <a:path w="616747" h="616747">
                <a:moveTo>
                  <a:pt x="0" y="0"/>
                </a:moveTo>
                <a:lnTo>
                  <a:pt x="616747" y="0"/>
                </a:lnTo>
                <a:lnTo>
                  <a:pt x="616747" y="616747"/>
                </a:lnTo>
                <a:lnTo>
                  <a:pt x="0" y="6167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7" name="Freeform 17"/>
          <p:cNvSpPr/>
          <p:nvPr/>
        </p:nvSpPr>
        <p:spPr>
          <a:xfrm>
            <a:off x="15187820" y="4183822"/>
            <a:ext cx="648221" cy="608149"/>
          </a:xfrm>
          <a:custGeom>
            <a:avLst/>
            <a:gdLst/>
            <a:ahLst/>
            <a:cxnLst/>
            <a:rect l="l" t="t" r="r" b="b"/>
            <a:pathLst>
              <a:path w="648221" h="608149">
                <a:moveTo>
                  <a:pt x="0" y="0"/>
                </a:moveTo>
                <a:lnTo>
                  <a:pt x="648221" y="0"/>
                </a:lnTo>
                <a:lnTo>
                  <a:pt x="648221" y="608149"/>
                </a:lnTo>
                <a:lnTo>
                  <a:pt x="0" y="6081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18" name="Group 18"/>
          <p:cNvGrpSpPr/>
          <p:nvPr/>
        </p:nvGrpSpPr>
        <p:grpSpPr>
          <a:xfrm>
            <a:off x="2971304" y="1164310"/>
            <a:ext cx="12345393" cy="1444840"/>
            <a:chOff x="0" y="0"/>
            <a:chExt cx="16460524" cy="1926453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57150"/>
              <a:ext cx="16460524" cy="1064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00"/>
                </a:lnSpc>
              </a:pPr>
              <a:r>
                <a:rPr lang="en-US" sz="5000" spc="100">
                  <a:solidFill>
                    <a:srgbClr val="191919"/>
                  </a:solidFill>
                  <a:latin typeface="Aileron Bold"/>
                </a:rPr>
                <a:t>RUTA CRÍTICA DEL PROCESO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347757"/>
              <a:ext cx="16460524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spc="130">
                  <a:solidFill>
                    <a:srgbClr val="191919"/>
                  </a:solidFill>
                  <a:latin typeface="Aileron Bold"/>
                </a:rPr>
                <a:t>Comité de Gobernanza 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25477" y="5742701"/>
            <a:ext cx="2989999" cy="2462607"/>
            <a:chOff x="0" y="0"/>
            <a:chExt cx="3986665" cy="3283476"/>
          </a:xfrm>
        </p:grpSpPr>
        <p:sp>
          <p:nvSpPr>
            <p:cNvPr id="22" name="TextBox 22"/>
            <p:cNvSpPr txBox="1"/>
            <p:nvPr/>
          </p:nvSpPr>
          <p:spPr>
            <a:xfrm>
              <a:off x="0" y="-47625"/>
              <a:ext cx="3986665" cy="1083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290">
                  <a:solidFill>
                    <a:srgbClr val="191919"/>
                  </a:solidFill>
                  <a:latin typeface="Aileron Bold"/>
                </a:rPr>
                <a:t>2-FEB</a:t>
              </a:r>
            </a:p>
            <a:p>
              <a:pPr algn="ctr">
                <a:lnSpc>
                  <a:spcPts val="3359"/>
                </a:lnSpc>
              </a:pPr>
              <a:endParaRPr lang="en-US" sz="2400" spc="290">
                <a:solidFill>
                  <a:srgbClr val="191919"/>
                </a:solidFill>
                <a:latin typeface="Aileron Bold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353710"/>
              <a:ext cx="3986665" cy="18357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4"/>
                </a:lnSpc>
              </a:pP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Preparación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de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información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para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reunión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del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comité</a:t>
              </a: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  <a:p>
              <a:pPr algn="ctr">
                <a:lnSpc>
                  <a:spcPts val="2804"/>
                </a:lnSpc>
              </a:pP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  <a:p>
              <a:pPr algn="ctr">
                <a:lnSpc>
                  <a:spcPts val="2804"/>
                </a:lnSpc>
              </a:pP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649000" y="5146874"/>
            <a:ext cx="2989999" cy="3584334"/>
            <a:chOff x="0" y="-47625"/>
            <a:chExt cx="3986665" cy="4779113"/>
          </a:xfrm>
        </p:grpSpPr>
        <p:sp>
          <p:nvSpPr>
            <p:cNvPr id="25" name="TextBox 25"/>
            <p:cNvSpPr txBox="1"/>
            <p:nvPr/>
          </p:nvSpPr>
          <p:spPr>
            <a:xfrm>
              <a:off x="0" y="-47625"/>
              <a:ext cx="3986665" cy="1642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290">
                  <a:solidFill>
                    <a:srgbClr val="191919"/>
                  </a:solidFill>
                  <a:latin typeface="Aileron Bold"/>
                </a:rPr>
                <a:t>12-FEB</a:t>
              </a:r>
            </a:p>
            <a:p>
              <a:pPr algn="ctr">
                <a:lnSpc>
                  <a:spcPts val="3359"/>
                </a:lnSpc>
              </a:pPr>
              <a:endParaRPr lang="en-US" sz="2400" spc="290">
                <a:solidFill>
                  <a:srgbClr val="191919"/>
                </a:solidFill>
                <a:latin typeface="Aileron Bold"/>
              </a:endParaRPr>
            </a:p>
            <a:p>
              <a:pPr algn="ctr">
                <a:lnSpc>
                  <a:spcPts val="3359"/>
                </a:lnSpc>
              </a:pPr>
              <a:endParaRPr lang="en-US" sz="2400" spc="290">
                <a:solidFill>
                  <a:srgbClr val="191919"/>
                </a:solidFill>
                <a:latin typeface="Aileron Bold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1912510"/>
              <a:ext cx="3986665" cy="28189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4"/>
                </a:lnSpc>
              </a:pP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Diseño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y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Aprobación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de Ruta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crítica</a:t>
              </a: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  <a:p>
              <a:pPr algn="ctr">
                <a:lnSpc>
                  <a:spcPts val="2804"/>
                </a:lnSpc>
              </a:pP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Revisar IPF con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información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relacionada</a:t>
              </a: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  <a:p>
              <a:pPr algn="ctr">
                <a:lnSpc>
                  <a:spcPts val="2804"/>
                </a:lnSpc>
              </a:pP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  <a:p>
              <a:pPr algn="ctr">
                <a:lnSpc>
                  <a:spcPts val="2804"/>
                </a:lnSpc>
              </a:pP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3872524" y="5742701"/>
            <a:ext cx="2989999" cy="3512262"/>
            <a:chOff x="0" y="0"/>
            <a:chExt cx="3986665" cy="4683015"/>
          </a:xfrm>
        </p:grpSpPr>
        <p:sp>
          <p:nvSpPr>
            <p:cNvPr id="31" name="TextBox 31"/>
            <p:cNvSpPr txBox="1"/>
            <p:nvPr/>
          </p:nvSpPr>
          <p:spPr>
            <a:xfrm>
              <a:off x="0" y="-47625"/>
              <a:ext cx="3986665" cy="1642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290">
                  <a:solidFill>
                    <a:srgbClr val="191919"/>
                  </a:solidFill>
                  <a:latin typeface="Aileron Bold"/>
                </a:rPr>
                <a:t>26-FEB</a:t>
              </a:r>
            </a:p>
            <a:p>
              <a:pPr algn="ctr">
                <a:lnSpc>
                  <a:spcPts val="3359"/>
                </a:lnSpc>
              </a:pPr>
              <a:endParaRPr lang="en-US" sz="2400" spc="290">
                <a:solidFill>
                  <a:srgbClr val="191919"/>
                </a:solidFill>
                <a:latin typeface="Aileron Bold"/>
              </a:endParaRPr>
            </a:p>
            <a:p>
              <a:pPr algn="ctr">
                <a:lnSpc>
                  <a:spcPts val="3359"/>
                </a:lnSpc>
              </a:pPr>
              <a:endParaRPr lang="en-US" sz="2400" spc="290">
                <a:solidFill>
                  <a:srgbClr val="191919"/>
                </a:solidFill>
                <a:latin typeface="Aileron Bold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912510"/>
              <a:ext cx="3986665" cy="2676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4"/>
                </a:lnSpc>
              </a:pP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Reuniones de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Trabajo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del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comité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adhoc para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revisar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y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proponer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actualizaciones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al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estatuto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(Media Jornada)</a:t>
              </a:r>
            </a:p>
            <a:p>
              <a:pPr algn="ctr">
                <a:lnSpc>
                  <a:spcPts val="2804"/>
                </a:lnSpc>
              </a:pP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  <a:p>
              <a:pPr algn="ctr">
                <a:lnSpc>
                  <a:spcPts val="2145"/>
                </a:lnSpc>
              </a:pP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</p:txBody>
        </p:sp>
      </p:grpSp>
      <p:sp>
        <p:nvSpPr>
          <p:cNvPr id="33" name="Freeform 9">
            <a:extLst>
              <a:ext uri="{FF2B5EF4-FFF2-40B4-BE49-F238E27FC236}">
                <a16:creationId xmlns:a16="http://schemas.microsoft.com/office/drawing/2014/main" id="{6D5EFE99-913F-3DF9-A064-EF3BA65FB0BE}"/>
              </a:ext>
            </a:extLst>
          </p:cNvPr>
          <p:cNvSpPr/>
          <p:nvPr/>
        </p:nvSpPr>
        <p:spPr>
          <a:xfrm>
            <a:off x="335358" y="367547"/>
            <a:ext cx="3408156" cy="1244100"/>
          </a:xfrm>
          <a:custGeom>
            <a:avLst/>
            <a:gdLst/>
            <a:ahLst/>
            <a:cxnLst/>
            <a:rect l="l" t="t" r="r" b="b"/>
            <a:pathLst>
              <a:path w="4071829" h="1392905">
                <a:moveTo>
                  <a:pt x="0" y="0"/>
                </a:moveTo>
                <a:lnTo>
                  <a:pt x="4071829" y="0"/>
                </a:lnTo>
                <a:lnTo>
                  <a:pt x="4071829" y="1392905"/>
                </a:lnTo>
                <a:lnTo>
                  <a:pt x="0" y="139290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113439"/>
            <a:ext cx="3783553" cy="3745895"/>
            <a:chOff x="0" y="0"/>
            <a:chExt cx="5830503" cy="57724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30503" cy="5772472"/>
            </a:xfrm>
            <a:custGeom>
              <a:avLst/>
              <a:gdLst/>
              <a:ahLst/>
              <a:cxnLst/>
              <a:rect l="l" t="t" r="r" b="b"/>
              <a:pathLst>
                <a:path w="5830503" h="5772472">
                  <a:moveTo>
                    <a:pt x="0" y="0"/>
                  </a:moveTo>
                  <a:lnTo>
                    <a:pt x="0" y="5772472"/>
                  </a:lnTo>
                  <a:lnTo>
                    <a:pt x="5830503" y="5772472"/>
                  </a:lnTo>
                  <a:lnTo>
                    <a:pt x="5830503" y="0"/>
                  </a:lnTo>
                  <a:lnTo>
                    <a:pt x="0" y="0"/>
                  </a:lnTo>
                  <a:close/>
                  <a:moveTo>
                    <a:pt x="5769542" y="5711512"/>
                  </a:moveTo>
                  <a:lnTo>
                    <a:pt x="59690" y="5711512"/>
                  </a:lnTo>
                  <a:lnTo>
                    <a:pt x="59690" y="59690"/>
                  </a:lnTo>
                  <a:lnTo>
                    <a:pt x="5769542" y="59690"/>
                  </a:lnTo>
                  <a:lnTo>
                    <a:pt x="5769542" y="5711512"/>
                  </a:lnTo>
                  <a:close/>
                </a:path>
              </a:pathLst>
            </a:custGeom>
            <a:solidFill>
              <a:srgbClr val="191919">
                <a:alpha val="6667"/>
              </a:srgbClr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177716" y="5113439"/>
            <a:ext cx="3783553" cy="3745895"/>
            <a:chOff x="0" y="0"/>
            <a:chExt cx="5830503" cy="57724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830503" cy="5772472"/>
            </a:xfrm>
            <a:custGeom>
              <a:avLst/>
              <a:gdLst/>
              <a:ahLst/>
              <a:cxnLst/>
              <a:rect l="l" t="t" r="r" b="b"/>
              <a:pathLst>
                <a:path w="5830503" h="5772472">
                  <a:moveTo>
                    <a:pt x="0" y="0"/>
                  </a:moveTo>
                  <a:lnTo>
                    <a:pt x="0" y="5772472"/>
                  </a:lnTo>
                  <a:lnTo>
                    <a:pt x="5830503" y="5772472"/>
                  </a:lnTo>
                  <a:lnTo>
                    <a:pt x="5830503" y="0"/>
                  </a:lnTo>
                  <a:lnTo>
                    <a:pt x="0" y="0"/>
                  </a:lnTo>
                  <a:close/>
                  <a:moveTo>
                    <a:pt x="5769542" y="5711512"/>
                  </a:moveTo>
                  <a:lnTo>
                    <a:pt x="59690" y="5711512"/>
                  </a:lnTo>
                  <a:lnTo>
                    <a:pt x="59690" y="59690"/>
                  </a:lnTo>
                  <a:lnTo>
                    <a:pt x="5769542" y="59690"/>
                  </a:lnTo>
                  <a:lnTo>
                    <a:pt x="5769542" y="5711512"/>
                  </a:lnTo>
                  <a:close/>
                </a:path>
              </a:pathLst>
            </a:custGeom>
            <a:solidFill>
              <a:srgbClr val="191919">
                <a:alpha val="6667"/>
              </a:srgbClr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326732" y="5113439"/>
            <a:ext cx="3783553" cy="3745895"/>
            <a:chOff x="0" y="0"/>
            <a:chExt cx="5830503" cy="57724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830503" cy="5772472"/>
            </a:xfrm>
            <a:custGeom>
              <a:avLst/>
              <a:gdLst/>
              <a:ahLst/>
              <a:cxnLst/>
              <a:rect l="l" t="t" r="r" b="b"/>
              <a:pathLst>
                <a:path w="5830503" h="5772472">
                  <a:moveTo>
                    <a:pt x="0" y="0"/>
                  </a:moveTo>
                  <a:lnTo>
                    <a:pt x="0" y="5772472"/>
                  </a:lnTo>
                  <a:lnTo>
                    <a:pt x="5830503" y="5772472"/>
                  </a:lnTo>
                  <a:lnTo>
                    <a:pt x="5830503" y="0"/>
                  </a:lnTo>
                  <a:lnTo>
                    <a:pt x="0" y="0"/>
                  </a:lnTo>
                  <a:close/>
                  <a:moveTo>
                    <a:pt x="5769542" y="5711512"/>
                  </a:moveTo>
                  <a:lnTo>
                    <a:pt x="59690" y="5711512"/>
                  </a:lnTo>
                  <a:lnTo>
                    <a:pt x="59690" y="59690"/>
                  </a:lnTo>
                  <a:lnTo>
                    <a:pt x="5769542" y="59690"/>
                  </a:lnTo>
                  <a:lnTo>
                    <a:pt x="5769542" y="5711512"/>
                  </a:lnTo>
                  <a:close/>
                </a:path>
              </a:pathLst>
            </a:custGeom>
            <a:solidFill>
              <a:srgbClr val="191919">
                <a:alpha val="6667"/>
              </a:srgbClr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475747" y="5113439"/>
            <a:ext cx="3783553" cy="3745895"/>
            <a:chOff x="0" y="0"/>
            <a:chExt cx="5830503" cy="57724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830503" cy="5772472"/>
            </a:xfrm>
            <a:custGeom>
              <a:avLst/>
              <a:gdLst/>
              <a:ahLst/>
              <a:cxnLst/>
              <a:rect l="l" t="t" r="r" b="b"/>
              <a:pathLst>
                <a:path w="5830503" h="5772472">
                  <a:moveTo>
                    <a:pt x="0" y="0"/>
                  </a:moveTo>
                  <a:lnTo>
                    <a:pt x="0" y="5772472"/>
                  </a:lnTo>
                  <a:lnTo>
                    <a:pt x="5830503" y="5772472"/>
                  </a:lnTo>
                  <a:lnTo>
                    <a:pt x="5830503" y="0"/>
                  </a:lnTo>
                  <a:lnTo>
                    <a:pt x="0" y="0"/>
                  </a:lnTo>
                  <a:close/>
                  <a:moveTo>
                    <a:pt x="5769542" y="5711512"/>
                  </a:moveTo>
                  <a:lnTo>
                    <a:pt x="59690" y="5711512"/>
                  </a:lnTo>
                  <a:lnTo>
                    <a:pt x="59690" y="59690"/>
                  </a:lnTo>
                  <a:lnTo>
                    <a:pt x="5769542" y="59690"/>
                  </a:lnTo>
                  <a:lnTo>
                    <a:pt x="5769542" y="5711512"/>
                  </a:lnTo>
                  <a:close/>
                </a:path>
              </a:pathLst>
            </a:custGeom>
            <a:solidFill>
              <a:srgbClr val="191919">
                <a:alpha val="6667"/>
              </a:srgbClr>
            </a:solid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10" name="AutoShape 10"/>
          <p:cNvSpPr/>
          <p:nvPr/>
        </p:nvSpPr>
        <p:spPr>
          <a:xfrm>
            <a:off x="2097439" y="3854385"/>
            <a:ext cx="1646074" cy="1289115"/>
          </a:xfrm>
          <a:prstGeom prst="rect">
            <a:avLst/>
          </a:prstGeom>
          <a:solidFill>
            <a:srgbClr val="86EAE9"/>
          </a:solidFill>
        </p:spPr>
        <p:txBody>
          <a:bodyPr/>
          <a:lstStyle/>
          <a:p>
            <a:endParaRPr lang="es-SV"/>
          </a:p>
        </p:txBody>
      </p:sp>
      <p:sp>
        <p:nvSpPr>
          <p:cNvPr id="11" name="AutoShape 11"/>
          <p:cNvSpPr/>
          <p:nvPr/>
        </p:nvSpPr>
        <p:spPr>
          <a:xfrm>
            <a:off x="10395471" y="3843339"/>
            <a:ext cx="1646074" cy="1289115"/>
          </a:xfrm>
          <a:prstGeom prst="rect">
            <a:avLst/>
          </a:prstGeom>
          <a:solidFill>
            <a:srgbClr val="37C9EF"/>
          </a:solidFill>
        </p:spPr>
        <p:txBody>
          <a:bodyPr/>
          <a:lstStyle/>
          <a:p>
            <a:endParaRPr lang="es-SV"/>
          </a:p>
        </p:txBody>
      </p:sp>
      <p:sp>
        <p:nvSpPr>
          <p:cNvPr id="12" name="AutoShape 12"/>
          <p:cNvSpPr/>
          <p:nvPr/>
        </p:nvSpPr>
        <p:spPr>
          <a:xfrm>
            <a:off x="6246455" y="3843339"/>
            <a:ext cx="1646074" cy="1289115"/>
          </a:xfrm>
          <a:prstGeom prst="rect">
            <a:avLst/>
          </a:prstGeom>
          <a:solidFill>
            <a:srgbClr val="3EDAD8"/>
          </a:solidFill>
        </p:spPr>
        <p:txBody>
          <a:bodyPr/>
          <a:lstStyle/>
          <a:p>
            <a:endParaRPr lang="es-SV"/>
          </a:p>
        </p:txBody>
      </p:sp>
      <p:sp>
        <p:nvSpPr>
          <p:cNvPr id="13" name="AutoShape 13"/>
          <p:cNvSpPr/>
          <p:nvPr/>
        </p:nvSpPr>
        <p:spPr>
          <a:xfrm>
            <a:off x="14544487" y="3843339"/>
            <a:ext cx="1646074" cy="1289115"/>
          </a:xfrm>
          <a:prstGeom prst="rect">
            <a:avLst/>
          </a:prstGeom>
          <a:solidFill>
            <a:srgbClr val="37C9EF"/>
          </a:solidFill>
        </p:spPr>
        <p:txBody>
          <a:bodyPr/>
          <a:lstStyle/>
          <a:p>
            <a:endParaRPr lang="es-SV"/>
          </a:p>
        </p:txBody>
      </p:sp>
      <p:sp>
        <p:nvSpPr>
          <p:cNvPr id="14" name="Freeform 14"/>
          <p:cNvSpPr/>
          <p:nvPr/>
        </p:nvSpPr>
        <p:spPr>
          <a:xfrm>
            <a:off x="2578163" y="4208063"/>
            <a:ext cx="639342" cy="608174"/>
          </a:xfrm>
          <a:custGeom>
            <a:avLst/>
            <a:gdLst/>
            <a:ahLst/>
            <a:cxnLst/>
            <a:rect l="l" t="t" r="r" b="b"/>
            <a:pathLst>
              <a:path w="639342" h="608174">
                <a:moveTo>
                  <a:pt x="0" y="0"/>
                </a:moveTo>
                <a:lnTo>
                  <a:pt x="639342" y="0"/>
                </a:lnTo>
                <a:lnTo>
                  <a:pt x="639342" y="608174"/>
                </a:lnTo>
                <a:lnTo>
                  <a:pt x="0" y="608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5" name="Freeform 15"/>
          <p:cNvSpPr/>
          <p:nvPr/>
        </p:nvSpPr>
        <p:spPr>
          <a:xfrm>
            <a:off x="6894374" y="4117082"/>
            <a:ext cx="548347" cy="674889"/>
          </a:xfrm>
          <a:custGeom>
            <a:avLst/>
            <a:gdLst/>
            <a:ahLst/>
            <a:cxnLst/>
            <a:rect l="l" t="t" r="r" b="b"/>
            <a:pathLst>
              <a:path w="548347" h="674889">
                <a:moveTo>
                  <a:pt x="0" y="0"/>
                </a:moveTo>
                <a:lnTo>
                  <a:pt x="548347" y="0"/>
                </a:lnTo>
                <a:lnTo>
                  <a:pt x="548347" y="674889"/>
                </a:lnTo>
                <a:lnTo>
                  <a:pt x="0" y="6748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6" name="Freeform 16"/>
          <p:cNvSpPr/>
          <p:nvPr/>
        </p:nvSpPr>
        <p:spPr>
          <a:xfrm>
            <a:off x="10921479" y="4159427"/>
            <a:ext cx="705445" cy="705445"/>
          </a:xfrm>
          <a:custGeom>
            <a:avLst/>
            <a:gdLst/>
            <a:ahLst/>
            <a:cxnLst/>
            <a:rect l="l" t="t" r="r" b="b"/>
            <a:pathLst>
              <a:path w="705445" h="705445">
                <a:moveTo>
                  <a:pt x="0" y="0"/>
                </a:moveTo>
                <a:lnTo>
                  <a:pt x="705445" y="0"/>
                </a:lnTo>
                <a:lnTo>
                  <a:pt x="705445" y="705446"/>
                </a:lnTo>
                <a:lnTo>
                  <a:pt x="0" y="7054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7" name="Freeform 17"/>
          <p:cNvSpPr/>
          <p:nvPr/>
        </p:nvSpPr>
        <p:spPr>
          <a:xfrm>
            <a:off x="15070495" y="4140354"/>
            <a:ext cx="695058" cy="651617"/>
          </a:xfrm>
          <a:custGeom>
            <a:avLst/>
            <a:gdLst/>
            <a:ahLst/>
            <a:cxnLst/>
            <a:rect l="l" t="t" r="r" b="b"/>
            <a:pathLst>
              <a:path w="695058" h="651617">
                <a:moveTo>
                  <a:pt x="0" y="0"/>
                </a:moveTo>
                <a:lnTo>
                  <a:pt x="695057" y="0"/>
                </a:lnTo>
                <a:lnTo>
                  <a:pt x="695057" y="651617"/>
                </a:lnTo>
                <a:lnTo>
                  <a:pt x="0" y="6516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18" name="Group 18"/>
          <p:cNvGrpSpPr/>
          <p:nvPr/>
        </p:nvGrpSpPr>
        <p:grpSpPr>
          <a:xfrm>
            <a:off x="2971304" y="1164310"/>
            <a:ext cx="12345393" cy="1444840"/>
            <a:chOff x="0" y="0"/>
            <a:chExt cx="16460524" cy="1926453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57150"/>
              <a:ext cx="16460524" cy="1064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00"/>
                </a:lnSpc>
              </a:pPr>
              <a:r>
                <a:rPr lang="en-US" sz="5000" spc="100">
                  <a:solidFill>
                    <a:srgbClr val="191919"/>
                  </a:solidFill>
                  <a:latin typeface="Aileron Bold"/>
                </a:rPr>
                <a:t>RUTA CRÍTICA DEL PROCESO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347757"/>
              <a:ext cx="16460524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spc="130">
                  <a:solidFill>
                    <a:srgbClr val="191919"/>
                  </a:solidFill>
                  <a:latin typeface="Aileron Bold"/>
                </a:rPr>
                <a:t>Comité de Gobernanza 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25477" y="5706982"/>
            <a:ext cx="2989999" cy="3904216"/>
            <a:chOff x="0" y="-47625"/>
            <a:chExt cx="3986665" cy="5205621"/>
          </a:xfrm>
        </p:grpSpPr>
        <p:sp>
          <p:nvSpPr>
            <p:cNvPr id="22" name="TextBox 22"/>
            <p:cNvSpPr txBox="1"/>
            <p:nvPr/>
          </p:nvSpPr>
          <p:spPr>
            <a:xfrm>
              <a:off x="0" y="-47625"/>
              <a:ext cx="3986665" cy="16920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290" dirty="0">
                  <a:solidFill>
                    <a:srgbClr val="191919"/>
                  </a:solidFill>
                  <a:latin typeface="Aileron Bold"/>
                </a:rPr>
                <a:t>11-MAR</a:t>
              </a:r>
            </a:p>
            <a:p>
              <a:pPr algn="ctr">
                <a:lnSpc>
                  <a:spcPts val="3359"/>
                </a:lnSpc>
              </a:pPr>
              <a:endParaRPr lang="en-US" sz="2400" spc="290" dirty="0">
                <a:solidFill>
                  <a:srgbClr val="191919"/>
                </a:solidFill>
                <a:latin typeface="Aileron Bold"/>
              </a:endParaRPr>
            </a:p>
            <a:p>
              <a:pPr algn="ctr">
                <a:lnSpc>
                  <a:spcPts val="3359"/>
                </a:lnSpc>
              </a:pPr>
              <a:endParaRPr lang="en-US" sz="2400" spc="290" dirty="0">
                <a:solidFill>
                  <a:srgbClr val="191919"/>
                </a:solidFill>
                <a:latin typeface="Aileron Bold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912510"/>
              <a:ext cx="3986665" cy="32454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4"/>
                </a:lnSpc>
              </a:pP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Reuniones de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Trabajo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del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comité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adhoc para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revisar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y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proponer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actualizaciones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al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estatuto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(Jornada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Completa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)</a:t>
              </a:r>
            </a:p>
            <a:p>
              <a:pPr algn="ctr">
                <a:lnSpc>
                  <a:spcPts val="2804"/>
                </a:lnSpc>
              </a:pP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  <a:p>
              <a:pPr algn="ctr">
                <a:lnSpc>
                  <a:spcPts val="2804"/>
                </a:lnSpc>
              </a:pP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  <a:p>
              <a:pPr algn="ctr">
                <a:lnSpc>
                  <a:spcPts val="2804"/>
                </a:lnSpc>
              </a:pP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574493" y="5706982"/>
            <a:ext cx="2989999" cy="3199365"/>
            <a:chOff x="0" y="-47625"/>
            <a:chExt cx="3986665" cy="4265820"/>
          </a:xfrm>
        </p:grpSpPr>
        <p:sp>
          <p:nvSpPr>
            <p:cNvPr id="25" name="TextBox 25"/>
            <p:cNvSpPr txBox="1"/>
            <p:nvPr/>
          </p:nvSpPr>
          <p:spPr>
            <a:xfrm>
              <a:off x="0" y="-47625"/>
              <a:ext cx="3986665" cy="16920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290" dirty="0">
                  <a:solidFill>
                    <a:srgbClr val="191919"/>
                  </a:solidFill>
                  <a:latin typeface="Aileron Bold"/>
                </a:rPr>
                <a:t> 25-MAR</a:t>
              </a:r>
            </a:p>
            <a:p>
              <a:pPr algn="ctr">
                <a:lnSpc>
                  <a:spcPts val="3359"/>
                </a:lnSpc>
              </a:pPr>
              <a:endParaRPr lang="en-US" sz="2400" spc="290" dirty="0">
                <a:solidFill>
                  <a:srgbClr val="191919"/>
                </a:solidFill>
                <a:latin typeface="Aileron Bold"/>
              </a:endParaRPr>
            </a:p>
            <a:p>
              <a:pPr algn="ctr">
                <a:lnSpc>
                  <a:spcPts val="3359"/>
                </a:lnSpc>
              </a:pPr>
              <a:endParaRPr lang="en-US" sz="2400" spc="290" dirty="0">
                <a:solidFill>
                  <a:srgbClr val="191919"/>
                </a:solidFill>
                <a:latin typeface="Aileron Bold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1912510"/>
              <a:ext cx="3986665" cy="2305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4"/>
                </a:lnSpc>
              </a:pP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Taller para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revisar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con el pleno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los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articulos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de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Estatutos</a:t>
              </a: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  <a:p>
              <a:pPr algn="ctr">
                <a:lnSpc>
                  <a:spcPts val="2804"/>
                </a:lnSpc>
              </a:pP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  <a:p>
              <a:pPr algn="ctr">
                <a:lnSpc>
                  <a:spcPts val="2804"/>
                </a:lnSpc>
              </a:pP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723508" y="5742701"/>
            <a:ext cx="2989999" cy="3445587"/>
            <a:chOff x="0" y="0"/>
            <a:chExt cx="3986665" cy="4594115"/>
          </a:xfrm>
        </p:grpSpPr>
        <p:sp>
          <p:nvSpPr>
            <p:cNvPr id="28" name="TextBox 28"/>
            <p:cNvSpPr txBox="1"/>
            <p:nvPr/>
          </p:nvSpPr>
          <p:spPr>
            <a:xfrm>
              <a:off x="0" y="-47625"/>
              <a:ext cx="3986665" cy="1083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290">
                  <a:solidFill>
                    <a:srgbClr val="191919"/>
                  </a:solidFill>
                  <a:latin typeface="Aileron Bold"/>
                </a:rPr>
                <a:t>15 Y 29 ABR</a:t>
              </a:r>
            </a:p>
            <a:p>
              <a:pPr algn="ctr">
                <a:lnSpc>
                  <a:spcPts val="3359"/>
                </a:lnSpc>
              </a:pPr>
              <a:endParaRPr lang="en-US" sz="2400" spc="290">
                <a:solidFill>
                  <a:srgbClr val="191919"/>
                </a:solidFill>
                <a:latin typeface="Aileron Bold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1353710"/>
              <a:ext cx="3986665" cy="3146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4"/>
                </a:lnSpc>
              </a:pPr>
              <a:endParaRPr/>
            </a:p>
            <a:p>
              <a:pPr algn="ctr">
                <a:lnSpc>
                  <a:spcPts val="2804"/>
                </a:lnSpc>
              </a:pPr>
              <a:r>
                <a:rPr lang="en-US" sz="1699" spc="54">
                  <a:solidFill>
                    <a:srgbClr val="191919"/>
                  </a:solidFill>
                  <a:latin typeface="Aileron"/>
                </a:rPr>
                <a:t>Primera sesión de revisión de Reglamento Interno, proponer nueva estructura.</a:t>
              </a:r>
            </a:p>
            <a:p>
              <a:pPr algn="ctr">
                <a:lnSpc>
                  <a:spcPts val="2804"/>
                </a:lnSpc>
              </a:pPr>
              <a:endParaRPr lang="en-US" sz="1699" spc="54">
                <a:solidFill>
                  <a:srgbClr val="191919"/>
                </a:solidFill>
                <a:latin typeface="Aileron"/>
              </a:endParaRPr>
            </a:p>
            <a:p>
              <a:pPr algn="ctr">
                <a:lnSpc>
                  <a:spcPts val="2804"/>
                </a:lnSpc>
              </a:pPr>
              <a:endParaRPr lang="en-US" sz="1699" spc="54">
                <a:solidFill>
                  <a:srgbClr val="191919"/>
                </a:solidFill>
                <a:latin typeface="Aileron"/>
              </a:endParaRPr>
            </a:p>
            <a:p>
              <a:pPr algn="ctr">
                <a:lnSpc>
                  <a:spcPts val="2145"/>
                </a:lnSpc>
              </a:pPr>
              <a:endParaRPr lang="en-US" sz="1699" spc="54">
                <a:solidFill>
                  <a:srgbClr val="191919"/>
                </a:solidFill>
                <a:latin typeface="Aileron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3923024" y="5570298"/>
            <a:ext cx="2989999" cy="4283787"/>
            <a:chOff x="0" y="0"/>
            <a:chExt cx="3986665" cy="5711715"/>
          </a:xfrm>
        </p:grpSpPr>
        <p:sp>
          <p:nvSpPr>
            <p:cNvPr id="31" name="TextBox 31"/>
            <p:cNvSpPr txBox="1"/>
            <p:nvPr/>
          </p:nvSpPr>
          <p:spPr>
            <a:xfrm>
              <a:off x="0" y="-47625"/>
              <a:ext cx="3986665" cy="2201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290">
                  <a:solidFill>
                    <a:srgbClr val="191919"/>
                  </a:solidFill>
                  <a:latin typeface="Aileron Bold"/>
                </a:rPr>
                <a:t>13 Y 27 MAY</a:t>
              </a:r>
            </a:p>
            <a:p>
              <a:pPr algn="ctr">
                <a:lnSpc>
                  <a:spcPts val="3359"/>
                </a:lnSpc>
              </a:pPr>
              <a:endParaRPr lang="en-US" sz="2400" spc="290">
                <a:solidFill>
                  <a:srgbClr val="191919"/>
                </a:solidFill>
                <a:latin typeface="Aileron Bold"/>
              </a:endParaRPr>
            </a:p>
            <a:p>
              <a:pPr algn="ctr">
                <a:lnSpc>
                  <a:spcPts val="3359"/>
                </a:lnSpc>
              </a:pPr>
              <a:endParaRPr lang="en-US" sz="2400" spc="290">
                <a:solidFill>
                  <a:srgbClr val="191919"/>
                </a:solidFill>
                <a:latin typeface="Aileron Bold"/>
              </a:endParaRPr>
            </a:p>
            <a:p>
              <a:pPr algn="ctr">
                <a:lnSpc>
                  <a:spcPts val="3359"/>
                </a:lnSpc>
              </a:pPr>
              <a:endParaRPr lang="en-US" sz="2400" spc="290">
                <a:solidFill>
                  <a:srgbClr val="191919"/>
                </a:solidFill>
                <a:latin typeface="Aileron Bold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2471310"/>
              <a:ext cx="3986665" cy="3146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4"/>
                </a:lnSpc>
              </a:pP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Reuniones de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Trabajo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del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comité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adhoc para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revisar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y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proponer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actualizaciones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al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Reglamento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Interno</a:t>
              </a: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  <a:p>
              <a:pPr algn="ctr">
                <a:lnSpc>
                  <a:spcPts val="2804"/>
                </a:lnSpc>
              </a:pP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  <a:p>
              <a:pPr algn="ctr">
                <a:lnSpc>
                  <a:spcPts val="2804"/>
                </a:lnSpc>
              </a:pP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  <a:p>
              <a:pPr algn="ctr">
                <a:lnSpc>
                  <a:spcPts val="2145"/>
                </a:lnSpc>
              </a:pP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</p:txBody>
        </p:sp>
      </p:grpSp>
      <p:sp>
        <p:nvSpPr>
          <p:cNvPr id="33" name="Freeform 9">
            <a:extLst>
              <a:ext uri="{FF2B5EF4-FFF2-40B4-BE49-F238E27FC236}">
                <a16:creationId xmlns:a16="http://schemas.microsoft.com/office/drawing/2014/main" id="{24910A31-7C20-7094-BB7E-A2A051BD9CDB}"/>
              </a:ext>
            </a:extLst>
          </p:cNvPr>
          <p:cNvSpPr/>
          <p:nvPr/>
        </p:nvSpPr>
        <p:spPr>
          <a:xfrm>
            <a:off x="335358" y="367547"/>
            <a:ext cx="3408156" cy="1244100"/>
          </a:xfrm>
          <a:custGeom>
            <a:avLst/>
            <a:gdLst/>
            <a:ahLst/>
            <a:cxnLst/>
            <a:rect l="l" t="t" r="r" b="b"/>
            <a:pathLst>
              <a:path w="4071829" h="1392905">
                <a:moveTo>
                  <a:pt x="0" y="0"/>
                </a:moveTo>
                <a:lnTo>
                  <a:pt x="4071829" y="0"/>
                </a:lnTo>
                <a:lnTo>
                  <a:pt x="4071829" y="1392905"/>
                </a:lnTo>
                <a:lnTo>
                  <a:pt x="0" y="139290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113439"/>
            <a:ext cx="3783553" cy="3745895"/>
            <a:chOff x="0" y="0"/>
            <a:chExt cx="5830503" cy="57724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30503" cy="5772472"/>
            </a:xfrm>
            <a:custGeom>
              <a:avLst/>
              <a:gdLst/>
              <a:ahLst/>
              <a:cxnLst/>
              <a:rect l="l" t="t" r="r" b="b"/>
              <a:pathLst>
                <a:path w="5830503" h="5772472">
                  <a:moveTo>
                    <a:pt x="0" y="0"/>
                  </a:moveTo>
                  <a:lnTo>
                    <a:pt x="0" y="5772472"/>
                  </a:lnTo>
                  <a:lnTo>
                    <a:pt x="5830503" y="5772472"/>
                  </a:lnTo>
                  <a:lnTo>
                    <a:pt x="5830503" y="0"/>
                  </a:lnTo>
                  <a:lnTo>
                    <a:pt x="0" y="0"/>
                  </a:lnTo>
                  <a:close/>
                  <a:moveTo>
                    <a:pt x="5769542" y="5711512"/>
                  </a:moveTo>
                  <a:lnTo>
                    <a:pt x="59690" y="5711512"/>
                  </a:lnTo>
                  <a:lnTo>
                    <a:pt x="59690" y="59690"/>
                  </a:lnTo>
                  <a:lnTo>
                    <a:pt x="5769542" y="59690"/>
                  </a:lnTo>
                  <a:lnTo>
                    <a:pt x="5769542" y="5711512"/>
                  </a:lnTo>
                  <a:close/>
                </a:path>
              </a:pathLst>
            </a:custGeom>
            <a:solidFill>
              <a:srgbClr val="191919">
                <a:alpha val="6667"/>
              </a:srgbClr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105255" y="5113439"/>
            <a:ext cx="3783553" cy="3745895"/>
            <a:chOff x="0" y="0"/>
            <a:chExt cx="5830503" cy="57724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830503" cy="5772472"/>
            </a:xfrm>
            <a:custGeom>
              <a:avLst/>
              <a:gdLst/>
              <a:ahLst/>
              <a:cxnLst/>
              <a:rect l="l" t="t" r="r" b="b"/>
              <a:pathLst>
                <a:path w="5830503" h="5772472">
                  <a:moveTo>
                    <a:pt x="0" y="0"/>
                  </a:moveTo>
                  <a:lnTo>
                    <a:pt x="0" y="5772472"/>
                  </a:lnTo>
                  <a:lnTo>
                    <a:pt x="5830503" y="5772472"/>
                  </a:lnTo>
                  <a:lnTo>
                    <a:pt x="5830503" y="0"/>
                  </a:lnTo>
                  <a:lnTo>
                    <a:pt x="0" y="0"/>
                  </a:lnTo>
                  <a:close/>
                  <a:moveTo>
                    <a:pt x="5769542" y="5711512"/>
                  </a:moveTo>
                  <a:lnTo>
                    <a:pt x="59690" y="5711512"/>
                  </a:lnTo>
                  <a:lnTo>
                    <a:pt x="59690" y="59690"/>
                  </a:lnTo>
                  <a:lnTo>
                    <a:pt x="5769542" y="59690"/>
                  </a:lnTo>
                  <a:lnTo>
                    <a:pt x="5769542" y="5711512"/>
                  </a:lnTo>
                  <a:close/>
                </a:path>
              </a:pathLst>
            </a:custGeom>
            <a:solidFill>
              <a:srgbClr val="191919">
                <a:alpha val="6667"/>
              </a:srgbClr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466343" y="5113342"/>
            <a:ext cx="3783553" cy="3745895"/>
            <a:chOff x="0" y="0"/>
            <a:chExt cx="5830503" cy="57724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830503" cy="5772472"/>
            </a:xfrm>
            <a:custGeom>
              <a:avLst/>
              <a:gdLst/>
              <a:ahLst/>
              <a:cxnLst/>
              <a:rect l="l" t="t" r="r" b="b"/>
              <a:pathLst>
                <a:path w="5830503" h="5772472">
                  <a:moveTo>
                    <a:pt x="0" y="0"/>
                  </a:moveTo>
                  <a:lnTo>
                    <a:pt x="0" y="5772472"/>
                  </a:lnTo>
                  <a:lnTo>
                    <a:pt x="5830503" y="5772472"/>
                  </a:lnTo>
                  <a:lnTo>
                    <a:pt x="5830503" y="0"/>
                  </a:lnTo>
                  <a:lnTo>
                    <a:pt x="0" y="0"/>
                  </a:lnTo>
                  <a:close/>
                  <a:moveTo>
                    <a:pt x="5769542" y="5711512"/>
                  </a:moveTo>
                  <a:lnTo>
                    <a:pt x="59690" y="5711512"/>
                  </a:lnTo>
                  <a:lnTo>
                    <a:pt x="59690" y="59690"/>
                  </a:lnTo>
                  <a:lnTo>
                    <a:pt x="5769542" y="59690"/>
                  </a:lnTo>
                  <a:lnTo>
                    <a:pt x="5769542" y="5711512"/>
                  </a:lnTo>
                  <a:close/>
                </a:path>
              </a:pathLst>
            </a:custGeom>
            <a:solidFill>
              <a:srgbClr val="191919">
                <a:alpha val="6667"/>
              </a:srgbClr>
            </a:solid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8" name="AutoShape 8"/>
          <p:cNvSpPr/>
          <p:nvPr/>
        </p:nvSpPr>
        <p:spPr>
          <a:xfrm>
            <a:off x="2097439" y="3854385"/>
            <a:ext cx="1646074" cy="1289115"/>
          </a:xfrm>
          <a:prstGeom prst="rect">
            <a:avLst/>
          </a:prstGeom>
          <a:solidFill>
            <a:srgbClr val="86EAE9"/>
          </a:solidFill>
        </p:spPr>
        <p:txBody>
          <a:bodyPr/>
          <a:lstStyle/>
          <a:p>
            <a:endParaRPr lang="es-SV"/>
          </a:p>
        </p:txBody>
      </p:sp>
      <p:sp>
        <p:nvSpPr>
          <p:cNvPr id="9" name="AutoShape 9"/>
          <p:cNvSpPr/>
          <p:nvPr/>
        </p:nvSpPr>
        <p:spPr>
          <a:xfrm>
            <a:off x="12535083" y="3824227"/>
            <a:ext cx="1646074" cy="1289115"/>
          </a:xfrm>
          <a:prstGeom prst="rect">
            <a:avLst/>
          </a:prstGeom>
          <a:solidFill>
            <a:srgbClr val="37C9EF"/>
          </a:solidFill>
        </p:spPr>
        <p:txBody>
          <a:bodyPr/>
          <a:lstStyle/>
          <a:p>
            <a:endParaRPr lang="es-SV"/>
          </a:p>
        </p:txBody>
      </p:sp>
      <p:sp>
        <p:nvSpPr>
          <p:cNvPr id="10" name="AutoShape 10"/>
          <p:cNvSpPr/>
          <p:nvPr/>
        </p:nvSpPr>
        <p:spPr>
          <a:xfrm>
            <a:off x="7865336" y="3776290"/>
            <a:ext cx="1646074" cy="1289115"/>
          </a:xfrm>
          <a:prstGeom prst="rect">
            <a:avLst/>
          </a:prstGeom>
          <a:solidFill>
            <a:srgbClr val="3EDAD8"/>
          </a:solidFill>
        </p:spPr>
        <p:txBody>
          <a:bodyPr/>
          <a:lstStyle/>
          <a:p>
            <a:endParaRPr lang="es-SV"/>
          </a:p>
        </p:txBody>
      </p:sp>
      <p:sp>
        <p:nvSpPr>
          <p:cNvPr id="11" name="Freeform 11"/>
          <p:cNvSpPr/>
          <p:nvPr/>
        </p:nvSpPr>
        <p:spPr>
          <a:xfrm>
            <a:off x="2578163" y="4208063"/>
            <a:ext cx="639342" cy="608174"/>
          </a:xfrm>
          <a:custGeom>
            <a:avLst/>
            <a:gdLst/>
            <a:ahLst/>
            <a:cxnLst/>
            <a:rect l="l" t="t" r="r" b="b"/>
            <a:pathLst>
              <a:path w="639342" h="608174">
                <a:moveTo>
                  <a:pt x="0" y="0"/>
                </a:moveTo>
                <a:lnTo>
                  <a:pt x="639342" y="0"/>
                </a:lnTo>
                <a:lnTo>
                  <a:pt x="639342" y="608174"/>
                </a:lnTo>
                <a:lnTo>
                  <a:pt x="0" y="608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2" name="Freeform 12"/>
          <p:cNvSpPr/>
          <p:nvPr/>
        </p:nvSpPr>
        <p:spPr>
          <a:xfrm>
            <a:off x="13106849" y="4112190"/>
            <a:ext cx="502541" cy="521443"/>
          </a:xfrm>
          <a:custGeom>
            <a:avLst/>
            <a:gdLst/>
            <a:ahLst/>
            <a:cxnLst/>
            <a:rect l="l" t="t" r="r" b="b"/>
            <a:pathLst>
              <a:path w="502541" h="521443">
                <a:moveTo>
                  <a:pt x="0" y="0"/>
                </a:moveTo>
                <a:lnTo>
                  <a:pt x="502541" y="0"/>
                </a:lnTo>
                <a:lnTo>
                  <a:pt x="502541" y="521443"/>
                </a:lnTo>
                <a:lnTo>
                  <a:pt x="0" y="5214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3" name="Freeform 13"/>
          <p:cNvSpPr/>
          <p:nvPr/>
        </p:nvSpPr>
        <p:spPr>
          <a:xfrm>
            <a:off x="8379715" y="4112190"/>
            <a:ext cx="617316" cy="617316"/>
          </a:xfrm>
          <a:custGeom>
            <a:avLst/>
            <a:gdLst/>
            <a:ahLst/>
            <a:cxnLst/>
            <a:rect l="l" t="t" r="r" b="b"/>
            <a:pathLst>
              <a:path w="617316" h="617316">
                <a:moveTo>
                  <a:pt x="0" y="0"/>
                </a:moveTo>
                <a:lnTo>
                  <a:pt x="617316" y="0"/>
                </a:lnTo>
                <a:lnTo>
                  <a:pt x="617316" y="617316"/>
                </a:lnTo>
                <a:lnTo>
                  <a:pt x="0" y="6173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14" name="Group 14"/>
          <p:cNvGrpSpPr/>
          <p:nvPr/>
        </p:nvGrpSpPr>
        <p:grpSpPr>
          <a:xfrm>
            <a:off x="2971304" y="1164310"/>
            <a:ext cx="12345393" cy="1444840"/>
            <a:chOff x="0" y="0"/>
            <a:chExt cx="16460524" cy="1926453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57150"/>
              <a:ext cx="16460524" cy="1064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00"/>
                </a:lnSpc>
              </a:pPr>
              <a:r>
                <a:rPr lang="en-US" sz="5000" spc="100">
                  <a:solidFill>
                    <a:srgbClr val="191919"/>
                  </a:solidFill>
                  <a:latin typeface="Aileron Bold"/>
                </a:rPr>
                <a:t>RUTA CRÍTICA DEL PROCESO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347757"/>
              <a:ext cx="16460524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spc="130">
                  <a:solidFill>
                    <a:srgbClr val="191919"/>
                  </a:solidFill>
                  <a:latin typeface="Aileron Bold"/>
                </a:rPr>
                <a:t>Comité de Gobernanza 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25477" y="5742701"/>
            <a:ext cx="2989999" cy="3586557"/>
            <a:chOff x="0" y="0"/>
            <a:chExt cx="3986665" cy="4782076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47625"/>
              <a:ext cx="3986665" cy="1642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290">
                  <a:solidFill>
                    <a:srgbClr val="191919"/>
                  </a:solidFill>
                  <a:latin typeface="Aileron Bold"/>
                </a:rPr>
                <a:t>27 MAY</a:t>
              </a:r>
            </a:p>
            <a:p>
              <a:pPr algn="ctr">
                <a:lnSpc>
                  <a:spcPts val="3359"/>
                </a:lnSpc>
              </a:pPr>
              <a:endParaRPr lang="en-US" sz="2400" spc="290">
                <a:solidFill>
                  <a:srgbClr val="191919"/>
                </a:solidFill>
                <a:latin typeface="Aileron Bold"/>
              </a:endParaRPr>
            </a:p>
            <a:p>
              <a:pPr algn="ctr">
                <a:lnSpc>
                  <a:spcPts val="3359"/>
                </a:lnSpc>
              </a:pPr>
              <a:endParaRPr lang="en-US" sz="2400" spc="290">
                <a:solidFill>
                  <a:srgbClr val="191919"/>
                </a:solidFill>
                <a:latin typeface="Aileron Bold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912510"/>
              <a:ext cx="3986665" cy="2775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4"/>
                </a:lnSpc>
              </a:pP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Taller para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revisar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con el pleno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los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articulos</a:t>
              </a: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 del </a:t>
              </a:r>
              <a:r>
                <a:rPr lang="en-US" sz="1699" spc="54" dirty="0" err="1">
                  <a:solidFill>
                    <a:srgbClr val="191919"/>
                  </a:solidFill>
                  <a:latin typeface="Aileron"/>
                </a:rPr>
                <a:t>Reglamento</a:t>
              </a: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  <a:p>
              <a:pPr algn="ctr">
                <a:lnSpc>
                  <a:spcPts val="2804"/>
                </a:lnSpc>
              </a:pP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  <a:p>
              <a:pPr algn="ctr">
                <a:lnSpc>
                  <a:spcPts val="2804"/>
                </a:lnSpc>
              </a:pP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  <a:p>
              <a:pPr algn="ctr">
                <a:lnSpc>
                  <a:spcPts val="2804"/>
                </a:lnSpc>
              </a:pP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325143" y="5204027"/>
            <a:ext cx="2989999" cy="3818844"/>
            <a:chOff x="0" y="-279498"/>
            <a:chExt cx="3986665" cy="5091791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279498"/>
              <a:ext cx="3986665" cy="4018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290" dirty="0">
                  <a:solidFill>
                    <a:srgbClr val="191919"/>
                  </a:solidFill>
                  <a:latin typeface="Aileron Bold"/>
                </a:rPr>
                <a:t>FEB: 22</a:t>
              </a:r>
            </a:p>
            <a:p>
              <a:pPr algn="ctr">
                <a:lnSpc>
                  <a:spcPts val="3359"/>
                </a:lnSpc>
              </a:pPr>
              <a:r>
                <a:rPr lang="en-US" sz="2400" spc="290" dirty="0">
                  <a:solidFill>
                    <a:srgbClr val="191919"/>
                  </a:solidFill>
                  <a:latin typeface="Aileron Bold"/>
                </a:rPr>
                <a:t>MAR: 21</a:t>
              </a:r>
            </a:p>
            <a:p>
              <a:pPr algn="ctr">
                <a:lnSpc>
                  <a:spcPts val="3359"/>
                </a:lnSpc>
              </a:pPr>
              <a:r>
                <a:rPr lang="en-US" sz="2400" spc="290" dirty="0">
                  <a:solidFill>
                    <a:srgbClr val="191919"/>
                  </a:solidFill>
                  <a:latin typeface="Aileron Bold"/>
                </a:rPr>
                <a:t>ABR: 18</a:t>
              </a:r>
            </a:p>
            <a:p>
              <a:pPr algn="ctr">
                <a:lnSpc>
                  <a:spcPts val="3359"/>
                </a:lnSpc>
              </a:pPr>
              <a:r>
                <a:rPr lang="en-US" sz="2400" spc="290" dirty="0">
                  <a:solidFill>
                    <a:srgbClr val="191919"/>
                  </a:solidFill>
                  <a:latin typeface="Aileron Bold"/>
                </a:rPr>
                <a:t>MAY: 23</a:t>
              </a:r>
            </a:p>
            <a:p>
              <a:pPr algn="ctr">
                <a:lnSpc>
                  <a:spcPts val="3359"/>
                </a:lnSpc>
              </a:pPr>
              <a:r>
                <a:rPr lang="en-US" sz="2400" spc="290" dirty="0">
                  <a:solidFill>
                    <a:srgbClr val="191919"/>
                  </a:solidFill>
                  <a:latin typeface="Aileron Bold"/>
                </a:rPr>
                <a:t>JUN:  20</a:t>
              </a:r>
            </a:p>
            <a:p>
              <a:pPr algn="ctr">
                <a:lnSpc>
                  <a:spcPts val="3359"/>
                </a:lnSpc>
              </a:pPr>
              <a:endParaRPr lang="en-US" sz="2400" spc="290" dirty="0">
                <a:solidFill>
                  <a:srgbClr val="191919"/>
                </a:solidFill>
                <a:latin typeface="Aileron Bold"/>
              </a:endParaRPr>
            </a:p>
            <a:p>
              <a:pPr algn="ctr">
                <a:lnSpc>
                  <a:spcPts val="3359"/>
                </a:lnSpc>
              </a:pPr>
              <a:endParaRPr lang="en-US" sz="2400" spc="290" dirty="0">
                <a:solidFill>
                  <a:srgbClr val="191919"/>
                </a:solidFill>
                <a:latin typeface="Aileron Bold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2471310"/>
              <a:ext cx="3986665" cy="2340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4"/>
                </a:lnSpc>
              </a:pPr>
              <a:r>
                <a:rPr lang="en-US" sz="1699" spc="54" dirty="0">
                  <a:solidFill>
                    <a:srgbClr val="191919"/>
                  </a:solidFill>
                  <a:latin typeface="Aileron"/>
                </a:rPr>
                <a:t>Presentación de avances al pleno</a:t>
              </a:r>
            </a:p>
            <a:p>
              <a:pPr algn="ctr">
                <a:lnSpc>
                  <a:spcPts val="2804"/>
                </a:lnSpc>
              </a:pP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  <a:p>
              <a:pPr algn="ctr">
                <a:lnSpc>
                  <a:spcPts val="2804"/>
                </a:lnSpc>
              </a:pP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  <a:p>
              <a:pPr algn="ctr">
                <a:lnSpc>
                  <a:spcPts val="2804"/>
                </a:lnSpc>
              </a:pPr>
              <a:endParaRPr lang="en-US" sz="1699" spc="54" dirty="0">
                <a:solidFill>
                  <a:srgbClr val="191919"/>
                </a:solidFill>
                <a:latin typeface="Aileron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1863120" y="5413651"/>
            <a:ext cx="2989999" cy="3445587"/>
            <a:chOff x="0" y="0"/>
            <a:chExt cx="3986665" cy="4594115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47625"/>
              <a:ext cx="3986665" cy="1083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290">
                  <a:solidFill>
                    <a:srgbClr val="191919"/>
                  </a:solidFill>
                  <a:latin typeface="Aileron Bold"/>
                </a:rPr>
                <a:t>20 JUN</a:t>
              </a:r>
            </a:p>
            <a:p>
              <a:pPr algn="ctr">
                <a:lnSpc>
                  <a:spcPts val="3359"/>
                </a:lnSpc>
              </a:pPr>
              <a:endParaRPr lang="en-US" sz="2400" spc="290">
                <a:solidFill>
                  <a:srgbClr val="191919"/>
                </a:solidFill>
                <a:latin typeface="Aileron Bold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353710"/>
              <a:ext cx="3986665" cy="3146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4"/>
                </a:lnSpc>
              </a:pPr>
              <a:endParaRPr/>
            </a:p>
            <a:p>
              <a:pPr algn="ctr">
                <a:lnSpc>
                  <a:spcPts val="2804"/>
                </a:lnSpc>
              </a:pPr>
              <a:r>
                <a:rPr lang="en-US" sz="1699" spc="54">
                  <a:solidFill>
                    <a:srgbClr val="191919"/>
                  </a:solidFill>
                  <a:latin typeface="Aileron"/>
                </a:rPr>
                <a:t>Aprobacion del pleno de documentos finales</a:t>
              </a:r>
            </a:p>
            <a:p>
              <a:pPr algn="ctr">
                <a:lnSpc>
                  <a:spcPts val="2804"/>
                </a:lnSpc>
              </a:pPr>
              <a:r>
                <a:rPr lang="en-US" sz="1699" spc="54">
                  <a:solidFill>
                    <a:srgbClr val="191919"/>
                  </a:solidFill>
                  <a:latin typeface="Aileron"/>
                </a:rPr>
                <a:t>.</a:t>
              </a:r>
            </a:p>
            <a:p>
              <a:pPr algn="ctr">
                <a:lnSpc>
                  <a:spcPts val="2804"/>
                </a:lnSpc>
              </a:pPr>
              <a:endParaRPr lang="en-US" sz="1699" spc="54">
                <a:solidFill>
                  <a:srgbClr val="191919"/>
                </a:solidFill>
                <a:latin typeface="Aileron"/>
              </a:endParaRPr>
            </a:p>
            <a:p>
              <a:pPr algn="ctr">
                <a:lnSpc>
                  <a:spcPts val="2804"/>
                </a:lnSpc>
              </a:pPr>
              <a:endParaRPr lang="en-US" sz="1699" spc="54">
                <a:solidFill>
                  <a:srgbClr val="191919"/>
                </a:solidFill>
                <a:latin typeface="Aileron"/>
              </a:endParaRPr>
            </a:p>
            <a:p>
              <a:pPr algn="ctr">
                <a:lnSpc>
                  <a:spcPts val="2145"/>
                </a:lnSpc>
              </a:pPr>
              <a:endParaRPr lang="en-US" sz="1699" spc="54">
                <a:solidFill>
                  <a:srgbClr val="191919"/>
                </a:solidFill>
                <a:latin typeface="Aileron"/>
              </a:endParaRPr>
            </a:p>
          </p:txBody>
        </p:sp>
      </p:grpSp>
      <p:sp>
        <p:nvSpPr>
          <p:cNvPr id="26" name="Freeform 9">
            <a:extLst>
              <a:ext uri="{FF2B5EF4-FFF2-40B4-BE49-F238E27FC236}">
                <a16:creationId xmlns:a16="http://schemas.microsoft.com/office/drawing/2014/main" id="{3B701FC0-AA7D-37AE-FF7C-5E808C79EE2D}"/>
              </a:ext>
            </a:extLst>
          </p:cNvPr>
          <p:cNvSpPr/>
          <p:nvPr/>
        </p:nvSpPr>
        <p:spPr>
          <a:xfrm>
            <a:off x="335358" y="367547"/>
            <a:ext cx="3408156" cy="1244100"/>
          </a:xfrm>
          <a:custGeom>
            <a:avLst/>
            <a:gdLst/>
            <a:ahLst/>
            <a:cxnLst/>
            <a:rect l="l" t="t" r="r" b="b"/>
            <a:pathLst>
              <a:path w="4071829" h="1392905">
                <a:moveTo>
                  <a:pt x="0" y="0"/>
                </a:moveTo>
                <a:lnTo>
                  <a:pt x="4071829" y="0"/>
                </a:lnTo>
                <a:lnTo>
                  <a:pt x="4071829" y="1392905"/>
                </a:lnTo>
                <a:lnTo>
                  <a:pt x="0" y="139290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2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8229600" y="2247900"/>
            <a:ext cx="11445725" cy="3683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320"/>
              </a:lnSpc>
            </a:pPr>
            <a:r>
              <a:rPr lang="en-US" sz="9600" dirty="0">
                <a:solidFill>
                  <a:srgbClr val="FFFFFF"/>
                </a:solidFill>
                <a:latin typeface="Fredoka One"/>
              </a:rPr>
              <a:t>Gracias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1056B33-7AE1-42FD-17B2-59259E642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" y="0"/>
            <a:ext cx="7272909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364</Words>
  <Application>Microsoft Office PowerPoint</Application>
  <PresentationFormat>Personalizado</PresentationFormat>
  <Paragraphs>69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Aileron Bold</vt:lpstr>
      <vt:lpstr>Arial</vt:lpstr>
      <vt:lpstr>Calibri</vt:lpstr>
      <vt:lpstr>Glacial Indifference</vt:lpstr>
      <vt:lpstr>Fredoka One</vt:lpstr>
      <vt:lpstr>Aileron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Educativa Ilustrativa Inclusión Educativa Blanca Azul y Roja </dc:title>
  <cp:lastModifiedBy>Administración y Comunicaciones MCP</cp:lastModifiedBy>
  <cp:revision>8</cp:revision>
  <dcterms:created xsi:type="dcterms:W3CDTF">2006-08-16T00:00:00Z</dcterms:created>
  <dcterms:modified xsi:type="dcterms:W3CDTF">2024-02-14T20:09:16Z</dcterms:modified>
  <dc:identifier>DAF61GnxbMg</dc:identifier>
</cp:coreProperties>
</file>