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59"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Fredoka One" panose="02000000000000000000" pitchFamily="2" charset="0"/>
      <p:regular r:id="rId16"/>
    </p:embeddedFont>
    <p:embeddedFont>
      <p:font typeface="Glacial Indifferenc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2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10" name="TextBox 7">
            <a:extLst>
              <a:ext uri="{FF2B5EF4-FFF2-40B4-BE49-F238E27FC236}">
                <a16:creationId xmlns:a16="http://schemas.microsoft.com/office/drawing/2014/main" id="{7BFAA1B3-B67D-24B9-1B63-529B7685F100}"/>
              </a:ext>
            </a:extLst>
          </p:cNvPr>
          <p:cNvSpPr txBox="1"/>
          <p:nvPr/>
        </p:nvSpPr>
        <p:spPr>
          <a:xfrm>
            <a:off x="789465" y="3049539"/>
            <a:ext cx="16230600" cy="2357120"/>
          </a:xfrm>
          <a:prstGeom prst="rect">
            <a:avLst/>
          </a:prstGeom>
        </p:spPr>
        <p:txBody>
          <a:bodyPr lIns="0" tIns="0" rIns="0" bIns="0" rtlCol="0" anchor="t">
            <a:spAutoFit/>
          </a:bodyPr>
          <a:lstStyle/>
          <a:p>
            <a:pPr algn="ctr">
              <a:lnSpc>
                <a:spcPts val="8258"/>
              </a:lnSpc>
            </a:pPr>
            <a:r>
              <a:rPr lang="es-MX" sz="5898" dirty="0">
                <a:solidFill>
                  <a:srgbClr val="0D328B"/>
                </a:solidFill>
                <a:latin typeface="Fredoka One"/>
              </a:rPr>
              <a:t>	</a:t>
            </a:r>
            <a:r>
              <a:rPr lang="es-MX" sz="5400" dirty="0">
                <a:solidFill>
                  <a:srgbClr val="0D328B"/>
                </a:solidFill>
                <a:latin typeface="Fredoka One"/>
              </a:rPr>
              <a:t>Resultados Primera Evaluación Anual MCP-ES</a:t>
            </a:r>
            <a:endParaRPr lang="en-US" sz="5400" dirty="0">
              <a:solidFill>
                <a:srgbClr val="0D328B"/>
              </a:solidFill>
              <a:latin typeface="Fredoka One"/>
            </a:endParaRPr>
          </a:p>
          <a:p>
            <a:pPr algn="ctr">
              <a:lnSpc>
                <a:spcPts val="11617"/>
              </a:lnSpc>
              <a:spcBef>
                <a:spcPct val="0"/>
              </a:spcBef>
            </a:pPr>
            <a:endParaRPr lang="en-US" sz="5898" dirty="0">
              <a:solidFill>
                <a:srgbClr val="0D328B"/>
              </a:solidFill>
              <a:latin typeface="Fredoka One"/>
            </a:endParaRPr>
          </a:p>
        </p:txBody>
      </p:sp>
      <p:sp>
        <p:nvSpPr>
          <p:cNvPr id="11" name="Freeform 9">
            <a:extLst>
              <a:ext uri="{FF2B5EF4-FFF2-40B4-BE49-F238E27FC236}">
                <a16:creationId xmlns:a16="http://schemas.microsoft.com/office/drawing/2014/main" id="{91762446-ACC0-DA2F-5E32-D8B518AFFC8F}"/>
              </a:ext>
            </a:extLst>
          </p:cNvPr>
          <p:cNvSpPr/>
          <p:nvPr/>
        </p:nvSpPr>
        <p:spPr>
          <a:xfrm>
            <a:off x="521630"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TextBox 7">
            <a:extLst>
              <a:ext uri="{FF2B5EF4-FFF2-40B4-BE49-F238E27FC236}">
                <a16:creationId xmlns:a16="http://schemas.microsoft.com/office/drawing/2014/main" id="{D5411F8F-C1E0-1F0B-36A4-A02FDD44A5DF}"/>
              </a:ext>
            </a:extLst>
          </p:cNvPr>
          <p:cNvSpPr txBox="1"/>
          <p:nvPr/>
        </p:nvSpPr>
        <p:spPr>
          <a:xfrm>
            <a:off x="6215174" y="6210300"/>
            <a:ext cx="7473117" cy="2519857"/>
          </a:xfrm>
          <a:prstGeom prst="rect">
            <a:avLst/>
          </a:prstGeom>
        </p:spPr>
        <p:txBody>
          <a:bodyPr lIns="0" tIns="0" rIns="0" bIns="0" rtlCol="0" anchor="t">
            <a:spAutoFit/>
          </a:bodyPr>
          <a:lstStyle/>
          <a:p>
            <a:pPr>
              <a:lnSpc>
                <a:spcPts val="5038"/>
              </a:lnSpc>
            </a:pPr>
            <a:r>
              <a:rPr lang="en-US" sz="3598" dirty="0">
                <a:solidFill>
                  <a:srgbClr val="000000"/>
                </a:solidFill>
                <a:latin typeface="Glacial Indifference"/>
              </a:rPr>
              <a:t>Presenta</a:t>
            </a:r>
          </a:p>
          <a:p>
            <a:pPr>
              <a:lnSpc>
                <a:spcPts val="5038"/>
              </a:lnSpc>
            </a:pPr>
            <a:r>
              <a:rPr lang="en-US" sz="3598" dirty="0">
                <a:solidFill>
                  <a:srgbClr val="000000"/>
                </a:solidFill>
                <a:latin typeface="Glacial Indifference"/>
              </a:rPr>
              <a:t>Lcda. Marta Alicia de Magaña</a:t>
            </a:r>
          </a:p>
          <a:p>
            <a:pPr>
              <a:lnSpc>
                <a:spcPts val="5038"/>
              </a:lnSpc>
            </a:pPr>
            <a:r>
              <a:rPr lang="en-US" sz="3598" dirty="0">
                <a:solidFill>
                  <a:srgbClr val="000000"/>
                </a:solidFill>
                <a:latin typeface="Glacial Indifference"/>
              </a:rPr>
              <a:t>Directora Ejecutiva</a:t>
            </a:r>
          </a:p>
          <a:p>
            <a:pPr>
              <a:lnSpc>
                <a:spcPts val="5038"/>
              </a:lnSpc>
              <a:spcBef>
                <a:spcPct val="0"/>
              </a:spcBef>
            </a:pPr>
            <a:r>
              <a:rPr lang="en-US" sz="3598" dirty="0">
                <a:solidFill>
                  <a:srgbClr val="000000"/>
                </a:solidFill>
                <a:latin typeface="Glacial Indifference"/>
              </a:rPr>
              <a:t>MCP-ES</a:t>
            </a:r>
          </a:p>
        </p:txBody>
      </p:sp>
      <p:sp>
        <p:nvSpPr>
          <p:cNvPr id="7" name="TextBox 6">
            <a:extLst>
              <a:ext uri="{FF2B5EF4-FFF2-40B4-BE49-F238E27FC236}">
                <a16:creationId xmlns:a16="http://schemas.microsoft.com/office/drawing/2014/main" id="{3642C542-4A89-1CAC-B9B4-DF8451131569}"/>
              </a:ext>
            </a:extLst>
          </p:cNvPr>
          <p:cNvSpPr txBox="1"/>
          <p:nvPr/>
        </p:nvSpPr>
        <p:spPr>
          <a:xfrm>
            <a:off x="11277600" y="0"/>
            <a:ext cx="7473117" cy="1327158"/>
          </a:xfrm>
          <a:prstGeom prst="rect">
            <a:avLst/>
          </a:prstGeom>
        </p:spPr>
        <p:txBody>
          <a:bodyPr lIns="0" tIns="0" rIns="0" bIns="0" rtlCol="0" anchor="t">
            <a:spAutoFit/>
          </a:bodyPr>
          <a:lstStyle/>
          <a:p>
            <a:pPr algn="ctr">
              <a:lnSpc>
                <a:spcPts val="12837"/>
              </a:lnSpc>
            </a:pPr>
            <a:r>
              <a:rPr lang="en-US" sz="3200" dirty="0" err="1">
                <a:solidFill>
                  <a:srgbClr val="123DA6"/>
                </a:solidFill>
                <a:latin typeface="Fredoka One"/>
              </a:rPr>
              <a:t>Reunión</a:t>
            </a:r>
            <a:r>
              <a:rPr lang="en-US" sz="3200" dirty="0">
                <a:solidFill>
                  <a:srgbClr val="123DA6"/>
                </a:solidFill>
                <a:latin typeface="Fredoka One"/>
              </a:rPr>
              <a:t> CE01-2024</a:t>
            </a:r>
          </a:p>
        </p:txBody>
      </p:sp>
      <p:sp>
        <p:nvSpPr>
          <p:cNvPr id="9" name="TextBox 8">
            <a:extLst>
              <a:ext uri="{FF2B5EF4-FFF2-40B4-BE49-F238E27FC236}">
                <a16:creationId xmlns:a16="http://schemas.microsoft.com/office/drawing/2014/main" id="{F49037B3-17BA-6D4F-69DD-9614A3C4E86C}"/>
              </a:ext>
            </a:extLst>
          </p:cNvPr>
          <p:cNvSpPr txBox="1"/>
          <p:nvPr/>
        </p:nvSpPr>
        <p:spPr>
          <a:xfrm>
            <a:off x="9546948" y="9419936"/>
            <a:ext cx="7473117" cy="429541"/>
          </a:xfrm>
          <a:prstGeom prst="rect">
            <a:avLst/>
          </a:prstGeom>
        </p:spPr>
        <p:txBody>
          <a:bodyPr lIns="0" tIns="0" rIns="0" bIns="0" rtlCol="0" anchor="t">
            <a:spAutoFit/>
          </a:bodyPr>
          <a:lstStyle/>
          <a:p>
            <a:pPr>
              <a:lnSpc>
                <a:spcPts val="3638"/>
              </a:lnSpc>
              <a:spcBef>
                <a:spcPct val="0"/>
              </a:spcBef>
            </a:pPr>
            <a:r>
              <a:rPr lang="en-US" sz="2598" dirty="0">
                <a:solidFill>
                  <a:srgbClr val="000000"/>
                </a:solidFill>
                <a:latin typeface="Glacial Indifference"/>
              </a:rPr>
              <a:t>Jueves, 15 de </a:t>
            </a:r>
            <a:r>
              <a:rPr lang="en-US" sz="2598" dirty="0" err="1">
                <a:solidFill>
                  <a:srgbClr val="000000"/>
                </a:solidFill>
                <a:latin typeface="Glacial Indifference"/>
              </a:rPr>
              <a:t>febrero</a:t>
            </a:r>
            <a:r>
              <a:rPr lang="en-US" sz="2598" dirty="0">
                <a:solidFill>
                  <a:srgbClr val="000000"/>
                </a:solidFill>
                <a:latin typeface="Glacial Indifference"/>
              </a:rPr>
              <a:t> de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328B"/>
        </a:solidFill>
        <a:effectLst/>
      </p:bgPr>
    </p:bg>
    <p:spTree>
      <p:nvGrpSpPr>
        <p:cNvPr id="1" name=""/>
        <p:cNvGrpSpPr/>
        <p:nvPr/>
      </p:nvGrpSpPr>
      <p:grpSpPr>
        <a:xfrm>
          <a:off x="0" y="0"/>
          <a:ext cx="0" cy="0"/>
          <a:chOff x="0" y="0"/>
          <a:chExt cx="0" cy="0"/>
        </a:xfrm>
      </p:grpSpPr>
      <p:sp>
        <p:nvSpPr>
          <p:cNvPr id="3" name="TextBox 3"/>
          <p:cNvSpPr txBox="1"/>
          <p:nvPr/>
        </p:nvSpPr>
        <p:spPr>
          <a:xfrm>
            <a:off x="8229600" y="2247900"/>
            <a:ext cx="11445725" cy="3683316"/>
          </a:xfrm>
          <a:prstGeom prst="rect">
            <a:avLst/>
          </a:prstGeom>
        </p:spPr>
        <p:txBody>
          <a:bodyPr wrap="square" lIns="0" tIns="0" rIns="0" bIns="0" rtlCol="0" anchor="t">
            <a:spAutoFit/>
          </a:bodyPr>
          <a:lstStyle/>
          <a:p>
            <a:pPr algn="ctr">
              <a:lnSpc>
                <a:spcPts val="35320"/>
              </a:lnSpc>
            </a:pPr>
            <a:r>
              <a:rPr lang="en-US" sz="9600" dirty="0">
                <a:solidFill>
                  <a:srgbClr val="FFFFFF"/>
                </a:solidFill>
                <a:latin typeface="Fredoka One"/>
              </a:rPr>
              <a:t>Gracias</a:t>
            </a:r>
          </a:p>
        </p:txBody>
      </p:sp>
      <p:pic>
        <p:nvPicPr>
          <p:cNvPr id="5" name="Imagen 4">
            <a:extLst>
              <a:ext uri="{FF2B5EF4-FFF2-40B4-BE49-F238E27FC236}">
                <a16:creationId xmlns:a16="http://schemas.microsoft.com/office/drawing/2014/main" id="{81056B33-7AE1-42FD-17B2-59259E642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 y="0"/>
            <a:ext cx="7272909" cy="1028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22043" y="1760451"/>
            <a:ext cx="16230600" cy="2357120"/>
          </a:xfrm>
          <a:prstGeom prst="rect">
            <a:avLst/>
          </a:prstGeom>
        </p:spPr>
        <p:txBody>
          <a:bodyPr lIns="0" tIns="0" rIns="0" bIns="0" rtlCol="0" anchor="t">
            <a:spAutoFit/>
          </a:bodyPr>
          <a:lstStyle/>
          <a:p>
            <a:pPr algn="ctr">
              <a:lnSpc>
                <a:spcPts val="8258"/>
              </a:lnSpc>
            </a:pPr>
            <a:r>
              <a:rPr lang="es-MX" sz="3200" dirty="0">
                <a:solidFill>
                  <a:srgbClr val="0D328B"/>
                </a:solidFill>
                <a:latin typeface="Fredoka One"/>
              </a:rPr>
              <a:t>Marco de Desempeño Integrado / Resultados primera evaluación anual</a:t>
            </a:r>
            <a:r>
              <a:rPr lang="en-US" sz="3200" dirty="0">
                <a:solidFill>
                  <a:srgbClr val="0D328B"/>
                </a:solidFill>
                <a:latin typeface="Fredoka One"/>
              </a:rPr>
              <a:t> </a:t>
            </a:r>
          </a:p>
          <a:p>
            <a:pPr algn="ctr">
              <a:lnSpc>
                <a:spcPts val="11617"/>
              </a:lnSpc>
              <a:spcBef>
                <a:spcPct val="0"/>
              </a:spcBef>
            </a:pPr>
            <a:endParaRPr lang="en-US" sz="5898" dirty="0">
              <a:solidFill>
                <a:srgbClr val="0D328B"/>
              </a:solidFill>
              <a:latin typeface="Fredoka One"/>
            </a:endParaRPr>
          </a:p>
        </p:txBody>
      </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CuadroTexto 11">
            <a:extLst>
              <a:ext uri="{FF2B5EF4-FFF2-40B4-BE49-F238E27FC236}">
                <a16:creationId xmlns:a16="http://schemas.microsoft.com/office/drawing/2014/main" id="{3D5462C2-168F-2BCB-E39E-51912D77F0E3}"/>
              </a:ext>
            </a:extLst>
          </p:cNvPr>
          <p:cNvSpPr txBox="1"/>
          <p:nvPr/>
        </p:nvSpPr>
        <p:spPr>
          <a:xfrm>
            <a:off x="1524000" y="2894238"/>
            <a:ext cx="15697200" cy="5847755"/>
          </a:xfrm>
          <a:prstGeom prst="rect">
            <a:avLst/>
          </a:prstGeom>
          <a:noFill/>
        </p:spPr>
        <p:txBody>
          <a:bodyPr wrap="square">
            <a:spAutoFit/>
          </a:bodyPr>
          <a:lstStyle/>
          <a:p>
            <a:r>
              <a:rPr lang="es-MX" sz="2200" b="1" dirty="0">
                <a:effectLst/>
                <a:latin typeface="Calibri" panose="020F0502020204030204" pitchFamily="34" charset="0"/>
                <a:ea typeface="Times New Roman" panose="02020603050405020304" pitchFamily="18" charset="0"/>
              </a:rPr>
              <a:t>De:</a:t>
            </a:r>
            <a:r>
              <a:rPr lang="es-MX" sz="2200" dirty="0">
                <a:effectLst/>
                <a:latin typeface="Calibri" panose="020F0502020204030204" pitchFamily="34" charset="0"/>
                <a:ea typeface="Times New Roman" panose="02020603050405020304" pitchFamily="18" charset="0"/>
              </a:rPr>
              <a:t> Emma </a:t>
            </a:r>
            <a:r>
              <a:rPr lang="es-MX" sz="2200" dirty="0" err="1">
                <a:effectLst/>
                <a:latin typeface="Calibri" panose="020F0502020204030204" pitchFamily="34" charset="0"/>
                <a:ea typeface="Times New Roman" panose="02020603050405020304" pitchFamily="18" charset="0"/>
              </a:rPr>
              <a:t>Lattur</a:t>
            </a:r>
            <a:r>
              <a:rPr lang="es-MX" sz="2200" dirty="0">
                <a:effectLst/>
                <a:latin typeface="Calibri" panose="020F0502020204030204" pitchFamily="34" charset="0"/>
                <a:ea typeface="Times New Roman" panose="02020603050405020304" pitchFamily="18" charset="0"/>
              </a:rPr>
              <a:t> &lt;Emma.Lattur@theglobalfund.org&gt; </a:t>
            </a:r>
            <a:br>
              <a:rPr lang="es-MX" sz="2200" dirty="0">
                <a:effectLst/>
                <a:latin typeface="Calibri" panose="020F0502020204030204" pitchFamily="34" charset="0"/>
                <a:ea typeface="Times New Roman" panose="02020603050405020304" pitchFamily="18" charset="0"/>
              </a:rPr>
            </a:br>
            <a:r>
              <a:rPr lang="es-MX" sz="2200" b="1" dirty="0">
                <a:effectLst/>
                <a:latin typeface="Calibri" panose="020F0502020204030204" pitchFamily="34" charset="0"/>
                <a:ea typeface="Times New Roman" panose="02020603050405020304" pitchFamily="18" charset="0"/>
              </a:rPr>
              <a:t>Enviado el:</a:t>
            </a:r>
            <a:r>
              <a:rPr lang="es-MX" sz="2200" dirty="0">
                <a:effectLst/>
                <a:latin typeface="Calibri" panose="020F0502020204030204" pitchFamily="34" charset="0"/>
                <a:ea typeface="Times New Roman" panose="02020603050405020304" pitchFamily="18" charset="0"/>
              </a:rPr>
              <a:t> miércoles, 22 de noviembre de 2023 06:57 a. m.</a:t>
            </a:r>
            <a:br>
              <a:rPr lang="es-MX" sz="2200" dirty="0">
                <a:effectLst/>
                <a:latin typeface="Calibri" panose="020F0502020204030204" pitchFamily="34" charset="0"/>
                <a:ea typeface="Times New Roman" panose="02020603050405020304" pitchFamily="18" charset="0"/>
              </a:rPr>
            </a:br>
            <a:r>
              <a:rPr lang="es-MX" sz="2200" b="1" dirty="0">
                <a:effectLst/>
                <a:latin typeface="Calibri" panose="020F0502020204030204" pitchFamily="34" charset="0"/>
                <a:ea typeface="Times New Roman" panose="02020603050405020304" pitchFamily="18" charset="0"/>
              </a:rPr>
              <a:t>Para:</a:t>
            </a:r>
            <a:r>
              <a:rPr lang="es-MX" sz="2200" dirty="0">
                <a:effectLst/>
                <a:latin typeface="Calibri" panose="020F0502020204030204" pitchFamily="34" charset="0"/>
                <a:ea typeface="Times New Roman" panose="02020603050405020304" pitchFamily="18" charset="0"/>
              </a:rPr>
              <a:t> CCM El Salvador Focal Point &lt;CCMElSalvadorFocalPoint@theglobalfund.org&gt;</a:t>
            </a:r>
            <a:br>
              <a:rPr lang="es-MX" sz="2200" dirty="0">
                <a:effectLst/>
                <a:latin typeface="Calibri" panose="020F0502020204030204" pitchFamily="34" charset="0"/>
                <a:ea typeface="Times New Roman" panose="02020603050405020304" pitchFamily="18" charset="0"/>
              </a:rPr>
            </a:br>
            <a:r>
              <a:rPr lang="es-MX" sz="2200" b="1" dirty="0">
                <a:effectLst/>
                <a:latin typeface="Calibri" panose="020F0502020204030204" pitchFamily="34" charset="0"/>
                <a:ea typeface="Times New Roman" panose="02020603050405020304" pitchFamily="18" charset="0"/>
              </a:rPr>
              <a:t>CC:</a:t>
            </a:r>
            <a:r>
              <a:rPr lang="es-MX" sz="2200" dirty="0">
                <a:effectLst/>
                <a:latin typeface="Calibri" panose="020F0502020204030204" pitchFamily="34" charset="0"/>
                <a:ea typeface="Times New Roman" panose="02020603050405020304" pitchFamily="18" charset="0"/>
              </a:rPr>
              <a:t> CCM El Salvador </a:t>
            </a:r>
            <a:r>
              <a:rPr lang="es-MX" sz="2200" dirty="0" err="1">
                <a:effectLst/>
                <a:latin typeface="Calibri" panose="020F0502020204030204" pitchFamily="34" charset="0"/>
                <a:ea typeface="Times New Roman" panose="02020603050405020304" pitchFamily="18" charset="0"/>
              </a:rPr>
              <a:t>Chairs</a:t>
            </a:r>
            <a:r>
              <a:rPr lang="es-MX" sz="2200" dirty="0">
                <a:effectLst/>
                <a:latin typeface="Calibri" panose="020F0502020204030204" pitchFamily="34" charset="0"/>
                <a:ea typeface="Times New Roman" panose="02020603050405020304" pitchFamily="18" charset="0"/>
              </a:rPr>
              <a:t> and Vice-</a:t>
            </a:r>
            <a:r>
              <a:rPr lang="es-MX" sz="2200" dirty="0" err="1">
                <a:effectLst/>
                <a:latin typeface="Calibri" panose="020F0502020204030204" pitchFamily="34" charset="0"/>
                <a:ea typeface="Times New Roman" panose="02020603050405020304" pitchFamily="18" charset="0"/>
              </a:rPr>
              <a:t>Chairs</a:t>
            </a:r>
            <a:r>
              <a:rPr lang="es-MX" sz="2200" dirty="0">
                <a:effectLst/>
                <a:latin typeface="Calibri" panose="020F0502020204030204" pitchFamily="34" charset="0"/>
                <a:ea typeface="Times New Roman" panose="02020603050405020304" pitchFamily="18" charset="0"/>
              </a:rPr>
              <a:t> &lt;CCMElSalvadorChairsandVice-Chairs@theglobalfund.org&gt;; Marcos Patino Mayer &lt;Marcos.PatinoMayer@theglobalfund.org&gt;; Helena Gelabert Chasco &lt;Helena.GelabertChasco@theglobalfund.org&gt;; TGF - Country </a:t>
            </a:r>
            <a:r>
              <a:rPr lang="es-MX" sz="2200" dirty="0" err="1">
                <a:effectLst/>
                <a:latin typeface="Calibri" panose="020F0502020204030204" pitchFamily="34" charset="0"/>
                <a:ea typeface="Times New Roman" panose="02020603050405020304" pitchFamily="18" charset="0"/>
              </a:rPr>
              <a:t>Coordinating</a:t>
            </a:r>
            <a:r>
              <a:rPr lang="es-MX" sz="2200" dirty="0">
                <a:effectLst/>
                <a:latin typeface="Calibri" panose="020F0502020204030204" pitchFamily="34" charset="0"/>
                <a:ea typeface="Times New Roman" panose="02020603050405020304" pitchFamily="18" charset="0"/>
              </a:rPr>
              <a:t> </a:t>
            </a:r>
            <a:r>
              <a:rPr lang="es-MX" sz="2200" dirty="0" err="1">
                <a:effectLst/>
                <a:latin typeface="Calibri" panose="020F0502020204030204" pitchFamily="34" charset="0"/>
                <a:ea typeface="Times New Roman" panose="02020603050405020304" pitchFamily="18" charset="0"/>
              </a:rPr>
              <a:t>Mechanisms</a:t>
            </a:r>
            <a:r>
              <a:rPr lang="es-MX" sz="2200" dirty="0">
                <a:effectLst/>
                <a:latin typeface="Calibri" panose="020F0502020204030204" pitchFamily="34" charset="0"/>
                <a:ea typeface="Times New Roman" panose="02020603050405020304" pitchFamily="18" charset="0"/>
              </a:rPr>
              <a:t> (CCM) &lt;CCM@theglobalfund.org&gt;</a:t>
            </a:r>
            <a:br>
              <a:rPr lang="es-MX" sz="2200" dirty="0">
                <a:effectLst/>
                <a:latin typeface="Calibri" panose="020F0502020204030204" pitchFamily="34" charset="0"/>
                <a:ea typeface="Times New Roman" panose="02020603050405020304" pitchFamily="18" charset="0"/>
              </a:rPr>
            </a:br>
            <a:r>
              <a:rPr lang="es-MX" sz="2200" b="1" dirty="0">
                <a:effectLst/>
                <a:latin typeface="Calibri" panose="020F0502020204030204" pitchFamily="34" charset="0"/>
                <a:ea typeface="Times New Roman" panose="02020603050405020304" pitchFamily="18" charset="0"/>
              </a:rPr>
              <a:t>Asunto:</a:t>
            </a:r>
            <a:r>
              <a:rPr lang="es-MX" sz="2200" dirty="0">
                <a:effectLst/>
                <a:latin typeface="Calibri" panose="020F0502020204030204" pitchFamily="34" charset="0"/>
                <a:ea typeface="Times New Roman" panose="02020603050405020304" pitchFamily="18" charset="0"/>
              </a:rPr>
              <a:t> CCM El Salvador / Marco de Desempeño Integrado / Resultados primera evaluación anual</a:t>
            </a:r>
            <a:endParaRPr lang="es-SV" sz="2200" dirty="0">
              <a:effectLst/>
              <a:latin typeface="Calibri" panose="020F0502020204030204" pitchFamily="34" charset="0"/>
              <a:ea typeface="Calibri" panose="020F0502020204030204" pitchFamily="34" charset="0"/>
            </a:endParaRPr>
          </a:p>
          <a:p>
            <a:r>
              <a:rPr lang="es-SV" sz="2200" dirty="0">
                <a:effectLst/>
                <a:latin typeface="Calibri" panose="020F0502020204030204" pitchFamily="34" charset="0"/>
                <a:ea typeface="Calibri" panose="020F0502020204030204" pitchFamily="34" charset="0"/>
              </a:rPr>
              <a:t> </a:t>
            </a:r>
          </a:p>
          <a:p>
            <a:r>
              <a:rPr lang="es-ES" sz="2200" dirty="0">
                <a:solidFill>
                  <a:srgbClr val="000000"/>
                </a:solidFill>
                <a:effectLst/>
                <a:latin typeface="Arial" panose="020B0604020202020204" pitchFamily="34" charset="0"/>
                <a:ea typeface="Calibri" panose="020F0502020204030204" pitchFamily="34" charset="0"/>
              </a:rPr>
              <a:t>Estimada Secretaría del MCP El Salvador,</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 </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Esperamos que se encuentren muy bien. </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 </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Tras la revisión interna realizada por el Fondo Mundial, nos complace comunicarles los resultados de la </a:t>
            </a:r>
            <a:r>
              <a:rPr lang="es-ES" sz="2200" b="1" dirty="0">
                <a:solidFill>
                  <a:srgbClr val="000000"/>
                </a:solidFill>
                <a:effectLst/>
                <a:latin typeface="Arial" panose="020B0604020202020204" pitchFamily="34" charset="0"/>
                <a:ea typeface="Calibri" panose="020F0502020204030204" pitchFamily="34" charset="0"/>
              </a:rPr>
              <a:t>Evaluación Anual del Marco de Desempeño Integrado del MCP El Salvador </a:t>
            </a:r>
            <a:r>
              <a:rPr lang="es-ES" sz="2200" dirty="0">
                <a:solidFill>
                  <a:srgbClr val="000000"/>
                </a:solidFill>
                <a:effectLst/>
                <a:latin typeface="Arial" panose="020B0604020202020204" pitchFamily="34" charset="0"/>
                <a:ea typeface="Calibri" panose="020F0502020204030204" pitchFamily="34" charset="0"/>
              </a:rPr>
              <a:t>desde el Año 3 del acuerdo de financiamiento SLV-CFUND-2008 hasta hoy</a:t>
            </a:r>
            <a:r>
              <a:rPr lang="es-ES" sz="2200" b="1" dirty="0">
                <a:solidFill>
                  <a:srgbClr val="000000"/>
                </a:solidFill>
                <a:effectLst/>
                <a:latin typeface="Arial" panose="020B0604020202020204" pitchFamily="34" charset="0"/>
                <a:ea typeface="Calibri" panose="020F0502020204030204" pitchFamily="34" charset="0"/>
              </a:rPr>
              <a:t>. </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 </a:t>
            </a:r>
            <a:endParaRPr lang="es-SV" sz="2200" dirty="0">
              <a:effectLst/>
              <a:latin typeface="Calibri" panose="020F0502020204030204" pitchFamily="34" charset="0"/>
              <a:ea typeface="Calibri" panose="020F0502020204030204" pitchFamily="34" charset="0"/>
            </a:endParaRPr>
          </a:p>
          <a:p>
            <a:r>
              <a:rPr lang="es-ES" sz="2200" dirty="0">
                <a:solidFill>
                  <a:srgbClr val="000000"/>
                </a:solidFill>
                <a:effectLst/>
                <a:latin typeface="Arial" panose="020B0604020202020204" pitchFamily="34" charset="0"/>
                <a:ea typeface="Calibri" panose="020F0502020204030204" pitchFamily="34" charset="0"/>
              </a:rPr>
              <a:t>En primer lugar, les transmitimos nuestras felicitaciones por el trabajo realizado y el progreso logrado hasta ahora. </a:t>
            </a:r>
            <a:endParaRPr lang="es-SV"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085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22043" y="1760451"/>
            <a:ext cx="16230600" cy="2357120"/>
          </a:xfrm>
          <a:prstGeom prst="rect">
            <a:avLst/>
          </a:prstGeom>
        </p:spPr>
        <p:txBody>
          <a:bodyPr lIns="0" tIns="0" rIns="0" bIns="0" rtlCol="0" anchor="t">
            <a:spAutoFit/>
          </a:bodyPr>
          <a:lstStyle/>
          <a:p>
            <a:pPr algn="ctr">
              <a:lnSpc>
                <a:spcPts val="8258"/>
              </a:lnSpc>
            </a:pPr>
            <a:r>
              <a:rPr lang="es-MX" sz="3200" dirty="0">
                <a:solidFill>
                  <a:srgbClr val="0D328B"/>
                </a:solidFill>
                <a:latin typeface="Fredoka One"/>
              </a:rPr>
              <a:t>Marco de Desempeño Integrado / Resultados primera evaluación anual</a:t>
            </a:r>
            <a:r>
              <a:rPr lang="en-US" sz="3200" dirty="0">
                <a:solidFill>
                  <a:srgbClr val="0D328B"/>
                </a:solidFill>
                <a:latin typeface="Fredoka One"/>
              </a:rPr>
              <a:t> </a:t>
            </a:r>
          </a:p>
          <a:p>
            <a:pPr algn="ctr">
              <a:lnSpc>
                <a:spcPts val="11617"/>
              </a:lnSpc>
              <a:spcBef>
                <a:spcPct val="0"/>
              </a:spcBef>
            </a:pPr>
            <a:endParaRPr lang="en-US" sz="5898" dirty="0">
              <a:solidFill>
                <a:srgbClr val="0D328B"/>
              </a:solidFill>
              <a:latin typeface="Fredoka One"/>
            </a:endParaRPr>
          </a:p>
        </p:txBody>
      </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CuadroTexto 11">
            <a:extLst>
              <a:ext uri="{FF2B5EF4-FFF2-40B4-BE49-F238E27FC236}">
                <a16:creationId xmlns:a16="http://schemas.microsoft.com/office/drawing/2014/main" id="{3D5462C2-168F-2BCB-E39E-51912D77F0E3}"/>
              </a:ext>
            </a:extLst>
          </p:cNvPr>
          <p:cNvSpPr txBox="1"/>
          <p:nvPr/>
        </p:nvSpPr>
        <p:spPr>
          <a:xfrm>
            <a:off x="1447800" y="2933700"/>
            <a:ext cx="15697200" cy="6709529"/>
          </a:xfrm>
          <a:prstGeom prst="rect">
            <a:avLst/>
          </a:prstGeom>
          <a:noFill/>
        </p:spPr>
        <p:txBody>
          <a:bodyPr wrap="square">
            <a:spAutoFit/>
          </a:bodyPr>
          <a:lstStyle/>
          <a:p>
            <a:r>
              <a:rPr lang="es-MX" sz="2800" dirty="0">
                <a:effectLst/>
                <a:latin typeface="Calibri" panose="020F0502020204030204" pitchFamily="34" charset="0"/>
                <a:ea typeface="Times New Roman" panose="02020603050405020304" pitchFamily="18" charset="0"/>
              </a:rPr>
              <a:t>El</a:t>
            </a:r>
            <a:r>
              <a:rPr lang="es-MX" sz="2800" b="1" dirty="0">
                <a:effectLst/>
                <a:latin typeface="Calibri" panose="020F0502020204030204" pitchFamily="34" charset="0"/>
                <a:ea typeface="Times New Roman" panose="02020603050405020304" pitchFamily="18" charset="0"/>
              </a:rPr>
              <a:t> </a:t>
            </a:r>
            <a:r>
              <a:rPr lang="es-MX" sz="2800" dirty="0">
                <a:effectLst/>
                <a:latin typeface="Calibri" panose="020F0502020204030204" pitchFamily="34" charset="0"/>
                <a:ea typeface="Times New Roman" panose="02020603050405020304" pitchFamily="18" charset="0"/>
              </a:rPr>
              <a:t>análisis del Marco de Desempeño Integrado muestra un progreso considerable en Operaciones, Monitoreo Estratégico y Posicionamiento en particular:</a:t>
            </a:r>
          </a:p>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La Secretaría del MCP opera eficiente y diligentemente.</a:t>
            </a:r>
          </a:p>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El MCP cuenta con un plan de monitoreo estratégico actualizado que pertinentemente detalla el enfoque, el Comité de Monitoreo Estratégico cuenta con las competencias necesarias y los informes de visitas de campo son completos. El MCP ha desarrollado un tablero de mando en línea efectivo.</a:t>
            </a:r>
          </a:p>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El MCP ha realizado el análisis de las estructuras nacionales de gobernanza sanitaria y ha comenzado el proceso desarrollo de un plan de posicionamiento. El MCP participa en la CONAVIH donde se realiza seguimiento a los indicadores de País y participa en Foros Nacionales así como en plataformas de coordinación.</a:t>
            </a:r>
          </a:p>
          <a:p>
            <a:endParaRPr lang="es-MX" sz="2200" dirty="0">
              <a:effectLst/>
              <a:latin typeface="Calibri" panose="020F0502020204030204" pitchFamily="34" charset="0"/>
              <a:ea typeface="Times New Roman" panose="02020603050405020304" pitchFamily="18" charset="0"/>
            </a:endParaRPr>
          </a:p>
          <a:p>
            <a:r>
              <a:rPr lang="es-MX" sz="2200" dirty="0">
                <a:effectLst/>
                <a:latin typeface="Calibri" panose="020F0502020204030204" pitchFamily="34" charset="0"/>
                <a:ea typeface="Times New Roman" panose="02020603050405020304" pitchFamily="18" charset="0"/>
              </a:rPr>
              <a:t>   </a:t>
            </a:r>
            <a:br>
              <a:rPr lang="es-MX" sz="2200" dirty="0">
                <a:effectLst/>
                <a:latin typeface="Calibri" panose="020F0502020204030204" pitchFamily="34" charset="0"/>
                <a:ea typeface="Times New Roman" panose="02020603050405020304" pitchFamily="18" charset="0"/>
              </a:rPr>
            </a:br>
            <a:endParaRPr lang="es-SV"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542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22043" y="1760451"/>
            <a:ext cx="16230600" cy="2357120"/>
          </a:xfrm>
          <a:prstGeom prst="rect">
            <a:avLst/>
          </a:prstGeom>
        </p:spPr>
        <p:txBody>
          <a:bodyPr lIns="0" tIns="0" rIns="0" bIns="0" rtlCol="0" anchor="t">
            <a:spAutoFit/>
          </a:bodyPr>
          <a:lstStyle/>
          <a:p>
            <a:pPr algn="ctr">
              <a:lnSpc>
                <a:spcPts val="8258"/>
              </a:lnSpc>
            </a:pPr>
            <a:r>
              <a:rPr lang="es-MX" sz="3200" dirty="0">
                <a:solidFill>
                  <a:srgbClr val="0D328B"/>
                </a:solidFill>
                <a:latin typeface="Fredoka One"/>
              </a:rPr>
              <a:t>Marco de Desempeño Integrado / Resultados primera evaluación anual</a:t>
            </a:r>
            <a:r>
              <a:rPr lang="en-US" sz="3200" dirty="0">
                <a:solidFill>
                  <a:srgbClr val="0D328B"/>
                </a:solidFill>
                <a:latin typeface="Fredoka One"/>
              </a:rPr>
              <a:t> </a:t>
            </a:r>
          </a:p>
          <a:p>
            <a:pPr algn="ctr">
              <a:lnSpc>
                <a:spcPts val="11617"/>
              </a:lnSpc>
              <a:spcBef>
                <a:spcPct val="0"/>
              </a:spcBef>
            </a:pPr>
            <a:endParaRPr lang="en-US" sz="5898" dirty="0">
              <a:solidFill>
                <a:srgbClr val="0D328B"/>
              </a:solidFill>
              <a:latin typeface="Fredoka One"/>
            </a:endParaRPr>
          </a:p>
        </p:txBody>
      </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CuadroTexto 11">
            <a:extLst>
              <a:ext uri="{FF2B5EF4-FFF2-40B4-BE49-F238E27FC236}">
                <a16:creationId xmlns:a16="http://schemas.microsoft.com/office/drawing/2014/main" id="{3D5462C2-168F-2BCB-E39E-51912D77F0E3}"/>
              </a:ext>
            </a:extLst>
          </p:cNvPr>
          <p:cNvSpPr txBox="1"/>
          <p:nvPr/>
        </p:nvSpPr>
        <p:spPr>
          <a:xfrm>
            <a:off x="1447800" y="2933700"/>
            <a:ext cx="15697200" cy="6709529"/>
          </a:xfrm>
          <a:prstGeom prst="rect">
            <a:avLst/>
          </a:prstGeom>
          <a:noFill/>
        </p:spPr>
        <p:txBody>
          <a:bodyPr wrap="square">
            <a:spAutoFit/>
          </a:bodyPr>
          <a:lstStyle/>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Al mismo tiempo, la evaluación ha identificado ventanas de oportunidad para mejora en las áreas de Participación (área de prioridad 1) y Posicionamiento (área de prioridad 2):</a:t>
            </a:r>
          </a:p>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Los grupos vulnerables afectados están representados en el MCP así como en su liderazgo y sus comités. El MCP cuenta con una sólida representación de la Sociedad Civil, pero esta supera el 51% recomendado (con una representación de 12 miembros frente a una representación de 3 asientos del sector gobierno). El sector gobierno no está representado en el l liderazgo del MCP, que no está diferenciado por sectores, sino por subsectores en los documentos de gobernanza.  </a:t>
            </a:r>
          </a:p>
          <a:p>
            <a:pPr algn="just"/>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El MCP El Salvador se encuentra aún en el proceso de desarrollo del plan de posicionamiento y este debe de ser finalizado y aprobado por el mecanismo de coordinación.</a:t>
            </a:r>
          </a:p>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endParaRPr lang="es-MX" sz="2200" dirty="0">
              <a:effectLst/>
              <a:latin typeface="Calibri" panose="020F0502020204030204" pitchFamily="34" charset="0"/>
              <a:ea typeface="Times New Roman" panose="02020603050405020304" pitchFamily="18" charset="0"/>
            </a:endParaRPr>
          </a:p>
          <a:p>
            <a:r>
              <a:rPr lang="es-MX" sz="2200" dirty="0">
                <a:effectLst/>
                <a:latin typeface="Calibri" panose="020F0502020204030204" pitchFamily="34" charset="0"/>
                <a:ea typeface="Times New Roman" panose="02020603050405020304" pitchFamily="18" charset="0"/>
              </a:rPr>
              <a:t>   </a:t>
            </a:r>
            <a:br>
              <a:rPr lang="es-MX" sz="2200" dirty="0">
                <a:effectLst/>
                <a:latin typeface="Calibri" panose="020F0502020204030204" pitchFamily="34" charset="0"/>
                <a:ea typeface="Times New Roman" panose="02020603050405020304" pitchFamily="18" charset="0"/>
              </a:rPr>
            </a:br>
            <a:endParaRPr lang="es-SV"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292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51540" y="1482950"/>
            <a:ext cx="16230600" cy="2357120"/>
          </a:xfrm>
          <a:prstGeom prst="rect">
            <a:avLst/>
          </a:prstGeom>
        </p:spPr>
        <p:txBody>
          <a:bodyPr lIns="0" tIns="0" rIns="0" bIns="0" rtlCol="0" anchor="t">
            <a:spAutoFit/>
          </a:bodyPr>
          <a:lstStyle/>
          <a:p>
            <a:pPr algn="ctr">
              <a:lnSpc>
                <a:spcPts val="8258"/>
              </a:lnSpc>
            </a:pPr>
            <a:r>
              <a:rPr lang="es-MX" sz="3200" dirty="0">
                <a:solidFill>
                  <a:srgbClr val="0D328B"/>
                </a:solidFill>
                <a:latin typeface="Fredoka One"/>
              </a:rPr>
              <a:t>Marco de Desempeño Integrado / Resultados primera evaluación anual</a:t>
            </a:r>
            <a:r>
              <a:rPr lang="en-US" sz="3200" dirty="0">
                <a:solidFill>
                  <a:srgbClr val="0D328B"/>
                </a:solidFill>
                <a:latin typeface="Fredoka One"/>
              </a:rPr>
              <a:t> </a:t>
            </a:r>
          </a:p>
          <a:p>
            <a:pPr algn="ctr">
              <a:lnSpc>
                <a:spcPts val="11617"/>
              </a:lnSpc>
              <a:spcBef>
                <a:spcPct val="0"/>
              </a:spcBef>
            </a:pPr>
            <a:endParaRPr lang="en-US" sz="5898" dirty="0">
              <a:solidFill>
                <a:srgbClr val="0D328B"/>
              </a:solidFill>
              <a:latin typeface="Fredoka One"/>
            </a:endParaRPr>
          </a:p>
        </p:txBody>
      </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CuadroTexto 11">
            <a:extLst>
              <a:ext uri="{FF2B5EF4-FFF2-40B4-BE49-F238E27FC236}">
                <a16:creationId xmlns:a16="http://schemas.microsoft.com/office/drawing/2014/main" id="{3D5462C2-168F-2BCB-E39E-51912D77F0E3}"/>
              </a:ext>
            </a:extLst>
          </p:cNvPr>
          <p:cNvSpPr txBox="1"/>
          <p:nvPr/>
        </p:nvSpPr>
        <p:spPr>
          <a:xfrm>
            <a:off x="1295400" y="2232336"/>
            <a:ext cx="15697200" cy="9294852"/>
          </a:xfrm>
          <a:prstGeom prst="rect">
            <a:avLst/>
          </a:prstGeom>
          <a:noFill/>
        </p:spPr>
        <p:txBody>
          <a:bodyPr wrap="square">
            <a:spAutoFit/>
          </a:bodyPr>
          <a:lstStyle/>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Basado en lo anterior, el Fondo Mundial propone las siguientes acciones a ser consideradas en los próximos meses:</a:t>
            </a:r>
          </a:p>
          <a:p>
            <a:pPr algn="just"/>
            <a:endParaRPr lang="es-MX" sz="2800" dirty="0">
              <a:effectLst/>
              <a:latin typeface="Calibri" panose="020F0502020204030204" pitchFamily="34" charset="0"/>
              <a:ea typeface="Times New Roman" panose="02020603050405020304" pitchFamily="18" charset="0"/>
            </a:endParaRP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Desde la perspectiva de sostenibilidad, se recomienda que el MCP continúe garantizando una sólida participación de la sociedad civil al mismo tiempo que asegurada una participación equilibrada del sector gobierno. De acuerdo a las expectativas del Fondo Mundial, los cargos en el liderazgo de MCP deberían estar representados por sector. Se recomienda que el MCP alinee sus documentos de gobernanza con estas expectativas para asegurar la representación de diferentes sectores en su liderazgo. </a:t>
            </a: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Finalizar y aprobar el plan de posicionamiento del MCP-El Salvador basado en el análisis del mapeo de las estructuras de gobernanza sanitarias y visión a largo plazo para el MCP.</a:t>
            </a: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Incluir los indicadores de seguimiento de compromisos de cofinanciamiento en el tablero de mando y se especifique en detalle los riesgos para la subvención en los que el MCP tiene un rol como mitigador. </a:t>
            </a: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Incluir la información actualizada en el Portal de Asociados.</a:t>
            </a:r>
          </a:p>
          <a:p>
            <a:pPr marL="457200" indent="-457200" algn="just">
              <a:buFont typeface="Arial" panose="020B0604020202020204" pitchFamily="34" charset="0"/>
              <a:buChar char="•"/>
            </a:pPr>
            <a:r>
              <a:rPr lang="es-MX" sz="2800" dirty="0">
                <a:effectLst/>
                <a:latin typeface="Calibri" panose="020F0502020204030204" pitchFamily="34" charset="0"/>
                <a:ea typeface="Times New Roman" panose="02020603050405020304" pitchFamily="18" charset="0"/>
              </a:rPr>
              <a:t>Para próximas evaluaciones, se recomienda que el MCP incluya los documentos a revisar en la carpeta país del SharePoint externo en lugar de documentos Word que incluyan los links de dirección al sitio web de la documentación de evidencia a fin disponer de información centralizada e histórica.</a:t>
            </a:r>
          </a:p>
          <a:p>
            <a:pPr algn="just"/>
            <a:endParaRPr lang="es-MX" sz="2800" dirty="0">
              <a:effectLst/>
              <a:latin typeface="Calibri" panose="020F0502020204030204" pitchFamily="34" charset="0"/>
              <a:ea typeface="Times New Roman" panose="02020603050405020304" pitchFamily="18" charset="0"/>
            </a:endParaRPr>
          </a:p>
          <a:p>
            <a:endParaRPr lang="es-MX" sz="2200" dirty="0">
              <a:effectLst/>
              <a:latin typeface="Calibri" panose="020F0502020204030204" pitchFamily="34" charset="0"/>
              <a:ea typeface="Times New Roman" panose="02020603050405020304" pitchFamily="18" charset="0"/>
            </a:endParaRPr>
          </a:p>
          <a:p>
            <a:r>
              <a:rPr lang="es-MX" sz="2200" dirty="0">
                <a:effectLst/>
                <a:latin typeface="Calibri" panose="020F0502020204030204" pitchFamily="34" charset="0"/>
                <a:ea typeface="Times New Roman" panose="02020603050405020304" pitchFamily="18" charset="0"/>
              </a:rPr>
              <a:t>   </a:t>
            </a:r>
            <a:br>
              <a:rPr lang="es-MX" sz="2200" dirty="0">
                <a:effectLst/>
                <a:latin typeface="Calibri" panose="020F0502020204030204" pitchFamily="34" charset="0"/>
                <a:ea typeface="Times New Roman" panose="02020603050405020304" pitchFamily="18" charset="0"/>
              </a:rPr>
            </a:br>
            <a:endParaRPr lang="es-SV"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223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51540" y="1482950"/>
            <a:ext cx="16230600" cy="2357120"/>
          </a:xfrm>
          <a:prstGeom prst="rect">
            <a:avLst/>
          </a:prstGeom>
        </p:spPr>
        <p:txBody>
          <a:bodyPr lIns="0" tIns="0" rIns="0" bIns="0" rtlCol="0" anchor="t">
            <a:spAutoFit/>
          </a:bodyPr>
          <a:lstStyle/>
          <a:p>
            <a:pPr algn="ctr">
              <a:lnSpc>
                <a:spcPts val="8258"/>
              </a:lnSpc>
            </a:pPr>
            <a:r>
              <a:rPr lang="es-MX" sz="3200" dirty="0">
                <a:solidFill>
                  <a:srgbClr val="0D328B"/>
                </a:solidFill>
                <a:latin typeface="Fredoka One"/>
              </a:rPr>
              <a:t>Marco de Desempeño Integrado / Resultados primera evaluación anual</a:t>
            </a:r>
            <a:r>
              <a:rPr lang="en-US" sz="3200" dirty="0">
                <a:solidFill>
                  <a:srgbClr val="0D328B"/>
                </a:solidFill>
                <a:latin typeface="Fredoka One"/>
              </a:rPr>
              <a:t> </a:t>
            </a:r>
          </a:p>
          <a:p>
            <a:pPr algn="ctr">
              <a:lnSpc>
                <a:spcPts val="11617"/>
              </a:lnSpc>
              <a:spcBef>
                <a:spcPct val="0"/>
              </a:spcBef>
            </a:pPr>
            <a:endParaRPr lang="en-US" sz="5898" dirty="0">
              <a:solidFill>
                <a:srgbClr val="0D328B"/>
              </a:solidFill>
              <a:latin typeface="Fredoka One"/>
            </a:endParaRPr>
          </a:p>
        </p:txBody>
      </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sp>
        <p:nvSpPr>
          <p:cNvPr id="12" name="CuadroTexto 11">
            <a:extLst>
              <a:ext uri="{FF2B5EF4-FFF2-40B4-BE49-F238E27FC236}">
                <a16:creationId xmlns:a16="http://schemas.microsoft.com/office/drawing/2014/main" id="{3D5462C2-168F-2BCB-E39E-51912D77F0E3}"/>
              </a:ext>
            </a:extLst>
          </p:cNvPr>
          <p:cNvSpPr txBox="1"/>
          <p:nvPr/>
        </p:nvSpPr>
        <p:spPr>
          <a:xfrm>
            <a:off x="1447800" y="2178545"/>
            <a:ext cx="15697200" cy="7140416"/>
          </a:xfrm>
          <a:prstGeom prst="rect">
            <a:avLst/>
          </a:prstGeom>
          <a:noFill/>
        </p:spPr>
        <p:txBody>
          <a:bodyPr wrap="square">
            <a:spAutoFit/>
          </a:bodyPr>
          <a:lstStyle/>
          <a:p>
            <a:pPr marL="457200" indent="-457200" algn="just">
              <a:buFont typeface="Arial" panose="020B0604020202020204" pitchFamily="34" charset="0"/>
              <a:buChar char="•"/>
            </a:pPr>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Por favor tenga en cuenta que este proceso está inmerso en de regular de actividades del MCP. Le solicitamos amablemente que (i) se compartan los resultados con los miembros del MCP, (</a:t>
            </a:r>
            <a:r>
              <a:rPr lang="es-MX" sz="2800" dirty="0" err="1">
                <a:effectLst/>
                <a:latin typeface="Calibri" panose="020F0502020204030204" pitchFamily="34" charset="0"/>
                <a:ea typeface="Times New Roman" panose="02020603050405020304" pitchFamily="18" charset="0"/>
              </a:rPr>
              <a:t>ii</a:t>
            </a:r>
            <a:r>
              <a:rPr lang="es-MX" sz="2800" dirty="0">
                <a:effectLst/>
                <a:latin typeface="Calibri" panose="020F0502020204030204" pitchFamily="34" charset="0"/>
                <a:ea typeface="Times New Roman" panose="02020603050405020304" pitchFamily="18" charset="0"/>
              </a:rPr>
              <a:t>) consideren la inclusión de los resultados del MDI como un punto de agenda para la próxima Asamblea General, y (</a:t>
            </a:r>
            <a:r>
              <a:rPr lang="es-MX" sz="2800" dirty="0" err="1">
                <a:effectLst/>
                <a:latin typeface="Calibri" panose="020F0502020204030204" pitchFamily="34" charset="0"/>
                <a:ea typeface="Times New Roman" panose="02020603050405020304" pitchFamily="18" charset="0"/>
              </a:rPr>
              <a:t>iii</a:t>
            </a:r>
            <a:r>
              <a:rPr lang="es-MX" sz="2800" dirty="0">
                <a:effectLst/>
                <a:latin typeface="Calibri" panose="020F0502020204030204" pitchFamily="34" charset="0"/>
                <a:ea typeface="Times New Roman" panose="02020603050405020304" pitchFamily="18" charset="0"/>
              </a:rPr>
              <a:t>) recolecten la información de aval (ya sea a través de firmas físicas durante la reunión o de forma electrónica).</a:t>
            </a:r>
          </a:p>
          <a:p>
            <a:pPr algn="just"/>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Quedamos a su disposición para cualquier pregunta o aclaración que puedan requerir, así como para realizar una llamada para discutir los resultados si lo consideran necesario.</a:t>
            </a:r>
          </a:p>
          <a:p>
            <a:pPr algn="just"/>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Muchas gracias por su colaboración y acostumbrada eficiencia del MCP-El Salvador.</a:t>
            </a:r>
          </a:p>
          <a:p>
            <a:pPr algn="just"/>
            <a:endParaRPr lang="es-MX" sz="2800" dirty="0">
              <a:effectLst/>
              <a:latin typeface="Calibri" panose="020F0502020204030204" pitchFamily="34" charset="0"/>
              <a:ea typeface="Times New Roman" panose="02020603050405020304" pitchFamily="18" charset="0"/>
            </a:endParaRPr>
          </a:p>
          <a:p>
            <a:pPr algn="just"/>
            <a:r>
              <a:rPr lang="es-MX" sz="2800" dirty="0">
                <a:effectLst/>
                <a:latin typeface="Calibri" panose="020F0502020204030204" pitchFamily="34" charset="0"/>
                <a:ea typeface="Times New Roman" panose="02020603050405020304" pitchFamily="18" charset="0"/>
              </a:rPr>
              <a:t>Saludos muy cordiales,</a:t>
            </a:r>
          </a:p>
          <a:p>
            <a:pPr algn="just"/>
            <a:r>
              <a:rPr lang="es-MX" sz="2800" dirty="0">
                <a:effectLst/>
                <a:latin typeface="Calibri" panose="020F0502020204030204" pitchFamily="34" charset="0"/>
                <a:ea typeface="Times New Roman" panose="02020603050405020304" pitchFamily="18" charset="0"/>
              </a:rPr>
              <a:t>  </a:t>
            </a:r>
          </a:p>
          <a:p>
            <a:endParaRPr lang="es-MX" sz="2200" dirty="0">
              <a:effectLst/>
              <a:latin typeface="Calibri" panose="020F0502020204030204" pitchFamily="34" charset="0"/>
              <a:ea typeface="Times New Roman" panose="02020603050405020304" pitchFamily="18" charset="0"/>
            </a:endParaRPr>
          </a:p>
          <a:p>
            <a:r>
              <a:rPr lang="es-MX" sz="2200" dirty="0">
                <a:effectLst/>
                <a:latin typeface="Calibri" panose="020F0502020204030204" pitchFamily="34" charset="0"/>
                <a:ea typeface="Times New Roman" panose="02020603050405020304" pitchFamily="18" charset="0"/>
              </a:rPr>
              <a:t>   </a:t>
            </a:r>
            <a:br>
              <a:rPr lang="es-MX" sz="2200" dirty="0">
                <a:effectLst/>
                <a:latin typeface="Calibri" panose="020F0502020204030204" pitchFamily="34" charset="0"/>
                <a:ea typeface="Times New Roman" panose="02020603050405020304" pitchFamily="18" charset="0"/>
              </a:rPr>
            </a:br>
            <a:endParaRPr lang="es-SV" sz="2200" dirty="0">
              <a:effectLst/>
              <a:latin typeface="Calibri" panose="020F0502020204030204" pitchFamily="34" charset="0"/>
              <a:ea typeface="Calibri" panose="020F0502020204030204" pitchFamily="34" charset="0"/>
            </a:endParaRPr>
          </a:p>
        </p:txBody>
      </p:sp>
      <p:pic>
        <p:nvPicPr>
          <p:cNvPr id="6" name="Imagen 5">
            <a:extLst>
              <a:ext uri="{FF2B5EF4-FFF2-40B4-BE49-F238E27FC236}">
                <a16:creationId xmlns:a16="http://schemas.microsoft.com/office/drawing/2014/main" id="{383E0B43-5F77-B8CE-2CB7-EEE25A67BFC3}"/>
              </a:ext>
            </a:extLst>
          </p:cNvPr>
          <p:cNvPicPr>
            <a:picLocks noChangeAspect="1"/>
          </p:cNvPicPr>
          <p:nvPr/>
        </p:nvPicPr>
        <p:blipFill>
          <a:blip r:embed="rId3"/>
          <a:stretch>
            <a:fillRect/>
          </a:stretch>
        </p:blipFill>
        <p:spPr>
          <a:xfrm>
            <a:off x="1383891" y="8002210"/>
            <a:ext cx="4296694" cy="1734845"/>
          </a:xfrm>
          <a:prstGeom prst="rect">
            <a:avLst/>
          </a:prstGeom>
        </p:spPr>
      </p:pic>
    </p:spTree>
    <p:extLst>
      <p:ext uri="{BB962C8B-B14F-4D97-AF65-F5344CB8AC3E}">
        <p14:creationId xmlns:p14="http://schemas.microsoft.com/office/powerpoint/2010/main" val="410842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pic>
        <p:nvPicPr>
          <p:cNvPr id="8" name="Imagen 7">
            <a:extLst>
              <a:ext uri="{FF2B5EF4-FFF2-40B4-BE49-F238E27FC236}">
                <a16:creationId xmlns:a16="http://schemas.microsoft.com/office/drawing/2014/main" id="{21C4554A-7CF1-1626-FC2E-DA9CBA8B9277}"/>
              </a:ext>
            </a:extLst>
          </p:cNvPr>
          <p:cNvPicPr>
            <a:picLocks noChangeAspect="1"/>
          </p:cNvPicPr>
          <p:nvPr/>
        </p:nvPicPr>
        <p:blipFill>
          <a:blip r:embed="rId3"/>
          <a:stretch>
            <a:fillRect/>
          </a:stretch>
        </p:blipFill>
        <p:spPr>
          <a:xfrm>
            <a:off x="3266130" y="1866900"/>
            <a:ext cx="11755737" cy="3657600"/>
          </a:xfrm>
          <a:prstGeom prst="rect">
            <a:avLst/>
          </a:prstGeom>
        </p:spPr>
      </p:pic>
      <p:pic>
        <p:nvPicPr>
          <p:cNvPr id="11" name="Imagen 10">
            <a:extLst>
              <a:ext uri="{FF2B5EF4-FFF2-40B4-BE49-F238E27FC236}">
                <a16:creationId xmlns:a16="http://schemas.microsoft.com/office/drawing/2014/main" id="{2C87E4DD-D08F-D21B-2BDE-5138909D14C6}"/>
              </a:ext>
            </a:extLst>
          </p:cNvPr>
          <p:cNvPicPr>
            <a:picLocks noChangeAspect="1"/>
          </p:cNvPicPr>
          <p:nvPr/>
        </p:nvPicPr>
        <p:blipFill>
          <a:blip r:embed="rId4"/>
          <a:stretch>
            <a:fillRect/>
          </a:stretch>
        </p:blipFill>
        <p:spPr>
          <a:xfrm>
            <a:off x="2436037" y="5524500"/>
            <a:ext cx="13415925" cy="3357712"/>
          </a:xfrm>
          <a:prstGeom prst="rect">
            <a:avLst/>
          </a:prstGeom>
        </p:spPr>
      </p:pic>
    </p:spTree>
    <p:extLst>
      <p:ext uri="{BB962C8B-B14F-4D97-AF65-F5344CB8AC3E}">
        <p14:creationId xmlns:p14="http://schemas.microsoft.com/office/powerpoint/2010/main" val="178502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pic>
        <p:nvPicPr>
          <p:cNvPr id="6" name="Imagen 5">
            <a:extLst>
              <a:ext uri="{FF2B5EF4-FFF2-40B4-BE49-F238E27FC236}">
                <a16:creationId xmlns:a16="http://schemas.microsoft.com/office/drawing/2014/main" id="{F1EA5506-18FC-F44E-5DD5-2A359B48F0B4}"/>
              </a:ext>
            </a:extLst>
          </p:cNvPr>
          <p:cNvPicPr>
            <a:picLocks noChangeAspect="1"/>
          </p:cNvPicPr>
          <p:nvPr/>
        </p:nvPicPr>
        <p:blipFill>
          <a:blip r:embed="rId3"/>
          <a:stretch>
            <a:fillRect/>
          </a:stretch>
        </p:blipFill>
        <p:spPr>
          <a:xfrm>
            <a:off x="914400" y="2705100"/>
            <a:ext cx="16023769" cy="4876800"/>
          </a:xfrm>
          <a:prstGeom prst="rect">
            <a:avLst/>
          </a:prstGeom>
        </p:spPr>
      </p:pic>
    </p:spTree>
    <p:extLst>
      <p:ext uri="{BB962C8B-B14F-4D97-AF65-F5344CB8AC3E}">
        <p14:creationId xmlns:p14="http://schemas.microsoft.com/office/powerpoint/2010/main" val="104904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67C9"/>
        </a:solidFill>
        <a:effectLst/>
      </p:bgPr>
    </p:bg>
    <p:spTree>
      <p:nvGrpSpPr>
        <p:cNvPr id="1" name=""/>
        <p:cNvGrpSpPr/>
        <p:nvPr/>
      </p:nvGrpSpPr>
      <p:grpSpPr>
        <a:xfrm>
          <a:off x="0" y="0"/>
          <a:ext cx="0" cy="0"/>
          <a:chOff x="0" y="0"/>
          <a:chExt cx="0" cy="0"/>
        </a:xfrm>
      </p:grpSpPr>
      <p:grpSp>
        <p:nvGrpSpPr>
          <p:cNvPr id="2" name="Group 2"/>
          <p:cNvGrpSpPr/>
          <p:nvPr/>
        </p:nvGrpSpPr>
        <p:grpSpPr>
          <a:xfrm>
            <a:off x="335357" y="367546"/>
            <a:ext cx="17617287" cy="9551908"/>
            <a:chOff x="0" y="0"/>
            <a:chExt cx="4639944" cy="2515729"/>
          </a:xfrm>
        </p:grpSpPr>
        <p:sp>
          <p:nvSpPr>
            <p:cNvPr id="3" name="Freeform 3"/>
            <p:cNvSpPr/>
            <p:nvPr/>
          </p:nvSpPr>
          <p:spPr>
            <a:xfrm>
              <a:off x="0" y="0"/>
              <a:ext cx="4639944" cy="2515729"/>
            </a:xfrm>
            <a:custGeom>
              <a:avLst/>
              <a:gdLst/>
              <a:ahLst/>
              <a:cxnLst/>
              <a:rect l="l" t="t" r="r" b="b"/>
              <a:pathLst>
                <a:path w="4639944" h="2515729">
                  <a:moveTo>
                    <a:pt x="0" y="0"/>
                  </a:moveTo>
                  <a:lnTo>
                    <a:pt x="4639944" y="0"/>
                  </a:lnTo>
                  <a:lnTo>
                    <a:pt x="4639944" y="2515729"/>
                  </a:lnTo>
                  <a:lnTo>
                    <a:pt x="0" y="2515729"/>
                  </a:lnTo>
                  <a:close/>
                </a:path>
              </a:pathLst>
            </a:custGeom>
            <a:solidFill>
              <a:srgbClr val="FFFFFF"/>
            </a:solidFill>
          </p:spPr>
          <p:txBody>
            <a:bodyPr/>
            <a:lstStyle/>
            <a:p>
              <a:endParaRPr lang="es-SV"/>
            </a:p>
          </p:txBody>
        </p:sp>
        <p:sp>
          <p:nvSpPr>
            <p:cNvPr id="4" name="TextBox 4"/>
            <p:cNvSpPr txBox="1"/>
            <p:nvPr/>
          </p:nvSpPr>
          <p:spPr>
            <a:xfrm>
              <a:off x="0" y="-47625"/>
              <a:ext cx="4639944" cy="256335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35357" y="367546"/>
            <a:ext cx="4071829" cy="1392905"/>
          </a:xfrm>
          <a:custGeom>
            <a:avLst/>
            <a:gdLst/>
            <a:ahLst/>
            <a:cxnLst/>
            <a:rect l="l" t="t" r="r" b="b"/>
            <a:pathLst>
              <a:path w="4071829" h="1392905">
                <a:moveTo>
                  <a:pt x="0" y="0"/>
                </a:moveTo>
                <a:lnTo>
                  <a:pt x="4071829" y="0"/>
                </a:lnTo>
                <a:lnTo>
                  <a:pt x="4071829" y="1392905"/>
                </a:lnTo>
                <a:lnTo>
                  <a:pt x="0" y="1392905"/>
                </a:lnTo>
                <a:lnTo>
                  <a:pt x="0" y="0"/>
                </a:lnTo>
                <a:close/>
              </a:path>
            </a:pathLst>
          </a:custGeom>
          <a:blipFill>
            <a:blip r:embed="rId2"/>
            <a:stretch>
              <a:fillRect/>
            </a:stretch>
          </a:blipFill>
        </p:spPr>
        <p:txBody>
          <a:bodyPr/>
          <a:lstStyle/>
          <a:p>
            <a:endParaRPr lang="es-SV"/>
          </a:p>
        </p:txBody>
      </p:sp>
      <p:pic>
        <p:nvPicPr>
          <p:cNvPr id="7" name="Imagen 6">
            <a:extLst>
              <a:ext uri="{FF2B5EF4-FFF2-40B4-BE49-F238E27FC236}">
                <a16:creationId xmlns:a16="http://schemas.microsoft.com/office/drawing/2014/main" id="{883BDE96-3723-0E7D-2DC0-5CA7B3F164D1}"/>
              </a:ext>
            </a:extLst>
          </p:cNvPr>
          <p:cNvPicPr>
            <a:picLocks noChangeAspect="1"/>
          </p:cNvPicPr>
          <p:nvPr/>
        </p:nvPicPr>
        <p:blipFill>
          <a:blip r:embed="rId3"/>
          <a:stretch>
            <a:fillRect/>
          </a:stretch>
        </p:blipFill>
        <p:spPr>
          <a:xfrm>
            <a:off x="1981200" y="1908093"/>
            <a:ext cx="13736784" cy="7444341"/>
          </a:xfrm>
          <a:prstGeom prst="rect">
            <a:avLst/>
          </a:prstGeom>
        </p:spPr>
      </p:pic>
    </p:spTree>
    <p:extLst>
      <p:ext uri="{BB962C8B-B14F-4D97-AF65-F5344CB8AC3E}">
        <p14:creationId xmlns:p14="http://schemas.microsoft.com/office/powerpoint/2010/main" val="2231707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897</Words>
  <Application>Microsoft Office PowerPoint</Application>
  <PresentationFormat>Personalizado</PresentationFormat>
  <Paragraphs>62</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Glacial Indifference</vt:lpstr>
      <vt:lpstr>Fredoka One</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Educativa Ilustrativa Inclusión Educativa Blanca Azul y Roja </dc:title>
  <cp:lastModifiedBy>Administración y Comunicaciones MCP</cp:lastModifiedBy>
  <cp:revision>7</cp:revision>
  <dcterms:created xsi:type="dcterms:W3CDTF">2006-08-16T00:00:00Z</dcterms:created>
  <dcterms:modified xsi:type="dcterms:W3CDTF">2024-02-14T16:28:33Z</dcterms:modified>
  <dc:identifier>DAF61GnxbMg</dc:identifier>
</cp:coreProperties>
</file>